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1"/>
  </p:sldMasterIdLst>
  <p:notesMasterIdLst>
    <p:notesMasterId r:id="rId29"/>
  </p:notesMasterIdLst>
  <p:sldIdLst>
    <p:sldId id="256" r:id="rId2"/>
    <p:sldId id="259" r:id="rId3"/>
    <p:sldId id="384" r:id="rId4"/>
    <p:sldId id="4043" r:id="rId5"/>
    <p:sldId id="4045" r:id="rId6"/>
    <p:sldId id="4046" r:id="rId7"/>
    <p:sldId id="4047" r:id="rId8"/>
    <p:sldId id="4050" r:id="rId9"/>
    <p:sldId id="4048" r:id="rId10"/>
    <p:sldId id="4051" r:id="rId11"/>
    <p:sldId id="386" r:id="rId12"/>
    <p:sldId id="4044" r:id="rId13"/>
    <p:sldId id="4053" r:id="rId14"/>
    <p:sldId id="4054" r:id="rId15"/>
    <p:sldId id="4059" r:id="rId16"/>
    <p:sldId id="4052" r:id="rId17"/>
    <p:sldId id="4058" r:id="rId18"/>
    <p:sldId id="419" r:id="rId19"/>
    <p:sldId id="4049" r:id="rId20"/>
    <p:sldId id="4057" r:id="rId21"/>
    <p:sldId id="4055" r:id="rId22"/>
    <p:sldId id="4056" r:id="rId23"/>
    <p:sldId id="4060" r:id="rId24"/>
    <p:sldId id="4061" r:id="rId25"/>
    <p:sldId id="4062" r:id="rId26"/>
    <p:sldId id="4042" r:id="rId27"/>
    <p:sldId id="26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999999"/>
    <a:srgbClr val="666666"/>
    <a:srgbClr val="ECEA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82"/>
    <p:restoredTop sz="83265" autoAdjust="0"/>
  </p:normalViewPr>
  <p:slideViewPr>
    <p:cSldViewPr snapToGrid="0">
      <p:cViewPr varScale="1">
        <p:scale>
          <a:sx n="105" d="100"/>
          <a:sy n="105" d="100"/>
        </p:scale>
        <p:origin x="208" y="20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9CCF9A-981A-5249-97D4-A6A8CB76D112}" type="datetimeFigureOut">
              <a:rPr lang="en-US" smtClean="0"/>
              <a:t>1/9/25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EF870-5850-6643-A228-25AFAA8E2BB1}" type="slidenum">
              <a:rPr lang="en-US" smtClean="0"/>
              <a:t>‹#›</a:t>
            </a:fld>
            <a:endParaRPr lang="en-US"/>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Prompt engineering is a crucial aspect of developing effective generative AI systems. It involves carefully crafting the prompts or inputs provided to the AI model to elicit the desired outputs. This lesson will explore the principles and techniques of prompt engineering, enabling you to optimize the performance and reliability of your generative AI applications.  We will delve into strategies for structuring prompts, incorporating context and constraints, and leveraging techniques like few-shot learning and prompt chaining.</a:t>
            </a:r>
          </a:p>
        </p:txBody>
      </p:sp>
      <p:sp>
        <p:nvSpPr>
          <p:cNvPr id="4" name="Slide Number Placeholder 3"/>
          <p:cNvSpPr>
            <a:spLocks noGrp="1"/>
          </p:cNvSpPr>
          <p:nvPr>
            <p:ph type="sldNum" sz="quarter" idx="5"/>
          </p:nvPr>
        </p:nvSpPr>
        <p:spPr/>
        <p:txBody>
          <a:bodyPr/>
          <a:lstStyle/>
          <a:p>
            <a:fld id="{688EF870-5850-6643-A228-25AFAA8E2BB1}" type="slidenum">
              <a:rPr lang="en-US" smtClean="0"/>
              <a:t>1</a:t>
            </a:fld>
            <a:endParaRPr lang="en-US"/>
          </a:p>
        </p:txBody>
      </p:sp>
    </p:spTree>
    <p:extLst>
      <p:ext uri="{BB962C8B-B14F-4D97-AF65-F5344CB8AC3E}">
        <p14:creationId xmlns:p14="http://schemas.microsoft.com/office/powerpoint/2010/main" val="1858116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temperature parameter controls the randomness or diversity in the generated text output. A temperature of 0 makes the output completely deterministic, while higher temperature values introduce more randomness, leading to more diverse and creative responses.  Top p and top k are techniques for sampling the next token or word during text generation. Top p selects the next word from the set of words whose cumulative probabilities sum up to the specified p value. Top k simply picks the next token from the top k most probable options according to the model's predictions.  The maximum number of tokens parameter sets a limit on the length of the generated response. If this value is set too low, the model may produce incomplete or truncated responses.  Stop sequences are specific sequences of text that instruct the model to stop generating further output when encountered. This allows controlling when the response should end based on certain conditions or patterns in the generated text.  These inference parameters provide flexibility in controlling the model's behavior during inference, enabling users to strike a balance between diversity, coherence, and response length based on their specific requirements.</a:t>
            </a:r>
          </a:p>
        </p:txBody>
      </p:sp>
      <p:sp>
        <p:nvSpPr>
          <p:cNvPr id="4" name="Slide Number Placeholder 3"/>
          <p:cNvSpPr>
            <a:spLocks noGrp="1"/>
          </p:cNvSpPr>
          <p:nvPr>
            <p:ph type="sldNum" sz="quarter" idx="5"/>
          </p:nvPr>
        </p:nvSpPr>
        <p:spPr/>
        <p:txBody>
          <a:bodyPr/>
          <a:lstStyle/>
          <a:p>
            <a:fld id="{688EF870-5850-6643-A228-25AFAA8E2BB1}" type="slidenum">
              <a:rPr lang="en-US" smtClean="0"/>
              <a:t>10</a:t>
            </a:fld>
            <a:endParaRPr lang="en-US"/>
          </a:p>
        </p:txBody>
      </p:sp>
    </p:spTree>
    <p:extLst>
      <p:ext uri="{BB962C8B-B14F-4D97-AF65-F5344CB8AC3E}">
        <p14:creationId xmlns:p14="http://schemas.microsoft.com/office/powerpoint/2010/main" val="410367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section, we will discuss some best practices in prompt engineering. Following best practices in this area is crucial for effectively leveraging the capabilities of these models and obtaining high-quality outputs.</a:t>
            </a:r>
          </a:p>
        </p:txBody>
      </p:sp>
    </p:spTree>
    <p:extLst>
      <p:ext uri="{BB962C8B-B14F-4D97-AF65-F5344CB8AC3E}">
        <p14:creationId xmlns:p14="http://schemas.microsoft.com/office/powerpoint/2010/main" val="3255852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prompting practices play a crucial role in effectively utilizing language models and obtaining high-quality outputs that align with your requirements. Clarity and specificity are paramount when crafting instructions, as ambiguity can lead to misinterpretations and undesired results. Highlighting or explicitly specifying the aspects of the prompt that the model should prioritize helps ensure that it focuses on the most relevant information.  Incorporating relevant details or constraints into the prompt allows you to shape the output according to your specific needs. For instance, you can provide context, set boundaries, or specify desired characteristics to guide the model's response in the intended direction.  Separating the instruction, content, question, and output directions into distinct components enhances clarity and makes it easier for the model to understand and follow the different elements of the prompt. This structured approach can lead to more coherent and focused outputs.  Positive instructions, which frame the task in a constructive manner, are generally preferred over negative ones, as they provide a more encouraging and productive framing for the model to work with.  Importantly, finding the optimal prompt is often an iterative process that requires multiple attempts and refinements. It may involve experimenting with different phrasings, adjusting the level of detail or specificity, or incorporating additional constraints or context.</a:t>
            </a:r>
          </a:p>
        </p:txBody>
      </p:sp>
      <p:sp>
        <p:nvSpPr>
          <p:cNvPr id="4" name="Slide Number Placeholder 3"/>
          <p:cNvSpPr>
            <a:spLocks noGrp="1"/>
          </p:cNvSpPr>
          <p:nvPr>
            <p:ph type="sldNum" sz="quarter" idx="5"/>
          </p:nvPr>
        </p:nvSpPr>
        <p:spPr/>
        <p:txBody>
          <a:bodyPr/>
          <a:lstStyle/>
          <a:p>
            <a:fld id="{688EF870-5850-6643-A228-25AFAA8E2BB1}" type="slidenum">
              <a:rPr lang="en-US" smtClean="0"/>
              <a:t>12</a:t>
            </a:fld>
            <a:endParaRPr lang="en-US"/>
          </a:p>
        </p:txBody>
      </p:sp>
    </p:spTree>
    <p:extLst>
      <p:ext uri="{BB962C8B-B14F-4D97-AF65-F5344CB8AC3E}">
        <p14:creationId xmlns:p14="http://schemas.microsoft.com/office/powerpoint/2010/main" val="212635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Instruction-tuned LLMs are further fine-tuned to generate responses to textual instructions. This enables them to generate content that aligns closely with user intent by following guidelines to arrive at desired outcomes.  The key advantage of instruction-tuned models is their ability to understand and respond to prompts in a way that aligns with the user's goals. By providing clear and specific instructions, users can guide the model to generate relevant and tailored content. This makes instruction-tuned LLMs particularly useful for tasks that require understanding and following instructions.  This level of control and specificity in content generation is a significant advantage over traditional language models, which may generate more generic or unfocused outputs.</a:t>
            </a:r>
          </a:p>
        </p:txBody>
      </p:sp>
      <p:sp>
        <p:nvSpPr>
          <p:cNvPr id="4" name="Slide Number Placeholder 3"/>
          <p:cNvSpPr>
            <a:spLocks noGrp="1"/>
          </p:cNvSpPr>
          <p:nvPr>
            <p:ph type="sldNum" sz="quarter" idx="5"/>
          </p:nvPr>
        </p:nvSpPr>
        <p:spPr/>
        <p:txBody>
          <a:bodyPr/>
          <a:lstStyle/>
          <a:p>
            <a:fld id="{688EF870-5850-6643-A228-25AFAA8E2BB1}" type="slidenum">
              <a:rPr lang="en-US" smtClean="0"/>
              <a:t>13</a:t>
            </a:fld>
            <a:endParaRPr lang="en-US"/>
          </a:p>
        </p:txBody>
      </p:sp>
    </p:spTree>
    <p:extLst>
      <p:ext uri="{BB962C8B-B14F-4D97-AF65-F5344CB8AC3E}">
        <p14:creationId xmlns:p14="http://schemas.microsoft.com/office/powerpoint/2010/main" val="18462649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large language models might require specific prompt formats to work optimally. It's important to refer to the model documentation or guidelines to understand the recommended prompt structure. For example, </a:t>
            </a:r>
            <a:r>
              <a:rPr lang="en-US" dirty="0" err="1"/>
              <a:t>Anthropic's</a:t>
            </a:r>
            <a:r>
              <a:rPr lang="en-US" dirty="0"/>
              <a:t> Claude models have been trained on an alternating "Human" and "Assistant" dialogue format, so prompts should replicate this structure. Properly formatting prompts according to the model's requirements can significantly improve performance and ensure the model understands and responds appropriately to the given instructions.</a:t>
            </a:r>
          </a:p>
        </p:txBody>
      </p:sp>
      <p:sp>
        <p:nvSpPr>
          <p:cNvPr id="4" name="Slide Number Placeholder 3"/>
          <p:cNvSpPr>
            <a:spLocks noGrp="1"/>
          </p:cNvSpPr>
          <p:nvPr>
            <p:ph type="sldNum" sz="quarter" idx="5"/>
          </p:nvPr>
        </p:nvSpPr>
        <p:spPr/>
        <p:txBody>
          <a:bodyPr/>
          <a:lstStyle/>
          <a:p>
            <a:fld id="{688EF870-5850-6643-A228-25AFAA8E2BB1}" type="slidenum">
              <a:rPr lang="en-US" smtClean="0"/>
              <a:t>14</a:t>
            </a:fld>
            <a:endParaRPr lang="en-US"/>
          </a:p>
        </p:txBody>
      </p:sp>
    </p:spTree>
    <p:extLst>
      <p:ext uri="{BB962C8B-B14F-4D97-AF65-F5344CB8AC3E}">
        <p14:creationId xmlns:p14="http://schemas.microsoft.com/office/powerpoint/2010/main" val="1116830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two more strategies to optimize inference. Quantization is a technique that involves loading the model weights into a lower precision data type, such as using 8-bit or 16-bit floating-point numbers instead of the default 32-bit. This reduces the memory footprint of the model and lowers the computational requirements, enabling faster inference times. However, quantization needs to be applied judiciously to minimize any potential loss in model performance.  Another strategy to accelerate inference is to use batch predictions instead of processing inputs one by one. By processing multiple inputs simultaneously in batches, the model can leverage parallelization and optimize computational efficiency, especially when running on GPUs. This batching approach can significantly speed up inference times compared to iterative single predictions.</a:t>
            </a:r>
          </a:p>
        </p:txBody>
      </p:sp>
      <p:sp>
        <p:nvSpPr>
          <p:cNvPr id="4" name="Slide Number Placeholder 3"/>
          <p:cNvSpPr>
            <a:spLocks noGrp="1"/>
          </p:cNvSpPr>
          <p:nvPr>
            <p:ph type="sldNum" sz="quarter" idx="5"/>
          </p:nvPr>
        </p:nvSpPr>
        <p:spPr/>
        <p:txBody>
          <a:bodyPr/>
          <a:lstStyle/>
          <a:p>
            <a:fld id="{688EF870-5850-6643-A228-25AFAA8E2BB1}" type="slidenum">
              <a:rPr lang="en-US" smtClean="0"/>
              <a:t>15</a:t>
            </a:fld>
            <a:endParaRPr lang="en-US"/>
          </a:p>
        </p:txBody>
      </p:sp>
    </p:spTree>
    <p:extLst>
      <p:ext uri="{BB962C8B-B14F-4D97-AF65-F5344CB8AC3E}">
        <p14:creationId xmlns:p14="http://schemas.microsoft.com/office/powerpoint/2010/main" val="14374745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Cost effective strategies when querying large language models through APIs involve being aware of the cost structure. This typically depends on the length of the prompt, the length of the response, and the cost per query. As a rule of thumb, one token corresponds to approximately four characters of text, and 100 tokens is roughly equivalent to 75 words. Understanding these factors allows you to optimize your prompts and manage costs effectively when interacting with LLM APIs for various applications and use cases.</a:t>
            </a:r>
          </a:p>
        </p:txBody>
      </p:sp>
      <p:sp>
        <p:nvSpPr>
          <p:cNvPr id="4" name="Slide Number Placeholder 3"/>
          <p:cNvSpPr>
            <a:spLocks noGrp="1"/>
          </p:cNvSpPr>
          <p:nvPr>
            <p:ph type="sldNum" sz="quarter" idx="5"/>
          </p:nvPr>
        </p:nvSpPr>
        <p:spPr/>
        <p:txBody>
          <a:bodyPr/>
          <a:lstStyle/>
          <a:p>
            <a:fld id="{688EF870-5850-6643-A228-25AFAA8E2BB1}" type="slidenum">
              <a:rPr lang="en-US" smtClean="0"/>
              <a:t>16</a:t>
            </a:fld>
            <a:endParaRPr lang="en-US"/>
          </a:p>
        </p:txBody>
      </p:sp>
    </p:spTree>
    <p:extLst>
      <p:ext uri="{BB962C8B-B14F-4D97-AF65-F5344CB8AC3E}">
        <p14:creationId xmlns:p14="http://schemas.microsoft.com/office/powerpoint/2010/main" val="1540278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Cost effective strategies when querying API include controlling the length of the response. Set inference parameters such as '</a:t>
            </a:r>
            <a:r>
              <a:rPr lang="en-US" dirty="0" err="1"/>
              <a:t>max_new_tokens</a:t>
            </a:r>
            <a:r>
              <a:rPr lang="en-US" dirty="0"/>
              <a:t>' to limit the output size. Adding instructions in the prompt like 'Be concise' or 'answer in less than 50 words' can also help reduce response length. Shortening prompts or combining multiple prompts into one can reduce input length and cost. Testing more cost effective LLMs or using smaller, cheaper APIs are other potential strategies to consider for optimizing costs when querying language models.</a:t>
            </a:r>
          </a:p>
        </p:txBody>
      </p:sp>
      <p:sp>
        <p:nvSpPr>
          <p:cNvPr id="4" name="Slide Number Placeholder 3"/>
          <p:cNvSpPr>
            <a:spLocks noGrp="1"/>
          </p:cNvSpPr>
          <p:nvPr>
            <p:ph type="sldNum" sz="quarter" idx="5"/>
          </p:nvPr>
        </p:nvSpPr>
        <p:spPr/>
        <p:txBody>
          <a:bodyPr/>
          <a:lstStyle/>
          <a:p>
            <a:fld id="{688EF870-5850-6643-A228-25AFAA8E2BB1}" type="slidenum">
              <a:rPr lang="en-US" smtClean="0"/>
              <a:t>17</a:t>
            </a:fld>
            <a:endParaRPr lang="en-US"/>
          </a:p>
        </p:txBody>
      </p:sp>
    </p:spTree>
    <p:extLst>
      <p:ext uri="{BB962C8B-B14F-4D97-AF65-F5344CB8AC3E}">
        <p14:creationId xmlns:p14="http://schemas.microsoft.com/office/powerpoint/2010/main" val="37640224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discuss in-context learning. It refers to the ability of large language models to understand and follow instructions or prompts provided within the input context itself.</a:t>
            </a:r>
          </a:p>
        </p:txBody>
      </p:sp>
    </p:spTree>
    <p:extLst>
      <p:ext uri="{BB962C8B-B14F-4D97-AF65-F5344CB8AC3E}">
        <p14:creationId xmlns:p14="http://schemas.microsoft.com/office/powerpoint/2010/main" val="4371686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In-context learning is a common adaptation method where the model is not updated, but provided with some instructions for different tasks. For example, large language models can be asked to perform text classification, summarization, and question/answering tasks simply by providing the relevant instructions. Additionally, the model can be given some correct examples of the task to further guide its understanding and performance. This approach allows for flexible and efficient adaptation without the need for retraining or fine-tuning on new data. By leveraging the context and examples provided in the prompt, language models can effectively adapt their capabilities to handle a wide range of tasks and domains, making in-context learning a powerful and versatile technique in natural language processing.</a:t>
            </a:r>
          </a:p>
        </p:txBody>
      </p:sp>
      <p:sp>
        <p:nvSpPr>
          <p:cNvPr id="4" name="Slide Number Placeholder 3"/>
          <p:cNvSpPr>
            <a:spLocks noGrp="1"/>
          </p:cNvSpPr>
          <p:nvPr>
            <p:ph type="sldNum" sz="quarter" idx="5"/>
          </p:nvPr>
        </p:nvSpPr>
        <p:spPr/>
        <p:txBody>
          <a:bodyPr/>
          <a:lstStyle/>
          <a:p>
            <a:fld id="{688EF870-5850-6643-A228-25AFAA8E2BB1}" type="slidenum">
              <a:rPr lang="en-US" smtClean="0"/>
              <a:t>19</a:t>
            </a:fld>
            <a:endParaRPr lang="en-US"/>
          </a:p>
        </p:txBody>
      </p:sp>
    </p:spTree>
    <p:extLst>
      <p:ext uri="{BB962C8B-B14F-4D97-AF65-F5344CB8AC3E}">
        <p14:creationId xmlns:p14="http://schemas.microsoft.com/office/powerpoint/2010/main" val="3031760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lesson will cover various aspects of prompt engineering to enhance the performance and reliability of generative AI models. We'll explore inference parameters, which are settings and hyperparameters that can be adjusted during the model's inference or generation phase to influence its behavior, such as randomness, output length, and adherence to constraints.  Additionally, the lesson will delve into best practices for structuring prompts effectively, incorporating relevant context and constraints, and leveraging techniques like few-shot learning and prompt chaining. These strategies aim to improve the model's understanding and performance on the intended task.  Furthermore, the concept of in-context learning will be discussed, which is a paradigm where the model learns to adapt its behavior based on the context provided within the prompt itself. This approach allows the model to dynamically adjust its knowledge and capabilities without explicit fine-tuning or retraining, enabling more flexible and versatile language generation.</a:t>
            </a:r>
          </a:p>
        </p:txBody>
      </p:sp>
      <p:sp>
        <p:nvSpPr>
          <p:cNvPr id="4" name="Slide Number Placeholder 3"/>
          <p:cNvSpPr>
            <a:spLocks noGrp="1"/>
          </p:cNvSpPr>
          <p:nvPr>
            <p:ph type="sldNum" sz="quarter" idx="5"/>
          </p:nvPr>
        </p:nvSpPr>
        <p:spPr/>
        <p:txBody>
          <a:bodyPr/>
          <a:lstStyle/>
          <a:p>
            <a:fld id="{688EF870-5850-6643-A228-25AFAA8E2BB1}" type="slidenum">
              <a:rPr lang="en-US" smtClean="0"/>
              <a:t>2</a:t>
            </a:fld>
            <a:endParaRPr lang="en-US"/>
          </a:p>
        </p:txBody>
      </p:sp>
    </p:spTree>
    <p:extLst>
      <p:ext uri="{BB962C8B-B14F-4D97-AF65-F5344CB8AC3E}">
        <p14:creationId xmlns:p14="http://schemas.microsoft.com/office/powerpoint/2010/main" val="3085108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Zero-shot learning refers to the ability of large language models to generate responses solely based on instructions, without being explicitly shown demonstrations of the task at hand. This allows the models to perform tasks that were not part of their core training objective, such as translation, summarization, arithmetic reasoning, and more. The models leverage their generalized understanding of concepts acquired during pre-training to exhibit these emergent abilities.  For example, when prompted with the instruction "Translate from English to Spanish" and given the input "cat", the model can generate the output "</a:t>
            </a:r>
            <a:r>
              <a:rPr lang="en-US" dirty="0" err="1"/>
              <a:t>gato</a:t>
            </a:r>
            <a:r>
              <a:rPr lang="en-US" dirty="0"/>
              <a:t>" by drawing upon its understanding of language and translation, even though it was not explicitly trained on this specific task.</a:t>
            </a:r>
          </a:p>
        </p:txBody>
      </p:sp>
      <p:sp>
        <p:nvSpPr>
          <p:cNvPr id="4" name="Slide Number Placeholder 3"/>
          <p:cNvSpPr>
            <a:spLocks noGrp="1"/>
          </p:cNvSpPr>
          <p:nvPr>
            <p:ph type="sldNum" sz="quarter" idx="5"/>
          </p:nvPr>
        </p:nvSpPr>
        <p:spPr/>
        <p:txBody>
          <a:bodyPr/>
          <a:lstStyle/>
          <a:p>
            <a:fld id="{688EF870-5850-6643-A228-25AFAA8E2BB1}" type="slidenum">
              <a:rPr lang="en-US" smtClean="0"/>
              <a:t>20</a:t>
            </a:fld>
            <a:endParaRPr lang="en-US"/>
          </a:p>
        </p:txBody>
      </p:sp>
    </p:spTree>
    <p:extLst>
      <p:ext uri="{BB962C8B-B14F-4D97-AF65-F5344CB8AC3E}">
        <p14:creationId xmlns:p14="http://schemas.microsoft.com/office/powerpoint/2010/main" val="2214002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One-shot learning refers to cases where a single example and the corresponding instruction are provided to the model. The goal is to demonstrate how to perform a specific task using that one example. The example serves as a guide, allowing the model to understand the task requirements and generalize from that single instance.  In the illustration, the prompt provides an example sentence "cat is an animal" and asks the model to complete the next sentence "table is" based on that example. The model's output, "a piece of furniture," correctly identifies the category or type of object that a table belongs to, following the pattern established by the example. By leveraging the model's ability to learn from a single example, it can quickly adapt to new tasks or domains without fine-tuning.</a:t>
            </a:r>
          </a:p>
        </p:txBody>
      </p:sp>
      <p:sp>
        <p:nvSpPr>
          <p:cNvPr id="4" name="Slide Number Placeholder 3"/>
          <p:cNvSpPr>
            <a:spLocks noGrp="1"/>
          </p:cNvSpPr>
          <p:nvPr>
            <p:ph type="sldNum" sz="quarter" idx="5"/>
          </p:nvPr>
        </p:nvSpPr>
        <p:spPr/>
        <p:txBody>
          <a:bodyPr/>
          <a:lstStyle/>
          <a:p>
            <a:fld id="{688EF870-5850-6643-A228-25AFAA8E2BB1}" type="slidenum">
              <a:rPr lang="en-US" smtClean="0"/>
              <a:t>21</a:t>
            </a:fld>
            <a:endParaRPr lang="en-US"/>
          </a:p>
        </p:txBody>
      </p:sp>
    </p:spTree>
    <p:extLst>
      <p:ext uri="{BB962C8B-B14F-4D97-AF65-F5344CB8AC3E}">
        <p14:creationId xmlns:p14="http://schemas.microsoft.com/office/powerpoint/2010/main" val="3415686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Few-shot learning refers to cases where multiple examples and the instruction are provided in the prompt. This allows the model to identify patterns across the examples and apply them directly to the given task. The slide illustrates this concept with an example prompt that includes three sentences: "cat is not a piece of furniture", "table is not an animal", and "car is". The instruction asks to complete the last sentence based on the provided examples. The model's output is "not a living thing", correctly identifying the pattern. Few-shot learning is beneficial when multiple examples can provide useful context and guidance for the task at hand, enabling the model to effectively generalize from a small number of instances.</a:t>
            </a:r>
          </a:p>
        </p:txBody>
      </p:sp>
      <p:sp>
        <p:nvSpPr>
          <p:cNvPr id="4" name="Slide Number Placeholder 3"/>
          <p:cNvSpPr>
            <a:spLocks noGrp="1"/>
          </p:cNvSpPr>
          <p:nvPr>
            <p:ph type="sldNum" sz="quarter" idx="5"/>
          </p:nvPr>
        </p:nvSpPr>
        <p:spPr/>
        <p:txBody>
          <a:bodyPr/>
          <a:lstStyle/>
          <a:p>
            <a:fld id="{688EF870-5850-6643-A228-25AFAA8E2BB1}" type="slidenum">
              <a:rPr lang="en-US" smtClean="0"/>
              <a:t>22</a:t>
            </a:fld>
            <a:endParaRPr lang="en-US"/>
          </a:p>
        </p:txBody>
      </p:sp>
    </p:spTree>
    <p:extLst>
      <p:ext uri="{BB962C8B-B14F-4D97-AF65-F5344CB8AC3E}">
        <p14:creationId xmlns:p14="http://schemas.microsoft.com/office/powerpoint/2010/main" val="1087815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Sentiment analysis is a technique used to identify and extract subjective information from text data, such as opinions, emotions, attitudes, and feelings. It involves analyzing the sentiment expressed in text, whether it is positive, negative, or neutral. Sentiment analysis has numerous applications, including monitoring customer feedback, analyzing social media sentiment, and understanding public opinion on various topics. It can be performed using machine learning models trained on labeled data or through unsupervised techniques that leverage lexicons and rules. Sentiment analysis is a valuable tool for businesses, organizations, and researchers to gain insights into people's opinions and sentiments expressed in textual data.</a:t>
            </a:r>
          </a:p>
        </p:txBody>
      </p:sp>
      <p:sp>
        <p:nvSpPr>
          <p:cNvPr id="4" name="Slide Number Placeholder 3"/>
          <p:cNvSpPr>
            <a:spLocks noGrp="1"/>
          </p:cNvSpPr>
          <p:nvPr>
            <p:ph type="sldNum" sz="quarter" idx="5"/>
          </p:nvPr>
        </p:nvSpPr>
        <p:spPr/>
        <p:txBody>
          <a:bodyPr/>
          <a:lstStyle/>
          <a:p>
            <a:fld id="{688EF870-5850-6643-A228-25AFAA8E2BB1}" type="slidenum">
              <a:rPr lang="en-US" smtClean="0"/>
              <a:t>23</a:t>
            </a:fld>
            <a:endParaRPr lang="en-US"/>
          </a:p>
        </p:txBody>
      </p:sp>
    </p:spTree>
    <p:extLst>
      <p:ext uri="{BB962C8B-B14F-4D97-AF65-F5344CB8AC3E}">
        <p14:creationId xmlns:p14="http://schemas.microsoft.com/office/powerpoint/2010/main" val="812082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 summarization is the process of generating a concise summary that captures the most important information from a larger text document or a set of documents. The goal is to distill the key points and essential details into a condensed form, while preserving the overall meaning and context of the original text. This task is particularly useful when dealing with large volumes of textual data, as it allows for efficient information extraction and comprehension. The slide provides an example of text summarization with zero-shot inference, where a longer text about the increase in EV sales is summarized into a single sentence.</a:t>
            </a:r>
          </a:p>
        </p:txBody>
      </p:sp>
      <p:sp>
        <p:nvSpPr>
          <p:cNvPr id="4" name="Slide Number Placeholder 3"/>
          <p:cNvSpPr>
            <a:spLocks noGrp="1"/>
          </p:cNvSpPr>
          <p:nvPr>
            <p:ph type="sldNum" sz="quarter" idx="5"/>
          </p:nvPr>
        </p:nvSpPr>
        <p:spPr/>
        <p:txBody>
          <a:bodyPr/>
          <a:lstStyle/>
          <a:p>
            <a:fld id="{688EF870-5850-6643-A228-25AFAA8E2BB1}" type="slidenum">
              <a:rPr lang="en-US" smtClean="0"/>
              <a:t>24</a:t>
            </a:fld>
            <a:endParaRPr lang="en-US"/>
          </a:p>
        </p:txBody>
      </p:sp>
    </p:spTree>
    <p:extLst>
      <p:ext uri="{BB962C8B-B14F-4D97-AF65-F5344CB8AC3E}">
        <p14:creationId xmlns:p14="http://schemas.microsoft.com/office/powerpoint/2010/main" val="17056647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discusses several examples of tasks that can be accomplished using zero-shot prompting with large language models. Personalized content generation allows tailoring explanations or descriptions to specific audiences, like explaining a concept to high school students using relatable language. Code generation showcases the ability to produce functional code snippets, such as writing Python code to read CSV files for data analysis. Information extraction tasks test comprehension by identifying relevant details from given text, like determining the year mentioned in a sentence. The examples also include straightforward question-answering tasks that assess general knowledge and reasoning capabilities, such as asking about common facts like the number of days in a year or the capital of a country. These diverse examples highlight how large language models can leverage their broad knowledge to perform various tasks by understanding the context and intent behind prompts, without needing extensive task-specific training data or fine-tuning.</a:t>
            </a:r>
          </a:p>
        </p:txBody>
      </p:sp>
      <p:sp>
        <p:nvSpPr>
          <p:cNvPr id="4" name="Slide Number Placeholder 3"/>
          <p:cNvSpPr>
            <a:spLocks noGrp="1"/>
          </p:cNvSpPr>
          <p:nvPr>
            <p:ph type="sldNum" sz="quarter" idx="5"/>
          </p:nvPr>
        </p:nvSpPr>
        <p:spPr/>
        <p:txBody>
          <a:bodyPr/>
          <a:lstStyle/>
          <a:p>
            <a:fld id="{688EF870-5850-6643-A228-25AFAA8E2BB1}" type="slidenum">
              <a:rPr lang="en-US" smtClean="0"/>
              <a:t>25</a:t>
            </a:fld>
            <a:endParaRPr lang="en-US"/>
          </a:p>
        </p:txBody>
      </p:sp>
    </p:spTree>
    <p:extLst>
      <p:ext uri="{BB962C8B-B14F-4D97-AF65-F5344CB8AC3E}">
        <p14:creationId xmlns:p14="http://schemas.microsoft.com/office/powerpoint/2010/main" val="36047204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This lesson covered prompt engineering and in-context learning. </a:t>
            </a:r>
            <a:r>
              <a:rPr lang="en-US" sz="1200"/>
              <a:t>In the next lesson, you will explore some advanced prompting techniques.</a:t>
            </a:r>
            <a:endParaRPr lang="en-US" sz="1200" dirty="0"/>
          </a:p>
        </p:txBody>
      </p:sp>
    </p:spTree>
    <p:extLst>
      <p:ext uri="{BB962C8B-B14F-4D97-AF65-F5344CB8AC3E}">
        <p14:creationId xmlns:p14="http://schemas.microsoft.com/office/powerpoint/2010/main" val="3030284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discuss prompt engineering, a way to optimize prompts.</a:t>
            </a:r>
          </a:p>
        </p:txBody>
      </p:sp>
    </p:spTree>
    <p:extLst>
      <p:ext uri="{BB962C8B-B14F-4D97-AF65-F5344CB8AC3E}">
        <p14:creationId xmlns:p14="http://schemas.microsoft.com/office/powerpoint/2010/main" val="1483088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Prompts are the key inputs that guide language models to generate desired responses for specific tasks. They typically take the form of natural language queries or instructions, allowing users to clearly communicate their intent and requirements to the model.  Through prompts, users can provide detailed explanations of the task at hand, set constraints or boundaries for the model's response, offer examples to illustrate the desired output, and even specify the preferred format for the generated content. This level of control and customization ensures that the model's output aligns with the user's goals and expectations.</a:t>
            </a:r>
          </a:p>
        </p:txBody>
      </p:sp>
      <p:sp>
        <p:nvSpPr>
          <p:cNvPr id="4" name="Slide Number Placeholder 3"/>
          <p:cNvSpPr>
            <a:spLocks noGrp="1"/>
          </p:cNvSpPr>
          <p:nvPr>
            <p:ph type="sldNum" sz="quarter" idx="5"/>
          </p:nvPr>
        </p:nvSpPr>
        <p:spPr/>
        <p:txBody>
          <a:bodyPr/>
          <a:lstStyle/>
          <a:p>
            <a:fld id="{688EF870-5850-6643-A228-25AFAA8E2BB1}" type="slidenum">
              <a:rPr lang="en-US" smtClean="0"/>
              <a:t>4</a:t>
            </a:fld>
            <a:endParaRPr lang="en-US"/>
          </a:p>
        </p:txBody>
      </p:sp>
    </p:spTree>
    <p:extLst>
      <p:ext uri="{BB962C8B-B14F-4D97-AF65-F5344CB8AC3E}">
        <p14:creationId xmlns:p14="http://schemas.microsoft.com/office/powerpoint/2010/main" val="209088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prompt is composed of various components that work together to guide a language model in generating the desired response. Let's take this example prompt to analyze the various components of the prompt.</a:t>
            </a:r>
          </a:p>
        </p:txBody>
      </p:sp>
      <p:sp>
        <p:nvSpPr>
          <p:cNvPr id="4" name="Slide Number Placeholder 3"/>
          <p:cNvSpPr>
            <a:spLocks noGrp="1"/>
          </p:cNvSpPr>
          <p:nvPr>
            <p:ph type="sldNum" sz="quarter" idx="5"/>
          </p:nvPr>
        </p:nvSpPr>
        <p:spPr/>
        <p:txBody>
          <a:bodyPr/>
          <a:lstStyle/>
          <a:p>
            <a:fld id="{688EF870-5850-6643-A228-25AFAA8E2BB1}" type="slidenum">
              <a:rPr lang="en-US" smtClean="0"/>
              <a:t>5</a:t>
            </a:fld>
            <a:endParaRPr lang="en-US"/>
          </a:p>
        </p:txBody>
      </p:sp>
    </p:spTree>
    <p:extLst>
      <p:ext uri="{BB962C8B-B14F-4D97-AF65-F5344CB8AC3E}">
        <p14:creationId xmlns:p14="http://schemas.microsoft.com/office/powerpoint/2010/main" val="495112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input data serves as the raw material for the model to process and understand the context. The instruction component specifies the task or action the model should perform, such as classification, summarization, or generation. Providing additional context helps guide the model's response by supplying relevant background information or constraints.  Specifying the desired output format is equally important, as it allows the model to structure its response appropriately, whether it's a bulleted list, a paragraph, or a specific data format. Crafting high-quality prompts requires careful consideration of these components, ensuring clear and specific instructions, relevant contextual information, and a well-defined output format. Observe the highlighted components of the prompt in the example.  Prompt engineering is an art that unlocks the full potential of a given language model.</a:t>
            </a:r>
          </a:p>
        </p:txBody>
      </p:sp>
      <p:sp>
        <p:nvSpPr>
          <p:cNvPr id="4" name="Slide Number Placeholder 3"/>
          <p:cNvSpPr>
            <a:spLocks noGrp="1"/>
          </p:cNvSpPr>
          <p:nvPr>
            <p:ph type="sldNum" sz="quarter" idx="5"/>
          </p:nvPr>
        </p:nvSpPr>
        <p:spPr/>
        <p:txBody>
          <a:bodyPr/>
          <a:lstStyle/>
          <a:p>
            <a:fld id="{688EF870-5850-6643-A228-25AFAA8E2BB1}" type="slidenum">
              <a:rPr lang="en-US" smtClean="0"/>
              <a:t>6</a:t>
            </a:fld>
            <a:endParaRPr lang="en-US"/>
          </a:p>
        </p:txBody>
      </p:sp>
    </p:spTree>
    <p:extLst>
      <p:ext uri="{BB962C8B-B14F-4D97-AF65-F5344CB8AC3E}">
        <p14:creationId xmlns:p14="http://schemas.microsoft.com/office/powerpoint/2010/main" val="3427888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Prompt engineering is an iterative approach, often requiring multiple refinements to achieve optimal prompts that ensure accuracy, relevance, and coherence in the generated outputs.  The quality and structure of prompts play a crucial role in influencing the performance of LLMs. Well-designed prompts can mitigate the risk of hallucinations, which are inaccurate or fabricated outputs generated by the models. Prompt engineering encompasses various techniques, ranging from established best practices to cutting-edge research methods.  This field is rapidly evolving, with researchers and practitioners continuously exploring new approaches to enhance the effectiveness of prompts. The systematic design and optimization of prompts aim to unlock the full potential of LLMs, enabling them to generate more reliable and coherent responses across a wide range of applications.</a:t>
            </a:r>
          </a:p>
        </p:txBody>
      </p:sp>
      <p:sp>
        <p:nvSpPr>
          <p:cNvPr id="4" name="Slide Number Placeholder 3"/>
          <p:cNvSpPr>
            <a:spLocks noGrp="1"/>
          </p:cNvSpPr>
          <p:nvPr>
            <p:ph type="sldNum" sz="quarter" idx="5"/>
          </p:nvPr>
        </p:nvSpPr>
        <p:spPr/>
        <p:txBody>
          <a:bodyPr/>
          <a:lstStyle/>
          <a:p>
            <a:fld id="{688EF870-5850-6643-A228-25AFAA8E2BB1}" type="slidenum">
              <a:rPr lang="en-US" smtClean="0"/>
              <a:t>7</a:t>
            </a:fld>
            <a:endParaRPr lang="en-US"/>
          </a:p>
        </p:txBody>
      </p:sp>
    </p:spTree>
    <p:extLst>
      <p:ext uri="{BB962C8B-B14F-4D97-AF65-F5344CB8AC3E}">
        <p14:creationId xmlns:p14="http://schemas.microsoft.com/office/powerpoint/2010/main" val="2148615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move on to the topic of inference parameters. This is an important aspect when working with language models, as the choice of inference parameters can significantly impact the model's performance and the quality of the generated outputs. We'll delve into the details and considerations around setting appropriate inference parameters in this section.</a:t>
            </a:r>
          </a:p>
        </p:txBody>
      </p:sp>
    </p:spTree>
    <p:extLst>
      <p:ext uri="{BB962C8B-B14F-4D97-AF65-F5344CB8AC3E}">
        <p14:creationId xmlns:p14="http://schemas.microsoft.com/office/powerpoint/2010/main" val="740558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Inference parameters help control and customize the model's response during inference or prediction. They do not affect the model architecture or weights, but rather influence the output generation process. These parameters can impact various aspects of the model's behavior, such as creativity and diversity in responses, confidence levels, response length, and determining when to end the response generation.  By adjusting inference parameters, users can control the model's outputs to align with their specific requirements.</a:t>
            </a:r>
          </a:p>
        </p:txBody>
      </p:sp>
      <p:sp>
        <p:nvSpPr>
          <p:cNvPr id="4" name="Slide Number Placeholder 3"/>
          <p:cNvSpPr>
            <a:spLocks noGrp="1"/>
          </p:cNvSpPr>
          <p:nvPr>
            <p:ph type="sldNum" sz="quarter" idx="5"/>
          </p:nvPr>
        </p:nvSpPr>
        <p:spPr/>
        <p:txBody>
          <a:bodyPr/>
          <a:lstStyle/>
          <a:p>
            <a:fld id="{688EF870-5850-6643-A228-25AFAA8E2BB1}" type="slidenum">
              <a:rPr lang="en-US" smtClean="0"/>
              <a:t>9</a:t>
            </a:fld>
            <a:endParaRPr lang="en-US"/>
          </a:p>
        </p:txBody>
      </p:sp>
    </p:spTree>
    <p:extLst>
      <p:ext uri="{BB962C8B-B14F-4D97-AF65-F5344CB8AC3E}">
        <p14:creationId xmlns:p14="http://schemas.microsoft.com/office/powerpoint/2010/main" val="3350012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360888699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4017797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6" name="Title 5">
            <a:extLst>
              <a:ext uri="{FF2B5EF4-FFF2-40B4-BE49-F238E27FC236}">
                <a16:creationId xmlns:a16="http://schemas.microsoft.com/office/drawing/2014/main" id="{0B7FC618-B925-14FB-209E-96992C563DC0}"/>
              </a:ext>
            </a:extLst>
          </p:cNvPr>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2800326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4141760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906284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59608323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1418024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3702819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4174427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487571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2370627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5BD4D1B-B3EB-4C0C-8CE3-A35C1F88F6BC}"/>
              </a:ext>
            </a:extLst>
          </p:cNvPr>
          <p:cNvSpPr>
            <a:spLocks noGrp="1"/>
          </p:cNvSpPr>
          <p:nvPr>
            <p:ph type="title" idx="1"/>
          </p:nvPr>
        </p:nvSpPr>
        <p:spPr>
          <a:xfrm>
            <a:off x="365760" y="301752"/>
            <a:ext cx="11567160" cy="731520"/>
          </a:xfrm>
          <a:prstGeom prst="rect">
            <a:avLst/>
          </a:prstGeom>
        </p:spPr>
        <p:txBody>
          <a:bodyPr vert="horz" lIns="91440" tIns="45720" rIns="91440" bIns="45720" rtlCol="0" anchor="ctr">
            <a:normAutofit/>
          </a:bodyPr>
          <a:lstStyle/>
          <a:p>
            <a:r>
              <a:rPr lang="en-US">
                <a:latin typeface="Amazon Ember Display Heavy" panose="04020705040A02060702" pitchFamily="82" charset="0"/>
              </a:rPr>
              <a:t>Click to edit Master title style</a:t>
            </a:r>
            <a:endParaRPr lang="en-US" dirty="0"/>
          </a:p>
        </p:txBody>
      </p:sp>
      <p:sp>
        <p:nvSpPr>
          <p:cNvPr id="2" name="Content">
            <a:extLst>
              <a:ext uri="{FF2B5EF4-FFF2-40B4-BE49-F238E27FC236}">
                <a16:creationId xmlns:a16="http://schemas.microsoft.com/office/drawing/2014/main" id="{3AF961A5-759C-41EF-B858-64D5160112BA}"/>
              </a:ext>
            </a:extLst>
          </p:cNvPr>
          <p:cNvSpPr>
            <a:spLocks noGrp="1"/>
          </p:cNvSpPr>
          <p:nvPr>
            <p:ph type="body" idx="2"/>
          </p:nvPr>
        </p:nvSpPr>
        <p:spPr>
          <a:xfrm>
            <a:off x="365760" y="1143000"/>
            <a:ext cx="11567160" cy="5294376"/>
          </a:xfrm>
          <a:prstGeom prst="rect">
            <a:avLst/>
          </a:prstGeom>
        </p:spPr>
        <p:txBody>
          <a:bodyPr vert="horz" lIns="91440" tIns="45720" rIns="91440" bIns="45720" rtlCol="0">
            <a:normAutofit/>
          </a:bodyPr>
          <a:lstStyle/>
          <a:p>
            <a:pPr marL="230188" lvl="0" indent="-230188" defTabSz="228600">
              <a:lnSpc>
                <a:spcPct val="100000"/>
              </a:lnSpc>
              <a:spcBef>
                <a:spcPts val="500"/>
              </a:spcBef>
              <a:spcAft>
                <a:spcPts val="600"/>
              </a:spcAft>
              <a:buFont typeface="Amazon Ember Display"/>
            </a:pPr>
            <a:r>
              <a:rPr lang="en-US"/>
              <a:t>Click to edit Master text styles</a:t>
            </a:r>
          </a:p>
          <a:p>
            <a:pPr marL="230188" lvl="1" indent="-230188" defTabSz="228600">
              <a:lnSpc>
                <a:spcPct val="100000"/>
              </a:lnSpc>
              <a:spcBef>
                <a:spcPts val="500"/>
              </a:spcBef>
              <a:spcAft>
                <a:spcPts val="600"/>
              </a:spcAft>
              <a:buFont typeface="Amazon Ember Display"/>
            </a:pPr>
            <a:r>
              <a:rPr lang="en-US"/>
              <a:t>Second level</a:t>
            </a:r>
          </a:p>
          <a:p>
            <a:pPr marL="230188" lvl="2" indent="-230188" defTabSz="228600">
              <a:lnSpc>
                <a:spcPct val="100000"/>
              </a:lnSpc>
              <a:spcBef>
                <a:spcPts val="500"/>
              </a:spcBef>
              <a:spcAft>
                <a:spcPts val="600"/>
              </a:spcAft>
              <a:buFont typeface="Amazon Ember Display"/>
            </a:pPr>
            <a:r>
              <a:rPr lang="en-US"/>
              <a:t>Third level</a:t>
            </a:r>
          </a:p>
          <a:p>
            <a:pPr marL="230188" lvl="3" indent="-230188" defTabSz="228600">
              <a:lnSpc>
                <a:spcPct val="100000"/>
              </a:lnSpc>
              <a:spcBef>
                <a:spcPts val="500"/>
              </a:spcBef>
              <a:spcAft>
                <a:spcPts val="600"/>
              </a:spcAft>
              <a:buFont typeface="Amazon Ember Display"/>
            </a:pPr>
            <a:r>
              <a:rPr lang="en-US"/>
              <a:t>Fourth level</a:t>
            </a:r>
          </a:p>
          <a:p>
            <a:pPr marL="230188" lvl="4" indent="-230188" defTabSz="228600">
              <a:lnSpc>
                <a:spcPct val="100000"/>
              </a:lnSpc>
              <a:spcBef>
                <a:spcPts val="500"/>
              </a:spcBef>
              <a:spcAft>
                <a:spcPts val="600"/>
              </a:spcAft>
              <a:buFont typeface="Amazon Ember Display"/>
            </a:pPr>
            <a:r>
              <a:rPr lang="en-US"/>
              <a:t>Fifth level</a:t>
            </a:r>
            <a:endParaRPr lang="en-US" dirty="0"/>
          </a:p>
        </p:txBody>
      </p:sp>
      <p:sp>
        <p:nvSpPr>
          <p:cNvPr id="89" name="Slide Number">
            <a:extLst>
              <a:ext uri="{FF2B5EF4-FFF2-40B4-BE49-F238E27FC236}">
                <a16:creationId xmlns:a16="http://schemas.microsoft.com/office/drawing/2014/main" id="{A07A00D0-EC0A-44D2-9309-40C08E7F67D5}"/>
              </a:ext>
            </a:extLst>
          </p:cNvPr>
          <p:cNvSpPr>
            <a:spLocks noGrp="1"/>
          </p:cNvSpPr>
          <p:nvPr>
            <p:ph type="sldNum" idx="89"/>
          </p:nvPr>
        </p:nvSpPr>
        <p:spPr>
          <a:xfrm>
            <a:off x="11466576" y="6446520"/>
            <a:ext cx="484632" cy="228600"/>
          </a:xfrm>
          <a:prstGeom prst="rect">
            <a:avLst/>
          </a:prstGeom>
        </p:spPr>
        <p:txBody>
          <a:bodyPr vert="horz" lIns="0" tIns="0" rIns="0" bIns="0" rtlCol="0" anchor="ctr"/>
          <a:lstStyle>
            <a:lvl1pPr algn="r">
              <a:defRPr sz="1200">
                <a:solidFill>
                  <a:srgbClr val="232F3E"/>
                </a:solidFill>
              </a:defRPr>
            </a:lvl1pPr>
          </a:lstStyle>
          <a:p>
            <a:fld id="{86A8BF56-6CB3-514C-9A64-F39D95C9E25B}" type="slidenum">
              <a:rPr lang="en-US" smtClean="0"/>
              <a:t>‹#›</a:t>
            </a:fld>
            <a:endParaRPr lang="en-US"/>
          </a:p>
        </p:txBody>
      </p:sp>
    </p:spTree>
    <p:extLst>
      <p:ext uri="{BB962C8B-B14F-4D97-AF65-F5344CB8AC3E}">
        <p14:creationId xmlns:p14="http://schemas.microsoft.com/office/powerpoint/2010/main" val="120972389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hdr="0" ftr="0" dt="0"/>
  <p:txStyles>
    <p:titleStyle>
      <a:lvl1pPr algn="l" defTabSz="914400" rtl="0" eaLnBrk="1" latinLnBrk="0" hangingPunct="1">
        <a:lnSpc>
          <a:spcPct val="90000"/>
        </a:lnSpc>
        <a:spcBef>
          <a:spcPct val="0"/>
        </a:spcBef>
        <a:buNone/>
        <a:defRPr sz="3600" kern="1200">
          <a:solidFill>
            <a:srgbClr val="232F3E"/>
          </a:solidFill>
          <a:latin typeface="Amazon Ember Display"/>
        </a:defRPr>
      </a:lvl1pPr>
    </p:titleStyle>
    <p:bodyStyle>
      <a:lvl1pPr marL="228600" indent="-228600" algn="l" defTabSz="914400" rtl="0" eaLnBrk="1" latinLnBrk="0" hangingPunct="1">
        <a:lnSpc>
          <a:spcPct val="90000"/>
        </a:lnSpc>
        <a:spcBef>
          <a:spcPts val="1000"/>
        </a:spcBef>
        <a:buFont typeface="Amazon Ember Display"/>
        <a:buChar char="•"/>
        <a:defRPr lang="en-US" sz="2800" kern="1200" dirty="0">
          <a:solidFill>
            <a:srgbClr val="232F3E"/>
          </a:solidFill>
          <a:latin typeface="Amazon Ember Display"/>
        </a:defRPr>
      </a:lvl1pPr>
      <a:lvl2pPr marL="6858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2pPr>
      <a:lvl3pPr marL="11430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3pPr>
      <a:lvl4pPr marL="1600200" indent="-228600" algn="l" defTabSz="914400" rtl="0" eaLnBrk="1" latinLnBrk="0" hangingPunct="1">
        <a:lnSpc>
          <a:spcPct val="90000"/>
        </a:lnSpc>
        <a:spcBef>
          <a:spcPts val="500"/>
        </a:spcBef>
        <a:buFont typeface="Amazon Ember Display"/>
        <a:buChar char="•"/>
        <a:defRPr lang="en-US" sz="1800" kern="1200" dirty="0">
          <a:solidFill>
            <a:srgbClr val="232F3E"/>
          </a:solidFill>
          <a:latin typeface="Amazon Ember Display"/>
        </a:defRPr>
      </a:lvl4pPr>
      <a:lvl5pPr marL="2057400" indent="-228600" algn="l" defTabSz="914400" rtl="0" eaLnBrk="1" latinLnBrk="0" hangingPunct="1">
        <a:lnSpc>
          <a:spcPct val="90000"/>
        </a:lnSpc>
        <a:spcBef>
          <a:spcPts val="500"/>
        </a:spcBef>
        <a:buFont typeface="Amazon Ember Display"/>
        <a:buChar char="•"/>
        <a:defRPr lang="en-US" sz="2000" kern="1200" dirty="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p:bodyStyle>
    <p:otherStyle>
      <a:defPPr>
        <a:defRPr lang="en-US"/>
      </a:defPPr>
      <a:lvl1pPr marL="0" algn="l" defTabSz="914400" rtl="0" eaLnBrk="1" latinLnBrk="0" hangingPunct="1">
        <a:defRPr sz="1800" kern="1200">
          <a:solidFill>
            <a:schemeClr val="tx1"/>
          </a:solidFill>
          <a:latin typeface="Amazon Ember Display"/>
        </a:defRPr>
      </a:lvl1pPr>
      <a:lvl2pPr marL="457200" algn="l" defTabSz="914400" rtl="0" eaLnBrk="1" latinLnBrk="0" hangingPunct="1">
        <a:defRPr sz="1800" kern="1200">
          <a:solidFill>
            <a:schemeClr val="tx1"/>
          </a:solidFill>
          <a:latin typeface="Amazon Ember Display"/>
        </a:defRPr>
      </a:lvl2pPr>
      <a:lvl3pPr marL="914400" algn="l" defTabSz="914400" rtl="0" eaLnBrk="1" latinLnBrk="0" hangingPunct="1">
        <a:defRPr sz="1800" kern="1200">
          <a:solidFill>
            <a:schemeClr val="tx1"/>
          </a:solidFill>
          <a:latin typeface="Amazon Ember Display"/>
        </a:defRPr>
      </a:lvl3pPr>
      <a:lvl4pPr marL="1371600" algn="l" defTabSz="914400" rtl="0" eaLnBrk="1" latinLnBrk="0" hangingPunct="1">
        <a:defRPr sz="1800" kern="1200">
          <a:solidFill>
            <a:schemeClr val="tx1"/>
          </a:solidFill>
          <a:latin typeface="Amazon Ember Display"/>
        </a:defRPr>
      </a:lvl4pPr>
      <a:lvl5pPr marL="1828800" algn="l" defTabSz="914400" rtl="0" eaLnBrk="1" latinLnBrk="0" hangingPunct="1">
        <a:defRPr sz="1800" kern="1200">
          <a:solidFill>
            <a:schemeClr val="tx1"/>
          </a:solidFill>
          <a:latin typeface="Amazon Ember Display"/>
        </a:defRPr>
      </a:lvl5pPr>
      <a:lvl6pPr marL="2286000" algn="l" defTabSz="914400" rtl="0" eaLnBrk="1" latinLnBrk="0" hangingPunct="1">
        <a:defRPr sz="1800" kern="1200">
          <a:solidFill>
            <a:schemeClr val="tx1"/>
          </a:solidFill>
          <a:latin typeface="Amazon Ember Display"/>
        </a:defRPr>
      </a:lvl6pPr>
      <a:lvl7pPr marL="2743200" algn="l" defTabSz="914400" rtl="0" eaLnBrk="1" latinLnBrk="0" hangingPunct="1">
        <a:defRPr sz="1800" kern="1200">
          <a:solidFill>
            <a:schemeClr val="tx1"/>
          </a:solidFill>
          <a:latin typeface="Amazon Ember Display"/>
        </a:defRPr>
      </a:lvl7pPr>
      <a:lvl8pPr marL="3200400" algn="l" defTabSz="914400" rtl="0" eaLnBrk="1" latinLnBrk="0" hangingPunct="1">
        <a:defRPr sz="1800" kern="1200">
          <a:solidFill>
            <a:schemeClr val="tx1"/>
          </a:solidFill>
          <a:latin typeface="Amazon Ember Display"/>
        </a:defRPr>
      </a:lvl8pPr>
      <a:lvl9pPr marL="3657600" algn="l" defTabSz="914400" rtl="0" eaLnBrk="1" latinLnBrk="0" hangingPunct="1">
        <a:defRPr sz="1800" kern="1200">
          <a:solidFill>
            <a:schemeClr val="tx1"/>
          </a:solidFill>
          <a:latin typeface="Amazon Ember Display"/>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6801C6-8B25-9880-486A-081EEB3EED4C}"/>
              </a:ext>
            </a:extLst>
          </p:cNvPr>
          <p:cNvSpPr>
            <a:spLocks noGrp="1"/>
          </p:cNvSpPr>
          <p:nvPr>
            <p:ph type="sldNum" idx="97"/>
          </p:nvPr>
        </p:nvSpPr>
        <p:spPr/>
        <p:txBody>
          <a:bodyPr/>
          <a:lstStyle/>
          <a:p>
            <a:fld id="{86A8BF56-6CB3-514C-9A64-F39D95C9E25B}" type="slidenum">
              <a:rPr lang="en-US" smtClean="0"/>
              <a:t>1</a:t>
            </a:fld>
            <a:endParaRPr lang="en-US"/>
          </a:p>
        </p:txBody>
      </p:sp>
      <p:sp>
        <p:nvSpPr>
          <p:cNvPr id="4" name="Title 3">
            <a:extLst>
              <a:ext uri="{FF2B5EF4-FFF2-40B4-BE49-F238E27FC236}">
                <a16:creationId xmlns:a16="http://schemas.microsoft.com/office/drawing/2014/main" id="{B8280F18-C51C-09D1-32D4-15F8BDE9C811}"/>
              </a:ext>
            </a:extLst>
          </p:cNvPr>
          <p:cNvSpPr>
            <a:spLocks noGrp="1"/>
          </p:cNvSpPr>
          <p:nvPr>
            <p:ph type="title" idx="1"/>
          </p:nvPr>
        </p:nvSpPr>
        <p:spPr>
          <a:xfrm>
            <a:off x="457200" y="1554163"/>
            <a:ext cx="8080131" cy="2195512"/>
          </a:xfrm>
        </p:spPr>
        <p:txBody>
          <a:bodyPr/>
          <a:lstStyle/>
          <a:p>
            <a:r>
              <a:rPr lang="en-US" dirty="0"/>
              <a:t>Prompt Engineering</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lstStyle/>
          <a:p>
            <a:r>
              <a:rPr lang="en-US" dirty="0"/>
              <a:t>Generative AI</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dirty="0"/>
              <a:t>Module 1 – Lesson 3</a:t>
            </a:r>
          </a:p>
        </p:txBody>
      </p:sp>
    </p:spTree>
    <p:extLst>
      <p:ext uri="{BB962C8B-B14F-4D97-AF65-F5344CB8AC3E}">
        <p14:creationId xmlns:p14="http://schemas.microsoft.com/office/powerpoint/2010/main" val="3507483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66776CD-EB4D-EAAC-898C-1B47503A5340}"/>
              </a:ext>
            </a:extLst>
          </p:cNvPr>
          <p:cNvSpPr>
            <a:spLocks noGrp="1"/>
          </p:cNvSpPr>
          <p:nvPr>
            <p:ph type="sldNum" idx="97"/>
          </p:nvPr>
        </p:nvSpPr>
        <p:spPr/>
        <p:txBody>
          <a:bodyPr/>
          <a:lstStyle/>
          <a:p>
            <a:fld id="{86A8BF56-6CB3-514C-9A64-F39D95C9E25B}" type="slidenum">
              <a:rPr lang="en-US" smtClean="0"/>
              <a:t>10</a:t>
            </a:fld>
            <a:endParaRPr lang="en-US"/>
          </a:p>
        </p:txBody>
      </p:sp>
      <p:sp>
        <p:nvSpPr>
          <p:cNvPr id="3" name="Content Placeholder 2">
            <a:extLst>
              <a:ext uri="{FF2B5EF4-FFF2-40B4-BE49-F238E27FC236}">
                <a16:creationId xmlns:a16="http://schemas.microsoft.com/office/drawing/2014/main" id="{E04F1A39-6262-AFEC-915B-0B0C98B717EA}"/>
              </a:ext>
            </a:extLst>
          </p:cNvPr>
          <p:cNvSpPr>
            <a:spLocks noGrp="1"/>
          </p:cNvSpPr>
          <p:nvPr>
            <p:ph idx="2"/>
          </p:nvPr>
        </p:nvSpPr>
        <p:spPr/>
        <p:txBody>
          <a:bodyPr/>
          <a:lstStyle/>
          <a:p>
            <a:pPr lvl="1"/>
            <a:r>
              <a:rPr lang="en-DE">
                <a:solidFill>
                  <a:schemeClr val="accent6"/>
                </a:solidFill>
                <a:latin typeface="+mj-lt"/>
              </a:rPr>
              <a:t>Temperature</a:t>
            </a:r>
            <a:r>
              <a:rPr lang="en-DE"/>
              <a:t>: controls the randomness </a:t>
            </a:r>
            <a:endParaRPr lang="en-US" dirty="0"/>
          </a:p>
          <a:p>
            <a:pPr lvl="2"/>
            <a:r>
              <a:rPr lang="en-DE"/>
              <a:t>Use T=0 to make the output </a:t>
            </a:r>
            <a:r>
              <a:rPr lang="en-DE" i="1"/>
              <a:t>deterministic </a:t>
            </a:r>
            <a:endParaRPr lang="en-US" i="1" dirty="0"/>
          </a:p>
          <a:p>
            <a:pPr lvl="2"/>
            <a:r>
              <a:rPr lang="en-DE"/>
              <a:t>Use higher temperatures to generate more </a:t>
            </a:r>
            <a:r>
              <a:rPr lang="en-US" i="1" dirty="0"/>
              <a:t>diverse</a:t>
            </a:r>
            <a:r>
              <a:rPr lang="en-DE"/>
              <a:t> text</a:t>
            </a:r>
            <a:r>
              <a:rPr lang="en-US" dirty="0"/>
              <a:t> and control creativity</a:t>
            </a:r>
            <a:endParaRPr lang="en-DE"/>
          </a:p>
          <a:p>
            <a:pPr lvl="1"/>
            <a:r>
              <a:rPr lang="en-DE">
                <a:solidFill>
                  <a:schemeClr val="accent6"/>
                </a:solidFill>
                <a:latin typeface="+mj-lt"/>
              </a:rPr>
              <a:t>Top p</a:t>
            </a:r>
            <a:r>
              <a:rPr lang="en-DE"/>
              <a:t>: selects next word from those with probabilities summing up to said value</a:t>
            </a:r>
          </a:p>
          <a:p>
            <a:pPr lvl="1"/>
            <a:r>
              <a:rPr lang="en-DE">
                <a:solidFill>
                  <a:schemeClr val="accent6"/>
                </a:solidFill>
                <a:latin typeface="+mj-lt"/>
              </a:rPr>
              <a:t>Top k</a:t>
            </a:r>
            <a:r>
              <a:rPr lang="en-DE"/>
              <a:t>: picks up next token from the top “k”, sorted by probability</a:t>
            </a:r>
          </a:p>
          <a:p>
            <a:pPr lvl="1"/>
            <a:r>
              <a:rPr lang="en-DE">
                <a:solidFill>
                  <a:schemeClr val="accent6"/>
                </a:solidFill>
                <a:latin typeface="+mj-lt"/>
              </a:rPr>
              <a:t>Maximum number of tokens</a:t>
            </a:r>
            <a:r>
              <a:rPr lang="en-DE"/>
              <a:t>: controls the length of the generated response</a:t>
            </a:r>
            <a:endParaRPr lang="en-US" dirty="0"/>
          </a:p>
          <a:p>
            <a:pPr lvl="2"/>
            <a:r>
              <a:rPr lang="en-US" dirty="0"/>
              <a:t>May result in incomplete responses if value too low</a:t>
            </a:r>
            <a:endParaRPr lang="en-DE"/>
          </a:p>
          <a:p>
            <a:pPr lvl="1"/>
            <a:r>
              <a:rPr lang="en-DE">
                <a:solidFill>
                  <a:schemeClr val="accent6"/>
                </a:solidFill>
                <a:latin typeface="+mj-lt"/>
              </a:rPr>
              <a:t>Stop sequences</a:t>
            </a:r>
            <a:r>
              <a:rPr lang="en-DE"/>
              <a:t>: stops generating text when it encounters these sequences</a:t>
            </a:r>
          </a:p>
          <a:p>
            <a:endParaRPr lang="en-US" dirty="0"/>
          </a:p>
        </p:txBody>
      </p:sp>
      <p:sp>
        <p:nvSpPr>
          <p:cNvPr id="2" name="Title 1">
            <a:extLst>
              <a:ext uri="{FF2B5EF4-FFF2-40B4-BE49-F238E27FC236}">
                <a16:creationId xmlns:a16="http://schemas.microsoft.com/office/drawing/2014/main" id="{13E6644A-4669-52AA-CD6B-F921D7ED3CB1}"/>
              </a:ext>
            </a:extLst>
          </p:cNvPr>
          <p:cNvSpPr>
            <a:spLocks noGrp="1"/>
          </p:cNvSpPr>
          <p:nvPr>
            <p:ph type="title"/>
          </p:nvPr>
        </p:nvSpPr>
        <p:spPr>
          <a:xfrm>
            <a:off x="365760" y="301752"/>
            <a:ext cx="11466576" cy="731520"/>
          </a:xfrm>
        </p:spPr>
        <p:txBody>
          <a:bodyPr/>
          <a:lstStyle/>
          <a:p>
            <a:r>
              <a:rPr lang="en-US" dirty="0"/>
              <a:t>Inference parameters</a:t>
            </a:r>
          </a:p>
        </p:txBody>
      </p:sp>
    </p:spTree>
    <p:extLst>
      <p:ext uri="{BB962C8B-B14F-4D97-AF65-F5344CB8AC3E}">
        <p14:creationId xmlns:p14="http://schemas.microsoft.com/office/powerpoint/2010/main" val="2697418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5D07BBF-5A50-4D15-A318-7D7E5206E85C}"/>
              </a:ext>
            </a:extLst>
          </p:cNvPr>
          <p:cNvSpPr>
            <a:spLocks noGrp="1"/>
          </p:cNvSpPr>
          <p:nvPr>
            <p:ph type="sldNum" idx="97"/>
          </p:nvPr>
        </p:nvSpPr>
        <p:spPr/>
        <p:txBody>
          <a:bodyPr/>
          <a:lstStyle/>
          <a:p>
            <a:fld id="{86A8BF56-6CB3-514C-9A64-F39D95C9E25B}" type="slidenum">
              <a:rPr lang="en-US" smtClean="0"/>
              <a:pPr/>
              <a:t>11</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Best Practices in Prompt Engineering</a:t>
            </a:r>
          </a:p>
        </p:txBody>
      </p:sp>
    </p:spTree>
    <p:extLst>
      <p:ext uri="{BB962C8B-B14F-4D97-AF65-F5344CB8AC3E}">
        <p14:creationId xmlns:p14="http://schemas.microsoft.com/office/powerpoint/2010/main" val="2713129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F1970D8-00E6-4BAA-FD9C-3557B4141345}"/>
              </a:ext>
            </a:extLst>
          </p:cNvPr>
          <p:cNvSpPr>
            <a:spLocks noGrp="1"/>
          </p:cNvSpPr>
          <p:nvPr>
            <p:ph type="sldNum" idx="97"/>
          </p:nvPr>
        </p:nvSpPr>
        <p:spPr/>
        <p:txBody>
          <a:bodyPr/>
          <a:lstStyle/>
          <a:p>
            <a:fld id="{86A8BF56-6CB3-514C-9A64-F39D95C9E25B}" type="slidenum">
              <a:rPr lang="en-US" smtClean="0"/>
              <a:t>12</a:t>
            </a:fld>
            <a:endParaRPr lang="en-US"/>
          </a:p>
        </p:txBody>
      </p:sp>
      <p:sp>
        <p:nvSpPr>
          <p:cNvPr id="3" name="Content Placeholder 2">
            <a:extLst>
              <a:ext uri="{FF2B5EF4-FFF2-40B4-BE49-F238E27FC236}">
                <a16:creationId xmlns:a16="http://schemas.microsoft.com/office/drawing/2014/main" id="{52D874EE-83A5-03E8-952D-04A8891CDCF0}"/>
              </a:ext>
            </a:extLst>
          </p:cNvPr>
          <p:cNvSpPr>
            <a:spLocks noGrp="1"/>
          </p:cNvSpPr>
          <p:nvPr>
            <p:ph idx="2"/>
          </p:nvPr>
        </p:nvSpPr>
        <p:spPr>
          <a:xfrm>
            <a:off x="365760" y="1165536"/>
            <a:ext cx="11466576" cy="4712750"/>
          </a:xfrm>
        </p:spPr>
        <p:txBody>
          <a:bodyPr/>
          <a:lstStyle/>
          <a:p>
            <a:pPr marL="574675" indent="-287338">
              <a:buFont typeface="Arial" panose="020B0604020202020204" pitchFamily="34" charset="0"/>
              <a:buChar char="•"/>
            </a:pPr>
            <a:r>
              <a:rPr lang="en-US" sz="2400" dirty="0"/>
              <a:t>Write </a:t>
            </a:r>
            <a:r>
              <a:rPr lang="en-US" sz="2400" dirty="0">
                <a:solidFill>
                  <a:schemeClr val="accent6"/>
                </a:solidFill>
                <a:latin typeface="+mj-lt"/>
              </a:rPr>
              <a:t>clear</a:t>
            </a:r>
            <a:r>
              <a:rPr lang="en-US" sz="2400" dirty="0"/>
              <a:t> and </a:t>
            </a:r>
            <a:r>
              <a:rPr lang="en-US" sz="2400" dirty="0">
                <a:solidFill>
                  <a:schemeClr val="accent6"/>
                </a:solidFill>
                <a:latin typeface="+mj-lt"/>
              </a:rPr>
              <a:t>specific</a:t>
            </a:r>
            <a:r>
              <a:rPr lang="en-US" sz="2400" dirty="0"/>
              <a:t> instructions (unambiguous and specific)</a:t>
            </a:r>
          </a:p>
          <a:p>
            <a:pPr marL="574675" indent="-287338">
              <a:buFont typeface="Arial" panose="020B0604020202020204" pitchFamily="34" charset="0"/>
              <a:buChar char="•"/>
            </a:pPr>
            <a:r>
              <a:rPr lang="en-US" sz="2400" dirty="0"/>
              <a:t>Highlight or specify the part of the prompt </a:t>
            </a:r>
            <a:r>
              <a:rPr lang="en-US" sz="2400" dirty="0">
                <a:solidFill>
                  <a:schemeClr val="accent6"/>
                </a:solidFill>
                <a:latin typeface="+mj-lt"/>
              </a:rPr>
              <a:t>that the model should focus</a:t>
            </a:r>
            <a:r>
              <a:rPr lang="en-US" sz="2400" dirty="0">
                <a:solidFill>
                  <a:schemeClr val="tx2"/>
                </a:solidFill>
              </a:rPr>
              <a:t> </a:t>
            </a:r>
            <a:r>
              <a:rPr lang="en-US" sz="2400" dirty="0"/>
              <a:t>on</a:t>
            </a:r>
          </a:p>
          <a:p>
            <a:pPr marL="574675" indent="-287338">
              <a:buFont typeface="Arial" panose="020B0604020202020204" pitchFamily="34" charset="0"/>
              <a:buChar char="•"/>
            </a:pPr>
            <a:r>
              <a:rPr lang="en-US" sz="2400" dirty="0"/>
              <a:t>Add relevant </a:t>
            </a:r>
            <a:r>
              <a:rPr lang="en-US" sz="2400" dirty="0">
                <a:solidFill>
                  <a:schemeClr val="accent6"/>
                </a:solidFill>
                <a:latin typeface="+mj-lt"/>
              </a:rPr>
              <a:t>details</a:t>
            </a:r>
            <a:r>
              <a:rPr lang="en-US" sz="2400" dirty="0"/>
              <a:t> or </a:t>
            </a:r>
            <a:r>
              <a:rPr lang="en-US" sz="2400" dirty="0">
                <a:solidFill>
                  <a:schemeClr val="accent6"/>
                </a:solidFill>
                <a:latin typeface="+mj-lt"/>
              </a:rPr>
              <a:t>restrictions</a:t>
            </a:r>
            <a:r>
              <a:rPr lang="en-US" sz="2400" dirty="0"/>
              <a:t> to your prompt</a:t>
            </a:r>
          </a:p>
          <a:p>
            <a:pPr marL="574675" indent="-287338">
              <a:buFont typeface="Arial" panose="020B0604020202020204" pitchFamily="34" charset="0"/>
              <a:buChar char="•"/>
            </a:pPr>
            <a:r>
              <a:rPr lang="en-US" sz="2400" dirty="0"/>
              <a:t>Separate the instruction, content, question, and output directions</a:t>
            </a:r>
          </a:p>
          <a:p>
            <a:pPr marL="574675" indent="-287338">
              <a:buFont typeface="Arial" panose="020B0604020202020204" pitchFamily="34" charset="0"/>
              <a:buChar char="•"/>
            </a:pPr>
            <a:r>
              <a:rPr lang="en-US" sz="2400" dirty="0"/>
              <a:t>Prefer using positive instructions</a:t>
            </a:r>
          </a:p>
          <a:p>
            <a:pPr marL="574675" indent="-287338">
              <a:buFont typeface="Arial" panose="020B0604020202020204" pitchFamily="34" charset="0"/>
              <a:buChar char="•"/>
            </a:pPr>
            <a:r>
              <a:rPr lang="en-US" sz="2400" dirty="0"/>
              <a:t>Finding the optimum prompt is usually an </a:t>
            </a:r>
            <a:r>
              <a:rPr lang="en-US" sz="2400" dirty="0">
                <a:solidFill>
                  <a:schemeClr val="accent6"/>
                </a:solidFill>
                <a:latin typeface="+mj-lt"/>
              </a:rPr>
              <a:t>iterative</a:t>
            </a:r>
            <a:r>
              <a:rPr lang="en-US" sz="2400" dirty="0"/>
              <a:t> process which may take a few attempts</a:t>
            </a:r>
          </a:p>
          <a:p>
            <a:pPr marL="574675" indent="-287338">
              <a:buFont typeface="Arial" panose="020B0604020202020204" pitchFamily="34" charset="0"/>
              <a:buChar char="•"/>
            </a:pPr>
            <a:endParaRPr lang="en-US" sz="2400" dirty="0"/>
          </a:p>
          <a:p>
            <a:pPr marL="574675" indent="-287338">
              <a:buFont typeface="Arial" panose="020B0604020202020204" pitchFamily="34" charset="0"/>
              <a:buChar char="•"/>
            </a:pPr>
            <a:endParaRPr lang="en-US" sz="2400" dirty="0"/>
          </a:p>
          <a:p>
            <a:endParaRPr lang="en-US" dirty="0"/>
          </a:p>
        </p:txBody>
      </p:sp>
      <p:sp>
        <p:nvSpPr>
          <p:cNvPr id="2" name="Title 1">
            <a:extLst>
              <a:ext uri="{FF2B5EF4-FFF2-40B4-BE49-F238E27FC236}">
                <a16:creationId xmlns:a16="http://schemas.microsoft.com/office/drawing/2014/main" id="{88B42A36-C4F4-83BF-4A43-687CCCB3FD67}"/>
              </a:ext>
            </a:extLst>
          </p:cNvPr>
          <p:cNvSpPr>
            <a:spLocks noGrp="1"/>
          </p:cNvSpPr>
          <p:nvPr>
            <p:ph type="title"/>
          </p:nvPr>
        </p:nvSpPr>
        <p:spPr>
          <a:xfrm>
            <a:off x="365760" y="301752"/>
            <a:ext cx="11466576" cy="731520"/>
          </a:xfrm>
        </p:spPr>
        <p:txBody>
          <a:bodyPr/>
          <a:lstStyle/>
          <a:p>
            <a:r>
              <a:rPr lang="en-US" dirty="0"/>
              <a:t>Good prompting practices</a:t>
            </a:r>
          </a:p>
        </p:txBody>
      </p:sp>
    </p:spTree>
    <p:extLst>
      <p:ext uri="{BB962C8B-B14F-4D97-AF65-F5344CB8AC3E}">
        <p14:creationId xmlns:p14="http://schemas.microsoft.com/office/powerpoint/2010/main" val="3614292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3238A48-CBAD-F15F-6FB6-533B7E578F54}"/>
              </a:ext>
            </a:extLst>
          </p:cNvPr>
          <p:cNvSpPr>
            <a:spLocks noGrp="1"/>
          </p:cNvSpPr>
          <p:nvPr>
            <p:ph type="sldNum" idx="97"/>
          </p:nvPr>
        </p:nvSpPr>
        <p:spPr/>
        <p:txBody>
          <a:bodyPr/>
          <a:lstStyle/>
          <a:p>
            <a:fld id="{86A8BF56-6CB3-514C-9A64-F39D95C9E25B}" type="slidenum">
              <a:rPr lang="en-US" smtClean="0"/>
              <a:t>13</a:t>
            </a:fld>
            <a:endParaRPr lang="en-US"/>
          </a:p>
        </p:txBody>
      </p:sp>
      <p:sp>
        <p:nvSpPr>
          <p:cNvPr id="3" name="Content Placeholder 2">
            <a:extLst>
              <a:ext uri="{FF2B5EF4-FFF2-40B4-BE49-F238E27FC236}">
                <a16:creationId xmlns:a16="http://schemas.microsoft.com/office/drawing/2014/main" id="{8D2AE692-56B0-3E46-915A-7C360E2B90FD}"/>
              </a:ext>
            </a:extLst>
          </p:cNvPr>
          <p:cNvSpPr>
            <a:spLocks noGrp="1"/>
          </p:cNvSpPr>
          <p:nvPr>
            <p:ph idx="2"/>
          </p:nvPr>
        </p:nvSpPr>
        <p:spPr>
          <a:xfrm>
            <a:off x="365760" y="1165536"/>
            <a:ext cx="7114445" cy="5262696"/>
          </a:xfrm>
        </p:spPr>
        <p:txBody>
          <a:bodyPr/>
          <a:lstStyle/>
          <a:p>
            <a:r>
              <a:rPr lang="en-DE" sz="2400"/>
              <a:t>LLMs are pre-trained on vast amounts of data</a:t>
            </a:r>
          </a:p>
          <a:p>
            <a:pPr lvl="1"/>
            <a:r>
              <a:rPr lang="en-DE" sz="2000"/>
              <a:t>They have learned patterns, grammar, facts, and some reasoning capabilities</a:t>
            </a:r>
          </a:p>
          <a:p>
            <a:r>
              <a:rPr lang="en-DE" sz="2400">
                <a:solidFill>
                  <a:schemeClr val="accent6"/>
                </a:solidFill>
                <a:latin typeface="+mj-lt"/>
              </a:rPr>
              <a:t>Instruction-tuned LLMs </a:t>
            </a:r>
            <a:r>
              <a:rPr lang="en-DE" sz="2400"/>
              <a:t>are fine-tuned to predict </a:t>
            </a:r>
            <a:r>
              <a:rPr lang="en-DE" sz="2400">
                <a:solidFill>
                  <a:schemeClr val="accent6"/>
                </a:solidFill>
                <a:latin typeface="+mj-lt"/>
              </a:rPr>
              <a:t>responses to textual instructions</a:t>
            </a:r>
            <a:endParaRPr lang="en-DE" sz="2400">
              <a:solidFill>
                <a:schemeClr val="accent6"/>
              </a:solidFill>
            </a:endParaRPr>
          </a:p>
          <a:p>
            <a:pPr lvl="1"/>
            <a:r>
              <a:rPr lang="en-DE" sz="2000"/>
              <a:t>They can generate content that aligns closely with user intent</a:t>
            </a:r>
          </a:p>
          <a:p>
            <a:pPr lvl="1"/>
            <a:r>
              <a:rPr lang="en-DE" sz="2000"/>
              <a:t>They follow guidelines to arrive at desired outcomes</a:t>
            </a:r>
          </a:p>
          <a:p>
            <a:endParaRPr lang="en-US" dirty="0"/>
          </a:p>
        </p:txBody>
      </p:sp>
      <p:sp>
        <p:nvSpPr>
          <p:cNvPr id="2" name="Title 1">
            <a:extLst>
              <a:ext uri="{FF2B5EF4-FFF2-40B4-BE49-F238E27FC236}">
                <a16:creationId xmlns:a16="http://schemas.microsoft.com/office/drawing/2014/main" id="{C3AD8F37-90CC-4867-E2E0-36F700139404}"/>
              </a:ext>
            </a:extLst>
          </p:cNvPr>
          <p:cNvSpPr>
            <a:spLocks noGrp="1"/>
          </p:cNvSpPr>
          <p:nvPr>
            <p:ph type="title"/>
          </p:nvPr>
        </p:nvSpPr>
        <p:spPr>
          <a:xfrm>
            <a:off x="365760" y="301752"/>
            <a:ext cx="11466576" cy="731520"/>
          </a:xfrm>
        </p:spPr>
        <p:txBody>
          <a:bodyPr/>
          <a:lstStyle/>
          <a:p>
            <a:r>
              <a:rPr lang="en-DE"/>
              <a:t>Prompts for instruction-tuned models</a:t>
            </a:r>
            <a:endParaRPr lang="en-US" dirty="0"/>
          </a:p>
        </p:txBody>
      </p:sp>
      <p:sp>
        <p:nvSpPr>
          <p:cNvPr id="5" name="Google Shape;183;p33">
            <a:extLst>
              <a:ext uri="{FF2B5EF4-FFF2-40B4-BE49-F238E27FC236}">
                <a16:creationId xmlns:a16="http://schemas.microsoft.com/office/drawing/2014/main" id="{AC83BCB5-02C9-559A-085D-96BDE5DBC397}"/>
              </a:ext>
            </a:extLst>
          </p:cNvPr>
          <p:cNvSpPr txBox="1"/>
          <p:nvPr/>
        </p:nvSpPr>
        <p:spPr>
          <a:xfrm>
            <a:off x="7711927" y="1900657"/>
            <a:ext cx="3937600" cy="1908194"/>
          </a:xfrm>
          <a:prstGeom prst="rect">
            <a:avLst/>
          </a:prstGeom>
          <a:noFill/>
          <a:ln w="38100" cap="flat" cmpd="sng">
            <a:solidFill>
              <a:schemeClr val="tx2"/>
            </a:solidFill>
            <a:prstDash val="solid"/>
            <a:round/>
            <a:headEnd type="none" w="sm" len="sm"/>
            <a:tailEnd type="none" w="sm" len="sm"/>
          </a:ln>
        </p:spPr>
        <p:txBody>
          <a:bodyPr spcFirstLastPara="1" wrap="square" lIns="0" tIns="0" rIns="0" bIns="121900" anchor="t" anchorCtr="0">
            <a:spAutoFit/>
          </a:bodyPr>
          <a:lstStyle/>
          <a:p>
            <a:pPr marL="121917" marR="121917" lvl="0" indent="0" defTabSz="914400" eaLnBrk="1" fontAlgn="auto" latinLnBrk="0" hangingPunct="1">
              <a:lnSpc>
                <a:spcPct val="100000"/>
              </a:lnSpc>
              <a:spcBef>
                <a:spcPts val="0"/>
              </a:spcBef>
              <a:spcAft>
                <a:spcPts val="0"/>
              </a:spcAft>
              <a:buClrTx/>
              <a:buSzTx/>
              <a:buFontTx/>
              <a:buNone/>
              <a:tabLst/>
              <a:defRPr/>
            </a:pPr>
            <a:endParaRPr kumimoji="0" lang="en" b="0" i="0" u="none" strike="noStrike" kern="0" cap="none" spc="0" normalizeH="0" baseline="0" noProof="0">
              <a:ln>
                <a:noFill/>
              </a:ln>
              <a:solidFill>
                <a:schemeClr val="tx2"/>
              </a:solidFill>
              <a:effectLst/>
              <a:uLnTx/>
              <a:uFillTx/>
              <a:latin typeface="Amazon Ember Display"/>
              <a:ea typeface="Montserrat"/>
              <a:cs typeface="Montserrat"/>
              <a:sym typeface="Montserrat"/>
            </a:endParaRPr>
          </a:p>
          <a:p>
            <a:pPr marL="121917" marR="121917"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effectLst/>
                <a:uLnTx/>
                <a:uFillTx/>
                <a:latin typeface="Amazon Ember Display"/>
                <a:ea typeface="Montserrat"/>
                <a:cs typeface="Montserrat"/>
                <a:sym typeface="Montserrat"/>
              </a:rPr>
              <a:t>Create an</a:t>
            </a:r>
            <a:r>
              <a:rPr kumimoji="0" lang="en-US" sz="2000" b="0" i="0" u="none" strike="noStrike" kern="0" cap="none" spc="0" normalizeH="0" noProof="0">
                <a:ln>
                  <a:noFill/>
                </a:ln>
                <a:effectLst/>
                <a:uLnTx/>
                <a:uFillTx/>
                <a:latin typeface="Amazon Ember Display"/>
                <a:ea typeface="Montserrat"/>
                <a:cs typeface="Montserrat"/>
                <a:sym typeface="Montserrat"/>
              </a:rPr>
              <a:t> Amazon Bedrock user manual. </a:t>
            </a:r>
            <a:r>
              <a:rPr lang="en-US" sz="2000" kern="0">
                <a:latin typeface="Amazon Ember Display"/>
                <a:ea typeface="Montserrat"/>
                <a:cs typeface="Montserrat"/>
                <a:sym typeface="Montserrat"/>
              </a:rPr>
              <a:t>Highlight</a:t>
            </a:r>
            <a:r>
              <a:rPr kumimoji="0" lang="en-US" sz="2000" b="0" i="0" u="none" strike="noStrike" kern="0" cap="none" spc="0" normalizeH="0" noProof="0">
                <a:ln>
                  <a:noFill/>
                </a:ln>
                <a:effectLst/>
                <a:uLnTx/>
                <a:uFillTx/>
                <a:latin typeface="Amazon Ember Display"/>
                <a:ea typeface="Montserrat"/>
                <a:cs typeface="Montserrat"/>
                <a:sym typeface="Montserrat"/>
              </a:rPr>
              <a:t> its key features and explain the API implementation.</a:t>
            </a:r>
            <a:endParaRPr kumimoji="0" sz="2000" b="0" i="0" u="none" strike="noStrike" kern="0" cap="none" spc="0" normalizeH="0" baseline="0" noProof="0">
              <a:ln>
                <a:noFill/>
              </a:ln>
              <a:effectLst/>
              <a:uLnTx/>
              <a:uFillTx/>
              <a:latin typeface="Amazon Ember Display"/>
              <a:ea typeface="Montserrat"/>
              <a:cs typeface="Montserrat"/>
              <a:sym typeface="Montserrat"/>
            </a:endParaRPr>
          </a:p>
          <a:p>
            <a:pPr marL="121917" marR="121917" lvl="0" indent="0" defTabSz="914400" eaLnBrk="1" fontAlgn="auto" latinLnBrk="0" hangingPunct="1">
              <a:lnSpc>
                <a:spcPct val="100000"/>
              </a:lnSpc>
              <a:spcBef>
                <a:spcPts val="0"/>
              </a:spcBef>
              <a:spcAft>
                <a:spcPts val="0"/>
              </a:spcAft>
              <a:buClrTx/>
              <a:buSzTx/>
              <a:buFontTx/>
              <a:buNone/>
              <a:tabLst/>
              <a:defRPr/>
            </a:pPr>
            <a:endParaRPr kumimoji="0" b="0" i="0" u="none" strike="noStrike" kern="0" cap="none" spc="0" normalizeH="0" baseline="0" noProof="0">
              <a:ln>
                <a:noFill/>
              </a:ln>
              <a:solidFill>
                <a:schemeClr val="tx2"/>
              </a:solidFill>
              <a:effectLst/>
              <a:uLnTx/>
              <a:uFillTx/>
              <a:latin typeface="Amazon Ember Display"/>
              <a:ea typeface="Montserrat"/>
              <a:cs typeface="Montserrat"/>
              <a:sym typeface="Montserrat"/>
            </a:endParaRPr>
          </a:p>
        </p:txBody>
      </p:sp>
    </p:spTree>
    <p:extLst>
      <p:ext uri="{BB962C8B-B14F-4D97-AF65-F5344CB8AC3E}">
        <p14:creationId xmlns:p14="http://schemas.microsoft.com/office/powerpoint/2010/main" val="2705558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1413188D-A160-BA2C-9BA0-2A01D7FAB4EF}"/>
              </a:ext>
            </a:extLst>
          </p:cNvPr>
          <p:cNvSpPr>
            <a:spLocks noGrp="1"/>
          </p:cNvSpPr>
          <p:nvPr>
            <p:ph type="sldNum" idx="97"/>
          </p:nvPr>
        </p:nvSpPr>
        <p:spPr/>
        <p:txBody>
          <a:bodyPr/>
          <a:lstStyle/>
          <a:p>
            <a:fld id="{86A8BF56-6CB3-514C-9A64-F39D95C9E25B}" type="slidenum">
              <a:rPr lang="en-US" smtClean="0"/>
              <a:t>14</a:t>
            </a:fld>
            <a:endParaRPr lang="en-US"/>
          </a:p>
        </p:txBody>
      </p:sp>
      <p:sp>
        <p:nvSpPr>
          <p:cNvPr id="3" name="Content Placeholder 2">
            <a:extLst>
              <a:ext uri="{FF2B5EF4-FFF2-40B4-BE49-F238E27FC236}">
                <a16:creationId xmlns:a16="http://schemas.microsoft.com/office/drawing/2014/main" id="{86C633B5-E710-B60B-464A-1B6FBF33A2C4}"/>
              </a:ext>
            </a:extLst>
          </p:cNvPr>
          <p:cNvSpPr>
            <a:spLocks noGrp="1"/>
          </p:cNvSpPr>
          <p:nvPr>
            <p:ph idx="2"/>
          </p:nvPr>
        </p:nvSpPr>
        <p:spPr>
          <a:xfrm>
            <a:off x="365760" y="1165536"/>
            <a:ext cx="11466576" cy="2127679"/>
          </a:xfrm>
        </p:spPr>
        <p:txBody>
          <a:bodyPr/>
          <a:lstStyle/>
          <a:p>
            <a:r>
              <a:rPr lang="en-DE" sz="2400"/>
              <a:t>Differ</a:t>
            </a:r>
            <a:r>
              <a:rPr lang="en-GB" sz="2400" dirty="0"/>
              <a:t>e</a:t>
            </a:r>
            <a:r>
              <a:rPr lang="en-DE" sz="2400"/>
              <a:t>nt large language models might need specific prompt formats</a:t>
            </a:r>
            <a:endParaRPr lang="en-US" sz="2400" dirty="0"/>
          </a:p>
          <a:p>
            <a:r>
              <a:rPr lang="en-US" sz="2400" dirty="0"/>
              <a:t>Refer to the model cards or documentation for prompting guidelines</a:t>
            </a:r>
            <a:endParaRPr lang="en-DE" sz="2400"/>
          </a:p>
          <a:p>
            <a:pPr lvl="1"/>
            <a:r>
              <a:rPr lang="en-DE" sz="2000">
                <a:solidFill>
                  <a:schemeClr val="accent6"/>
                </a:solidFill>
                <a:latin typeface="+mj-lt"/>
              </a:rPr>
              <a:t>Example</a:t>
            </a:r>
            <a:r>
              <a:rPr lang="en-DE" sz="2000"/>
              <a:t>: Anthropic’s Claude model has been trained on alternating 	“Human” / “Assistant” dialogue. This needs to be replicated in the prompt.</a:t>
            </a:r>
          </a:p>
          <a:p>
            <a:pPr lvl="1"/>
            <a:r>
              <a:rPr lang="en-DE" sz="2000">
                <a:solidFill>
                  <a:schemeClr val="accent6"/>
                </a:solidFill>
                <a:latin typeface="+mj-lt"/>
              </a:rPr>
              <a:t>Example</a:t>
            </a:r>
            <a:r>
              <a:rPr lang="en-DE" sz="2000"/>
              <a:t>: Open Assistant uses specific tokens to mark parts of the prompt</a:t>
            </a:r>
            <a:endParaRPr lang="en-US" sz="2000" dirty="0"/>
          </a:p>
        </p:txBody>
      </p:sp>
      <p:sp>
        <p:nvSpPr>
          <p:cNvPr id="2" name="Title 1">
            <a:extLst>
              <a:ext uri="{FF2B5EF4-FFF2-40B4-BE49-F238E27FC236}">
                <a16:creationId xmlns:a16="http://schemas.microsoft.com/office/drawing/2014/main" id="{5BFD3DF0-D06D-110A-5FF6-C0494CB919A7}"/>
              </a:ext>
            </a:extLst>
          </p:cNvPr>
          <p:cNvSpPr>
            <a:spLocks noGrp="1"/>
          </p:cNvSpPr>
          <p:nvPr>
            <p:ph type="title"/>
          </p:nvPr>
        </p:nvSpPr>
        <p:spPr>
          <a:xfrm>
            <a:off x="365760" y="301752"/>
            <a:ext cx="11466576" cy="731520"/>
          </a:xfrm>
        </p:spPr>
        <p:txBody>
          <a:bodyPr/>
          <a:lstStyle/>
          <a:p>
            <a:r>
              <a:rPr lang="en-DE"/>
              <a:t>Model-specific prompts</a:t>
            </a:r>
            <a:endParaRPr lang="en-US" dirty="0"/>
          </a:p>
        </p:txBody>
      </p:sp>
      <p:sp>
        <p:nvSpPr>
          <p:cNvPr id="4" name="Google Shape;183;p33">
            <a:extLst>
              <a:ext uri="{FF2B5EF4-FFF2-40B4-BE49-F238E27FC236}">
                <a16:creationId xmlns:a16="http://schemas.microsoft.com/office/drawing/2014/main" id="{6CF204E4-F040-8C18-6D9F-DC974A29AA00}"/>
              </a:ext>
            </a:extLst>
          </p:cNvPr>
          <p:cNvSpPr txBox="1"/>
          <p:nvPr/>
        </p:nvSpPr>
        <p:spPr>
          <a:xfrm>
            <a:off x="878078" y="3775230"/>
            <a:ext cx="4353942" cy="1969750"/>
          </a:xfrm>
          <a:prstGeom prst="rect">
            <a:avLst/>
          </a:prstGeom>
          <a:noFill/>
          <a:ln w="38100" cap="flat" cmpd="sng">
            <a:solidFill>
              <a:schemeClr val="tx2"/>
            </a:solidFill>
            <a:prstDash val="solid"/>
            <a:round/>
            <a:headEnd type="none" w="sm" len="sm"/>
            <a:tailEnd type="none" w="sm" len="sm"/>
          </a:ln>
        </p:spPr>
        <p:txBody>
          <a:bodyPr spcFirstLastPara="1" wrap="square" lIns="0" tIns="0" rIns="0" bIns="121900" anchor="t" anchorCtr="0">
            <a:spAutoFit/>
          </a:bodyPr>
          <a:lstStyle/>
          <a:p>
            <a:pPr marL="121917" marR="121917" lvl="0" indent="0" defTabSz="914400" eaLnBrk="1" fontAlgn="auto" latinLnBrk="0" hangingPunct="1">
              <a:lnSpc>
                <a:spcPct val="100000"/>
              </a:lnSpc>
              <a:spcBef>
                <a:spcPts val="0"/>
              </a:spcBef>
              <a:spcAft>
                <a:spcPts val="0"/>
              </a:spcAft>
              <a:buClrTx/>
              <a:buSzTx/>
              <a:buFontTx/>
              <a:buNone/>
              <a:tabLst/>
              <a:defRPr/>
            </a:pPr>
            <a:endParaRPr kumimoji="0" lang="en" sz="2000" b="0" i="0" u="none" strike="noStrike" kern="0" cap="none" spc="0" normalizeH="0" baseline="0" noProof="0" dirty="0">
              <a:ln>
                <a:noFill/>
              </a:ln>
              <a:solidFill>
                <a:schemeClr val="tx2"/>
              </a:solidFill>
              <a:effectLst/>
              <a:uLnTx/>
              <a:uFillTx/>
              <a:latin typeface="Amazon Ember Display"/>
              <a:ea typeface="Montserrat"/>
              <a:cs typeface="Montserrat"/>
              <a:sym typeface="Montserrat"/>
            </a:endParaRPr>
          </a:p>
          <a:p>
            <a:pPr marL="121917" marR="121917" lvl="0" indent="0" defTabSz="914400" eaLnBrk="1" fontAlgn="auto" latinLnBrk="0" hangingPunct="1">
              <a:lnSpc>
                <a:spcPct val="100000"/>
              </a:lnSpc>
              <a:spcBef>
                <a:spcPts val="0"/>
              </a:spcBef>
              <a:spcAft>
                <a:spcPts val="0"/>
              </a:spcAft>
              <a:buClrTx/>
              <a:buSzTx/>
              <a:buFontTx/>
              <a:buNone/>
              <a:tabLst/>
              <a:defRPr/>
            </a:pPr>
            <a:r>
              <a:rPr kumimoji="0" lang="en" sz="2000" b="0" i="0" u="none" strike="noStrike" kern="0" cap="none" spc="0" normalizeH="0" baseline="0" noProof="0" dirty="0">
                <a:ln>
                  <a:noFill/>
                </a:ln>
                <a:solidFill>
                  <a:schemeClr val="accent6"/>
                </a:solidFill>
                <a:effectLst/>
                <a:uLnTx/>
                <a:uFillTx/>
                <a:latin typeface="Amazon Ember Display"/>
                <a:ea typeface="Montserrat"/>
                <a:cs typeface="Montserrat"/>
                <a:sym typeface="Montserrat"/>
              </a:rPr>
              <a:t>¶</a:t>
            </a:r>
            <a:br>
              <a:rPr kumimoji="0" lang="en" sz="2000" b="0" i="0" u="none" strike="noStrike" kern="0" cap="none" spc="0" normalizeH="0" baseline="0" noProof="0" dirty="0">
                <a:ln>
                  <a:noFill/>
                </a:ln>
                <a:solidFill>
                  <a:schemeClr val="accent6"/>
                </a:solidFill>
                <a:effectLst/>
                <a:uLnTx/>
                <a:uFillTx/>
                <a:latin typeface="Amazon Ember Display"/>
                <a:ea typeface="Montserrat"/>
                <a:cs typeface="Montserrat"/>
                <a:sym typeface="Montserrat"/>
              </a:rPr>
            </a:br>
            <a:r>
              <a:rPr kumimoji="0" lang="en" sz="2000" b="0" i="0" u="none" strike="noStrike" kern="0" cap="none" spc="0" normalizeH="0" baseline="0" noProof="0" dirty="0">
                <a:ln>
                  <a:noFill/>
                </a:ln>
                <a:solidFill>
                  <a:schemeClr val="accent6"/>
                </a:solidFill>
                <a:effectLst/>
                <a:uLnTx/>
                <a:uFillTx/>
                <a:latin typeface="Amazon Ember Display"/>
                <a:ea typeface="Montserrat"/>
                <a:cs typeface="Montserrat"/>
                <a:sym typeface="Montserrat"/>
              </a:rPr>
              <a:t>¶</a:t>
            </a:r>
            <a:br>
              <a:rPr kumimoji="0" lang="en" sz="2000" b="0" i="0" u="none" strike="noStrike" kern="0" cap="none" spc="0" normalizeH="0" baseline="0" noProof="0" dirty="0">
                <a:ln>
                  <a:noFill/>
                </a:ln>
                <a:solidFill>
                  <a:schemeClr val="accent6"/>
                </a:solidFill>
                <a:effectLst/>
                <a:uLnTx/>
                <a:uFillTx/>
                <a:latin typeface="Amazon Ember Display"/>
                <a:ea typeface="Montserrat"/>
                <a:cs typeface="Montserrat"/>
                <a:sym typeface="Montserrat"/>
              </a:rPr>
            </a:br>
            <a:r>
              <a:rPr kumimoji="0" lang="en" sz="2000" b="0" i="0" u="none" strike="noStrike" kern="0" cap="none" spc="0" normalizeH="0" baseline="0" noProof="0" dirty="0">
                <a:ln>
                  <a:noFill/>
                </a:ln>
                <a:solidFill>
                  <a:schemeClr val="accent6"/>
                </a:solidFill>
                <a:effectLst/>
                <a:uLnTx/>
                <a:uFillTx/>
                <a:latin typeface="Amazon Ember Display"/>
                <a:ea typeface="Montserrat"/>
                <a:cs typeface="Montserrat"/>
                <a:sym typeface="Montserrat"/>
              </a:rPr>
              <a:t>Human</a:t>
            </a:r>
            <a:r>
              <a:rPr kumimoji="0" lang="en" sz="2000" b="0" i="0" u="none" strike="noStrike" kern="0" cap="none" spc="0" normalizeH="0" baseline="0" noProof="0" dirty="0">
                <a:ln>
                  <a:noFill/>
                </a:ln>
                <a:solidFill>
                  <a:schemeClr val="tx2"/>
                </a:solidFill>
                <a:effectLst/>
                <a:uLnTx/>
                <a:uFillTx/>
                <a:latin typeface="Amazon Ember Display"/>
                <a:ea typeface="Montserrat"/>
                <a:cs typeface="Montserrat"/>
                <a:sym typeface="Montserrat"/>
              </a:rPr>
              <a:t>: </a:t>
            </a:r>
            <a:r>
              <a:rPr kumimoji="0" lang="en" sz="2000" b="0" i="0" u="none" strike="noStrike" kern="0" cap="none" spc="0" normalizeH="0" baseline="0" noProof="0" dirty="0">
                <a:ln>
                  <a:noFill/>
                </a:ln>
                <a:effectLst/>
                <a:uLnTx/>
                <a:uFillTx/>
                <a:latin typeface="Amazon Ember Display"/>
                <a:ea typeface="Montserrat"/>
                <a:cs typeface="Montserrat"/>
                <a:sym typeface="Montserrat"/>
              </a:rPr>
              <a:t>Why are flamingos pink? </a:t>
            </a:r>
            <a:endParaRPr kumimoji="0" sz="2000" b="0" i="0" u="none" strike="noStrike" kern="0" cap="none" spc="0" normalizeH="0" baseline="0" noProof="0" dirty="0">
              <a:ln>
                <a:noFill/>
              </a:ln>
              <a:effectLst/>
              <a:uLnTx/>
              <a:uFillTx/>
              <a:latin typeface="Amazon Ember Display"/>
              <a:ea typeface="Montserrat"/>
              <a:cs typeface="Montserrat"/>
              <a:sym typeface="Montserrat"/>
            </a:endParaRPr>
          </a:p>
          <a:p>
            <a:pPr marL="121917" marR="121917" lvl="0" indent="0" defTabSz="914400" eaLnBrk="1" fontAlgn="auto" latinLnBrk="0" hangingPunct="1">
              <a:lnSpc>
                <a:spcPct val="100000"/>
              </a:lnSpc>
              <a:spcBef>
                <a:spcPts val="0"/>
              </a:spcBef>
              <a:spcAft>
                <a:spcPts val="0"/>
              </a:spcAft>
              <a:buClrTx/>
              <a:buSzTx/>
              <a:buFontTx/>
              <a:buNone/>
              <a:tabLst/>
              <a:defRPr/>
            </a:pPr>
            <a:r>
              <a:rPr kumimoji="0" lang="en" sz="2000" b="0" i="0" u="none" strike="noStrike" kern="0" cap="none" spc="0" normalizeH="0" baseline="0" noProof="0" dirty="0">
                <a:ln>
                  <a:noFill/>
                </a:ln>
                <a:solidFill>
                  <a:schemeClr val="accent6"/>
                </a:solidFill>
                <a:effectLst/>
                <a:uLnTx/>
                <a:uFillTx/>
                <a:latin typeface="Amazon Ember Display"/>
                <a:ea typeface="Montserrat"/>
                <a:cs typeface="Montserrat"/>
                <a:sym typeface="Montserrat"/>
              </a:rPr>
              <a:t>¶</a:t>
            </a:r>
            <a:endParaRPr kumimoji="0" sz="2000" b="0" i="0" u="none" strike="noStrike" kern="0" cap="none" spc="0" normalizeH="0" baseline="0" noProof="0" dirty="0">
              <a:ln>
                <a:noFill/>
              </a:ln>
              <a:solidFill>
                <a:schemeClr val="accent6"/>
              </a:solidFill>
              <a:effectLst/>
              <a:uLnTx/>
              <a:uFillTx/>
              <a:latin typeface="Amazon Ember Display"/>
              <a:ea typeface="Montserrat"/>
              <a:cs typeface="Montserrat"/>
              <a:sym typeface="Montserrat"/>
            </a:endParaRPr>
          </a:p>
          <a:p>
            <a:pPr marL="121917" marR="121917" lvl="0" indent="0" defTabSz="914400" eaLnBrk="1" fontAlgn="auto" latinLnBrk="0" hangingPunct="1">
              <a:lnSpc>
                <a:spcPct val="100000"/>
              </a:lnSpc>
              <a:spcBef>
                <a:spcPts val="0"/>
              </a:spcBef>
              <a:spcAft>
                <a:spcPts val="0"/>
              </a:spcAft>
              <a:buClrTx/>
              <a:buSzTx/>
              <a:buFontTx/>
              <a:buNone/>
              <a:tabLst/>
              <a:defRPr/>
            </a:pPr>
            <a:r>
              <a:rPr kumimoji="0" lang="en" sz="2000" b="0" i="0" u="none" strike="noStrike" kern="0" cap="none" spc="0" normalizeH="0" baseline="0" noProof="0" dirty="0">
                <a:ln>
                  <a:noFill/>
                </a:ln>
                <a:solidFill>
                  <a:schemeClr val="accent6"/>
                </a:solidFill>
                <a:effectLst/>
                <a:uLnTx/>
                <a:uFillTx/>
                <a:latin typeface="Amazon Ember Display"/>
                <a:ea typeface="Montserrat"/>
                <a:cs typeface="Montserrat"/>
                <a:sym typeface="Montserrat"/>
              </a:rPr>
              <a:t>Assistant</a:t>
            </a:r>
            <a:r>
              <a:rPr kumimoji="0" lang="en" sz="2000" b="0" i="0" u="none" strike="noStrike" kern="0" cap="none" spc="0" normalizeH="0" baseline="0" noProof="0" dirty="0">
                <a:ln>
                  <a:noFill/>
                </a:ln>
                <a:solidFill>
                  <a:schemeClr val="tx2"/>
                </a:solidFill>
                <a:effectLst/>
                <a:uLnTx/>
                <a:uFillTx/>
                <a:latin typeface="Amazon Ember Display"/>
                <a:ea typeface="Montserrat"/>
                <a:cs typeface="Montserrat"/>
                <a:sym typeface="Montserrat"/>
              </a:rPr>
              <a:t>:</a:t>
            </a:r>
          </a:p>
        </p:txBody>
      </p:sp>
      <p:sp>
        <p:nvSpPr>
          <p:cNvPr id="5" name="Google Shape;183;p33">
            <a:extLst>
              <a:ext uri="{FF2B5EF4-FFF2-40B4-BE49-F238E27FC236}">
                <a16:creationId xmlns:a16="http://schemas.microsoft.com/office/drawing/2014/main" id="{33F08640-CFEB-04FB-F5F8-252906434394}"/>
              </a:ext>
            </a:extLst>
          </p:cNvPr>
          <p:cNvSpPr txBox="1"/>
          <p:nvPr/>
        </p:nvSpPr>
        <p:spPr>
          <a:xfrm>
            <a:off x="6344083" y="3775230"/>
            <a:ext cx="5026310" cy="1969750"/>
          </a:xfrm>
          <a:prstGeom prst="rect">
            <a:avLst/>
          </a:prstGeom>
          <a:noFill/>
          <a:ln w="38100" cap="flat" cmpd="sng">
            <a:solidFill>
              <a:schemeClr val="tx2"/>
            </a:solidFill>
            <a:prstDash val="solid"/>
            <a:round/>
            <a:headEnd type="none" w="sm" len="sm"/>
            <a:tailEnd type="none" w="sm" len="sm"/>
          </a:ln>
        </p:spPr>
        <p:txBody>
          <a:bodyPr spcFirstLastPara="1" wrap="square" lIns="0" tIns="0" rIns="0" bIns="121900" anchor="t" anchorCtr="0">
            <a:spAutoFit/>
          </a:bodyPr>
          <a:lstStyle/>
          <a:p>
            <a:pPr marL="121917" marR="121917" lvl="0" indent="0" defTabSz="914400" eaLnBrk="1" fontAlgn="auto" latinLnBrk="0" hangingPunct="1">
              <a:lnSpc>
                <a:spcPct val="100000"/>
              </a:lnSpc>
              <a:spcBef>
                <a:spcPts val="0"/>
              </a:spcBef>
              <a:spcAft>
                <a:spcPts val="0"/>
              </a:spcAft>
              <a:buClrTx/>
              <a:buSzTx/>
              <a:buFontTx/>
              <a:buNone/>
              <a:tabLst/>
              <a:defRPr/>
            </a:pPr>
            <a:endParaRPr lang="en-GB" sz="2000" dirty="0">
              <a:solidFill>
                <a:schemeClr val="tx2"/>
              </a:solidFill>
              <a:latin typeface="+mj-lt"/>
            </a:endParaRPr>
          </a:p>
          <a:p>
            <a:pPr marL="121917" marR="121917" lvl="0" indent="0" defTabSz="914400" eaLnBrk="1" fontAlgn="auto" latinLnBrk="0" hangingPunct="1">
              <a:lnSpc>
                <a:spcPct val="100000"/>
              </a:lnSpc>
              <a:spcBef>
                <a:spcPts val="0"/>
              </a:spcBef>
              <a:spcAft>
                <a:spcPts val="0"/>
              </a:spcAft>
              <a:buClrTx/>
              <a:buSzTx/>
              <a:buFontTx/>
              <a:buNone/>
              <a:tabLst/>
              <a:defRPr/>
            </a:pPr>
            <a:r>
              <a:rPr lang="en-GB" sz="2000" dirty="0">
                <a:solidFill>
                  <a:schemeClr val="accent6"/>
                </a:solidFill>
                <a:latin typeface="+mj-lt"/>
              </a:rPr>
              <a:t>&lt;|</a:t>
            </a:r>
            <a:r>
              <a:rPr lang="en-GB" sz="2000" dirty="0" err="1">
                <a:solidFill>
                  <a:schemeClr val="accent6"/>
                </a:solidFill>
                <a:latin typeface="+mj-lt"/>
              </a:rPr>
              <a:t>prefix_begin</a:t>
            </a:r>
            <a:r>
              <a:rPr lang="en-GB" sz="2000" dirty="0">
                <a:solidFill>
                  <a:schemeClr val="accent6"/>
                </a:solidFill>
                <a:latin typeface="+mj-lt"/>
              </a:rPr>
              <a:t>|&gt;</a:t>
            </a:r>
            <a:r>
              <a:rPr lang="en-GB" sz="2000" dirty="0"/>
              <a:t>You are a large language model that wants to be helpful</a:t>
            </a:r>
            <a:r>
              <a:rPr lang="en-GB" sz="2000" dirty="0">
                <a:solidFill>
                  <a:schemeClr val="accent6"/>
                </a:solidFill>
              </a:rPr>
              <a:t>.</a:t>
            </a:r>
            <a:r>
              <a:rPr lang="en-GB" sz="2000" dirty="0">
                <a:solidFill>
                  <a:schemeClr val="accent6"/>
                </a:solidFill>
                <a:latin typeface="+mj-lt"/>
              </a:rPr>
              <a:t>&lt;|</a:t>
            </a:r>
            <a:r>
              <a:rPr lang="en-GB" sz="2000" dirty="0" err="1">
                <a:solidFill>
                  <a:schemeClr val="accent6"/>
                </a:solidFill>
                <a:latin typeface="+mj-lt"/>
              </a:rPr>
              <a:t>prefix_end</a:t>
            </a:r>
            <a:r>
              <a:rPr lang="en-GB" sz="2000" dirty="0">
                <a:solidFill>
                  <a:schemeClr val="accent6"/>
                </a:solidFill>
                <a:latin typeface="+mj-lt"/>
              </a:rPr>
              <a:t>|&gt;</a:t>
            </a:r>
            <a:r>
              <a:rPr lang="en-GB" sz="2000" dirty="0">
                <a:solidFill>
                  <a:schemeClr val="accent6"/>
                </a:solidFill>
              </a:rPr>
              <a:t> </a:t>
            </a:r>
          </a:p>
          <a:p>
            <a:pPr marL="121917" marR="121917" lvl="0" indent="0" defTabSz="914400" eaLnBrk="1" fontAlgn="auto" latinLnBrk="0" hangingPunct="1">
              <a:lnSpc>
                <a:spcPct val="100000"/>
              </a:lnSpc>
              <a:spcBef>
                <a:spcPts val="0"/>
              </a:spcBef>
              <a:spcAft>
                <a:spcPts val="0"/>
              </a:spcAft>
              <a:buClrTx/>
              <a:buSzTx/>
              <a:buFontTx/>
              <a:buNone/>
              <a:tabLst/>
              <a:defRPr/>
            </a:pPr>
            <a:r>
              <a:rPr lang="en-GB" sz="2000" dirty="0">
                <a:solidFill>
                  <a:schemeClr val="accent6"/>
                </a:solidFill>
                <a:latin typeface="+mj-lt"/>
              </a:rPr>
              <a:t>&lt;|prompter|&gt;</a:t>
            </a:r>
            <a:r>
              <a:rPr kumimoji="0" lang="en" sz="2000" b="0" i="0" u="none" strike="noStrike" kern="0" cap="none" spc="0" normalizeH="0" baseline="0" noProof="0" dirty="0">
                <a:ln>
                  <a:noFill/>
                </a:ln>
                <a:effectLst/>
                <a:uLnTx/>
                <a:uFillTx/>
                <a:latin typeface="Amazon Ember Display"/>
                <a:ea typeface="Montserrat"/>
                <a:cs typeface="Montserrat"/>
                <a:sym typeface="Montserrat"/>
              </a:rPr>
              <a:t>Why are flamingos pink?</a:t>
            </a:r>
            <a:r>
              <a:rPr lang="en-GB" sz="2000" dirty="0">
                <a:solidFill>
                  <a:schemeClr val="accent6"/>
                </a:solidFill>
                <a:latin typeface="+mj-lt"/>
              </a:rPr>
              <a:t>&lt;|</a:t>
            </a:r>
            <a:r>
              <a:rPr lang="en-GB" sz="2000" dirty="0" err="1">
                <a:solidFill>
                  <a:schemeClr val="accent6"/>
                </a:solidFill>
                <a:latin typeface="+mj-lt"/>
              </a:rPr>
              <a:t>endoftext</a:t>
            </a:r>
            <a:r>
              <a:rPr lang="en-GB" sz="2000" dirty="0">
                <a:solidFill>
                  <a:schemeClr val="accent6"/>
                </a:solidFill>
                <a:latin typeface="+mj-lt"/>
              </a:rPr>
              <a:t>|&gt;&lt;|assistant|&gt;</a:t>
            </a:r>
          </a:p>
        </p:txBody>
      </p:sp>
      <p:sp>
        <p:nvSpPr>
          <p:cNvPr id="6" name="TextBox 5">
            <a:extLst>
              <a:ext uri="{FF2B5EF4-FFF2-40B4-BE49-F238E27FC236}">
                <a16:creationId xmlns:a16="http://schemas.microsoft.com/office/drawing/2014/main" id="{C3F7EB7D-B460-1B3A-23EA-3DFE444E42C7}"/>
              </a:ext>
            </a:extLst>
          </p:cNvPr>
          <p:cNvSpPr txBox="1"/>
          <p:nvPr/>
        </p:nvSpPr>
        <p:spPr>
          <a:xfrm>
            <a:off x="878078" y="5940420"/>
            <a:ext cx="3118699" cy="400110"/>
          </a:xfrm>
          <a:prstGeom prst="rect">
            <a:avLst/>
          </a:prstGeom>
          <a:noFill/>
        </p:spPr>
        <p:txBody>
          <a:bodyPr wrap="square">
            <a:spAutoFit/>
          </a:bodyPr>
          <a:lstStyle/>
          <a:p>
            <a:r>
              <a:rPr lang="en-US" sz="2000" dirty="0">
                <a:solidFill>
                  <a:schemeClr val="accent4">
                    <a:lumMod val="75000"/>
                  </a:schemeClr>
                </a:solidFill>
                <a:latin typeface="+mj-lt"/>
              </a:rPr>
              <a:t>Claude prompt</a:t>
            </a:r>
          </a:p>
        </p:txBody>
      </p:sp>
      <p:sp>
        <p:nvSpPr>
          <p:cNvPr id="7" name="TextBox 6">
            <a:extLst>
              <a:ext uri="{FF2B5EF4-FFF2-40B4-BE49-F238E27FC236}">
                <a16:creationId xmlns:a16="http://schemas.microsoft.com/office/drawing/2014/main" id="{F51F2D7F-8550-98E6-A710-2917982EA1FB}"/>
              </a:ext>
            </a:extLst>
          </p:cNvPr>
          <p:cNvSpPr txBox="1"/>
          <p:nvPr/>
        </p:nvSpPr>
        <p:spPr>
          <a:xfrm>
            <a:off x="6344083" y="5940420"/>
            <a:ext cx="3118699" cy="400110"/>
          </a:xfrm>
          <a:prstGeom prst="rect">
            <a:avLst/>
          </a:prstGeom>
          <a:noFill/>
        </p:spPr>
        <p:txBody>
          <a:bodyPr wrap="square">
            <a:spAutoFit/>
          </a:bodyPr>
          <a:lstStyle/>
          <a:p>
            <a:r>
              <a:rPr lang="en-US" sz="2000" dirty="0">
                <a:solidFill>
                  <a:schemeClr val="accent4">
                    <a:lumMod val="75000"/>
                  </a:schemeClr>
                </a:solidFill>
                <a:latin typeface="+mj-lt"/>
              </a:rPr>
              <a:t>Open Assistant prompt</a:t>
            </a:r>
          </a:p>
        </p:txBody>
      </p:sp>
    </p:spTree>
    <p:extLst>
      <p:ext uri="{BB962C8B-B14F-4D97-AF65-F5344CB8AC3E}">
        <p14:creationId xmlns:p14="http://schemas.microsoft.com/office/powerpoint/2010/main" val="3023797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7F55556-7A0C-31C8-314A-8E0F106D293A}"/>
              </a:ext>
            </a:extLst>
          </p:cNvPr>
          <p:cNvSpPr>
            <a:spLocks noGrp="1"/>
          </p:cNvSpPr>
          <p:nvPr>
            <p:ph type="sldNum" idx="97"/>
          </p:nvPr>
        </p:nvSpPr>
        <p:spPr/>
        <p:txBody>
          <a:bodyPr/>
          <a:lstStyle/>
          <a:p>
            <a:fld id="{86A8BF56-6CB3-514C-9A64-F39D95C9E25B}" type="slidenum">
              <a:rPr lang="en-US" smtClean="0"/>
              <a:t>15</a:t>
            </a:fld>
            <a:endParaRPr lang="en-US"/>
          </a:p>
        </p:txBody>
      </p:sp>
      <p:sp>
        <p:nvSpPr>
          <p:cNvPr id="3" name="Content Placeholder 2">
            <a:extLst>
              <a:ext uri="{FF2B5EF4-FFF2-40B4-BE49-F238E27FC236}">
                <a16:creationId xmlns:a16="http://schemas.microsoft.com/office/drawing/2014/main" id="{2281FC00-B852-5E5A-6A6A-EA56F26B1B89}"/>
              </a:ext>
            </a:extLst>
          </p:cNvPr>
          <p:cNvSpPr>
            <a:spLocks noGrp="1"/>
          </p:cNvSpPr>
          <p:nvPr>
            <p:ph idx="2"/>
          </p:nvPr>
        </p:nvSpPr>
        <p:spPr/>
        <p:txBody>
          <a:bodyPr/>
          <a:lstStyle/>
          <a:p>
            <a:r>
              <a:rPr lang="en-US" dirty="0"/>
              <a:t>Quantization</a:t>
            </a:r>
          </a:p>
          <a:p>
            <a:pPr lvl="1"/>
            <a:r>
              <a:rPr lang="en-US" dirty="0"/>
              <a:t>Load model weights in lower precision data type</a:t>
            </a:r>
          </a:p>
          <a:p>
            <a:pPr lvl="1"/>
            <a:r>
              <a:rPr lang="en-US" dirty="0"/>
              <a:t>Lower memory consumption and compute requirements</a:t>
            </a:r>
          </a:p>
          <a:p>
            <a:pPr lvl="1"/>
            <a:r>
              <a:rPr lang="en-US" dirty="0"/>
              <a:t>Faster inference</a:t>
            </a:r>
          </a:p>
          <a:p>
            <a:pPr lvl="1"/>
            <a:r>
              <a:rPr lang="en-US" dirty="0"/>
              <a:t>Minimal loss in performance if applied effectively</a:t>
            </a:r>
          </a:p>
          <a:p>
            <a:r>
              <a:rPr lang="en-US" dirty="0"/>
              <a:t>Use batch predictions over iterative single prediction</a:t>
            </a:r>
          </a:p>
          <a:p>
            <a:pPr lvl="1"/>
            <a:r>
              <a:rPr lang="en-US" dirty="0"/>
              <a:t>Faster inference, especially when using GPU</a:t>
            </a:r>
          </a:p>
          <a:p>
            <a:pPr lvl="1"/>
            <a:endParaRPr lang="en-US" dirty="0">
              <a:solidFill>
                <a:schemeClr val="accent6"/>
              </a:solidFill>
              <a:latin typeface="+mj-lt"/>
            </a:endParaRPr>
          </a:p>
        </p:txBody>
      </p:sp>
      <p:sp>
        <p:nvSpPr>
          <p:cNvPr id="2" name="Title 1">
            <a:extLst>
              <a:ext uri="{FF2B5EF4-FFF2-40B4-BE49-F238E27FC236}">
                <a16:creationId xmlns:a16="http://schemas.microsoft.com/office/drawing/2014/main" id="{FD71F60C-061E-2DC1-40E0-D44B1F6D33E7}"/>
              </a:ext>
            </a:extLst>
          </p:cNvPr>
          <p:cNvSpPr>
            <a:spLocks noGrp="1"/>
          </p:cNvSpPr>
          <p:nvPr>
            <p:ph type="title"/>
          </p:nvPr>
        </p:nvSpPr>
        <p:spPr>
          <a:xfrm>
            <a:off x="365760" y="301752"/>
            <a:ext cx="11466576" cy="731520"/>
          </a:xfrm>
        </p:spPr>
        <p:txBody>
          <a:bodyPr/>
          <a:lstStyle/>
          <a:p>
            <a:r>
              <a:rPr lang="en-US" dirty="0"/>
              <a:t>More inference strategies</a:t>
            </a:r>
          </a:p>
        </p:txBody>
      </p:sp>
    </p:spTree>
    <p:extLst>
      <p:ext uri="{BB962C8B-B14F-4D97-AF65-F5344CB8AC3E}">
        <p14:creationId xmlns:p14="http://schemas.microsoft.com/office/powerpoint/2010/main" val="3496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E68D1A1-B8D6-384B-B404-F594B4786677}"/>
              </a:ext>
            </a:extLst>
          </p:cNvPr>
          <p:cNvSpPr>
            <a:spLocks noGrp="1"/>
          </p:cNvSpPr>
          <p:nvPr>
            <p:ph type="sldNum" idx="97"/>
          </p:nvPr>
        </p:nvSpPr>
        <p:spPr/>
        <p:txBody>
          <a:bodyPr/>
          <a:lstStyle/>
          <a:p>
            <a:fld id="{86A8BF56-6CB3-514C-9A64-F39D95C9E25B}" type="slidenum">
              <a:rPr lang="en-US" smtClean="0"/>
              <a:t>16</a:t>
            </a:fld>
            <a:endParaRPr lang="en-US"/>
          </a:p>
        </p:txBody>
      </p:sp>
      <p:sp>
        <p:nvSpPr>
          <p:cNvPr id="3" name="Content Placeholder 2">
            <a:extLst>
              <a:ext uri="{FF2B5EF4-FFF2-40B4-BE49-F238E27FC236}">
                <a16:creationId xmlns:a16="http://schemas.microsoft.com/office/drawing/2014/main" id="{68FBCF15-777D-5DD6-F9F1-62EC87FD97B5}"/>
              </a:ext>
            </a:extLst>
          </p:cNvPr>
          <p:cNvSpPr>
            <a:spLocks noGrp="1"/>
          </p:cNvSpPr>
          <p:nvPr>
            <p:ph idx="2"/>
          </p:nvPr>
        </p:nvSpPr>
        <p:spPr/>
        <p:txBody>
          <a:bodyPr/>
          <a:lstStyle/>
          <a:p>
            <a:r>
              <a:rPr lang="en-US" sz="2400" dirty="0"/>
              <a:t>Be aware of the </a:t>
            </a:r>
            <a:r>
              <a:rPr lang="en-US" sz="2400" dirty="0">
                <a:solidFill>
                  <a:srgbClr val="FF0066"/>
                </a:solidFill>
                <a:latin typeface="+mj-lt"/>
              </a:rPr>
              <a:t>cost structure </a:t>
            </a:r>
            <a:r>
              <a:rPr lang="en-US" sz="2400" dirty="0"/>
              <a:t>when querying LLMs through APIs</a:t>
            </a:r>
          </a:p>
          <a:p>
            <a:pPr lvl="1"/>
            <a:r>
              <a:rPr lang="en-US" sz="2000" dirty="0"/>
              <a:t>Length of the prompt (# tokens)</a:t>
            </a:r>
          </a:p>
          <a:p>
            <a:pPr lvl="1"/>
            <a:r>
              <a:rPr lang="en-US" sz="2000" dirty="0"/>
              <a:t>Length of the response (# tokens)</a:t>
            </a:r>
          </a:p>
          <a:p>
            <a:pPr lvl="1"/>
            <a:r>
              <a:rPr lang="en-US" sz="2000" dirty="0"/>
              <a:t>Cost per query</a:t>
            </a:r>
          </a:p>
          <a:p>
            <a:r>
              <a:rPr lang="en-US" sz="2400" dirty="0">
                <a:solidFill>
                  <a:srgbClr val="FF0066"/>
                </a:solidFill>
                <a:latin typeface="+mj-lt"/>
              </a:rPr>
              <a:t>Rule of thumb</a:t>
            </a:r>
            <a:r>
              <a:rPr lang="en-US" sz="2400" dirty="0"/>
              <a:t>: 1 token corresponds to ~4 characters of text</a:t>
            </a:r>
          </a:p>
          <a:p>
            <a:pPr lvl="1"/>
            <a:r>
              <a:rPr lang="en-US" sz="2000" dirty="0"/>
              <a:t>100 tokens corresponds to 75 words</a:t>
            </a:r>
          </a:p>
          <a:p>
            <a:endParaRPr lang="en-US" dirty="0"/>
          </a:p>
        </p:txBody>
      </p:sp>
      <p:sp>
        <p:nvSpPr>
          <p:cNvPr id="2" name="Title 1">
            <a:extLst>
              <a:ext uri="{FF2B5EF4-FFF2-40B4-BE49-F238E27FC236}">
                <a16:creationId xmlns:a16="http://schemas.microsoft.com/office/drawing/2014/main" id="{53057149-D8B1-E743-2CC1-1EFA5B719FAF}"/>
              </a:ext>
            </a:extLst>
          </p:cNvPr>
          <p:cNvSpPr>
            <a:spLocks noGrp="1"/>
          </p:cNvSpPr>
          <p:nvPr>
            <p:ph type="title"/>
          </p:nvPr>
        </p:nvSpPr>
        <p:spPr>
          <a:xfrm>
            <a:off x="365760" y="301752"/>
            <a:ext cx="11466576" cy="731520"/>
          </a:xfrm>
        </p:spPr>
        <p:txBody>
          <a:bodyPr/>
          <a:lstStyle/>
          <a:p>
            <a:r>
              <a:rPr lang="en-US" dirty="0"/>
              <a:t>Cost effective strategies when querying API (1/2)</a:t>
            </a:r>
          </a:p>
        </p:txBody>
      </p:sp>
    </p:spTree>
    <p:extLst>
      <p:ext uri="{BB962C8B-B14F-4D97-AF65-F5344CB8AC3E}">
        <p14:creationId xmlns:p14="http://schemas.microsoft.com/office/powerpoint/2010/main" val="1834491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C8DDF9E-B246-F84B-5553-ED3B4915D2DA}"/>
              </a:ext>
            </a:extLst>
          </p:cNvPr>
          <p:cNvSpPr>
            <a:spLocks noGrp="1"/>
          </p:cNvSpPr>
          <p:nvPr>
            <p:ph type="sldNum" idx="97"/>
          </p:nvPr>
        </p:nvSpPr>
        <p:spPr/>
        <p:txBody>
          <a:bodyPr/>
          <a:lstStyle/>
          <a:p>
            <a:fld id="{86A8BF56-6CB3-514C-9A64-F39D95C9E25B}" type="slidenum">
              <a:rPr lang="en-US" smtClean="0"/>
              <a:t>17</a:t>
            </a:fld>
            <a:endParaRPr lang="en-US"/>
          </a:p>
        </p:txBody>
      </p:sp>
      <p:sp>
        <p:nvSpPr>
          <p:cNvPr id="3" name="Content Placeholder 2">
            <a:extLst>
              <a:ext uri="{FF2B5EF4-FFF2-40B4-BE49-F238E27FC236}">
                <a16:creationId xmlns:a16="http://schemas.microsoft.com/office/drawing/2014/main" id="{68FBCF15-777D-5DD6-F9F1-62EC87FD97B5}"/>
              </a:ext>
            </a:extLst>
          </p:cNvPr>
          <p:cNvSpPr>
            <a:spLocks noGrp="1"/>
          </p:cNvSpPr>
          <p:nvPr>
            <p:ph idx="2"/>
          </p:nvPr>
        </p:nvSpPr>
        <p:spPr/>
        <p:txBody>
          <a:bodyPr/>
          <a:lstStyle/>
          <a:p>
            <a:r>
              <a:rPr lang="en-US" sz="2400" dirty="0"/>
              <a:t>Control the length of the response</a:t>
            </a:r>
          </a:p>
          <a:p>
            <a:pPr lvl="1"/>
            <a:r>
              <a:rPr lang="en-US" sz="2000" dirty="0"/>
              <a:t>Set inference parameters such as ’</a:t>
            </a:r>
            <a:r>
              <a:rPr lang="en-US" sz="2000" dirty="0" err="1"/>
              <a:t>max_new_tokens</a:t>
            </a:r>
            <a:r>
              <a:rPr lang="en-US" sz="2000" dirty="0"/>
              <a:t>’</a:t>
            </a:r>
          </a:p>
          <a:p>
            <a:pPr lvl="1"/>
            <a:r>
              <a:rPr lang="en-US" sz="2000" dirty="0"/>
              <a:t>Adding instructions in the prompt </a:t>
            </a:r>
          </a:p>
          <a:p>
            <a:pPr lvl="2"/>
            <a:r>
              <a:rPr lang="en-US" sz="1800" dirty="0"/>
              <a:t>For example: ‘Be concise’ or ‘answer in less than 50 words’</a:t>
            </a:r>
          </a:p>
          <a:p>
            <a:r>
              <a:rPr lang="en-US" sz="2400" dirty="0"/>
              <a:t>Shorten prompts or combine multiple prompts</a:t>
            </a:r>
          </a:p>
          <a:p>
            <a:r>
              <a:rPr lang="en-US" sz="2400" dirty="0"/>
              <a:t>Test more cost effective LLMs</a:t>
            </a:r>
          </a:p>
          <a:p>
            <a:pPr lvl="1"/>
            <a:r>
              <a:rPr lang="en-US" sz="2000" dirty="0"/>
              <a:t>Smaller LLMs or cheaper APIs</a:t>
            </a:r>
          </a:p>
          <a:p>
            <a:endParaRPr lang="en-US" dirty="0"/>
          </a:p>
        </p:txBody>
      </p:sp>
      <p:sp>
        <p:nvSpPr>
          <p:cNvPr id="2" name="Title 1">
            <a:extLst>
              <a:ext uri="{FF2B5EF4-FFF2-40B4-BE49-F238E27FC236}">
                <a16:creationId xmlns:a16="http://schemas.microsoft.com/office/drawing/2014/main" id="{53057149-D8B1-E743-2CC1-1EFA5B719FAF}"/>
              </a:ext>
            </a:extLst>
          </p:cNvPr>
          <p:cNvSpPr>
            <a:spLocks noGrp="1"/>
          </p:cNvSpPr>
          <p:nvPr>
            <p:ph type="title"/>
          </p:nvPr>
        </p:nvSpPr>
        <p:spPr>
          <a:xfrm>
            <a:off x="365760" y="301752"/>
            <a:ext cx="11466576" cy="731520"/>
          </a:xfrm>
        </p:spPr>
        <p:txBody>
          <a:bodyPr/>
          <a:lstStyle/>
          <a:p>
            <a:r>
              <a:rPr lang="en-US" dirty="0"/>
              <a:t>Cost effective strategies when querying API (2/2)</a:t>
            </a:r>
          </a:p>
        </p:txBody>
      </p:sp>
    </p:spTree>
    <p:extLst>
      <p:ext uri="{BB962C8B-B14F-4D97-AF65-F5344CB8AC3E}">
        <p14:creationId xmlns:p14="http://schemas.microsoft.com/office/powerpoint/2010/main" val="1329261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5D07BBF-5A50-4D15-A318-7D7E5206E85C}"/>
              </a:ext>
            </a:extLst>
          </p:cNvPr>
          <p:cNvSpPr>
            <a:spLocks noGrp="1"/>
          </p:cNvSpPr>
          <p:nvPr>
            <p:ph type="sldNum" idx="97"/>
          </p:nvPr>
        </p:nvSpPr>
        <p:spPr/>
        <p:txBody>
          <a:bodyPr/>
          <a:lstStyle/>
          <a:p>
            <a:fld id="{86A8BF56-6CB3-514C-9A64-F39D95C9E25B}" type="slidenum">
              <a:rPr lang="en-US" smtClean="0"/>
              <a:pPr/>
              <a:t>18</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In-context Learning</a:t>
            </a:r>
          </a:p>
        </p:txBody>
      </p:sp>
    </p:spTree>
    <p:extLst>
      <p:ext uri="{BB962C8B-B14F-4D97-AF65-F5344CB8AC3E}">
        <p14:creationId xmlns:p14="http://schemas.microsoft.com/office/powerpoint/2010/main" val="2717620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CCEA95-98F8-DCCB-51A7-435364740E0A}"/>
              </a:ext>
            </a:extLst>
          </p:cNvPr>
          <p:cNvSpPr>
            <a:spLocks noGrp="1"/>
          </p:cNvSpPr>
          <p:nvPr>
            <p:ph type="sldNum" idx="97"/>
          </p:nvPr>
        </p:nvSpPr>
        <p:spPr/>
        <p:txBody>
          <a:bodyPr/>
          <a:lstStyle/>
          <a:p>
            <a:fld id="{86A8BF56-6CB3-514C-9A64-F39D95C9E25B}" type="slidenum">
              <a:rPr lang="en-US" smtClean="0"/>
              <a:t>19</a:t>
            </a:fld>
            <a:endParaRPr lang="en-US"/>
          </a:p>
        </p:txBody>
      </p:sp>
      <p:sp>
        <p:nvSpPr>
          <p:cNvPr id="3" name="Content Placeholder 2">
            <a:extLst>
              <a:ext uri="{FF2B5EF4-FFF2-40B4-BE49-F238E27FC236}">
                <a16:creationId xmlns:a16="http://schemas.microsoft.com/office/drawing/2014/main" id="{52D874EE-83A5-03E8-952D-04A8891CDCF0}"/>
              </a:ext>
            </a:extLst>
          </p:cNvPr>
          <p:cNvSpPr>
            <a:spLocks noGrp="1"/>
          </p:cNvSpPr>
          <p:nvPr>
            <p:ph idx="2"/>
          </p:nvPr>
        </p:nvSpPr>
        <p:spPr/>
        <p:txBody>
          <a:bodyPr/>
          <a:lstStyle/>
          <a:p>
            <a:r>
              <a:rPr lang="en-US" sz="2400" dirty="0"/>
              <a:t>In-context learning is a common adaptation method where the model is </a:t>
            </a:r>
            <a:r>
              <a:rPr lang="en-US" sz="2400" b="1" dirty="0"/>
              <a:t>not updated</a:t>
            </a:r>
            <a:r>
              <a:rPr lang="en-US" sz="2400" dirty="0"/>
              <a:t>, but provided with some instructions for different tasks</a:t>
            </a:r>
          </a:p>
          <a:p>
            <a:r>
              <a:rPr lang="en-US" sz="2400" dirty="0"/>
              <a:t>For example, LLMs can be asked to do text classification, summarization and question/answering</a:t>
            </a:r>
          </a:p>
          <a:p>
            <a:r>
              <a:rPr lang="en-US" sz="2400" dirty="0"/>
              <a:t>In addition to the instruction, the model can be given some correct examples of the task </a:t>
            </a:r>
          </a:p>
          <a:p>
            <a:endParaRPr lang="en-US" dirty="0"/>
          </a:p>
        </p:txBody>
      </p:sp>
      <p:sp>
        <p:nvSpPr>
          <p:cNvPr id="2" name="Title 1">
            <a:extLst>
              <a:ext uri="{FF2B5EF4-FFF2-40B4-BE49-F238E27FC236}">
                <a16:creationId xmlns:a16="http://schemas.microsoft.com/office/drawing/2014/main" id="{88B42A36-C4F4-83BF-4A43-687CCCB3FD67}"/>
              </a:ext>
            </a:extLst>
          </p:cNvPr>
          <p:cNvSpPr>
            <a:spLocks noGrp="1"/>
          </p:cNvSpPr>
          <p:nvPr>
            <p:ph type="title"/>
          </p:nvPr>
        </p:nvSpPr>
        <p:spPr>
          <a:xfrm>
            <a:off x="365760" y="301752"/>
            <a:ext cx="11466576" cy="731520"/>
          </a:xfrm>
        </p:spPr>
        <p:txBody>
          <a:bodyPr/>
          <a:lstStyle/>
          <a:p>
            <a:r>
              <a:rPr lang="en-US" dirty="0"/>
              <a:t>In-context Learning</a:t>
            </a:r>
          </a:p>
        </p:txBody>
      </p:sp>
    </p:spTree>
    <p:extLst>
      <p:ext uri="{BB962C8B-B14F-4D97-AF65-F5344CB8AC3E}">
        <p14:creationId xmlns:p14="http://schemas.microsoft.com/office/powerpoint/2010/main" val="3805553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01B7DB7-BFE2-6ADA-DCBF-A87F58F08E7D}"/>
              </a:ext>
            </a:extLst>
          </p:cNvPr>
          <p:cNvSpPr>
            <a:spLocks noGrp="1"/>
          </p:cNvSpPr>
          <p:nvPr>
            <p:ph type="sldNum" idx="97"/>
          </p:nvPr>
        </p:nvSpPr>
        <p:spPr/>
        <p:txBody>
          <a:bodyPr/>
          <a:lstStyle/>
          <a:p>
            <a:fld id="{86A8BF56-6CB3-514C-9A64-F39D95C9E25B}" type="slidenum">
              <a:rPr lang="en-US" smtClean="0"/>
              <a:t>2</a:t>
            </a:fld>
            <a:endParaRPr lang="en-US"/>
          </a:p>
        </p:txBody>
      </p:sp>
      <p:sp>
        <p:nvSpPr>
          <p:cNvPr id="2" name="Title 1">
            <a:extLst>
              <a:ext uri="{FF2B5EF4-FFF2-40B4-BE49-F238E27FC236}">
                <a16:creationId xmlns:a16="http://schemas.microsoft.com/office/drawing/2014/main" id="{3C3EF600-126B-961F-2078-65133C5C20C8}"/>
              </a:ext>
            </a:extLst>
          </p:cNvPr>
          <p:cNvSpPr>
            <a:spLocks noGrp="1"/>
          </p:cNvSpPr>
          <p:nvPr>
            <p:ph type="title" idx="1"/>
          </p:nvPr>
        </p:nvSpPr>
        <p:spPr/>
        <p:txBody>
          <a:bodyPr/>
          <a:lstStyle/>
          <a:p>
            <a:r>
              <a:rPr lang="en-US" dirty="0"/>
              <a:t>Today’s activities</a:t>
            </a:r>
          </a:p>
        </p:txBody>
      </p:sp>
      <p:sp>
        <p:nvSpPr>
          <p:cNvPr id="4" name="Text Placeholder 3">
            <a:extLst>
              <a:ext uri="{FF2B5EF4-FFF2-40B4-BE49-F238E27FC236}">
                <a16:creationId xmlns:a16="http://schemas.microsoft.com/office/drawing/2014/main" id="{426F30B1-5C59-1BDF-5D0A-1A71D24ADC14}"/>
              </a:ext>
            </a:extLst>
          </p:cNvPr>
          <p:cNvSpPr>
            <a:spLocks noGrp="1"/>
          </p:cNvSpPr>
          <p:nvPr>
            <p:ph type="body" idx="3"/>
          </p:nvPr>
        </p:nvSpPr>
        <p:spPr>
          <a:xfrm>
            <a:off x="4607859" y="292100"/>
            <a:ext cx="7207623" cy="6142038"/>
          </a:xfrm>
        </p:spPr>
        <p:txBody>
          <a:bodyPr/>
          <a:lstStyle/>
          <a:p>
            <a:r>
              <a:rPr lang="en-US" dirty="0"/>
              <a:t>Prompt engineering</a:t>
            </a:r>
          </a:p>
          <a:p>
            <a:r>
              <a:rPr lang="en-US" dirty="0"/>
              <a:t>Inference parameters</a:t>
            </a:r>
          </a:p>
          <a:p>
            <a:r>
              <a:rPr lang="en-US" dirty="0"/>
              <a:t>Best practices in prompt engineering</a:t>
            </a:r>
          </a:p>
          <a:p>
            <a:r>
              <a:rPr lang="en-US" dirty="0"/>
              <a:t>In-context learning</a:t>
            </a:r>
          </a:p>
        </p:txBody>
      </p:sp>
      <p:grpSp>
        <p:nvGrpSpPr>
          <p:cNvPr id="3" name="Graphic 250">
            <a:extLst>
              <a:ext uri="{FF2B5EF4-FFF2-40B4-BE49-F238E27FC236}">
                <a16:creationId xmlns:a16="http://schemas.microsoft.com/office/drawing/2014/main" id="{C1E3D88D-E910-0FEA-10DE-609FAEBBFB80}"/>
              </a:ext>
              <a:ext uri="{C183D7F6-B498-43B3-948B-1728B52AA6E4}">
                <adec:decorative xmlns:adec="http://schemas.microsoft.com/office/drawing/2017/decorative" val="1"/>
              </a:ext>
            </a:extLst>
          </p:cNvPr>
          <p:cNvGrpSpPr>
            <a:grpSpLocks noChangeAspect="1"/>
          </p:cNvGrpSpPr>
          <p:nvPr/>
        </p:nvGrpSpPr>
        <p:grpSpPr>
          <a:xfrm>
            <a:off x="794343" y="2732784"/>
            <a:ext cx="2959853" cy="2959853"/>
            <a:chOff x="9704553" y="322847"/>
            <a:chExt cx="643689" cy="643689"/>
          </a:xfrm>
          <a:effectLst>
            <a:outerShdw blurRad="50800" dist="38100" dir="2700000" algn="tl" rotWithShape="0">
              <a:prstClr val="black">
                <a:alpha val="40000"/>
              </a:prstClr>
            </a:outerShdw>
          </a:effectLst>
        </p:grpSpPr>
        <p:sp>
          <p:nvSpPr>
            <p:cNvPr id="5" name="Freeform: Shape 20">
              <a:extLst>
                <a:ext uri="{FF2B5EF4-FFF2-40B4-BE49-F238E27FC236}">
                  <a16:creationId xmlns:a16="http://schemas.microsoft.com/office/drawing/2014/main" id="{2373917E-4A6D-8227-D15D-D1E40A72AE62}"/>
                </a:ext>
              </a:extLst>
            </p:cNvPr>
            <p:cNvSpPr/>
            <p:nvPr/>
          </p:nvSpPr>
          <p:spPr>
            <a:xfrm>
              <a:off x="9831038" y="599633"/>
              <a:ext cx="9655" cy="93335"/>
            </a:xfrm>
            <a:custGeom>
              <a:avLst/>
              <a:gdLst>
                <a:gd name="connsiteX0" fmla="*/ 4828 w 9655"/>
                <a:gd name="connsiteY0" fmla="*/ 89473 h 93334"/>
                <a:gd name="connsiteX1" fmla="*/ 4828 w 9655"/>
                <a:gd name="connsiteY1" fmla="*/ 46989 h 93334"/>
                <a:gd name="connsiteX2" fmla="*/ 4828 w 9655"/>
                <a:gd name="connsiteY2" fmla="*/ 4828 h 93334"/>
              </a:gdLst>
              <a:ahLst/>
              <a:cxnLst>
                <a:cxn ang="0">
                  <a:pos x="connsiteX0" y="connsiteY0"/>
                </a:cxn>
                <a:cxn ang="0">
                  <a:pos x="connsiteX1" y="connsiteY1"/>
                </a:cxn>
                <a:cxn ang="0">
                  <a:pos x="connsiteX2" y="connsiteY2"/>
                </a:cxn>
              </a:cxnLst>
              <a:rect l="l" t="t" r="r" b="b"/>
              <a:pathLst>
                <a:path w="9655" h="93334">
                  <a:moveTo>
                    <a:pt x="4828" y="89473"/>
                  </a:moveTo>
                  <a:lnTo>
                    <a:pt x="4828" y="46989"/>
                  </a:lnTo>
                  <a:lnTo>
                    <a:pt x="4828" y="4828"/>
                  </a:lnTo>
                  <a:close/>
                </a:path>
              </a:pathLst>
            </a:custGeom>
            <a:noFill/>
            <a:ln w="53975" cap="flat">
              <a:solidFill>
                <a:schemeClr val="bg1"/>
              </a:solidFill>
              <a:prstDash val="solid"/>
              <a:round/>
            </a:ln>
          </p:spPr>
          <p:txBody>
            <a:bodyPr rtlCol="0" anchor="ctr"/>
            <a:lstStyle/>
            <a:p>
              <a:pPr algn="ctr"/>
              <a:endParaRPr lang="en-US" dirty="0"/>
            </a:p>
          </p:txBody>
        </p:sp>
        <p:sp>
          <p:nvSpPr>
            <p:cNvPr id="6" name="Freeform: Shape 21">
              <a:extLst>
                <a:ext uri="{FF2B5EF4-FFF2-40B4-BE49-F238E27FC236}">
                  <a16:creationId xmlns:a16="http://schemas.microsoft.com/office/drawing/2014/main" id="{BEA3466D-A8DE-C974-0119-677E55A7B847}"/>
                </a:ext>
              </a:extLst>
            </p:cNvPr>
            <p:cNvSpPr/>
            <p:nvPr/>
          </p:nvSpPr>
          <p:spPr>
            <a:xfrm>
              <a:off x="9926304" y="520781"/>
              <a:ext cx="54714" cy="128738"/>
            </a:xfrm>
            <a:custGeom>
              <a:avLst/>
              <a:gdLst>
                <a:gd name="connsiteX0" fmla="*/ 4828 w 54713"/>
                <a:gd name="connsiteY0" fmla="*/ 125841 h 128737"/>
                <a:gd name="connsiteX1" fmla="*/ 4828 w 54713"/>
                <a:gd name="connsiteY1" fmla="*/ 76277 h 128737"/>
                <a:gd name="connsiteX2" fmla="*/ 52461 w 54713"/>
                <a:gd name="connsiteY2" fmla="*/ 52461 h 128737"/>
                <a:gd name="connsiteX3" fmla="*/ 52461 w 54713"/>
                <a:gd name="connsiteY3" fmla="*/ 4828 h 128737"/>
              </a:gdLst>
              <a:ahLst/>
              <a:cxnLst>
                <a:cxn ang="0">
                  <a:pos x="connsiteX0" y="connsiteY0"/>
                </a:cxn>
                <a:cxn ang="0">
                  <a:pos x="connsiteX1" y="connsiteY1"/>
                </a:cxn>
                <a:cxn ang="0">
                  <a:pos x="connsiteX2" y="connsiteY2"/>
                </a:cxn>
                <a:cxn ang="0">
                  <a:pos x="connsiteX3" y="connsiteY3"/>
                </a:cxn>
              </a:cxnLst>
              <a:rect l="l" t="t" r="r" b="b"/>
              <a:pathLst>
                <a:path w="54713" h="128737">
                  <a:moveTo>
                    <a:pt x="4828" y="125841"/>
                  </a:moveTo>
                  <a:lnTo>
                    <a:pt x="4828" y="76277"/>
                  </a:lnTo>
                  <a:lnTo>
                    <a:pt x="52461" y="52461"/>
                  </a:lnTo>
                  <a:lnTo>
                    <a:pt x="52461" y="4828"/>
                  </a:lnTo>
                </a:path>
              </a:pathLst>
            </a:custGeom>
            <a:noFill/>
            <a:ln w="53975" cap="flat">
              <a:solidFill>
                <a:schemeClr val="bg1"/>
              </a:solidFill>
              <a:prstDash val="solid"/>
              <a:round/>
            </a:ln>
          </p:spPr>
          <p:txBody>
            <a:bodyPr rtlCol="0" anchor="ctr"/>
            <a:lstStyle/>
            <a:p>
              <a:pPr algn="ctr"/>
              <a:endParaRPr lang="en-US" dirty="0"/>
            </a:p>
          </p:txBody>
        </p:sp>
        <p:sp>
          <p:nvSpPr>
            <p:cNvPr id="8" name="Freeform: Shape 22">
              <a:extLst>
                <a:ext uri="{FF2B5EF4-FFF2-40B4-BE49-F238E27FC236}">
                  <a16:creationId xmlns:a16="http://schemas.microsoft.com/office/drawing/2014/main" id="{8684E791-CDDB-20B1-B39B-C735079EBB1D}"/>
                </a:ext>
              </a:extLst>
            </p:cNvPr>
            <p:cNvSpPr/>
            <p:nvPr/>
          </p:nvSpPr>
          <p:spPr>
            <a:xfrm>
              <a:off x="9878671" y="568414"/>
              <a:ext cx="54714" cy="32184"/>
            </a:xfrm>
            <a:custGeom>
              <a:avLst/>
              <a:gdLst>
                <a:gd name="connsiteX0" fmla="*/ 52461 w 54713"/>
                <a:gd name="connsiteY0" fmla="*/ 28644 h 32184"/>
                <a:gd name="connsiteX1" fmla="*/ 4828 w 54713"/>
                <a:gd name="connsiteY1" fmla="*/ 4828 h 32184"/>
              </a:gdLst>
              <a:ahLst/>
              <a:cxnLst>
                <a:cxn ang="0">
                  <a:pos x="connsiteX0" y="connsiteY0"/>
                </a:cxn>
                <a:cxn ang="0">
                  <a:pos x="connsiteX1" y="connsiteY1"/>
                </a:cxn>
              </a:cxnLst>
              <a:rect l="l" t="t" r="r" b="b"/>
              <a:pathLst>
                <a:path w="54713" h="32184">
                  <a:moveTo>
                    <a:pt x="52461" y="28644"/>
                  </a:moveTo>
                  <a:lnTo>
                    <a:pt x="4828" y="4828"/>
                  </a:lnTo>
                </a:path>
              </a:pathLst>
            </a:custGeom>
            <a:ln w="53975" cap="flat">
              <a:solidFill>
                <a:schemeClr val="bg1"/>
              </a:solidFill>
              <a:prstDash val="solid"/>
              <a:round/>
            </a:ln>
          </p:spPr>
          <p:txBody>
            <a:bodyPr rtlCol="0" anchor="ctr"/>
            <a:lstStyle/>
            <a:p>
              <a:pPr algn="ctr"/>
              <a:endParaRPr lang="en-US" dirty="0"/>
            </a:p>
          </p:txBody>
        </p:sp>
        <p:sp>
          <p:nvSpPr>
            <p:cNvPr id="9" name="Freeform: Shape 23">
              <a:extLst>
                <a:ext uri="{FF2B5EF4-FFF2-40B4-BE49-F238E27FC236}">
                  <a16:creationId xmlns:a16="http://schemas.microsoft.com/office/drawing/2014/main" id="{EBDFCB67-8AD3-858E-2A25-EE349137D0CE}"/>
                </a:ext>
              </a:extLst>
            </p:cNvPr>
            <p:cNvSpPr/>
            <p:nvPr/>
          </p:nvSpPr>
          <p:spPr>
            <a:xfrm>
              <a:off x="9926304" y="477976"/>
              <a:ext cx="9655" cy="67587"/>
            </a:xfrm>
            <a:custGeom>
              <a:avLst/>
              <a:gdLst>
                <a:gd name="connsiteX0" fmla="*/ 4828 w 9655"/>
                <a:gd name="connsiteY0" fmla="*/ 63403 h 67587"/>
                <a:gd name="connsiteX1" fmla="*/ 4828 w 9655"/>
                <a:gd name="connsiteY1" fmla="*/ 4828 h 67587"/>
              </a:gdLst>
              <a:ahLst/>
              <a:cxnLst>
                <a:cxn ang="0">
                  <a:pos x="connsiteX0" y="connsiteY0"/>
                </a:cxn>
                <a:cxn ang="0">
                  <a:pos x="connsiteX1" y="connsiteY1"/>
                </a:cxn>
              </a:cxnLst>
              <a:rect l="l" t="t" r="r" b="b"/>
              <a:pathLst>
                <a:path w="9655" h="67587">
                  <a:moveTo>
                    <a:pt x="4828" y="63403"/>
                  </a:moveTo>
                  <a:lnTo>
                    <a:pt x="4828" y="4828"/>
                  </a:lnTo>
                </a:path>
              </a:pathLst>
            </a:custGeom>
            <a:ln w="53975" cap="flat">
              <a:solidFill>
                <a:schemeClr val="bg1"/>
              </a:solidFill>
              <a:prstDash val="solid"/>
              <a:round/>
            </a:ln>
          </p:spPr>
          <p:txBody>
            <a:bodyPr rtlCol="0" anchor="ctr"/>
            <a:lstStyle/>
            <a:p>
              <a:pPr algn="ctr"/>
              <a:endParaRPr lang="en-US" dirty="0"/>
            </a:p>
          </p:txBody>
        </p:sp>
        <p:sp>
          <p:nvSpPr>
            <p:cNvPr id="10" name="Freeform: Shape 24">
              <a:extLst>
                <a:ext uri="{FF2B5EF4-FFF2-40B4-BE49-F238E27FC236}">
                  <a16:creationId xmlns:a16="http://schemas.microsoft.com/office/drawing/2014/main" id="{D6E3A5D0-36C2-7B7F-8E3B-C5720986B951}"/>
                </a:ext>
              </a:extLst>
            </p:cNvPr>
            <p:cNvSpPr/>
            <p:nvPr/>
          </p:nvSpPr>
          <p:spPr>
            <a:xfrm>
              <a:off x="9831038" y="615404"/>
              <a:ext cx="54714" cy="35403"/>
            </a:xfrm>
            <a:custGeom>
              <a:avLst/>
              <a:gdLst>
                <a:gd name="connsiteX0" fmla="*/ 4828 w 54713"/>
                <a:gd name="connsiteY0" fmla="*/ 31863 h 35402"/>
                <a:gd name="connsiteX1" fmla="*/ 50530 w 54713"/>
                <a:gd name="connsiteY1" fmla="*/ 4828 h 35402"/>
              </a:gdLst>
              <a:ahLst/>
              <a:cxnLst>
                <a:cxn ang="0">
                  <a:pos x="connsiteX0" y="connsiteY0"/>
                </a:cxn>
                <a:cxn ang="0">
                  <a:pos x="connsiteX1" y="connsiteY1"/>
                </a:cxn>
              </a:cxnLst>
              <a:rect l="l" t="t" r="r" b="b"/>
              <a:pathLst>
                <a:path w="54713" h="35402">
                  <a:moveTo>
                    <a:pt x="4828" y="31863"/>
                  </a:moveTo>
                  <a:lnTo>
                    <a:pt x="50530" y="4828"/>
                  </a:lnTo>
                </a:path>
              </a:pathLst>
            </a:custGeom>
            <a:ln w="53975" cap="flat">
              <a:solidFill>
                <a:schemeClr val="bg1"/>
              </a:solidFill>
              <a:prstDash val="solid"/>
              <a:round/>
            </a:ln>
          </p:spPr>
          <p:txBody>
            <a:bodyPr rtlCol="0" anchor="ctr"/>
            <a:lstStyle/>
            <a:p>
              <a:pPr algn="ctr"/>
              <a:endParaRPr lang="en-US" dirty="0"/>
            </a:p>
          </p:txBody>
        </p:sp>
        <p:sp>
          <p:nvSpPr>
            <p:cNvPr id="11" name="Freeform: Shape 25">
              <a:extLst>
                <a:ext uri="{FF2B5EF4-FFF2-40B4-BE49-F238E27FC236}">
                  <a16:creationId xmlns:a16="http://schemas.microsoft.com/office/drawing/2014/main" id="{E265FFC2-8801-4BB4-D9FC-A421AB315A68}"/>
                </a:ext>
              </a:extLst>
            </p:cNvPr>
            <p:cNvSpPr/>
            <p:nvPr/>
          </p:nvSpPr>
          <p:spPr>
            <a:xfrm>
              <a:off x="9878671" y="687497"/>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53975" cap="flat">
              <a:solidFill>
                <a:schemeClr val="bg1"/>
              </a:solidFill>
              <a:prstDash val="solid"/>
              <a:round/>
            </a:ln>
          </p:spPr>
          <p:txBody>
            <a:bodyPr rtlCol="0" anchor="ctr"/>
            <a:lstStyle/>
            <a:p>
              <a:pPr algn="ctr"/>
              <a:endParaRPr lang="en-US" dirty="0"/>
            </a:p>
          </p:txBody>
        </p:sp>
        <p:sp>
          <p:nvSpPr>
            <p:cNvPr id="12" name="Freeform: Shape 26">
              <a:extLst>
                <a:ext uri="{FF2B5EF4-FFF2-40B4-BE49-F238E27FC236}">
                  <a16:creationId xmlns:a16="http://schemas.microsoft.com/office/drawing/2014/main" id="{C67ADB15-9176-C4EE-43D8-2EE3DDC3F1A3}"/>
                </a:ext>
              </a:extLst>
            </p:cNvPr>
            <p:cNvSpPr/>
            <p:nvPr/>
          </p:nvSpPr>
          <p:spPr>
            <a:xfrm>
              <a:off x="9922120" y="777613"/>
              <a:ext cx="54714" cy="35403"/>
            </a:xfrm>
            <a:custGeom>
              <a:avLst/>
              <a:gdLst>
                <a:gd name="connsiteX0" fmla="*/ 4828 w 54713"/>
                <a:gd name="connsiteY0" fmla="*/ 31863 h 35402"/>
                <a:gd name="connsiteX1" fmla="*/ 50851 w 54713"/>
                <a:gd name="connsiteY1" fmla="*/ 4828 h 35402"/>
              </a:gdLst>
              <a:ahLst/>
              <a:cxnLst>
                <a:cxn ang="0">
                  <a:pos x="connsiteX0" y="connsiteY0"/>
                </a:cxn>
                <a:cxn ang="0">
                  <a:pos x="connsiteX1" y="connsiteY1"/>
                </a:cxn>
              </a:cxnLst>
              <a:rect l="l" t="t" r="r" b="b"/>
              <a:pathLst>
                <a:path w="54713" h="35402">
                  <a:moveTo>
                    <a:pt x="4828" y="31863"/>
                  </a:moveTo>
                  <a:lnTo>
                    <a:pt x="50851" y="4828"/>
                  </a:lnTo>
                </a:path>
              </a:pathLst>
            </a:custGeom>
            <a:ln w="53975" cap="flat">
              <a:solidFill>
                <a:schemeClr val="bg1"/>
              </a:solidFill>
              <a:prstDash val="solid"/>
              <a:round/>
            </a:ln>
          </p:spPr>
          <p:txBody>
            <a:bodyPr rtlCol="0" anchor="ctr"/>
            <a:lstStyle/>
            <a:p>
              <a:pPr algn="ctr"/>
              <a:endParaRPr lang="en-US" dirty="0"/>
            </a:p>
          </p:txBody>
        </p:sp>
        <p:sp>
          <p:nvSpPr>
            <p:cNvPr id="13" name="Freeform: Shape 34">
              <a:extLst>
                <a:ext uri="{FF2B5EF4-FFF2-40B4-BE49-F238E27FC236}">
                  <a16:creationId xmlns:a16="http://schemas.microsoft.com/office/drawing/2014/main" id="{F3777154-9E6D-B317-0FD7-69BC075A72E9}"/>
                </a:ext>
              </a:extLst>
            </p:cNvPr>
            <p:cNvSpPr/>
            <p:nvPr/>
          </p:nvSpPr>
          <p:spPr>
            <a:xfrm>
              <a:off x="9918258" y="687497"/>
              <a:ext cx="112646" cy="64369"/>
            </a:xfrm>
            <a:custGeom>
              <a:avLst/>
              <a:gdLst>
                <a:gd name="connsiteX0" fmla="*/ 4828 w 112645"/>
                <a:gd name="connsiteY0" fmla="*/ 60507 h 64368"/>
                <a:gd name="connsiteX1" fmla="*/ 108140 w 112645"/>
                <a:gd name="connsiteY1" fmla="*/ 4828 h 64368"/>
              </a:gdLst>
              <a:ahLst/>
              <a:cxnLst>
                <a:cxn ang="0">
                  <a:pos x="connsiteX0" y="connsiteY0"/>
                </a:cxn>
                <a:cxn ang="0">
                  <a:pos x="connsiteX1" y="connsiteY1"/>
                </a:cxn>
              </a:cxnLst>
              <a:rect l="l" t="t" r="r" b="b"/>
              <a:pathLst>
                <a:path w="112645" h="64368">
                  <a:moveTo>
                    <a:pt x="4828" y="60507"/>
                  </a:moveTo>
                  <a:lnTo>
                    <a:pt x="108140" y="4828"/>
                  </a:lnTo>
                </a:path>
              </a:pathLst>
            </a:custGeom>
            <a:ln w="53975" cap="flat">
              <a:solidFill>
                <a:schemeClr val="bg1"/>
              </a:solidFill>
              <a:prstDash val="solid"/>
              <a:round/>
            </a:ln>
          </p:spPr>
          <p:txBody>
            <a:bodyPr rtlCol="0" anchor="ctr"/>
            <a:lstStyle/>
            <a:p>
              <a:pPr algn="ctr"/>
              <a:endParaRPr lang="en-US" dirty="0"/>
            </a:p>
          </p:txBody>
        </p:sp>
        <p:sp>
          <p:nvSpPr>
            <p:cNvPr id="14" name="Freeform: Shape 28">
              <a:extLst>
                <a:ext uri="{FF2B5EF4-FFF2-40B4-BE49-F238E27FC236}">
                  <a16:creationId xmlns:a16="http://schemas.microsoft.com/office/drawing/2014/main" id="{8BD8B8E5-9515-86BE-D4C5-D47A838C745D}"/>
                </a:ext>
              </a:extLst>
            </p:cNvPr>
            <p:cNvSpPr/>
            <p:nvPr/>
          </p:nvSpPr>
          <p:spPr>
            <a:xfrm>
              <a:off x="9878671" y="639864"/>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53975" cap="flat">
              <a:solidFill>
                <a:schemeClr val="bg1"/>
              </a:solidFill>
              <a:prstDash val="solid"/>
              <a:round/>
            </a:ln>
          </p:spPr>
          <p:txBody>
            <a:bodyPr rtlCol="0" anchor="ctr"/>
            <a:lstStyle/>
            <a:p>
              <a:pPr algn="ctr"/>
              <a:endParaRPr lang="en-US" dirty="0"/>
            </a:p>
          </p:txBody>
        </p:sp>
        <p:sp>
          <p:nvSpPr>
            <p:cNvPr id="15" name="Freeform: Shape 29">
              <a:extLst>
                <a:ext uri="{FF2B5EF4-FFF2-40B4-BE49-F238E27FC236}">
                  <a16:creationId xmlns:a16="http://schemas.microsoft.com/office/drawing/2014/main" id="{1DE11587-8E91-ABC8-43C6-4E6EDBEB294B}"/>
                </a:ext>
              </a:extLst>
            </p:cNvPr>
            <p:cNvSpPr/>
            <p:nvPr/>
          </p:nvSpPr>
          <p:spPr>
            <a:xfrm>
              <a:off x="9831038" y="449332"/>
              <a:ext cx="199544" cy="389432"/>
            </a:xfrm>
            <a:custGeom>
              <a:avLst/>
              <a:gdLst>
                <a:gd name="connsiteX0" fmla="*/ 195360 w 199543"/>
                <a:gd name="connsiteY0" fmla="*/ 36368 h 389431"/>
                <a:gd name="connsiteX1" fmla="*/ 147727 w 199543"/>
                <a:gd name="connsiteY1" fmla="*/ 4828 h 389431"/>
                <a:gd name="connsiteX2" fmla="*/ 52461 w 199543"/>
                <a:gd name="connsiteY2" fmla="*/ 60185 h 389431"/>
                <a:gd name="connsiteX3" fmla="*/ 52461 w 199543"/>
                <a:gd name="connsiteY3" fmla="*/ 123588 h 389431"/>
                <a:gd name="connsiteX4" fmla="*/ 4828 w 199543"/>
                <a:gd name="connsiteY4" fmla="*/ 147727 h 389431"/>
                <a:gd name="connsiteX5" fmla="*/ 4828 w 199543"/>
                <a:gd name="connsiteY5" fmla="*/ 197291 h 389431"/>
                <a:gd name="connsiteX6" fmla="*/ 4828 w 199543"/>
                <a:gd name="connsiteY6" fmla="*/ 242993 h 389431"/>
                <a:gd name="connsiteX7" fmla="*/ 52461 w 199543"/>
                <a:gd name="connsiteY7" fmla="*/ 274855 h 389431"/>
                <a:gd name="connsiteX8" fmla="*/ 52461 w 199543"/>
                <a:gd name="connsiteY8" fmla="*/ 330534 h 389431"/>
                <a:gd name="connsiteX9" fmla="*/ 147727 w 199543"/>
                <a:gd name="connsiteY9" fmla="*/ 385892 h 389431"/>
                <a:gd name="connsiteX10" fmla="*/ 195360 w 199543"/>
                <a:gd name="connsiteY10" fmla="*/ 360466 h 389431"/>
                <a:gd name="connsiteX11" fmla="*/ 195360 w 199543"/>
                <a:gd name="connsiteY11" fmla="*/ 195360 h 389431"/>
                <a:gd name="connsiteX12" fmla="*/ 147727 w 199543"/>
                <a:gd name="connsiteY12" fmla="*/ 171543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543" h="389431">
                  <a:moveTo>
                    <a:pt x="195360" y="36368"/>
                  </a:moveTo>
                  <a:lnTo>
                    <a:pt x="147727" y="4828"/>
                  </a:lnTo>
                  <a:lnTo>
                    <a:pt x="52461" y="60185"/>
                  </a:lnTo>
                  <a:lnTo>
                    <a:pt x="52461" y="123588"/>
                  </a:lnTo>
                  <a:lnTo>
                    <a:pt x="4828" y="147727"/>
                  </a:lnTo>
                  <a:lnTo>
                    <a:pt x="4828" y="197291"/>
                  </a:lnTo>
                  <a:lnTo>
                    <a:pt x="4828" y="242993"/>
                  </a:lnTo>
                  <a:lnTo>
                    <a:pt x="52461" y="274855"/>
                  </a:lnTo>
                  <a:lnTo>
                    <a:pt x="52461" y="330534"/>
                  </a:lnTo>
                  <a:lnTo>
                    <a:pt x="147727" y="385892"/>
                  </a:lnTo>
                  <a:lnTo>
                    <a:pt x="195360" y="360466"/>
                  </a:lnTo>
                  <a:lnTo>
                    <a:pt x="195360" y="195360"/>
                  </a:lnTo>
                  <a:lnTo>
                    <a:pt x="147727" y="171543"/>
                  </a:lnTo>
                </a:path>
              </a:pathLst>
            </a:custGeom>
            <a:noFill/>
            <a:ln w="53975" cap="flat">
              <a:solidFill>
                <a:schemeClr val="bg1"/>
              </a:solidFill>
              <a:prstDash val="solid"/>
              <a:round/>
            </a:ln>
          </p:spPr>
          <p:txBody>
            <a:bodyPr rtlCol="0" anchor="ctr"/>
            <a:lstStyle/>
            <a:p>
              <a:pPr algn="ctr"/>
              <a:endParaRPr lang="en-US" dirty="0"/>
            </a:p>
          </p:txBody>
        </p:sp>
        <p:sp>
          <p:nvSpPr>
            <p:cNvPr id="16" name="Freeform: Shape 30">
              <a:extLst>
                <a:ext uri="{FF2B5EF4-FFF2-40B4-BE49-F238E27FC236}">
                  <a16:creationId xmlns:a16="http://schemas.microsoft.com/office/drawing/2014/main" id="{BADB42FE-1774-3256-F839-CFF881D2AED6}"/>
                </a:ext>
              </a:extLst>
            </p:cNvPr>
            <p:cNvSpPr/>
            <p:nvPr/>
          </p:nvSpPr>
          <p:spPr>
            <a:xfrm>
              <a:off x="9926304" y="639864"/>
              <a:ext cx="54714" cy="80461"/>
            </a:xfrm>
            <a:custGeom>
              <a:avLst/>
              <a:gdLst>
                <a:gd name="connsiteX0" fmla="*/ 52461 w 54713"/>
                <a:gd name="connsiteY0" fmla="*/ 76277 h 80461"/>
                <a:gd name="connsiteX1" fmla="*/ 52461 w 54713"/>
                <a:gd name="connsiteY1" fmla="*/ 36690 h 80461"/>
                <a:gd name="connsiteX2" fmla="*/ 4828 w 54713"/>
                <a:gd name="connsiteY2" fmla="*/ 4828 h 80461"/>
              </a:gdLst>
              <a:ahLst/>
              <a:cxnLst>
                <a:cxn ang="0">
                  <a:pos x="connsiteX0" y="connsiteY0"/>
                </a:cxn>
                <a:cxn ang="0">
                  <a:pos x="connsiteX1" y="connsiteY1"/>
                </a:cxn>
                <a:cxn ang="0">
                  <a:pos x="connsiteX2" y="connsiteY2"/>
                </a:cxn>
              </a:cxnLst>
              <a:rect l="l" t="t" r="r" b="b"/>
              <a:pathLst>
                <a:path w="54713" h="80461">
                  <a:moveTo>
                    <a:pt x="52461" y="76277"/>
                  </a:moveTo>
                  <a:lnTo>
                    <a:pt x="52461" y="36690"/>
                  </a:lnTo>
                  <a:lnTo>
                    <a:pt x="4828" y="4828"/>
                  </a:lnTo>
                </a:path>
              </a:pathLst>
            </a:custGeom>
            <a:noFill/>
            <a:ln w="53975" cap="flat">
              <a:solidFill>
                <a:schemeClr val="bg1"/>
              </a:solidFill>
              <a:prstDash val="solid"/>
              <a:round/>
            </a:ln>
          </p:spPr>
          <p:txBody>
            <a:bodyPr rtlCol="0" anchor="ctr"/>
            <a:lstStyle/>
            <a:p>
              <a:pPr algn="ctr"/>
              <a:endParaRPr lang="en-US" dirty="0"/>
            </a:p>
          </p:txBody>
        </p:sp>
        <p:sp>
          <p:nvSpPr>
            <p:cNvPr id="17" name="Freeform: Shape 31">
              <a:extLst>
                <a:ext uri="{FF2B5EF4-FFF2-40B4-BE49-F238E27FC236}">
                  <a16:creationId xmlns:a16="http://schemas.microsoft.com/office/drawing/2014/main" id="{0E08636D-2D75-3627-315B-68C62A67E6F6}"/>
                </a:ext>
              </a:extLst>
            </p:cNvPr>
            <p:cNvSpPr/>
            <p:nvPr/>
          </p:nvSpPr>
          <p:spPr>
            <a:xfrm>
              <a:off x="10212102" y="599633"/>
              <a:ext cx="9655" cy="93335"/>
            </a:xfrm>
            <a:custGeom>
              <a:avLst/>
              <a:gdLst>
                <a:gd name="connsiteX0" fmla="*/ 4828 w 9655"/>
                <a:gd name="connsiteY0" fmla="*/ 4828 h 93334"/>
                <a:gd name="connsiteX1" fmla="*/ 4828 w 9655"/>
                <a:gd name="connsiteY1" fmla="*/ 46989 h 93334"/>
                <a:gd name="connsiteX2" fmla="*/ 4828 w 9655"/>
                <a:gd name="connsiteY2" fmla="*/ 89473 h 93334"/>
              </a:gdLst>
              <a:ahLst/>
              <a:cxnLst>
                <a:cxn ang="0">
                  <a:pos x="connsiteX0" y="connsiteY0"/>
                </a:cxn>
                <a:cxn ang="0">
                  <a:pos x="connsiteX1" y="connsiteY1"/>
                </a:cxn>
                <a:cxn ang="0">
                  <a:pos x="connsiteX2" y="connsiteY2"/>
                </a:cxn>
              </a:cxnLst>
              <a:rect l="l" t="t" r="r" b="b"/>
              <a:pathLst>
                <a:path w="9655" h="93334">
                  <a:moveTo>
                    <a:pt x="4828" y="4828"/>
                  </a:moveTo>
                  <a:lnTo>
                    <a:pt x="4828" y="46989"/>
                  </a:lnTo>
                  <a:lnTo>
                    <a:pt x="4828" y="89473"/>
                  </a:lnTo>
                  <a:close/>
                </a:path>
              </a:pathLst>
            </a:custGeom>
            <a:noFill/>
            <a:ln w="53975" cap="flat">
              <a:solidFill>
                <a:schemeClr val="bg1"/>
              </a:solidFill>
              <a:prstDash val="solid"/>
              <a:round/>
            </a:ln>
          </p:spPr>
          <p:txBody>
            <a:bodyPr rtlCol="0" anchor="ctr"/>
            <a:lstStyle/>
            <a:p>
              <a:pPr algn="ctr"/>
              <a:endParaRPr lang="en-US" dirty="0"/>
            </a:p>
          </p:txBody>
        </p:sp>
        <p:sp>
          <p:nvSpPr>
            <p:cNvPr id="18" name="Freeform: Shape 32">
              <a:extLst>
                <a:ext uri="{FF2B5EF4-FFF2-40B4-BE49-F238E27FC236}">
                  <a16:creationId xmlns:a16="http://schemas.microsoft.com/office/drawing/2014/main" id="{81FB9901-A4D2-E077-F06A-CC42DFF79E4C}"/>
                </a:ext>
              </a:extLst>
            </p:cNvPr>
            <p:cNvSpPr/>
            <p:nvPr/>
          </p:nvSpPr>
          <p:spPr>
            <a:xfrm>
              <a:off x="10164469" y="663680"/>
              <a:ext cx="54714" cy="32184"/>
            </a:xfrm>
            <a:custGeom>
              <a:avLst/>
              <a:gdLst>
                <a:gd name="connsiteX0" fmla="*/ 4828 w 54713"/>
                <a:gd name="connsiteY0" fmla="*/ 4828 h 32184"/>
                <a:gd name="connsiteX1" fmla="*/ 52461 w 54713"/>
                <a:gd name="connsiteY1" fmla="*/ 28644 h 32184"/>
              </a:gdLst>
              <a:ahLst/>
              <a:cxnLst>
                <a:cxn ang="0">
                  <a:pos x="connsiteX0" y="connsiteY0"/>
                </a:cxn>
                <a:cxn ang="0">
                  <a:pos x="connsiteX1" y="connsiteY1"/>
                </a:cxn>
              </a:cxnLst>
              <a:rect l="l" t="t" r="r" b="b"/>
              <a:pathLst>
                <a:path w="54713" h="32184">
                  <a:moveTo>
                    <a:pt x="4828" y="4828"/>
                  </a:moveTo>
                  <a:lnTo>
                    <a:pt x="52461" y="28644"/>
                  </a:lnTo>
                </a:path>
              </a:pathLst>
            </a:custGeom>
            <a:ln w="53975" cap="flat">
              <a:solidFill>
                <a:schemeClr val="bg1"/>
              </a:solidFill>
              <a:prstDash val="solid"/>
              <a:round/>
            </a:ln>
          </p:spPr>
          <p:txBody>
            <a:bodyPr rtlCol="0" anchor="ctr"/>
            <a:lstStyle/>
            <a:p>
              <a:pPr algn="ctr"/>
              <a:endParaRPr lang="en-US" dirty="0"/>
            </a:p>
          </p:txBody>
        </p:sp>
        <p:sp>
          <p:nvSpPr>
            <p:cNvPr id="19" name="Freeform: Shape 33">
              <a:extLst>
                <a:ext uri="{FF2B5EF4-FFF2-40B4-BE49-F238E27FC236}">
                  <a16:creationId xmlns:a16="http://schemas.microsoft.com/office/drawing/2014/main" id="{772656DD-8F5B-971E-92B1-F281D3B718E1}"/>
                </a:ext>
              </a:extLst>
            </p:cNvPr>
            <p:cNvSpPr/>
            <p:nvPr/>
          </p:nvSpPr>
          <p:spPr>
            <a:xfrm>
              <a:off x="10132928" y="536552"/>
              <a:ext cx="38621" cy="9655"/>
            </a:xfrm>
            <a:custGeom>
              <a:avLst/>
              <a:gdLst>
                <a:gd name="connsiteX0" fmla="*/ 36368 w 38621"/>
                <a:gd name="connsiteY0" fmla="*/ 4828 h 9655"/>
                <a:gd name="connsiteX1" fmla="*/ 4828 w 38621"/>
                <a:gd name="connsiteY1" fmla="*/ 4828 h 9655"/>
              </a:gdLst>
              <a:ahLst/>
              <a:cxnLst>
                <a:cxn ang="0">
                  <a:pos x="connsiteX0" y="connsiteY0"/>
                </a:cxn>
                <a:cxn ang="0">
                  <a:pos x="connsiteX1" y="connsiteY1"/>
                </a:cxn>
              </a:cxnLst>
              <a:rect l="l" t="t" r="r" b="b"/>
              <a:pathLst>
                <a:path w="38621" h="9655">
                  <a:moveTo>
                    <a:pt x="36368" y="4828"/>
                  </a:moveTo>
                  <a:lnTo>
                    <a:pt x="4828" y="4828"/>
                  </a:lnTo>
                </a:path>
              </a:pathLst>
            </a:custGeom>
            <a:ln w="53975" cap="flat">
              <a:solidFill>
                <a:schemeClr val="bg1"/>
              </a:solidFill>
              <a:prstDash val="solid"/>
              <a:round/>
            </a:ln>
          </p:spPr>
          <p:txBody>
            <a:bodyPr rtlCol="0" anchor="ctr"/>
            <a:lstStyle/>
            <a:p>
              <a:pPr algn="ctr"/>
              <a:endParaRPr lang="en-US" dirty="0"/>
            </a:p>
          </p:txBody>
        </p:sp>
        <p:sp>
          <p:nvSpPr>
            <p:cNvPr id="20" name="Freeform: Shape 34">
              <a:extLst>
                <a:ext uri="{FF2B5EF4-FFF2-40B4-BE49-F238E27FC236}">
                  <a16:creationId xmlns:a16="http://schemas.microsoft.com/office/drawing/2014/main" id="{678B85A6-843B-B6B0-ACBF-5CCA3D2F7D3A}"/>
                </a:ext>
              </a:extLst>
            </p:cNvPr>
            <p:cNvSpPr/>
            <p:nvPr/>
          </p:nvSpPr>
          <p:spPr>
            <a:xfrm>
              <a:off x="10021570" y="751222"/>
              <a:ext cx="54714" cy="9655"/>
            </a:xfrm>
            <a:custGeom>
              <a:avLst/>
              <a:gdLst>
                <a:gd name="connsiteX0" fmla="*/ 4828 w 54713"/>
                <a:gd name="connsiteY0" fmla="*/ 4828 h 9655"/>
                <a:gd name="connsiteX1" fmla="*/ 52461 w 54713"/>
                <a:gd name="connsiteY1" fmla="*/ 4828 h 9655"/>
              </a:gdLst>
              <a:ahLst/>
              <a:cxnLst>
                <a:cxn ang="0">
                  <a:pos x="connsiteX0" y="connsiteY0"/>
                </a:cxn>
                <a:cxn ang="0">
                  <a:pos x="connsiteX1" y="connsiteY1"/>
                </a:cxn>
              </a:cxnLst>
              <a:rect l="l" t="t" r="r" b="b"/>
              <a:pathLst>
                <a:path w="54713" h="9655">
                  <a:moveTo>
                    <a:pt x="4828" y="4828"/>
                  </a:moveTo>
                  <a:lnTo>
                    <a:pt x="52461" y="4828"/>
                  </a:lnTo>
                </a:path>
              </a:pathLst>
            </a:custGeom>
            <a:ln w="53975" cap="flat">
              <a:solidFill>
                <a:schemeClr val="bg1"/>
              </a:solidFill>
              <a:prstDash val="solid"/>
              <a:round/>
            </a:ln>
          </p:spPr>
          <p:txBody>
            <a:bodyPr rtlCol="0" anchor="ctr"/>
            <a:lstStyle/>
            <a:p>
              <a:pPr algn="ctr"/>
              <a:endParaRPr lang="en-US" dirty="0"/>
            </a:p>
          </p:txBody>
        </p:sp>
        <p:sp>
          <p:nvSpPr>
            <p:cNvPr id="21" name="Freeform: Shape 35">
              <a:extLst>
                <a:ext uri="{FF2B5EF4-FFF2-40B4-BE49-F238E27FC236}">
                  <a16:creationId xmlns:a16="http://schemas.microsoft.com/office/drawing/2014/main" id="{36A65E3B-1EF8-9C38-9056-CB6FF60A363E}"/>
                </a:ext>
              </a:extLst>
            </p:cNvPr>
            <p:cNvSpPr/>
            <p:nvPr/>
          </p:nvSpPr>
          <p:spPr>
            <a:xfrm>
              <a:off x="10101065" y="520781"/>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53975" cap="flat">
              <a:solidFill>
                <a:schemeClr val="bg1"/>
              </a:solidFill>
              <a:prstDash val="solid"/>
              <a:round/>
            </a:ln>
          </p:spPr>
          <p:txBody>
            <a:bodyPr rtlCol="0" anchor="ctr"/>
            <a:lstStyle/>
            <a:p>
              <a:pPr algn="ctr"/>
              <a:endParaRPr lang="en-US" dirty="0"/>
            </a:p>
          </p:txBody>
        </p:sp>
        <p:sp>
          <p:nvSpPr>
            <p:cNvPr id="22" name="Freeform: Shape 36">
              <a:extLst>
                <a:ext uri="{FF2B5EF4-FFF2-40B4-BE49-F238E27FC236}">
                  <a16:creationId xmlns:a16="http://schemas.microsoft.com/office/drawing/2014/main" id="{6BCDD264-30B3-71DC-E482-5566B5A6839E}"/>
                </a:ext>
              </a:extLst>
            </p:cNvPr>
            <p:cNvSpPr/>
            <p:nvPr/>
          </p:nvSpPr>
          <p:spPr>
            <a:xfrm>
              <a:off x="10132928" y="639864"/>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53975" cap="flat">
              <a:solidFill>
                <a:schemeClr val="bg1"/>
              </a:solidFill>
              <a:prstDash val="solid"/>
              <a:round/>
            </a:ln>
          </p:spPr>
          <p:txBody>
            <a:bodyPr rtlCol="0" anchor="ctr"/>
            <a:lstStyle/>
            <a:p>
              <a:pPr algn="ctr"/>
              <a:endParaRPr lang="en-US" dirty="0"/>
            </a:p>
          </p:txBody>
        </p:sp>
        <p:sp>
          <p:nvSpPr>
            <p:cNvPr id="23" name="Freeform: Shape 37">
              <a:extLst>
                <a:ext uri="{FF2B5EF4-FFF2-40B4-BE49-F238E27FC236}">
                  <a16:creationId xmlns:a16="http://schemas.microsoft.com/office/drawing/2014/main" id="{AFFB09EA-AABF-863A-529C-571D10D1FA3C}"/>
                </a:ext>
              </a:extLst>
            </p:cNvPr>
            <p:cNvSpPr/>
            <p:nvPr/>
          </p:nvSpPr>
          <p:spPr>
            <a:xfrm>
              <a:off x="10069203" y="600277"/>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53975" cap="flat">
              <a:solidFill>
                <a:schemeClr val="bg1"/>
              </a:solidFill>
              <a:prstDash val="solid"/>
              <a:round/>
            </a:ln>
          </p:spPr>
          <p:txBody>
            <a:bodyPr rtlCol="0" anchor="ctr"/>
            <a:lstStyle/>
            <a:p>
              <a:pPr algn="ctr"/>
              <a:endParaRPr lang="en-US" dirty="0"/>
            </a:p>
          </p:txBody>
        </p:sp>
        <p:sp>
          <p:nvSpPr>
            <p:cNvPr id="24" name="Freeform: Shape 38">
              <a:extLst>
                <a:ext uri="{FF2B5EF4-FFF2-40B4-BE49-F238E27FC236}">
                  <a16:creationId xmlns:a16="http://schemas.microsoft.com/office/drawing/2014/main" id="{DEC23D03-819A-F36E-C5DF-E87198BEC109}"/>
                </a:ext>
              </a:extLst>
            </p:cNvPr>
            <p:cNvSpPr/>
            <p:nvPr/>
          </p:nvSpPr>
          <p:spPr>
            <a:xfrm>
              <a:off x="10069203" y="735452"/>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53975" cap="flat">
              <a:solidFill>
                <a:schemeClr val="bg1"/>
              </a:solidFill>
              <a:prstDash val="solid"/>
              <a:round/>
            </a:ln>
          </p:spPr>
          <p:txBody>
            <a:bodyPr rtlCol="0" anchor="ctr"/>
            <a:lstStyle/>
            <a:p>
              <a:pPr algn="ctr"/>
              <a:endParaRPr lang="en-US" dirty="0"/>
            </a:p>
          </p:txBody>
        </p:sp>
        <p:sp>
          <p:nvSpPr>
            <p:cNvPr id="25" name="Freeform: Shape 39">
              <a:extLst>
                <a:ext uri="{FF2B5EF4-FFF2-40B4-BE49-F238E27FC236}">
                  <a16:creationId xmlns:a16="http://schemas.microsoft.com/office/drawing/2014/main" id="{517EC036-A0DC-C7B7-8A04-3868B2A32B4D}"/>
                </a:ext>
              </a:extLst>
            </p:cNvPr>
            <p:cNvSpPr/>
            <p:nvPr/>
          </p:nvSpPr>
          <p:spPr>
            <a:xfrm>
              <a:off x="10021570" y="449332"/>
              <a:ext cx="199544" cy="389432"/>
            </a:xfrm>
            <a:custGeom>
              <a:avLst/>
              <a:gdLst>
                <a:gd name="connsiteX0" fmla="*/ 52461 w 199543"/>
                <a:gd name="connsiteY0" fmla="*/ 163497 h 389431"/>
                <a:gd name="connsiteX1" fmla="*/ 4828 w 199543"/>
                <a:gd name="connsiteY1" fmla="*/ 131956 h 389431"/>
                <a:gd name="connsiteX2" fmla="*/ 4828 w 199543"/>
                <a:gd name="connsiteY2" fmla="*/ 36368 h 389431"/>
                <a:gd name="connsiteX3" fmla="*/ 52461 w 199543"/>
                <a:gd name="connsiteY3" fmla="*/ 4828 h 389431"/>
                <a:gd name="connsiteX4" fmla="*/ 147727 w 199543"/>
                <a:gd name="connsiteY4" fmla="*/ 61794 h 389431"/>
                <a:gd name="connsiteX5" fmla="*/ 147727 w 199543"/>
                <a:gd name="connsiteY5" fmla="*/ 123588 h 389431"/>
                <a:gd name="connsiteX6" fmla="*/ 195360 w 199543"/>
                <a:gd name="connsiteY6" fmla="*/ 150623 h 389431"/>
                <a:gd name="connsiteX7" fmla="*/ 195360 w 199543"/>
                <a:gd name="connsiteY7" fmla="*/ 197291 h 389431"/>
                <a:gd name="connsiteX8" fmla="*/ 195360 w 199543"/>
                <a:gd name="connsiteY8" fmla="*/ 242993 h 389431"/>
                <a:gd name="connsiteX9" fmla="*/ 147727 w 199543"/>
                <a:gd name="connsiteY9" fmla="*/ 274855 h 389431"/>
                <a:gd name="connsiteX10" fmla="*/ 147727 w 199543"/>
                <a:gd name="connsiteY10" fmla="*/ 330534 h 389431"/>
                <a:gd name="connsiteX11" fmla="*/ 52461 w 199543"/>
                <a:gd name="connsiteY11" fmla="*/ 385892 h 389431"/>
                <a:gd name="connsiteX12" fmla="*/ 4828 w 199543"/>
                <a:gd name="connsiteY12" fmla="*/ 362075 h 389431"/>
                <a:gd name="connsiteX13" fmla="*/ 4828 w 199543"/>
                <a:gd name="connsiteY13" fmla="*/ 197934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543" h="389431">
                  <a:moveTo>
                    <a:pt x="52461" y="163497"/>
                  </a:moveTo>
                  <a:lnTo>
                    <a:pt x="4828" y="131956"/>
                  </a:lnTo>
                  <a:lnTo>
                    <a:pt x="4828" y="36368"/>
                  </a:lnTo>
                  <a:lnTo>
                    <a:pt x="52461" y="4828"/>
                  </a:lnTo>
                  <a:lnTo>
                    <a:pt x="147727" y="61794"/>
                  </a:lnTo>
                  <a:lnTo>
                    <a:pt x="147727" y="123588"/>
                  </a:lnTo>
                  <a:lnTo>
                    <a:pt x="195360" y="150623"/>
                  </a:lnTo>
                  <a:lnTo>
                    <a:pt x="195360" y="197291"/>
                  </a:lnTo>
                  <a:lnTo>
                    <a:pt x="195360" y="242993"/>
                  </a:lnTo>
                  <a:lnTo>
                    <a:pt x="147727" y="274855"/>
                  </a:lnTo>
                  <a:lnTo>
                    <a:pt x="147727" y="330534"/>
                  </a:lnTo>
                  <a:lnTo>
                    <a:pt x="52461" y="385892"/>
                  </a:lnTo>
                  <a:lnTo>
                    <a:pt x="4828" y="362075"/>
                  </a:lnTo>
                  <a:lnTo>
                    <a:pt x="4828" y="197934"/>
                  </a:lnTo>
                </a:path>
              </a:pathLst>
            </a:custGeom>
            <a:noFill/>
            <a:ln w="53975" cap="flat">
              <a:solidFill>
                <a:schemeClr val="bg1"/>
              </a:solidFill>
              <a:prstDash val="solid"/>
              <a:round/>
            </a:ln>
          </p:spPr>
          <p:txBody>
            <a:bodyPr rtlCol="0" anchor="ctr"/>
            <a:lstStyle/>
            <a:p>
              <a:pPr algn="ctr"/>
              <a:endParaRPr lang="en-US" dirty="0"/>
            </a:p>
          </p:txBody>
        </p:sp>
      </p:grpSp>
    </p:spTree>
    <p:extLst>
      <p:ext uri="{BB962C8B-B14F-4D97-AF65-F5344CB8AC3E}">
        <p14:creationId xmlns:p14="http://schemas.microsoft.com/office/powerpoint/2010/main" val="3216370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F7F78E19-26B5-95FE-974A-A99164BF4B25}"/>
              </a:ext>
            </a:extLst>
          </p:cNvPr>
          <p:cNvSpPr>
            <a:spLocks noGrp="1"/>
          </p:cNvSpPr>
          <p:nvPr>
            <p:ph type="sldNum" idx="97"/>
          </p:nvPr>
        </p:nvSpPr>
        <p:spPr/>
        <p:txBody>
          <a:bodyPr/>
          <a:lstStyle/>
          <a:p>
            <a:fld id="{86A8BF56-6CB3-514C-9A64-F39D95C9E25B}" type="slidenum">
              <a:rPr lang="en-US" smtClean="0"/>
              <a:t>20</a:t>
            </a:fld>
            <a:endParaRPr lang="en-US"/>
          </a:p>
        </p:txBody>
      </p:sp>
      <p:sp>
        <p:nvSpPr>
          <p:cNvPr id="3" name="Content Placeholder 2">
            <a:extLst>
              <a:ext uri="{FF2B5EF4-FFF2-40B4-BE49-F238E27FC236}">
                <a16:creationId xmlns:a16="http://schemas.microsoft.com/office/drawing/2014/main" id="{A3FCC8B5-A51E-74B3-74F4-06FA4D779E13}"/>
              </a:ext>
            </a:extLst>
          </p:cNvPr>
          <p:cNvSpPr>
            <a:spLocks noGrp="1"/>
          </p:cNvSpPr>
          <p:nvPr>
            <p:ph idx="2"/>
          </p:nvPr>
        </p:nvSpPr>
        <p:spPr>
          <a:xfrm>
            <a:off x="365760" y="1165536"/>
            <a:ext cx="11466576" cy="2492064"/>
          </a:xfrm>
        </p:spPr>
        <p:txBody>
          <a:bodyPr/>
          <a:lstStyle/>
          <a:p>
            <a:r>
              <a:rPr lang="en-US" sz="2400" dirty="0"/>
              <a:t>Generate a response solely based on an instruction</a:t>
            </a:r>
          </a:p>
          <a:p>
            <a:r>
              <a:rPr lang="en-US" sz="2400" dirty="0"/>
              <a:t>Perform tasks that were not the core training objective of predicting next word</a:t>
            </a:r>
          </a:p>
          <a:p>
            <a:pPr lvl="1"/>
            <a:r>
              <a:rPr lang="en-US" sz="2000" dirty="0"/>
              <a:t>For example: Translation, summarization, arithmetic reasoning, etc.</a:t>
            </a:r>
            <a:endParaRPr lang="en-US" sz="1800" dirty="0"/>
          </a:p>
          <a:p>
            <a:r>
              <a:rPr lang="en-US" sz="2400" dirty="0"/>
              <a:t>Leverage the generalized understanding of concepts from pre-training</a:t>
            </a:r>
          </a:p>
          <a:p>
            <a:pPr lvl="1"/>
            <a:r>
              <a:rPr lang="en-US" sz="2000" dirty="0">
                <a:solidFill>
                  <a:schemeClr val="accent6"/>
                </a:solidFill>
                <a:latin typeface="+mj-lt"/>
              </a:rPr>
              <a:t>Emergent abilities</a:t>
            </a:r>
          </a:p>
          <a:p>
            <a:endParaRPr lang="en-US" dirty="0"/>
          </a:p>
        </p:txBody>
      </p:sp>
      <p:sp>
        <p:nvSpPr>
          <p:cNvPr id="2" name="Title 1">
            <a:extLst>
              <a:ext uri="{FF2B5EF4-FFF2-40B4-BE49-F238E27FC236}">
                <a16:creationId xmlns:a16="http://schemas.microsoft.com/office/drawing/2014/main" id="{29C48A09-89B4-167A-BE81-48FF581DE9D8}"/>
              </a:ext>
            </a:extLst>
          </p:cNvPr>
          <p:cNvSpPr>
            <a:spLocks noGrp="1"/>
          </p:cNvSpPr>
          <p:nvPr>
            <p:ph type="title"/>
          </p:nvPr>
        </p:nvSpPr>
        <p:spPr>
          <a:xfrm>
            <a:off x="365760" y="301752"/>
            <a:ext cx="11466576" cy="731520"/>
          </a:xfrm>
        </p:spPr>
        <p:txBody>
          <a:bodyPr/>
          <a:lstStyle/>
          <a:p>
            <a:r>
              <a:rPr lang="en-US" dirty="0"/>
              <a:t>Zero-shot learning</a:t>
            </a:r>
          </a:p>
        </p:txBody>
      </p:sp>
      <p:sp>
        <p:nvSpPr>
          <p:cNvPr id="4" name="TextBox 3">
            <a:extLst>
              <a:ext uri="{FF2B5EF4-FFF2-40B4-BE49-F238E27FC236}">
                <a16:creationId xmlns:a16="http://schemas.microsoft.com/office/drawing/2014/main" id="{679DC6E4-97F8-A416-B4EC-63BA8E8CAAE0}"/>
              </a:ext>
            </a:extLst>
          </p:cNvPr>
          <p:cNvSpPr txBox="1"/>
          <p:nvPr/>
        </p:nvSpPr>
        <p:spPr>
          <a:xfrm>
            <a:off x="2801069" y="4283883"/>
            <a:ext cx="6183663" cy="707886"/>
          </a:xfrm>
          <a:prstGeom prst="rect">
            <a:avLst/>
          </a:prstGeom>
          <a:solidFill>
            <a:schemeClr val="bg1"/>
          </a:solidFill>
          <a:ln w="19050">
            <a:solidFill>
              <a:schemeClr val="accent1">
                <a:shade val="50000"/>
              </a:schemeClr>
            </a:solidFill>
          </a:ln>
          <a:effectLst>
            <a:outerShdw blurRad="50800" dist="38100" dir="2700000" algn="tl" rotWithShape="0">
              <a:prstClr val="black">
                <a:alpha val="40000"/>
              </a:prstClr>
            </a:outerShdw>
          </a:effectLst>
        </p:spPr>
        <p:txBody>
          <a:bodyPr wrap="square" rtlCol="0">
            <a:spAutoFit/>
          </a:bodyPr>
          <a:lstStyle/>
          <a:p>
            <a:r>
              <a:rPr lang="en-US" sz="2000" dirty="0"/>
              <a:t>Translate from English to Spanish</a:t>
            </a:r>
          </a:p>
          <a:p>
            <a:r>
              <a:rPr lang="en-US" sz="2000" dirty="0"/>
              <a:t>cat=&gt;</a:t>
            </a:r>
          </a:p>
        </p:txBody>
      </p:sp>
      <p:sp>
        <p:nvSpPr>
          <p:cNvPr id="5" name="TextBox 4">
            <a:extLst>
              <a:ext uri="{FF2B5EF4-FFF2-40B4-BE49-F238E27FC236}">
                <a16:creationId xmlns:a16="http://schemas.microsoft.com/office/drawing/2014/main" id="{02656628-73F3-2A7A-382C-936B8E363150}"/>
              </a:ext>
            </a:extLst>
          </p:cNvPr>
          <p:cNvSpPr txBox="1"/>
          <p:nvPr/>
        </p:nvSpPr>
        <p:spPr>
          <a:xfrm>
            <a:off x="2801068" y="5290635"/>
            <a:ext cx="6183663" cy="400110"/>
          </a:xfrm>
          <a:prstGeom prst="rect">
            <a:avLst/>
          </a:prstGeom>
          <a:solidFill>
            <a:schemeClr val="bg1"/>
          </a:solidFill>
          <a:ln w="19050">
            <a:solidFill>
              <a:schemeClr val="accent1">
                <a:shade val="50000"/>
              </a:schemeClr>
            </a:solidFill>
          </a:ln>
          <a:effectLst>
            <a:outerShdw blurRad="50800" dist="38100" dir="2700000" algn="tl" rotWithShape="0">
              <a:prstClr val="black">
                <a:alpha val="40000"/>
              </a:prstClr>
            </a:outerShdw>
          </a:effectLst>
        </p:spPr>
        <p:txBody>
          <a:bodyPr wrap="square" rtlCol="0">
            <a:spAutoFit/>
          </a:bodyPr>
          <a:lstStyle/>
          <a:p>
            <a:r>
              <a:rPr lang="en-US" sz="2000" dirty="0"/>
              <a:t>“</a:t>
            </a:r>
            <a:r>
              <a:rPr lang="en-US" sz="2000" dirty="0" err="1"/>
              <a:t>gato</a:t>
            </a:r>
            <a:r>
              <a:rPr lang="en-US" sz="2000" dirty="0"/>
              <a:t>”</a:t>
            </a:r>
          </a:p>
        </p:txBody>
      </p:sp>
      <p:sp>
        <p:nvSpPr>
          <p:cNvPr id="6" name="TextBox 5">
            <a:extLst>
              <a:ext uri="{FF2B5EF4-FFF2-40B4-BE49-F238E27FC236}">
                <a16:creationId xmlns:a16="http://schemas.microsoft.com/office/drawing/2014/main" id="{CE0C4256-C8E8-A35D-B3AC-BE7A5071C522}"/>
              </a:ext>
            </a:extLst>
          </p:cNvPr>
          <p:cNvSpPr txBox="1"/>
          <p:nvPr/>
        </p:nvSpPr>
        <p:spPr>
          <a:xfrm>
            <a:off x="1734267" y="5306024"/>
            <a:ext cx="938677" cy="369332"/>
          </a:xfrm>
          <a:prstGeom prst="rect">
            <a:avLst/>
          </a:prstGeom>
          <a:noFill/>
        </p:spPr>
        <p:txBody>
          <a:bodyPr wrap="square" rtlCol="0">
            <a:spAutoFit/>
          </a:bodyPr>
          <a:lstStyle/>
          <a:p>
            <a:r>
              <a:rPr lang="en-US" dirty="0"/>
              <a:t>output</a:t>
            </a:r>
          </a:p>
        </p:txBody>
      </p:sp>
      <p:sp>
        <p:nvSpPr>
          <p:cNvPr id="7" name="TextBox 6">
            <a:extLst>
              <a:ext uri="{FF2B5EF4-FFF2-40B4-BE49-F238E27FC236}">
                <a16:creationId xmlns:a16="http://schemas.microsoft.com/office/drawing/2014/main" id="{0A59F571-515F-7950-2EFD-7563754D3ED7}"/>
              </a:ext>
            </a:extLst>
          </p:cNvPr>
          <p:cNvSpPr txBox="1"/>
          <p:nvPr/>
        </p:nvSpPr>
        <p:spPr>
          <a:xfrm>
            <a:off x="1670672" y="4453160"/>
            <a:ext cx="1002274" cy="369332"/>
          </a:xfrm>
          <a:prstGeom prst="rect">
            <a:avLst/>
          </a:prstGeom>
          <a:noFill/>
        </p:spPr>
        <p:txBody>
          <a:bodyPr wrap="square" rtlCol="0">
            <a:spAutoFit/>
          </a:bodyPr>
          <a:lstStyle/>
          <a:p>
            <a:r>
              <a:rPr lang="en-US" dirty="0"/>
              <a:t>prompt</a:t>
            </a:r>
          </a:p>
        </p:txBody>
      </p:sp>
      <p:sp>
        <p:nvSpPr>
          <p:cNvPr id="8" name="Rectangle 7">
            <a:extLst>
              <a:ext uri="{FF2B5EF4-FFF2-40B4-BE49-F238E27FC236}">
                <a16:creationId xmlns:a16="http://schemas.microsoft.com/office/drawing/2014/main" id="{E317D221-DF41-DA87-90F9-DE0F104923FB}"/>
              </a:ext>
            </a:extLst>
          </p:cNvPr>
          <p:cNvSpPr/>
          <p:nvPr/>
        </p:nvSpPr>
        <p:spPr>
          <a:xfrm>
            <a:off x="2801069" y="4287985"/>
            <a:ext cx="4061636" cy="336714"/>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73417A1C-B052-A464-AE85-089A2913D3C9}"/>
              </a:ext>
            </a:extLst>
          </p:cNvPr>
          <p:cNvSpPr/>
          <p:nvPr/>
        </p:nvSpPr>
        <p:spPr>
          <a:xfrm rot="10800000">
            <a:off x="6990829" y="4390087"/>
            <a:ext cx="595424" cy="184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39DC1E9-55BF-8B92-81D3-1CC2A5715DEA}"/>
              </a:ext>
            </a:extLst>
          </p:cNvPr>
          <p:cNvSpPr txBox="1"/>
          <p:nvPr/>
        </p:nvSpPr>
        <p:spPr>
          <a:xfrm>
            <a:off x="7586253" y="4287985"/>
            <a:ext cx="1454619" cy="369332"/>
          </a:xfrm>
          <a:prstGeom prst="rect">
            <a:avLst/>
          </a:prstGeom>
          <a:noFill/>
        </p:spPr>
        <p:txBody>
          <a:bodyPr wrap="square" rtlCol="0">
            <a:spAutoFit/>
          </a:bodyPr>
          <a:lstStyle/>
          <a:p>
            <a:r>
              <a:rPr lang="en-US" b="1" dirty="0">
                <a:solidFill>
                  <a:schemeClr val="accent4">
                    <a:lumMod val="75000"/>
                  </a:schemeClr>
                </a:solidFill>
              </a:rPr>
              <a:t>instruction</a:t>
            </a:r>
          </a:p>
        </p:txBody>
      </p:sp>
      <p:sp>
        <p:nvSpPr>
          <p:cNvPr id="11" name="Rectangle 10">
            <a:extLst>
              <a:ext uri="{FF2B5EF4-FFF2-40B4-BE49-F238E27FC236}">
                <a16:creationId xmlns:a16="http://schemas.microsoft.com/office/drawing/2014/main" id="{7EEF1F69-F530-541E-1EB3-2E16C44E2F2F}"/>
              </a:ext>
            </a:extLst>
          </p:cNvPr>
          <p:cNvSpPr/>
          <p:nvPr/>
        </p:nvSpPr>
        <p:spPr>
          <a:xfrm>
            <a:off x="2801070" y="4636215"/>
            <a:ext cx="781516" cy="338176"/>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456EBF7D-DF26-E819-CEB8-B851E57E559A}"/>
              </a:ext>
            </a:extLst>
          </p:cNvPr>
          <p:cNvSpPr/>
          <p:nvPr/>
        </p:nvSpPr>
        <p:spPr>
          <a:xfrm rot="10800000">
            <a:off x="3607640" y="4720658"/>
            <a:ext cx="595424" cy="184405"/>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8941017-4995-487D-C719-1824486917A1}"/>
              </a:ext>
            </a:extLst>
          </p:cNvPr>
          <p:cNvSpPr txBox="1"/>
          <p:nvPr/>
        </p:nvSpPr>
        <p:spPr>
          <a:xfrm>
            <a:off x="4203064" y="4618556"/>
            <a:ext cx="1316585" cy="369332"/>
          </a:xfrm>
          <a:prstGeom prst="rect">
            <a:avLst/>
          </a:prstGeom>
          <a:noFill/>
        </p:spPr>
        <p:txBody>
          <a:bodyPr wrap="square" rtlCol="0">
            <a:spAutoFit/>
          </a:bodyPr>
          <a:lstStyle/>
          <a:p>
            <a:r>
              <a:rPr lang="en-US" b="1" dirty="0">
                <a:solidFill>
                  <a:srgbClr val="7030A0"/>
                </a:solidFill>
              </a:rPr>
              <a:t>input</a:t>
            </a:r>
          </a:p>
        </p:txBody>
      </p:sp>
    </p:spTree>
    <p:extLst>
      <p:ext uri="{BB962C8B-B14F-4D97-AF65-F5344CB8AC3E}">
        <p14:creationId xmlns:p14="http://schemas.microsoft.com/office/powerpoint/2010/main" val="1134852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8" grpId="0" animBg="1"/>
      <p:bldP spid="9" grpId="0" animBg="1"/>
      <p:bldP spid="10" grpId="0"/>
      <p:bldP spid="11" grpId="0" animBg="1"/>
      <p:bldP spid="12" grpId="0" animBg="1"/>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57EB8893-5649-A330-1D26-558919EC9923}"/>
              </a:ext>
            </a:extLst>
          </p:cNvPr>
          <p:cNvSpPr>
            <a:spLocks noGrp="1"/>
          </p:cNvSpPr>
          <p:nvPr>
            <p:ph type="sldNum" idx="97"/>
          </p:nvPr>
        </p:nvSpPr>
        <p:spPr/>
        <p:txBody>
          <a:bodyPr/>
          <a:lstStyle/>
          <a:p>
            <a:fld id="{86A8BF56-6CB3-514C-9A64-F39D95C9E25B}" type="slidenum">
              <a:rPr lang="en-US" smtClean="0"/>
              <a:t>21</a:t>
            </a:fld>
            <a:endParaRPr lang="en-US"/>
          </a:p>
        </p:txBody>
      </p:sp>
      <p:sp>
        <p:nvSpPr>
          <p:cNvPr id="3" name="Content Placeholder 2">
            <a:extLst>
              <a:ext uri="{FF2B5EF4-FFF2-40B4-BE49-F238E27FC236}">
                <a16:creationId xmlns:a16="http://schemas.microsoft.com/office/drawing/2014/main" id="{C5195948-9E34-8902-CDFF-3E9127158A39}"/>
              </a:ext>
            </a:extLst>
          </p:cNvPr>
          <p:cNvSpPr>
            <a:spLocks noGrp="1"/>
          </p:cNvSpPr>
          <p:nvPr>
            <p:ph idx="2"/>
          </p:nvPr>
        </p:nvSpPr>
        <p:spPr/>
        <p:txBody>
          <a:bodyPr/>
          <a:lstStyle/>
          <a:p>
            <a:r>
              <a:rPr lang="en-US" sz="2400" dirty="0"/>
              <a:t>Cases where </a:t>
            </a:r>
            <a:r>
              <a:rPr lang="en-US" sz="2400" dirty="0">
                <a:solidFill>
                  <a:srgbClr val="FF0066"/>
                </a:solidFill>
                <a:latin typeface="+mj-lt"/>
              </a:rPr>
              <a:t>one example </a:t>
            </a:r>
            <a:r>
              <a:rPr lang="en-US" sz="2400" dirty="0"/>
              <a:t>and the </a:t>
            </a:r>
            <a:r>
              <a:rPr lang="en-US" sz="2400" dirty="0">
                <a:solidFill>
                  <a:srgbClr val="FF0066"/>
                </a:solidFill>
                <a:latin typeface="+mj-lt"/>
              </a:rPr>
              <a:t>instruction</a:t>
            </a:r>
            <a:r>
              <a:rPr lang="en-US" sz="2400" dirty="0"/>
              <a:t> are provided </a:t>
            </a:r>
          </a:p>
          <a:p>
            <a:pPr lvl="1"/>
            <a:r>
              <a:rPr lang="en-US" sz="2000" dirty="0"/>
              <a:t>Show the model how to perform the task</a:t>
            </a:r>
          </a:p>
          <a:p>
            <a:endParaRPr lang="en-US" dirty="0"/>
          </a:p>
        </p:txBody>
      </p:sp>
      <p:sp>
        <p:nvSpPr>
          <p:cNvPr id="2" name="Title 1">
            <a:extLst>
              <a:ext uri="{FF2B5EF4-FFF2-40B4-BE49-F238E27FC236}">
                <a16:creationId xmlns:a16="http://schemas.microsoft.com/office/drawing/2014/main" id="{BD438436-8B1E-8529-9FD4-2C8AB6277B42}"/>
              </a:ext>
            </a:extLst>
          </p:cNvPr>
          <p:cNvSpPr>
            <a:spLocks noGrp="1"/>
          </p:cNvSpPr>
          <p:nvPr>
            <p:ph type="title"/>
          </p:nvPr>
        </p:nvSpPr>
        <p:spPr>
          <a:xfrm>
            <a:off x="365760" y="301752"/>
            <a:ext cx="11466576" cy="731520"/>
          </a:xfrm>
        </p:spPr>
        <p:txBody>
          <a:bodyPr/>
          <a:lstStyle/>
          <a:p>
            <a:r>
              <a:rPr lang="en-US" dirty="0"/>
              <a:t>One-shot learning</a:t>
            </a:r>
          </a:p>
        </p:txBody>
      </p:sp>
      <p:sp>
        <p:nvSpPr>
          <p:cNvPr id="4" name="TextBox 3">
            <a:extLst>
              <a:ext uri="{FF2B5EF4-FFF2-40B4-BE49-F238E27FC236}">
                <a16:creationId xmlns:a16="http://schemas.microsoft.com/office/drawing/2014/main" id="{A76F4D53-DB01-9B90-C5C5-F53F8760F121}"/>
              </a:ext>
            </a:extLst>
          </p:cNvPr>
          <p:cNvSpPr txBox="1"/>
          <p:nvPr/>
        </p:nvSpPr>
        <p:spPr>
          <a:xfrm>
            <a:off x="2256329" y="3288226"/>
            <a:ext cx="7493727" cy="1015663"/>
          </a:xfrm>
          <a:prstGeom prst="rect">
            <a:avLst/>
          </a:prstGeom>
          <a:solidFill>
            <a:schemeClr val="bg1"/>
          </a:solidFill>
          <a:ln w="19050">
            <a:solidFill>
              <a:schemeClr val="accent1">
                <a:shade val="50000"/>
              </a:schemeClr>
            </a:solidFill>
          </a:ln>
          <a:effectLst>
            <a:outerShdw blurRad="50800" dist="38100" dir="2700000" algn="tl" rotWithShape="0">
              <a:prstClr val="black">
                <a:alpha val="40000"/>
              </a:prstClr>
            </a:outerShdw>
          </a:effectLst>
        </p:spPr>
        <p:txBody>
          <a:bodyPr wrap="square" rtlCol="0">
            <a:spAutoFit/>
          </a:bodyPr>
          <a:lstStyle/>
          <a:p>
            <a:r>
              <a:rPr lang="en-US" sz="2000" dirty="0"/>
              <a:t>“Complete the last sentence based on the example below</a:t>
            </a:r>
          </a:p>
          <a:p>
            <a:r>
              <a:rPr lang="en-US" sz="2000" dirty="0"/>
              <a:t>sentence: cat is an animal</a:t>
            </a:r>
          </a:p>
          <a:p>
            <a:r>
              <a:rPr lang="en-US" sz="2000" dirty="0"/>
              <a:t>sentence: table is”</a:t>
            </a:r>
          </a:p>
        </p:txBody>
      </p:sp>
      <p:sp>
        <p:nvSpPr>
          <p:cNvPr id="5" name="TextBox 4">
            <a:extLst>
              <a:ext uri="{FF2B5EF4-FFF2-40B4-BE49-F238E27FC236}">
                <a16:creationId xmlns:a16="http://schemas.microsoft.com/office/drawing/2014/main" id="{A6FF8F6C-9B06-4102-6D4E-32D9A1BCAA3C}"/>
              </a:ext>
            </a:extLst>
          </p:cNvPr>
          <p:cNvSpPr txBox="1"/>
          <p:nvPr/>
        </p:nvSpPr>
        <p:spPr>
          <a:xfrm>
            <a:off x="2256329" y="4868952"/>
            <a:ext cx="7493727" cy="400110"/>
          </a:xfrm>
          <a:prstGeom prst="rect">
            <a:avLst/>
          </a:prstGeom>
          <a:solidFill>
            <a:schemeClr val="bg1"/>
          </a:solidFill>
          <a:ln w="19050">
            <a:solidFill>
              <a:schemeClr val="accent1">
                <a:shade val="50000"/>
              </a:schemeClr>
            </a:solidFill>
          </a:ln>
          <a:effectLst>
            <a:outerShdw blurRad="50800" dist="38100" dir="2700000" algn="tl" rotWithShape="0">
              <a:prstClr val="black">
                <a:alpha val="40000"/>
              </a:prstClr>
            </a:outerShdw>
          </a:effectLst>
        </p:spPr>
        <p:txBody>
          <a:bodyPr wrap="square" rtlCol="0">
            <a:spAutoFit/>
          </a:bodyPr>
          <a:lstStyle/>
          <a:p>
            <a:r>
              <a:rPr lang="en-US" sz="2000" dirty="0"/>
              <a:t>“a piece of furniture”</a:t>
            </a:r>
          </a:p>
        </p:txBody>
      </p:sp>
      <p:sp>
        <p:nvSpPr>
          <p:cNvPr id="6" name="TextBox 5">
            <a:extLst>
              <a:ext uri="{FF2B5EF4-FFF2-40B4-BE49-F238E27FC236}">
                <a16:creationId xmlns:a16="http://schemas.microsoft.com/office/drawing/2014/main" id="{7C1BE58D-4F97-CE6F-051D-6386972A5800}"/>
              </a:ext>
            </a:extLst>
          </p:cNvPr>
          <p:cNvSpPr txBox="1"/>
          <p:nvPr/>
        </p:nvSpPr>
        <p:spPr>
          <a:xfrm>
            <a:off x="1189527" y="4874125"/>
            <a:ext cx="938677" cy="369332"/>
          </a:xfrm>
          <a:prstGeom prst="rect">
            <a:avLst/>
          </a:prstGeom>
          <a:noFill/>
        </p:spPr>
        <p:txBody>
          <a:bodyPr wrap="square" rtlCol="0">
            <a:spAutoFit/>
          </a:bodyPr>
          <a:lstStyle/>
          <a:p>
            <a:r>
              <a:rPr lang="en-US" dirty="0"/>
              <a:t>output</a:t>
            </a:r>
          </a:p>
        </p:txBody>
      </p:sp>
      <p:sp>
        <p:nvSpPr>
          <p:cNvPr id="7" name="TextBox 6">
            <a:extLst>
              <a:ext uri="{FF2B5EF4-FFF2-40B4-BE49-F238E27FC236}">
                <a16:creationId xmlns:a16="http://schemas.microsoft.com/office/drawing/2014/main" id="{FA5FD50F-BC54-8B9B-DF93-D0E0A2438E25}"/>
              </a:ext>
            </a:extLst>
          </p:cNvPr>
          <p:cNvSpPr txBox="1"/>
          <p:nvPr/>
        </p:nvSpPr>
        <p:spPr>
          <a:xfrm>
            <a:off x="1045030" y="3611391"/>
            <a:ext cx="1083174" cy="369332"/>
          </a:xfrm>
          <a:prstGeom prst="rect">
            <a:avLst/>
          </a:prstGeom>
          <a:noFill/>
        </p:spPr>
        <p:txBody>
          <a:bodyPr wrap="square" rtlCol="0">
            <a:spAutoFit/>
          </a:bodyPr>
          <a:lstStyle/>
          <a:p>
            <a:r>
              <a:rPr lang="en-US" dirty="0"/>
              <a:t>prompt</a:t>
            </a:r>
          </a:p>
        </p:txBody>
      </p:sp>
      <p:sp>
        <p:nvSpPr>
          <p:cNvPr id="8" name="Rectangle 7">
            <a:extLst>
              <a:ext uri="{FF2B5EF4-FFF2-40B4-BE49-F238E27FC236}">
                <a16:creationId xmlns:a16="http://schemas.microsoft.com/office/drawing/2014/main" id="{D48EF054-A3C9-DA08-A200-8EE50B828EAD}"/>
              </a:ext>
            </a:extLst>
          </p:cNvPr>
          <p:cNvSpPr/>
          <p:nvPr/>
        </p:nvSpPr>
        <p:spPr>
          <a:xfrm>
            <a:off x="2256329" y="3290271"/>
            <a:ext cx="6770178" cy="33593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61F5DBC0-0EAF-6386-4E16-AA3F5AC08F3B}"/>
              </a:ext>
            </a:extLst>
          </p:cNvPr>
          <p:cNvSpPr/>
          <p:nvPr/>
        </p:nvSpPr>
        <p:spPr>
          <a:xfrm rot="10800000">
            <a:off x="9154632" y="3390328"/>
            <a:ext cx="595424" cy="184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70B4CFE-13FF-E312-3A9B-9D8F53A5F601}"/>
              </a:ext>
            </a:extLst>
          </p:cNvPr>
          <p:cNvSpPr txBox="1"/>
          <p:nvPr/>
        </p:nvSpPr>
        <p:spPr>
          <a:xfrm>
            <a:off x="9750056" y="3288226"/>
            <a:ext cx="1473806" cy="369332"/>
          </a:xfrm>
          <a:prstGeom prst="rect">
            <a:avLst/>
          </a:prstGeom>
          <a:noFill/>
        </p:spPr>
        <p:txBody>
          <a:bodyPr wrap="square" rtlCol="0">
            <a:spAutoFit/>
          </a:bodyPr>
          <a:lstStyle/>
          <a:p>
            <a:r>
              <a:rPr lang="en-US" b="1" dirty="0">
                <a:solidFill>
                  <a:schemeClr val="accent1"/>
                </a:solidFill>
              </a:rPr>
              <a:t>Instruction</a:t>
            </a:r>
          </a:p>
        </p:txBody>
      </p:sp>
      <p:sp>
        <p:nvSpPr>
          <p:cNvPr id="11" name="Rectangle 10">
            <a:extLst>
              <a:ext uri="{FF2B5EF4-FFF2-40B4-BE49-F238E27FC236}">
                <a16:creationId xmlns:a16="http://schemas.microsoft.com/office/drawing/2014/main" id="{14093EA7-CA3E-B364-BAF3-ADB37EDA0C82}"/>
              </a:ext>
            </a:extLst>
          </p:cNvPr>
          <p:cNvSpPr/>
          <p:nvPr/>
        </p:nvSpPr>
        <p:spPr>
          <a:xfrm>
            <a:off x="2256329" y="3668980"/>
            <a:ext cx="3934046" cy="623485"/>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5C193517-30D3-CBD8-2A34-13C80AB482F7}"/>
              </a:ext>
            </a:extLst>
          </p:cNvPr>
          <p:cNvSpPr/>
          <p:nvPr/>
        </p:nvSpPr>
        <p:spPr>
          <a:xfrm rot="10800000">
            <a:off x="6318499" y="3894394"/>
            <a:ext cx="595424" cy="157785"/>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AF2D336-6AD5-E5DC-AAD7-D94C7053A2B7}"/>
              </a:ext>
            </a:extLst>
          </p:cNvPr>
          <p:cNvSpPr txBox="1"/>
          <p:nvPr/>
        </p:nvSpPr>
        <p:spPr>
          <a:xfrm>
            <a:off x="6913923" y="3765673"/>
            <a:ext cx="2731966" cy="369332"/>
          </a:xfrm>
          <a:prstGeom prst="rect">
            <a:avLst/>
          </a:prstGeom>
          <a:noFill/>
        </p:spPr>
        <p:txBody>
          <a:bodyPr wrap="square" rtlCol="0">
            <a:spAutoFit/>
          </a:bodyPr>
          <a:lstStyle/>
          <a:p>
            <a:r>
              <a:rPr lang="en-US" b="1" dirty="0">
                <a:solidFill>
                  <a:srgbClr val="7030A0"/>
                </a:solidFill>
              </a:rPr>
              <a:t>Input with example </a:t>
            </a:r>
          </a:p>
        </p:txBody>
      </p:sp>
    </p:spTree>
    <p:extLst>
      <p:ext uri="{BB962C8B-B14F-4D97-AF65-F5344CB8AC3E}">
        <p14:creationId xmlns:p14="http://schemas.microsoft.com/office/powerpoint/2010/main" val="145322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animBg="1"/>
      <p:bldP spid="9" grpId="0" animBg="1"/>
      <p:bldP spid="10" grpId="0"/>
      <p:bldP spid="11" grpId="0" animBg="1"/>
      <p:bldP spid="12" grpId="0" animBg="1"/>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B10BC22C-F382-7D71-57BE-2BAA0E441232}"/>
              </a:ext>
            </a:extLst>
          </p:cNvPr>
          <p:cNvSpPr>
            <a:spLocks noGrp="1"/>
          </p:cNvSpPr>
          <p:nvPr>
            <p:ph type="sldNum" idx="97"/>
          </p:nvPr>
        </p:nvSpPr>
        <p:spPr/>
        <p:txBody>
          <a:bodyPr/>
          <a:lstStyle/>
          <a:p>
            <a:fld id="{86A8BF56-6CB3-514C-9A64-F39D95C9E25B}" type="slidenum">
              <a:rPr lang="en-US" smtClean="0"/>
              <a:t>22</a:t>
            </a:fld>
            <a:endParaRPr lang="en-US"/>
          </a:p>
        </p:txBody>
      </p:sp>
      <p:sp>
        <p:nvSpPr>
          <p:cNvPr id="3" name="Content Placeholder 2">
            <a:extLst>
              <a:ext uri="{FF2B5EF4-FFF2-40B4-BE49-F238E27FC236}">
                <a16:creationId xmlns:a16="http://schemas.microsoft.com/office/drawing/2014/main" id="{45592621-ABAD-22B0-1B95-6264D1DA7081}"/>
              </a:ext>
            </a:extLst>
          </p:cNvPr>
          <p:cNvSpPr>
            <a:spLocks noGrp="1"/>
          </p:cNvSpPr>
          <p:nvPr>
            <p:ph idx="2"/>
          </p:nvPr>
        </p:nvSpPr>
        <p:spPr>
          <a:xfrm>
            <a:off x="365760" y="1165535"/>
            <a:ext cx="11466576" cy="1293269"/>
          </a:xfrm>
        </p:spPr>
        <p:txBody>
          <a:bodyPr/>
          <a:lstStyle/>
          <a:p>
            <a:r>
              <a:rPr lang="en-US" sz="2400" dirty="0"/>
              <a:t>Cases where </a:t>
            </a:r>
            <a:r>
              <a:rPr lang="en-US" sz="2400" dirty="0">
                <a:solidFill>
                  <a:srgbClr val="FF0066"/>
                </a:solidFill>
                <a:latin typeface="+mj-lt"/>
              </a:rPr>
              <a:t>multiple</a:t>
            </a:r>
            <a:r>
              <a:rPr lang="en-US" sz="2400" dirty="0">
                <a:solidFill>
                  <a:schemeClr val="bg1"/>
                </a:solidFill>
                <a:latin typeface="+mj-lt"/>
              </a:rPr>
              <a:t> </a:t>
            </a:r>
            <a:r>
              <a:rPr lang="en-US" sz="2400" dirty="0">
                <a:solidFill>
                  <a:srgbClr val="FF0066"/>
                </a:solidFill>
                <a:latin typeface="+mj-lt"/>
              </a:rPr>
              <a:t>examples</a:t>
            </a:r>
            <a:r>
              <a:rPr lang="en-US" sz="2400" dirty="0">
                <a:solidFill>
                  <a:srgbClr val="FF0066"/>
                </a:solidFill>
              </a:rPr>
              <a:t> </a:t>
            </a:r>
            <a:r>
              <a:rPr lang="en-US" sz="2400" dirty="0"/>
              <a:t>and the </a:t>
            </a:r>
            <a:r>
              <a:rPr lang="en-US" sz="2400" dirty="0">
                <a:solidFill>
                  <a:srgbClr val="FF0066"/>
                </a:solidFill>
                <a:latin typeface="+mj-lt"/>
              </a:rPr>
              <a:t>instruction</a:t>
            </a:r>
            <a:r>
              <a:rPr lang="en-US" sz="2400" dirty="0"/>
              <a:t> are provided</a:t>
            </a:r>
          </a:p>
          <a:p>
            <a:r>
              <a:rPr lang="en-US" sz="2400" dirty="0"/>
              <a:t>Identify patterns and apply it directly</a:t>
            </a:r>
            <a:r>
              <a:rPr lang="en-US" sz="2800" dirty="0"/>
              <a:t> </a:t>
            </a:r>
          </a:p>
          <a:p>
            <a:endParaRPr lang="en-US" dirty="0"/>
          </a:p>
        </p:txBody>
      </p:sp>
      <p:sp>
        <p:nvSpPr>
          <p:cNvPr id="2" name="Title 1">
            <a:extLst>
              <a:ext uri="{FF2B5EF4-FFF2-40B4-BE49-F238E27FC236}">
                <a16:creationId xmlns:a16="http://schemas.microsoft.com/office/drawing/2014/main" id="{31740BD4-947B-822A-DBD9-F74482632CAC}"/>
              </a:ext>
            </a:extLst>
          </p:cNvPr>
          <p:cNvSpPr>
            <a:spLocks noGrp="1"/>
          </p:cNvSpPr>
          <p:nvPr>
            <p:ph type="title"/>
          </p:nvPr>
        </p:nvSpPr>
        <p:spPr>
          <a:xfrm>
            <a:off x="365760" y="301752"/>
            <a:ext cx="11466576" cy="731520"/>
          </a:xfrm>
        </p:spPr>
        <p:txBody>
          <a:bodyPr/>
          <a:lstStyle/>
          <a:p>
            <a:r>
              <a:rPr lang="en-US" dirty="0"/>
              <a:t>Few-shot learning</a:t>
            </a:r>
          </a:p>
        </p:txBody>
      </p:sp>
      <p:sp>
        <p:nvSpPr>
          <p:cNvPr id="4" name="TextBox 3">
            <a:extLst>
              <a:ext uri="{FF2B5EF4-FFF2-40B4-BE49-F238E27FC236}">
                <a16:creationId xmlns:a16="http://schemas.microsoft.com/office/drawing/2014/main" id="{64F1B854-F720-F4D1-AF88-A42A65E7E2D1}"/>
              </a:ext>
            </a:extLst>
          </p:cNvPr>
          <p:cNvSpPr txBox="1"/>
          <p:nvPr/>
        </p:nvSpPr>
        <p:spPr>
          <a:xfrm>
            <a:off x="2256329" y="5110725"/>
            <a:ext cx="7493726" cy="400110"/>
          </a:xfrm>
          <a:prstGeom prst="rect">
            <a:avLst/>
          </a:prstGeom>
          <a:solidFill>
            <a:schemeClr val="bg1"/>
          </a:solidFill>
          <a:ln w="19050">
            <a:solidFill>
              <a:schemeClr val="accent1">
                <a:shade val="50000"/>
              </a:schemeClr>
            </a:solidFill>
          </a:ln>
          <a:effectLst>
            <a:outerShdw blurRad="50800" dist="38100" dir="2700000" algn="tl" rotWithShape="0">
              <a:prstClr val="black">
                <a:alpha val="40000"/>
              </a:prstClr>
            </a:outerShdw>
          </a:effectLst>
        </p:spPr>
        <p:txBody>
          <a:bodyPr wrap="square" rtlCol="0">
            <a:spAutoFit/>
          </a:bodyPr>
          <a:lstStyle/>
          <a:p>
            <a:r>
              <a:rPr lang="en-US" sz="2000" dirty="0"/>
              <a:t>“not a living thing”</a:t>
            </a:r>
          </a:p>
        </p:txBody>
      </p:sp>
      <p:sp>
        <p:nvSpPr>
          <p:cNvPr id="5" name="TextBox 4">
            <a:extLst>
              <a:ext uri="{FF2B5EF4-FFF2-40B4-BE49-F238E27FC236}">
                <a16:creationId xmlns:a16="http://schemas.microsoft.com/office/drawing/2014/main" id="{5B79C527-F44E-9347-20D6-53C8C07E265C}"/>
              </a:ext>
            </a:extLst>
          </p:cNvPr>
          <p:cNvSpPr txBox="1"/>
          <p:nvPr/>
        </p:nvSpPr>
        <p:spPr>
          <a:xfrm>
            <a:off x="1152468" y="5126114"/>
            <a:ext cx="938677" cy="369332"/>
          </a:xfrm>
          <a:prstGeom prst="rect">
            <a:avLst/>
          </a:prstGeom>
          <a:noFill/>
        </p:spPr>
        <p:txBody>
          <a:bodyPr wrap="square" rtlCol="0">
            <a:spAutoFit/>
          </a:bodyPr>
          <a:lstStyle/>
          <a:p>
            <a:r>
              <a:rPr lang="en-US" dirty="0"/>
              <a:t>output</a:t>
            </a:r>
          </a:p>
        </p:txBody>
      </p:sp>
      <p:sp>
        <p:nvSpPr>
          <p:cNvPr id="6" name="TextBox 5">
            <a:extLst>
              <a:ext uri="{FF2B5EF4-FFF2-40B4-BE49-F238E27FC236}">
                <a16:creationId xmlns:a16="http://schemas.microsoft.com/office/drawing/2014/main" id="{23D3F169-9585-4184-D452-2ADE01FF6386}"/>
              </a:ext>
            </a:extLst>
          </p:cNvPr>
          <p:cNvSpPr txBox="1"/>
          <p:nvPr/>
        </p:nvSpPr>
        <p:spPr>
          <a:xfrm>
            <a:off x="990027" y="3942635"/>
            <a:ext cx="1101119" cy="369332"/>
          </a:xfrm>
          <a:prstGeom prst="rect">
            <a:avLst/>
          </a:prstGeom>
          <a:noFill/>
        </p:spPr>
        <p:txBody>
          <a:bodyPr wrap="square" rtlCol="0">
            <a:spAutoFit/>
          </a:bodyPr>
          <a:lstStyle/>
          <a:p>
            <a:pPr algn="r"/>
            <a:r>
              <a:rPr lang="en-US" dirty="0"/>
              <a:t>prompt</a:t>
            </a:r>
          </a:p>
        </p:txBody>
      </p:sp>
      <p:sp>
        <p:nvSpPr>
          <p:cNvPr id="7" name="TextBox 6">
            <a:extLst>
              <a:ext uri="{FF2B5EF4-FFF2-40B4-BE49-F238E27FC236}">
                <a16:creationId xmlns:a16="http://schemas.microsoft.com/office/drawing/2014/main" id="{F7D80FB0-67E3-C919-2185-28FBBF23E255}"/>
              </a:ext>
            </a:extLst>
          </p:cNvPr>
          <p:cNvSpPr txBox="1"/>
          <p:nvPr/>
        </p:nvSpPr>
        <p:spPr>
          <a:xfrm>
            <a:off x="2256330" y="3459871"/>
            <a:ext cx="7493727" cy="1323439"/>
          </a:xfrm>
          <a:prstGeom prst="rect">
            <a:avLst/>
          </a:prstGeom>
          <a:solidFill>
            <a:schemeClr val="bg1"/>
          </a:solidFill>
          <a:ln w="19050">
            <a:solidFill>
              <a:schemeClr val="accent1">
                <a:shade val="50000"/>
              </a:schemeClr>
            </a:solidFill>
          </a:ln>
          <a:effectLst>
            <a:outerShdw blurRad="50800" dist="38100" dir="2700000" algn="tl" rotWithShape="0">
              <a:prstClr val="black">
                <a:alpha val="40000"/>
              </a:prstClr>
            </a:outerShdw>
          </a:effectLst>
        </p:spPr>
        <p:txBody>
          <a:bodyPr wrap="square" rtlCol="0">
            <a:spAutoFit/>
          </a:bodyPr>
          <a:lstStyle/>
          <a:p>
            <a:r>
              <a:rPr lang="en-US" sz="2000" dirty="0"/>
              <a:t>“Complete the last sentence based on the examples below:</a:t>
            </a:r>
          </a:p>
          <a:p>
            <a:r>
              <a:rPr lang="en-US" sz="2000" dirty="0"/>
              <a:t>sentence: cat is not a piece of furniture</a:t>
            </a:r>
          </a:p>
          <a:p>
            <a:r>
              <a:rPr lang="en-US" sz="2000" dirty="0"/>
              <a:t>sentence: table is not an animal</a:t>
            </a:r>
          </a:p>
          <a:p>
            <a:r>
              <a:rPr lang="en-US" sz="2000" dirty="0"/>
              <a:t>sentence: car is”</a:t>
            </a:r>
          </a:p>
        </p:txBody>
      </p:sp>
      <p:sp>
        <p:nvSpPr>
          <p:cNvPr id="8" name="Rectangle 7">
            <a:extLst>
              <a:ext uri="{FF2B5EF4-FFF2-40B4-BE49-F238E27FC236}">
                <a16:creationId xmlns:a16="http://schemas.microsoft.com/office/drawing/2014/main" id="{9D8A1B52-1B14-6741-AC81-8EBD8BC86979}"/>
              </a:ext>
            </a:extLst>
          </p:cNvPr>
          <p:cNvSpPr/>
          <p:nvPr/>
        </p:nvSpPr>
        <p:spPr>
          <a:xfrm>
            <a:off x="2256329" y="3461916"/>
            <a:ext cx="6898301" cy="335932"/>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EE8FAC87-D3E3-5EC6-748A-F1517B61FA5A}"/>
              </a:ext>
            </a:extLst>
          </p:cNvPr>
          <p:cNvSpPr/>
          <p:nvPr/>
        </p:nvSpPr>
        <p:spPr>
          <a:xfrm rot="10800000">
            <a:off x="9154630" y="3552449"/>
            <a:ext cx="702231" cy="184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B3AB51E-0825-6A35-1778-0648CF6A7CFC}"/>
              </a:ext>
            </a:extLst>
          </p:cNvPr>
          <p:cNvSpPr txBox="1"/>
          <p:nvPr/>
        </p:nvSpPr>
        <p:spPr>
          <a:xfrm>
            <a:off x="9856861" y="3434879"/>
            <a:ext cx="1552754" cy="369332"/>
          </a:xfrm>
          <a:prstGeom prst="rect">
            <a:avLst/>
          </a:prstGeom>
          <a:noFill/>
        </p:spPr>
        <p:txBody>
          <a:bodyPr wrap="square" rtlCol="0">
            <a:spAutoFit/>
          </a:bodyPr>
          <a:lstStyle/>
          <a:p>
            <a:r>
              <a:rPr lang="en-US" b="1" dirty="0">
                <a:solidFill>
                  <a:schemeClr val="accent1"/>
                </a:solidFill>
              </a:rPr>
              <a:t>Instruction</a:t>
            </a:r>
          </a:p>
        </p:txBody>
      </p:sp>
      <p:sp>
        <p:nvSpPr>
          <p:cNvPr id="11" name="Rectangle 10">
            <a:extLst>
              <a:ext uri="{FF2B5EF4-FFF2-40B4-BE49-F238E27FC236}">
                <a16:creationId xmlns:a16="http://schemas.microsoft.com/office/drawing/2014/main" id="{AE8055D0-2BC5-EEEB-82D3-B6DF137AEB18}"/>
              </a:ext>
            </a:extLst>
          </p:cNvPr>
          <p:cNvSpPr/>
          <p:nvPr/>
        </p:nvSpPr>
        <p:spPr>
          <a:xfrm>
            <a:off x="2256330" y="3829809"/>
            <a:ext cx="4607702" cy="953501"/>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86288A4F-97C4-2C13-FBBB-E873A77005CE}"/>
              </a:ext>
            </a:extLst>
          </p:cNvPr>
          <p:cNvSpPr/>
          <p:nvPr/>
        </p:nvSpPr>
        <p:spPr>
          <a:xfrm rot="10800000">
            <a:off x="6864032" y="4216119"/>
            <a:ext cx="595424" cy="157785"/>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5858617-61D9-A356-72E1-8DE182CA516A}"/>
              </a:ext>
            </a:extLst>
          </p:cNvPr>
          <p:cNvSpPr txBox="1"/>
          <p:nvPr/>
        </p:nvSpPr>
        <p:spPr>
          <a:xfrm>
            <a:off x="7459456" y="4116829"/>
            <a:ext cx="2880827" cy="369332"/>
          </a:xfrm>
          <a:prstGeom prst="rect">
            <a:avLst/>
          </a:prstGeom>
          <a:noFill/>
        </p:spPr>
        <p:txBody>
          <a:bodyPr wrap="square" rtlCol="0">
            <a:spAutoFit/>
          </a:bodyPr>
          <a:lstStyle/>
          <a:p>
            <a:r>
              <a:rPr lang="en-US" b="1" dirty="0">
                <a:solidFill>
                  <a:srgbClr val="7030A0"/>
                </a:solidFill>
              </a:rPr>
              <a:t>Input with examples </a:t>
            </a:r>
          </a:p>
        </p:txBody>
      </p:sp>
    </p:spTree>
    <p:extLst>
      <p:ext uri="{BB962C8B-B14F-4D97-AF65-F5344CB8AC3E}">
        <p14:creationId xmlns:p14="http://schemas.microsoft.com/office/powerpoint/2010/main" val="1937568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 grpId="0" animBg="1"/>
      <p:bldP spid="9" grpId="0" animBg="1"/>
      <p:bldP spid="10" grpId="0"/>
      <p:bldP spid="11" grpId="0" animBg="1"/>
      <p:bldP spid="12" grpId="0" animBg="1"/>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853B3415-65EE-B9A6-2C10-6F1C6C33F91C}"/>
              </a:ext>
            </a:extLst>
          </p:cNvPr>
          <p:cNvSpPr>
            <a:spLocks noGrp="1"/>
          </p:cNvSpPr>
          <p:nvPr>
            <p:ph type="sldNum" idx="97"/>
          </p:nvPr>
        </p:nvSpPr>
        <p:spPr/>
        <p:txBody>
          <a:bodyPr/>
          <a:lstStyle/>
          <a:p>
            <a:fld id="{86A8BF56-6CB3-514C-9A64-F39D95C9E25B}" type="slidenum">
              <a:rPr lang="en-US" smtClean="0"/>
              <a:t>23</a:t>
            </a:fld>
            <a:endParaRPr lang="en-US"/>
          </a:p>
        </p:txBody>
      </p:sp>
      <p:sp>
        <p:nvSpPr>
          <p:cNvPr id="3" name="Content Placeholder 2">
            <a:extLst>
              <a:ext uri="{FF2B5EF4-FFF2-40B4-BE49-F238E27FC236}">
                <a16:creationId xmlns:a16="http://schemas.microsoft.com/office/drawing/2014/main" id="{427570B8-348C-66E8-F43F-C089F2D2921D}"/>
              </a:ext>
            </a:extLst>
          </p:cNvPr>
          <p:cNvSpPr>
            <a:spLocks noGrp="1"/>
          </p:cNvSpPr>
          <p:nvPr>
            <p:ph idx="2"/>
          </p:nvPr>
        </p:nvSpPr>
        <p:spPr>
          <a:xfrm>
            <a:off x="365760" y="1165536"/>
            <a:ext cx="11466576" cy="1412659"/>
          </a:xfrm>
        </p:spPr>
        <p:txBody>
          <a:bodyPr/>
          <a:lstStyle/>
          <a:p>
            <a:r>
              <a:rPr lang="en-US" sz="2400" dirty="0">
                <a:solidFill>
                  <a:srgbClr val="FF0066"/>
                </a:solidFill>
                <a:latin typeface="+mj-lt"/>
              </a:rPr>
              <a:t>Sentiment analysis</a:t>
            </a:r>
            <a:r>
              <a:rPr lang="en-US" sz="2400" dirty="0">
                <a:latin typeface="+mn-lt"/>
              </a:rPr>
              <a:t>:</a:t>
            </a:r>
            <a:r>
              <a:rPr lang="en-US" sz="2400" b="1" dirty="0">
                <a:latin typeface="+mn-lt"/>
              </a:rPr>
              <a:t> </a:t>
            </a:r>
            <a:r>
              <a:rPr lang="en-US" sz="2400" dirty="0"/>
              <a:t>Identify and extract </a:t>
            </a:r>
            <a:r>
              <a:rPr lang="en-US" sz="2400" dirty="0">
                <a:solidFill>
                  <a:srgbClr val="FF0066"/>
                </a:solidFill>
                <a:latin typeface="+mj-lt"/>
              </a:rPr>
              <a:t>subjective information from text data</a:t>
            </a:r>
            <a:r>
              <a:rPr lang="en-US" sz="2400" dirty="0"/>
              <a:t>, such as </a:t>
            </a:r>
            <a:r>
              <a:rPr lang="en-US" sz="2400" dirty="0">
                <a:solidFill>
                  <a:schemeClr val="tx1"/>
                </a:solidFill>
              </a:rPr>
              <a:t>opinions, emotions, attitudes and feelings</a:t>
            </a:r>
          </a:p>
          <a:p>
            <a:endParaRPr lang="en-US" sz="2400" dirty="0"/>
          </a:p>
        </p:txBody>
      </p:sp>
      <p:sp>
        <p:nvSpPr>
          <p:cNvPr id="2" name="Title 1">
            <a:extLst>
              <a:ext uri="{FF2B5EF4-FFF2-40B4-BE49-F238E27FC236}">
                <a16:creationId xmlns:a16="http://schemas.microsoft.com/office/drawing/2014/main" id="{358AFBB9-90A3-FA78-82FE-0BC7143B2BAB}"/>
              </a:ext>
            </a:extLst>
          </p:cNvPr>
          <p:cNvSpPr>
            <a:spLocks noGrp="1"/>
          </p:cNvSpPr>
          <p:nvPr>
            <p:ph type="title"/>
          </p:nvPr>
        </p:nvSpPr>
        <p:spPr>
          <a:xfrm>
            <a:off x="365760" y="301752"/>
            <a:ext cx="11466576" cy="731520"/>
          </a:xfrm>
        </p:spPr>
        <p:txBody>
          <a:bodyPr>
            <a:normAutofit/>
          </a:bodyPr>
          <a:lstStyle/>
          <a:p>
            <a:r>
              <a:rPr lang="en-US" dirty="0"/>
              <a:t>Example: Sentiment analysis with zero-shot inference</a:t>
            </a:r>
          </a:p>
        </p:txBody>
      </p:sp>
      <p:sp>
        <p:nvSpPr>
          <p:cNvPr id="4" name="TextBox 3">
            <a:extLst>
              <a:ext uri="{FF2B5EF4-FFF2-40B4-BE49-F238E27FC236}">
                <a16:creationId xmlns:a16="http://schemas.microsoft.com/office/drawing/2014/main" id="{9A758B1D-A8E4-1F85-8443-D47F443FA4C1}"/>
              </a:ext>
            </a:extLst>
          </p:cNvPr>
          <p:cNvSpPr txBox="1"/>
          <p:nvPr/>
        </p:nvSpPr>
        <p:spPr>
          <a:xfrm>
            <a:off x="1671194" y="2968259"/>
            <a:ext cx="9542238" cy="1169551"/>
          </a:xfrm>
          <a:prstGeom prst="rect">
            <a:avLst/>
          </a:prstGeom>
          <a:solidFill>
            <a:schemeClr val="bg1"/>
          </a:solidFill>
          <a:ln w="19050">
            <a:solidFill>
              <a:schemeClr val="accent1">
                <a:shade val="50000"/>
              </a:schemeClr>
            </a:solidFill>
          </a:ln>
          <a:effectLst>
            <a:outerShdw blurRad="50800" dist="38100" dir="2700000" algn="tl" rotWithShape="0">
              <a:prstClr val="black">
                <a:alpha val="40000"/>
              </a:prstClr>
            </a:outerShdw>
          </a:effectLst>
        </p:spPr>
        <p:txBody>
          <a:bodyPr wrap="square" rtlCol="0">
            <a:spAutoFit/>
          </a:bodyPr>
          <a:lstStyle/>
          <a:p>
            <a:pPr>
              <a:spcAft>
                <a:spcPts val="600"/>
              </a:spcAft>
            </a:pPr>
            <a:r>
              <a:rPr lang="en-US" sz="2000" dirty="0"/>
              <a:t>“Classify the following customer review to Positive or Negative</a:t>
            </a:r>
          </a:p>
          <a:p>
            <a:pPr>
              <a:spcAft>
                <a:spcPts val="600"/>
              </a:spcAft>
            </a:pPr>
            <a:r>
              <a:rPr lang="en-US" sz="2000" dirty="0"/>
              <a:t>text: Best purchase ever! This kitchen robot is great!</a:t>
            </a:r>
          </a:p>
          <a:p>
            <a:pPr>
              <a:spcAft>
                <a:spcPts val="600"/>
              </a:spcAft>
            </a:pPr>
            <a:r>
              <a:rPr lang="en-US" sz="2000" dirty="0"/>
              <a:t>Format your response as a JSON object with text and class keys”</a:t>
            </a:r>
          </a:p>
        </p:txBody>
      </p:sp>
      <p:sp>
        <p:nvSpPr>
          <p:cNvPr id="5" name="TextBox 4">
            <a:extLst>
              <a:ext uri="{FF2B5EF4-FFF2-40B4-BE49-F238E27FC236}">
                <a16:creationId xmlns:a16="http://schemas.microsoft.com/office/drawing/2014/main" id="{4AE4623A-0C10-99A0-DCC9-7B5C0750B908}"/>
              </a:ext>
            </a:extLst>
          </p:cNvPr>
          <p:cNvSpPr txBox="1"/>
          <p:nvPr/>
        </p:nvSpPr>
        <p:spPr>
          <a:xfrm>
            <a:off x="1671195" y="4441264"/>
            <a:ext cx="9462398" cy="1323439"/>
          </a:xfrm>
          <a:prstGeom prst="rect">
            <a:avLst/>
          </a:prstGeom>
          <a:solidFill>
            <a:schemeClr val="bg1"/>
          </a:solidFill>
          <a:ln w="19050">
            <a:solidFill>
              <a:schemeClr val="accent1">
                <a:shade val="50000"/>
              </a:schemeClr>
            </a:solidFill>
          </a:ln>
          <a:effectLst>
            <a:outerShdw blurRad="50800" dist="38100" dir="2700000" algn="tl" rotWithShape="0">
              <a:prstClr val="black">
                <a:alpha val="40000"/>
              </a:prstClr>
            </a:outerShdw>
          </a:effectLst>
        </p:spPr>
        <p:txBody>
          <a:bodyPr wrap="square" rtlCol="0">
            <a:spAutoFit/>
          </a:bodyPr>
          <a:lstStyle/>
          <a:p>
            <a:r>
              <a:rPr lang="en-US" sz="2000" dirty="0"/>
              <a:t>{</a:t>
            </a:r>
          </a:p>
          <a:p>
            <a:r>
              <a:rPr lang="en-US" sz="2000" dirty="0"/>
              <a:t>    “text”: “Best purchase ever! This kitchen robot is great!”</a:t>
            </a:r>
          </a:p>
          <a:p>
            <a:r>
              <a:rPr lang="en-US" sz="2000" dirty="0"/>
              <a:t>    “class”: “Positive”</a:t>
            </a:r>
          </a:p>
          <a:p>
            <a:r>
              <a:rPr lang="en-US" sz="2000" dirty="0"/>
              <a:t>}</a:t>
            </a:r>
          </a:p>
        </p:txBody>
      </p:sp>
      <p:sp>
        <p:nvSpPr>
          <p:cNvPr id="6" name="TextBox 5">
            <a:extLst>
              <a:ext uri="{FF2B5EF4-FFF2-40B4-BE49-F238E27FC236}">
                <a16:creationId xmlns:a16="http://schemas.microsoft.com/office/drawing/2014/main" id="{0E7516FD-7B65-1F8B-9157-2A4352DD53EF}"/>
              </a:ext>
            </a:extLst>
          </p:cNvPr>
          <p:cNvSpPr txBox="1"/>
          <p:nvPr/>
        </p:nvSpPr>
        <p:spPr>
          <a:xfrm>
            <a:off x="604393" y="4918317"/>
            <a:ext cx="938677" cy="369332"/>
          </a:xfrm>
          <a:prstGeom prst="rect">
            <a:avLst/>
          </a:prstGeom>
          <a:noFill/>
        </p:spPr>
        <p:txBody>
          <a:bodyPr wrap="square" rtlCol="0">
            <a:spAutoFit/>
          </a:bodyPr>
          <a:lstStyle/>
          <a:p>
            <a:r>
              <a:rPr lang="en-US" dirty="0"/>
              <a:t>output</a:t>
            </a:r>
          </a:p>
        </p:txBody>
      </p:sp>
      <p:sp>
        <p:nvSpPr>
          <p:cNvPr id="7" name="TextBox 6">
            <a:extLst>
              <a:ext uri="{FF2B5EF4-FFF2-40B4-BE49-F238E27FC236}">
                <a16:creationId xmlns:a16="http://schemas.microsoft.com/office/drawing/2014/main" id="{AEAB18FD-E54E-1F13-3667-49847D0BBA44}"/>
              </a:ext>
            </a:extLst>
          </p:cNvPr>
          <p:cNvSpPr txBox="1"/>
          <p:nvPr/>
        </p:nvSpPr>
        <p:spPr>
          <a:xfrm>
            <a:off x="501889" y="3333474"/>
            <a:ext cx="1041181" cy="369332"/>
          </a:xfrm>
          <a:prstGeom prst="rect">
            <a:avLst/>
          </a:prstGeom>
          <a:noFill/>
        </p:spPr>
        <p:txBody>
          <a:bodyPr wrap="square" rtlCol="0">
            <a:spAutoFit/>
          </a:bodyPr>
          <a:lstStyle/>
          <a:p>
            <a:r>
              <a:rPr lang="en-US" dirty="0"/>
              <a:t>prompt</a:t>
            </a:r>
          </a:p>
        </p:txBody>
      </p:sp>
      <p:sp>
        <p:nvSpPr>
          <p:cNvPr id="8" name="Rectangle 7">
            <a:extLst>
              <a:ext uri="{FF2B5EF4-FFF2-40B4-BE49-F238E27FC236}">
                <a16:creationId xmlns:a16="http://schemas.microsoft.com/office/drawing/2014/main" id="{F305E6D1-4390-692D-8E74-0F742EEB677E}"/>
              </a:ext>
            </a:extLst>
          </p:cNvPr>
          <p:cNvSpPr/>
          <p:nvPr/>
        </p:nvSpPr>
        <p:spPr>
          <a:xfrm>
            <a:off x="1671195" y="2966428"/>
            <a:ext cx="7410928" cy="33492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AF3326B6-F119-295C-9CBA-3AE0DDB3F304}"/>
              </a:ext>
            </a:extLst>
          </p:cNvPr>
          <p:cNvSpPr/>
          <p:nvPr/>
        </p:nvSpPr>
        <p:spPr>
          <a:xfrm rot="10800000">
            <a:off x="9249447" y="3032310"/>
            <a:ext cx="595424" cy="184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CEB69C0-DC4C-0CA0-A76C-FB4006C62C70}"/>
              </a:ext>
            </a:extLst>
          </p:cNvPr>
          <p:cNvSpPr txBox="1"/>
          <p:nvPr/>
        </p:nvSpPr>
        <p:spPr>
          <a:xfrm>
            <a:off x="9844871" y="2930208"/>
            <a:ext cx="1368561" cy="369332"/>
          </a:xfrm>
          <a:prstGeom prst="rect">
            <a:avLst/>
          </a:prstGeom>
          <a:noFill/>
        </p:spPr>
        <p:txBody>
          <a:bodyPr wrap="square" rtlCol="0">
            <a:spAutoFit/>
          </a:bodyPr>
          <a:lstStyle/>
          <a:p>
            <a:r>
              <a:rPr lang="en-US" b="1" dirty="0">
                <a:solidFill>
                  <a:schemeClr val="accent1"/>
                </a:solidFill>
              </a:rPr>
              <a:t>Instruction</a:t>
            </a:r>
          </a:p>
        </p:txBody>
      </p:sp>
      <p:sp>
        <p:nvSpPr>
          <p:cNvPr id="11" name="Rectangle 10">
            <a:extLst>
              <a:ext uri="{FF2B5EF4-FFF2-40B4-BE49-F238E27FC236}">
                <a16:creationId xmlns:a16="http://schemas.microsoft.com/office/drawing/2014/main" id="{1AB8FB09-4EC7-C339-5155-BF6848E14B24}"/>
              </a:ext>
            </a:extLst>
          </p:cNvPr>
          <p:cNvSpPr/>
          <p:nvPr/>
        </p:nvSpPr>
        <p:spPr>
          <a:xfrm>
            <a:off x="1671195" y="3332148"/>
            <a:ext cx="7261993" cy="388088"/>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610740A-3393-1F5B-5E95-F330B1A5F607}"/>
              </a:ext>
            </a:extLst>
          </p:cNvPr>
          <p:cNvSpPr/>
          <p:nvPr/>
        </p:nvSpPr>
        <p:spPr>
          <a:xfrm>
            <a:off x="1671194" y="3748850"/>
            <a:ext cx="7545027" cy="388088"/>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4B2C9788-34A5-3995-6C66-00E8E05BB0BB}"/>
              </a:ext>
            </a:extLst>
          </p:cNvPr>
          <p:cNvSpPr/>
          <p:nvPr/>
        </p:nvSpPr>
        <p:spPr>
          <a:xfrm rot="10800000">
            <a:off x="8954966" y="3434250"/>
            <a:ext cx="595424" cy="184405"/>
          </a:xfrm>
          <a:prstGeom prs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924A19D-7251-20FA-1A48-3105796AE31C}"/>
              </a:ext>
            </a:extLst>
          </p:cNvPr>
          <p:cNvSpPr txBox="1"/>
          <p:nvPr/>
        </p:nvSpPr>
        <p:spPr>
          <a:xfrm>
            <a:off x="9528612" y="3332148"/>
            <a:ext cx="1316585" cy="369332"/>
          </a:xfrm>
          <a:prstGeom prst="rect">
            <a:avLst/>
          </a:prstGeom>
          <a:noFill/>
        </p:spPr>
        <p:txBody>
          <a:bodyPr wrap="square" rtlCol="0">
            <a:spAutoFit/>
          </a:bodyPr>
          <a:lstStyle/>
          <a:p>
            <a:r>
              <a:rPr lang="en-US" b="1" dirty="0">
                <a:solidFill>
                  <a:srgbClr val="7030A0"/>
                </a:solidFill>
              </a:rPr>
              <a:t>Input</a:t>
            </a:r>
          </a:p>
        </p:txBody>
      </p:sp>
      <p:sp>
        <p:nvSpPr>
          <p:cNvPr id="15" name="Right Arrow 14">
            <a:extLst>
              <a:ext uri="{FF2B5EF4-FFF2-40B4-BE49-F238E27FC236}">
                <a16:creationId xmlns:a16="http://schemas.microsoft.com/office/drawing/2014/main" id="{B4A8F81A-0B4B-D27C-F7BE-9A8E76114083}"/>
              </a:ext>
            </a:extLst>
          </p:cNvPr>
          <p:cNvSpPr/>
          <p:nvPr/>
        </p:nvSpPr>
        <p:spPr>
          <a:xfrm rot="10800000">
            <a:off x="9216222" y="3854974"/>
            <a:ext cx="595424" cy="184405"/>
          </a:xfrm>
          <a:prstGeom prst="rightArrow">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64466E1-C544-FC1D-D55E-52386A41169A}"/>
              </a:ext>
            </a:extLst>
          </p:cNvPr>
          <p:cNvSpPr txBox="1"/>
          <p:nvPr/>
        </p:nvSpPr>
        <p:spPr>
          <a:xfrm>
            <a:off x="9789868" y="3752872"/>
            <a:ext cx="1626760" cy="369332"/>
          </a:xfrm>
          <a:prstGeom prst="rect">
            <a:avLst/>
          </a:prstGeom>
          <a:noFill/>
        </p:spPr>
        <p:txBody>
          <a:bodyPr wrap="square" rtlCol="0">
            <a:spAutoFit/>
          </a:bodyPr>
          <a:lstStyle/>
          <a:p>
            <a:r>
              <a:rPr lang="en-US" b="1" dirty="0">
                <a:solidFill>
                  <a:schemeClr val="accent2">
                    <a:lumMod val="75000"/>
                  </a:schemeClr>
                </a:solidFill>
              </a:rPr>
              <a:t>Output type</a:t>
            </a:r>
          </a:p>
        </p:txBody>
      </p:sp>
    </p:spTree>
    <p:extLst>
      <p:ext uri="{BB962C8B-B14F-4D97-AF65-F5344CB8AC3E}">
        <p14:creationId xmlns:p14="http://schemas.microsoft.com/office/powerpoint/2010/main" val="2773508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500"/>
                                        <p:tgtEl>
                                          <p:spTgt spid="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fade">
                                      <p:cBhvr>
                                        <p:cTn id="5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8" grpId="0" animBg="1"/>
      <p:bldP spid="9" grpId="0" animBg="1"/>
      <p:bldP spid="10" grpId="0"/>
      <p:bldP spid="11" grpId="0" animBg="1"/>
      <p:bldP spid="12" grpId="0" animBg="1"/>
      <p:bldP spid="13" grpId="0" animBg="1"/>
      <p:bldP spid="14" grpId="0"/>
      <p:bldP spid="15" grpId="0" animBg="1"/>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788D1C7-60B4-D24E-C0DF-D8D13D2BC419}"/>
              </a:ext>
            </a:extLst>
          </p:cNvPr>
          <p:cNvSpPr>
            <a:spLocks noGrp="1"/>
          </p:cNvSpPr>
          <p:nvPr>
            <p:ph type="sldNum" idx="97"/>
          </p:nvPr>
        </p:nvSpPr>
        <p:spPr/>
        <p:txBody>
          <a:bodyPr/>
          <a:lstStyle/>
          <a:p>
            <a:fld id="{86A8BF56-6CB3-514C-9A64-F39D95C9E25B}" type="slidenum">
              <a:rPr lang="en-US" smtClean="0"/>
              <a:t>24</a:t>
            </a:fld>
            <a:endParaRPr lang="en-US"/>
          </a:p>
        </p:txBody>
      </p:sp>
      <p:sp>
        <p:nvSpPr>
          <p:cNvPr id="3" name="Content Placeholder 2">
            <a:extLst>
              <a:ext uri="{FF2B5EF4-FFF2-40B4-BE49-F238E27FC236}">
                <a16:creationId xmlns:a16="http://schemas.microsoft.com/office/drawing/2014/main" id="{323481FC-3102-DE41-F535-58D2CB144CEA}"/>
              </a:ext>
            </a:extLst>
          </p:cNvPr>
          <p:cNvSpPr>
            <a:spLocks noGrp="1"/>
          </p:cNvSpPr>
          <p:nvPr>
            <p:ph idx="2"/>
          </p:nvPr>
        </p:nvSpPr>
        <p:spPr>
          <a:xfrm>
            <a:off x="365760" y="1165536"/>
            <a:ext cx="11466576" cy="1440160"/>
          </a:xfrm>
        </p:spPr>
        <p:txBody>
          <a:bodyPr/>
          <a:lstStyle/>
          <a:p>
            <a:r>
              <a:rPr lang="en-US" sz="2400" dirty="0">
                <a:solidFill>
                  <a:srgbClr val="FF0066"/>
                </a:solidFill>
                <a:latin typeface="+mj-lt"/>
              </a:rPr>
              <a:t>Text summarization: </a:t>
            </a:r>
            <a:r>
              <a:rPr lang="en-US" sz="2400" dirty="0"/>
              <a:t>Generate a </a:t>
            </a:r>
            <a:r>
              <a:rPr lang="en-US" sz="2400" dirty="0">
                <a:solidFill>
                  <a:srgbClr val="FF0066"/>
                </a:solidFill>
                <a:latin typeface="+mj-lt"/>
              </a:rPr>
              <a:t>summary of a larger text document or set of documents</a:t>
            </a:r>
            <a:r>
              <a:rPr lang="en-US" sz="2400" dirty="0"/>
              <a:t>, typically with the goal of capturing the most important information in a condensed form</a:t>
            </a:r>
            <a:endParaRPr lang="en-US" sz="2400" b="1" dirty="0">
              <a:solidFill>
                <a:schemeClr val="tx1"/>
              </a:solidFill>
            </a:endParaRPr>
          </a:p>
        </p:txBody>
      </p:sp>
      <p:sp>
        <p:nvSpPr>
          <p:cNvPr id="2" name="Title 1">
            <a:extLst>
              <a:ext uri="{FF2B5EF4-FFF2-40B4-BE49-F238E27FC236}">
                <a16:creationId xmlns:a16="http://schemas.microsoft.com/office/drawing/2014/main" id="{377E5581-93D2-217E-025D-DEE66C24E53A}"/>
              </a:ext>
            </a:extLst>
          </p:cNvPr>
          <p:cNvSpPr>
            <a:spLocks noGrp="1"/>
          </p:cNvSpPr>
          <p:nvPr>
            <p:ph type="title"/>
          </p:nvPr>
        </p:nvSpPr>
        <p:spPr>
          <a:xfrm>
            <a:off x="365760" y="301752"/>
            <a:ext cx="11466576" cy="731520"/>
          </a:xfrm>
        </p:spPr>
        <p:txBody>
          <a:bodyPr>
            <a:normAutofit/>
          </a:bodyPr>
          <a:lstStyle/>
          <a:p>
            <a:r>
              <a:rPr lang="en-US" dirty="0"/>
              <a:t>Example: Text summarization with zero-shot inference</a:t>
            </a:r>
          </a:p>
        </p:txBody>
      </p:sp>
      <p:sp>
        <p:nvSpPr>
          <p:cNvPr id="4" name="TextBox 3">
            <a:extLst>
              <a:ext uri="{FF2B5EF4-FFF2-40B4-BE49-F238E27FC236}">
                <a16:creationId xmlns:a16="http://schemas.microsoft.com/office/drawing/2014/main" id="{55F75E13-8BE9-E71D-E7BA-6F7AC2B9E239}"/>
              </a:ext>
            </a:extLst>
          </p:cNvPr>
          <p:cNvSpPr txBox="1"/>
          <p:nvPr/>
        </p:nvSpPr>
        <p:spPr>
          <a:xfrm>
            <a:off x="1562333" y="3204141"/>
            <a:ext cx="9714972" cy="1631216"/>
          </a:xfrm>
          <a:prstGeom prst="rect">
            <a:avLst/>
          </a:prstGeom>
          <a:solidFill>
            <a:schemeClr val="bg1"/>
          </a:solidFill>
          <a:ln w="19050">
            <a:solidFill>
              <a:schemeClr val="accent1">
                <a:shade val="50000"/>
              </a:schemeClr>
            </a:solidFill>
          </a:ln>
          <a:effectLst>
            <a:outerShdw blurRad="50800" dist="38100" dir="2700000" algn="tl" rotWithShape="0">
              <a:prstClr val="black">
                <a:alpha val="40000"/>
              </a:prstClr>
            </a:outerShdw>
          </a:effectLst>
        </p:spPr>
        <p:txBody>
          <a:bodyPr wrap="square" rtlCol="0">
            <a:spAutoFit/>
          </a:bodyPr>
          <a:lstStyle/>
          <a:p>
            <a:r>
              <a:rPr lang="en-US" sz="2000" dirty="0"/>
              <a:t>“Summarize the following text in one sentence</a:t>
            </a:r>
          </a:p>
          <a:p>
            <a:r>
              <a:rPr lang="en-US" sz="2000" dirty="0"/>
              <a:t>text: It all started 5 years ago when EV sales started to go up quarter-by-quarter in all states in the US. It seemed like a major change in customer behavior, one change that would definitely benefit some other industries beyond the EV producers that………………long text …………………………… was the end of it.”</a:t>
            </a:r>
          </a:p>
        </p:txBody>
      </p:sp>
      <p:sp>
        <p:nvSpPr>
          <p:cNvPr id="5" name="TextBox 4">
            <a:extLst>
              <a:ext uri="{FF2B5EF4-FFF2-40B4-BE49-F238E27FC236}">
                <a16:creationId xmlns:a16="http://schemas.microsoft.com/office/drawing/2014/main" id="{0FF663BB-01D9-C3C4-1158-E6829CE5D909}"/>
              </a:ext>
            </a:extLst>
          </p:cNvPr>
          <p:cNvSpPr txBox="1"/>
          <p:nvPr/>
        </p:nvSpPr>
        <p:spPr>
          <a:xfrm>
            <a:off x="1562333" y="5064028"/>
            <a:ext cx="8159221" cy="1015663"/>
          </a:xfrm>
          <a:prstGeom prst="rect">
            <a:avLst/>
          </a:prstGeom>
          <a:solidFill>
            <a:schemeClr val="bg1"/>
          </a:solidFill>
          <a:ln w="19050">
            <a:solidFill>
              <a:schemeClr val="accent1">
                <a:shade val="50000"/>
              </a:schemeClr>
            </a:solidFill>
          </a:ln>
          <a:effectLst>
            <a:outerShdw blurRad="50800" dist="38100" dir="2700000" algn="tl" rotWithShape="0">
              <a:prstClr val="black">
                <a:alpha val="40000"/>
              </a:prstClr>
            </a:outerShdw>
          </a:effectLst>
        </p:spPr>
        <p:txBody>
          <a:bodyPr wrap="square" rtlCol="0">
            <a:spAutoFit/>
          </a:bodyPr>
          <a:lstStyle>
            <a:defPPr>
              <a:defRPr lang="en-US"/>
            </a:defPPr>
            <a:lvl1pPr>
              <a:defRPr sz="2000"/>
            </a:lvl1pPr>
          </a:lstStyle>
          <a:p>
            <a:r>
              <a:rPr lang="en-US" dirty="0"/>
              <a:t>“Although recent increase in the EV sales had a positive impact in the number of charging stations built in the US, more support from the local agencies can accelerate the process.”</a:t>
            </a:r>
          </a:p>
        </p:txBody>
      </p:sp>
      <p:sp>
        <p:nvSpPr>
          <p:cNvPr id="6" name="TextBox 5">
            <a:extLst>
              <a:ext uri="{FF2B5EF4-FFF2-40B4-BE49-F238E27FC236}">
                <a16:creationId xmlns:a16="http://schemas.microsoft.com/office/drawing/2014/main" id="{D0063397-4EBF-C9CD-7C37-0FD19AF6B4A7}"/>
              </a:ext>
            </a:extLst>
          </p:cNvPr>
          <p:cNvSpPr txBox="1"/>
          <p:nvPr/>
        </p:nvSpPr>
        <p:spPr>
          <a:xfrm>
            <a:off x="495529" y="5387193"/>
            <a:ext cx="938677" cy="369332"/>
          </a:xfrm>
          <a:prstGeom prst="rect">
            <a:avLst/>
          </a:prstGeom>
          <a:noFill/>
        </p:spPr>
        <p:txBody>
          <a:bodyPr wrap="square" rtlCol="0">
            <a:spAutoFit/>
          </a:bodyPr>
          <a:lstStyle/>
          <a:p>
            <a:r>
              <a:rPr lang="en-US" dirty="0"/>
              <a:t>output</a:t>
            </a:r>
          </a:p>
        </p:txBody>
      </p:sp>
      <p:sp>
        <p:nvSpPr>
          <p:cNvPr id="7" name="TextBox 6">
            <a:extLst>
              <a:ext uri="{FF2B5EF4-FFF2-40B4-BE49-F238E27FC236}">
                <a16:creationId xmlns:a16="http://schemas.microsoft.com/office/drawing/2014/main" id="{573FB9EA-3691-E274-E130-D277AA539D60}"/>
              </a:ext>
            </a:extLst>
          </p:cNvPr>
          <p:cNvSpPr txBox="1"/>
          <p:nvPr/>
        </p:nvSpPr>
        <p:spPr>
          <a:xfrm>
            <a:off x="365760" y="3835083"/>
            <a:ext cx="1068447" cy="369332"/>
          </a:xfrm>
          <a:prstGeom prst="rect">
            <a:avLst/>
          </a:prstGeom>
          <a:noFill/>
        </p:spPr>
        <p:txBody>
          <a:bodyPr wrap="square" rtlCol="0">
            <a:spAutoFit/>
          </a:bodyPr>
          <a:lstStyle/>
          <a:p>
            <a:r>
              <a:rPr lang="en-US" dirty="0"/>
              <a:t>prompt</a:t>
            </a:r>
          </a:p>
        </p:txBody>
      </p:sp>
    </p:spTree>
    <p:extLst>
      <p:ext uri="{BB962C8B-B14F-4D97-AF65-F5344CB8AC3E}">
        <p14:creationId xmlns:p14="http://schemas.microsoft.com/office/powerpoint/2010/main" val="3923209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471DBE-B59E-DA51-A040-A028CBDAAAB0}"/>
              </a:ext>
            </a:extLst>
          </p:cNvPr>
          <p:cNvSpPr>
            <a:spLocks noGrp="1"/>
          </p:cNvSpPr>
          <p:nvPr>
            <p:ph type="sldNum" idx="97"/>
          </p:nvPr>
        </p:nvSpPr>
        <p:spPr/>
        <p:txBody>
          <a:bodyPr/>
          <a:lstStyle/>
          <a:p>
            <a:fld id="{86A8BF56-6CB3-514C-9A64-F39D95C9E25B}" type="slidenum">
              <a:rPr lang="en-US" smtClean="0"/>
              <a:t>25</a:t>
            </a:fld>
            <a:endParaRPr lang="en-US"/>
          </a:p>
        </p:txBody>
      </p:sp>
      <p:sp>
        <p:nvSpPr>
          <p:cNvPr id="3" name="Content Placeholder 2">
            <a:extLst>
              <a:ext uri="{FF2B5EF4-FFF2-40B4-BE49-F238E27FC236}">
                <a16:creationId xmlns:a16="http://schemas.microsoft.com/office/drawing/2014/main" id="{56D925BB-98A1-FFA9-56A2-0A2F4372A7F2}"/>
              </a:ext>
            </a:extLst>
          </p:cNvPr>
          <p:cNvSpPr>
            <a:spLocks noGrp="1"/>
          </p:cNvSpPr>
          <p:nvPr>
            <p:ph idx="2"/>
          </p:nvPr>
        </p:nvSpPr>
        <p:spPr/>
        <p:txBody>
          <a:bodyPr/>
          <a:lstStyle/>
          <a:p>
            <a:r>
              <a:rPr lang="en-US" sz="2400" dirty="0">
                <a:solidFill>
                  <a:schemeClr val="accent6"/>
                </a:solidFill>
              </a:rPr>
              <a:t>Personalized content generation</a:t>
            </a:r>
          </a:p>
          <a:p>
            <a:pPr lvl="1"/>
            <a:r>
              <a:rPr lang="en-US" sz="2000" dirty="0"/>
              <a:t>“Use 2-3 sentences to explain the in-context learning concept to a high school student.”</a:t>
            </a:r>
          </a:p>
          <a:p>
            <a:r>
              <a:rPr lang="en-US" sz="2400" dirty="0">
                <a:solidFill>
                  <a:schemeClr val="accent6"/>
                </a:solidFill>
              </a:rPr>
              <a:t>Code generation</a:t>
            </a:r>
          </a:p>
          <a:p>
            <a:pPr lvl="1"/>
            <a:r>
              <a:rPr lang="en-US" sz="2000" dirty="0"/>
              <a:t>“Write Python code to read a CSV file”</a:t>
            </a:r>
          </a:p>
          <a:p>
            <a:r>
              <a:rPr lang="en-US" sz="2400" dirty="0">
                <a:solidFill>
                  <a:schemeClr val="accent6"/>
                </a:solidFill>
              </a:rPr>
              <a:t>Information extraction</a:t>
            </a:r>
          </a:p>
          <a:p>
            <a:pPr lvl="1"/>
            <a:r>
              <a:rPr lang="en-US" sz="2000" dirty="0"/>
              <a:t>“What is the year mentioned in the following text? Text: ‘Amazon was the second largest employer in the US in 2022’”</a:t>
            </a:r>
          </a:p>
          <a:p>
            <a:r>
              <a:rPr lang="en-US" sz="2400" dirty="0">
                <a:solidFill>
                  <a:schemeClr val="accent6"/>
                </a:solidFill>
              </a:rPr>
              <a:t>Question-answering tasks</a:t>
            </a:r>
          </a:p>
          <a:p>
            <a:pPr lvl="1"/>
            <a:r>
              <a:rPr lang="en-US" sz="2000" dirty="0"/>
              <a:t>“How many days are there in a year?”</a:t>
            </a:r>
          </a:p>
          <a:p>
            <a:pPr lvl="1"/>
            <a:r>
              <a:rPr lang="en-US" sz="2000" dirty="0"/>
              <a:t>“What is the capital of Italy?”</a:t>
            </a:r>
          </a:p>
        </p:txBody>
      </p:sp>
      <p:sp>
        <p:nvSpPr>
          <p:cNvPr id="2" name="Title 1">
            <a:extLst>
              <a:ext uri="{FF2B5EF4-FFF2-40B4-BE49-F238E27FC236}">
                <a16:creationId xmlns:a16="http://schemas.microsoft.com/office/drawing/2014/main" id="{F7DF01CB-B32D-D795-4C90-4633E22C367D}"/>
              </a:ext>
            </a:extLst>
          </p:cNvPr>
          <p:cNvSpPr>
            <a:spLocks noGrp="1"/>
          </p:cNvSpPr>
          <p:nvPr>
            <p:ph type="title"/>
          </p:nvPr>
        </p:nvSpPr>
        <p:spPr>
          <a:xfrm>
            <a:off x="365760" y="301752"/>
            <a:ext cx="11466576" cy="731520"/>
          </a:xfrm>
        </p:spPr>
        <p:txBody>
          <a:bodyPr/>
          <a:lstStyle/>
          <a:p>
            <a:r>
              <a:rPr lang="en-US" dirty="0"/>
              <a:t>More zero-shot examples</a:t>
            </a:r>
          </a:p>
        </p:txBody>
      </p:sp>
    </p:spTree>
    <p:extLst>
      <p:ext uri="{BB962C8B-B14F-4D97-AF65-F5344CB8AC3E}">
        <p14:creationId xmlns:p14="http://schemas.microsoft.com/office/powerpoint/2010/main" val="2598900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a:extLst>
              <a:ext uri="{FF2B5EF4-FFF2-40B4-BE49-F238E27FC236}">
                <a16:creationId xmlns:a16="http://schemas.microsoft.com/office/drawing/2014/main" id="{320EF2D4-4E33-4639-9303-EF711B381B8B}"/>
              </a:ext>
            </a:extLst>
          </p:cNvPr>
          <p:cNvSpPr>
            <a:spLocks noGrp="1"/>
          </p:cNvSpPr>
          <p:nvPr>
            <p:ph type="sldNum" idx="97"/>
          </p:nvPr>
        </p:nvSpPr>
        <p:spPr/>
        <p:txBody>
          <a:bodyPr/>
          <a:lstStyle/>
          <a:p>
            <a:fld id="{86A8BF56-6CB3-514C-9A64-F39D95C9E25B}" type="slidenum">
              <a:rPr lang="en-US" smtClean="0"/>
              <a:pPr/>
              <a:t>26</a:t>
            </a:fld>
            <a:endParaRPr lang="en-US" dirty="0"/>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a:xfrm>
            <a:off x="365760" y="1165536"/>
            <a:ext cx="11466576" cy="2128853"/>
          </a:xfrm>
        </p:spPr>
        <p:txBody>
          <a:bodyPr/>
          <a:lstStyle/>
          <a:p>
            <a:r>
              <a:rPr lang="en-US" dirty="0"/>
              <a:t>This lesson covered prompt engineering and in-context learning</a:t>
            </a:r>
          </a:p>
          <a:p>
            <a:r>
              <a:rPr lang="en-US" dirty="0"/>
              <a:t>In the next lesson, you will explore some advanced </a:t>
            </a:r>
            <a:r>
              <a:rPr lang="en-US"/>
              <a:t>prompting techniques</a:t>
            </a:r>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p:nvPr>
        </p:nvSpPr>
        <p:spPr>
          <a:xfrm>
            <a:off x="365760" y="301752"/>
            <a:ext cx="11466576" cy="731520"/>
          </a:xfrm>
        </p:spPr>
        <p:txBody>
          <a:bodyPr/>
          <a:lstStyle/>
          <a:p>
            <a:r>
              <a:rPr lang="en-US" dirty="0"/>
              <a:t>Next lesson</a:t>
            </a:r>
          </a:p>
        </p:txBody>
      </p:sp>
      <p:pic>
        <p:nvPicPr>
          <p:cNvPr id="22" name="Picture 21">
            <a:extLst>
              <a:ext uri="{FF2B5EF4-FFF2-40B4-BE49-F238E27FC236}">
                <a16:creationId xmlns:a16="http://schemas.microsoft.com/office/drawing/2014/main" id="{5D21BB7E-05A4-45DA-82D9-FAEF3F63857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858405" y="3563611"/>
            <a:ext cx="2475191" cy="2261812"/>
          </a:xfrm>
          <a:prstGeom prst="rect">
            <a:avLst/>
          </a:prstGeom>
        </p:spPr>
      </p:pic>
    </p:spTree>
    <p:extLst>
      <p:ext uri="{BB962C8B-B14F-4D97-AF65-F5344CB8AC3E}">
        <p14:creationId xmlns:p14="http://schemas.microsoft.com/office/powerpoint/2010/main" val="563027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7BBECF-B10F-5001-EDC9-3903BCC03A93}"/>
              </a:ext>
            </a:extLst>
          </p:cNvPr>
          <p:cNvSpPr>
            <a:spLocks noGrp="1"/>
          </p:cNvSpPr>
          <p:nvPr>
            <p:ph type="sldNum" idx="97"/>
          </p:nvPr>
        </p:nvSpPr>
        <p:spPr/>
        <p:txBody>
          <a:bodyPr/>
          <a:lstStyle/>
          <a:p>
            <a:fld id="{86A8BF56-6CB3-514C-9A64-F39D95C9E25B}" type="slidenum">
              <a:rPr lang="en-US" smtClean="0"/>
              <a:t>27</a:t>
            </a:fld>
            <a:endParaRPr lang="en-US"/>
          </a:p>
        </p:txBody>
      </p:sp>
    </p:spTree>
    <p:extLst>
      <p:ext uri="{BB962C8B-B14F-4D97-AF65-F5344CB8AC3E}">
        <p14:creationId xmlns:p14="http://schemas.microsoft.com/office/powerpoint/2010/main" val="2598545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5D07BBF-5A50-4D15-A318-7D7E5206E85C}"/>
              </a:ext>
            </a:extLst>
          </p:cNvPr>
          <p:cNvSpPr>
            <a:spLocks noGrp="1"/>
          </p:cNvSpPr>
          <p:nvPr>
            <p:ph type="sldNum" idx="97"/>
          </p:nvPr>
        </p:nvSpPr>
        <p:spPr/>
        <p:txBody>
          <a:bodyPr/>
          <a:lstStyle/>
          <a:p>
            <a:fld id="{86A8BF56-6CB3-514C-9A64-F39D95C9E25B}" type="slidenum">
              <a:rPr lang="en-US" smtClean="0"/>
              <a:pPr/>
              <a:t>3</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Prompt Engineering</a:t>
            </a:r>
          </a:p>
        </p:txBody>
      </p:sp>
    </p:spTree>
    <p:extLst>
      <p:ext uri="{BB962C8B-B14F-4D97-AF65-F5344CB8AC3E}">
        <p14:creationId xmlns:p14="http://schemas.microsoft.com/office/powerpoint/2010/main" val="4241162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DAC5884-9436-6826-71AE-5E9811C458DF}"/>
              </a:ext>
            </a:extLst>
          </p:cNvPr>
          <p:cNvSpPr>
            <a:spLocks noGrp="1"/>
          </p:cNvSpPr>
          <p:nvPr>
            <p:ph type="sldNum" idx="97"/>
          </p:nvPr>
        </p:nvSpPr>
        <p:spPr/>
        <p:txBody>
          <a:bodyPr/>
          <a:lstStyle/>
          <a:p>
            <a:fld id="{86A8BF56-6CB3-514C-9A64-F39D95C9E25B}" type="slidenum">
              <a:rPr lang="en-US" smtClean="0"/>
              <a:t>4</a:t>
            </a:fld>
            <a:endParaRPr lang="en-US"/>
          </a:p>
        </p:txBody>
      </p:sp>
      <p:sp>
        <p:nvSpPr>
          <p:cNvPr id="3" name="Content Placeholder 2">
            <a:extLst>
              <a:ext uri="{FF2B5EF4-FFF2-40B4-BE49-F238E27FC236}">
                <a16:creationId xmlns:a16="http://schemas.microsoft.com/office/drawing/2014/main" id="{D5AC9AD7-7961-3861-E709-DC51335C8297}"/>
              </a:ext>
            </a:extLst>
          </p:cNvPr>
          <p:cNvSpPr>
            <a:spLocks noGrp="1"/>
          </p:cNvSpPr>
          <p:nvPr>
            <p:ph idx="2"/>
          </p:nvPr>
        </p:nvSpPr>
        <p:spPr>
          <a:xfrm>
            <a:off x="365760" y="1165536"/>
            <a:ext cx="11466576" cy="1793254"/>
          </a:xfrm>
        </p:spPr>
        <p:txBody>
          <a:bodyPr/>
          <a:lstStyle/>
          <a:p>
            <a:pPr marL="741363" indent="-401638"/>
            <a:r>
              <a:rPr lang="en-US" sz="2400" dirty="0">
                <a:solidFill>
                  <a:schemeClr val="tx2"/>
                </a:solidFill>
                <a:latin typeface="+mn-lt"/>
              </a:rPr>
              <a:t>Inputs given to a model to get a response for a task</a:t>
            </a:r>
          </a:p>
          <a:p>
            <a:pPr marL="969963" lvl="1" indent="-401638"/>
            <a:r>
              <a:rPr lang="en-US" sz="2000" dirty="0"/>
              <a:t>Typically, in the form of natural language query</a:t>
            </a:r>
            <a:endParaRPr lang="en-US" sz="3200" dirty="0">
              <a:latin typeface="+mn-lt"/>
            </a:endParaRPr>
          </a:p>
          <a:p>
            <a:pPr marL="741363" indent="-401638"/>
            <a:r>
              <a:rPr lang="en-US" sz="2400" dirty="0"/>
              <a:t>We can explain the task, set constraints, show examples or set the output format for the model’s response </a:t>
            </a:r>
          </a:p>
          <a:p>
            <a:pPr lvl="1"/>
            <a:r>
              <a:rPr lang="en-US" dirty="0"/>
              <a:t>Provides user intent for the model to generate the desired response</a:t>
            </a:r>
          </a:p>
          <a:p>
            <a:pPr marL="339725" indent="0">
              <a:buNone/>
            </a:pPr>
            <a:endParaRPr lang="en-US" sz="2800" dirty="0"/>
          </a:p>
          <a:p>
            <a:endParaRPr lang="en-US" dirty="0"/>
          </a:p>
        </p:txBody>
      </p:sp>
      <p:sp>
        <p:nvSpPr>
          <p:cNvPr id="2" name="Title 1">
            <a:extLst>
              <a:ext uri="{FF2B5EF4-FFF2-40B4-BE49-F238E27FC236}">
                <a16:creationId xmlns:a16="http://schemas.microsoft.com/office/drawing/2014/main" id="{145F3259-E0B2-77D2-C7FD-28D9FC569035}"/>
              </a:ext>
            </a:extLst>
          </p:cNvPr>
          <p:cNvSpPr>
            <a:spLocks noGrp="1"/>
          </p:cNvSpPr>
          <p:nvPr>
            <p:ph type="title"/>
          </p:nvPr>
        </p:nvSpPr>
        <p:spPr>
          <a:xfrm>
            <a:off x="365760" y="301752"/>
            <a:ext cx="11466576" cy="731520"/>
          </a:xfrm>
        </p:spPr>
        <p:txBody>
          <a:bodyPr/>
          <a:lstStyle/>
          <a:p>
            <a:r>
              <a:rPr lang="en-US" dirty="0"/>
              <a:t>What are prompts?</a:t>
            </a:r>
          </a:p>
        </p:txBody>
      </p:sp>
      <p:grpSp>
        <p:nvGrpSpPr>
          <p:cNvPr id="5" name="Group 4" descr="Diagram of a prompt as input and response as output of the interaction with an LLM.">
            <a:extLst>
              <a:ext uri="{FF2B5EF4-FFF2-40B4-BE49-F238E27FC236}">
                <a16:creationId xmlns:a16="http://schemas.microsoft.com/office/drawing/2014/main" id="{36CC7C4F-E1CF-F485-4FA5-8AE5FD94C09C}"/>
              </a:ext>
            </a:extLst>
          </p:cNvPr>
          <p:cNvGrpSpPr/>
          <p:nvPr/>
        </p:nvGrpSpPr>
        <p:grpSpPr>
          <a:xfrm>
            <a:off x="1523871" y="4170498"/>
            <a:ext cx="8073742" cy="1727872"/>
            <a:chOff x="702946" y="3996821"/>
            <a:chExt cx="8073742" cy="1727872"/>
          </a:xfrm>
        </p:grpSpPr>
        <p:pic>
          <p:nvPicPr>
            <p:cNvPr id="6" name="Picture 5">
              <a:extLst>
                <a:ext uri="{FF2B5EF4-FFF2-40B4-BE49-F238E27FC236}">
                  <a16:creationId xmlns:a16="http://schemas.microsoft.com/office/drawing/2014/main" id="{0A883037-78A0-AEC4-DADE-DB413C022440}"/>
                </a:ext>
              </a:extLst>
            </p:cNvPr>
            <p:cNvPicPr>
              <a:picLocks noChangeAspect="1"/>
            </p:cNvPicPr>
            <p:nvPr/>
          </p:nvPicPr>
          <p:blipFill rotWithShape="1">
            <a:blip r:embed="rId3"/>
            <a:srcRect l="7925" t="26114" r="8321" b="25804"/>
            <a:stretch/>
          </p:blipFill>
          <p:spPr>
            <a:xfrm>
              <a:off x="702946" y="4000793"/>
              <a:ext cx="2790111" cy="766337"/>
            </a:xfrm>
            <a:prstGeom prst="rect">
              <a:avLst/>
            </a:prstGeom>
            <a:noFill/>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897AF32C-0CD1-4CF8-D311-FA778369E888}"/>
                </a:ext>
              </a:extLst>
            </p:cNvPr>
            <p:cNvPicPr>
              <a:picLocks noChangeAspect="1"/>
            </p:cNvPicPr>
            <p:nvPr/>
          </p:nvPicPr>
          <p:blipFill rotWithShape="1">
            <a:blip r:embed="rId3"/>
            <a:srcRect l="7925" t="29197" r="8321" b="26538"/>
            <a:stretch/>
          </p:blipFill>
          <p:spPr>
            <a:xfrm>
              <a:off x="702947" y="4958356"/>
              <a:ext cx="2790110" cy="766337"/>
            </a:xfrm>
            <a:prstGeom prst="rect">
              <a:avLst/>
            </a:prstGeom>
            <a:effectLst>
              <a:outerShdw blurRad="50800" dist="38100" dir="2700000" algn="tl" rotWithShape="0">
                <a:prstClr val="black">
                  <a:alpha val="40000"/>
                </a:prstClr>
              </a:outerShdw>
            </a:effectLst>
          </p:spPr>
        </p:pic>
        <p:grpSp>
          <p:nvGrpSpPr>
            <p:cNvPr id="8" name="Group 7">
              <a:extLst>
                <a:ext uri="{FF2B5EF4-FFF2-40B4-BE49-F238E27FC236}">
                  <a16:creationId xmlns:a16="http://schemas.microsoft.com/office/drawing/2014/main" id="{77428442-F4AC-092E-1264-2FDD97CAA4B8}"/>
                </a:ext>
              </a:extLst>
            </p:cNvPr>
            <p:cNvGrpSpPr/>
            <p:nvPr/>
          </p:nvGrpSpPr>
          <p:grpSpPr>
            <a:xfrm>
              <a:off x="1243596" y="3996821"/>
              <a:ext cx="7533092" cy="1714036"/>
              <a:chOff x="1243596" y="3996821"/>
              <a:chExt cx="7533092" cy="1714036"/>
            </a:xfrm>
          </p:grpSpPr>
          <p:pic>
            <p:nvPicPr>
              <p:cNvPr id="9" name="Picture 7">
                <a:extLst>
                  <a:ext uri="{FF2B5EF4-FFF2-40B4-BE49-F238E27FC236}">
                    <a16:creationId xmlns:a16="http://schemas.microsoft.com/office/drawing/2014/main" id="{96F4FF77-C69D-BD4E-D3A9-3E2C4C402520}"/>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t="-1046" b="1275"/>
              <a:stretch/>
            </p:blipFill>
            <p:spPr>
              <a:xfrm>
                <a:off x="7089765" y="3996821"/>
                <a:ext cx="1686923" cy="1683056"/>
              </a:xfrm>
              <a:prstGeom prst="rect">
                <a:avLst/>
              </a:prstGeom>
              <a:effectLst>
                <a:outerShdw blurRad="50800" dist="38100" dir="2700000" algn="tl" rotWithShape="0">
                  <a:prstClr val="black">
                    <a:alpha val="40000"/>
                  </a:prstClr>
                </a:outerShdw>
              </a:effectLst>
            </p:spPr>
          </p:pic>
          <p:sp>
            <p:nvSpPr>
              <p:cNvPr id="10" name="TextBox 9">
                <a:extLst>
                  <a:ext uri="{FF2B5EF4-FFF2-40B4-BE49-F238E27FC236}">
                    <a16:creationId xmlns:a16="http://schemas.microsoft.com/office/drawing/2014/main" id="{5E01B7C0-1465-7665-A29B-5278ED8ADCD2}"/>
                  </a:ext>
                </a:extLst>
              </p:cNvPr>
              <p:cNvSpPr txBox="1"/>
              <p:nvPr/>
            </p:nvSpPr>
            <p:spPr>
              <a:xfrm>
                <a:off x="1400690" y="4128290"/>
                <a:ext cx="143020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Amazon Ember Medium"/>
                    <a:ea typeface="+mn-ea"/>
                    <a:cs typeface="+mn-cs"/>
                  </a:rPr>
                  <a:t>Prompt</a:t>
                </a:r>
              </a:p>
            </p:txBody>
          </p:sp>
          <p:sp>
            <p:nvSpPr>
              <p:cNvPr id="11" name="TextBox 10">
                <a:extLst>
                  <a:ext uri="{FF2B5EF4-FFF2-40B4-BE49-F238E27FC236}">
                    <a16:creationId xmlns:a16="http://schemas.microsoft.com/office/drawing/2014/main" id="{FADF8D73-1D70-0D30-BA4F-902A5CD8A13F}"/>
                  </a:ext>
                </a:extLst>
              </p:cNvPr>
              <p:cNvSpPr txBox="1"/>
              <p:nvPr/>
            </p:nvSpPr>
            <p:spPr>
              <a:xfrm>
                <a:off x="1243596" y="5059641"/>
                <a:ext cx="174438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Amazon Ember Medium"/>
                    <a:ea typeface="+mn-ea"/>
                    <a:cs typeface="+mn-cs"/>
                  </a:rPr>
                  <a:t>Response</a:t>
                </a:r>
              </a:p>
            </p:txBody>
          </p:sp>
          <p:cxnSp>
            <p:nvCxnSpPr>
              <p:cNvPr id="12" name="Straight Arrow Connector 11">
                <a:extLst>
                  <a:ext uri="{FF2B5EF4-FFF2-40B4-BE49-F238E27FC236}">
                    <a16:creationId xmlns:a16="http://schemas.microsoft.com/office/drawing/2014/main" id="{F9E723C5-D12C-3B41-BC88-C466C6DE2145}"/>
                  </a:ext>
                </a:extLst>
              </p:cNvPr>
              <p:cNvCxnSpPr>
                <a:cxnSpLocks/>
              </p:cNvCxnSpPr>
              <p:nvPr/>
            </p:nvCxnSpPr>
            <p:spPr>
              <a:xfrm>
                <a:off x="3951993" y="4465284"/>
                <a:ext cx="2790110" cy="1152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B7B70CF-1E0F-848B-D615-0B1E7A937D24}"/>
                  </a:ext>
                </a:extLst>
              </p:cNvPr>
              <p:cNvCxnSpPr>
                <a:cxnSpLocks/>
              </p:cNvCxnSpPr>
              <p:nvPr/>
            </p:nvCxnSpPr>
            <p:spPr>
              <a:xfrm flipH="1">
                <a:off x="3942909" y="5264190"/>
                <a:ext cx="2790110" cy="19922"/>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376BF9D-E580-DD03-EDFB-719454F960A0}"/>
                  </a:ext>
                </a:extLst>
              </p:cNvPr>
              <p:cNvSpPr txBox="1"/>
              <p:nvPr/>
            </p:nvSpPr>
            <p:spPr>
              <a:xfrm>
                <a:off x="4970182" y="4001677"/>
                <a:ext cx="75373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232F3E"/>
                    </a:solidFill>
                    <a:effectLst/>
                    <a:uLnTx/>
                    <a:uFillTx/>
                    <a:latin typeface="Amazon Ember Medium"/>
                    <a:ea typeface="+mn-ea"/>
                    <a:cs typeface="+mn-cs"/>
                  </a:rPr>
                  <a:t>Input</a:t>
                </a:r>
              </a:p>
            </p:txBody>
          </p:sp>
          <p:sp>
            <p:nvSpPr>
              <p:cNvPr id="15" name="TextBox 14">
                <a:extLst>
                  <a:ext uri="{FF2B5EF4-FFF2-40B4-BE49-F238E27FC236}">
                    <a16:creationId xmlns:a16="http://schemas.microsoft.com/office/drawing/2014/main" id="{85FE22CB-A0E6-C4B7-BF65-50C5AD8FEEAD}"/>
                  </a:ext>
                </a:extLst>
              </p:cNvPr>
              <p:cNvSpPr txBox="1"/>
              <p:nvPr/>
            </p:nvSpPr>
            <p:spPr>
              <a:xfrm>
                <a:off x="4863314" y="5341525"/>
                <a:ext cx="94929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232F3E"/>
                    </a:solidFill>
                    <a:effectLst/>
                    <a:uLnTx/>
                    <a:uFillTx/>
                    <a:latin typeface="Amazon Ember Medium"/>
                    <a:ea typeface="+mn-ea"/>
                    <a:cs typeface="+mn-cs"/>
                  </a:rPr>
                  <a:t>Output</a:t>
                </a:r>
              </a:p>
            </p:txBody>
          </p:sp>
        </p:grpSp>
      </p:grpSp>
    </p:spTree>
    <p:extLst>
      <p:ext uri="{BB962C8B-B14F-4D97-AF65-F5344CB8AC3E}">
        <p14:creationId xmlns:p14="http://schemas.microsoft.com/office/powerpoint/2010/main" val="876732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FD5DFB9-A709-9661-FCEC-920817688880}"/>
              </a:ext>
            </a:extLst>
          </p:cNvPr>
          <p:cNvSpPr>
            <a:spLocks noGrp="1"/>
          </p:cNvSpPr>
          <p:nvPr>
            <p:ph type="sldNum" idx="97"/>
          </p:nvPr>
        </p:nvSpPr>
        <p:spPr/>
        <p:txBody>
          <a:bodyPr/>
          <a:lstStyle/>
          <a:p>
            <a:fld id="{86A8BF56-6CB3-514C-9A64-F39D95C9E25B}" type="slidenum">
              <a:rPr lang="en-US" smtClean="0"/>
              <a:t>5</a:t>
            </a:fld>
            <a:endParaRPr lang="en-US"/>
          </a:p>
        </p:txBody>
      </p:sp>
      <p:sp>
        <p:nvSpPr>
          <p:cNvPr id="2" name="Title 1">
            <a:extLst>
              <a:ext uri="{FF2B5EF4-FFF2-40B4-BE49-F238E27FC236}">
                <a16:creationId xmlns:a16="http://schemas.microsoft.com/office/drawing/2014/main" id="{86B7B1F6-ABC8-214F-3219-E2E64EA23389}"/>
              </a:ext>
            </a:extLst>
          </p:cNvPr>
          <p:cNvSpPr>
            <a:spLocks noGrp="1"/>
          </p:cNvSpPr>
          <p:nvPr>
            <p:ph type="title"/>
          </p:nvPr>
        </p:nvSpPr>
        <p:spPr>
          <a:xfrm>
            <a:off x="365760" y="301752"/>
            <a:ext cx="11466576" cy="731520"/>
          </a:xfrm>
        </p:spPr>
        <p:txBody>
          <a:bodyPr/>
          <a:lstStyle/>
          <a:p>
            <a:r>
              <a:rPr lang="en-US" dirty="0"/>
              <a:t>Components of a prompt</a:t>
            </a:r>
          </a:p>
        </p:txBody>
      </p:sp>
      <p:grpSp>
        <p:nvGrpSpPr>
          <p:cNvPr id="38" name="Group 37">
            <a:extLst>
              <a:ext uri="{FF2B5EF4-FFF2-40B4-BE49-F238E27FC236}">
                <a16:creationId xmlns:a16="http://schemas.microsoft.com/office/drawing/2014/main" id="{DD251FE5-45A3-E021-2CF8-3B86E4D58908}"/>
              </a:ext>
            </a:extLst>
          </p:cNvPr>
          <p:cNvGrpSpPr/>
          <p:nvPr/>
        </p:nvGrpSpPr>
        <p:grpSpPr>
          <a:xfrm>
            <a:off x="2663788" y="2749770"/>
            <a:ext cx="6270410" cy="3114333"/>
            <a:chOff x="2663788" y="2749770"/>
            <a:chExt cx="6270410" cy="3114333"/>
          </a:xfrm>
        </p:grpSpPr>
        <p:sp>
          <p:nvSpPr>
            <p:cNvPr id="18" name="TextBox 17">
              <a:extLst>
                <a:ext uri="{FF2B5EF4-FFF2-40B4-BE49-F238E27FC236}">
                  <a16:creationId xmlns:a16="http://schemas.microsoft.com/office/drawing/2014/main" id="{CC3BE247-ECAA-44BE-7D10-BCD92662316B}"/>
                </a:ext>
              </a:extLst>
            </p:cNvPr>
            <p:cNvSpPr txBox="1"/>
            <p:nvPr/>
          </p:nvSpPr>
          <p:spPr>
            <a:xfrm>
              <a:off x="2663788" y="2749770"/>
              <a:ext cx="5561970" cy="369332"/>
            </a:xfrm>
            <a:prstGeom prst="rect">
              <a:avLst/>
            </a:prstGeom>
            <a:noFill/>
            <a:ln>
              <a:noFill/>
            </a:ln>
          </p:spPr>
          <p:txBody>
            <a:bodyPr wrap="square" rtlCol="0">
              <a:spAutoFit/>
            </a:bodyPr>
            <a:lstStyle/>
            <a:p>
              <a:r>
                <a:rPr lang="en-US" i="1" dirty="0"/>
                <a:t>The following is a customer email received last week.</a:t>
              </a:r>
            </a:p>
          </p:txBody>
        </p:sp>
        <p:sp>
          <p:nvSpPr>
            <p:cNvPr id="19" name="TextBox 18">
              <a:extLst>
                <a:ext uri="{FF2B5EF4-FFF2-40B4-BE49-F238E27FC236}">
                  <a16:creationId xmlns:a16="http://schemas.microsoft.com/office/drawing/2014/main" id="{BF2DB719-408D-C58E-78A6-C66C30044D15}"/>
                </a:ext>
              </a:extLst>
            </p:cNvPr>
            <p:cNvSpPr txBox="1"/>
            <p:nvPr/>
          </p:nvSpPr>
          <p:spPr>
            <a:xfrm>
              <a:off x="2663788" y="3181780"/>
              <a:ext cx="6202176" cy="369332"/>
            </a:xfrm>
            <a:prstGeom prst="rect">
              <a:avLst/>
            </a:prstGeom>
            <a:noFill/>
            <a:ln>
              <a:noFill/>
            </a:ln>
          </p:spPr>
          <p:txBody>
            <a:bodyPr wrap="square" rtlCol="0">
              <a:spAutoFit/>
            </a:bodyPr>
            <a:lstStyle/>
            <a:p>
              <a:r>
                <a:rPr lang="en-US" i="1" dirty="0"/>
                <a:t>Summarize the main points of the email  in a bulleted list.</a:t>
              </a:r>
            </a:p>
          </p:txBody>
        </p:sp>
        <p:sp>
          <p:nvSpPr>
            <p:cNvPr id="20" name="Rectangle 19">
              <a:extLst>
                <a:ext uri="{FF2B5EF4-FFF2-40B4-BE49-F238E27FC236}">
                  <a16:creationId xmlns:a16="http://schemas.microsoft.com/office/drawing/2014/main" id="{D0B590E4-004E-2A91-99E6-6E56E5CDCA90}"/>
                </a:ext>
              </a:extLst>
            </p:cNvPr>
            <p:cNvSpPr/>
            <p:nvPr/>
          </p:nvSpPr>
          <p:spPr>
            <a:xfrm>
              <a:off x="2724244" y="2749770"/>
              <a:ext cx="5135880" cy="36933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93170F60-7381-DEC8-9C8D-AE616804DAA9}"/>
                </a:ext>
              </a:extLst>
            </p:cNvPr>
            <p:cNvSpPr/>
            <p:nvPr/>
          </p:nvSpPr>
          <p:spPr>
            <a:xfrm>
              <a:off x="2724244" y="3192669"/>
              <a:ext cx="4122605" cy="358443"/>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3A69A60B-0B37-648C-44BA-6B45DD98347B}"/>
                </a:ext>
              </a:extLst>
            </p:cNvPr>
            <p:cNvSpPr/>
            <p:nvPr/>
          </p:nvSpPr>
          <p:spPr>
            <a:xfrm>
              <a:off x="6906322" y="3187224"/>
              <a:ext cx="1784194" cy="358443"/>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F80EB0BD-70BE-EBFA-DB94-D08C85F94ED6}"/>
                </a:ext>
              </a:extLst>
            </p:cNvPr>
            <p:cNvSpPr txBox="1"/>
            <p:nvPr/>
          </p:nvSpPr>
          <p:spPr>
            <a:xfrm>
              <a:off x="2732022" y="3832778"/>
              <a:ext cx="6202176" cy="2031325"/>
            </a:xfrm>
            <a:prstGeom prst="rect">
              <a:avLst/>
            </a:prstGeom>
            <a:solidFill>
              <a:schemeClr val="bg1"/>
            </a:solidFill>
            <a:ln>
              <a:noFill/>
            </a:ln>
            <a:effectLst>
              <a:outerShdw blurRad="50800" dist="38100" dir="2700000" algn="tl" rotWithShape="0">
                <a:prstClr val="black">
                  <a:alpha val="40000"/>
                </a:prstClr>
              </a:outerShdw>
            </a:effectLst>
          </p:spPr>
          <p:txBody>
            <a:bodyPr wrap="square" rtlCol="0">
              <a:spAutoFit/>
            </a:bodyPr>
            <a:lstStyle/>
            <a:p>
              <a:r>
                <a:rPr lang="en-US" i="1" dirty="0">
                  <a:ln w="0"/>
                  <a:effectLst>
                    <a:outerShdw blurRad="38100" dist="19050" dir="2700000" algn="tl" rotWithShape="0">
                      <a:schemeClr val="dk1">
                        <a:alpha val="40000"/>
                      </a:schemeClr>
                    </a:outerShdw>
                  </a:effectLst>
                </a:rPr>
                <a:t>To whom it may concern:</a:t>
              </a:r>
            </a:p>
            <a:p>
              <a:endParaRPr lang="en-US" i="1" dirty="0">
                <a:ln w="0"/>
                <a:effectLst>
                  <a:outerShdw blurRad="38100" dist="19050" dir="2700000" algn="tl" rotWithShape="0">
                    <a:schemeClr val="dk1">
                      <a:alpha val="40000"/>
                    </a:schemeClr>
                  </a:outerShdw>
                </a:effectLst>
              </a:endParaRPr>
            </a:p>
            <a:p>
              <a:r>
                <a:rPr lang="en-US" i="1" dirty="0">
                  <a:ln w="0"/>
                  <a:effectLst>
                    <a:outerShdw blurRad="38100" dist="19050" dir="2700000" algn="tl" rotWithShape="0">
                      <a:schemeClr val="dk1">
                        <a:alpha val="40000"/>
                      </a:schemeClr>
                    </a:outerShdw>
                  </a:effectLst>
                </a:rPr>
                <a:t>Following up on our last meeting, we want to propose a few suggestions for faster production and delivery of our ordered products. …..</a:t>
              </a:r>
            </a:p>
            <a:p>
              <a:endParaRPr lang="en-US" i="1" dirty="0">
                <a:ln w="0"/>
                <a:effectLst>
                  <a:outerShdw blurRad="38100" dist="19050" dir="2700000" algn="tl" rotWithShape="0">
                    <a:schemeClr val="dk1">
                      <a:alpha val="40000"/>
                    </a:schemeClr>
                  </a:outerShdw>
                </a:effectLst>
              </a:endParaRPr>
            </a:p>
            <a:p>
              <a:r>
                <a:rPr lang="en-US" i="1" dirty="0">
                  <a:ln w="0"/>
                  <a:effectLst>
                    <a:outerShdw blurRad="38100" dist="19050" dir="2700000" algn="tl" rotWithShape="0">
                      <a:schemeClr val="dk1">
                        <a:alpha val="40000"/>
                      </a:schemeClr>
                    </a:outerShdw>
                  </a:effectLst>
                </a:rPr>
                <a:t>Looking forward to hearing from you.</a:t>
              </a:r>
            </a:p>
          </p:txBody>
        </p:sp>
        <p:sp>
          <p:nvSpPr>
            <p:cNvPr id="24" name="Rectangle 23">
              <a:extLst>
                <a:ext uri="{FF2B5EF4-FFF2-40B4-BE49-F238E27FC236}">
                  <a16:creationId xmlns:a16="http://schemas.microsoft.com/office/drawing/2014/main" id="{89D32526-A618-5C9C-EE57-91BBF1AF088C}"/>
                </a:ext>
              </a:extLst>
            </p:cNvPr>
            <p:cNvSpPr/>
            <p:nvPr/>
          </p:nvSpPr>
          <p:spPr>
            <a:xfrm>
              <a:off x="2732022" y="3832778"/>
              <a:ext cx="6202176" cy="203132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23A027F7-A0C7-7F28-B21A-1C1FF47C557B}"/>
              </a:ext>
            </a:extLst>
          </p:cNvPr>
          <p:cNvSpPr txBox="1"/>
          <p:nvPr/>
        </p:nvSpPr>
        <p:spPr>
          <a:xfrm>
            <a:off x="365760" y="1691466"/>
            <a:ext cx="10792327" cy="400110"/>
          </a:xfrm>
          <a:prstGeom prst="rect">
            <a:avLst/>
          </a:prstGeom>
          <a:noFill/>
        </p:spPr>
        <p:txBody>
          <a:bodyPr wrap="square">
            <a:spAutoFit/>
          </a:bodyPr>
          <a:lstStyle/>
          <a:p>
            <a:pPr marL="0" indent="0">
              <a:buNone/>
            </a:pPr>
            <a:r>
              <a:rPr lang="en-US" sz="2000" dirty="0"/>
              <a:t>Let’s consider the following prompt and identify the various components</a:t>
            </a:r>
          </a:p>
        </p:txBody>
      </p:sp>
    </p:spTree>
    <p:extLst>
      <p:ext uri="{BB962C8B-B14F-4D97-AF65-F5344CB8AC3E}">
        <p14:creationId xmlns:p14="http://schemas.microsoft.com/office/powerpoint/2010/main" val="2977550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691610-512C-06EA-17AE-E9A8C8BD0261}"/>
              </a:ext>
            </a:extLst>
          </p:cNvPr>
          <p:cNvSpPr>
            <a:spLocks noGrp="1"/>
          </p:cNvSpPr>
          <p:nvPr>
            <p:ph idx="2"/>
          </p:nvPr>
        </p:nvSpPr>
        <p:spPr>
          <a:xfrm>
            <a:off x="365760" y="1165536"/>
            <a:ext cx="11466576" cy="2297093"/>
          </a:xfrm>
        </p:spPr>
        <p:txBody>
          <a:bodyPr/>
          <a:lstStyle/>
          <a:p>
            <a:pPr lvl="1"/>
            <a:r>
              <a:rPr lang="en-US" b="1" dirty="0">
                <a:solidFill>
                  <a:srgbClr val="FF0066"/>
                </a:solidFill>
                <a:latin typeface="+mj-lt"/>
              </a:rPr>
              <a:t>Input</a:t>
            </a:r>
            <a:r>
              <a:rPr lang="en-US" b="1" dirty="0"/>
              <a:t>: </a:t>
            </a:r>
            <a:r>
              <a:rPr lang="en-US" dirty="0"/>
              <a:t>Input data for the model</a:t>
            </a:r>
            <a:endParaRPr lang="en-US" b="1" dirty="0">
              <a:solidFill>
                <a:schemeClr val="tx2"/>
              </a:solidFill>
              <a:latin typeface="+mj-lt"/>
            </a:endParaRPr>
          </a:p>
          <a:p>
            <a:pPr lvl="1"/>
            <a:r>
              <a:rPr lang="en-US" b="1" dirty="0">
                <a:solidFill>
                  <a:srgbClr val="FF0066"/>
                </a:solidFill>
                <a:latin typeface="+mj-lt"/>
              </a:rPr>
              <a:t>Instruction</a:t>
            </a:r>
            <a:r>
              <a:rPr lang="en-US" b="1" dirty="0"/>
              <a:t>:</a:t>
            </a:r>
            <a:r>
              <a:rPr lang="en-US" dirty="0"/>
              <a:t> Task or instruction for the model (e.g. classify, summarize, …)</a:t>
            </a:r>
          </a:p>
          <a:p>
            <a:pPr lvl="1"/>
            <a:r>
              <a:rPr lang="en-US" b="1" dirty="0">
                <a:solidFill>
                  <a:srgbClr val="FF0066"/>
                </a:solidFill>
                <a:latin typeface="+mj-lt"/>
              </a:rPr>
              <a:t>Context</a:t>
            </a:r>
            <a:r>
              <a:rPr lang="en-US" b="1" dirty="0"/>
              <a:t>:</a:t>
            </a:r>
            <a:r>
              <a:rPr lang="en-US" dirty="0"/>
              <a:t> Additional relevant information to guide the model’s response</a:t>
            </a:r>
          </a:p>
          <a:p>
            <a:pPr lvl="1"/>
            <a:r>
              <a:rPr lang="en-US" b="1" dirty="0">
                <a:solidFill>
                  <a:srgbClr val="FF0066"/>
                </a:solidFill>
                <a:latin typeface="+mj-lt"/>
              </a:rPr>
              <a:t>Output Format</a:t>
            </a:r>
            <a:r>
              <a:rPr lang="en-US" b="1" dirty="0"/>
              <a:t>:</a:t>
            </a:r>
            <a:r>
              <a:rPr lang="en-US" dirty="0"/>
              <a:t> Specific type or format of the output generated by the model </a:t>
            </a:r>
            <a:endParaRPr lang="en-US" b="1" dirty="0"/>
          </a:p>
        </p:txBody>
      </p:sp>
      <p:sp>
        <p:nvSpPr>
          <p:cNvPr id="5" name="TextBox 4">
            <a:extLst>
              <a:ext uri="{FF2B5EF4-FFF2-40B4-BE49-F238E27FC236}">
                <a16:creationId xmlns:a16="http://schemas.microsoft.com/office/drawing/2014/main" id="{F11D9A35-DCAE-98A9-39E5-1D2B30B076F5}"/>
              </a:ext>
            </a:extLst>
          </p:cNvPr>
          <p:cNvSpPr txBox="1"/>
          <p:nvPr/>
        </p:nvSpPr>
        <p:spPr>
          <a:xfrm>
            <a:off x="3362201" y="3623713"/>
            <a:ext cx="5610814" cy="369332"/>
          </a:xfrm>
          <a:prstGeom prst="rect">
            <a:avLst/>
          </a:prstGeom>
          <a:noFill/>
        </p:spPr>
        <p:txBody>
          <a:bodyPr wrap="square" rtlCol="0">
            <a:spAutoFit/>
          </a:bodyPr>
          <a:lstStyle/>
          <a:p>
            <a:r>
              <a:rPr lang="en-US" i="1" dirty="0"/>
              <a:t>The following is a customer email received last week.</a:t>
            </a:r>
          </a:p>
        </p:txBody>
      </p:sp>
      <p:sp>
        <p:nvSpPr>
          <p:cNvPr id="6" name="TextBox 5">
            <a:extLst>
              <a:ext uri="{FF2B5EF4-FFF2-40B4-BE49-F238E27FC236}">
                <a16:creationId xmlns:a16="http://schemas.microsoft.com/office/drawing/2014/main" id="{451F6810-F017-CC08-2642-AF50444E6E9B}"/>
              </a:ext>
            </a:extLst>
          </p:cNvPr>
          <p:cNvSpPr txBox="1"/>
          <p:nvPr/>
        </p:nvSpPr>
        <p:spPr>
          <a:xfrm>
            <a:off x="3362201" y="4004617"/>
            <a:ext cx="6657489" cy="369332"/>
          </a:xfrm>
          <a:prstGeom prst="rect">
            <a:avLst/>
          </a:prstGeom>
          <a:noFill/>
        </p:spPr>
        <p:txBody>
          <a:bodyPr wrap="square" rtlCol="0">
            <a:spAutoFit/>
          </a:bodyPr>
          <a:lstStyle/>
          <a:p>
            <a:r>
              <a:rPr lang="en-US" i="1" dirty="0"/>
              <a:t>Summarize the main points of the email  in a bulleted list.</a:t>
            </a:r>
          </a:p>
        </p:txBody>
      </p:sp>
      <p:sp>
        <p:nvSpPr>
          <p:cNvPr id="10" name="TextBox 9" descr="Example showing various components for the prompt: ">
            <a:extLst>
              <a:ext uri="{FF2B5EF4-FFF2-40B4-BE49-F238E27FC236}">
                <a16:creationId xmlns:a16="http://schemas.microsoft.com/office/drawing/2014/main" id="{79215114-7FCA-D64B-AA95-389C333758E7}"/>
              </a:ext>
            </a:extLst>
          </p:cNvPr>
          <p:cNvSpPr txBox="1"/>
          <p:nvPr/>
        </p:nvSpPr>
        <p:spPr>
          <a:xfrm>
            <a:off x="3422363" y="4578602"/>
            <a:ext cx="6762417" cy="2031325"/>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i="1" dirty="0">
                <a:ln w="0"/>
                <a:effectLst>
                  <a:outerShdw blurRad="38100" dist="19050" dir="2700000" algn="tl" rotWithShape="0">
                    <a:schemeClr val="dk1">
                      <a:alpha val="40000"/>
                    </a:schemeClr>
                  </a:outerShdw>
                </a:effectLst>
              </a:rPr>
              <a:t>To whom it may concern:</a:t>
            </a:r>
          </a:p>
          <a:p>
            <a:endParaRPr lang="en-US" i="1" dirty="0">
              <a:ln w="0"/>
              <a:effectLst>
                <a:outerShdw blurRad="38100" dist="19050" dir="2700000" algn="tl" rotWithShape="0">
                  <a:schemeClr val="dk1">
                    <a:alpha val="40000"/>
                  </a:schemeClr>
                </a:outerShdw>
              </a:effectLst>
            </a:endParaRPr>
          </a:p>
          <a:p>
            <a:r>
              <a:rPr lang="en-US" i="1" dirty="0">
                <a:ln w="0"/>
                <a:effectLst>
                  <a:outerShdw blurRad="38100" dist="19050" dir="2700000" algn="tl" rotWithShape="0">
                    <a:schemeClr val="dk1">
                      <a:alpha val="40000"/>
                    </a:schemeClr>
                  </a:outerShdw>
                </a:effectLst>
              </a:rPr>
              <a:t>Following up on our last meeting, we want to propose a few suggestions for faster production and delivery of our ordered products. …..</a:t>
            </a:r>
          </a:p>
          <a:p>
            <a:endParaRPr lang="en-US" i="1" dirty="0">
              <a:ln w="0"/>
              <a:effectLst>
                <a:outerShdw blurRad="38100" dist="19050" dir="2700000" algn="tl" rotWithShape="0">
                  <a:schemeClr val="dk1">
                    <a:alpha val="40000"/>
                  </a:schemeClr>
                </a:outerShdw>
              </a:effectLst>
            </a:endParaRPr>
          </a:p>
          <a:p>
            <a:r>
              <a:rPr lang="en-US" i="1" dirty="0">
                <a:ln w="0"/>
                <a:effectLst>
                  <a:outerShdw blurRad="38100" dist="19050" dir="2700000" algn="tl" rotWithShape="0">
                    <a:schemeClr val="dk1">
                      <a:alpha val="40000"/>
                    </a:schemeClr>
                  </a:outerShdw>
                </a:effectLst>
              </a:rPr>
              <a:t>Looking forward to hearing from you.</a:t>
            </a:r>
          </a:p>
        </p:txBody>
      </p:sp>
      <p:grpSp>
        <p:nvGrpSpPr>
          <p:cNvPr id="24" name="Group 23">
            <a:extLst>
              <a:ext uri="{FF2B5EF4-FFF2-40B4-BE49-F238E27FC236}">
                <a16:creationId xmlns:a16="http://schemas.microsoft.com/office/drawing/2014/main" id="{2D959719-1793-F2F1-29B2-6FD3D9D9A6FD}"/>
              </a:ext>
            </a:extLst>
          </p:cNvPr>
          <p:cNvGrpSpPr/>
          <p:nvPr/>
        </p:nvGrpSpPr>
        <p:grpSpPr>
          <a:xfrm>
            <a:off x="3415505" y="3001265"/>
            <a:ext cx="5557510" cy="948089"/>
            <a:chOff x="3415505" y="3001265"/>
            <a:chExt cx="5557510" cy="948089"/>
          </a:xfrm>
        </p:grpSpPr>
        <p:sp>
          <p:nvSpPr>
            <p:cNvPr id="7" name="Rectangle 6">
              <a:extLst>
                <a:ext uri="{FF2B5EF4-FFF2-40B4-BE49-F238E27FC236}">
                  <a16:creationId xmlns:a16="http://schemas.microsoft.com/office/drawing/2014/main" id="{A13F8EF6-50AA-0A88-7335-698B6A33A7C5}"/>
                </a:ext>
              </a:extLst>
            </p:cNvPr>
            <p:cNvSpPr/>
            <p:nvPr/>
          </p:nvSpPr>
          <p:spPr>
            <a:xfrm>
              <a:off x="3415505" y="3623713"/>
              <a:ext cx="5557510" cy="325641"/>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B721DBA-DBAC-9B57-C3D7-0034186EAD79}"/>
                </a:ext>
              </a:extLst>
            </p:cNvPr>
            <p:cNvSpPr txBox="1"/>
            <p:nvPr/>
          </p:nvSpPr>
          <p:spPr>
            <a:xfrm>
              <a:off x="5600948" y="3001265"/>
              <a:ext cx="1202623" cy="369332"/>
            </a:xfrm>
            <a:prstGeom prst="rect">
              <a:avLst/>
            </a:prstGeom>
            <a:noFill/>
          </p:spPr>
          <p:txBody>
            <a:bodyPr wrap="square" rtlCol="0">
              <a:spAutoFit/>
            </a:bodyPr>
            <a:lstStyle/>
            <a:p>
              <a:pPr algn="r"/>
              <a:r>
                <a:rPr lang="en-US" dirty="0">
                  <a:solidFill>
                    <a:schemeClr val="accent6"/>
                  </a:solidFill>
                  <a:latin typeface="+mj-lt"/>
                </a:rPr>
                <a:t>Context</a:t>
              </a:r>
              <a:endParaRPr lang="en-US" sz="1400" dirty="0">
                <a:solidFill>
                  <a:schemeClr val="accent6"/>
                </a:solidFill>
                <a:latin typeface="+mj-lt"/>
              </a:endParaRPr>
            </a:p>
          </p:txBody>
        </p:sp>
        <p:cxnSp>
          <p:nvCxnSpPr>
            <p:cNvPr id="13" name="Straight Arrow Connector 12">
              <a:extLst>
                <a:ext uri="{FF2B5EF4-FFF2-40B4-BE49-F238E27FC236}">
                  <a16:creationId xmlns:a16="http://schemas.microsoft.com/office/drawing/2014/main" id="{77F6E463-991F-BF91-6272-801BF3FECE7C}"/>
                </a:ext>
              </a:extLst>
            </p:cNvPr>
            <p:cNvCxnSpPr>
              <a:cxnSpLocks/>
              <a:stCxn id="12" idx="2"/>
              <a:endCxn id="7" idx="0"/>
            </p:cNvCxnSpPr>
            <p:nvPr/>
          </p:nvCxnSpPr>
          <p:spPr>
            <a:xfrm flipH="1">
              <a:off x="6194260" y="3370597"/>
              <a:ext cx="8000" cy="253116"/>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58AA5D0A-8A82-0743-425B-08D1CC223261}"/>
              </a:ext>
            </a:extLst>
          </p:cNvPr>
          <p:cNvGrpSpPr/>
          <p:nvPr/>
        </p:nvGrpSpPr>
        <p:grpSpPr>
          <a:xfrm>
            <a:off x="7636133" y="3280356"/>
            <a:ext cx="4718963" cy="1045101"/>
            <a:chOff x="7636133" y="3280356"/>
            <a:chExt cx="4718963" cy="1045101"/>
          </a:xfrm>
        </p:grpSpPr>
        <p:sp>
          <p:nvSpPr>
            <p:cNvPr id="9" name="Rectangle 8">
              <a:extLst>
                <a:ext uri="{FF2B5EF4-FFF2-40B4-BE49-F238E27FC236}">
                  <a16:creationId xmlns:a16="http://schemas.microsoft.com/office/drawing/2014/main" id="{D8F00F88-65EB-4447-5B4A-7A805FFA972E}"/>
                </a:ext>
              </a:extLst>
            </p:cNvPr>
            <p:cNvSpPr/>
            <p:nvPr/>
          </p:nvSpPr>
          <p:spPr>
            <a:xfrm>
              <a:off x="7636133" y="4009417"/>
              <a:ext cx="2383557" cy="316040"/>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F6981F8-4131-357A-A1F4-8E869A48EC90}"/>
                </a:ext>
              </a:extLst>
            </p:cNvPr>
            <p:cNvSpPr txBox="1"/>
            <p:nvPr/>
          </p:nvSpPr>
          <p:spPr>
            <a:xfrm>
              <a:off x="10119248" y="3280356"/>
              <a:ext cx="2235848" cy="369332"/>
            </a:xfrm>
            <a:prstGeom prst="rect">
              <a:avLst/>
            </a:prstGeom>
            <a:noFill/>
            <a:ln>
              <a:noFill/>
            </a:ln>
          </p:spPr>
          <p:txBody>
            <a:bodyPr wrap="square" rtlCol="0">
              <a:spAutoFit/>
            </a:bodyPr>
            <a:lstStyle/>
            <a:p>
              <a:r>
                <a:rPr lang="en-US" dirty="0">
                  <a:solidFill>
                    <a:schemeClr val="accent2">
                      <a:lumMod val="75000"/>
                    </a:schemeClr>
                  </a:solidFill>
                  <a:latin typeface="+mj-lt"/>
                </a:rPr>
                <a:t>Output indicator</a:t>
              </a:r>
            </a:p>
          </p:txBody>
        </p:sp>
        <p:cxnSp>
          <p:nvCxnSpPr>
            <p:cNvPr id="16" name="Straight Arrow Connector 15">
              <a:extLst>
                <a:ext uri="{FF2B5EF4-FFF2-40B4-BE49-F238E27FC236}">
                  <a16:creationId xmlns:a16="http://schemas.microsoft.com/office/drawing/2014/main" id="{822D9C0D-7470-5799-2BFB-A333DD586A77}"/>
                </a:ext>
              </a:extLst>
            </p:cNvPr>
            <p:cNvCxnSpPr>
              <a:cxnSpLocks/>
              <a:stCxn id="15" idx="1"/>
            </p:cNvCxnSpPr>
            <p:nvPr/>
          </p:nvCxnSpPr>
          <p:spPr>
            <a:xfrm flipH="1">
              <a:off x="9775902" y="3465022"/>
              <a:ext cx="343346" cy="525951"/>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8E96F5CD-2C92-4F5A-3C64-CF05F1C1DD52}"/>
              </a:ext>
            </a:extLst>
          </p:cNvPr>
          <p:cNvGrpSpPr/>
          <p:nvPr/>
        </p:nvGrpSpPr>
        <p:grpSpPr>
          <a:xfrm>
            <a:off x="1300977" y="4578602"/>
            <a:ext cx="8883803" cy="1977646"/>
            <a:chOff x="1300977" y="4578602"/>
            <a:chExt cx="8883803" cy="1977646"/>
          </a:xfrm>
        </p:grpSpPr>
        <p:sp>
          <p:nvSpPr>
            <p:cNvPr id="11" name="Rectangle 10">
              <a:extLst>
                <a:ext uri="{FF2B5EF4-FFF2-40B4-BE49-F238E27FC236}">
                  <a16:creationId xmlns:a16="http://schemas.microsoft.com/office/drawing/2014/main" id="{A25FEB73-E6FA-7B30-6768-F17F277B9E45}"/>
                </a:ext>
              </a:extLst>
            </p:cNvPr>
            <p:cNvSpPr/>
            <p:nvPr/>
          </p:nvSpPr>
          <p:spPr>
            <a:xfrm>
              <a:off x="3422363" y="4578602"/>
              <a:ext cx="6762417" cy="1977646"/>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15C4D04-2AD5-532A-EDEB-0A1CC31E95CA}"/>
                </a:ext>
              </a:extLst>
            </p:cNvPr>
            <p:cNvSpPr txBox="1"/>
            <p:nvPr/>
          </p:nvSpPr>
          <p:spPr>
            <a:xfrm>
              <a:off x="1300977" y="5385214"/>
              <a:ext cx="1202623" cy="369332"/>
            </a:xfrm>
            <a:prstGeom prst="rect">
              <a:avLst/>
            </a:prstGeom>
            <a:noFill/>
          </p:spPr>
          <p:txBody>
            <a:bodyPr wrap="square" rtlCol="0">
              <a:spAutoFit/>
            </a:bodyPr>
            <a:lstStyle/>
            <a:p>
              <a:pPr algn="r"/>
              <a:r>
                <a:rPr lang="en-US" dirty="0">
                  <a:solidFill>
                    <a:srgbClr val="7030A0"/>
                  </a:solidFill>
                  <a:latin typeface="+mj-lt"/>
                </a:rPr>
                <a:t>Input</a:t>
              </a:r>
              <a:endParaRPr lang="en-US" sz="1400" dirty="0">
                <a:solidFill>
                  <a:srgbClr val="7030A0"/>
                </a:solidFill>
                <a:latin typeface="+mj-lt"/>
              </a:endParaRPr>
            </a:p>
          </p:txBody>
        </p:sp>
        <p:cxnSp>
          <p:nvCxnSpPr>
            <p:cNvPr id="18" name="Straight Arrow Connector 17">
              <a:extLst>
                <a:ext uri="{FF2B5EF4-FFF2-40B4-BE49-F238E27FC236}">
                  <a16:creationId xmlns:a16="http://schemas.microsoft.com/office/drawing/2014/main" id="{33551B92-203F-1529-8B8A-60B582F09A40}"/>
                </a:ext>
              </a:extLst>
            </p:cNvPr>
            <p:cNvCxnSpPr>
              <a:cxnSpLocks/>
              <a:stCxn id="17" idx="3"/>
              <a:endCxn id="11" idx="1"/>
            </p:cNvCxnSpPr>
            <p:nvPr/>
          </p:nvCxnSpPr>
          <p:spPr>
            <a:xfrm flipV="1">
              <a:off x="2503600" y="5567425"/>
              <a:ext cx="918763" cy="2455"/>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256B75E2-1624-F400-BFD1-A8E15C007609}"/>
              </a:ext>
            </a:extLst>
          </p:cNvPr>
          <p:cNvGrpSpPr/>
          <p:nvPr/>
        </p:nvGrpSpPr>
        <p:grpSpPr>
          <a:xfrm>
            <a:off x="749956" y="3925696"/>
            <a:ext cx="6832873" cy="461665"/>
            <a:chOff x="749956" y="3925696"/>
            <a:chExt cx="6832873" cy="461665"/>
          </a:xfrm>
        </p:grpSpPr>
        <p:sp>
          <p:nvSpPr>
            <p:cNvPr id="8" name="Rectangle 7">
              <a:extLst>
                <a:ext uri="{FF2B5EF4-FFF2-40B4-BE49-F238E27FC236}">
                  <a16:creationId xmlns:a16="http://schemas.microsoft.com/office/drawing/2014/main" id="{77A73CD5-10A3-CC5B-C58E-5D8FB865D11F}"/>
                </a:ext>
              </a:extLst>
            </p:cNvPr>
            <p:cNvSpPr/>
            <p:nvPr/>
          </p:nvSpPr>
          <p:spPr>
            <a:xfrm>
              <a:off x="3415505" y="4014217"/>
              <a:ext cx="4167324" cy="316040"/>
            </a:xfrm>
            <a:prstGeom prst="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AEB82A32-C3CD-2C57-3F77-D09DD9024D9B}"/>
                </a:ext>
              </a:extLst>
            </p:cNvPr>
            <p:cNvCxnSpPr>
              <a:cxnSpLocks/>
              <a:endCxn id="8" idx="1"/>
            </p:cNvCxnSpPr>
            <p:nvPr/>
          </p:nvCxnSpPr>
          <p:spPr>
            <a:xfrm flipV="1">
              <a:off x="2682959" y="4172237"/>
              <a:ext cx="732546" cy="2393"/>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7EC96AA-4705-0492-4324-849CA86C521A}"/>
                </a:ext>
              </a:extLst>
            </p:cNvPr>
            <p:cNvSpPr txBox="1"/>
            <p:nvPr/>
          </p:nvSpPr>
          <p:spPr>
            <a:xfrm>
              <a:off x="749956" y="3925696"/>
              <a:ext cx="1951286" cy="461665"/>
            </a:xfrm>
            <a:prstGeom prst="rect">
              <a:avLst/>
            </a:prstGeom>
            <a:noFill/>
          </p:spPr>
          <p:txBody>
            <a:bodyPr wrap="square" rtlCol="0">
              <a:spAutoFit/>
            </a:bodyPr>
            <a:lstStyle/>
            <a:p>
              <a:pPr algn="r"/>
              <a:r>
                <a:rPr lang="en-US" sz="2400" dirty="0">
                  <a:solidFill>
                    <a:schemeClr val="accent4">
                      <a:lumMod val="75000"/>
                    </a:schemeClr>
                  </a:solidFill>
                  <a:latin typeface="+mj-lt"/>
                </a:rPr>
                <a:t>Instruction</a:t>
              </a:r>
            </a:p>
          </p:txBody>
        </p:sp>
      </p:grpSp>
      <p:sp>
        <p:nvSpPr>
          <p:cNvPr id="19" name="Slide Number Placeholder 18">
            <a:extLst>
              <a:ext uri="{FF2B5EF4-FFF2-40B4-BE49-F238E27FC236}">
                <a16:creationId xmlns:a16="http://schemas.microsoft.com/office/drawing/2014/main" id="{93AA3600-9256-59F2-AF76-3DCA62B819AE}"/>
              </a:ext>
            </a:extLst>
          </p:cNvPr>
          <p:cNvSpPr>
            <a:spLocks noGrp="1"/>
          </p:cNvSpPr>
          <p:nvPr>
            <p:ph type="sldNum" idx="97"/>
          </p:nvPr>
        </p:nvSpPr>
        <p:spPr/>
        <p:txBody>
          <a:bodyPr/>
          <a:lstStyle/>
          <a:p>
            <a:fld id="{86A8BF56-6CB3-514C-9A64-F39D95C9E25B}" type="slidenum">
              <a:rPr lang="en-US" smtClean="0"/>
              <a:t>6</a:t>
            </a:fld>
            <a:endParaRPr lang="en-US"/>
          </a:p>
        </p:txBody>
      </p:sp>
      <p:sp>
        <p:nvSpPr>
          <p:cNvPr id="2" name="Title 1">
            <a:extLst>
              <a:ext uri="{FF2B5EF4-FFF2-40B4-BE49-F238E27FC236}">
                <a16:creationId xmlns:a16="http://schemas.microsoft.com/office/drawing/2014/main" id="{282A3BE8-A776-3EAD-BA69-B93E3F729533}"/>
              </a:ext>
            </a:extLst>
          </p:cNvPr>
          <p:cNvSpPr>
            <a:spLocks noGrp="1"/>
          </p:cNvSpPr>
          <p:nvPr>
            <p:ph type="title"/>
          </p:nvPr>
        </p:nvSpPr>
        <p:spPr>
          <a:xfrm>
            <a:off x="365760" y="301752"/>
            <a:ext cx="11466576" cy="731520"/>
          </a:xfrm>
        </p:spPr>
        <p:txBody>
          <a:bodyPr/>
          <a:lstStyle/>
          <a:p>
            <a:r>
              <a:rPr lang="en-US" dirty="0"/>
              <a:t>Components of a prompt</a:t>
            </a:r>
          </a:p>
        </p:txBody>
      </p:sp>
    </p:spTree>
    <p:extLst>
      <p:ext uri="{BB962C8B-B14F-4D97-AF65-F5344CB8AC3E}">
        <p14:creationId xmlns:p14="http://schemas.microsoft.com/office/powerpoint/2010/main" val="2218148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dissolv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dissolv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dissolve">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B440C97-08A1-DB4F-8536-AA90F7CFA238}"/>
              </a:ext>
            </a:extLst>
          </p:cNvPr>
          <p:cNvSpPr>
            <a:spLocks noGrp="1"/>
          </p:cNvSpPr>
          <p:nvPr>
            <p:ph type="sldNum" idx="97"/>
          </p:nvPr>
        </p:nvSpPr>
        <p:spPr/>
        <p:txBody>
          <a:bodyPr/>
          <a:lstStyle/>
          <a:p>
            <a:fld id="{86A8BF56-6CB3-514C-9A64-F39D95C9E25B}" type="slidenum">
              <a:rPr lang="en-US" smtClean="0"/>
              <a:t>7</a:t>
            </a:fld>
            <a:endParaRPr lang="en-US"/>
          </a:p>
        </p:txBody>
      </p:sp>
      <p:sp>
        <p:nvSpPr>
          <p:cNvPr id="3" name="Content Placeholder 2">
            <a:extLst>
              <a:ext uri="{FF2B5EF4-FFF2-40B4-BE49-F238E27FC236}">
                <a16:creationId xmlns:a16="http://schemas.microsoft.com/office/drawing/2014/main" id="{D3E71B2F-DFF1-21D3-FF77-D60E62B509D1}"/>
              </a:ext>
            </a:extLst>
          </p:cNvPr>
          <p:cNvSpPr>
            <a:spLocks noGrp="1"/>
          </p:cNvSpPr>
          <p:nvPr>
            <p:ph idx="2"/>
          </p:nvPr>
        </p:nvSpPr>
        <p:spPr/>
        <p:txBody>
          <a:bodyPr/>
          <a:lstStyle/>
          <a:p>
            <a:pPr marL="0" indent="0">
              <a:buNone/>
            </a:pPr>
            <a:r>
              <a:rPr lang="en-US" sz="2400" dirty="0">
                <a:solidFill>
                  <a:schemeClr val="tx1"/>
                </a:solidFill>
                <a:latin typeface="+mn-lt"/>
              </a:rPr>
              <a:t>Systematic design and optimization of prompts to guide the response of LLMs, ensuring accuracy, relevance, and coherence in the generated outputs.</a:t>
            </a:r>
          </a:p>
          <a:p>
            <a:pPr marL="741363" indent="-401638"/>
            <a:endParaRPr lang="en-US" sz="2400" dirty="0"/>
          </a:p>
          <a:p>
            <a:pPr marL="741363" indent="-401638"/>
            <a:r>
              <a:rPr lang="en-US" sz="2400" dirty="0">
                <a:solidFill>
                  <a:schemeClr val="accent6"/>
                </a:solidFill>
                <a:latin typeface="+mj-lt"/>
              </a:rPr>
              <a:t>Iterative process</a:t>
            </a:r>
            <a:r>
              <a:rPr lang="en-US" sz="2400" dirty="0"/>
              <a:t>. It can take multiple iterations to find optimal prompts</a:t>
            </a:r>
          </a:p>
          <a:p>
            <a:pPr marL="741363" indent="-401638"/>
            <a:r>
              <a:rPr lang="en-US" sz="2400" dirty="0"/>
              <a:t>Prompt quality and structure can significantly </a:t>
            </a:r>
            <a:r>
              <a:rPr lang="en-US" sz="2400" dirty="0">
                <a:solidFill>
                  <a:schemeClr val="accent6"/>
                </a:solidFill>
                <a:latin typeface="+mj-lt"/>
              </a:rPr>
              <a:t>influence performance</a:t>
            </a:r>
            <a:endParaRPr lang="en-US" sz="2400" dirty="0">
              <a:solidFill>
                <a:schemeClr val="accent6"/>
              </a:solidFill>
            </a:endParaRPr>
          </a:p>
          <a:p>
            <a:pPr marL="741363" indent="-401638"/>
            <a:r>
              <a:rPr lang="en-US" sz="2400" dirty="0"/>
              <a:t>Well-constructed prompts can </a:t>
            </a:r>
            <a:r>
              <a:rPr lang="en-US" sz="2400" dirty="0">
                <a:solidFill>
                  <a:schemeClr val="accent6"/>
                </a:solidFill>
                <a:latin typeface="+mj-lt"/>
              </a:rPr>
              <a:t>counteract hallucinations</a:t>
            </a:r>
            <a:endParaRPr lang="en-US" sz="2400" dirty="0"/>
          </a:p>
          <a:p>
            <a:pPr marL="741363" indent="-401638"/>
            <a:r>
              <a:rPr lang="en-US" sz="2400" dirty="0">
                <a:solidFill>
                  <a:schemeClr val="accent6"/>
                </a:solidFill>
                <a:latin typeface="+mj-lt"/>
              </a:rPr>
              <a:t>Dynamic field, rapidly evolving</a:t>
            </a:r>
            <a:r>
              <a:rPr lang="en-US" sz="2400" dirty="0"/>
              <a:t>. Prompt engineering encloses different approaches, from best practices to emerging research techniques</a:t>
            </a:r>
          </a:p>
        </p:txBody>
      </p:sp>
      <p:sp>
        <p:nvSpPr>
          <p:cNvPr id="2" name="Title 1">
            <a:extLst>
              <a:ext uri="{FF2B5EF4-FFF2-40B4-BE49-F238E27FC236}">
                <a16:creationId xmlns:a16="http://schemas.microsoft.com/office/drawing/2014/main" id="{7D0DC70E-F196-0536-1A17-B17F067D9D80}"/>
              </a:ext>
            </a:extLst>
          </p:cNvPr>
          <p:cNvSpPr>
            <a:spLocks noGrp="1"/>
          </p:cNvSpPr>
          <p:nvPr>
            <p:ph type="title"/>
          </p:nvPr>
        </p:nvSpPr>
        <p:spPr>
          <a:xfrm>
            <a:off x="365760" y="301752"/>
            <a:ext cx="11466576" cy="731520"/>
          </a:xfrm>
        </p:spPr>
        <p:txBody>
          <a:bodyPr/>
          <a:lstStyle/>
          <a:p>
            <a:r>
              <a:rPr lang="en-US" dirty="0"/>
              <a:t>Prompt Engineering</a:t>
            </a:r>
          </a:p>
        </p:txBody>
      </p:sp>
    </p:spTree>
    <p:extLst>
      <p:ext uri="{BB962C8B-B14F-4D97-AF65-F5344CB8AC3E}">
        <p14:creationId xmlns:p14="http://schemas.microsoft.com/office/powerpoint/2010/main" val="1975167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5D07BBF-5A50-4D15-A318-7D7E5206E85C}"/>
              </a:ext>
            </a:extLst>
          </p:cNvPr>
          <p:cNvSpPr>
            <a:spLocks noGrp="1"/>
          </p:cNvSpPr>
          <p:nvPr>
            <p:ph type="sldNum" idx="97"/>
          </p:nvPr>
        </p:nvSpPr>
        <p:spPr/>
        <p:txBody>
          <a:bodyPr/>
          <a:lstStyle/>
          <a:p>
            <a:fld id="{86A8BF56-6CB3-514C-9A64-F39D95C9E25B}" type="slidenum">
              <a:rPr lang="en-US" smtClean="0"/>
              <a:pPr/>
              <a:t>8</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Inference parameters</a:t>
            </a:r>
          </a:p>
        </p:txBody>
      </p:sp>
    </p:spTree>
    <p:extLst>
      <p:ext uri="{BB962C8B-B14F-4D97-AF65-F5344CB8AC3E}">
        <p14:creationId xmlns:p14="http://schemas.microsoft.com/office/powerpoint/2010/main" val="2853496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2E88136-5AB7-9E71-6B76-2A64B1FED783}"/>
              </a:ext>
            </a:extLst>
          </p:cNvPr>
          <p:cNvSpPr>
            <a:spLocks noGrp="1"/>
          </p:cNvSpPr>
          <p:nvPr>
            <p:ph type="sldNum" idx="97"/>
          </p:nvPr>
        </p:nvSpPr>
        <p:spPr/>
        <p:txBody>
          <a:bodyPr/>
          <a:lstStyle/>
          <a:p>
            <a:fld id="{86A8BF56-6CB3-514C-9A64-F39D95C9E25B}" type="slidenum">
              <a:rPr lang="en-US" smtClean="0"/>
              <a:t>9</a:t>
            </a:fld>
            <a:endParaRPr lang="en-US"/>
          </a:p>
        </p:txBody>
      </p:sp>
      <p:sp>
        <p:nvSpPr>
          <p:cNvPr id="3" name="Content Placeholder 2">
            <a:extLst>
              <a:ext uri="{FF2B5EF4-FFF2-40B4-BE49-F238E27FC236}">
                <a16:creationId xmlns:a16="http://schemas.microsoft.com/office/drawing/2014/main" id="{BCF71689-5086-2AE9-8D13-C2E2EE86BD51}"/>
              </a:ext>
            </a:extLst>
          </p:cNvPr>
          <p:cNvSpPr>
            <a:spLocks noGrp="1"/>
          </p:cNvSpPr>
          <p:nvPr>
            <p:ph idx="2"/>
          </p:nvPr>
        </p:nvSpPr>
        <p:spPr/>
        <p:txBody>
          <a:bodyPr/>
          <a:lstStyle/>
          <a:p>
            <a:r>
              <a:rPr lang="en-DE" sz="2400">
                <a:solidFill>
                  <a:schemeClr val="accent6"/>
                </a:solidFill>
                <a:latin typeface="+mj-lt"/>
              </a:rPr>
              <a:t>Inference parameters </a:t>
            </a:r>
            <a:r>
              <a:rPr lang="en-DE" sz="2400"/>
              <a:t>help </a:t>
            </a:r>
            <a:r>
              <a:rPr lang="en-DE" sz="2400">
                <a:solidFill>
                  <a:schemeClr val="tx1"/>
                </a:solidFill>
                <a:latin typeface="+mn-lt"/>
              </a:rPr>
              <a:t>control and customize</a:t>
            </a:r>
            <a:r>
              <a:rPr lang="en-DE" sz="2400"/>
              <a:t> the model’s response</a:t>
            </a:r>
            <a:endParaRPr lang="en-US" sz="2400" dirty="0"/>
          </a:p>
          <a:p>
            <a:pPr lvl="1"/>
            <a:r>
              <a:rPr lang="en-US" sz="2000" dirty="0"/>
              <a:t>Does not affect model architecture or weights</a:t>
            </a:r>
          </a:p>
          <a:p>
            <a:pPr lvl="1"/>
            <a:r>
              <a:rPr lang="en-US" sz="2000" dirty="0"/>
              <a:t>Control output generation during inference</a:t>
            </a:r>
          </a:p>
          <a:p>
            <a:pPr lvl="1"/>
            <a:endParaRPr lang="en-US" sz="2000" dirty="0"/>
          </a:p>
          <a:p>
            <a:r>
              <a:rPr lang="en-US" sz="2400" dirty="0"/>
              <a:t>Affect properties such as:</a:t>
            </a:r>
          </a:p>
          <a:p>
            <a:pPr lvl="1"/>
            <a:r>
              <a:rPr lang="en-US" sz="2000" dirty="0"/>
              <a:t>Creativity and diversity in responses</a:t>
            </a:r>
          </a:p>
          <a:p>
            <a:pPr lvl="1"/>
            <a:r>
              <a:rPr lang="en-US" sz="2000" dirty="0"/>
              <a:t>Confidence of the response generation</a:t>
            </a:r>
          </a:p>
          <a:p>
            <a:pPr lvl="1"/>
            <a:r>
              <a:rPr lang="en-US" sz="2000" dirty="0"/>
              <a:t>Response length</a:t>
            </a:r>
          </a:p>
          <a:p>
            <a:pPr lvl="1"/>
            <a:r>
              <a:rPr lang="en-US" sz="2000" dirty="0"/>
              <a:t>Determine end of response generation</a:t>
            </a:r>
          </a:p>
          <a:p>
            <a:endParaRPr lang="en-DE" sz="2800"/>
          </a:p>
        </p:txBody>
      </p:sp>
      <p:sp>
        <p:nvSpPr>
          <p:cNvPr id="2" name="Title 1">
            <a:extLst>
              <a:ext uri="{FF2B5EF4-FFF2-40B4-BE49-F238E27FC236}">
                <a16:creationId xmlns:a16="http://schemas.microsoft.com/office/drawing/2014/main" id="{FC324DEA-95D5-A188-BEC9-D1131017208E}"/>
              </a:ext>
            </a:extLst>
          </p:cNvPr>
          <p:cNvSpPr>
            <a:spLocks noGrp="1"/>
          </p:cNvSpPr>
          <p:nvPr>
            <p:ph type="title"/>
          </p:nvPr>
        </p:nvSpPr>
        <p:spPr>
          <a:xfrm>
            <a:off x="365760" y="301752"/>
            <a:ext cx="11466576" cy="731520"/>
          </a:xfrm>
        </p:spPr>
        <p:txBody>
          <a:bodyPr/>
          <a:lstStyle/>
          <a:p>
            <a:r>
              <a:rPr lang="en-US" dirty="0"/>
              <a:t>Inference Parameters</a:t>
            </a:r>
          </a:p>
        </p:txBody>
      </p:sp>
    </p:spTree>
    <p:extLst>
      <p:ext uri="{BB962C8B-B14F-4D97-AF65-F5344CB8AC3E}">
        <p14:creationId xmlns:p14="http://schemas.microsoft.com/office/powerpoint/2010/main" val="1516313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EEP-GitHub">
  <a:themeElements>
    <a:clrScheme name="MLU-Academy">
      <a:dk1>
        <a:sysClr val="windowText" lastClr="000000"/>
      </a:dk1>
      <a:lt1>
        <a:sysClr val="window" lastClr="FFFFFF"/>
      </a:lt1>
      <a:dk2>
        <a:srgbClr val="232F3E"/>
      </a:dk2>
      <a:lt2>
        <a:srgbClr val="F1F3F3"/>
      </a:lt2>
      <a:accent1>
        <a:srgbClr val="003181"/>
      </a:accent1>
      <a:accent2>
        <a:srgbClr val="FFAD97"/>
      </a:accent2>
      <a:accent3>
        <a:srgbClr val="F46EBB"/>
      </a:accent3>
      <a:accent4>
        <a:srgbClr val="2074D5"/>
      </a:accent4>
      <a:accent5>
        <a:srgbClr val="7C5AED"/>
      </a:accent5>
      <a:accent6>
        <a:srgbClr val="DF2A5D"/>
      </a:accent6>
      <a:hlink>
        <a:srgbClr val="0972D3"/>
      </a:hlink>
      <a:folHlink>
        <a:srgbClr val="0972D3"/>
      </a:folHlink>
    </a:clrScheme>
    <a:fontScheme name="MLU-Academy-fonts">
      <a:majorFont>
        <a:latin typeface="Amazon Ember Display Heavy"/>
        <a:ea typeface=""/>
        <a:cs typeface=""/>
      </a:majorFont>
      <a:minorFont>
        <a:latin typeface="Amazon Ember Display"/>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Dark Squid Ink">
      <a:srgbClr val="161E2D"/>
    </a:custClr>
    <a:custClr name="Squid Ink">
      <a:srgbClr val="232F3E"/>
    </a:custClr>
    <a:custClr name="Stone">
      <a:srgbClr val="D4DADA"/>
    </a:custClr>
    <a:custClr name="Paper">
      <a:srgbClr val="F1F3F3"/>
    </a:custClr>
    <a:custClr name="White">
      <a:srgbClr val="FFFFFF"/>
    </a:custClr>
    <a:custClr name="blank">
      <a:srgbClr val="FFFFFF"/>
    </a:custClr>
    <a:custClr name="blank">
      <a:srgbClr val="FFFFFF"/>
    </a:custClr>
    <a:custClr name="blank">
      <a:srgbClr val="FFFFFF"/>
    </a:custClr>
    <a:custClr name="blank">
      <a:srgbClr val="FFFFFF"/>
    </a:custClr>
    <a:custClr name="blank">
      <a:srgbClr val="FFFFFF"/>
    </a:custClr>
    <a:custClr name="Anchor">
      <a:srgbClr val="003181"/>
    </a:custClr>
    <a:custClr name="Sky">
      <a:srgbClr val="2074D5"/>
    </a:custClr>
    <a:custClr name="Rind">
      <a:srgbClr val="FBD8BF"/>
    </a:custClr>
    <a:custClr name="Smile">
      <a:srgbClr val="FF9900"/>
    </a:custClr>
    <a:custClr name="blank">
      <a:srgbClr val="FFFFFF"/>
    </a:custClr>
    <a:custClr name="Galaxy">
      <a:srgbClr val="330066"/>
    </a:custClr>
    <a:custClr name="Cosmos">
      <a:srgbClr val="DF2A5D"/>
    </a:custClr>
    <a:custClr name="Violet">
      <a:srgbClr val="7C5AED"/>
    </a:custClr>
    <a:custClr name="Cyan">
      <a:srgbClr val="7CE8F4"/>
    </a:custClr>
    <a:custClr name="blank">
      <a:srgbClr val="FFFFFF"/>
    </a:custClr>
    <a:custClr name="Sea Blue">
      <a:srgbClr val="005276"/>
    </a:custClr>
    <a:custClr name="Aqua">
      <a:srgbClr val="007FAA"/>
    </a:custClr>
    <a:custClr name="Lab">
      <a:srgbClr val="38EF7D"/>
    </a:custClr>
    <a:custClr name="Mist">
      <a:srgbClr val="9FFCEA"/>
    </a:custClr>
    <a:custClr name="blank">
      <a:srgbClr val="FFFFFF"/>
    </a:custClr>
    <a:custClr name="Anchor">
      <a:srgbClr val="003181"/>
    </a:custClr>
    <a:custClr name="Sky">
      <a:srgbClr val="2074D5"/>
    </a:custClr>
    <a:custClr name="Magenta">
      <a:srgbClr val="F46EBB"/>
    </a:custClr>
    <a:custClr name="Peach">
      <a:srgbClr val="FFAD97"/>
    </a:custClr>
    <a:custClr name="blank">
      <a:srgbClr val="FFFFFF"/>
    </a:custClr>
  </a:custClrLst>
  <a:extLst>
    <a:ext uri="{05A4C25C-085E-4340-85A3-A5531E510DB2}">
      <thm15:themeFamily xmlns:thm15="http://schemas.microsoft.com/office/thememl/2012/main" name="EEP-GitHub" id="{46C2070B-201F-2D4C-9CB9-A358C6565537}" vid="{B4623389-C137-074A-BBFC-3901CA138ED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EEP-GitHub</Template>
  <TotalTime>4436</TotalTime>
  <Words>4299</Words>
  <Application>Microsoft Macintosh PowerPoint</Application>
  <PresentationFormat>Widescreen</PresentationFormat>
  <Paragraphs>273</Paragraphs>
  <Slides>27</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Amazon Ember Display</vt:lpstr>
      <vt:lpstr>Amazon Ember Display Heavy</vt:lpstr>
      <vt:lpstr>Amazon Ember Heavy</vt:lpstr>
      <vt:lpstr>Amazon Ember Medium</vt:lpstr>
      <vt:lpstr>Arial</vt:lpstr>
      <vt:lpstr>Calibri</vt:lpstr>
      <vt:lpstr>Lucida Console</vt:lpstr>
      <vt:lpstr>EEP-GitHub</vt:lpstr>
      <vt:lpstr>Prompt Engineering</vt:lpstr>
      <vt:lpstr>Today’s activities</vt:lpstr>
      <vt:lpstr>Prompt Engineering</vt:lpstr>
      <vt:lpstr>What are prompts?</vt:lpstr>
      <vt:lpstr>Components of a prompt</vt:lpstr>
      <vt:lpstr>Components of a prompt</vt:lpstr>
      <vt:lpstr>Prompt Engineering</vt:lpstr>
      <vt:lpstr>Inference parameters</vt:lpstr>
      <vt:lpstr>Inference Parameters</vt:lpstr>
      <vt:lpstr>Inference parameters</vt:lpstr>
      <vt:lpstr>Best Practices in Prompt Engineering</vt:lpstr>
      <vt:lpstr>Good prompting practices</vt:lpstr>
      <vt:lpstr>Prompts for instruction-tuned models</vt:lpstr>
      <vt:lpstr>Model-specific prompts</vt:lpstr>
      <vt:lpstr>More inference strategies</vt:lpstr>
      <vt:lpstr>Cost effective strategies when querying API (1/2)</vt:lpstr>
      <vt:lpstr>Cost effective strategies when querying API (2/2)</vt:lpstr>
      <vt:lpstr>In-context Learning</vt:lpstr>
      <vt:lpstr>In-context Learning</vt:lpstr>
      <vt:lpstr>Zero-shot learning</vt:lpstr>
      <vt:lpstr>One-shot learning</vt:lpstr>
      <vt:lpstr>Few-shot learning</vt:lpstr>
      <vt:lpstr>Example: Sentiment analysis with zero-shot inference</vt:lpstr>
      <vt:lpstr>Example: Text summarization with zero-shot inference</vt:lpstr>
      <vt:lpstr>More zero-shot examples</vt:lpstr>
      <vt:lpstr>Next lesson</vt:lpstr>
      <vt:lpstr>PowerPoint Presentation</vt:lpstr>
    </vt:vector>
  </TitlesOfParts>
  <Manager/>
  <Company>Amazon,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Educator Enablement Program - Generative AI</dc:title>
  <dc:subject>Prompt Engineering</dc:subject>
  <dc:creator>Machine Learning University</dc:creator>
  <cp:keywords/>
  <dc:description/>
  <cp:lastModifiedBy>dos Santos Junior, Jose Cassio</cp:lastModifiedBy>
  <cp:revision>38</cp:revision>
  <dcterms:created xsi:type="dcterms:W3CDTF">2022-11-16T15:46:36Z</dcterms:created>
  <dcterms:modified xsi:type="dcterms:W3CDTF">2025-01-09T18:56:52Z</dcterms:modified>
  <cp:category/>
</cp:coreProperties>
</file>