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8"/>
  </p:notesMasterIdLst>
  <p:sldIdLst>
    <p:sldId id="256" r:id="rId2"/>
    <p:sldId id="259" r:id="rId3"/>
    <p:sldId id="384" r:id="rId4"/>
    <p:sldId id="4044" r:id="rId5"/>
    <p:sldId id="4050" r:id="rId6"/>
    <p:sldId id="4064" r:id="rId7"/>
    <p:sldId id="4065" r:id="rId8"/>
    <p:sldId id="4066" r:id="rId9"/>
    <p:sldId id="4067" r:id="rId10"/>
    <p:sldId id="4068" r:id="rId11"/>
    <p:sldId id="4069" r:id="rId12"/>
    <p:sldId id="4071" r:id="rId13"/>
    <p:sldId id="4073" r:id="rId14"/>
    <p:sldId id="386" r:id="rId15"/>
    <p:sldId id="4074" r:id="rId16"/>
    <p:sldId id="4076" r:id="rId17"/>
    <p:sldId id="4077" r:id="rId18"/>
    <p:sldId id="4078" r:id="rId19"/>
    <p:sldId id="4079" r:id="rId20"/>
    <p:sldId id="4070" r:id="rId21"/>
    <p:sldId id="4075" r:id="rId22"/>
    <p:sldId id="4080" r:id="rId23"/>
    <p:sldId id="4081" r:id="rId24"/>
    <p:sldId id="4082" r:id="rId25"/>
    <p:sldId id="4042"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666666"/>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7"/>
    <p:restoredTop sz="83265" autoAdjust="0"/>
  </p:normalViewPr>
  <p:slideViewPr>
    <p:cSldViewPr snapToGrid="0">
      <p:cViewPr varScale="1">
        <p:scale>
          <a:sx n="105" d="100"/>
          <a:sy n="105" d="100"/>
        </p:scale>
        <p:origin x="1464"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rxiv.org/abs/2305.1060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arxiv.org/abs/2305.08291"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rxiv.org/abs/2205.1191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rxiv.org/abs/2201.1190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explore advanced prompting techniques for generative AI models. Building upon the foundational concepts of prompt engineering covered previously, we will delve into sophisticated methods to enhance the model's understanding and steer its behavior.</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3955823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of Thought prompting, while effective, has certain limitations. One limitation is that chain-of-thought prompts, particularly those with few examples, are tailored to specific problem types and may not generalize well across different tasks or domains. Additionally, smaller language models might generate fluent but illogical chain-of-thought responses, resulting in lower performance compared to larger models with more capacity. Furthermore, generating chain-of-thought responses can be computationally more expensive due to the increased number of steps involved in the reasoning process. These limitations underscore the importance of careful prompt engineering and ensuring sufficient model capacity when employing chain-of-thought prompting techniques to achieve optimal results.</a:t>
            </a:r>
          </a:p>
        </p:txBody>
      </p:sp>
      <p:sp>
        <p:nvSpPr>
          <p:cNvPr id="4" name="Slide Number Placeholder 3"/>
          <p:cNvSpPr>
            <a:spLocks noGrp="1"/>
          </p:cNvSpPr>
          <p:nvPr>
            <p:ph type="sldNum" sz="quarter" idx="5"/>
          </p:nvPr>
        </p:nvSpPr>
        <p:spPr/>
        <p:txBody>
          <a:bodyPr/>
          <a:lstStyle/>
          <a:p>
            <a:fld id="{688EF870-5850-6643-A228-25AFAA8E2BB1}" type="slidenum">
              <a:rPr lang="en-US" smtClean="0"/>
              <a:t>10</a:t>
            </a:fld>
            <a:endParaRPr lang="en-US"/>
          </a:p>
        </p:txBody>
      </p:sp>
    </p:spTree>
    <p:extLst>
      <p:ext uri="{BB962C8B-B14F-4D97-AF65-F5344CB8AC3E}">
        <p14:creationId xmlns:p14="http://schemas.microsoft.com/office/powerpoint/2010/main" val="23474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the different prompting techniques for large language models. Zero-shot prompting allows the model to leverage its pre-trained knowledge to perform tasks without additional examples. One-shot prompting provides a single example to demonstrate the desired output structure, while few-shot prompting extends this by showing multiple examples for better understanding of the expected format. Chain of thought prompting is useful for complex reasoning tasks, where the model breaks down its thought process into intermediate steps before generating the final response. The choice of technique depends on factors like task complexity, available examples, and the model's capabilities to achieve optimal performance.</a:t>
            </a:r>
          </a:p>
        </p:txBody>
      </p:sp>
      <p:sp>
        <p:nvSpPr>
          <p:cNvPr id="4" name="Slide Number Placeholder 3"/>
          <p:cNvSpPr>
            <a:spLocks noGrp="1"/>
          </p:cNvSpPr>
          <p:nvPr>
            <p:ph type="sldNum" sz="quarter" idx="5"/>
          </p:nvPr>
        </p:nvSpPr>
        <p:spPr/>
        <p:txBody>
          <a:bodyPr/>
          <a:lstStyle/>
          <a:p>
            <a:fld id="{688EF870-5850-6643-A228-25AFAA8E2BB1}" type="slidenum">
              <a:rPr lang="en-US" smtClean="0"/>
              <a:t>11</a:t>
            </a:fld>
            <a:endParaRPr lang="en-US"/>
          </a:p>
        </p:txBody>
      </p:sp>
    </p:spTree>
    <p:extLst>
      <p:ext uri="{BB962C8B-B14F-4D97-AF65-F5344CB8AC3E}">
        <p14:creationId xmlns:p14="http://schemas.microsoft.com/office/powerpoint/2010/main" val="2807855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standard prompting strategies that can help improve the performance of large language models across different tasks. Writing clear, concise, positive, and precise instructions is crucial. Additionally, supplementing prompts with examples, either through one-shot prompting (providing a single example) or few-shot prompting (multiple examples), can effectively demonstrate the desired output format. Another useful technique is chain of thought prompting, where the model decomposes a complex task into intermediate reasoning steps, breaking down its thought process before generating the final response. The choice of prompting strategy depends on factors like task complexity, availability of examples, and the model's capabilities.</a:t>
            </a:r>
          </a:p>
        </p:txBody>
      </p:sp>
      <p:sp>
        <p:nvSpPr>
          <p:cNvPr id="4" name="Slide Number Placeholder 3"/>
          <p:cNvSpPr>
            <a:spLocks noGrp="1"/>
          </p:cNvSpPr>
          <p:nvPr>
            <p:ph type="sldNum" sz="quarter" idx="5"/>
          </p:nvPr>
        </p:nvSpPr>
        <p:spPr/>
        <p:txBody>
          <a:bodyPr/>
          <a:lstStyle/>
          <a:p>
            <a:fld id="{688EF870-5850-6643-A228-25AFAA8E2BB1}" type="slidenum">
              <a:rPr lang="en-US" smtClean="0"/>
              <a:t>12</a:t>
            </a:fld>
            <a:endParaRPr lang="en-US"/>
          </a:p>
        </p:txBody>
      </p:sp>
    </p:spTree>
    <p:extLst>
      <p:ext uri="{BB962C8B-B14F-4D97-AF65-F5344CB8AC3E}">
        <p14:creationId xmlns:p14="http://schemas.microsoft.com/office/powerpoint/2010/main" val="776037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Complex tasks may involve intricate logical reasoning, combining multiple concepts, or following intricate step-by-step procedures. Standard prompts, which typically provide a single instruction or a few examples, may not sufficiently guide the model through such intricate processes. Few-shot learning, while useful for demonstrating the desired output format, can limit the available context for the actual input, especially for large language models with a fixed context window size.  The chain of thought prompting technique aims to make the model's reasoning process more transparent by breaking down the task into intermediate steps. However, this approach does not inherently ensure that the model follows a correct reasoning path, as it can still make logical errors or rely on flawed assumptions, leading to incorrect outputs.  Furthermore, language models can potentially generate harmful, biased, or inappropriate content if proper safeguards and filtering mechanisms are not in place. This could include hate speech, explicit or offensive material, or misinformation, among other concerns. Implementing robust content moderation and safety measures is crucial to mitigate these risks.</a:t>
            </a:r>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99164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self-consistency, an essential property for large language models to generate coherent and reliable outputs.</a:t>
            </a:r>
          </a:p>
        </p:txBody>
      </p:sp>
    </p:spTree>
    <p:extLst>
      <p:ext uri="{BB962C8B-B14F-4D97-AF65-F5344CB8AC3E}">
        <p14:creationId xmlns:p14="http://schemas.microsoft.com/office/powerpoint/2010/main" val="3255852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Decoder-only models are a type of language model architecture that generates text sequentially, one token at a time. They work by calculating logits, which represent the probability scores assigned to each possible token in the model's vocabulary. These logits are derived from the probability distributions learned by the model during training.  The decoding process takes these logits and converts them into actual text output. At each step, the model selects the token with the highest logit score as the next word in the generated sequence. This process continues iteratively, with the model using the previously generated words as context to predict the next word, until a stopping criterion is met such as reaching a maximum length or generating an end-of-sequence token).</a:t>
            </a:r>
          </a:p>
        </p:txBody>
      </p:sp>
      <p:sp>
        <p:nvSpPr>
          <p:cNvPr id="4" name="Slide Number Placeholder 3"/>
          <p:cNvSpPr>
            <a:spLocks noGrp="1"/>
          </p:cNvSpPr>
          <p:nvPr>
            <p:ph type="sldNum" sz="quarter" idx="5"/>
          </p:nvPr>
        </p:nvSpPr>
        <p:spPr/>
        <p:txBody>
          <a:bodyPr/>
          <a:lstStyle/>
          <a:p>
            <a:fld id="{688EF870-5850-6643-A228-25AFAA8E2BB1}" type="slidenum">
              <a:rPr lang="en-US" smtClean="0"/>
              <a:t>15</a:t>
            </a:fld>
            <a:endParaRPr lang="en-US"/>
          </a:p>
        </p:txBody>
      </p:sp>
    </p:spTree>
    <p:extLst>
      <p:ext uri="{BB962C8B-B14F-4D97-AF65-F5344CB8AC3E}">
        <p14:creationId xmlns:p14="http://schemas.microsoft.com/office/powerpoint/2010/main" val="2442034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contrasts two decoding methods used in language models: greedy decoding and stochastic decoding. Greedy decoding is a deterministic approach where at each step, the token with the highest probability is selected. This method is fast and efficient since it doesn't keep track of multiple sequences, but it can get stuck in repetitive loops, and the generated output may lack creativity.  On the other hand, stochastic decoding is a non-deterministic method where the next token is selected based on the probability distribution. The sampled token is not guaranteed to have the highest individual probability, but this approach allows for greater diversity in the generated output. Stochastic decoding is controlled by several parameters, unlike greedy decoding, which is equivalent to sampling with a temperature of 0.  The key differences lie in the deterministic nature of greedy decoding, which prioritizes efficiency but may produce less diverse outputs, versus the stochastic approach, which introduces randomness and can generate more creative and varied text, albeit at the cost of increased computational complexity.</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1355944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self-consistency technique is an approach that builds upon chain-of-thought prompting. Instead of relying on a single reasoning path, the idea is to generate multiple, diverse reasoning paths through few-shot chain-of-thought prompting. These diverse paths are then used to verify the consistency of the responses. By exploring multiple possibilities for the elicited reasoning chain, the model gains the ability to consider different perspectives and approaches to a problem. This can help boost performance on tasks that require arithmetic and common-sense reasoning. The key advantage of self-consistency is that it allows the model to cross-check its reasoning across multiple paths, mitigating potential biases or weaknesses that could arise from relying on a single line of reasoning. By verifying consistency across diverse paths, the model can arrive at more accurate and reliable predictions, especially for complex reasoning tasks.</a:t>
            </a:r>
          </a:p>
        </p:txBody>
      </p:sp>
      <p:sp>
        <p:nvSpPr>
          <p:cNvPr id="4" name="Slide Number Placeholder 3"/>
          <p:cNvSpPr>
            <a:spLocks noGrp="1"/>
          </p:cNvSpPr>
          <p:nvPr>
            <p:ph type="sldNum" sz="quarter" idx="5"/>
          </p:nvPr>
        </p:nvSpPr>
        <p:spPr/>
        <p:txBody>
          <a:bodyPr/>
          <a:lstStyle/>
          <a:p>
            <a:fld id="{688EF870-5850-6643-A228-25AFAA8E2BB1}" type="slidenum">
              <a:rPr lang="en-US" smtClean="0"/>
              <a:t>17</a:t>
            </a:fld>
            <a:endParaRPr lang="en-US"/>
          </a:p>
        </p:txBody>
      </p:sp>
    </p:spTree>
    <p:extLst>
      <p:ext uri="{BB962C8B-B14F-4D97-AF65-F5344CB8AC3E}">
        <p14:creationId xmlns:p14="http://schemas.microsoft.com/office/powerpoint/2010/main" val="1178752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Self-consistency improves performance by generating multiple reasoning chains and taking a majority vote across their outputs. This approach enhances reliability and accuracy compared to relying on a single chain-of-thought. The idea is reminiscent of model </a:t>
            </a:r>
            <a:r>
              <a:rPr lang="en-US" dirty="0" err="1"/>
              <a:t>ensembling</a:t>
            </a:r>
            <a:r>
              <a:rPr lang="en-US" dirty="0"/>
              <a:t> techniques in machine learning, where multiple models contribute to the final prediction.  Self-consistency has shown promising results on tasks with unique correct answers, such as arithmetic problems and quantitative business questions. It leverages the strengths of chain-of-thought prompting while mitigating potential biases from a single reasoning path. By exploring diverse possibilities and verifying consistency, the model can arrive at more robust solutions for complex reasoning challenges.  This technique is particularly useful for common-sense reasoning benchmarks that require careful step-by-step reasoning. By generating multiple plausible reasoning paths and cross-checking their outputs, self-consistency can help uncover flaws or inconsistencies in individual chains, leading to more reliable and accurate final predictions.</a:t>
            </a:r>
          </a:p>
        </p:txBody>
      </p:sp>
      <p:sp>
        <p:nvSpPr>
          <p:cNvPr id="4" name="Slide Number Placeholder 3"/>
          <p:cNvSpPr>
            <a:spLocks noGrp="1"/>
          </p:cNvSpPr>
          <p:nvPr>
            <p:ph type="sldNum" sz="quarter" idx="5"/>
          </p:nvPr>
        </p:nvSpPr>
        <p:spPr/>
        <p:txBody>
          <a:bodyPr/>
          <a:lstStyle/>
          <a:p>
            <a:fld id="{688EF870-5850-6643-A228-25AFAA8E2BB1}" type="slidenum">
              <a:rPr lang="en-US" smtClean="0"/>
              <a:t>18</a:t>
            </a:fld>
            <a:endParaRPr lang="en-US"/>
          </a:p>
        </p:txBody>
      </p:sp>
    </p:spTree>
    <p:extLst>
      <p:ext uri="{BB962C8B-B14F-4D97-AF65-F5344CB8AC3E}">
        <p14:creationId xmlns:p14="http://schemas.microsoft.com/office/powerpoint/2010/main" val="3665261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Self-consistency, while improving accuracy, incurs a higher computational cost compared to the standard chain-of-thought approach. To balance performance and cost, it is recommended to generate a small number of paths, typically 5 to 10, as the performance tends to saturate quickly beyond that. A potential solution is to use self-consistency during model fine-tuning to generate higher-quality supervised data, and then use the fine-tuned model for single inference runs, providing improved accuracy without the need for multiple path generation at inference time. However, language models can often generate incorrect or non-sensical reasoning paths, posing a challenge for self-consistency marginalization. If most of the chain-of-thought paths are erroneous, the self-consistency approach may fail to yield reliable results. Further research is needed to understand what prompting techniques or model architectures can elicit proper reasoning and consistent outputs across multiple paths.</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3339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first revisit the basics of prompt engineering covered previously. We then explore advanced prompting techniques like chain-of-thought prompting, which involves providing step-by-step reasoning to guide the model through complex tasks. Additionally, we discuss self-consistency to ensure coherent and reliable outputs from the model. Finally, we examine the tree-of-thought approach, where prompts are structured as decision trees to explore multiple lines of reasoning.</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the tree-of-thought approach, which aims to enhance the reasoning capabilities of language models by generating multiple reasoning paths or "thoughts" for a given input.</a:t>
            </a:r>
          </a:p>
        </p:txBody>
      </p:sp>
    </p:spTree>
    <p:extLst>
      <p:ext uri="{BB962C8B-B14F-4D97-AF65-F5344CB8AC3E}">
        <p14:creationId xmlns:p14="http://schemas.microsoft.com/office/powerpoint/2010/main" val="2404017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tree-of-thoughts prompting strategy is a powerful approach that enables large language models to engage in improved reasoning and problem-solving. Instead of following a single, linear thought process, this strategy encourages the model to explore multiple potential solutions or reasoning paths simultaneously.  By constructing a tree-like structure, where each "thought" represents a coherent sequence of text serving as an intermediate step, the model can systematically generate, evaluate, and expand upon various ideas or hypotheses. This process mirrors how humans often consider multiple options, weigh their merits, and iteratively refine their thinking before arriving at a final solution.  The tree-of-thoughts approach is versatile and can be applied to a wide range of tasks, such as creative writing, mathematical reasoning, crossword puzzles, and more. For instance, in creative writing tasks like ad copy generation, the model can explore different angles, tones, or messaging strategies, allowing it to produce more diverse and compelling outputs.  Furthermore, by aggregating and cross-checking the results from different reasoning paths, this strategy can help mitigate issues like hallucinations or inconsistencies that language models sometimes exhibit when relying on a single, linear reasoning process. By considering multiple perspectives and cross-referencing their outputs, the model can identify and correct potential errors or inconsistencies, leading to more reliable and coherent solutions.</a:t>
            </a:r>
          </a:p>
        </p:txBody>
      </p:sp>
      <p:sp>
        <p:nvSpPr>
          <p:cNvPr id="4" name="Slide Number Placeholder 3"/>
          <p:cNvSpPr>
            <a:spLocks noGrp="1"/>
          </p:cNvSpPr>
          <p:nvPr>
            <p:ph type="sldNum" sz="quarter" idx="5"/>
          </p:nvPr>
        </p:nvSpPr>
        <p:spPr/>
        <p:txBody>
          <a:bodyPr/>
          <a:lstStyle/>
          <a:p>
            <a:fld id="{688EF870-5850-6643-A228-25AFAA8E2BB1}" type="slidenum">
              <a:rPr lang="en-US" smtClean="0"/>
              <a:t>21</a:t>
            </a:fld>
            <a:endParaRPr lang="en-US"/>
          </a:p>
        </p:txBody>
      </p:sp>
    </p:spTree>
    <p:extLst>
      <p:ext uri="{BB962C8B-B14F-4D97-AF65-F5344CB8AC3E}">
        <p14:creationId xmlns:p14="http://schemas.microsoft.com/office/powerpoint/2010/main" val="303405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tree-of-thoughts prompting technique is an advanced approach that enhances the reasoning and problem-solving capabilities of large language models. It goes beyond the traditional chain-of-thought prompting by encouraging the model to explore multiple potential solutions or reasoning paths simultaneously.  The key idea is to generate a tree-like structure where each "thought" represents a coherent sequence of text serving as an intermediate step towards the final solution. This allows the model to systematically generate, evaluate, and expand upon various ideas or hypotheses, mimicking how humans often consider multiple options and iteratively refine their thinking.  To facilitate this process, the technique incorporates tree-branching algorithms like breadth-first and depth-first search. These algorithms enable the model to explore different branches of the thought tree in a structured manner, allowing for look-ahead and back-tracking capabilities. This systematic exploration ensures that the model can thoroughly analyze potential solutions, leading to more informed and well-reasoned decision-making.  Moreover, by aggregating and cross-checking the results from different reasoning paths, the tree-of-thoughts approach can help mitigate issues like hallucinations or inconsistencies that language models sometimes exhibit when relying on a single, linear reasoning process. By considering multiple perspectives and cross-referencing their outputs, the model can identify and correct potential errors or inconsistencies, leading to more reliable and coherent solutions.  This technique is particularly valuable for complex problem-solving tasks that require careful consideration of various factors and trade-offs, such as decision-making, planning, or open-ended reasoning tasks. By constructing a tree-like structure of interconnected thoughts, the model can uncover insights or solutions that might be missed by a single, linear reasoning process, ultimately leading to more comprehensive and well-informed decision-making.</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hlinkClick r:id="rId3"/>
              </a:rPr>
              <a:t>Tree of Thoughts: Deliberate Problem Solving with Large Language Models</a:t>
            </a:r>
            <a:r>
              <a:rPr lang="en-GB" sz="1200" dirty="0"/>
              <a:t>, Yao et al. (2023).: </a:t>
            </a:r>
            <a:r>
              <a:rPr lang="en-US" dirty="0"/>
              <a:t>https://</a:t>
            </a:r>
            <a:r>
              <a:rPr lang="en-US" dirty="0" err="1"/>
              <a:t>arxiv.org</a:t>
            </a:r>
            <a:r>
              <a:rPr lang="en-US" dirty="0"/>
              <a:t>/abs/2305.10601</a:t>
            </a: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hlinkClick r:id="rId4"/>
              </a:rPr>
              <a:t>Large Language Model Guided Tree-of-Thought</a:t>
            </a:r>
            <a:r>
              <a:rPr lang="en-GB" sz="1200" dirty="0"/>
              <a:t>, Long (2023).</a:t>
            </a:r>
            <a:r>
              <a:rPr lang="en-US" sz="1200" dirty="0"/>
              <a:t>: </a:t>
            </a:r>
            <a:r>
              <a:rPr lang="en-US" dirty="0"/>
              <a:t>https://</a:t>
            </a:r>
            <a:r>
              <a:rPr lang="en-US" dirty="0" err="1"/>
              <a:t>arxiv.org</a:t>
            </a:r>
            <a:r>
              <a:rPr lang="en-US" dirty="0"/>
              <a:t>/abs/2305.08291</a:t>
            </a:r>
          </a:p>
          <a:p>
            <a:endParaRPr lang="en-DE" sz="1200"/>
          </a:p>
        </p:txBody>
      </p:sp>
      <p:sp>
        <p:nvSpPr>
          <p:cNvPr id="4" name="Slide Number Placeholder 3"/>
          <p:cNvSpPr>
            <a:spLocks noGrp="1"/>
          </p:cNvSpPr>
          <p:nvPr>
            <p:ph type="sldNum" sz="quarter" idx="5"/>
          </p:nvPr>
        </p:nvSpPr>
        <p:spPr/>
        <p:txBody>
          <a:bodyPr/>
          <a:lstStyle/>
          <a:p>
            <a:fld id="{688EF870-5850-6643-A228-25AFAA8E2BB1}" type="slidenum">
              <a:rPr lang="en-US" smtClean="0"/>
              <a:t>22</a:t>
            </a:fld>
            <a:endParaRPr lang="en-US"/>
          </a:p>
        </p:txBody>
      </p:sp>
    </p:spTree>
    <p:extLst>
      <p:ext uri="{BB962C8B-B14F-4D97-AF65-F5344CB8AC3E}">
        <p14:creationId xmlns:p14="http://schemas.microsoft.com/office/powerpoint/2010/main" val="1673945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tree-of-thoughts prompting technique is particularly useful for tasks that require careful deliberation, strategic planning, and exploration of multiple potential solutions. It excels in scenarios where important initial decisions need to be made, long-term strategies need to be formulated, and a comprehensive analysis of various options is necessary.  However, tree-of-thought may not be the most efficient approach for tasks where powerful language models already demonstrate exceptional performance without the need for an extensive deliberative search process. In such cases, the computational resources required by tree-of-thought might outweigh the benefits it provides.  One of the key advantages of tree-of-thought is the flexibility it offers in constructing the thought tree. Users can customize the tree structure, depth, and branching strategies to strike a balance between computational cost and performance, tailoring the approach to their specific requirements and resource constraints.  While tree-of-thought demands more computational resources compared to simpler sampling methods, it offers a systematic and thorough exploration of the solution space, leading to more informed and well-reasoned decisions, particularly in complex problem-solving scenarios.</a:t>
            </a:r>
          </a:p>
        </p:txBody>
      </p:sp>
      <p:sp>
        <p:nvSpPr>
          <p:cNvPr id="4" name="Slide Number Placeholder 3"/>
          <p:cNvSpPr>
            <a:spLocks noGrp="1"/>
          </p:cNvSpPr>
          <p:nvPr>
            <p:ph type="sldNum" sz="quarter" idx="5"/>
          </p:nvPr>
        </p:nvSpPr>
        <p:spPr/>
        <p:txBody>
          <a:bodyPr/>
          <a:lstStyle/>
          <a:p>
            <a:fld id="{688EF870-5850-6643-A228-25AFAA8E2BB1}" type="slidenum">
              <a:rPr lang="en-US" smtClean="0"/>
              <a:t>23</a:t>
            </a:fld>
            <a:endParaRPr lang="en-US"/>
          </a:p>
        </p:txBody>
      </p:sp>
    </p:spTree>
    <p:extLst>
      <p:ext uri="{BB962C8B-B14F-4D97-AF65-F5344CB8AC3E}">
        <p14:creationId xmlns:p14="http://schemas.microsoft.com/office/powerpoint/2010/main" val="3503124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compares different prompting techniques for language models, ranging from simple input-output mapping to more advanced methods like chain-of-thought, self-consistency, and tree-of-thought prompting. The input-output approach is the most basic, where the model generates an output based solely on the input. Chain-of-thought involves having the model reason through the problem step-by-step before producing the final output. Self-consistency prompting aims to improve coherence by generating multiple outputs and selecting the majority vote. Finally, tree-of-thought prompting is a more sophisticated technique that constructs a tree-like structure of thoughts, allowing for a more deliberate and exploratory search process. This hierarchical approach enables the model to consider multiple solutions and strategies, making important initial decisions that can influence the subsequent thought process. While computationally more expensive, tree-of-thought prompting offers flexibility in customizing the cost-performance trade-off based on the task requirements.</a:t>
            </a:r>
          </a:p>
        </p:txBody>
      </p:sp>
      <p:sp>
        <p:nvSpPr>
          <p:cNvPr id="4" name="Slide Number Placeholder 3"/>
          <p:cNvSpPr>
            <a:spLocks noGrp="1"/>
          </p:cNvSpPr>
          <p:nvPr>
            <p:ph type="sldNum" sz="quarter" idx="5"/>
          </p:nvPr>
        </p:nvSpPr>
        <p:spPr/>
        <p:txBody>
          <a:bodyPr/>
          <a:lstStyle/>
          <a:p>
            <a:fld id="{688EF870-5850-6643-A228-25AFAA8E2BB1}" type="slidenum">
              <a:rPr lang="en-US" smtClean="0"/>
              <a:t>24</a:t>
            </a:fld>
            <a:endParaRPr lang="en-US"/>
          </a:p>
        </p:txBody>
      </p:sp>
    </p:spTree>
    <p:extLst>
      <p:ext uri="{BB962C8B-B14F-4D97-AF65-F5344CB8AC3E}">
        <p14:creationId xmlns:p14="http://schemas.microsoft.com/office/powerpoint/2010/main" val="4073789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covered some advanced prompt engineering techniques. In the next lesson, you will explore multimodal solutions using foundation models.</a:t>
            </a:r>
          </a:p>
        </p:txBody>
      </p:sp>
    </p:spTree>
    <p:extLst>
      <p:ext uri="{BB962C8B-B14F-4D97-AF65-F5344CB8AC3E}">
        <p14:creationId xmlns:p14="http://schemas.microsoft.com/office/powerpoint/2010/main" val="303028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with a review of basic prompting techniques. We'll cover the fundamentals of crafting effective prompts for language models, ensuring clear communication and optimal performance. This will lay the groundwork for exploring more advanced prompting strategies in subsequent sections.</a:t>
            </a:r>
          </a:p>
        </p:txBody>
      </p:sp>
    </p:spTree>
    <p:extLst>
      <p:ext uri="{BB962C8B-B14F-4D97-AF65-F5344CB8AC3E}">
        <p14:creationId xmlns:p14="http://schemas.microsoft.com/office/powerpoint/2010/main" val="148308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prompting practices involve providing clear, unambiguous instructions to language models. Highlight the key aspects the model should focus on and include relevant details or restrictions. Separate different components like instructions, content, questions, and expected output format. Use positive phrasing and provide examples to facilitate in-context learning. Refining prompts is an iterative process that may require multiple attempts.</a:t>
            </a:r>
          </a:p>
        </p:txBody>
      </p:sp>
      <p:sp>
        <p:nvSpPr>
          <p:cNvPr id="4" name="Slide Number Placeholder 3"/>
          <p:cNvSpPr>
            <a:spLocks noGrp="1"/>
          </p:cNvSpPr>
          <p:nvPr>
            <p:ph type="sldNum" sz="quarter" idx="5"/>
          </p:nvPr>
        </p:nvSpPr>
        <p:spPr/>
        <p:txBody>
          <a:bodyPr/>
          <a:lstStyle/>
          <a:p>
            <a:fld id="{688EF870-5850-6643-A228-25AFAA8E2BB1}" type="slidenum">
              <a:rPr lang="en-US" smtClean="0"/>
              <a:t>4</a:t>
            </a:fld>
            <a:endParaRPr lang="en-US"/>
          </a:p>
        </p:txBody>
      </p:sp>
    </p:spTree>
    <p:extLst>
      <p:ext uri="{BB962C8B-B14F-4D97-AF65-F5344CB8AC3E}">
        <p14:creationId xmlns:p14="http://schemas.microsoft.com/office/powerpoint/2010/main" val="281222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we will discuss chain-of-thought prompting. This technique involves guiding language models to break down complex problems into a series of smaller, more manageable steps.</a:t>
            </a:r>
          </a:p>
        </p:txBody>
      </p:sp>
    </p:spTree>
    <p:extLst>
      <p:ext uri="{BB962C8B-B14F-4D97-AF65-F5344CB8AC3E}">
        <p14:creationId xmlns:p14="http://schemas.microsoft.com/office/powerpoint/2010/main" val="74055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Chain-of-thought prompting is a technique that breaks down complex tasks through intermediate reasoning steps. It encourages the language model to explain its reasoning process by decomposing the solution into a series of steps. This behavior can be facilitated through various strategies like few-shot chain-of-thought or zero-shot chain-of-thought. Chain-of-thought serves as the basis for other prompting techniques which separate the task's decomposition and its solving.  Chain-of-thought prompting has been shown to significantly improve language model performance on reasoning and arithmetic tasks. By guiding the model to break down problems into intermediate steps and explicitly walk through its thought process, chain-of-thought helps the model arrive at more accurate solutions. It also provides insights into the model's reasoning process. This technique enhances the model's capabilities in areas like logical reasoning, multi-step arithmetic problems, and other complex cognitive tasks requiring structured reasoning.</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2692545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0" dirty="0">
                <a:solidFill>
                  <a:srgbClr val="000000"/>
                </a:solidFill>
                <a:effectLst/>
                <a:latin typeface="+mn-lt"/>
                <a:hlinkClick r:id="rId3"/>
              </a:rPr>
              <a:t>“Large Language Models are Zero-Shot Reasoners”</a:t>
            </a:r>
            <a:r>
              <a:rPr lang="en-GB" sz="1200" i="0" dirty="0">
                <a:solidFill>
                  <a:srgbClr val="000000"/>
                </a:solidFill>
                <a:effectLst/>
                <a:latin typeface="+mn-lt"/>
              </a:rPr>
              <a:t>, Kojima et al. (2022)</a:t>
            </a:r>
            <a:endParaRPr lang="en-GB" sz="1200" dirty="0">
              <a:solidFill>
                <a:srgbClr val="000000"/>
              </a:solidFill>
              <a:latin typeface="+mn-lt"/>
            </a:endParaRPr>
          </a:p>
          <a:p>
            <a:endParaRPr lang="en-US" dirty="0"/>
          </a:p>
          <a:p>
            <a:r>
              <a:rPr lang="en-US" dirty="0"/>
              <a:t>Zero-shot chain-of-thought is a technique that prompts the language model to generate a sequential reasoning chain by appending instructions like "Let's think step by step" to the prompt. This elicits the generation of intermediate reasoning steps, leading to more precise answers. The language model understands and follows the instructions, enabling it to break down the problem and arrive at the correct solution through a step-by-step thought process. This approach leverages the model's ability to reason and can potentially enhance the interpretability and accuracy of its outputs, especially for complex tasks, without the need for explicit examples or demonstrations. By prompting the model to reason through the problem in a structured manner, zero-shot chain-of-thought can improve the model's performance on tasks requiring logical reasoning and multi-step problem-solving.</a:t>
            </a:r>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2606035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0" dirty="0">
                <a:solidFill>
                  <a:srgbClr val="000000"/>
                </a:solidFill>
                <a:effectLst/>
                <a:latin typeface="+mn-lt"/>
                <a:ea typeface="Amazon Ember" panose="020B0603020204020204" pitchFamily="34" charset="0"/>
                <a:cs typeface="Amazon Ember" panose="020B0603020204020204" pitchFamily="34" charset="0"/>
                <a:hlinkClick r:id="rId3"/>
              </a:rPr>
              <a:t>“Chain-of-Thought Prompting Elicits Reasoning in Large Language Models”</a:t>
            </a:r>
            <a:r>
              <a:rPr lang="en-GB" sz="1200" i="0" dirty="0">
                <a:solidFill>
                  <a:srgbClr val="000000"/>
                </a:solidFill>
                <a:effectLst/>
                <a:latin typeface="+mn-lt"/>
                <a:ea typeface="Amazon Ember" panose="020B0603020204020204" pitchFamily="34" charset="0"/>
                <a:cs typeface="Amazon Ember" panose="020B0603020204020204" pitchFamily="34" charset="0"/>
              </a:rPr>
              <a:t>, Wei et al. (2022)</a:t>
            </a:r>
          </a:p>
          <a:p>
            <a:endParaRPr lang="en-US" dirty="0"/>
          </a:p>
          <a:p>
            <a:r>
              <a:rPr lang="en-US" dirty="0"/>
              <a:t>Few-shot Chain of Thought is a technique that involves providing the language model with examples that include step-by-step reasoning or explanations, rather than just the final answer. By showing the model these reasoned examples, it learns to generate its own reasoning chain when solving new problems. This approach often leads to more accurate results as the model breaks down the problem into intermediate steps, enabling it to arrive at the solution through a structured thought process. Few-shot chain-of-thought leverages the model's ability to learn from examples that demonstrate the reasoning process, allowing it to apply similar step-by-step reasoning to new tasks, particularly those requiring multi-step logical reasoning or problem-solving. By prompting the model to generate its own chain of thought, this technique can enhance the interpretability and accuracy of the model's outputs for complex tasks.</a:t>
            </a:r>
          </a:p>
          <a:p>
            <a:endParaRPr lang="en-US" dirty="0"/>
          </a:p>
          <a:p>
            <a:r>
              <a:rPr lang="en-US" dirty="0"/>
              <a:t>Image source: https://</a:t>
            </a:r>
            <a:r>
              <a:rPr lang="en-US" dirty="0" err="1"/>
              <a:t>arxiv.org</a:t>
            </a:r>
            <a:r>
              <a:rPr lang="en-US" dirty="0"/>
              <a:t>/abs/2201.11903 </a:t>
            </a:r>
          </a:p>
        </p:txBody>
      </p:sp>
      <p:sp>
        <p:nvSpPr>
          <p:cNvPr id="4" name="Slide Number Placeholder 3"/>
          <p:cNvSpPr>
            <a:spLocks noGrp="1"/>
          </p:cNvSpPr>
          <p:nvPr>
            <p:ph type="sldNum" sz="quarter" idx="5"/>
          </p:nvPr>
        </p:nvSpPr>
        <p:spPr/>
        <p:txBody>
          <a:bodyPr/>
          <a:lstStyle/>
          <a:p>
            <a:fld id="{688EF870-5850-6643-A228-25AFAA8E2BB1}" type="slidenum">
              <a:rPr lang="en-US" smtClean="0"/>
              <a:t>8</a:t>
            </a:fld>
            <a:endParaRPr lang="en-US"/>
          </a:p>
        </p:txBody>
      </p:sp>
    </p:spTree>
    <p:extLst>
      <p:ext uri="{BB962C8B-B14F-4D97-AF65-F5344CB8AC3E}">
        <p14:creationId xmlns:p14="http://schemas.microsoft.com/office/powerpoint/2010/main" val="71442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breaking down complex problems into smaller logical steps and providing demonstrations with step-by-step reasoning, chain-of-thought enables the models to learn and generate their own reasoning chains when solving new tasks. This approach enhances the models' performance on tasks that require arithmetic, common sense, and symbolic reasoning by guiding them through a structured thought process.  Prompt augmentations like "Let's think step by step" can facilitate the generation of these thought chains, encouraging the model to break down the problem into intermediate steps and arrive at the solution through a reasoned process. Models with around 100 billion parameters have shown significant performance gains when using chain-of-thought prompting, as reported in a study. By learning from examples that demonstrate the reasoning process, these large language models can apply similar step-by-step reasoning to new tasks, leading to more accurate and interpretable outputs, particularly for complex problems that require multi-step logical reasoning or problem-solving.</a:t>
            </a:r>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403227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9642124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26331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30072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50945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18462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8785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9420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73985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39757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87286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204944046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205.11916"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arxiv.org/abs/2201.1190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3A08CE-9DAA-7DB5-9F57-43AE7364E9F9}"/>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Advanced Prompting Techniques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4</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A2B552-4A7D-301A-4BBC-3AD56BF49BEC}"/>
              </a:ext>
            </a:extLst>
          </p:cNvPr>
          <p:cNvSpPr>
            <a:spLocks noGrp="1"/>
          </p:cNvSpPr>
          <p:nvPr>
            <p:ph type="sldNum" idx="97"/>
          </p:nvPr>
        </p:nvSpPr>
        <p:spPr/>
        <p:txBody>
          <a:bodyPr/>
          <a:lstStyle/>
          <a:p>
            <a:fld id="{86A8BF56-6CB3-514C-9A64-F39D95C9E25B}" type="slidenum">
              <a:rPr lang="en-US" smtClean="0"/>
              <a:t>10</a:t>
            </a:fld>
            <a:endParaRPr lang="en-US"/>
          </a:p>
        </p:txBody>
      </p:sp>
      <p:sp>
        <p:nvSpPr>
          <p:cNvPr id="2" name="Title 1">
            <a:extLst>
              <a:ext uri="{FF2B5EF4-FFF2-40B4-BE49-F238E27FC236}">
                <a16:creationId xmlns:a16="http://schemas.microsoft.com/office/drawing/2014/main" id="{ADD1FD69-0AA0-27A0-DED7-DF1B6DD2C506}"/>
              </a:ext>
            </a:extLst>
          </p:cNvPr>
          <p:cNvSpPr>
            <a:spLocks noGrp="1"/>
          </p:cNvSpPr>
          <p:nvPr>
            <p:ph type="title" idx="1"/>
          </p:nvPr>
        </p:nvSpPr>
        <p:spPr/>
        <p:txBody>
          <a:bodyPr/>
          <a:lstStyle/>
          <a:p>
            <a:r>
              <a:rPr lang="en-US" dirty="0"/>
              <a:t>Limitations of </a:t>
            </a:r>
            <a:r>
              <a:rPr lang="en-US" dirty="0" err="1"/>
              <a:t>CoT</a:t>
            </a:r>
            <a:endParaRPr lang="en-US" dirty="0"/>
          </a:p>
        </p:txBody>
      </p:sp>
      <p:sp>
        <p:nvSpPr>
          <p:cNvPr id="3" name="Content Placeholder 2">
            <a:extLst>
              <a:ext uri="{FF2B5EF4-FFF2-40B4-BE49-F238E27FC236}">
                <a16:creationId xmlns:a16="http://schemas.microsoft.com/office/drawing/2014/main" id="{644C6F92-3F88-1EF9-22B6-F5FA29FA85AC}"/>
              </a:ext>
            </a:extLst>
          </p:cNvPr>
          <p:cNvSpPr>
            <a:spLocks noGrp="1"/>
          </p:cNvSpPr>
          <p:nvPr>
            <p:ph idx="2"/>
          </p:nvPr>
        </p:nvSpPr>
        <p:spPr/>
        <p:txBody>
          <a:bodyPr/>
          <a:lstStyle/>
          <a:p>
            <a:r>
              <a:rPr lang="en-GB" sz="2800" dirty="0" err="1">
                <a:solidFill>
                  <a:schemeClr val="tx1"/>
                </a:solidFill>
                <a:latin typeface="+mn-lt"/>
              </a:rPr>
              <a:t>CoT</a:t>
            </a:r>
            <a:r>
              <a:rPr lang="en-GB" sz="2800" dirty="0">
                <a:solidFill>
                  <a:schemeClr val="tx1"/>
                </a:solidFill>
                <a:latin typeface="+mn-lt"/>
              </a:rPr>
              <a:t> prompts (especially few-shot examples) are </a:t>
            </a:r>
            <a:r>
              <a:rPr lang="en-GB" sz="2800" dirty="0">
                <a:solidFill>
                  <a:schemeClr val="tx2">
                    <a:lumMod val="75000"/>
                  </a:schemeClr>
                </a:solidFill>
                <a:latin typeface="+mj-lt"/>
              </a:rPr>
              <a:t>specific to a problem type</a:t>
            </a:r>
            <a:endParaRPr lang="en-GB" sz="2800" dirty="0">
              <a:solidFill>
                <a:schemeClr val="tx1"/>
              </a:solidFill>
              <a:latin typeface="+mn-lt"/>
            </a:endParaRPr>
          </a:p>
          <a:p>
            <a:r>
              <a:rPr lang="en-GB" sz="2800" dirty="0">
                <a:solidFill>
                  <a:schemeClr val="tx1"/>
                </a:solidFill>
                <a:latin typeface="+mn-lt"/>
              </a:rPr>
              <a:t>Smaller models might produce fluent but </a:t>
            </a:r>
            <a:r>
              <a:rPr lang="en-GB" sz="2800" dirty="0">
                <a:solidFill>
                  <a:schemeClr val="tx2">
                    <a:lumMod val="75000"/>
                  </a:schemeClr>
                </a:solidFill>
                <a:latin typeface="+mj-lt"/>
              </a:rPr>
              <a:t>illogical </a:t>
            </a:r>
            <a:r>
              <a:rPr lang="en-GB" sz="2800" dirty="0" err="1">
                <a:solidFill>
                  <a:schemeClr val="tx2">
                    <a:lumMod val="75000"/>
                  </a:schemeClr>
                </a:solidFill>
                <a:latin typeface="+mj-lt"/>
              </a:rPr>
              <a:t>CoT</a:t>
            </a:r>
            <a:r>
              <a:rPr lang="en-GB" sz="2800" dirty="0">
                <a:solidFill>
                  <a:schemeClr val="tx1"/>
                </a:solidFill>
                <a:latin typeface="+mn-lt"/>
              </a:rPr>
              <a:t>, with lower performance</a:t>
            </a:r>
          </a:p>
          <a:p>
            <a:r>
              <a:rPr lang="en-GB" dirty="0">
                <a:solidFill>
                  <a:schemeClr val="tx1"/>
                </a:solidFill>
                <a:latin typeface="+mn-lt"/>
              </a:rPr>
              <a:t>Increased cost of generation</a:t>
            </a:r>
            <a:endParaRPr lang="en-GB" sz="2800" dirty="0">
              <a:solidFill>
                <a:schemeClr val="tx1"/>
              </a:solidFill>
              <a:latin typeface="+mn-lt"/>
            </a:endParaRPr>
          </a:p>
          <a:p>
            <a:endParaRPr lang="en-US" dirty="0"/>
          </a:p>
        </p:txBody>
      </p:sp>
    </p:spTree>
    <p:extLst>
      <p:ext uri="{BB962C8B-B14F-4D97-AF65-F5344CB8AC3E}">
        <p14:creationId xmlns:p14="http://schemas.microsoft.com/office/powerpoint/2010/main" val="222167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4B3AD7A-C1CF-7109-4905-17C101C4E6C1}"/>
              </a:ext>
            </a:extLst>
          </p:cNvPr>
          <p:cNvSpPr>
            <a:spLocks noGrp="1"/>
          </p:cNvSpPr>
          <p:nvPr>
            <p:ph type="sldNum" idx="97"/>
          </p:nvPr>
        </p:nvSpPr>
        <p:spPr/>
        <p:txBody>
          <a:bodyPr/>
          <a:lstStyle/>
          <a:p>
            <a:fld id="{86A8BF56-6CB3-514C-9A64-F39D95C9E25B}" type="slidenum">
              <a:rPr lang="en-US" smtClean="0"/>
              <a:t>11</a:t>
            </a:fld>
            <a:endParaRPr lang="en-US"/>
          </a:p>
        </p:txBody>
      </p:sp>
      <p:sp>
        <p:nvSpPr>
          <p:cNvPr id="2" name="Title 1">
            <a:extLst>
              <a:ext uri="{FF2B5EF4-FFF2-40B4-BE49-F238E27FC236}">
                <a16:creationId xmlns:a16="http://schemas.microsoft.com/office/drawing/2014/main" id="{506B9448-2CCB-DA1A-2D19-47F92C6FC9B0}"/>
              </a:ext>
            </a:extLst>
          </p:cNvPr>
          <p:cNvSpPr>
            <a:spLocks noGrp="1"/>
          </p:cNvSpPr>
          <p:nvPr>
            <p:ph type="title" idx="1"/>
          </p:nvPr>
        </p:nvSpPr>
        <p:spPr/>
        <p:txBody>
          <a:bodyPr/>
          <a:lstStyle/>
          <a:p>
            <a:r>
              <a:rPr lang="en-DE"/>
              <a:t>Overview of </a:t>
            </a:r>
            <a:r>
              <a:rPr lang="en-US" dirty="0"/>
              <a:t>prompting </a:t>
            </a:r>
            <a:r>
              <a:rPr lang="en-DE"/>
              <a:t>techniques</a:t>
            </a:r>
            <a:endParaRPr lang="en-US" dirty="0"/>
          </a:p>
        </p:txBody>
      </p:sp>
      <p:graphicFrame>
        <p:nvGraphicFramePr>
          <p:cNvPr id="4" name="Table 8">
            <a:extLst>
              <a:ext uri="{FF2B5EF4-FFF2-40B4-BE49-F238E27FC236}">
                <a16:creationId xmlns:a16="http://schemas.microsoft.com/office/drawing/2014/main" id="{CDEABEAB-4911-742B-0457-ED026F6CF361}"/>
              </a:ext>
            </a:extLst>
          </p:cNvPr>
          <p:cNvGraphicFramePr>
            <a:graphicFrameLocks noGrp="1"/>
          </p:cNvGraphicFramePr>
          <p:nvPr>
            <p:extLst>
              <p:ext uri="{D42A27DB-BD31-4B8C-83A1-F6EECF244321}">
                <p14:modId xmlns:p14="http://schemas.microsoft.com/office/powerpoint/2010/main" val="1162549047"/>
              </p:ext>
            </p:extLst>
          </p:nvPr>
        </p:nvGraphicFramePr>
        <p:xfrm>
          <a:off x="874643" y="1663701"/>
          <a:ext cx="10702006" cy="3152247"/>
        </p:xfrm>
        <a:graphic>
          <a:graphicData uri="http://schemas.openxmlformats.org/drawingml/2006/table">
            <a:tbl>
              <a:tblPr firstRow="1" bandRow="1">
                <a:tableStyleId>{93296810-A885-4BE3-A3E7-6D5BEEA58F35}</a:tableStyleId>
              </a:tblPr>
              <a:tblGrid>
                <a:gridCol w="2595806">
                  <a:extLst>
                    <a:ext uri="{9D8B030D-6E8A-4147-A177-3AD203B41FA5}">
                      <a16:colId xmlns:a16="http://schemas.microsoft.com/office/drawing/2014/main" val="916910793"/>
                    </a:ext>
                  </a:extLst>
                </a:gridCol>
                <a:gridCol w="8106200">
                  <a:extLst>
                    <a:ext uri="{9D8B030D-6E8A-4147-A177-3AD203B41FA5}">
                      <a16:colId xmlns:a16="http://schemas.microsoft.com/office/drawing/2014/main" val="3130521108"/>
                    </a:ext>
                  </a:extLst>
                </a:gridCol>
              </a:tblGrid>
              <a:tr h="470007">
                <a:tc>
                  <a:txBody>
                    <a:bodyPr/>
                    <a:lstStyle/>
                    <a:p>
                      <a:pPr algn="ctr"/>
                      <a:r>
                        <a:rPr lang="en-DE" sz="2400">
                          <a:latin typeface="+mj-lt"/>
                        </a:rPr>
                        <a:t>Method</a:t>
                      </a:r>
                    </a:p>
                  </a:txBody>
                  <a:tcPr>
                    <a:lnL w="12700" cmpd="sng">
                      <a:noFill/>
                    </a:lnL>
                  </a:tcPr>
                </a:tc>
                <a:tc>
                  <a:txBody>
                    <a:bodyPr/>
                    <a:lstStyle/>
                    <a:p>
                      <a:pPr algn="ctr"/>
                      <a:r>
                        <a:rPr lang="en-DE" sz="2400">
                          <a:latin typeface="+mj-lt"/>
                        </a:rPr>
                        <a:t>Use case</a:t>
                      </a:r>
                    </a:p>
                  </a:txBody>
                  <a:tcPr/>
                </a:tc>
                <a:extLst>
                  <a:ext uri="{0D108BD9-81ED-4DB2-BD59-A6C34878D82A}">
                    <a16:rowId xmlns:a16="http://schemas.microsoft.com/office/drawing/2014/main" val="648446548"/>
                  </a:ext>
                </a:extLst>
              </a:tr>
              <a:tr h="406292">
                <a:tc>
                  <a:txBody>
                    <a:bodyPr/>
                    <a:lstStyle/>
                    <a:p>
                      <a:r>
                        <a:rPr lang="en-US" sz="1900" b="0" dirty="0">
                          <a:latin typeface="+mn-lt"/>
                        </a:rPr>
                        <a:t>Zero-shot prompting</a:t>
                      </a:r>
                      <a:endParaRPr lang="en-DE" sz="1900" b="0">
                        <a:latin typeface="+mn-lt"/>
                      </a:endParaRPr>
                    </a:p>
                  </a:txBody>
                  <a:tcPr anchor="ctr">
                    <a:lnL w="12700" cmpd="sng">
                      <a:noFill/>
                    </a:lnL>
                  </a:tcPr>
                </a:tc>
                <a:tc>
                  <a:txBody>
                    <a:bodyPr/>
                    <a:lstStyle/>
                    <a:p>
                      <a:r>
                        <a:rPr lang="en-US" sz="1900" b="0"/>
                        <a:t>Tasks that the LLM is capable of performing simply </a:t>
                      </a:r>
                      <a:r>
                        <a:rPr lang="en-US" sz="1900" b="0">
                          <a:latin typeface="+mj-lt"/>
                        </a:rPr>
                        <a:t>leveraging the information</a:t>
                      </a:r>
                      <a:r>
                        <a:rPr lang="en-US" sz="1900" b="0"/>
                        <a:t> from the large amounts of data it has been pre-trained on.</a:t>
                      </a:r>
                      <a:endParaRPr lang="en-DE" sz="1900" b="0"/>
                    </a:p>
                  </a:txBody>
                  <a:tcPr anchor="ctr"/>
                </a:tc>
                <a:extLst>
                  <a:ext uri="{0D108BD9-81ED-4DB2-BD59-A6C34878D82A}">
                    <a16:rowId xmlns:a16="http://schemas.microsoft.com/office/drawing/2014/main" val="303082514"/>
                  </a:ext>
                </a:extLst>
              </a:tr>
              <a:tr h="162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232F3E"/>
                          </a:solidFill>
                          <a:effectLst/>
                          <a:uLnTx/>
                          <a:uFillTx/>
                          <a:latin typeface="+mn-lt"/>
                          <a:ea typeface="+mn-ea"/>
                          <a:cs typeface="+mn-cs"/>
                        </a:rPr>
                        <a:t>One-shot prompting</a:t>
                      </a:r>
                      <a:endParaRPr kumimoji="0" lang="en-DE" sz="1900" b="0" i="0" u="none" strike="noStrike" kern="1200" cap="none" spc="0" normalizeH="0" baseline="0" noProof="0">
                        <a:ln>
                          <a:noFill/>
                        </a:ln>
                        <a:solidFill>
                          <a:srgbClr val="232F3E"/>
                        </a:solidFill>
                        <a:effectLst/>
                        <a:uLnTx/>
                        <a:uFillTx/>
                        <a:latin typeface="+mn-lt"/>
                        <a:ea typeface="+mn-ea"/>
                        <a:cs typeface="+mn-cs"/>
                      </a:endParaRPr>
                    </a:p>
                  </a:txBody>
                  <a:tcPr anchor="ctr">
                    <a:lnL w="12700" cmpd="sng">
                      <a:noFill/>
                    </a:lnL>
                  </a:tcPr>
                </a:tc>
                <a:tc>
                  <a:txBody>
                    <a:bodyPr/>
                    <a:lstStyle/>
                    <a:p>
                      <a:r>
                        <a:rPr lang="en-US" sz="1900" b="0"/>
                        <a:t>Output needs to follow a certain structure that can be demonstrated via </a:t>
                      </a:r>
                      <a:r>
                        <a:rPr lang="en-US" sz="1900" b="0">
                          <a:latin typeface="+mj-lt"/>
                        </a:rPr>
                        <a:t>one </a:t>
                      </a:r>
                      <a:r>
                        <a:rPr lang="en-US" sz="1900" b="0" kern="1200">
                          <a:solidFill>
                            <a:schemeClr val="dk1"/>
                          </a:solidFill>
                          <a:latin typeface="+mj-lt"/>
                          <a:ea typeface="+mn-ea"/>
                          <a:cs typeface="+mn-cs"/>
                        </a:rPr>
                        <a:t>example</a:t>
                      </a:r>
                      <a:r>
                        <a:rPr lang="en-US" sz="1900" b="0"/>
                        <a:t>.</a:t>
                      </a:r>
                      <a:endParaRPr lang="en-DE" sz="1900" b="0"/>
                    </a:p>
                  </a:txBody>
                  <a:tcPr anchor="ctr"/>
                </a:tc>
                <a:extLst>
                  <a:ext uri="{0D108BD9-81ED-4DB2-BD59-A6C34878D82A}">
                    <a16:rowId xmlns:a16="http://schemas.microsoft.com/office/drawing/2014/main" val="1299204104"/>
                  </a:ext>
                </a:extLst>
              </a:tr>
              <a:tr h="0">
                <a:tc>
                  <a:txBody>
                    <a:bodyPr/>
                    <a:lstStyle/>
                    <a:p>
                      <a:r>
                        <a:rPr lang="en-US" sz="1900" b="0" dirty="0">
                          <a:latin typeface="+mn-lt"/>
                        </a:rPr>
                        <a:t>Few-shot prompting</a:t>
                      </a:r>
                      <a:endParaRPr lang="en-DE" sz="1900" b="0">
                        <a:latin typeface="+mn-lt"/>
                      </a:endParaRPr>
                    </a:p>
                  </a:txBody>
                  <a:tcPr anchor="ctr">
                    <a:lnL w="12700" cmpd="sng">
                      <a:noFill/>
                    </a:lnL>
                  </a:tcPr>
                </a:tc>
                <a:tc>
                  <a:txBody>
                    <a:bodyPr/>
                    <a:lstStyle/>
                    <a:p>
                      <a:r>
                        <a:rPr lang="en-US" sz="1900" b="0"/>
                        <a:t>Output needs to follow a certain structure that can be demonstrated via </a:t>
                      </a:r>
                      <a:r>
                        <a:rPr lang="en-US" sz="1900" b="0">
                          <a:latin typeface="+mj-lt"/>
                        </a:rPr>
                        <a:t>various examples</a:t>
                      </a:r>
                      <a:r>
                        <a:rPr lang="en-US" sz="1900" b="0"/>
                        <a:t>.</a:t>
                      </a:r>
                      <a:endParaRPr lang="en-DE" sz="1900" b="0"/>
                    </a:p>
                  </a:txBody>
                  <a:tcPr anchor="ctr"/>
                </a:tc>
                <a:extLst>
                  <a:ext uri="{0D108BD9-81ED-4DB2-BD59-A6C34878D82A}">
                    <a16:rowId xmlns:a16="http://schemas.microsoft.com/office/drawing/2014/main" val="568126510"/>
                  </a:ext>
                </a:extLst>
              </a:tr>
              <a:tr h="0">
                <a:tc>
                  <a:txBody>
                    <a:bodyPr/>
                    <a:lstStyle/>
                    <a:p>
                      <a:r>
                        <a:rPr lang="en-US" sz="1900" b="0" dirty="0">
                          <a:latin typeface="+mn-lt"/>
                        </a:rPr>
                        <a:t>Chain of thought</a:t>
                      </a:r>
                      <a:endParaRPr lang="en-DE" sz="1900" b="0" i="1">
                        <a:latin typeface="+mn-lt"/>
                      </a:endParaRPr>
                    </a:p>
                  </a:txBody>
                  <a:tcPr anchor="ctr">
                    <a:lnL w="12700" cmpd="sng">
                      <a:noFill/>
                    </a:lnL>
                  </a:tcPr>
                </a:tc>
                <a:tc>
                  <a:txBody>
                    <a:bodyPr/>
                    <a:lstStyle/>
                    <a:p>
                      <a:r>
                        <a:rPr lang="en-US" sz="1900" b="0" dirty="0"/>
                        <a:t>Complex tasks that require </a:t>
                      </a:r>
                      <a:r>
                        <a:rPr lang="en-US" sz="1900" b="0" dirty="0">
                          <a:latin typeface="+mj-lt"/>
                        </a:rPr>
                        <a:t>reasoning</a:t>
                      </a:r>
                      <a:r>
                        <a:rPr lang="en-US" sz="1900" b="0" dirty="0"/>
                        <a:t> before a response can be generated.</a:t>
                      </a:r>
                      <a:endParaRPr lang="en-DE" sz="1900" b="0" i="1"/>
                    </a:p>
                  </a:txBody>
                  <a:tcPr anchor="ctr"/>
                </a:tc>
                <a:extLst>
                  <a:ext uri="{0D108BD9-81ED-4DB2-BD59-A6C34878D82A}">
                    <a16:rowId xmlns:a16="http://schemas.microsoft.com/office/drawing/2014/main" val="1937827397"/>
                  </a:ext>
                </a:extLst>
              </a:tr>
            </a:tbl>
          </a:graphicData>
        </a:graphic>
      </p:graphicFrame>
    </p:spTree>
    <p:extLst>
      <p:ext uri="{BB962C8B-B14F-4D97-AF65-F5344CB8AC3E}">
        <p14:creationId xmlns:p14="http://schemas.microsoft.com/office/powerpoint/2010/main" val="148682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14FAB8-1529-2077-4986-46872F2883E7}"/>
              </a:ext>
            </a:extLst>
          </p:cNvPr>
          <p:cNvSpPr>
            <a:spLocks noGrp="1"/>
          </p:cNvSpPr>
          <p:nvPr>
            <p:ph type="sldNum" idx="97"/>
          </p:nvPr>
        </p:nvSpPr>
        <p:spPr/>
        <p:txBody>
          <a:bodyPr/>
          <a:lstStyle/>
          <a:p>
            <a:fld id="{86A8BF56-6CB3-514C-9A64-F39D95C9E25B}" type="slidenum">
              <a:rPr lang="en-US" smtClean="0"/>
              <a:t>12</a:t>
            </a:fld>
            <a:endParaRPr lang="en-US"/>
          </a:p>
        </p:txBody>
      </p:sp>
      <p:sp>
        <p:nvSpPr>
          <p:cNvPr id="2" name="Title 1">
            <a:extLst>
              <a:ext uri="{FF2B5EF4-FFF2-40B4-BE49-F238E27FC236}">
                <a16:creationId xmlns:a16="http://schemas.microsoft.com/office/drawing/2014/main" id="{ADD1FD69-0AA0-27A0-DED7-DF1B6DD2C506}"/>
              </a:ext>
            </a:extLst>
          </p:cNvPr>
          <p:cNvSpPr>
            <a:spLocks noGrp="1"/>
          </p:cNvSpPr>
          <p:nvPr>
            <p:ph type="title" idx="1"/>
          </p:nvPr>
        </p:nvSpPr>
        <p:spPr/>
        <p:txBody>
          <a:bodyPr/>
          <a:lstStyle/>
          <a:p>
            <a:r>
              <a:rPr lang="en-US" dirty="0"/>
              <a:t>Review: Standard prompting strategies</a:t>
            </a:r>
          </a:p>
        </p:txBody>
      </p:sp>
      <p:sp>
        <p:nvSpPr>
          <p:cNvPr id="3" name="Content Placeholder 2">
            <a:extLst>
              <a:ext uri="{FF2B5EF4-FFF2-40B4-BE49-F238E27FC236}">
                <a16:creationId xmlns:a16="http://schemas.microsoft.com/office/drawing/2014/main" id="{644C6F92-3F88-1EF9-22B6-F5FA29FA85AC}"/>
              </a:ext>
            </a:extLst>
          </p:cNvPr>
          <p:cNvSpPr>
            <a:spLocks noGrp="1"/>
          </p:cNvSpPr>
          <p:nvPr>
            <p:ph idx="2"/>
          </p:nvPr>
        </p:nvSpPr>
        <p:spPr/>
        <p:txBody>
          <a:bodyPr/>
          <a:lstStyle/>
          <a:p>
            <a:r>
              <a:rPr lang="en-US" dirty="0"/>
              <a:t>Standard</a:t>
            </a:r>
            <a:r>
              <a:rPr lang="en-DE"/>
              <a:t> prompt engineering </a:t>
            </a:r>
            <a:r>
              <a:rPr lang="en-US" dirty="0"/>
              <a:t>techniques </a:t>
            </a:r>
            <a:r>
              <a:rPr lang="en-DE"/>
              <a:t>helps get </a:t>
            </a:r>
            <a:r>
              <a:rPr lang="en-DE" b="1"/>
              <a:t>improved results</a:t>
            </a:r>
            <a:r>
              <a:rPr lang="en-DE"/>
              <a:t> from LLMs for different tasks. Best practices:</a:t>
            </a:r>
          </a:p>
          <a:p>
            <a:pPr lvl="1"/>
            <a:r>
              <a:rPr lang="en-DE"/>
              <a:t>Write </a:t>
            </a:r>
            <a:r>
              <a:rPr lang="en-DE" u="sng"/>
              <a:t>clear</a:t>
            </a:r>
            <a:r>
              <a:rPr lang="en-DE"/>
              <a:t>, </a:t>
            </a:r>
            <a:r>
              <a:rPr lang="en-DE" u="sng"/>
              <a:t>concise</a:t>
            </a:r>
            <a:r>
              <a:rPr lang="en-DE"/>
              <a:t>, </a:t>
            </a:r>
            <a:r>
              <a:rPr lang="en-DE" u="sng"/>
              <a:t>positive</a:t>
            </a:r>
            <a:r>
              <a:rPr lang="en-DE"/>
              <a:t>, and </a:t>
            </a:r>
            <a:r>
              <a:rPr lang="en-DE" u="sng"/>
              <a:t>precise</a:t>
            </a:r>
            <a:r>
              <a:rPr lang="en-DE"/>
              <a:t> instructions</a:t>
            </a:r>
          </a:p>
          <a:p>
            <a:pPr lvl="1"/>
            <a:r>
              <a:rPr lang="en-DE"/>
              <a:t>Supplement with </a:t>
            </a:r>
            <a:r>
              <a:rPr lang="en-DE" u="sng"/>
              <a:t>examples</a:t>
            </a:r>
            <a:r>
              <a:rPr lang="en-DE"/>
              <a:t> (one/few-shot prompting)</a:t>
            </a:r>
          </a:p>
          <a:p>
            <a:pPr lvl="1"/>
            <a:r>
              <a:rPr lang="en-DE"/>
              <a:t>Ask the model to decompose a task into </a:t>
            </a:r>
            <a:r>
              <a:rPr lang="en-DE" u="sng"/>
              <a:t>reasoning steps</a:t>
            </a:r>
            <a:r>
              <a:rPr lang="en-DE"/>
              <a:t> (CoT prompting)</a:t>
            </a:r>
            <a:endParaRPr lang="en-DE" u="sng"/>
          </a:p>
        </p:txBody>
      </p:sp>
    </p:spTree>
    <p:extLst>
      <p:ext uri="{BB962C8B-B14F-4D97-AF65-F5344CB8AC3E}">
        <p14:creationId xmlns:p14="http://schemas.microsoft.com/office/powerpoint/2010/main" val="272006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DF90C-6598-0429-0B65-3784EB439B5E}"/>
              </a:ext>
            </a:extLst>
          </p:cNvPr>
          <p:cNvSpPr>
            <a:spLocks noGrp="1"/>
          </p:cNvSpPr>
          <p:nvPr>
            <p:ph type="sldNum" idx="97"/>
          </p:nvPr>
        </p:nvSpPr>
        <p:spPr/>
        <p:txBody>
          <a:bodyPr/>
          <a:lstStyle/>
          <a:p>
            <a:fld id="{86A8BF56-6CB3-514C-9A64-F39D95C9E25B}" type="slidenum">
              <a:rPr lang="en-US" smtClean="0"/>
              <a:t>13</a:t>
            </a:fld>
            <a:endParaRPr lang="en-US"/>
          </a:p>
        </p:txBody>
      </p:sp>
      <p:sp>
        <p:nvSpPr>
          <p:cNvPr id="2" name="Title 1">
            <a:extLst>
              <a:ext uri="{FF2B5EF4-FFF2-40B4-BE49-F238E27FC236}">
                <a16:creationId xmlns:a16="http://schemas.microsoft.com/office/drawing/2014/main" id="{960E1B9C-9F93-22D2-5A00-B37D62D36C0E}"/>
              </a:ext>
            </a:extLst>
          </p:cNvPr>
          <p:cNvSpPr>
            <a:spLocks noGrp="1"/>
          </p:cNvSpPr>
          <p:nvPr>
            <p:ph type="title" idx="1"/>
          </p:nvPr>
        </p:nvSpPr>
        <p:spPr/>
        <p:txBody>
          <a:bodyPr/>
          <a:lstStyle/>
          <a:p>
            <a:r>
              <a:rPr lang="en-US" dirty="0"/>
              <a:t>Towards advanced prompting</a:t>
            </a:r>
          </a:p>
        </p:txBody>
      </p:sp>
      <p:sp>
        <p:nvSpPr>
          <p:cNvPr id="3" name="Content Placeholder 2">
            <a:extLst>
              <a:ext uri="{FF2B5EF4-FFF2-40B4-BE49-F238E27FC236}">
                <a16:creationId xmlns:a16="http://schemas.microsoft.com/office/drawing/2014/main" id="{63DF1DE4-CD86-C9BE-A47F-6271193DDB02}"/>
              </a:ext>
            </a:extLst>
          </p:cNvPr>
          <p:cNvSpPr>
            <a:spLocks noGrp="1"/>
          </p:cNvSpPr>
          <p:nvPr>
            <p:ph idx="2"/>
          </p:nvPr>
        </p:nvSpPr>
        <p:spPr/>
        <p:txBody>
          <a:bodyPr/>
          <a:lstStyle/>
          <a:p>
            <a:r>
              <a:rPr lang="en-DE" sz="2400"/>
              <a:t>Difficult questions might require the LLM to follow complex instructions and perform multi-step reasoning. </a:t>
            </a:r>
            <a:r>
              <a:rPr lang="en-US" sz="2400" b="1" dirty="0">
                <a:solidFill>
                  <a:schemeClr val="accent6"/>
                </a:solidFill>
              </a:rPr>
              <a:t>Standard</a:t>
            </a:r>
            <a:r>
              <a:rPr lang="en-DE" sz="2400" b="1">
                <a:solidFill>
                  <a:schemeClr val="accent6"/>
                </a:solidFill>
              </a:rPr>
              <a:t> prompting techniques are often not enough</a:t>
            </a:r>
            <a:r>
              <a:rPr lang="en-US" sz="2400" b="1" dirty="0">
                <a:solidFill>
                  <a:schemeClr val="accent6"/>
                </a:solidFill>
              </a:rPr>
              <a:t>.</a:t>
            </a:r>
            <a:endParaRPr lang="en-DE" sz="2400"/>
          </a:p>
          <a:p>
            <a:pPr lvl="1"/>
            <a:r>
              <a:rPr lang="en-GB" sz="2000" dirty="0"/>
              <a:t>Few-shot learning requires the </a:t>
            </a:r>
            <a:r>
              <a:rPr lang="en-GB" sz="2000" b="1" dirty="0">
                <a:solidFill>
                  <a:schemeClr val="tx2"/>
                </a:solidFill>
              </a:rPr>
              <a:t>limited context window </a:t>
            </a:r>
            <a:r>
              <a:rPr lang="en-GB" sz="2000" dirty="0"/>
              <a:t>of most LLMs to be occupied with exemplars</a:t>
            </a:r>
          </a:p>
          <a:p>
            <a:pPr lvl="1"/>
            <a:r>
              <a:rPr lang="en-GB" sz="2000" dirty="0" err="1"/>
              <a:t>CoT</a:t>
            </a:r>
            <a:r>
              <a:rPr lang="en-GB" sz="2000" dirty="0"/>
              <a:t> does </a:t>
            </a:r>
            <a:r>
              <a:rPr lang="en-GB" sz="2000" b="1" dirty="0">
                <a:solidFill>
                  <a:schemeClr val="tx2"/>
                </a:solidFill>
              </a:rPr>
              <a:t>not guarantee correct reasoning paths </a:t>
            </a:r>
            <a:r>
              <a:rPr lang="en-GB" sz="2000" dirty="0"/>
              <a:t>and can give rise to both correct and incorrect answers</a:t>
            </a:r>
          </a:p>
          <a:p>
            <a:pPr lvl="1"/>
            <a:r>
              <a:rPr lang="en-GB" sz="2000" dirty="0"/>
              <a:t>LLMs can be </a:t>
            </a:r>
            <a:r>
              <a:rPr lang="en-GB" sz="2000" b="1" dirty="0">
                <a:solidFill>
                  <a:schemeClr val="tx2"/>
                </a:solidFill>
              </a:rPr>
              <a:t>tricked</a:t>
            </a:r>
            <a:r>
              <a:rPr lang="en-GB" sz="2000" dirty="0"/>
              <a:t> into providing harmful output if safeguards aren’t put in place</a:t>
            </a:r>
            <a:endParaRPr lang="en-DE" sz="2000"/>
          </a:p>
          <a:p>
            <a:endParaRPr lang="en-US" sz="2400" dirty="0"/>
          </a:p>
        </p:txBody>
      </p:sp>
    </p:spTree>
    <p:extLst>
      <p:ext uri="{BB962C8B-B14F-4D97-AF65-F5344CB8AC3E}">
        <p14:creationId xmlns:p14="http://schemas.microsoft.com/office/powerpoint/2010/main" val="175102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Self-consistency</a:t>
            </a:r>
          </a:p>
        </p:txBody>
      </p:sp>
    </p:spTree>
    <p:extLst>
      <p:ext uri="{BB962C8B-B14F-4D97-AF65-F5344CB8AC3E}">
        <p14:creationId xmlns:p14="http://schemas.microsoft.com/office/powerpoint/2010/main" val="271312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2">
            <a:extLst>
              <a:ext uri="{FF2B5EF4-FFF2-40B4-BE49-F238E27FC236}">
                <a16:creationId xmlns:a16="http://schemas.microsoft.com/office/drawing/2014/main" id="{FEAEBE86-D378-845F-C567-769D16FBBFEA}"/>
              </a:ext>
            </a:extLst>
          </p:cNvPr>
          <p:cNvSpPr>
            <a:spLocks noGrp="1"/>
          </p:cNvSpPr>
          <p:nvPr>
            <p:ph type="sldNum" idx="97"/>
          </p:nvPr>
        </p:nvSpPr>
        <p:spPr/>
        <p:txBody>
          <a:bodyPr/>
          <a:lstStyle/>
          <a:p>
            <a:fld id="{86A8BF56-6CB3-514C-9A64-F39D95C9E25B}" type="slidenum">
              <a:rPr lang="en-US" smtClean="0"/>
              <a:t>15</a:t>
            </a:fld>
            <a:endParaRPr lang="en-US"/>
          </a:p>
        </p:txBody>
      </p:sp>
      <p:sp>
        <p:nvSpPr>
          <p:cNvPr id="2" name="Title 1">
            <a:extLst>
              <a:ext uri="{FF2B5EF4-FFF2-40B4-BE49-F238E27FC236}">
                <a16:creationId xmlns:a16="http://schemas.microsoft.com/office/drawing/2014/main" id="{DFDFA789-5C11-9998-9B7C-9DC4A12D55FB}"/>
              </a:ext>
            </a:extLst>
          </p:cNvPr>
          <p:cNvSpPr>
            <a:spLocks noGrp="1"/>
          </p:cNvSpPr>
          <p:nvPr>
            <p:ph type="title" idx="1"/>
          </p:nvPr>
        </p:nvSpPr>
        <p:spPr/>
        <p:txBody>
          <a:bodyPr/>
          <a:lstStyle/>
          <a:p>
            <a:r>
              <a:rPr lang="en-DE"/>
              <a:t>Decoding for text generation</a:t>
            </a:r>
            <a:endParaRPr lang="en-US" dirty="0"/>
          </a:p>
        </p:txBody>
      </p:sp>
      <p:sp>
        <p:nvSpPr>
          <p:cNvPr id="3" name="Content Placeholder 2">
            <a:extLst>
              <a:ext uri="{FF2B5EF4-FFF2-40B4-BE49-F238E27FC236}">
                <a16:creationId xmlns:a16="http://schemas.microsoft.com/office/drawing/2014/main" id="{E0C054C4-412A-360D-968B-0D0ADE797D75}"/>
              </a:ext>
            </a:extLst>
          </p:cNvPr>
          <p:cNvSpPr>
            <a:spLocks noGrp="1"/>
          </p:cNvSpPr>
          <p:nvPr>
            <p:ph idx="2"/>
          </p:nvPr>
        </p:nvSpPr>
        <p:spPr>
          <a:xfrm>
            <a:off x="365760" y="1165536"/>
            <a:ext cx="11466576" cy="2430187"/>
          </a:xfrm>
        </p:spPr>
        <p:txBody>
          <a:bodyPr/>
          <a:lstStyle/>
          <a:p>
            <a:r>
              <a:rPr lang="en-GB" sz="2400" dirty="0"/>
              <a:t>Decoder-only models generate text </a:t>
            </a:r>
            <a:r>
              <a:rPr lang="en-GB" sz="2400" b="1" dirty="0">
                <a:solidFill>
                  <a:schemeClr val="accent6"/>
                </a:solidFill>
              </a:rPr>
              <a:t>word by word</a:t>
            </a:r>
          </a:p>
          <a:p>
            <a:r>
              <a:rPr lang="en-GB" sz="2400" dirty="0"/>
              <a:t>LLMs calculate logits: </a:t>
            </a:r>
            <a:r>
              <a:rPr lang="en-GB" sz="2400" b="1" dirty="0"/>
              <a:t>scores</a:t>
            </a:r>
            <a:r>
              <a:rPr lang="en-GB" sz="2400" dirty="0"/>
              <a:t> assigned to every possible token in their vocabulary via a probability distribution</a:t>
            </a:r>
          </a:p>
          <a:p>
            <a:r>
              <a:rPr lang="en-GB" sz="2400" b="1" dirty="0">
                <a:solidFill>
                  <a:schemeClr val="accent6"/>
                </a:solidFill>
              </a:rPr>
              <a:t>Decoding</a:t>
            </a:r>
            <a:r>
              <a:rPr lang="en-GB" sz="2400" dirty="0"/>
              <a:t> is the process of turning the logits coming from the probability distributions generated by the model into actual text </a:t>
            </a:r>
            <a:endParaRPr lang="en-DE" sz="2400"/>
          </a:p>
          <a:p>
            <a:endParaRPr lang="en-US" sz="2400" dirty="0"/>
          </a:p>
        </p:txBody>
      </p:sp>
      <p:grpSp>
        <p:nvGrpSpPr>
          <p:cNvPr id="4" name="Group 3" descr="Diagram of the decoding process for text generation. The input text is tokenised. The token IDs are transformed by the LLM into logits that yield probabilities for the next token.">
            <a:extLst>
              <a:ext uri="{FF2B5EF4-FFF2-40B4-BE49-F238E27FC236}">
                <a16:creationId xmlns:a16="http://schemas.microsoft.com/office/drawing/2014/main" id="{9827222C-5A9A-313A-44E4-6BFA8B0C03F1}"/>
              </a:ext>
            </a:extLst>
          </p:cNvPr>
          <p:cNvGrpSpPr/>
          <p:nvPr/>
        </p:nvGrpSpPr>
        <p:grpSpPr>
          <a:xfrm>
            <a:off x="440270" y="4130605"/>
            <a:ext cx="12260128" cy="2179986"/>
            <a:chOff x="440270" y="4130605"/>
            <a:chExt cx="12260128" cy="2179986"/>
          </a:xfrm>
        </p:grpSpPr>
        <p:grpSp>
          <p:nvGrpSpPr>
            <p:cNvPr id="5" name="Group 4" descr="Diagram of the text generation flow for LLMs. An input text is tokenised and transformed into token IDs, Those are passed through the LLM that produces logits, or probability values for each of the possible continuation tokens.&#10;">
              <a:extLst>
                <a:ext uri="{FF2B5EF4-FFF2-40B4-BE49-F238E27FC236}">
                  <a16:creationId xmlns:a16="http://schemas.microsoft.com/office/drawing/2014/main" id="{D20AC87C-E049-7D40-0FF3-902EB8CB320A}"/>
                </a:ext>
              </a:extLst>
            </p:cNvPr>
            <p:cNvGrpSpPr/>
            <p:nvPr/>
          </p:nvGrpSpPr>
          <p:grpSpPr>
            <a:xfrm>
              <a:off x="440270" y="4130605"/>
              <a:ext cx="12260128" cy="2179986"/>
              <a:chOff x="440270" y="4130605"/>
              <a:chExt cx="12260128" cy="2179986"/>
            </a:xfrm>
          </p:grpSpPr>
          <p:grpSp>
            <p:nvGrpSpPr>
              <p:cNvPr id="7" name="Group 6">
                <a:extLst>
                  <a:ext uri="{FF2B5EF4-FFF2-40B4-BE49-F238E27FC236}">
                    <a16:creationId xmlns:a16="http://schemas.microsoft.com/office/drawing/2014/main" id="{04F04FFB-1CDC-9124-E92D-EFF454975BD9}"/>
                  </a:ext>
                </a:extLst>
              </p:cNvPr>
              <p:cNvGrpSpPr/>
              <p:nvPr/>
            </p:nvGrpSpPr>
            <p:grpSpPr>
              <a:xfrm>
                <a:off x="454821" y="4130605"/>
                <a:ext cx="11166204" cy="461666"/>
                <a:chOff x="454821" y="4130605"/>
                <a:chExt cx="11166204" cy="461666"/>
              </a:xfrm>
            </p:grpSpPr>
            <p:sp>
              <p:nvSpPr>
                <p:cNvPr id="29" name="TextBox 28">
                  <a:extLst>
                    <a:ext uri="{FF2B5EF4-FFF2-40B4-BE49-F238E27FC236}">
                      <a16:creationId xmlns:a16="http://schemas.microsoft.com/office/drawing/2014/main" id="{65B714A0-4917-9B32-FE86-174569925B4B}"/>
                    </a:ext>
                  </a:extLst>
                </p:cNvPr>
                <p:cNvSpPr txBox="1"/>
                <p:nvPr/>
              </p:nvSpPr>
              <p:spPr>
                <a:xfrm>
                  <a:off x="454821" y="4130606"/>
                  <a:ext cx="1642534" cy="461665"/>
                </a:xfrm>
                <a:prstGeom prst="rect">
                  <a:avLst/>
                </a:prstGeom>
                <a:noFill/>
              </p:spPr>
              <p:txBody>
                <a:bodyPr wrap="square">
                  <a:spAutoFit/>
                </a:bodyPr>
                <a:lstStyle/>
                <a:p>
                  <a:pPr algn="ctr"/>
                  <a:r>
                    <a:rPr lang="en-US" sz="2400" i="1" dirty="0"/>
                    <a:t>Input text</a:t>
                  </a:r>
                </a:p>
              </p:txBody>
            </p:sp>
            <p:sp>
              <p:nvSpPr>
                <p:cNvPr id="30" name="TextBox 29">
                  <a:extLst>
                    <a:ext uri="{FF2B5EF4-FFF2-40B4-BE49-F238E27FC236}">
                      <a16:creationId xmlns:a16="http://schemas.microsoft.com/office/drawing/2014/main" id="{DC1BAC8F-7171-BF1A-EE53-C374AD3B3241}"/>
                    </a:ext>
                  </a:extLst>
                </p:cNvPr>
                <p:cNvSpPr txBox="1"/>
                <p:nvPr/>
              </p:nvSpPr>
              <p:spPr>
                <a:xfrm>
                  <a:off x="4201977" y="4130606"/>
                  <a:ext cx="2285999" cy="461665"/>
                </a:xfrm>
                <a:prstGeom prst="rect">
                  <a:avLst/>
                </a:prstGeom>
                <a:noFill/>
              </p:spPr>
              <p:txBody>
                <a:bodyPr wrap="square">
                  <a:spAutoFit/>
                </a:bodyPr>
                <a:lstStyle/>
                <a:p>
                  <a:pPr algn="ctr"/>
                  <a:r>
                    <a:rPr lang="en-US" sz="2400" i="1" dirty="0"/>
                    <a:t>Input token IDs</a:t>
                  </a:r>
                </a:p>
              </p:txBody>
            </p:sp>
            <p:sp>
              <p:nvSpPr>
                <p:cNvPr id="31" name="TextBox 30">
                  <a:extLst>
                    <a:ext uri="{FF2B5EF4-FFF2-40B4-BE49-F238E27FC236}">
                      <a16:creationId xmlns:a16="http://schemas.microsoft.com/office/drawing/2014/main" id="{D06BDC56-45D9-E455-06D7-FBB6CE045DBB}"/>
                    </a:ext>
                  </a:extLst>
                </p:cNvPr>
                <p:cNvSpPr txBox="1"/>
                <p:nvPr/>
              </p:nvSpPr>
              <p:spPr>
                <a:xfrm>
                  <a:off x="9335026" y="4130605"/>
                  <a:ext cx="2285999" cy="461665"/>
                </a:xfrm>
                <a:prstGeom prst="rect">
                  <a:avLst/>
                </a:prstGeom>
                <a:noFill/>
              </p:spPr>
              <p:txBody>
                <a:bodyPr wrap="square">
                  <a:spAutoFit/>
                </a:bodyPr>
                <a:lstStyle/>
                <a:p>
                  <a:pPr algn="ctr"/>
                  <a:r>
                    <a:rPr lang="en-US" sz="2400" i="1" dirty="0"/>
                    <a:t>Logits</a:t>
                  </a:r>
                </a:p>
              </p:txBody>
            </p:sp>
          </p:grpSp>
          <p:grpSp>
            <p:nvGrpSpPr>
              <p:cNvPr id="8" name="Group 7">
                <a:extLst>
                  <a:ext uri="{FF2B5EF4-FFF2-40B4-BE49-F238E27FC236}">
                    <a16:creationId xmlns:a16="http://schemas.microsoft.com/office/drawing/2014/main" id="{6F80490D-53E4-6348-6C23-FAF4AB775EF6}"/>
                  </a:ext>
                </a:extLst>
              </p:cNvPr>
              <p:cNvGrpSpPr/>
              <p:nvPr/>
            </p:nvGrpSpPr>
            <p:grpSpPr>
              <a:xfrm>
                <a:off x="440270" y="4602351"/>
                <a:ext cx="12260128" cy="1708240"/>
                <a:chOff x="440270" y="4602351"/>
                <a:chExt cx="12260128" cy="1708240"/>
              </a:xfrm>
            </p:grpSpPr>
            <p:grpSp>
              <p:nvGrpSpPr>
                <p:cNvPr id="9" name="Group 8">
                  <a:extLst>
                    <a:ext uri="{FF2B5EF4-FFF2-40B4-BE49-F238E27FC236}">
                      <a16:creationId xmlns:a16="http://schemas.microsoft.com/office/drawing/2014/main" id="{03087F40-083D-812F-767C-7051A50FE709}"/>
                    </a:ext>
                  </a:extLst>
                </p:cNvPr>
                <p:cNvGrpSpPr/>
                <p:nvPr/>
              </p:nvGrpSpPr>
              <p:grpSpPr>
                <a:xfrm>
                  <a:off x="440270" y="4602351"/>
                  <a:ext cx="12260128" cy="1623573"/>
                  <a:chOff x="440270" y="2976755"/>
                  <a:chExt cx="12260128" cy="1623573"/>
                </a:xfrm>
              </p:grpSpPr>
              <p:cxnSp>
                <p:nvCxnSpPr>
                  <p:cNvPr id="11" name="Straight Arrow Connector 10">
                    <a:extLst>
                      <a:ext uri="{FF2B5EF4-FFF2-40B4-BE49-F238E27FC236}">
                        <a16:creationId xmlns:a16="http://schemas.microsoft.com/office/drawing/2014/main" id="{A3153854-6A2D-1CCF-1A67-1578DD9AEE13}"/>
                      </a:ext>
                    </a:extLst>
                  </p:cNvPr>
                  <p:cNvCxnSpPr>
                    <a:cxnSpLocks/>
                    <a:endCxn id="19" idx="1"/>
                  </p:cNvCxnSpPr>
                  <p:nvPr/>
                </p:nvCxnSpPr>
                <p:spPr>
                  <a:xfrm>
                    <a:off x="5690003" y="3788542"/>
                    <a:ext cx="6697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4AB4EDE-083A-0F2B-6441-B146CA9C65B9}"/>
                      </a:ext>
                    </a:extLst>
                  </p:cNvPr>
                  <p:cNvGrpSpPr/>
                  <p:nvPr/>
                </p:nvGrpSpPr>
                <p:grpSpPr>
                  <a:xfrm>
                    <a:off x="440270" y="2976755"/>
                    <a:ext cx="12260128" cy="1623573"/>
                    <a:chOff x="440270" y="4162088"/>
                    <a:chExt cx="12260128" cy="1623573"/>
                  </a:xfrm>
                </p:grpSpPr>
                <p:cxnSp>
                  <p:nvCxnSpPr>
                    <p:cNvPr id="13" name="Straight Arrow Connector 12">
                      <a:extLst>
                        <a:ext uri="{FF2B5EF4-FFF2-40B4-BE49-F238E27FC236}">
                          <a16:creationId xmlns:a16="http://schemas.microsoft.com/office/drawing/2014/main" id="{9B561212-9816-FADB-A8FA-8221A1D856E4}"/>
                        </a:ext>
                      </a:extLst>
                    </p:cNvPr>
                    <p:cNvCxnSpPr>
                      <a:cxnSpLocks/>
                    </p:cNvCxnSpPr>
                    <p:nvPr/>
                  </p:nvCxnSpPr>
                  <p:spPr>
                    <a:xfrm>
                      <a:off x="4199475" y="4933784"/>
                      <a:ext cx="592663" cy="8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A52AA78-14E5-068F-DEC3-684B76F62DEA}"/>
                        </a:ext>
                      </a:extLst>
                    </p:cNvPr>
                    <p:cNvGrpSpPr/>
                    <p:nvPr/>
                  </p:nvGrpSpPr>
                  <p:grpSpPr>
                    <a:xfrm>
                      <a:off x="440270" y="4162088"/>
                      <a:ext cx="12260128" cy="1623573"/>
                      <a:chOff x="440270" y="4162088"/>
                      <a:chExt cx="12260128" cy="1623573"/>
                    </a:xfrm>
                  </p:grpSpPr>
                  <p:grpSp>
                    <p:nvGrpSpPr>
                      <p:cNvPr id="15" name="Group 14">
                        <a:extLst>
                          <a:ext uri="{FF2B5EF4-FFF2-40B4-BE49-F238E27FC236}">
                            <a16:creationId xmlns:a16="http://schemas.microsoft.com/office/drawing/2014/main" id="{E321729D-DACA-E5E0-7EFB-9034B36894EA}"/>
                          </a:ext>
                        </a:extLst>
                      </p:cNvPr>
                      <p:cNvGrpSpPr/>
                      <p:nvPr/>
                    </p:nvGrpSpPr>
                    <p:grpSpPr>
                      <a:xfrm>
                        <a:off x="440270" y="4162088"/>
                        <a:ext cx="7900793" cy="1623573"/>
                        <a:chOff x="440270" y="4162088"/>
                        <a:chExt cx="7900793" cy="1623573"/>
                      </a:xfrm>
                    </p:grpSpPr>
                    <p:grpSp>
                      <p:nvGrpSpPr>
                        <p:cNvPr id="17" name="Group 16">
                          <a:extLst>
                            <a:ext uri="{FF2B5EF4-FFF2-40B4-BE49-F238E27FC236}">
                              <a16:creationId xmlns:a16="http://schemas.microsoft.com/office/drawing/2014/main" id="{9677E0C6-F41C-0460-CA3C-0DCDAE20DF87}"/>
                            </a:ext>
                          </a:extLst>
                        </p:cNvPr>
                        <p:cNvGrpSpPr/>
                        <p:nvPr/>
                      </p:nvGrpSpPr>
                      <p:grpSpPr>
                        <a:xfrm>
                          <a:off x="440270" y="4162088"/>
                          <a:ext cx="7438771" cy="1623573"/>
                          <a:chOff x="440270" y="4162088"/>
                          <a:chExt cx="7438771" cy="1623573"/>
                        </a:xfrm>
                      </p:grpSpPr>
                      <p:pic>
                        <p:nvPicPr>
                          <p:cNvPr id="19" name="Picture 5">
                            <a:extLst>
                              <a:ext uri="{FF2B5EF4-FFF2-40B4-BE49-F238E27FC236}">
                                <a16:creationId xmlns:a16="http://schemas.microsoft.com/office/drawing/2014/main" id="{1A264283-4636-8D31-F094-8B22BF2E1AF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3492" b="-3370"/>
                          <a:stretch/>
                        </p:blipFill>
                        <p:spPr>
                          <a:xfrm>
                            <a:off x="6359723" y="4162088"/>
                            <a:ext cx="1519318" cy="1623573"/>
                          </a:xfrm>
                          <a:prstGeom prst="rect">
                            <a:avLst/>
                          </a:prstGeom>
                          <a:effectLst>
                            <a:outerShdw blurRad="50800" dist="38100" dir="2700000" algn="tl" rotWithShape="0">
                              <a:prstClr val="black">
                                <a:alpha val="40000"/>
                              </a:prstClr>
                            </a:outerShdw>
                          </a:effectLst>
                        </p:spPr>
                      </p:pic>
                      <p:grpSp>
                        <p:nvGrpSpPr>
                          <p:cNvPr id="20" name="Group 19">
                            <a:extLst>
                              <a:ext uri="{FF2B5EF4-FFF2-40B4-BE49-F238E27FC236}">
                                <a16:creationId xmlns:a16="http://schemas.microsoft.com/office/drawing/2014/main" id="{70E10100-6957-20E8-8262-EB555BEFA5F5}"/>
                              </a:ext>
                            </a:extLst>
                          </p:cNvPr>
                          <p:cNvGrpSpPr/>
                          <p:nvPr/>
                        </p:nvGrpSpPr>
                        <p:grpSpPr>
                          <a:xfrm>
                            <a:off x="440270" y="4321092"/>
                            <a:ext cx="5347226" cy="1225384"/>
                            <a:chOff x="440270" y="4321092"/>
                            <a:chExt cx="5347226" cy="1225384"/>
                          </a:xfrm>
                        </p:grpSpPr>
                        <p:grpSp>
                          <p:nvGrpSpPr>
                            <p:cNvPr id="21" name="Group 20">
                              <a:extLst>
                                <a:ext uri="{FF2B5EF4-FFF2-40B4-BE49-F238E27FC236}">
                                  <a16:creationId xmlns:a16="http://schemas.microsoft.com/office/drawing/2014/main" id="{6DFC824B-9642-17B8-FA78-DB29FD7D3F2D}"/>
                                </a:ext>
                              </a:extLst>
                            </p:cNvPr>
                            <p:cNvGrpSpPr/>
                            <p:nvPr/>
                          </p:nvGrpSpPr>
                          <p:grpSpPr>
                            <a:xfrm>
                              <a:off x="440270" y="4321092"/>
                              <a:ext cx="5347226" cy="1225384"/>
                              <a:chOff x="440270" y="4321092"/>
                              <a:chExt cx="5347226" cy="1225384"/>
                            </a:xfrm>
                          </p:grpSpPr>
                          <p:sp>
                            <p:nvSpPr>
                              <p:cNvPr id="23" name="Rounded Rectangle 22" descr="This box appears above &quot;Query&quot; in the diagram.">
                                <a:extLst>
                                  <a:ext uri="{FF2B5EF4-FFF2-40B4-BE49-F238E27FC236}">
                                    <a16:creationId xmlns:a16="http://schemas.microsoft.com/office/drawing/2014/main" id="{B11A1D37-AEBA-2DCF-8A00-D2B7B32AB844}"/>
                                  </a:ext>
                                </a:extLst>
                              </p:cNvPr>
                              <p:cNvSpPr/>
                              <p:nvPr/>
                            </p:nvSpPr>
                            <p:spPr>
                              <a:xfrm>
                                <a:off x="440270" y="4471129"/>
                                <a:ext cx="1502306" cy="925311"/>
                              </a:xfrm>
                              <a:prstGeom prst="roundRect">
                                <a:avLst/>
                              </a:prstGeom>
                              <a:ln w="41275">
                                <a:solidFill>
                                  <a:schemeClr val="tx2"/>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mj-lt"/>
                                  </a:rPr>
                                  <a:t>The quick brown</a:t>
                                </a:r>
                              </a:p>
                            </p:txBody>
                          </p:sp>
                          <p:grpSp>
                            <p:nvGrpSpPr>
                              <p:cNvPr id="24" name="Group 23">
                                <a:extLst>
                                  <a:ext uri="{FF2B5EF4-FFF2-40B4-BE49-F238E27FC236}">
                                    <a16:creationId xmlns:a16="http://schemas.microsoft.com/office/drawing/2014/main" id="{663895F9-39D2-C388-C4F8-0CF465546420}"/>
                                  </a:ext>
                                </a:extLst>
                              </p:cNvPr>
                              <p:cNvGrpSpPr/>
                              <p:nvPr/>
                            </p:nvGrpSpPr>
                            <p:grpSpPr>
                              <a:xfrm>
                                <a:off x="2540006" y="4321092"/>
                                <a:ext cx="3247490" cy="1225384"/>
                                <a:chOff x="2540006" y="4321092"/>
                                <a:chExt cx="3247490" cy="1225384"/>
                              </a:xfrm>
                            </p:grpSpPr>
                            <p:grpSp>
                              <p:nvGrpSpPr>
                                <p:cNvPr id="25" name="Group 24">
                                  <a:extLst>
                                    <a:ext uri="{FF2B5EF4-FFF2-40B4-BE49-F238E27FC236}">
                                      <a16:creationId xmlns:a16="http://schemas.microsoft.com/office/drawing/2014/main" id="{07BFAD8B-819C-C205-2938-046EB4131174}"/>
                                    </a:ext>
                                  </a:extLst>
                                </p:cNvPr>
                                <p:cNvGrpSpPr/>
                                <p:nvPr/>
                              </p:nvGrpSpPr>
                              <p:grpSpPr>
                                <a:xfrm>
                                  <a:off x="2540006" y="4321092"/>
                                  <a:ext cx="1642534" cy="1225384"/>
                                  <a:chOff x="2540006" y="4321092"/>
                                  <a:chExt cx="1642534" cy="1225384"/>
                                </a:xfrm>
                              </p:grpSpPr>
                              <p:sp>
                                <p:nvSpPr>
                                  <p:cNvPr id="27" name="Preparation 26">
                                    <a:extLst>
                                      <a:ext uri="{FF2B5EF4-FFF2-40B4-BE49-F238E27FC236}">
                                        <a16:creationId xmlns:a16="http://schemas.microsoft.com/office/drawing/2014/main" id="{998BE8F0-E5F1-907D-B8FC-6C6929F7D363}"/>
                                      </a:ext>
                                    </a:extLst>
                                  </p:cNvPr>
                                  <p:cNvSpPr/>
                                  <p:nvPr/>
                                </p:nvSpPr>
                                <p:spPr>
                                  <a:xfrm>
                                    <a:off x="2540006" y="4321092"/>
                                    <a:ext cx="1642534" cy="1225384"/>
                                  </a:xfrm>
                                  <a:prstGeom prst="flowChartPreparation">
                                    <a:avLst/>
                                  </a:prstGeom>
                                  <a:no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b="1">
                                      <a:solidFill>
                                        <a:schemeClr val="tx1"/>
                                      </a:solidFill>
                                    </a:endParaRPr>
                                  </a:p>
                                </p:txBody>
                              </p:sp>
                              <p:sp>
                                <p:nvSpPr>
                                  <p:cNvPr id="28" name="TextBox 27">
                                    <a:extLst>
                                      <a:ext uri="{FF2B5EF4-FFF2-40B4-BE49-F238E27FC236}">
                                        <a16:creationId xmlns:a16="http://schemas.microsoft.com/office/drawing/2014/main" id="{B44CFD12-7CEB-AEBF-777D-F5584B1AAFD1}"/>
                                      </a:ext>
                                    </a:extLst>
                                  </p:cNvPr>
                                  <p:cNvSpPr txBox="1"/>
                                  <p:nvPr/>
                                </p:nvSpPr>
                                <p:spPr>
                                  <a:xfrm>
                                    <a:off x="2540006" y="4757207"/>
                                    <a:ext cx="1642534" cy="369332"/>
                                  </a:xfrm>
                                  <a:prstGeom prst="rect">
                                    <a:avLst/>
                                  </a:prstGeom>
                                  <a:noFill/>
                                </p:spPr>
                                <p:txBody>
                                  <a:bodyPr wrap="square">
                                    <a:spAutoFit/>
                                  </a:bodyPr>
                                  <a:lstStyle/>
                                  <a:p>
                                    <a:pPr algn="ctr"/>
                                    <a:r>
                                      <a:rPr lang="en-US" sz="1800" dirty="0">
                                        <a:latin typeface="+mj-lt"/>
                                      </a:rPr>
                                      <a:t>Tokenizer</a:t>
                                    </a:r>
                                  </a:p>
                                </p:txBody>
                              </p:sp>
                            </p:grpSp>
                            <p:sp>
                              <p:nvSpPr>
                                <p:cNvPr id="26" name="TextBox 25">
                                  <a:extLst>
                                    <a:ext uri="{FF2B5EF4-FFF2-40B4-BE49-F238E27FC236}">
                                      <a16:creationId xmlns:a16="http://schemas.microsoft.com/office/drawing/2014/main" id="{355A68ED-E87F-C8C2-D590-7863DDCDEA1D}"/>
                                    </a:ext>
                                  </a:extLst>
                                </p:cNvPr>
                                <p:cNvSpPr txBox="1"/>
                                <p:nvPr/>
                              </p:nvSpPr>
                              <p:spPr>
                                <a:xfrm>
                                  <a:off x="4898501" y="4500899"/>
                                  <a:ext cx="888995" cy="923330"/>
                                </a:xfrm>
                                <a:prstGeom prst="rect">
                                  <a:avLst/>
                                </a:prstGeom>
                                <a:noFill/>
                              </p:spPr>
                              <p:txBody>
                                <a:bodyPr wrap="square" rtlCol="0">
                                  <a:spAutoFit/>
                                </a:bodyPr>
                                <a:lstStyle/>
                                <a:p>
                                  <a:r>
                                    <a:rPr lang="en-DE">
                                      <a:latin typeface="Consolas" panose="020B0609020204030204" pitchFamily="49" charset="0"/>
                                      <a:cs typeface="Consolas" panose="020B0609020204030204" pitchFamily="49" charset="0"/>
                                    </a:rPr>
                                    <a:t>46, 1576, 237 </a:t>
                                  </a:r>
                                </a:p>
                              </p:txBody>
                            </p:sp>
                          </p:grpSp>
                        </p:grpSp>
                        <p:cxnSp>
                          <p:nvCxnSpPr>
                            <p:cNvPr id="22" name="Straight Arrow Connector 21">
                              <a:extLst>
                                <a:ext uri="{FF2B5EF4-FFF2-40B4-BE49-F238E27FC236}">
                                  <a16:creationId xmlns:a16="http://schemas.microsoft.com/office/drawing/2014/main" id="{7B14F4B7-CC5D-A939-96AA-F85C829EBF91}"/>
                                </a:ext>
                              </a:extLst>
                            </p:cNvPr>
                            <p:cNvCxnSpPr>
                              <a:cxnSpLocks/>
                              <a:stCxn id="23" idx="3"/>
                              <a:endCxn id="28" idx="1"/>
                            </p:cNvCxnSpPr>
                            <p:nvPr/>
                          </p:nvCxnSpPr>
                          <p:spPr>
                            <a:xfrm>
                              <a:off x="1942576" y="4933785"/>
                              <a:ext cx="597430" cy="8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cxnSp>
                      <p:nvCxnSpPr>
                        <p:cNvPr id="18" name="Straight Arrow Connector 17">
                          <a:extLst>
                            <a:ext uri="{FF2B5EF4-FFF2-40B4-BE49-F238E27FC236}">
                              <a16:creationId xmlns:a16="http://schemas.microsoft.com/office/drawing/2014/main" id="{E7371648-3C37-45A4-2449-F6C4AA3F6D17}"/>
                            </a:ext>
                          </a:extLst>
                        </p:cNvPr>
                        <p:cNvCxnSpPr>
                          <a:cxnSpLocks/>
                        </p:cNvCxnSpPr>
                        <p:nvPr/>
                      </p:nvCxnSpPr>
                      <p:spPr>
                        <a:xfrm>
                          <a:off x="7835384" y="4956241"/>
                          <a:ext cx="505679" cy="6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5FDF6097-B9FE-8531-EAE4-EF35E9DD32C2}"/>
                          </a:ext>
                        </a:extLst>
                      </p:cNvPr>
                      <p:cNvSpPr txBox="1"/>
                      <p:nvPr/>
                    </p:nvSpPr>
                    <p:spPr>
                      <a:xfrm>
                        <a:off x="10888531" y="4321092"/>
                        <a:ext cx="1811867" cy="1292662"/>
                      </a:xfrm>
                      <a:prstGeom prst="rect">
                        <a:avLst/>
                      </a:prstGeom>
                      <a:noFill/>
                    </p:spPr>
                    <p:txBody>
                      <a:bodyPr wrap="square" rtlCol="0">
                        <a:spAutoFit/>
                      </a:bodyPr>
                      <a:lstStyle/>
                      <a:p>
                        <a:r>
                          <a:rPr lang="en-GB" sz="2600" dirty="0">
                            <a:latin typeface="Consolas" panose="020B0609020204030204" pitchFamily="49" charset="0"/>
                            <a:cs typeface="Consolas" panose="020B0609020204030204" pitchFamily="49" charset="0"/>
                          </a:rPr>
                          <a:t>f</a:t>
                        </a:r>
                        <a:r>
                          <a:rPr lang="en-DE" sz="2600">
                            <a:latin typeface="Consolas" panose="020B0609020204030204" pitchFamily="49" charset="0"/>
                            <a:cs typeface="Consolas" panose="020B0609020204030204" pitchFamily="49" charset="0"/>
                          </a:rPr>
                          <a:t>ox</a:t>
                        </a:r>
                      </a:p>
                      <a:p>
                        <a:r>
                          <a:rPr lang="en-GB" sz="2600" dirty="0">
                            <a:latin typeface="Consolas" panose="020B0609020204030204" pitchFamily="49" charset="0"/>
                            <a:cs typeface="Consolas" panose="020B0609020204030204" pitchFamily="49" charset="0"/>
                          </a:rPr>
                          <a:t>r</a:t>
                        </a:r>
                        <a:r>
                          <a:rPr lang="en-DE" sz="2600">
                            <a:latin typeface="Consolas" panose="020B0609020204030204" pitchFamily="49" charset="0"/>
                            <a:cs typeface="Consolas" panose="020B0609020204030204" pitchFamily="49" charset="0"/>
                          </a:rPr>
                          <a:t>at</a:t>
                        </a:r>
                      </a:p>
                      <a:p>
                        <a:r>
                          <a:rPr lang="en-GB" sz="2600" dirty="0">
                            <a:latin typeface="Consolas" panose="020B0609020204030204" pitchFamily="49" charset="0"/>
                            <a:cs typeface="Consolas" panose="020B0609020204030204" pitchFamily="49" charset="0"/>
                          </a:rPr>
                          <a:t>c</a:t>
                        </a:r>
                        <a:r>
                          <a:rPr lang="en-DE" sz="2600">
                            <a:latin typeface="Consolas" panose="020B0609020204030204" pitchFamily="49" charset="0"/>
                            <a:cs typeface="Consolas" panose="020B0609020204030204" pitchFamily="49" charset="0"/>
                          </a:rPr>
                          <a:t>ar</a:t>
                        </a:r>
                      </a:p>
                    </p:txBody>
                  </p:sp>
                </p:grpSp>
              </p:grpSp>
            </p:grpSp>
            <p:sp>
              <p:nvSpPr>
                <p:cNvPr id="10" name="TextBox 9">
                  <a:extLst>
                    <a:ext uri="{FF2B5EF4-FFF2-40B4-BE49-F238E27FC236}">
                      <a16:creationId xmlns:a16="http://schemas.microsoft.com/office/drawing/2014/main" id="{5B19A199-4716-004B-6274-FE1FDE474531}"/>
                    </a:ext>
                  </a:extLst>
                </p:cNvPr>
                <p:cNvSpPr txBox="1"/>
                <p:nvPr/>
              </p:nvSpPr>
              <p:spPr>
                <a:xfrm>
                  <a:off x="10954536" y="5818148"/>
                  <a:ext cx="448733" cy="492443"/>
                </a:xfrm>
                <a:prstGeom prst="rect">
                  <a:avLst/>
                </a:prstGeom>
                <a:noFill/>
              </p:spPr>
              <p:txBody>
                <a:bodyPr wrap="square">
                  <a:spAutoFit/>
                </a:bodyPr>
                <a:lstStyle/>
                <a:p>
                  <a:r>
                    <a:rPr lang="en-DE" sz="2600">
                      <a:latin typeface="Consolas" panose="020B0609020204030204" pitchFamily="49" charset="0"/>
                      <a:cs typeface="Consolas" panose="020B0609020204030204" pitchFamily="49" charset="0"/>
                    </a:rPr>
                    <a:t>…</a:t>
                  </a:r>
                </a:p>
              </p:txBody>
            </p:sp>
          </p:grpSp>
        </p:grpSp>
        <p:sp>
          <p:nvSpPr>
            <p:cNvPr id="6" name="TextBox 5">
              <a:extLst>
                <a:ext uri="{FF2B5EF4-FFF2-40B4-BE49-F238E27FC236}">
                  <a16:creationId xmlns:a16="http://schemas.microsoft.com/office/drawing/2014/main" id="{0482E9CA-DB0B-5ABF-3E43-2912B39BACFB}"/>
                </a:ext>
              </a:extLst>
            </p:cNvPr>
            <p:cNvSpPr txBox="1"/>
            <p:nvPr/>
          </p:nvSpPr>
          <p:spPr>
            <a:xfrm>
              <a:off x="8463279" y="4744262"/>
              <a:ext cx="1811867" cy="1294329"/>
            </a:xfrm>
            <a:prstGeom prst="rect">
              <a:avLst/>
            </a:prstGeom>
            <a:noFill/>
          </p:spPr>
          <p:txBody>
            <a:bodyPr wrap="square" rtlCol="0">
              <a:spAutoFit/>
            </a:bodyPr>
            <a:lstStyle/>
            <a:p>
              <a:pPr>
                <a:lnSpc>
                  <a:spcPct val="150000"/>
                </a:lnSpc>
              </a:pPr>
              <a:r>
                <a:rPr lang="en-GB" dirty="0">
                  <a:latin typeface="Consolas" panose="020B0609020204030204" pitchFamily="49" charset="0"/>
                  <a:cs typeface="Consolas" panose="020B0609020204030204" pitchFamily="49" charset="0"/>
                </a:rPr>
                <a:t>-2.49</a:t>
              </a:r>
              <a:endParaRPr lang="en-DE">
                <a:latin typeface="Consolas" panose="020B0609020204030204" pitchFamily="49" charset="0"/>
                <a:cs typeface="Consolas" panose="020B0609020204030204" pitchFamily="49" charset="0"/>
              </a:endParaRPr>
            </a:p>
            <a:p>
              <a:pPr>
                <a:lnSpc>
                  <a:spcPct val="150000"/>
                </a:lnSpc>
              </a:pPr>
              <a:r>
                <a:rPr lang="en-GB" dirty="0">
                  <a:latin typeface="Consolas" panose="020B0609020204030204" pitchFamily="49" charset="0"/>
                  <a:cs typeface="Consolas" panose="020B0609020204030204" pitchFamily="49" charset="0"/>
                </a:rPr>
                <a:t>-3.88</a:t>
              </a:r>
              <a:endParaRPr lang="en-DE">
                <a:latin typeface="Consolas" panose="020B0609020204030204" pitchFamily="49" charset="0"/>
                <a:cs typeface="Consolas" panose="020B0609020204030204" pitchFamily="49" charset="0"/>
              </a:endParaRPr>
            </a:p>
            <a:p>
              <a:pPr>
                <a:lnSpc>
                  <a:spcPct val="150000"/>
                </a:lnSpc>
              </a:pPr>
              <a:r>
                <a:rPr lang="en-GB" dirty="0">
                  <a:latin typeface="Consolas" panose="020B0609020204030204" pitchFamily="49" charset="0"/>
                  <a:cs typeface="Consolas" panose="020B0609020204030204" pitchFamily="49" charset="0"/>
                </a:rPr>
                <a:t>-5.49</a:t>
              </a:r>
              <a:endParaRPr lang="en-DE">
                <a:latin typeface="Consolas" panose="020B0609020204030204" pitchFamily="49" charset="0"/>
                <a:cs typeface="Consolas" panose="020B0609020204030204" pitchFamily="49" charset="0"/>
              </a:endParaRPr>
            </a:p>
          </p:txBody>
        </p:sp>
      </p:grpSp>
      <p:pic>
        <p:nvPicPr>
          <p:cNvPr id="32" name="Content Placeholder 7" descr="Bar chart with solid fill">
            <a:extLst>
              <a:ext uri="{FF2B5EF4-FFF2-40B4-BE49-F238E27FC236}">
                <a16:creationId xmlns:a16="http://schemas.microsoft.com/office/drawing/2014/main" id="{9565CF6E-C8D6-0CAB-EF01-2A60AE0CF239}"/>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39407" b="23037"/>
          <a:stretch/>
        </p:blipFill>
        <p:spPr>
          <a:xfrm rot="5400000" flipH="1">
            <a:off x="9475106" y="4577916"/>
            <a:ext cx="1543226" cy="1960155"/>
          </a:xfrm>
          <a:prstGeom prst="rect">
            <a:avLst/>
          </a:prstGeom>
        </p:spPr>
      </p:pic>
    </p:spTree>
    <p:extLst>
      <p:ext uri="{BB962C8B-B14F-4D97-AF65-F5344CB8AC3E}">
        <p14:creationId xmlns:p14="http://schemas.microsoft.com/office/powerpoint/2010/main" val="187884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7E85AB-5B35-77C3-0415-B4298E3327CA}"/>
              </a:ext>
            </a:extLst>
          </p:cNvPr>
          <p:cNvSpPr>
            <a:spLocks noGrp="1"/>
          </p:cNvSpPr>
          <p:nvPr>
            <p:ph type="sldNum" idx="97"/>
          </p:nvPr>
        </p:nvSpPr>
        <p:spPr/>
        <p:txBody>
          <a:bodyPr/>
          <a:lstStyle/>
          <a:p>
            <a:fld id="{86A8BF56-6CB3-514C-9A64-F39D95C9E25B}" type="slidenum">
              <a:rPr lang="en-US" smtClean="0"/>
              <a:t>16</a:t>
            </a:fld>
            <a:endParaRPr lang="en-US"/>
          </a:p>
        </p:txBody>
      </p:sp>
      <p:sp>
        <p:nvSpPr>
          <p:cNvPr id="2" name="Title 1">
            <a:extLst>
              <a:ext uri="{FF2B5EF4-FFF2-40B4-BE49-F238E27FC236}">
                <a16:creationId xmlns:a16="http://schemas.microsoft.com/office/drawing/2014/main" id="{CAB16445-00D2-EC71-A6C7-51F5F0505BDB}"/>
              </a:ext>
            </a:extLst>
          </p:cNvPr>
          <p:cNvSpPr>
            <a:spLocks noGrp="1"/>
          </p:cNvSpPr>
          <p:nvPr>
            <p:ph type="title" idx="1"/>
          </p:nvPr>
        </p:nvSpPr>
        <p:spPr/>
        <p:txBody>
          <a:bodyPr/>
          <a:lstStyle/>
          <a:p>
            <a:r>
              <a:rPr lang="en-US" dirty="0"/>
              <a:t>Greedy vs stochastic decoding</a:t>
            </a:r>
          </a:p>
        </p:txBody>
      </p:sp>
      <p:graphicFrame>
        <p:nvGraphicFramePr>
          <p:cNvPr id="4" name="Table 8">
            <a:extLst>
              <a:ext uri="{FF2B5EF4-FFF2-40B4-BE49-F238E27FC236}">
                <a16:creationId xmlns:a16="http://schemas.microsoft.com/office/drawing/2014/main" id="{861CF47C-76FA-1633-A6FB-FB34B34BEA13}"/>
              </a:ext>
            </a:extLst>
          </p:cNvPr>
          <p:cNvGraphicFramePr>
            <a:graphicFrameLocks noGrp="1"/>
          </p:cNvGraphicFramePr>
          <p:nvPr/>
        </p:nvGraphicFramePr>
        <p:xfrm>
          <a:off x="465171" y="1784935"/>
          <a:ext cx="11294534" cy="4327999"/>
        </p:xfrm>
        <a:graphic>
          <a:graphicData uri="http://schemas.openxmlformats.org/drawingml/2006/table">
            <a:tbl>
              <a:tblPr firstRow="1" bandRow="1">
                <a:tableStyleId>{93296810-A885-4BE3-A3E7-6D5BEEA58F35}</a:tableStyleId>
              </a:tblPr>
              <a:tblGrid>
                <a:gridCol w="5647267">
                  <a:extLst>
                    <a:ext uri="{9D8B030D-6E8A-4147-A177-3AD203B41FA5}">
                      <a16:colId xmlns:a16="http://schemas.microsoft.com/office/drawing/2014/main" val="916910793"/>
                    </a:ext>
                  </a:extLst>
                </a:gridCol>
                <a:gridCol w="5647267">
                  <a:extLst>
                    <a:ext uri="{9D8B030D-6E8A-4147-A177-3AD203B41FA5}">
                      <a16:colId xmlns:a16="http://schemas.microsoft.com/office/drawing/2014/main" val="3130521108"/>
                    </a:ext>
                  </a:extLst>
                </a:gridCol>
              </a:tblGrid>
              <a:tr h="407191">
                <a:tc>
                  <a:txBody>
                    <a:bodyPr/>
                    <a:lstStyle/>
                    <a:p>
                      <a:pPr algn="ctr"/>
                      <a:r>
                        <a:rPr lang="en-DE" sz="2400">
                          <a:latin typeface="+mj-lt"/>
                        </a:rPr>
                        <a:t>Greedy</a:t>
                      </a:r>
                    </a:p>
                  </a:txBody>
                  <a:tcPr>
                    <a:lnL w="12700" cmpd="sng">
                      <a:noFill/>
                    </a:lnL>
                  </a:tcPr>
                </a:tc>
                <a:tc>
                  <a:txBody>
                    <a:bodyPr/>
                    <a:lstStyle/>
                    <a:p>
                      <a:pPr algn="ctr"/>
                      <a:r>
                        <a:rPr lang="en-DE" sz="2400">
                          <a:latin typeface="+mj-lt"/>
                        </a:rPr>
                        <a:t>Stochastic</a:t>
                      </a:r>
                    </a:p>
                  </a:txBody>
                  <a:tcPr/>
                </a:tc>
                <a:extLst>
                  <a:ext uri="{0D108BD9-81ED-4DB2-BD59-A6C34878D82A}">
                    <a16:rowId xmlns:a16="http://schemas.microsoft.com/office/drawing/2014/main" val="648446548"/>
                  </a:ext>
                </a:extLst>
              </a:tr>
              <a:tr h="671582">
                <a:tc>
                  <a:txBody>
                    <a:bodyPr/>
                    <a:lstStyle/>
                    <a:p>
                      <a:r>
                        <a:rPr lang="en-US" sz="2400" b="1" dirty="0"/>
                        <a:t>Deterministic</a:t>
                      </a:r>
                      <a:r>
                        <a:rPr lang="en-US" sz="2400" dirty="0"/>
                        <a:t> decoding method</a:t>
                      </a:r>
                      <a:endParaRPr lang="en-DE" sz="2400"/>
                    </a:p>
                  </a:txBody>
                  <a:tcPr anchor="ctr">
                    <a:lnL w="12700" cmpd="sng">
                      <a:noFill/>
                    </a:lnL>
                  </a:tcPr>
                </a:tc>
                <a:tc>
                  <a:txBody>
                    <a:bodyPr/>
                    <a:lstStyle/>
                    <a:p>
                      <a:r>
                        <a:rPr lang="en-US" sz="2400" b="1" dirty="0"/>
                        <a:t>Non-deterministic</a:t>
                      </a:r>
                      <a:r>
                        <a:rPr lang="en-US" sz="2400" dirty="0"/>
                        <a:t> decoding method</a:t>
                      </a:r>
                      <a:endParaRPr lang="en-DE" sz="2400"/>
                    </a:p>
                  </a:txBody>
                  <a:tcPr anchor="ctr"/>
                </a:tc>
                <a:extLst>
                  <a:ext uri="{0D108BD9-81ED-4DB2-BD59-A6C34878D82A}">
                    <a16:rowId xmlns:a16="http://schemas.microsoft.com/office/drawing/2014/main" val="303082514"/>
                  </a:ext>
                </a:extLst>
              </a:tr>
              <a:tr h="732943">
                <a:tc>
                  <a:txBody>
                    <a:bodyPr/>
                    <a:lstStyle/>
                    <a:p>
                      <a:r>
                        <a:rPr lang="en-US" sz="2400" dirty="0"/>
                        <a:t>At each step: select the token with the </a:t>
                      </a:r>
                      <a:r>
                        <a:rPr lang="en-US" sz="2400" b="1" dirty="0"/>
                        <a:t>highest probability</a:t>
                      </a:r>
                      <a:endParaRPr lang="en-DE" sz="2400" b="1" i="1"/>
                    </a:p>
                  </a:txBody>
                  <a:tcPr anchor="ctr">
                    <a:lnL w="12700" cmpd="sng">
                      <a:noFill/>
                    </a:lnL>
                  </a:tcPr>
                </a:tc>
                <a:tc>
                  <a:txBody>
                    <a:bodyPr/>
                    <a:lstStyle/>
                    <a:p>
                      <a:r>
                        <a:rPr lang="en-US" sz="2400" dirty="0"/>
                        <a:t>At each step: select next token based on the </a:t>
                      </a:r>
                      <a:r>
                        <a:rPr lang="en-US" sz="2400" b="1" dirty="0"/>
                        <a:t>probability distribution</a:t>
                      </a:r>
                      <a:endParaRPr lang="en-DE" sz="2400" b="1" i="1"/>
                    </a:p>
                  </a:txBody>
                  <a:tcPr anchor="ctr"/>
                </a:tc>
                <a:extLst>
                  <a:ext uri="{0D108BD9-81ED-4DB2-BD59-A6C34878D82A}">
                    <a16:rowId xmlns:a16="http://schemas.microsoft.com/office/drawing/2014/main" val="1299204104"/>
                  </a:ext>
                </a:extLst>
              </a:tr>
              <a:tr h="732943">
                <a:tc>
                  <a:txBody>
                    <a:bodyPr/>
                    <a:lstStyle/>
                    <a:p>
                      <a:r>
                        <a:rPr lang="en-US" sz="2400" b="1" dirty="0"/>
                        <a:t>Fast and efficient</a:t>
                      </a:r>
                      <a:r>
                        <a:rPr lang="en-US" sz="2400" dirty="0"/>
                        <a:t>, as it doesn’t keep track of multiple sequences</a:t>
                      </a:r>
                      <a:endParaRPr lang="en-DE" sz="2400"/>
                    </a:p>
                  </a:txBody>
                  <a:tcPr anchor="ctr">
                    <a:lnL w="12700" cmpd="sng">
                      <a:noFill/>
                    </a:lnL>
                  </a:tcPr>
                </a:tc>
                <a:tc>
                  <a:txBody>
                    <a:bodyPr/>
                    <a:lstStyle/>
                    <a:p>
                      <a:r>
                        <a:rPr lang="en-US" sz="2400" b="0" dirty="0"/>
                        <a:t>Sampled token is </a:t>
                      </a:r>
                      <a:r>
                        <a:rPr lang="en-US" sz="2400" b="1" dirty="0"/>
                        <a:t>not guaranteed </a:t>
                      </a:r>
                      <a:r>
                        <a:rPr lang="en-US" sz="2400" b="0" dirty="0"/>
                        <a:t>to have the highest individual probability.</a:t>
                      </a:r>
                      <a:endParaRPr lang="en-DE" sz="2400" b="0"/>
                    </a:p>
                  </a:txBody>
                  <a:tcPr anchor="ctr"/>
                </a:tc>
                <a:extLst>
                  <a:ext uri="{0D108BD9-81ED-4DB2-BD59-A6C34878D82A}">
                    <a16:rowId xmlns:a16="http://schemas.microsoft.com/office/drawing/2014/main" val="568126510"/>
                  </a:ext>
                </a:extLst>
              </a:tr>
              <a:tr h="757430">
                <a:tc>
                  <a:txBody>
                    <a:bodyPr/>
                    <a:lstStyle/>
                    <a:p>
                      <a:r>
                        <a:rPr lang="en-US" sz="2400" dirty="0"/>
                        <a:t>Can get stuck in repetitive loops; generated output is </a:t>
                      </a:r>
                      <a:r>
                        <a:rPr lang="en-US" sz="2400" b="1" dirty="0"/>
                        <a:t>not “creative”</a:t>
                      </a:r>
                      <a:endParaRPr lang="en-DE" sz="2400" b="1"/>
                    </a:p>
                  </a:txBody>
                  <a:tcPr anchor="ctr">
                    <a:lnL w="12700" cmpd="sng">
                      <a:noFill/>
                    </a:lnL>
                  </a:tcPr>
                </a:tc>
                <a:tc>
                  <a:txBody>
                    <a:bodyPr/>
                    <a:lstStyle/>
                    <a:p>
                      <a:r>
                        <a:rPr lang="en-US" sz="2400" dirty="0"/>
                        <a:t>Allows for </a:t>
                      </a:r>
                      <a:r>
                        <a:rPr lang="en-US" sz="2400" b="1" dirty="0"/>
                        <a:t>greater diversity</a:t>
                      </a:r>
                      <a:r>
                        <a:rPr lang="en-US" sz="2400" dirty="0"/>
                        <a:t> in the generated output</a:t>
                      </a:r>
                      <a:endParaRPr lang="en-DE" sz="2400"/>
                    </a:p>
                  </a:txBody>
                  <a:tcPr anchor="ctr"/>
                </a:tc>
                <a:extLst>
                  <a:ext uri="{0D108BD9-81ED-4DB2-BD59-A6C34878D82A}">
                    <a16:rowId xmlns:a16="http://schemas.microsoft.com/office/drawing/2014/main" val="4110426126"/>
                  </a:ext>
                </a:extLst>
              </a:tr>
              <a:tr h="730337">
                <a:tc>
                  <a:txBody>
                    <a:bodyPr/>
                    <a:lstStyle/>
                    <a:p>
                      <a:r>
                        <a:rPr lang="en-DE" sz="2400"/>
                        <a:t>Equivalent to sampling with </a:t>
                      </a:r>
                      <a:r>
                        <a:rPr lang="en-DE" sz="2400" b="1"/>
                        <a:t>T = 0</a:t>
                      </a:r>
                    </a:p>
                  </a:txBody>
                  <a:tcPr anchor="ctr">
                    <a:lnL w="12700" cmpd="sng">
                      <a:noFill/>
                    </a:lnL>
                  </a:tcPr>
                </a:tc>
                <a:tc>
                  <a:txBody>
                    <a:bodyPr/>
                    <a:lstStyle/>
                    <a:p>
                      <a:r>
                        <a:rPr lang="en-DE" sz="2400"/>
                        <a:t>Sampling controlled by </a:t>
                      </a:r>
                      <a:r>
                        <a:rPr lang="en-DE" sz="2400" b="1"/>
                        <a:t>several params</a:t>
                      </a:r>
                    </a:p>
                  </a:txBody>
                  <a:tcPr anchor="ctr"/>
                </a:tc>
                <a:extLst>
                  <a:ext uri="{0D108BD9-81ED-4DB2-BD59-A6C34878D82A}">
                    <a16:rowId xmlns:a16="http://schemas.microsoft.com/office/drawing/2014/main" val="122552720"/>
                  </a:ext>
                </a:extLst>
              </a:tr>
            </a:tbl>
          </a:graphicData>
        </a:graphic>
      </p:graphicFrame>
    </p:spTree>
    <p:extLst>
      <p:ext uri="{BB962C8B-B14F-4D97-AF65-F5344CB8AC3E}">
        <p14:creationId xmlns:p14="http://schemas.microsoft.com/office/powerpoint/2010/main" val="3964943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id="{0CF0A827-6992-328F-E70E-EC09FF605A57}"/>
              </a:ext>
            </a:extLst>
          </p:cNvPr>
          <p:cNvSpPr>
            <a:spLocks noGrp="1"/>
          </p:cNvSpPr>
          <p:nvPr>
            <p:ph type="sldNum" idx="97"/>
          </p:nvPr>
        </p:nvSpPr>
        <p:spPr/>
        <p:txBody>
          <a:bodyPr/>
          <a:lstStyle/>
          <a:p>
            <a:fld id="{86A8BF56-6CB3-514C-9A64-F39D95C9E25B}" type="slidenum">
              <a:rPr lang="en-US" smtClean="0"/>
              <a:t>17</a:t>
            </a:fld>
            <a:endParaRPr lang="en-US"/>
          </a:p>
        </p:txBody>
      </p:sp>
      <p:sp>
        <p:nvSpPr>
          <p:cNvPr id="2" name="Title 1">
            <a:extLst>
              <a:ext uri="{FF2B5EF4-FFF2-40B4-BE49-F238E27FC236}">
                <a16:creationId xmlns:a16="http://schemas.microsoft.com/office/drawing/2014/main" id="{91160065-5FD7-701E-26B2-238C9022FCA4}"/>
              </a:ext>
            </a:extLst>
          </p:cNvPr>
          <p:cNvSpPr>
            <a:spLocks noGrp="1"/>
          </p:cNvSpPr>
          <p:nvPr>
            <p:ph type="title" idx="1"/>
          </p:nvPr>
        </p:nvSpPr>
        <p:spPr/>
        <p:txBody>
          <a:bodyPr/>
          <a:lstStyle/>
          <a:p>
            <a:r>
              <a:rPr lang="en-US" dirty="0"/>
              <a:t>Self-consistency</a:t>
            </a:r>
          </a:p>
        </p:txBody>
      </p:sp>
      <p:sp>
        <p:nvSpPr>
          <p:cNvPr id="3" name="Content Placeholder 2">
            <a:extLst>
              <a:ext uri="{FF2B5EF4-FFF2-40B4-BE49-F238E27FC236}">
                <a16:creationId xmlns:a16="http://schemas.microsoft.com/office/drawing/2014/main" id="{80F3F3F9-0C1B-2753-E32B-239F4EC2EB65}"/>
              </a:ext>
            </a:extLst>
          </p:cNvPr>
          <p:cNvSpPr>
            <a:spLocks noGrp="1"/>
          </p:cNvSpPr>
          <p:nvPr>
            <p:ph idx="2"/>
          </p:nvPr>
        </p:nvSpPr>
        <p:spPr>
          <a:xfrm>
            <a:off x="365760" y="1165536"/>
            <a:ext cx="7492580" cy="5262696"/>
          </a:xfrm>
        </p:spPr>
        <p:txBody>
          <a:bodyPr/>
          <a:lstStyle/>
          <a:p>
            <a:r>
              <a:rPr lang="en-DE" sz="2400"/>
              <a:t>Technique that builds on </a:t>
            </a:r>
            <a:r>
              <a:rPr lang="en-US" sz="2400" dirty="0"/>
              <a:t>chain-of-thought</a:t>
            </a:r>
            <a:r>
              <a:rPr lang="en-DE" sz="2400"/>
              <a:t> prompting</a:t>
            </a:r>
          </a:p>
          <a:p>
            <a:r>
              <a:rPr lang="en-DE" sz="2400" u="sng"/>
              <a:t>Idea</a:t>
            </a:r>
            <a:r>
              <a:rPr lang="en-DE" sz="2400"/>
              <a:t>: </a:t>
            </a:r>
            <a:r>
              <a:rPr lang="en-GB" sz="2400" dirty="0"/>
              <a:t>generate </a:t>
            </a:r>
            <a:r>
              <a:rPr lang="en-GB" sz="2400" b="1" dirty="0">
                <a:solidFill>
                  <a:schemeClr val="accent6"/>
                </a:solidFill>
              </a:rPr>
              <a:t>multiple, diverse reasoning paths </a:t>
            </a:r>
            <a:r>
              <a:rPr lang="en-GB" sz="2400" dirty="0"/>
              <a:t>through few-shot </a:t>
            </a:r>
            <a:r>
              <a:rPr lang="en-GB" sz="2400" dirty="0" err="1"/>
              <a:t>CoT</a:t>
            </a:r>
            <a:r>
              <a:rPr lang="en-GB" sz="2400" dirty="0"/>
              <a:t>, and use them to verify the </a:t>
            </a:r>
            <a:r>
              <a:rPr lang="en-GB" sz="2400" b="1" dirty="0">
                <a:solidFill>
                  <a:schemeClr val="accent6"/>
                </a:solidFill>
              </a:rPr>
              <a:t>consistency</a:t>
            </a:r>
            <a:r>
              <a:rPr lang="en-GB" sz="2400" dirty="0"/>
              <a:t> of the responses</a:t>
            </a:r>
          </a:p>
          <a:p>
            <a:r>
              <a:rPr lang="en-DE" sz="2400"/>
              <a:t>Model gains the ability to explore multiple possibilities for the elicited reasoning chain and helps boost performance on arithmetic and common-sense reasoning tasks</a:t>
            </a:r>
          </a:p>
          <a:p>
            <a:endParaRPr lang="en-US" sz="2400" dirty="0"/>
          </a:p>
        </p:txBody>
      </p:sp>
      <p:grpSp>
        <p:nvGrpSpPr>
          <p:cNvPr id="4" name="Group 3" descr="Self-consistency prompting diagram.">
            <a:extLst>
              <a:ext uri="{FF2B5EF4-FFF2-40B4-BE49-F238E27FC236}">
                <a16:creationId xmlns:a16="http://schemas.microsoft.com/office/drawing/2014/main" id="{BEAF5432-A50A-20BD-4A0C-A3F5536894A8}"/>
              </a:ext>
            </a:extLst>
          </p:cNvPr>
          <p:cNvGrpSpPr/>
          <p:nvPr/>
        </p:nvGrpSpPr>
        <p:grpSpPr>
          <a:xfrm>
            <a:off x="8024029" y="1846303"/>
            <a:ext cx="3270738" cy="3957829"/>
            <a:chOff x="6612987" y="1794751"/>
            <a:chExt cx="3270738" cy="3957829"/>
          </a:xfrm>
        </p:grpSpPr>
        <p:sp>
          <p:nvSpPr>
            <p:cNvPr id="5" name="Rounded Rectangle 4">
              <a:extLst>
                <a:ext uri="{FF2B5EF4-FFF2-40B4-BE49-F238E27FC236}">
                  <a16:creationId xmlns:a16="http://schemas.microsoft.com/office/drawing/2014/main" id="{02EE008E-5D4C-7023-86B9-08DF74204BA7}"/>
                </a:ext>
              </a:extLst>
            </p:cNvPr>
            <p:cNvSpPr/>
            <p:nvPr/>
          </p:nvSpPr>
          <p:spPr>
            <a:xfrm>
              <a:off x="7664797" y="1794751"/>
              <a:ext cx="1080000"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6" name="Rounded Rectangle 5">
              <a:extLst>
                <a:ext uri="{FF2B5EF4-FFF2-40B4-BE49-F238E27FC236}">
                  <a16:creationId xmlns:a16="http://schemas.microsoft.com/office/drawing/2014/main" id="{1092E8E1-5507-5095-F15C-4996F7B054DD}"/>
                </a:ext>
              </a:extLst>
            </p:cNvPr>
            <p:cNvSpPr/>
            <p:nvPr/>
          </p:nvSpPr>
          <p:spPr>
            <a:xfrm>
              <a:off x="7662580" y="5302580"/>
              <a:ext cx="1136031"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7" name="Straight Arrow Connector 6">
              <a:extLst>
                <a:ext uri="{FF2B5EF4-FFF2-40B4-BE49-F238E27FC236}">
                  <a16:creationId xmlns:a16="http://schemas.microsoft.com/office/drawing/2014/main" id="{B487CCEB-17E6-7A82-CE30-DC39DE46F358}"/>
                </a:ext>
              </a:extLst>
            </p:cNvPr>
            <p:cNvCxnSpPr>
              <a:cxnSpLocks/>
              <a:stCxn id="5" idx="2"/>
              <a:endCxn id="8" idx="0"/>
            </p:cNvCxnSpPr>
            <p:nvPr/>
          </p:nvCxnSpPr>
          <p:spPr>
            <a:xfrm>
              <a:off x="8204797" y="2244751"/>
              <a:ext cx="0" cy="4550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A2203FE8-EEC6-6910-4E1A-88D9AC4273D0}"/>
                </a:ext>
              </a:extLst>
            </p:cNvPr>
            <p:cNvSpPr/>
            <p:nvPr/>
          </p:nvSpPr>
          <p:spPr>
            <a:xfrm>
              <a:off x="7861898" y="269981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BBE237B8-86C9-A5F3-B6A8-AC8CE8E89FAD}"/>
                </a:ext>
              </a:extLst>
            </p:cNvPr>
            <p:cNvSpPr/>
            <p:nvPr/>
          </p:nvSpPr>
          <p:spPr>
            <a:xfrm>
              <a:off x="7708232" y="3382986"/>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10" name="Straight Arrow Connector 9">
              <a:extLst>
                <a:ext uri="{FF2B5EF4-FFF2-40B4-BE49-F238E27FC236}">
                  <a16:creationId xmlns:a16="http://schemas.microsoft.com/office/drawing/2014/main" id="{DA86491F-9DBF-5B27-2676-D63415600A9E}"/>
                </a:ext>
              </a:extLst>
            </p:cNvPr>
            <p:cNvCxnSpPr>
              <a:cxnSpLocks/>
              <a:stCxn id="8" idx="2"/>
              <a:endCxn id="9" idx="0"/>
            </p:cNvCxnSpPr>
            <p:nvPr/>
          </p:nvCxnSpPr>
          <p:spPr>
            <a:xfrm>
              <a:off x="8204797" y="3125074"/>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726B8F91-BA01-4C7E-11AC-574F7004AB2C}"/>
                </a:ext>
              </a:extLst>
            </p:cNvPr>
            <p:cNvCxnSpPr>
              <a:cxnSpLocks/>
              <a:stCxn id="9" idx="2"/>
              <a:endCxn id="12" idx="0"/>
            </p:cNvCxnSpPr>
            <p:nvPr/>
          </p:nvCxnSpPr>
          <p:spPr>
            <a:xfrm>
              <a:off x="8204797" y="3844651"/>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A74C7DF3-A1A6-8FCA-2DD7-148EAD9E7D85}"/>
                </a:ext>
              </a:extLst>
            </p:cNvPr>
            <p:cNvSpPr/>
            <p:nvPr/>
          </p:nvSpPr>
          <p:spPr>
            <a:xfrm>
              <a:off x="7861898" y="4141080"/>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3" name="Straight Arrow Connector 12">
              <a:extLst>
                <a:ext uri="{FF2B5EF4-FFF2-40B4-BE49-F238E27FC236}">
                  <a16:creationId xmlns:a16="http://schemas.microsoft.com/office/drawing/2014/main" id="{11C85798-78A2-2FE2-3246-D9FD383F109C}"/>
                </a:ext>
              </a:extLst>
            </p:cNvPr>
            <p:cNvCxnSpPr>
              <a:cxnSpLocks/>
              <a:stCxn id="5" idx="2"/>
              <a:endCxn id="14" idx="0"/>
            </p:cNvCxnSpPr>
            <p:nvPr/>
          </p:nvCxnSpPr>
          <p:spPr>
            <a:xfrm>
              <a:off x="8204797" y="2244751"/>
              <a:ext cx="1182363" cy="4550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37B08692-B88B-97BC-43D9-F6F06A77F2F9}"/>
                </a:ext>
              </a:extLst>
            </p:cNvPr>
            <p:cNvSpPr/>
            <p:nvPr/>
          </p:nvSpPr>
          <p:spPr>
            <a:xfrm>
              <a:off x="9044261" y="269981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14">
              <a:extLst>
                <a:ext uri="{FF2B5EF4-FFF2-40B4-BE49-F238E27FC236}">
                  <a16:creationId xmlns:a16="http://schemas.microsoft.com/office/drawing/2014/main" id="{AFCB3E43-43DE-982A-1FAE-C313D117A435}"/>
                </a:ext>
              </a:extLst>
            </p:cNvPr>
            <p:cNvSpPr/>
            <p:nvPr/>
          </p:nvSpPr>
          <p:spPr>
            <a:xfrm>
              <a:off x="8890595" y="3382986"/>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16" name="Straight Arrow Connector 15">
              <a:extLst>
                <a:ext uri="{FF2B5EF4-FFF2-40B4-BE49-F238E27FC236}">
                  <a16:creationId xmlns:a16="http://schemas.microsoft.com/office/drawing/2014/main" id="{8728F95B-5D1B-6292-D24B-1B93C85B0D96}"/>
                </a:ext>
              </a:extLst>
            </p:cNvPr>
            <p:cNvCxnSpPr>
              <a:cxnSpLocks/>
              <a:stCxn id="14" idx="2"/>
              <a:endCxn id="15" idx="0"/>
            </p:cNvCxnSpPr>
            <p:nvPr/>
          </p:nvCxnSpPr>
          <p:spPr>
            <a:xfrm>
              <a:off x="9387160" y="3125074"/>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36402516-4FB0-EC28-D6CD-81A30D131B59}"/>
                </a:ext>
              </a:extLst>
            </p:cNvPr>
            <p:cNvCxnSpPr>
              <a:cxnSpLocks/>
              <a:stCxn id="15" idx="2"/>
              <a:endCxn id="18" idx="0"/>
            </p:cNvCxnSpPr>
            <p:nvPr/>
          </p:nvCxnSpPr>
          <p:spPr>
            <a:xfrm>
              <a:off x="9387160" y="3844651"/>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74DE9B74-9539-5697-9855-57C2E9E0721D}"/>
                </a:ext>
              </a:extLst>
            </p:cNvPr>
            <p:cNvSpPr/>
            <p:nvPr/>
          </p:nvSpPr>
          <p:spPr>
            <a:xfrm>
              <a:off x="9044261" y="4141080"/>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9" name="Straight Arrow Connector 18">
              <a:extLst>
                <a:ext uri="{FF2B5EF4-FFF2-40B4-BE49-F238E27FC236}">
                  <a16:creationId xmlns:a16="http://schemas.microsoft.com/office/drawing/2014/main" id="{A0B36F20-977D-289B-B28A-0185C53D06C7}"/>
                </a:ext>
              </a:extLst>
            </p:cNvPr>
            <p:cNvCxnSpPr>
              <a:cxnSpLocks/>
              <a:stCxn id="5" idx="2"/>
              <a:endCxn id="20" idx="0"/>
            </p:cNvCxnSpPr>
            <p:nvPr/>
          </p:nvCxnSpPr>
          <p:spPr>
            <a:xfrm flipH="1">
              <a:off x="7109552" y="2244751"/>
              <a:ext cx="1095245" cy="44910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C910238A-E708-7C2F-D298-94216345C8BD}"/>
                </a:ext>
              </a:extLst>
            </p:cNvPr>
            <p:cNvSpPr/>
            <p:nvPr/>
          </p:nvSpPr>
          <p:spPr>
            <a:xfrm>
              <a:off x="6766653" y="2693854"/>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56EE2626-3C6A-FB75-591D-ECB6E3B1B9F6}"/>
                </a:ext>
              </a:extLst>
            </p:cNvPr>
            <p:cNvSpPr/>
            <p:nvPr/>
          </p:nvSpPr>
          <p:spPr>
            <a:xfrm>
              <a:off x="6612987" y="3377024"/>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22" name="Straight Arrow Connector 21">
              <a:extLst>
                <a:ext uri="{FF2B5EF4-FFF2-40B4-BE49-F238E27FC236}">
                  <a16:creationId xmlns:a16="http://schemas.microsoft.com/office/drawing/2014/main" id="{B3F68137-92B5-52B2-23B0-C8979636CFB8}"/>
                </a:ext>
              </a:extLst>
            </p:cNvPr>
            <p:cNvCxnSpPr>
              <a:cxnSpLocks/>
              <a:stCxn id="20" idx="2"/>
              <a:endCxn id="21" idx="0"/>
            </p:cNvCxnSpPr>
            <p:nvPr/>
          </p:nvCxnSpPr>
          <p:spPr>
            <a:xfrm>
              <a:off x="7109552" y="3119112"/>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163798C-688F-5AD6-803A-7BFC88AB7A77}"/>
                </a:ext>
              </a:extLst>
            </p:cNvPr>
            <p:cNvCxnSpPr>
              <a:cxnSpLocks/>
              <a:stCxn id="21" idx="2"/>
              <a:endCxn id="24" idx="0"/>
            </p:cNvCxnSpPr>
            <p:nvPr/>
          </p:nvCxnSpPr>
          <p:spPr>
            <a:xfrm>
              <a:off x="7109552" y="3838689"/>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02A23E71-097D-7CFA-ABC5-D6BDCCE183EC}"/>
                </a:ext>
              </a:extLst>
            </p:cNvPr>
            <p:cNvSpPr/>
            <p:nvPr/>
          </p:nvSpPr>
          <p:spPr>
            <a:xfrm>
              <a:off x="6766653" y="4135118"/>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Left Brace 24">
              <a:extLst>
                <a:ext uri="{FF2B5EF4-FFF2-40B4-BE49-F238E27FC236}">
                  <a16:creationId xmlns:a16="http://schemas.microsoft.com/office/drawing/2014/main" id="{B37D7C69-F551-D3B6-6925-DE4EF815DD89}"/>
                </a:ext>
              </a:extLst>
            </p:cNvPr>
            <p:cNvSpPr/>
            <p:nvPr/>
          </p:nvSpPr>
          <p:spPr>
            <a:xfrm rot="16200000">
              <a:off x="7536471" y="3898420"/>
              <a:ext cx="241401" cy="1781039"/>
            </a:xfrm>
            <a:prstGeom prst="leftBrace">
              <a:avLst>
                <a:gd name="adj1" fmla="val 419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6" name="TextBox 25">
              <a:extLst>
                <a:ext uri="{FF2B5EF4-FFF2-40B4-BE49-F238E27FC236}">
                  <a16:creationId xmlns:a16="http://schemas.microsoft.com/office/drawing/2014/main" id="{DCE6B91E-86C1-3678-6ECC-DB9C0C1737AE}"/>
                </a:ext>
              </a:extLst>
            </p:cNvPr>
            <p:cNvSpPr txBox="1"/>
            <p:nvPr/>
          </p:nvSpPr>
          <p:spPr>
            <a:xfrm>
              <a:off x="6830451" y="4893441"/>
              <a:ext cx="2213810" cy="369332"/>
            </a:xfrm>
            <a:prstGeom prst="rect">
              <a:avLst/>
            </a:prstGeom>
            <a:noFill/>
          </p:spPr>
          <p:txBody>
            <a:bodyPr wrap="square" rtlCol="0">
              <a:spAutoFit/>
            </a:bodyPr>
            <a:lstStyle/>
            <a:p>
              <a:r>
                <a:rPr lang="en-DE">
                  <a:latin typeface="+mj-lt"/>
                </a:rPr>
                <a:t>Majority vote</a:t>
              </a:r>
            </a:p>
          </p:txBody>
        </p:sp>
      </p:grpSp>
      <p:sp>
        <p:nvSpPr>
          <p:cNvPr id="27" name="TextBox 26">
            <a:extLst>
              <a:ext uri="{FF2B5EF4-FFF2-40B4-BE49-F238E27FC236}">
                <a16:creationId xmlns:a16="http://schemas.microsoft.com/office/drawing/2014/main" id="{EBB01390-5DFC-28A0-BC77-17E3164D977B}"/>
              </a:ext>
            </a:extLst>
          </p:cNvPr>
          <p:cNvSpPr txBox="1"/>
          <p:nvPr/>
        </p:nvSpPr>
        <p:spPr>
          <a:xfrm>
            <a:off x="8577148" y="1288514"/>
            <a:ext cx="2213810" cy="400110"/>
          </a:xfrm>
          <a:prstGeom prst="rect">
            <a:avLst/>
          </a:prstGeom>
          <a:noFill/>
        </p:spPr>
        <p:txBody>
          <a:bodyPr wrap="square" rtlCol="0">
            <a:spAutoFit/>
          </a:bodyPr>
          <a:lstStyle/>
          <a:p>
            <a:r>
              <a:rPr lang="en-DE" sz="2000">
                <a:latin typeface="+mj-lt"/>
              </a:rPr>
              <a:t>Self-consistency</a:t>
            </a:r>
          </a:p>
        </p:txBody>
      </p:sp>
    </p:spTree>
    <p:extLst>
      <p:ext uri="{BB962C8B-B14F-4D97-AF65-F5344CB8AC3E}">
        <p14:creationId xmlns:p14="http://schemas.microsoft.com/office/powerpoint/2010/main" val="377212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50DEDE-29D4-D6AA-9F42-6145439645B1}"/>
              </a:ext>
            </a:extLst>
          </p:cNvPr>
          <p:cNvSpPr>
            <a:spLocks noGrp="1"/>
          </p:cNvSpPr>
          <p:nvPr>
            <p:ph type="sldNum" idx="97"/>
          </p:nvPr>
        </p:nvSpPr>
        <p:spPr/>
        <p:txBody>
          <a:bodyPr/>
          <a:lstStyle/>
          <a:p>
            <a:fld id="{86A8BF56-6CB3-514C-9A64-F39D95C9E25B}" type="slidenum">
              <a:rPr lang="en-US" smtClean="0"/>
              <a:t>18</a:t>
            </a:fld>
            <a:endParaRPr lang="en-US"/>
          </a:p>
        </p:txBody>
      </p:sp>
      <p:sp>
        <p:nvSpPr>
          <p:cNvPr id="2" name="Title 1">
            <a:extLst>
              <a:ext uri="{FF2B5EF4-FFF2-40B4-BE49-F238E27FC236}">
                <a16:creationId xmlns:a16="http://schemas.microsoft.com/office/drawing/2014/main" id="{8E5D08E1-09CF-2F78-FD68-25C40091B247}"/>
              </a:ext>
            </a:extLst>
          </p:cNvPr>
          <p:cNvSpPr>
            <a:spLocks noGrp="1"/>
          </p:cNvSpPr>
          <p:nvPr>
            <p:ph type="title" idx="1"/>
          </p:nvPr>
        </p:nvSpPr>
        <p:spPr/>
        <p:txBody>
          <a:bodyPr/>
          <a:lstStyle/>
          <a:p>
            <a:r>
              <a:rPr lang="en-DE"/>
              <a:t>Self-consistency improves performance</a:t>
            </a:r>
            <a:endParaRPr lang="en-US" dirty="0"/>
          </a:p>
        </p:txBody>
      </p:sp>
      <p:sp>
        <p:nvSpPr>
          <p:cNvPr id="3" name="Content Placeholder 2">
            <a:extLst>
              <a:ext uri="{FF2B5EF4-FFF2-40B4-BE49-F238E27FC236}">
                <a16:creationId xmlns:a16="http://schemas.microsoft.com/office/drawing/2014/main" id="{0D691B42-3C7C-A3E3-BAF0-AD48EB444016}"/>
              </a:ext>
            </a:extLst>
          </p:cNvPr>
          <p:cNvSpPr>
            <a:spLocks noGrp="1"/>
          </p:cNvSpPr>
          <p:nvPr>
            <p:ph idx="2"/>
          </p:nvPr>
        </p:nvSpPr>
        <p:spPr/>
        <p:txBody>
          <a:bodyPr/>
          <a:lstStyle/>
          <a:p>
            <a:r>
              <a:rPr lang="en-US" sz="2400" dirty="0"/>
              <a:t>Usual baseline for comparison: Chain-of-thought</a:t>
            </a:r>
          </a:p>
          <a:p>
            <a:r>
              <a:rPr lang="en-US" sz="2400" dirty="0"/>
              <a:t>Self-consistency generates </a:t>
            </a:r>
            <a:r>
              <a:rPr lang="en-US" sz="2400" b="1" dirty="0"/>
              <a:t>multiple chains of thought </a:t>
            </a:r>
            <a:r>
              <a:rPr lang="en-US" sz="2400" dirty="0"/>
              <a:t>and takes the </a:t>
            </a:r>
            <a:r>
              <a:rPr lang="en-US" sz="2400" b="1" dirty="0"/>
              <a:t>majority vote </a:t>
            </a:r>
            <a:r>
              <a:rPr lang="en-US" sz="2400" dirty="0"/>
              <a:t>of these multiple outputs as the final answer</a:t>
            </a:r>
          </a:p>
          <a:p>
            <a:pPr lvl="1"/>
            <a:r>
              <a:rPr lang="en-US" sz="2000" dirty="0"/>
              <a:t>This improves </a:t>
            </a:r>
            <a:r>
              <a:rPr lang="en-US" sz="2000" u="sng" dirty="0"/>
              <a:t>reliability</a:t>
            </a:r>
            <a:r>
              <a:rPr lang="en-US" sz="2000" dirty="0"/>
              <a:t> and </a:t>
            </a:r>
            <a:r>
              <a:rPr lang="en-US" sz="2000" u="sng" dirty="0"/>
              <a:t>accuracy</a:t>
            </a:r>
            <a:endParaRPr lang="en-US" sz="2000" dirty="0"/>
          </a:p>
          <a:p>
            <a:pPr lvl="1"/>
            <a:r>
              <a:rPr lang="en-US" sz="2000" dirty="0"/>
              <a:t>The idea reminds of “</a:t>
            </a:r>
            <a:r>
              <a:rPr lang="en-US" sz="2000" u="sng" dirty="0"/>
              <a:t>model </a:t>
            </a:r>
            <a:r>
              <a:rPr lang="en-US" sz="2000" u="sng" dirty="0" err="1"/>
              <a:t>ensembling</a:t>
            </a:r>
            <a:r>
              <a:rPr lang="en-US" sz="2000" dirty="0"/>
              <a:t>” in machine learning</a:t>
            </a:r>
            <a:endParaRPr lang="en-US" sz="2400" dirty="0"/>
          </a:p>
          <a:p>
            <a:r>
              <a:rPr lang="en-US" sz="2400" dirty="0"/>
              <a:t>Self-consistency improves </a:t>
            </a:r>
            <a:r>
              <a:rPr lang="en-US" sz="2400" dirty="0" err="1"/>
              <a:t>CoT</a:t>
            </a:r>
            <a:r>
              <a:rPr lang="en-US" sz="2400" dirty="0"/>
              <a:t> when used in a range of </a:t>
            </a:r>
            <a:r>
              <a:rPr lang="en-US" sz="2400" b="1" dirty="0">
                <a:solidFill>
                  <a:schemeClr val="tx2"/>
                </a:solidFill>
              </a:rPr>
              <a:t>common arithmetic and common-sense reasoning benchmarks</a:t>
            </a:r>
          </a:p>
          <a:p>
            <a:pPr lvl="1"/>
            <a:r>
              <a:rPr lang="en-US" sz="2000" dirty="0"/>
              <a:t>Use to improve on tasks that admit a unique correct answer, such as quantitative business questions</a:t>
            </a:r>
          </a:p>
          <a:p>
            <a:endParaRPr lang="en-US" sz="2400" dirty="0"/>
          </a:p>
        </p:txBody>
      </p:sp>
    </p:spTree>
    <p:extLst>
      <p:ext uri="{BB962C8B-B14F-4D97-AF65-F5344CB8AC3E}">
        <p14:creationId xmlns:p14="http://schemas.microsoft.com/office/powerpoint/2010/main" val="963474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34B4EC-CAA4-F601-FEAD-5DA01D32D229}"/>
              </a:ext>
            </a:extLst>
          </p:cNvPr>
          <p:cNvSpPr>
            <a:spLocks noGrp="1"/>
          </p:cNvSpPr>
          <p:nvPr>
            <p:ph type="sldNum" idx="97"/>
          </p:nvPr>
        </p:nvSpPr>
        <p:spPr/>
        <p:txBody>
          <a:bodyPr/>
          <a:lstStyle/>
          <a:p>
            <a:fld id="{86A8BF56-6CB3-514C-9A64-F39D95C9E25B}" type="slidenum">
              <a:rPr lang="en-US" smtClean="0"/>
              <a:t>19</a:t>
            </a:fld>
            <a:endParaRPr lang="en-US"/>
          </a:p>
        </p:txBody>
      </p:sp>
      <p:sp>
        <p:nvSpPr>
          <p:cNvPr id="2" name="Title 1">
            <a:extLst>
              <a:ext uri="{FF2B5EF4-FFF2-40B4-BE49-F238E27FC236}">
                <a16:creationId xmlns:a16="http://schemas.microsoft.com/office/drawing/2014/main" id="{E32C8F9F-50C4-48E1-1E93-0D130ECE6BAF}"/>
              </a:ext>
            </a:extLst>
          </p:cNvPr>
          <p:cNvSpPr>
            <a:spLocks noGrp="1"/>
          </p:cNvSpPr>
          <p:nvPr>
            <p:ph type="title" idx="1"/>
          </p:nvPr>
        </p:nvSpPr>
        <p:spPr/>
        <p:txBody>
          <a:bodyPr/>
          <a:lstStyle/>
          <a:p>
            <a:r>
              <a:rPr lang="en-DE"/>
              <a:t>Limitations of self-consistency</a:t>
            </a:r>
            <a:endParaRPr lang="en-US" dirty="0"/>
          </a:p>
        </p:txBody>
      </p:sp>
      <p:sp>
        <p:nvSpPr>
          <p:cNvPr id="3" name="Content Placeholder 2">
            <a:extLst>
              <a:ext uri="{FF2B5EF4-FFF2-40B4-BE49-F238E27FC236}">
                <a16:creationId xmlns:a16="http://schemas.microsoft.com/office/drawing/2014/main" id="{33BB79B4-0AFB-B904-9BA0-AD439E4204A6}"/>
              </a:ext>
            </a:extLst>
          </p:cNvPr>
          <p:cNvSpPr>
            <a:spLocks noGrp="1"/>
          </p:cNvSpPr>
          <p:nvPr>
            <p:ph idx="2"/>
          </p:nvPr>
        </p:nvSpPr>
        <p:spPr/>
        <p:txBody>
          <a:bodyPr/>
          <a:lstStyle/>
          <a:p>
            <a:r>
              <a:rPr lang="en-US" dirty="0"/>
              <a:t>Self-consistency incurs </a:t>
            </a:r>
            <a:r>
              <a:rPr lang="en-US" b="1" dirty="0">
                <a:solidFill>
                  <a:schemeClr val="accent6"/>
                </a:solidFill>
              </a:rPr>
              <a:t>more computational cost</a:t>
            </a:r>
            <a:r>
              <a:rPr lang="en-US" dirty="0">
                <a:solidFill>
                  <a:schemeClr val="accent6"/>
                </a:solidFill>
              </a:rPr>
              <a:t> </a:t>
            </a:r>
            <a:r>
              <a:rPr lang="en-US" dirty="0"/>
              <a:t>than </a:t>
            </a:r>
            <a:r>
              <a:rPr lang="en-US" dirty="0" err="1"/>
              <a:t>CoT</a:t>
            </a:r>
            <a:endParaRPr lang="en-US" dirty="0"/>
          </a:p>
          <a:p>
            <a:pPr lvl="1"/>
            <a:r>
              <a:rPr lang="en-US" dirty="0"/>
              <a:t>In practice, generate a small number of paths (e.g. 5-10); in most cases the performance saturates quickly</a:t>
            </a:r>
          </a:p>
          <a:p>
            <a:pPr lvl="1"/>
            <a:r>
              <a:rPr lang="en-US" dirty="0"/>
              <a:t>Potential solution: </a:t>
            </a:r>
            <a:r>
              <a:rPr lang="en-GB" dirty="0"/>
              <a:t>use self-consistency to generate better supervised data to fine-tune the model, and use the fine-tuned model to get improved accuracy in a single inference run</a:t>
            </a:r>
            <a:endParaRPr lang="en-US" dirty="0"/>
          </a:p>
          <a:p>
            <a:pPr lvl="1"/>
            <a:endParaRPr lang="en-US" dirty="0"/>
          </a:p>
          <a:p>
            <a:r>
              <a:rPr lang="en-US" dirty="0"/>
              <a:t>LLMs can often generate </a:t>
            </a:r>
            <a:r>
              <a:rPr lang="en-US" b="1" dirty="0">
                <a:solidFill>
                  <a:schemeClr val="accent6"/>
                </a:solidFill>
              </a:rPr>
              <a:t>incorrect or non-sensical </a:t>
            </a:r>
            <a:r>
              <a:rPr lang="en-US" dirty="0"/>
              <a:t>reasoning</a:t>
            </a:r>
          </a:p>
          <a:p>
            <a:pPr lvl="1"/>
            <a:r>
              <a:rPr lang="en-US" dirty="0"/>
              <a:t>If most </a:t>
            </a:r>
            <a:r>
              <a:rPr lang="en-US" dirty="0" err="1"/>
              <a:t>CoT</a:t>
            </a:r>
            <a:r>
              <a:rPr lang="en-US" dirty="0"/>
              <a:t> paths are erroneous, self-consistency marginalization will fail</a:t>
            </a:r>
          </a:p>
          <a:p>
            <a:pPr lvl="1"/>
            <a:r>
              <a:rPr lang="en-US" dirty="0"/>
              <a:t>Further work needed to understand what elicits proper reasoning</a:t>
            </a:r>
          </a:p>
        </p:txBody>
      </p:sp>
    </p:spTree>
    <p:extLst>
      <p:ext uri="{BB962C8B-B14F-4D97-AF65-F5344CB8AC3E}">
        <p14:creationId xmlns:p14="http://schemas.microsoft.com/office/powerpoint/2010/main" val="156390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8D7492D-6977-393B-C943-428ACE9EF9B4}"/>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Review: Basics of prompt engineering</a:t>
            </a:r>
          </a:p>
          <a:p>
            <a:r>
              <a:rPr lang="en-US" dirty="0"/>
              <a:t>Chain-of-thought prompting</a:t>
            </a:r>
          </a:p>
          <a:p>
            <a:r>
              <a:rPr lang="en-US" dirty="0"/>
              <a:t>Self-consistency</a:t>
            </a:r>
          </a:p>
          <a:p>
            <a:r>
              <a:rPr lang="en-US" dirty="0"/>
              <a:t>Tree-of-thought</a:t>
            </a:r>
          </a:p>
          <a:p>
            <a:endParaRPr lang="en-US" dirty="0"/>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Tree-of-thought</a:t>
            </a:r>
          </a:p>
        </p:txBody>
      </p:sp>
    </p:spTree>
    <p:extLst>
      <p:ext uri="{BB962C8B-B14F-4D97-AF65-F5344CB8AC3E}">
        <p14:creationId xmlns:p14="http://schemas.microsoft.com/office/powerpoint/2010/main" val="335820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C1633592-AE91-0AA1-557C-E453E7657BB7}"/>
              </a:ext>
            </a:extLst>
          </p:cNvPr>
          <p:cNvSpPr>
            <a:spLocks noGrp="1"/>
          </p:cNvSpPr>
          <p:nvPr>
            <p:ph type="sldNum" idx="97"/>
          </p:nvPr>
        </p:nvSpPr>
        <p:spPr/>
        <p:txBody>
          <a:bodyPr/>
          <a:lstStyle/>
          <a:p>
            <a:fld id="{86A8BF56-6CB3-514C-9A64-F39D95C9E25B}" type="slidenum">
              <a:rPr lang="en-US" smtClean="0"/>
              <a:t>21</a:t>
            </a:fld>
            <a:endParaRPr lang="en-US"/>
          </a:p>
        </p:txBody>
      </p:sp>
      <p:sp>
        <p:nvSpPr>
          <p:cNvPr id="2" name="Title 1">
            <a:extLst>
              <a:ext uri="{FF2B5EF4-FFF2-40B4-BE49-F238E27FC236}">
                <a16:creationId xmlns:a16="http://schemas.microsoft.com/office/drawing/2014/main" id="{A80758EF-6EDF-8C5C-56AC-D0FB958C9F6F}"/>
              </a:ext>
            </a:extLst>
          </p:cNvPr>
          <p:cNvSpPr>
            <a:spLocks noGrp="1"/>
          </p:cNvSpPr>
          <p:nvPr>
            <p:ph type="title" idx="1"/>
          </p:nvPr>
        </p:nvSpPr>
        <p:spPr/>
        <p:txBody>
          <a:bodyPr/>
          <a:lstStyle/>
          <a:p>
            <a:r>
              <a:rPr lang="en-DE"/>
              <a:t>Tree-of-thoughts prompting</a:t>
            </a:r>
            <a:endParaRPr lang="en-US" dirty="0"/>
          </a:p>
        </p:txBody>
      </p:sp>
      <p:sp>
        <p:nvSpPr>
          <p:cNvPr id="3" name="Content Placeholder 2">
            <a:extLst>
              <a:ext uri="{FF2B5EF4-FFF2-40B4-BE49-F238E27FC236}">
                <a16:creationId xmlns:a16="http://schemas.microsoft.com/office/drawing/2014/main" id="{FADAA4F2-E20D-D434-E8BF-00DF51909A6E}"/>
              </a:ext>
            </a:extLst>
          </p:cNvPr>
          <p:cNvSpPr>
            <a:spLocks noGrp="1"/>
          </p:cNvSpPr>
          <p:nvPr>
            <p:ph idx="2"/>
          </p:nvPr>
        </p:nvSpPr>
        <p:spPr>
          <a:xfrm>
            <a:off x="365760" y="1165536"/>
            <a:ext cx="7203822" cy="5262696"/>
          </a:xfrm>
        </p:spPr>
        <p:txBody>
          <a:bodyPr/>
          <a:lstStyle/>
          <a:p>
            <a:r>
              <a:rPr lang="en-GB" sz="2000" dirty="0"/>
              <a:t>Strategy that guides LLMs to generate, evaluate, expand on, and decide among </a:t>
            </a:r>
            <a:r>
              <a:rPr lang="en-GB" sz="2000" b="1" dirty="0">
                <a:solidFill>
                  <a:schemeClr val="tx2"/>
                </a:solidFill>
              </a:rPr>
              <a:t>multiple solutions</a:t>
            </a:r>
          </a:p>
          <a:p>
            <a:r>
              <a:rPr lang="en-GB" sz="2000" dirty="0"/>
              <a:t>Similar to problem-solving by humans: evaluate potential solutions before deciding on the most promising one</a:t>
            </a:r>
          </a:p>
          <a:p>
            <a:r>
              <a:rPr lang="en-GB" sz="2000" dirty="0" err="1"/>
              <a:t>ToT</a:t>
            </a:r>
            <a:r>
              <a:rPr lang="en-GB" sz="2000" dirty="0"/>
              <a:t> builds a tree where </a:t>
            </a:r>
            <a:r>
              <a:rPr lang="en-GB" sz="2000" b="1" i="1" dirty="0">
                <a:solidFill>
                  <a:schemeClr val="tx2"/>
                </a:solidFill>
              </a:rPr>
              <a:t>thoughts</a:t>
            </a:r>
            <a:r>
              <a:rPr lang="en-GB" sz="2000" dirty="0"/>
              <a:t> represent coherent language sequences that serve as intermediate steps toward solving a problem</a:t>
            </a:r>
          </a:p>
          <a:p>
            <a:pPr lvl="1"/>
            <a:r>
              <a:rPr lang="en-GB" sz="1800" dirty="0"/>
              <a:t>Creative writing tasks such as ad copy generation</a:t>
            </a:r>
          </a:p>
          <a:p>
            <a:pPr lvl="1"/>
            <a:r>
              <a:rPr lang="en-GB" sz="1800" dirty="0"/>
              <a:t>Mathematical reasoning tasks, crosswords, …</a:t>
            </a:r>
            <a:endParaRPr lang="en-DE" sz="1800"/>
          </a:p>
          <a:p>
            <a:endParaRPr lang="en-US" sz="2400" dirty="0"/>
          </a:p>
        </p:txBody>
      </p:sp>
      <p:grpSp>
        <p:nvGrpSpPr>
          <p:cNvPr id="4" name="Group 3" descr="ToT prompting diagram.">
            <a:extLst>
              <a:ext uri="{FF2B5EF4-FFF2-40B4-BE49-F238E27FC236}">
                <a16:creationId xmlns:a16="http://schemas.microsoft.com/office/drawing/2014/main" id="{7F5CB13B-AD7B-738A-EB00-88B46499D511}"/>
              </a:ext>
            </a:extLst>
          </p:cNvPr>
          <p:cNvGrpSpPr/>
          <p:nvPr/>
        </p:nvGrpSpPr>
        <p:grpSpPr>
          <a:xfrm>
            <a:off x="7395660" y="1835658"/>
            <a:ext cx="4430580" cy="3922451"/>
            <a:chOff x="7748376" y="1887013"/>
            <a:chExt cx="4430580" cy="3922451"/>
          </a:xfrm>
        </p:grpSpPr>
        <p:sp>
          <p:nvSpPr>
            <p:cNvPr id="5" name="Rounded Rectangle 4">
              <a:extLst>
                <a:ext uri="{FF2B5EF4-FFF2-40B4-BE49-F238E27FC236}">
                  <a16:creationId xmlns:a16="http://schemas.microsoft.com/office/drawing/2014/main" id="{19C4BDB7-8D9F-EF0C-7CC9-54FC280AC0C7}"/>
                </a:ext>
              </a:extLst>
            </p:cNvPr>
            <p:cNvSpPr/>
            <p:nvPr/>
          </p:nvSpPr>
          <p:spPr>
            <a:xfrm>
              <a:off x="9519708" y="1887013"/>
              <a:ext cx="1080000"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6" name="Rounded Rectangle 5">
              <a:extLst>
                <a:ext uri="{FF2B5EF4-FFF2-40B4-BE49-F238E27FC236}">
                  <a16:creationId xmlns:a16="http://schemas.microsoft.com/office/drawing/2014/main" id="{6CD2E198-32D7-A8D9-8BEF-43FBE4D6FB67}"/>
                </a:ext>
              </a:extLst>
            </p:cNvPr>
            <p:cNvSpPr/>
            <p:nvPr/>
          </p:nvSpPr>
          <p:spPr>
            <a:xfrm>
              <a:off x="9269914" y="5359464"/>
              <a:ext cx="1158938"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7" name="Straight Arrow Connector 6">
              <a:extLst>
                <a:ext uri="{FF2B5EF4-FFF2-40B4-BE49-F238E27FC236}">
                  <a16:creationId xmlns:a16="http://schemas.microsoft.com/office/drawing/2014/main" id="{1F268102-42E1-C230-B743-C7E827E22889}"/>
                </a:ext>
              </a:extLst>
            </p:cNvPr>
            <p:cNvCxnSpPr>
              <a:cxnSpLocks/>
              <a:stCxn id="5" idx="2"/>
              <a:endCxn id="8" idx="0"/>
            </p:cNvCxnSpPr>
            <p:nvPr/>
          </p:nvCxnSpPr>
          <p:spPr>
            <a:xfrm>
              <a:off x="10059708" y="2337013"/>
              <a:ext cx="1010" cy="430390"/>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E305113E-BC58-F13C-5AA2-1F427DC92019}"/>
                </a:ext>
              </a:extLst>
            </p:cNvPr>
            <p:cNvSpPr/>
            <p:nvPr/>
          </p:nvSpPr>
          <p:spPr>
            <a:xfrm>
              <a:off x="9717819" y="2767403"/>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A111F1EC-C91F-1FF6-BA3A-B00F9CBF076A}"/>
                </a:ext>
              </a:extLst>
            </p:cNvPr>
            <p:cNvSpPr/>
            <p:nvPr/>
          </p:nvSpPr>
          <p:spPr>
            <a:xfrm>
              <a:off x="9717819" y="3666850"/>
              <a:ext cx="685797" cy="461665"/>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10" name="Straight Arrow Connector 9">
              <a:extLst>
                <a:ext uri="{FF2B5EF4-FFF2-40B4-BE49-F238E27FC236}">
                  <a16:creationId xmlns:a16="http://schemas.microsoft.com/office/drawing/2014/main" id="{B400123F-83F8-8A1D-273D-224E6B57D70A}"/>
                </a:ext>
              </a:extLst>
            </p:cNvPr>
            <p:cNvCxnSpPr>
              <a:cxnSpLocks/>
              <a:stCxn id="8" idx="2"/>
              <a:endCxn id="9" idx="0"/>
            </p:cNvCxnSpPr>
            <p:nvPr/>
          </p:nvCxnSpPr>
          <p:spPr>
            <a:xfrm>
              <a:off x="10060718" y="3192661"/>
              <a:ext cx="0" cy="47418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276FBC20-7083-89B4-6D1D-DE80FC9AE960}"/>
                </a:ext>
              </a:extLst>
            </p:cNvPr>
            <p:cNvSpPr/>
            <p:nvPr/>
          </p:nvSpPr>
          <p:spPr>
            <a:xfrm>
              <a:off x="9716809" y="4651497"/>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2" name="Straight Arrow Connector 11">
              <a:extLst>
                <a:ext uri="{FF2B5EF4-FFF2-40B4-BE49-F238E27FC236}">
                  <a16:creationId xmlns:a16="http://schemas.microsoft.com/office/drawing/2014/main" id="{CE6A2379-96E2-ADB1-AFA2-FE4E4FCD6604}"/>
                </a:ext>
              </a:extLst>
            </p:cNvPr>
            <p:cNvCxnSpPr>
              <a:cxnSpLocks/>
              <a:stCxn id="5" idx="2"/>
              <a:endCxn id="13" idx="0"/>
            </p:cNvCxnSpPr>
            <p:nvPr/>
          </p:nvCxnSpPr>
          <p:spPr>
            <a:xfrm>
              <a:off x="10059708" y="2337013"/>
              <a:ext cx="1183373" cy="43039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9836EAA4-9904-8E30-3EBA-56C5270F3929}"/>
                </a:ext>
              </a:extLst>
            </p:cNvPr>
            <p:cNvSpPr/>
            <p:nvPr/>
          </p:nvSpPr>
          <p:spPr>
            <a:xfrm>
              <a:off x="10900182" y="2767403"/>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9E102128-F0D0-72C0-B98A-4804C48D7C65}"/>
                </a:ext>
              </a:extLst>
            </p:cNvPr>
            <p:cNvSpPr/>
            <p:nvPr/>
          </p:nvSpPr>
          <p:spPr>
            <a:xfrm>
              <a:off x="10562810" y="3684647"/>
              <a:ext cx="685797" cy="461665"/>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15" name="Straight Arrow Connector 14">
              <a:extLst>
                <a:ext uri="{FF2B5EF4-FFF2-40B4-BE49-F238E27FC236}">
                  <a16:creationId xmlns:a16="http://schemas.microsoft.com/office/drawing/2014/main" id="{E5791A75-C0E4-4C0A-F12F-E716CB58550F}"/>
                </a:ext>
              </a:extLst>
            </p:cNvPr>
            <p:cNvCxnSpPr>
              <a:cxnSpLocks/>
              <a:stCxn id="8" idx="2"/>
              <a:endCxn id="14" idx="0"/>
            </p:cNvCxnSpPr>
            <p:nvPr/>
          </p:nvCxnSpPr>
          <p:spPr>
            <a:xfrm>
              <a:off x="10060718" y="3192661"/>
              <a:ext cx="844991" cy="491986"/>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7EA4880-CC78-31A0-D774-EFF71DB1B11F}"/>
                </a:ext>
              </a:extLst>
            </p:cNvPr>
            <p:cNvCxnSpPr>
              <a:cxnSpLocks/>
              <a:stCxn id="14" idx="2"/>
              <a:endCxn id="11" idx="0"/>
            </p:cNvCxnSpPr>
            <p:nvPr/>
          </p:nvCxnSpPr>
          <p:spPr>
            <a:xfrm flipH="1">
              <a:off x="10059708" y="4146312"/>
              <a:ext cx="846001" cy="505185"/>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0C1F792C-2AB6-3BC8-5A7D-910F848B5F51}"/>
                </a:ext>
              </a:extLst>
            </p:cNvPr>
            <p:cNvSpPr/>
            <p:nvPr/>
          </p:nvSpPr>
          <p:spPr>
            <a:xfrm>
              <a:off x="10617821" y="4651497"/>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8" name="Straight Arrow Connector 17">
              <a:extLst>
                <a:ext uri="{FF2B5EF4-FFF2-40B4-BE49-F238E27FC236}">
                  <a16:creationId xmlns:a16="http://schemas.microsoft.com/office/drawing/2014/main" id="{0DF8BAF4-A60C-7100-F5D8-D2A53FB62673}"/>
                </a:ext>
              </a:extLst>
            </p:cNvPr>
            <p:cNvCxnSpPr>
              <a:cxnSpLocks/>
              <a:stCxn id="5" idx="2"/>
              <a:endCxn id="19" idx="0"/>
            </p:cNvCxnSpPr>
            <p:nvPr/>
          </p:nvCxnSpPr>
          <p:spPr>
            <a:xfrm flipH="1">
              <a:off x="8965473" y="2337013"/>
              <a:ext cx="1094235" cy="424428"/>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E2957CE9-7D1B-7CC5-8DD1-40384FC0884F}"/>
                </a:ext>
              </a:extLst>
            </p:cNvPr>
            <p:cNvSpPr/>
            <p:nvPr/>
          </p:nvSpPr>
          <p:spPr>
            <a:xfrm>
              <a:off x="8622574" y="2761441"/>
              <a:ext cx="685798" cy="425258"/>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6863CB64-CFCA-6863-2283-52BF4E657742}"/>
                </a:ext>
              </a:extLst>
            </p:cNvPr>
            <p:cNvSpPr/>
            <p:nvPr/>
          </p:nvSpPr>
          <p:spPr>
            <a:xfrm>
              <a:off x="8059152" y="3680436"/>
              <a:ext cx="685799" cy="461665"/>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21" name="Straight Arrow Connector 20">
              <a:extLst>
                <a:ext uri="{FF2B5EF4-FFF2-40B4-BE49-F238E27FC236}">
                  <a16:creationId xmlns:a16="http://schemas.microsoft.com/office/drawing/2014/main" id="{7D038121-265C-7E61-AE77-C534E8842FB9}"/>
                </a:ext>
              </a:extLst>
            </p:cNvPr>
            <p:cNvCxnSpPr>
              <a:cxnSpLocks/>
              <a:stCxn id="19" idx="2"/>
              <a:endCxn id="20" idx="0"/>
            </p:cNvCxnSpPr>
            <p:nvPr/>
          </p:nvCxnSpPr>
          <p:spPr>
            <a:xfrm flipH="1">
              <a:off x="8402052" y="3186699"/>
              <a:ext cx="563421" cy="493737"/>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1F05BB3-8A88-A2BB-A0D3-4B5503A9BAFF}"/>
                </a:ext>
              </a:extLst>
            </p:cNvPr>
            <p:cNvCxnSpPr>
              <a:cxnSpLocks/>
              <a:stCxn id="20" idx="2"/>
              <a:endCxn id="23" idx="0"/>
            </p:cNvCxnSpPr>
            <p:nvPr/>
          </p:nvCxnSpPr>
          <p:spPr>
            <a:xfrm>
              <a:off x="8402052" y="4142101"/>
              <a:ext cx="685798" cy="5093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C4DB4472-EB1E-541F-80E1-4C453446E3A3}"/>
                </a:ext>
              </a:extLst>
            </p:cNvPr>
            <p:cNvSpPr/>
            <p:nvPr/>
          </p:nvSpPr>
          <p:spPr>
            <a:xfrm>
              <a:off x="8744951" y="4651497"/>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4" name="Straight Arrow Connector 23">
              <a:extLst>
                <a:ext uri="{FF2B5EF4-FFF2-40B4-BE49-F238E27FC236}">
                  <a16:creationId xmlns:a16="http://schemas.microsoft.com/office/drawing/2014/main" id="{629D669D-9901-3040-F0C6-34E8C456F140}"/>
                </a:ext>
              </a:extLst>
            </p:cNvPr>
            <p:cNvCxnSpPr>
              <a:cxnSpLocks/>
              <a:stCxn id="11" idx="2"/>
              <a:endCxn id="6" idx="0"/>
            </p:cNvCxnSpPr>
            <p:nvPr/>
          </p:nvCxnSpPr>
          <p:spPr>
            <a:xfrm flipH="1">
              <a:off x="9849383" y="5076755"/>
              <a:ext cx="210325" cy="28270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91305204-E847-1CC6-EB44-81F3376B6764}"/>
                </a:ext>
              </a:extLst>
            </p:cNvPr>
            <p:cNvCxnSpPr>
              <a:cxnSpLocks/>
              <a:stCxn id="20" idx="2"/>
              <a:endCxn id="26" idx="0"/>
            </p:cNvCxnSpPr>
            <p:nvPr/>
          </p:nvCxnSpPr>
          <p:spPr>
            <a:xfrm flipH="1">
              <a:off x="8091275" y="4142101"/>
              <a:ext cx="310777" cy="5093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C1CFD774-7420-2C33-3267-1529160B8639}"/>
                </a:ext>
              </a:extLst>
            </p:cNvPr>
            <p:cNvSpPr/>
            <p:nvPr/>
          </p:nvSpPr>
          <p:spPr>
            <a:xfrm>
              <a:off x="7748376" y="4651497"/>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B14DB3DF-AB06-C79F-9619-DABD6B9AFA35}"/>
                </a:ext>
              </a:extLst>
            </p:cNvPr>
            <p:cNvSpPr/>
            <p:nvPr/>
          </p:nvSpPr>
          <p:spPr>
            <a:xfrm>
              <a:off x="8895296" y="3675443"/>
              <a:ext cx="685797" cy="461665"/>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sp>
          <p:nvSpPr>
            <p:cNvPr id="28" name="Rectangle 27">
              <a:extLst>
                <a:ext uri="{FF2B5EF4-FFF2-40B4-BE49-F238E27FC236}">
                  <a16:creationId xmlns:a16="http://schemas.microsoft.com/office/drawing/2014/main" id="{281B70E9-5512-6E45-C4F3-64496C082EC1}"/>
                </a:ext>
              </a:extLst>
            </p:cNvPr>
            <p:cNvSpPr/>
            <p:nvPr/>
          </p:nvSpPr>
          <p:spPr>
            <a:xfrm>
              <a:off x="11408810" y="3675442"/>
              <a:ext cx="685797" cy="461665"/>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sp>
          <p:nvSpPr>
            <p:cNvPr id="29" name="Rectangle 28">
              <a:extLst>
                <a:ext uri="{FF2B5EF4-FFF2-40B4-BE49-F238E27FC236}">
                  <a16:creationId xmlns:a16="http://schemas.microsoft.com/office/drawing/2014/main" id="{D6A27E2F-98C2-7EB3-514B-6A30488DBD5E}"/>
                </a:ext>
              </a:extLst>
            </p:cNvPr>
            <p:cNvSpPr/>
            <p:nvPr/>
          </p:nvSpPr>
          <p:spPr>
            <a:xfrm>
              <a:off x="11493158" y="4651497"/>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0" name="Straight Arrow Connector 29">
              <a:extLst>
                <a:ext uri="{FF2B5EF4-FFF2-40B4-BE49-F238E27FC236}">
                  <a16:creationId xmlns:a16="http://schemas.microsoft.com/office/drawing/2014/main" id="{D2F5C255-30E9-2F93-EC05-0DD4C08DAFBE}"/>
                </a:ext>
              </a:extLst>
            </p:cNvPr>
            <p:cNvCxnSpPr>
              <a:cxnSpLocks/>
              <a:stCxn id="8" idx="2"/>
              <a:endCxn id="27" idx="0"/>
            </p:cNvCxnSpPr>
            <p:nvPr/>
          </p:nvCxnSpPr>
          <p:spPr>
            <a:xfrm flipH="1">
              <a:off x="9238195" y="3192661"/>
              <a:ext cx="822523" cy="48278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76B0050A-3F60-CF8E-0367-FB8023E98565}"/>
                </a:ext>
              </a:extLst>
            </p:cNvPr>
            <p:cNvCxnSpPr>
              <a:cxnSpLocks/>
              <a:stCxn id="8" idx="2"/>
              <a:endCxn id="28" idx="0"/>
            </p:cNvCxnSpPr>
            <p:nvPr/>
          </p:nvCxnSpPr>
          <p:spPr>
            <a:xfrm>
              <a:off x="10060718" y="3192661"/>
              <a:ext cx="1690991" cy="48278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46EBF9A-C24B-4F58-FBC7-3B70CA7D114D}"/>
                </a:ext>
              </a:extLst>
            </p:cNvPr>
            <p:cNvCxnSpPr>
              <a:cxnSpLocks/>
              <a:stCxn id="14" idx="2"/>
              <a:endCxn id="17" idx="0"/>
            </p:cNvCxnSpPr>
            <p:nvPr/>
          </p:nvCxnSpPr>
          <p:spPr>
            <a:xfrm>
              <a:off x="10905709" y="4146312"/>
              <a:ext cx="55011" cy="5051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06AB8DBA-A2FF-469B-0457-D97C207B70E2}"/>
                </a:ext>
              </a:extLst>
            </p:cNvPr>
            <p:cNvCxnSpPr>
              <a:cxnSpLocks/>
              <a:stCxn id="14" idx="2"/>
              <a:endCxn id="29" idx="0"/>
            </p:cNvCxnSpPr>
            <p:nvPr/>
          </p:nvCxnSpPr>
          <p:spPr>
            <a:xfrm>
              <a:off x="10905709" y="4146312"/>
              <a:ext cx="930348" cy="5051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34" name="TextBox 33">
            <a:extLst>
              <a:ext uri="{FF2B5EF4-FFF2-40B4-BE49-F238E27FC236}">
                <a16:creationId xmlns:a16="http://schemas.microsoft.com/office/drawing/2014/main" id="{2705F0B9-7DBF-1D31-20A2-1EF3CC30F51E}"/>
              </a:ext>
            </a:extLst>
          </p:cNvPr>
          <p:cNvSpPr txBox="1"/>
          <p:nvPr/>
        </p:nvSpPr>
        <p:spPr>
          <a:xfrm>
            <a:off x="9401175" y="1315559"/>
            <a:ext cx="2213810" cy="400110"/>
          </a:xfrm>
          <a:prstGeom prst="rect">
            <a:avLst/>
          </a:prstGeom>
          <a:noFill/>
        </p:spPr>
        <p:txBody>
          <a:bodyPr wrap="square" rtlCol="0">
            <a:spAutoFit/>
          </a:bodyPr>
          <a:lstStyle/>
          <a:p>
            <a:r>
              <a:rPr lang="en-DE" sz="2000">
                <a:latin typeface="+mj-lt"/>
              </a:rPr>
              <a:t>ToT</a:t>
            </a:r>
          </a:p>
        </p:txBody>
      </p:sp>
    </p:spTree>
    <p:extLst>
      <p:ext uri="{BB962C8B-B14F-4D97-AF65-F5344CB8AC3E}">
        <p14:creationId xmlns:p14="http://schemas.microsoft.com/office/powerpoint/2010/main" val="2904219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99A858-E78D-A9E8-C000-149F5ADC0530}"/>
              </a:ext>
            </a:extLst>
          </p:cNvPr>
          <p:cNvSpPr>
            <a:spLocks noGrp="1"/>
          </p:cNvSpPr>
          <p:nvPr>
            <p:ph type="sldNum" idx="97"/>
          </p:nvPr>
        </p:nvSpPr>
        <p:spPr/>
        <p:txBody>
          <a:bodyPr/>
          <a:lstStyle/>
          <a:p>
            <a:fld id="{86A8BF56-6CB3-514C-9A64-F39D95C9E25B}" type="slidenum">
              <a:rPr lang="en-US" smtClean="0"/>
              <a:t>22</a:t>
            </a:fld>
            <a:endParaRPr lang="en-US"/>
          </a:p>
        </p:txBody>
      </p:sp>
      <p:sp>
        <p:nvSpPr>
          <p:cNvPr id="2" name="Title 1">
            <a:extLst>
              <a:ext uri="{FF2B5EF4-FFF2-40B4-BE49-F238E27FC236}">
                <a16:creationId xmlns:a16="http://schemas.microsoft.com/office/drawing/2014/main" id="{2395574B-3B57-993A-66B0-D01D5387C307}"/>
              </a:ext>
            </a:extLst>
          </p:cNvPr>
          <p:cNvSpPr>
            <a:spLocks noGrp="1"/>
          </p:cNvSpPr>
          <p:nvPr>
            <p:ph type="title" idx="1"/>
          </p:nvPr>
        </p:nvSpPr>
        <p:spPr/>
        <p:txBody>
          <a:bodyPr/>
          <a:lstStyle/>
          <a:p>
            <a:r>
              <a:rPr lang="en-DE"/>
              <a:t>ToT helps decision-making</a:t>
            </a:r>
            <a:endParaRPr lang="en-US" dirty="0"/>
          </a:p>
        </p:txBody>
      </p:sp>
      <p:sp>
        <p:nvSpPr>
          <p:cNvPr id="3" name="Content Placeholder 2">
            <a:extLst>
              <a:ext uri="{FF2B5EF4-FFF2-40B4-BE49-F238E27FC236}">
                <a16:creationId xmlns:a16="http://schemas.microsoft.com/office/drawing/2014/main" id="{DFA0DE3D-B3A7-FAC4-CF29-5EFA12D57868}"/>
              </a:ext>
            </a:extLst>
          </p:cNvPr>
          <p:cNvSpPr>
            <a:spLocks noGrp="1"/>
          </p:cNvSpPr>
          <p:nvPr>
            <p:ph idx="2"/>
          </p:nvPr>
        </p:nvSpPr>
        <p:spPr/>
        <p:txBody>
          <a:bodyPr/>
          <a:lstStyle/>
          <a:p>
            <a:r>
              <a:rPr lang="en-DE" sz="2400"/>
              <a:t>Tree-of-thoughts prompting generalizes over chain of thought</a:t>
            </a:r>
          </a:p>
          <a:p>
            <a:r>
              <a:rPr lang="en-DE" sz="2400"/>
              <a:t>ToT </a:t>
            </a:r>
            <a:r>
              <a:rPr lang="en-GB" sz="2400" dirty="0"/>
              <a:t>encourages exploration over </a:t>
            </a:r>
            <a:r>
              <a:rPr lang="en-GB" sz="2400" b="1" i="1" dirty="0"/>
              <a:t>"</a:t>
            </a:r>
            <a:r>
              <a:rPr lang="en-GB" sz="2400" b="1" i="1" dirty="0">
                <a:solidFill>
                  <a:schemeClr val="accent6"/>
                </a:solidFill>
              </a:rPr>
              <a:t>thoughts</a:t>
            </a:r>
            <a:r>
              <a:rPr lang="en-GB" sz="2400" b="1" i="1" dirty="0"/>
              <a:t>"</a:t>
            </a:r>
            <a:r>
              <a:rPr lang="en-GB" sz="2400" dirty="0"/>
              <a:t> that serve as intermediate steps for general problem solving with LLMs</a:t>
            </a:r>
          </a:p>
          <a:p>
            <a:pPr lvl="1"/>
            <a:r>
              <a:rPr lang="en-GB" sz="2000" dirty="0"/>
              <a:t>LLM generates thoughts (via </a:t>
            </a:r>
            <a:r>
              <a:rPr lang="en-GB" sz="2000" dirty="0" err="1"/>
              <a:t>CoT</a:t>
            </a:r>
            <a:r>
              <a:rPr lang="en-GB" sz="2000" dirty="0"/>
              <a:t> prompting)</a:t>
            </a:r>
          </a:p>
          <a:p>
            <a:pPr lvl="1"/>
            <a:r>
              <a:rPr lang="en-GB" sz="2000" dirty="0"/>
              <a:t>Add tree-branching technique (breadth-first and depth-first search)</a:t>
            </a:r>
          </a:p>
          <a:p>
            <a:pPr lvl="1"/>
            <a:r>
              <a:rPr lang="en-GB" sz="2000" dirty="0"/>
              <a:t>This enables </a:t>
            </a:r>
            <a:r>
              <a:rPr lang="en-GB" sz="2000" b="1" dirty="0">
                <a:solidFill>
                  <a:schemeClr val="accent6"/>
                </a:solidFill>
              </a:rPr>
              <a:t>systematic exploration </a:t>
            </a:r>
            <a:r>
              <a:rPr lang="en-GB" sz="2000" dirty="0"/>
              <a:t>with look-ahead and back-tracking</a:t>
            </a:r>
            <a:endParaRPr lang="en-DE" sz="2400"/>
          </a:p>
          <a:p>
            <a:endParaRPr lang="en-US" sz="2400" dirty="0"/>
          </a:p>
        </p:txBody>
      </p:sp>
    </p:spTree>
    <p:extLst>
      <p:ext uri="{BB962C8B-B14F-4D97-AF65-F5344CB8AC3E}">
        <p14:creationId xmlns:p14="http://schemas.microsoft.com/office/powerpoint/2010/main" val="2051177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3EFD04-666F-27FD-19CF-63D468BF806D}"/>
              </a:ext>
            </a:extLst>
          </p:cNvPr>
          <p:cNvSpPr>
            <a:spLocks noGrp="1"/>
          </p:cNvSpPr>
          <p:nvPr>
            <p:ph type="sldNum" idx="97"/>
          </p:nvPr>
        </p:nvSpPr>
        <p:spPr/>
        <p:txBody>
          <a:bodyPr/>
          <a:lstStyle/>
          <a:p>
            <a:fld id="{86A8BF56-6CB3-514C-9A64-F39D95C9E25B}" type="slidenum">
              <a:rPr lang="en-US" smtClean="0"/>
              <a:t>23</a:t>
            </a:fld>
            <a:endParaRPr lang="en-US"/>
          </a:p>
        </p:txBody>
      </p:sp>
      <p:sp>
        <p:nvSpPr>
          <p:cNvPr id="2" name="Title 1">
            <a:extLst>
              <a:ext uri="{FF2B5EF4-FFF2-40B4-BE49-F238E27FC236}">
                <a16:creationId xmlns:a16="http://schemas.microsoft.com/office/drawing/2014/main" id="{CDBC70EB-BA54-3DC9-1F3F-80523BC77DA8}"/>
              </a:ext>
            </a:extLst>
          </p:cNvPr>
          <p:cNvSpPr>
            <a:spLocks noGrp="1"/>
          </p:cNvSpPr>
          <p:nvPr>
            <p:ph type="title" idx="1"/>
          </p:nvPr>
        </p:nvSpPr>
        <p:spPr/>
        <p:txBody>
          <a:bodyPr/>
          <a:lstStyle/>
          <a:p>
            <a:r>
              <a:rPr lang="en-DE"/>
              <a:t>Benefits and limitations of ToT</a:t>
            </a:r>
            <a:endParaRPr lang="en-US" dirty="0"/>
          </a:p>
        </p:txBody>
      </p:sp>
      <p:sp>
        <p:nvSpPr>
          <p:cNvPr id="3" name="Content Placeholder 2">
            <a:extLst>
              <a:ext uri="{FF2B5EF4-FFF2-40B4-BE49-F238E27FC236}">
                <a16:creationId xmlns:a16="http://schemas.microsoft.com/office/drawing/2014/main" id="{9A25B573-CCEB-3AAC-DDEB-0CED52D2C938}"/>
              </a:ext>
            </a:extLst>
          </p:cNvPr>
          <p:cNvSpPr>
            <a:spLocks noGrp="1"/>
          </p:cNvSpPr>
          <p:nvPr>
            <p:ph idx="2"/>
          </p:nvPr>
        </p:nvSpPr>
        <p:spPr/>
        <p:txBody>
          <a:bodyPr/>
          <a:lstStyle/>
          <a:p>
            <a:r>
              <a:rPr lang="en-GB" dirty="0" err="1"/>
              <a:t>ToT</a:t>
            </a:r>
            <a:r>
              <a:rPr lang="en-GB" dirty="0"/>
              <a:t> is </a:t>
            </a:r>
            <a:r>
              <a:rPr lang="en-GB" dirty="0">
                <a:solidFill>
                  <a:schemeClr val="accent6"/>
                </a:solidFill>
                <a:latin typeface="+mj-lt"/>
              </a:rPr>
              <a:t>especially effective </a:t>
            </a:r>
            <a:r>
              <a:rPr lang="en-GB" dirty="0"/>
              <a:t>for tasks that involve important initial decisions, strategies for the future, and exploration of multiple solutions</a:t>
            </a:r>
            <a:endParaRPr lang="en-DE"/>
          </a:p>
          <a:p>
            <a:endParaRPr lang="en-DE"/>
          </a:p>
          <a:p>
            <a:r>
              <a:rPr lang="en-DE"/>
              <a:t>Deliberate search </a:t>
            </a:r>
            <a:r>
              <a:rPr lang="en-DE">
                <a:solidFill>
                  <a:schemeClr val="accent6"/>
                </a:solidFill>
                <a:latin typeface="+mj-lt"/>
              </a:rPr>
              <a:t>might not be necessary</a:t>
            </a:r>
            <a:r>
              <a:rPr lang="en-DE">
                <a:solidFill>
                  <a:schemeClr val="accent6"/>
                </a:solidFill>
              </a:rPr>
              <a:t> </a:t>
            </a:r>
            <a:r>
              <a:rPr lang="en-DE"/>
              <a:t>for tasks for which powerful models already excel at</a:t>
            </a:r>
          </a:p>
          <a:p>
            <a:endParaRPr lang="en-DE"/>
          </a:p>
          <a:p>
            <a:r>
              <a:rPr lang="en-DE"/>
              <a:t>ToT requires </a:t>
            </a:r>
            <a:r>
              <a:rPr lang="en-DE">
                <a:solidFill>
                  <a:schemeClr val="accent6"/>
                </a:solidFill>
                <a:latin typeface="+mj-lt"/>
              </a:rPr>
              <a:t>more resources </a:t>
            </a:r>
            <a:r>
              <a:rPr lang="en-DE"/>
              <a:t>than sampling methods</a:t>
            </a:r>
          </a:p>
          <a:p>
            <a:pPr lvl="1"/>
            <a:r>
              <a:rPr lang="en-GB" dirty="0"/>
              <a:t>F</a:t>
            </a:r>
            <a:r>
              <a:rPr lang="en-DE"/>
              <a:t>lexibility in tree construction allows users to customize cost-performance trade-offs</a:t>
            </a:r>
          </a:p>
          <a:p>
            <a:endParaRPr lang="en-US" dirty="0"/>
          </a:p>
        </p:txBody>
      </p:sp>
    </p:spTree>
    <p:extLst>
      <p:ext uri="{BB962C8B-B14F-4D97-AF65-F5344CB8AC3E}">
        <p14:creationId xmlns:p14="http://schemas.microsoft.com/office/powerpoint/2010/main" val="1733923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CA75D-B6FD-D2C5-63EA-B809A07CFF56}"/>
              </a:ext>
            </a:extLst>
          </p:cNvPr>
          <p:cNvSpPr>
            <a:spLocks noGrp="1"/>
          </p:cNvSpPr>
          <p:nvPr>
            <p:ph type="sldNum" idx="97"/>
          </p:nvPr>
        </p:nvSpPr>
        <p:spPr/>
        <p:txBody>
          <a:bodyPr/>
          <a:lstStyle/>
          <a:p>
            <a:fld id="{86A8BF56-6CB3-514C-9A64-F39D95C9E25B}" type="slidenum">
              <a:rPr lang="en-US" smtClean="0"/>
              <a:t>24</a:t>
            </a:fld>
            <a:endParaRPr lang="en-US"/>
          </a:p>
        </p:txBody>
      </p:sp>
      <p:sp>
        <p:nvSpPr>
          <p:cNvPr id="2" name="Title 1">
            <a:extLst>
              <a:ext uri="{FF2B5EF4-FFF2-40B4-BE49-F238E27FC236}">
                <a16:creationId xmlns:a16="http://schemas.microsoft.com/office/drawing/2014/main" id="{4AB33A2E-4F96-CDB4-CAA0-57E222419E38}"/>
              </a:ext>
            </a:extLst>
          </p:cNvPr>
          <p:cNvSpPr>
            <a:spLocks noGrp="1"/>
          </p:cNvSpPr>
          <p:nvPr>
            <p:ph type="title" idx="1"/>
          </p:nvPr>
        </p:nvSpPr>
        <p:spPr/>
        <p:txBody>
          <a:bodyPr/>
          <a:lstStyle/>
          <a:p>
            <a:r>
              <a:rPr lang="en-US" dirty="0"/>
              <a:t>From standard to </a:t>
            </a:r>
            <a:r>
              <a:rPr lang="en-US" dirty="0" err="1"/>
              <a:t>ToT</a:t>
            </a:r>
            <a:r>
              <a:rPr lang="en-US" dirty="0"/>
              <a:t> prompting</a:t>
            </a:r>
          </a:p>
        </p:txBody>
      </p:sp>
      <p:grpSp>
        <p:nvGrpSpPr>
          <p:cNvPr id="4" name="Group 3" descr="Input output prompting diagram.">
            <a:extLst>
              <a:ext uri="{FF2B5EF4-FFF2-40B4-BE49-F238E27FC236}">
                <a16:creationId xmlns:a16="http://schemas.microsoft.com/office/drawing/2014/main" id="{CF85BF49-2176-3244-9B02-DC0BC810D350}"/>
              </a:ext>
            </a:extLst>
          </p:cNvPr>
          <p:cNvGrpSpPr/>
          <p:nvPr/>
        </p:nvGrpSpPr>
        <p:grpSpPr>
          <a:xfrm>
            <a:off x="339542" y="2187074"/>
            <a:ext cx="1128249" cy="3963073"/>
            <a:chOff x="2017653" y="1892370"/>
            <a:chExt cx="1375947" cy="4175237"/>
          </a:xfrm>
        </p:grpSpPr>
        <p:sp>
          <p:nvSpPr>
            <p:cNvPr id="5" name="Rounded Rectangle 4">
              <a:extLst>
                <a:ext uri="{FF2B5EF4-FFF2-40B4-BE49-F238E27FC236}">
                  <a16:creationId xmlns:a16="http://schemas.microsoft.com/office/drawing/2014/main" id="{BC2FDCDD-4479-F759-3234-539413FE4D94}"/>
                </a:ext>
              </a:extLst>
            </p:cNvPr>
            <p:cNvSpPr/>
            <p:nvPr/>
          </p:nvSpPr>
          <p:spPr>
            <a:xfrm>
              <a:off x="2047074" y="1892370"/>
              <a:ext cx="1317105" cy="474091"/>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6" name="Rounded Rectangle 5">
              <a:extLst>
                <a:ext uri="{FF2B5EF4-FFF2-40B4-BE49-F238E27FC236}">
                  <a16:creationId xmlns:a16="http://schemas.microsoft.com/office/drawing/2014/main" id="{39BF9568-8DE2-464C-552A-DF61DCAB25EF}"/>
                </a:ext>
              </a:extLst>
            </p:cNvPr>
            <p:cNvSpPr/>
            <p:nvPr/>
          </p:nvSpPr>
          <p:spPr>
            <a:xfrm>
              <a:off x="2017653" y="5593516"/>
              <a:ext cx="1375947" cy="474091"/>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7" name="Straight Arrow Connector 6">
              <a:extLst>
                <a:ext uri="{FF2B5EF4-FFF2-40B4-BE49-F238E27FC236}">
                  <a16:creationId xmlns:a16="http://schemas.microsoft.com/office/drawing/2014/main" id="{AC831361-F2E0-0B44-FE3F-B0F453C0AF1C}"/>
                </a:ext>
              </a:extLst>
            </p:cNvPr>
            <p:cNvCxnSpPr>
              <a:cxnSpLocks/>
              <a:stCxn id="5" idx="2"/>
              <a:endCxn id="6" idx="0"/>
            </p:cNvCxnSpPr>
            <p:nvPr/>
          </p:nvCxnSpPr>
          <p:spPr>
            <a:xfrm>
              <a:off x="2705627" y="2366461"/>
              <a:ext cx="0" cy="322705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grpSp>
        <p:nvGrpSpPr>
          <p:cNvPr id="8" name="Group 7" descr="CoT prompting diagram.">
            <a:extLst>
              <a:ext uri="{FF2B5EF4-FFF2-40B4-BE49-F238E27FC236}">
                <a16:creationId xmlns:a16="http://schemas.microsoft.com/office/drawing/2014/main" id="{43580B46-92D3-E5E9-5A33-50B1CE80B443}"/>
              </a:ext>
            </a:extLst>
          </p:cNvPr>
          <p:cNvGrpSpPr/>
          <p:nvPr/>
        </p:nvGrpSpPr>
        <p:grpSpPr>
          <a:xfrm>
            <a:off x="2316449" y="2187074"/>
            <a:ext cx="1128249" cy="3963365"/>
            <a:chOff x="4561254" y="1653106"/>
            <a:chExt cx="1128397" cy="3963365"/>
          </a:xfrm>
        </p:grpSpPr>
        <p:grpSp>
          <p:nvGrpSpPr>
            <p:cNvPr id="9" name="Group 8">
              <a:extLst>
                <a:ext uri="{FF2B5EF4-FFF2-40B4-BE49-F238E27FC236}">
                  <a16:creationId xmlns:a16="http://schemas.microsoft.com/office/drawing/2014/main" id="{C902349B-850D-03BD-883F-887C34354388}"/>
                </a:ext>
              </a:extLst>
            </p:cNvPr>
            <p:cNvGrpSpPr/>
            <p:nvPr/>
          </p:nvGrpSpPr>
          <p:grpSpPr>
            <a:xfrm>
              <a:off x="4561254" y="1653106"/>
              <a:ext cx="1128397" cy="3963365"/>
              <a:chOff x="2162960" y="1653106"/>
              <a:chExt cx="1128397" cy="3963365"/>
            </a:xfrm>
          </p:grpSpPr>
          <p:sp>
            <p:nvSpPr>
              <p:cNvPr id="16" name="Rounded Rectangle 15">
                <a:extLst>
                  <a:ext uri="{FF2B5EF4-FFF2-40B4-BE49-F238E27FC236}">
                    <a16:creationId xmlns:a16="http://schemas.microsoft.com/office/drawing/2014/main" id="{17CF26F4-92E7-7FBA-9E8D-4A098E7C90DB}"/>
                  </a:ext>
                </a:extLst>
              </p:cNvPr>
              <p:cNvSpPr/>
              <p:nvPr/>
            </p:nvSpPr>
            <p:spPr>
              <a:xfrm>
                <a:off x="2187088" y="1653106"/>
                <a:ext cx="1080142"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17" name="Rounded Rectangle 16">
                <a:extLst>
                  <a:ext uri="{FF2B5EF4-FFF2-40B4-BE49-F238E27FC236}">
                    <a16:creationId xmlns:a16="http://schemas.microsoft.com/office/drawing/2014/main" id="{A7ECC992-C9EF-F968-5FC1-92AB0D6FA126}"/>
                  </a:ext>
                </a:extLst>
              </p:cNvPr>
              <p:cNvSpPr/>
              <p:nvPr/>
            </p:nvSpPr>
            <p:spPr>
              <a:xfrm>
                <a:off x="2162960" y="5166471"/>
                <a:ext cx="1128397"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18" name="Straight Arrow Connector 17">
                <a:extLst>
                  <a:ext uri="{FF2B5EF4-FFF2-40B4-BE49-F238E27FC236}">
                    <a16:creationId xmlns:a16="http://schemas.microsoft.com/office/drawing/2014/main" id="{54F363DC-43B9-63F7-4B9F-CCF28FF5CEF7}"/>
                  </a:ext>
                </a:extLst>
              </p:cNvPr>
              <p:cNvCxnSpPr>
                <a:cxnSpLocks/>
                <a:stCxn id="16" idx="2"/>
                <a:endCxn id="10" idx="0"/>
              </p:cNvCxnSpPr>
              <p:nvPr/>
            </p:nvCxnSpPr>
            <p:spPr>
              <a:xfrm>
                <a:off x="2727159" y="2103106"/>
                <a:ext cx="0" cy="53627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0" name="Rectangle 9">
              <a:extLst>
                <a:ext uri="{FF2B5EF4-FFF2-40B4-BE49-F238E27FC236}">
                  <a16:creationId xmlns:a16="http://schemas.microsoft.com/office/drawing/2014/main" id="{5382A4C7-A515-6F1B-9BE7-FF8AFAD431A2}"/>
                </a:ext>
              </a:extLst>
            </p:cNvPr>
            <p:cNvSpPr/>
            <p:nvPr/>
          </p:nvSpPr>
          <p:spPr>
            <a:xfrm>
              <a:off x="4782554" y="263937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ED616E75-B3F1-0ECF-9200-C9F5F7BA1A87}"/>
                </a:ext>
              </a:extLst>
            </p:cNvPr>
            <p:cNvSpPr/>
            <p:nvPr/>
          </p:nvSpPr>
          <p:spPr>
            <a:xfrm>
              <a:off x="4628888" y="3405689"/>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12" name="Straight Arrow Connector 11">
              <a:extLst>
                <a:ext uri="{FF2B5EF4-FFF2-40B4-BE49-F238E27FC236}">
                  <a16:creationId xmlns:a16="http://schemas.microsoft.com/office/drawing/2014/main" id="{6E7891C6-BE4C-369B-EFCA-69C3EB29275E}"/>
                </a:ext>
              </a:extLst>
            </p:cNvPr>
            <p:cNvCxnSpPr>
              <a:cxnSpLocks/>
              <a:stCxn id="10" idx="2"/>
              <a:endCxn id="11" idx="0"/>
            </p:cNvCxnSpPr>
            <p:nvPr/>
          </p:nvCxnSpPr>
          <p:spPr>
            <a:xfrm>
              <a:off x="5125453" y="3064634"/>
              <a:ext cx="0" cy="34105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D41824C2-C24F-FD9E-50A1-4760AC0E8C8C}"/>
                </a:ext>
              </a:extLst>
            </p:cNvPr>
            <p:cNvCxnSpPr>
              <a:cxnSpLocks/>
              <a:stCxn id="11" idx="2"/>
              <a:endCxn id="14" idx="0"/>
            </p:cNvCxnSpPr>
            <p:nvPr/>
          </p:nvCxnSpPr>
          <p:spPr>
            <a:xfrm>
              <a:off x="5125453" y="3867354"/>
              <a:ext cx="0" cy="3598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28A2E0D3-7F48-173E-82AF-AA6BDDAA4584}"/>
                </a:ext>
              </a:extLst>
            </p:cNvPr>
            <p:cNvSpPr/>
            <p:nvPr/>
          </p:nvSpPr>
          <p:spPr>
            <a:xfrm>
              <a:off x="4782554" y="4227198"/>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5" name="Straight Arrow Connector 14">
              <a:extLst>
                <a:ext uri="{FF2B5EF4-FFF2-40B4-BE49-F238E27FC236}">
                  <a16:creationId xmlns:a16="http://schemas.microsoft.com/office/drawing/2014/main" id="{EDBDAAC6-E8F7-9CA1-CD4D-E0B13B2B9D51}"/>
                </a:ext>
              </a:extLst>
            </p:cNvPr>
            <p:cNvCxnSpPr>
              <a:cxnSpLocks/>
              <a:stCxn id="14" idx="2"/>
              <a:endCxn id="17" idx="0"/>
            </p:cNvCxnSpPr>
            <p:nvPr/>
          </p:nvCxnSpPr>
          <p:spPr>
            <a:xfrm>
              <a:off x="5125453" y="4652456"/>
              <a:ext cx="0" cy="5140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grpSp>
        <p:nvGrpSpPr>
          <p:cNvPr id="19" name="Group 18" descr="Self-consistency prompting diagram">
            <a:extLst>
              <a:ext uri="{FF2B5EF4-FFF2-40B4-BE49-F238E27FC236}">
                <a16:creationId xmlns:a16="http://schemas.microsoft.com/office/drawing/2014/main" id="{F3A25784-B6D2-313F-CCB6-307E60C50D8F}"/>
              </a:ext>
            </a:extLst>
          </p:cNvPr>
          <p:cNvGrpSpPr/>
          <p:nvPr/>
        </p:nvGrpSpPr>
        <p:grpSpPr>
          <a:xfrm>
            <a:off x="3901632" y="2187074"/>
            <a:ext cx="3270738" cy="3963073"/>
            <a:chOff x="6612987" y="1794751"/>
            <a:chExt cx="3270738" cy="3963073"/>
          </a:xfrm>
        </p:grpSpPr>
        <p:sp>
          <p:nvSpPr>
            <p:cNvPr id="20" name="Rounded Rectangle 19">
              <a:extLst>
                <a:ext uri="{FF2B5EF4-FFF2-40B4-BE49-F238E27FC236}">
                  <a16:creationId xmlns:a16="http://schemas.microsoft.com/office/drawing/2014/main" id="{F913D30F-9647-9CFE-4C59-D888B2878E87}"/>
                </a:ext>
              </a:extLst>
            </p:cNvPr>
            <p:cNvSpPr/>
            <p:nvPr/>
          </p:nvSpPr>
          <p:spPr>
            <a:xfrm>
              <a:off x="7664797" y="1794751"/>
              <a:ext cx="1080000"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21" name="Rounded Rectangle 20">
              <a:extLst>
                <a:ext uri="{FF2B5EF4-FFF2-40B4-BE49-F238E27FC236}">
                  <a16:creationId xmlns:a16="http://schemas.microsoft.com/office/drawing/2014/main" id="{DE786EBA-776C-5562-6211-17C8AFB2D77E}"/>
                </a:ext>
              </a:extLst>
            </p:cNvPr>
            <p:cNvSpPr/>
            <p:nvPr/>
          </p:nvSpPr>
          <p:spPr>
            <a:xfrm>
              <a:off x="7144768" y="5307824"/>
              <a:ext cx="1128243"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22" name="Straight Arrow Connector 21">
              <a:extLst>
                <a:ext uri="{FF2B5EF4-FFF2-40B4-BE49-F238E27FC236}">
                  <a16:creationId xmlns:a16="http://schemas.microsoft.com/office/drawing/2014/main" id="{0AE86A59-AA70-B16C-5963-F84874703032}"/>
                </a:ext>
              </a:extLst>
            </p:cNvPr>
            <p:cNvCxnSpPr>
              <a:cxnSpLocks/>
              <a:stCxn id="20" idx="2"/>
              <a:endCxn id="23" idx="0"/>
            </p:cNvCxnSpPr>
            <p:nvPr/>
          </p:nvCxnSpPr>
          <p:spPr>
            <a:xfrm>
              <a:off x="8204797" y="2244751"/>
              <a:ext cx="0" cy="4550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B3376221-B0CF-FBD6-69D2-486B5BA1CADE}"/>
                </a:ext>
              </a:extLst>
            </p:cNvPr>
            <p:cNvSpPr/>
            <p:nvPr/>
          </p:nvSpPr>
          <p:spPr>
            <a:xfrm>
              <a:off x="7861898" y="269981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1FF19019-D6A9-C05E-E15A-3CB2EE161147}"/>
                </a:ext>
              </a:extLst>
            </p:cNvPr>
            <p:cNvSpPr/>
            <p:nvPr/>
          </p:nvSpPr>
          <p:spPr>
            <a:xfrm>
              <a:off x="7708232" y="3382986"/>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25" name="Straight Arrow Connector 24">
              <a:extLst>
                <a:ext uri="{FF2B5EF4-FFF2-40B4-BE49-F238E27FC236}">
                  <a16:creationId xmlns:a16="http://schemas.microsoft.com/office/drawing/2014/main" id="{46B06045-B181-734C-3FBD-590EE45C8A64}"/>
                </a:ext>
              </a:extLst>
            </p:cNvPr>
            <p:cNvCxnSpPr>
              <a:cxnSpLocks/>
              <a:stCxn id="23" idx="2"/>
              <a:endCxn id="24" idx="0"/>
            </p:cNvCxnSpPr>
            <p:nvPr/>
          </p:nvCxnSpPr>
          <p:spPr>
            <a:xfrm>
              <a:off x="8204797" y="3125074"/>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AEF53DDB-93A0-E019-A132-61B0F628F855}"/>
                </a:ext>
              </a:extLst>
            </p:cNvPr>
            <p:cNvCxnSpPr>
              <a:cxnSpLocks/>
              <a:stCxn id="24" idx="2"/>
              <a:endCxn id="27" idx="0"/>
            </p:cNvCxnSpPr>
            <p:nvPr/>
          </p:nvCxnSpPr>
          <p:spPr>
            <a:xfrm>
              <a:off x="8204797" y="3844651"/>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a16="http://schemas.microsoft.com/office/drawing/2014/main" id="{332F0CB4-829E-DEA2-E87A-05E74A08398B}"/>
                </a:ext>
              </a:extLst>
            </p:cNvPr>
            <p:cNvSpPr/>
            <p:nvPr/>
          </p:nvSpPr>
          <p:spPr>
            <a:xfrm>
              <a:off x="7861898" y="4141080"/>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8" name="Straight Arrow Connector 27">
              <a:extLst>
                <a:ext uri="{FF2B5EF4-FFF2-40B4-BE49-F238E27FC236}">
                  <a16:creationId xmlns:a16="http://schemas.microsoft.com/office/drawing/2014/main" id="{C043E29A-2533-71CD-7D3E-1BA69C73722D}"/>
                </a:ext>
              </a:extLst>
            </p:cNvPr>
            <p:cNvCxnSpPr>
              <a:cxnSpLocks/>
              <a:stCxn id="20" idx="2"/>
              <a:endCxn id="29" idx="0"/>
            </p:cNvCxnSpPr>
            <p:nvPr/>
          </p:nvCxnSpPr>
          <p:spPr>
            <a:xfrm>
              <a:off x="8204797" y="2244751"/>
              <a:ext cx="1182363" cy="4550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74B08622-0E33-073D-A0D0-378D2F4B8106}"/>
                </a:ext>
              </a:extLst>
            </p:cNvPr>
            <p:cNvSpPr/>
            <p:nvPr/>
          </p:nvSpPr>
          <p:spPr>
            <a:xfrm>
              <a:off x="9044261" y="269981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ectangle 29" descr="Self-consistency prompting diagram.">
              <a:extLst>
                <a:ext uri="{FF2B5EF4-FFF2-40B4-BE49-F238E27FC236}">
                  <a16:creationId xmlns:a16="http://schemas.microsoft.com/office/drawing/2014/main" id="{D196AFCE-EBFD-0ADD-E268-0B8221396083}"/>
                </a:ext>
              </a:extLst>
            </p:cNvPr>
            <p:cNvSpPr/>
            <p:nvPr/>
          </p:nvSpPr>
          <p:spPr>
            <a:xfrm>
              <a:off x="8890595" y="3382986"/>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31" name="Straight Arrow Connector 30">
              <a:extLst>
                <a:ext uri="{FF2B5EF4-FFF2-40B4-BE49-F238E27FC236}">
                  <a16:creationId xmlns:a16="http://schemas.microsoft.com/office/drawing/2014/main" id="{E85F1394-DEA2-3B60-798D-D98820A2900E}"/>
                </a:ext>
              </a:extLst>
            </p:cNvPr>
            <p:cNvCxnSpPr>
              <a:cxnSpLocks/>
              <a:stCxn id="29" idx="2"/>
              <a:endCxn id="30" idx="0"/>
            </p:cNvCxnSpPr>
            <p:nvPr/>
          </p:nvCxnSpPr>
          <p:spPr>
            <a:xfrm>
              <a:off x="9387160" y="3125074"/>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5E14AFC-EC04-F47C-DD04-7FBDE3901B0E}"/>
                </a:ext>
              </a:extLst>
            </p:cNvPr>
            <p:cNvCxnSpPr>
              <a:cxnSpLocks/>
              <a:stCxn id="30" idx="2"/>
              <a:endCxn id="33" idx="0"/>
            </p:cNvCxnSpPr>
            <p:nvPr/>
          </p:nvCxnSpPr>
          <p:spPr>
            <a:xfrm>
              <a:off x="9387160" y="3844651"/>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6D218DE2-C4A9-286B-CE82-83C1A47B02D5}"/>
                </a:ext>
              </a:extLst>
            </p:cNvPr>
            <p:cNvSpPr/>
            <p:nvPr/>
          </p:nvSpPr>
          <p:spPr>
            <a:xfrm>
              <a:off x="9044261" y="4141080"/>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4" name="Straight Arrow Connector 33">
              <a:extLst>
                <a:ext uri="{FF2B5EF4-FFF2-40B4-BE49-F238E27FC236}">
                  <a16:creationId xmlns:a16="http://schemas.microsoft.com/office/drawing/2014/main" id="{506C0DD2-DB1D-6003-6819-526A8EE80D45}"/>
                </a:ext>
              </a:extLst>
            </p:cNvPr>
            <p:cNvCxnSpPr>
              <a:cxnSpLocks/>
              <a:stCxn id="20" idx="2"/>
              <a:endCxn id="35" idx="0"/>
            </p:cNvCxnSpPr>
            <p:nvPr/>
          </p:nvCxnSpPr>
          <p:spPr>
            <a:xfrm flipH="1">
              <a:off x="7109552" y="2244751"/>
              <a:ext cx="1095245" cy="44910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F53D0676-BCB9-908F-B882-238CCE34F079}"/>
                </a:ext>
              </a:extLst>
            </p:cNvPr>
            <p:cNvSpPr/>
            <p:nvPr/>
          </p:nvSpPr>
          <p:spPr>
            <a:xfrm>
              <a:off x="6766653" y="2693854"/>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9C161286-D94D-149A-06FA-8FE5D107CD8F}"/>
                </a:ext>
              </a:extLst>
            </p:cNvPr>
            <p:cNvSpPr/>
            <p:nvPr/>
          </p:nvSpPr>
          <p:spPr>
            <a:xfrm>
              <a:off x="6612987" y="3377024"/>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37" name="Straight Arrow Connector 36">
              <a:extLst>
                <a:ext uri="{FF2B5EF4-FFF2-40B4-BE49-F238E27FC236}">
                  <a16:creationId xmlns:a16="http://schemas.microsoft.com/office/drawing/2014/main" id="{2575085A-6B4F-F3BD-6DED-2EB193BB6EAE}"/>
                </a:ext>
              </a:extLst>
            </p:cNvPr>
            <p:cNvCxnSpPr>
              <a:cxnSpLocks/>
              <a:stCxn id="35" idx="2"/>
              <a:endCxn id="36" idx="0"/>
            </p:cNvCxnSpPr>
            <p:nvPr/>
          </p:nvCxnSpPr>
          <p:spPr>
            <a:xfrm>
              <a:off x="7109552" y="3119112"/>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9BD05FC-FEF1-869A-A2CD-906705F18543}"/>
                </a:ext>
              </a:extLst>
            </p:cNvPr>
            <p:cNvCxnSpPr>
              <a:cxnSpLocks/>
              <a:stCxn id="36" idx="2"/>
              <a:endCxn id="39" idx="0"/>
            </p:cNvCxnSpPr>
            <p:nvPr/>
          </p:nvCxnSpPr>
          <p:spPr>
            <a:xfrm>
              <a:off x="7109552" y="3838689"/>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DB72B797-A837-937E-ED11-63B3A65C6231}"/>
                </a:ext>
              </a:extLst>
            </p:cNvPr>
            <p:cNvSpPr/>
            <p:nvPr/>
          </p:nvSpPr>
          <p:spPr>
            <a:xfrm>
              <a:off x="6766653" y="4135118"/>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Left Brace 39">
              <a:extLst>
                <a:ext uri="{FF2B5EF4-FFF2-40B4-BE49-F238E27FC236}">
                  <a16:creationId xmlns:a16="http://schemas.microsoft.com/office/drawing/2014/main" id="{46EFAC23-CC6F-267C-8105-F7EC0B1FED0C}"/>
                </a:ext>
              </a:extLst>
            </p:cNvPr>
            <p:cNvSpPr/>
            <p:nvPr/>
          </p:nvSpPr>
          <p:spPr>
            <a:xfrm rot="16200000">
              <a:off x="7536471" y="3898420"/>
              <a:ext cx="241401" cy="1781039"/>
            </a:xfrm>
            <a:prstGeom prst="leftBrace">
              <a:avLst>
                <a:gd name="adj1" fmla="val 419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1" name="TextBox 40">
              <a:extLst>
                <a:ext uri="{FF2B5EF4-FFF2-40B4-BE49-F238E27FC236}">
                  <a16:creationId xmlns:a16="http://schemas.microsoft.com/office/drawing/2014/main" id="{3FFB6E93-9B84-16FD-A737-B8A40C739DB9}"/>
                </a:ext>
              </a:extLst>
            </p:cNvPr>
            <p:cNvSpPr txBox="1"/>
            <p:nvPr/>
          </p:nvSpPr>
          <p:spPr>
            <a:xfrm>
              <a:off x="6830451" y="4893441"/>
              <a:ext cx="2213810" cy="369332"/>
            </a:xfrm>
            <a:prstGeom prst="rect">
              <a:avLst/>
            </a:prstGeom>
            <a:noFill/>
          </p:spPr>
          <p:txBody>
            <a:bodyPr wrap="square" rtlCol="0">
              <a:spAutoFit/>
            </a:bodyPr>
            <a:lstStyle/>
            <a:p>
              <a:r>
                <a:rPr lang="en-DE">
                  <a:latin typeface="+mj-lt"/>
                </a:rPr>
                <a:t>Majority vote</a:t>
              </a:r>
            </a:p>
          </p:txBody>
        </p:sp>
      </p:grpSp>
      <p:grpSp>
        <p:nvGrpSpPr>
          <p:cNvPr id="42" name="Group 41" descr="Tree of thoughts prompting diagram.">
            <a:extLst>
              <a:ext uri="{FF2B5EF4-FFF2-40B4-BE49-F238E27FC236}">
                <a16:creationId xmlns:a16="http://schemas.microsoft.com/office/drawing/2014/main" id="{F7BEC641-2491-C75C-BF02-5A1C89FC1DF6}"/>
              </a:ext>
            </a:extLst>
          </p:cNvPr>
          <p:cNvGrpSpPr/>
          <p:nvPr/>
        </p:nvGrpSpPr>
        <p:grpSpPr>
          <a:xfrm>
            <a:off x="7425246" y="2180770"/>
            <a:ext cx="4430580" cy="3969377"/>
            <a:chOff x="7748376" y="1887013"/>
            <a:chExt cx="4430580" cy="3969377"/>
          </a:xfrm>
        </p:grpSpPr>
        <p:sp>
          <p:nvSpPr>
            <p:cNvPr id="43" name="Rounded Rectangle 42">
              <a:extLst>
                <a:ext uri="{FF2B5EF4-FFF2-40B4-BE49-F238E27FC236}">
                  <a16:creationId xmlns:a16="http://schemas.microsoft.com/office/drawing/2014/main" id="{B423FB81-88BC-CD07-935A-F3E867B00EE6}"/>
                </a:ext>
              </a:extLst>
            </p:cNvPr>
            <p:cNvSpPr/>
            <p:nvPr/>
          </p:nvSpPr>
          <p:spPr>
            <a:xfrm>
              <a:off x="9519708" y="1887013"/>
              <a:ext cx="1080000"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44" name="Rounded Rectangle 43">
              <a:extLst>
                <a:ext uri="{FF2B5EF4-FFF2-40B4-BE49-F238E27FC236}">
                  <a16:creationId xmlns:a16="http://schemas.microsoft.com/office/drawing/2014/main" id="{C832BFB1-0584-92A3-5E9E-622F7931F1BF}"/>
                </a:ext>
              </a:extLst>
            </p:cNvPr>
            <p:cNvSpPr/>
            <p:nvPr/>
          </p:nvSpPr>
          <p:spPr>
            <a:xfrm>
              <a:off x="9274376" y="5406390"/>
              <a:ext cx="1128231"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45" name="Straight Arrow Connector 44">
              <a:extLst>
                <a:ext uri="{FF2B5EF4-FFF2-40B4-BE49-F238E27FC236}">
                  <a16:creationId xmlns:a16="http://schemas.microsoft.com/office/drawing/2014/main" id="{5603BFD0-D3EF-71B4-2424-C1925FB66DD3}"/>
                </a:ext>
              </a:extLst>
            </p:cNvPr>
            <p:cNvCxnSpPr>
              <a:cxnSpLocks/>
              <a:stCxn id="43" idx="2"/>
              <a:endCxn id="46" idx="0"/>
            </p:cNvCxnSpPr>
            <p:nvPr/>
          </p:nvCxnSpPr>
          <p:spPr>
            <a:xfrm>
              <a:off x="10059708" y="2337013"/>
              <a:ext cx="1010" cy="430390"/>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C5A3C7B-C65F-A049-21C6-0593D2908E82}"/>
                </a:ext>
              </a:extLst>
            </p:cNvPr>
            <p:cNvSpPr/>
            <p:nvPr/>
          </p:nvSpPr>
          <p:spPr>
            <a:xfrm>
              <a:off x="9717819" y="2767403"/>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02193E0A-B53A-F242-46F4-0DA3F48FDCEA}"/>
                </a:ext>
              </a:extLst>
            </p:cNvPr>
            <p:cNvSpPr/>
            <p:nvPr/>
          </p:nvSpPr>
          <p:spPr>
            <a:xfrm>
              <a:off x="9717819" y="3666850"/>
              <a:ext cx="685797" cy="461665"/>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48" name="Straight Arrow Connector 47">
              <a:extLst>
                <a:ext uri="{FF2B5EF4-FFF2-40B4-BE49-F238E27FC236}">
                  <a16:creationId xmlns:a16="http://schemas.microsoft.com/office/drawing/2014/main" id="{3DA5752D-A81C-EED6-7609-812C152A993C}"/>
                </a:ext>
              </a:extLst>
            </p:cNvPr>
            <p:cNvCxnSpPr>
              <a:cxnSpLocks/>
              <a:stCxn id="46" idx="2"/>
              <a:endCxn id="47" idx="0"/>
            </p:cNvCxnSpPr>
            <p:nvPr/>
          </p:nvCxnSpPr>
          <p:spPr>
            <a:xfrm>
              <a:off x="10060718" y="3192661"/>
              <a:ext cx="0" cy="47418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2207564E-1B73-4214-5177-1600A75FDBBA}"/>
                </a:ext>
              </a:extLst>
            </p:cNvPr>
            <p:cNvSpPr/>
            <p:nvPr/>
          </p:nvSpPr>
          <p:spPr>
            <a:xfrm>
              <a:off x="9716809" y="4651497"/>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50" name="Straight Arrow Connector 49">
              <a:extLst>
                <a:ext uri="{FF2B5EF4-FFF2-40B4-BE49-F238E27FC236}">
                  <a16:creationId xmlns:a16="http://schemas.microsoft.com/office/drawing/2014/main" id="{6CE938A6-272F-349E-27C4-E2464615EB14}"/>
                </a:ext>
              </a:extLst>
            </p:cNvPr>
            <p:cNvCxnSpPr>
              <a:cxnSpLocks/>
              <a:stCxn id="43" idx="2"/>
              <a:endCxn id="51" idx="0"/>
            </p:cNvCxnSpPr>
            <p:nvPr/>
          </p:nvCxnSpPr>
          <p:spPr>
            <a:xfrm>
              <a:off x="10059708" y="2337013"/>
              <a:ext cx="1183373" cy="43039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AC000B7B-63F2-E450-1943-CC56E97F3740}"/>
                </a:ext>
              </a:extLst>
            </p:cNvPr>
            <p:cNvSpPr/>
            <p:nvPr/>
          </p:nvSpPr>
          <p:spPr>
            <a:xfrm>
              <a:off x="10900182" y="2767403"/>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CE72A572-1A07-CADE-6D74-0B36902D3B55}"/>
                </a:ext>
              </a:extLst>
            </p:cNvPr>
            <p:cNvSpPr/>
            <p:nvPr/>
          </p:nvSpPr>
          <p:spPr>
            <a:xfrm>
              <a:off x="10562810" y="3684647"/>
              <a:ext cx="685797" cy="461665"/>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53" name="Straight Arrow Connector 52">
              <a:extLst>
                <a:ext uri="{FF2B5EF4-FFF2-40B4-BE49-F238E27FC236}">
                  <a16:creationId xmlns:a16="http://schemas.microsoft.com/office/drawing/2014/main" id="{08BFE30F-31E4-A7E8-CC7A-38CC851765CB}"/>
                </a:ext>
              </a:extLst>
            </p:cNvPr>
            <p:cNvCxnSpPr>
              <a:cxnSpLocks/>
              <a:stCxn id="46" idx="2"/>
              <a:endCxn id="52" idx="0"/>
            </p:cNvCxnSpPr>
            <p:nvPr/>
          </p:nvCxnSpPr>
          <p:spPr>
            <a:xfrm>
              <a:off x="10060718" y="3192661"/>
              <a:ext cx="844991" cy="491986"/>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C78F18AC-56FA-1CD4-CA6E-FCDA3D87830A}"/>
                </a:ext>
              </a:extLst>
            </p:cNvPr>
            <p:cNvCxnSpPr>
              <a:cxnSpLocks/>
              <a:stCxn id="52" idx="2"/>
              <a:endCxn id="49" idx="0"/>
            </p:cNvCxnSpPr>
            <p:nvPr/>
          </p:nvCxnSpPr>
          <p:spPr>
            <a:xfrm flipH="1">
              <a:off x="10059708" y="4146312"/>
              <a:ext cx="846001" cy="505185"/>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55" name="Rectangle 54">
              <a:extLst>
                <a:ext uri="{FF2B5EF4-FFF2-40B4-BE49-F238E27FC236}">
                  <a16:creationId xmlns:a16="http://schemas.microsoft.com/office/drawing/2014/main" id="{F8067346-44A0-3A29-F700-5A37863B834F}"/>
                </a:ext>
              </a:extLst>
            </p:cNvPr>
            <p:cNvSpPr/>
            <p:nvPr/>
          </p:nvSpPr>
          <p:spPr>
            <a:xfrm>
              <a:off x="10617821" y="4651497"/>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56" name="Straight Arrow Connector 55">
              <a:extLst>
                <a:ext uri="{FF2B5EF4-FFF2-40B4-BE49-F238E27FC236}">
                  <a16:creationId xmlns:a16="http://schemas.microsoft.com/office/drawing/2014/main" id="{2E390BD0-B50D-0EC5-F2E8-DDD33AD3F8BD}"/>
                </a:ext>
              </a:extLst>
            </p:cNvPr>
            <p:cNvCxnSpPr>
              <a:cxnSpLocks/>
              <a:stCxn id="43" idx="2"/>
              <a:endCxn id="57" idx="0"/>
            </p:cNvCxnSpPr>
            <p:nvPr/>
          </p:nvCxnSpPr>
          <p:spPr>
            <a:xfrm flipH="1">
              <a:off x="8965473" y="2337013"/>
              <a:ext cx="1094235" cy="424428"/>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58B1AB67-3237-404E-0E65-C045135A85CB}"/>
                </a:ext>
              </a:extLst>
            </p:cNvPr>
            <p:cNvSpPr/>
            <p:nvPr/>
          </p:nvSpPr>
          <p:spPr>
            <a:xfrm>
              <a:off x="8622574" y="2761441"/>
              <a:ext cx="685798" cy="425258"/>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65FDF5D7-CE23-D41B-3AB8-FE97A33DAE7B}"/>
                </a:ext>
              </a:extLst>
            </p:cNvPr>
            <p:cNvSpPr/>
            <p:nvPr/>
          </p:nvSpPr>
          <p:spPr>
            <a:xfrm>
              <a:off x="8059152" y="3680436"/>
              <a:ext cx="685799" cy="461665"/>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59" name="Straight Arrow Connector 58">
              <a:extLst>
                <a:ext uri="{FF2B5EF4-FFF2-40B4-BE49-F238E27FC236}">
                  <a16:creationId xmlns:a16="http://schemas.microsoft.com/office/drawing/2014/main" id="{FDBA9B7D-0305-3813-FE9F-A1A8A4E42E46}"/>
                </a:ext>
              </a:extLst>
            </p:cNvPr>
            <p:cNvCxnSpPr>
              <a:cxnSpLocks/>
              <a:stCxn id="57" idx="2"/>
              <a:endCxn id="58" idx="0"/>
            </p:cNvCxnSpPr>
            <p:nvPr/>
          </p:nvCxnSpPr>
          <p:spPr>
            <a:xfrm flipH="1">
              <a:off x="8402052" y="3186699"/>
              <a:ext cx="563421" cy="493737"/>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41ECDA4B-48FD-F0FC-7408-151AA85D2CAC}"/>
                </a:ext>
              </a:extLst>
            </p:cNvPr>
            <p:cNvCxnSpPr>
              <a:cxnSpLocks/>
              <a:stCxn id="58" idx="2"/>
              <a:endCxn id="61" idx="0"/>
            </p:cNvCxnSpPr>
            <p:nvPr/>
          </p:nvCxnSpPr>
          <p:spPr>
            <a:xfrm>
              <a:off x="8402052" y="4142101"/>
              <a:ext cx="685798" cy="5093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B98E0361-6374-8F44-AE1F-127688A6D879}"/>
                </a:ext>
              </a:extLst>
            </p:cNvPr>
            <p:cNvSpPr/>
            <p:nvPr/>
          </p:nvSpPr>
          <p:spPr>
            <a:xfrm>
              <a:off x="8744951" y="4651497"/>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62" name="Straight Arrow Connector 61">
              <a:extLst>
                <a:ext uri="{FF2B5EF4-FFF2-40B4-BE49-F238E27FC236}">
                  <a16:creationId xmlns:a16="http://schemas.microsoft.com/office/drawing/2014/main" id="{4AABE422-7F65-E6F7-7ADF-2545E3AF2C51}"/>
                </a:ext>
              </a:extLst>
            </p:cNvPr>
            <p:cNvCxnSpPr>
              <a:cxnSpLocks/>
              <a:stCxn id="49" idx="2"/>
              <a:endCxn id="44" idx="0"/>
            </p:cNvCxnSpPr>
            <p:nvPr/>
          </p:nvCxnSpPr>
          <p:spPr>
            <a:xfrm flipH="1">
              <a:off x="9838492" y="5076755"/>
              <a:ext cx="221216" cy="32963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D221278-581D-C7E2-D729-63AF04684D0B}"/>
                </a:ext>
              </a:extLst>
            </p:cNvPr>
            <p:cNvCxnSpPr>
              <a:cxnSpLocks/>
              <a:stCxn id="58" idx="2"/>
              <a:endCxn id="64" idx="0"/>
            </p:cNvCxnSpPr>
            <p:nvPr/>
          </p:nvCxnSpPr>
          <p:spPr>
            <a:xfrm flipH="1">
              <a:off x="8091275" y="4142101"/>
              <a:ext cx="310777" cy="5093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4" name="Rectangle 63">
              <a:extLst>
                <a:ext uri="{FF2B5EF4-FFF2-40B4-BE49-F238E27FC236}">
                  <a16:creationId xmlns:a16="http://schemas.microsoft.com/office/drawing/2014/main" id="{ACBD5D83-4717-F8EF-A5DB-A29425C9E48D}"/>
                </a:ext>
              </a:extLst>
            </p:cNvPr>
            <p:cNvSpPr/>
            <p:nvPr/>
          </p:nvSpPr>
          <p:spPr>
            <a:xfrm>
              <a:off x="7748376" y="4651497"/>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B09129FA-09DC-4E4E-0228-C151AE41C503}"/>
                </a:ext>
              </a:extLst>
            </p:cNvPr>
            <p:cNvSpPr/>
            <p:nvPr/>
          </p:nvSpPr>
          <p:spPr>
            <a:xfrm>
              <a:off x="8895296" y="3675443"/>
              <a:ext cx="685797" cy="461665"/>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sp>
          <p:nvSpPr>
            <p:cNvPr id="66" name="Rectangle 65">
              <a:extLst>
                <a:ext uri="{FF2B5EF4-FFF2-40B4-BE49-F238E27FC236}">
                  <a16:creationId xmlns:a16="http://schemas.microsoft.com/office/drawing/2014/main" id="{263A27CC-B6ED-7EE8-8162-AAF5BFF45135}"/>
                </a:ext>
              </a:extLst>
            </p:cNvPr>
            <p:cNvSpPr/>
            <p:nvPr/>
          </p:nvSpPr>
          <p:spPr>
            <a:xfrm>
              <a:off x="11408810" y="3675442"/>
              <a:ext cx="685797" cy="461665"/>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sp>
          <p:nvSpPr>
            <p:cNvPr id="67" name="Rectangle 66">
              <a:extLst>
                <a:ext uri="{FF2B5EF4-FFF2-40B4-BE49-F238E27FC236}">
                  <a16:creationId xmlns:a16="http://schemas.microsoft.com/office/drawing/2014/main" id="{0BE9D4E0-4894-C349-0410-4EF4B87F770F}"/>
                </a:ext>
              </a:extLst>
            </p:cNvPr>
            <p:cNvSpPr/>
            <p:nvPr/>
          </p:nvSpPr>
          <p:spPr>
            <a:xfrm>
              <a:off x="11493158" y="4651497"/>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68" name="Straight Arrow Connector 67">
              <a:extLst>
                <a:ext uri="{FF2B5EF4-FFF2-40B4-BE49-F238E27FC236}">
                  <a16:creationId xmlns:a16="http://schemas.microsoft.com/office/drawing/2014/main" id="{07F5F220-0B62-DC2E-C785-B9BB48129E32}"/>
                </a:ext>
              </a:extLst>
            </p:cNvPr>
            <p:cNvCxnSpPr>
              <a:cxnSpLocks/>
              <a:stCxn id="46" idx="2"/>
              <a:endCxn id="65" idx="0"/>
            </p:cNvCxnSpPr>
            <p:nvPr/>
          </p:nvCxnSpPr>
          <p:spPr>
            <a:xfrm flipH="1">
              <a:off x="9238195" y="3192661"/>
              <a:ext cx="822523" cy="48278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7A02AAA0-0A80-A62D-9B65-D1189CC0F81B}"/>
                </a:ext>
              </a:extLst>
            </p:cNvPr>
            <p:cNvCxnSpPr>
              <a:cxnSpLocks/>
              <a:stCxn id="46" idx="2"/>
              <a:endCxn id="66" idx="0"/>
            </p:cNvCxnSpPr>
            <p:nvPr/>
          </p:nvCxnSpPr>
          <p:spPr>
            <a:xfrm>
              <a:off x="10060718" y="3192661"/>
              <a:ext cx="1690991" cy="48278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7A032322-54C5-E0DD-8A15-152FAD0680D4}"/>
                </a:ext>
              </a:extLst>
            </p:cNvPr>
            <p:cNvCxnSpPr>
              <a:cxnSpLocks/>
              <a:stCxn id="52" idx="2"/>
              <a:endCxn id="55" idx="0"/>
            </p:cNvCxnSpPr>
            <p:nvPr/>
          </p:nvCxnSpPr>
          <p:spPr>
            <a:xfrm>
              <a:off x="10905709" y="4146312"/>
              <a:ext cx="55011" cy="5051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EFA796C9-0D03-0658-6EC2-92E0423519AE}"/>
                </a:ext>
              </a:extLst>
            </p:cNvPr>
            <p:cNvCxnSpPr>
              <a:cxnSpLocks/>
              <a:stCxn id="52" idx="2"/>
              <a:endCxn id="67" idx="0"/>
            </p:cNvCxnSpPr>
            <p:nvPr/>
          </p:nvCxnSpPr>
          <p:spPr>
            <a:xfrm>
              <a:off x="10905709" y="4146312"/>
              <a:ext cx="930348" cy="5051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grpSp>
        <p:nvGrpSpPr>
          <p:cNvPr id="72" name="Group 71">
            <a:extLst>
              <a:ext uri="{FF2B5EF4-FFF2-40B4-BE49-F238E27FC236}">
                <a16:creationId xmlns:a16="http://schemas.microsoft.com/office/drawing/2014/main" id="{599CEE77-7023-6698-362D-315704B40D88}"/>
              </a:ext>
            </a:extLst>
          </p:cNvPr>
          <p:cNvGrpSpPr/>
          <p:nvPr/>
        </p:nvGrpSpPr>
        <p:grpSpPr>
          <a:xfrm>
            <a:off x="10837618" y="1487488"/>
            <a:ext cx="1360446" cy="989763"/>
            <a:chOff x="6970019" y="5713291"/>
            <a:chExt cx="1360446" cy="989763"/>
          </a:xfrm>
        </p:grpSpPr>
        <p:sp>
          <p:nvSpPr>
            <p:cNvPr id="73" name="Rectangle 72">
              <a:extLst>
                <a:ext uri="{FF2B5EF4-FFF2-40B4-BE49-F238E27FC236}">
                  <a16:creationId xmlns:a16="http://schemas.microsoft.com/office/drawing/2014/main" id="{A78C11F3-9CB7-E617-41B6-2D4BF5841627}"/>
                </a:ext>
              </a:extLst>
            </p:cNvPr>
            <p:cNvSpPr/>
            <p:nvPr/>
          </p:nvSpPr>
          <p:spPr>
            <a:xfrm>
              <a:off x="7237591" y="5852688"/>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C2BC44D8-0CA5-3865-4BA4-CDD1C23527D5}"/>
                </a:ext>
              </a:extLst>
            </p:cNvPr>
            <p:cNvSpPr/>
            <p:nvPr/>
          </p:nvSpPr>
          <p:spPr>
            <a:xfrm>
              <a:off x="6970019" y="5713291"/>
              <a:ext cx="1245216" cy="98976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TextBox 74">
              <a:extLst>
                <a:ext uri="{FF2B5EF4-FFF2-40B4-BE49-F238E27FC236}">
                  <a16:creationId xmlns:a16="http://schemas.microsoft.com/office/drawing/2014/main" id="{02A8ADD4-81EC-3D56-A10F-0695C222FADC}"/>
                </a:ext>
              </a:extLst>
            </p:cNvPr>
            <p:cNvSpPr txBox="1"/>
            <p:nvPr/>
          </p:nvSpPr>
          <p:spPr>
            <a:xfrm>
              <a:off x="7078476" y="6318204"/>
              <a:ext cx="1251989" cy="369332"/>
            </a:xfrm>
            <a:prstGeom prst="rect">
              <a:avLst/>
            </a:prstGeom>
            <a:noFill/>
          </p:spPr>
          <p:txBody>
            <a:bodyPr wrap="square" rtlCol="0">
              <a:spAutoFit/>
            </a:bodyPr>
            <a:lstStyle/>
            <a:p>
              <a:r>
                <a:rPr lang="en-DE" dirty="0">
                  <a:latin typeface="+mj-lt"/>
                </a:rPr>
                <a:t>thought</a:t>
              </a:r>
            </a:p>
          </p:txBody>
        </p:sp>
      </p:grpSp>
      <p:sp>
        <p:nvSpPr>
          <p:cNvPr id="76" name="TextBox 75">
            <a:extLst>
              <a:ext uri="{FF2B5EF4-FFF2-40B4-BE49-F238E27FC236}">
                <a16:creationId xmlns:a16="http://schemas.microsoft.com/office/drawing/2014/main" id="{13644A86-4723-0220-A175-1F2DD46FC58A}"/>
              </a:ext>
            </a:extLst>
          </p:cNvPr>
          <p:cNvSpPr txBox="1"/>
          <p:nvPr/>
        </p:nvSpPr>
        <p:spPr>
          <a:xfrm>
            <a:off x="297894" y="1627262"/>
            <a:ext cx="2213810" cy="400110"/>
          </a:xfrm>
          <a:prstGeom prst="rect">
            <a:avLst/>
          </a:prstGeom>
          <a:noFill/>
        </p:spPr>
        <p:txBody>
          <a:bodyPr wrap="square" rtlCol="0">
            <a:spAutoFit/>
          </a:bodyPr>
          <a:lstStyle/>
          <a:p>
            <a:r>
              <a:rPr lang="en-DE" sz="2000">
                <a:latin typeface="+mj-lt"/>
              </a:rPr>
              <a:t>Input-Output</a:t>
            </a:r>
          </a:p>
        </p:txBody>
      </p:sp>
      <p:sp>
        <p:nvSpPr>
          <p:cNvPr id="77" name="TextBox 76">
            <a:extLst>
              <a:ext uri="{FF2B5EF4-FFF2-40B4-BE49-F238E27FC236}">
                <a16:creationId xmlns:a16="http://schemas.microsoft.com/office/drawing/2014/main" id="{CD675136-07AE-BEE7-A631-05197770470A}"/>
              </a:ext>
            </a:extLst>
          </p:cNvPr>
          <p:cNvSpPr txBox="1"/>
          <p:nvPr/>
        </p:nvSpPr>
        <p:spPr>
          <a:xfrm>
            <a:off x="2577036" y="1621191"/>
            <a:ext cx="2213810" cy="400110"/>
          </a:xfrm>
          <a:prstGeom prst="rect">
            <a:avLst/>
          </a:prstGeom>
          <a:noFill/>
        </p:spPr>
        <p:txBody>
          <a:bodyPr wrap="square" rtlCol="0">
            <a:spAutoFit/>
          </a:bodyPr>
          <a:lstStyle/>
          <a:p>
            <a:r>
              <a:rPr lang="en-DE" sz="2000">
                <a:latin typeface="+mj-lt"/>
              </a:rPr>
              <a:t>CoT</a:t>
            </a:r>
          </a:p>
        </p:txBody>
      </p:sp>
      <p:sp>
        <p:nvSpPr>
          <p:cNvPr id="78" name="TextBox 77">
            <a:extLst>
              <a:ext uri="{FF2B5EF4-FFF2-40B4-BE49-F238E27FC236}">
                <a16:creationId xmlns:a16="http://schemas.microsoft.com/office/drawing/2014/main" id="{F7B98FBD-6EC2-9B8C-08BE-BDE3A5C35662}"/>
              </a:ext>
            </a:extLst>
          </p:cNvPr>
          <p:cNvSpPr txBox="1"/>
          <p:nvPr/>
        </p:nvSpPr>
        <p:spPr>
          <a:xfrm>
            <a:off x="4454751" y="1629285"/>
            <a:ext cx="2213810" cy="400110"/>
          </a:xfrm>
          <a:prstGeom prst="rect">
            <a:avLst/>
          </a:prstGeom>
          <a:noFill/>
        </p:spPr>
        <p:txBody>
          <a:bodyPr wrap="square" rtlCol="0">
            <a:spAutoFit/>
          </a:bodyPr>
          <a:lstStyle/>
          <a:p>
            <a:r>
              <a:rPr lang="en-DE" sz="2000" dirty="0">
                <a:latin typeface="+mj-lt"/>
              </a:rPr>
              <a:t>Self-consistency</a:t>
            </a:r>
          </a:p>
        </p:txBody>
      </p:sp>
      <p:sp>
        <p:nvSpPr>
          <p:cNvPr id="79" name="TextBox 78">
            <a:extLst>
              <a:ext uri="{FF2B5EF4-FFF2-40B4-BE49-F238E27FC236}">
                <a16:creationId xmlns:a16="http://schemas.microsoft.com/office/drawing/2014/main" id="{F2185D94-552D-FB71-613B-56189738CDC7}"/>
              </a:ext>
            </a:extLst>
          </p:cNvPr>
          <p:cNvSpPr txBox="1"/>
          <p:nvPr/>
        </p:nvSpPr>
        <p:spPr>
          <a:xfrm>
            <a:off x="9379902" y="1655021"/>
            <a:ext cx="2213810" cy="400110"/>
          </a:xfrm>
          <a:prstGeom prst="rect">
            <a:avLst/>
          </a:prstGeom>
          <a:noFill/>
        </p:spPr>
        <p:txBody>
          <a:bodyPr wrap="square" rtlCol="0">
            <a:spAutoFit/>
          </a:bodyPr>
          <a:lstStyle/>
          <a:p>
            <a:r>
              <a:rPr lang="en-DE" sz="2000" dirty="0">
                <a:latin typeface="+mj-lt"/>
              </a:rPr>
              <a:t>ToT</a:t>
            </a:r>
          </a:p>
        </p:txBody>
      </p:sp>
    </p:spTree>
    <p:extLst>
      <p:ext uri="{BB962C8B-B14F-4D97-AF65-F5344CB8AC3E}">
        <p14:creationId xmlns:p14="http://schemas.microsoft.com/office/powerpoint/2010/main" val="35237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covered some advanced prompt engineering techniques</a:t>
            </a:r>
          </a:p>
          <a:p>
            <a:r>
              <a:rPr lang="en-US" dirty="0"/>
              <a:t>In the next lesson, you will explore multimodal solutions using foundation models</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8A116D-5F20-8F35-8A84-D08634057FC0}"/>
              </a:ext>
            </a:extLst>
          </p:cNvPr>
          <p:cNvSpPr>
            <a:spLocks noGrp="1"/>
          </p:cNvSpPr>
          <p:nvPr>
            <p:ph type="sldNum" idx="97"/>
          </p:nvPr>
        </p:nvSpPr>
        <p:spPr/>
        <p:txBody>
          <a:bodyPr/>
          <a:lstStyle/>
          <a:p>
            <a:fld id="{86A8BF56-6CB3-514C-9A64-F39D95C9E25B}" type="slidenum">
              <a:rPr lang="en-US" smtClean="0"/>
              <a:t>26</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Basics of prompt engineering</a:t>
            </a:r>
          </a:p>
        </p:txBody>
      </p:sp>
    </p:spTree>
    <p:extLst>
      <p:ext uri="{BB962C8B-B14F-4D97-AF65-F5344CB8AC3E}">
        <p14:creationId xmlns:p14="http://schemas.microsoft.com/office/powerpoint/2010/main" val="424116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5BEE9B-A51C-E517-41C8-9F037B1F33B4}"/>
              </a:ext>
            </a:extLst>
          </p:cNvPr>
          <p:cNvSpPr>
            <a:spLocks noGrp="1"/>
          </p:cNvSpPr>
          <p:nvPr>
            <p:ph type="sldNum" idx="97"/>
          </p:nvPr>
        </p:nvSpPr>
        <p:spPr/>
        <p:txBody>
          <a:bodyPr/>
          <a:lstStyle/>
          <a:p>
            <a:fld id="{86A8BF56-6CB3-514C-9A64-F39D95C9E25B}" type="slidenum">
              <a:rPr lang="en-US" smtClean="0"/>
              <a:t>4</a:t>
            </a:fld>
            <a:endParaRPr lang="en-US"/>
          </a:p>
        </p:txBody>
      </p:sp>
      <p:sp>
        <p:nvSpPr>
          <p:cNvPr id="2" name="Title 1">
            <a:extLst>
              <a:ext uri="{FF2B5EF4-FFF2-40B4-BE49-F238E27FC236}">
                <a16:creationId xmlns:a16="http://schemas.microsoft.com/office/drawing/2014/main" id="{88B42A36-C4F4-83BF-4A43-687CCCB3FD67}"/>
              </a:ext>
            </a:extLst>
          </p:cNvPr>
          <p:cNvSpPr>
            <a:spLocks noGrp="1"/>
          </p:cNvSpPr>
          <p:nvPr>
            <p:ph type="title" idx="1"/>
          </p:nvPr>
        </p:nvSpPr>
        <p:spPr/>
        <p:txBody>
          <a:bodyPr/>
          <a:lstStyle/>
          <a:p>
            <a:r>
              <a:rPr lang="en-US" dirty="0"/>
              <a:t>Review: Good prompting practices</a:t>
            </a:r>
          </a:p>
        </p:txBody>
      </p:sp>
      <p:sp>
        <p:nvSpPr>
          <p:cNvPr id="3" name="Content Placeholder 2">
            <a:extLst>
              <a:ext uri="{FF2B5EF4-FFF2-40B4-BE49-F238E27FC236}">
                <a16:creationId xmlns:a16="http://schemas.microsoft.com/office/drawing/2014/main" id="{52D874EE-83A5-03E8-952D-04A8891CDCF0}"/>
              </a:ext>
            </a:extLst>
          </p:cNvPr>
          <p:cNvSpPr>
            <a:spLocks noGrp="1"/>
          </p:cNvSpPr>
          <p:nvPr>
            <p:ph idx="2"/>
          </p:nvPr>
        </p:nvSpPr>
        <p:spPr>
          <a:xfrm>
            <a:off x="365760" y="1165536"/>
            <a:ext cx="11466576" cy="4712750"/>
          </a:xfrm>
        </p:spPr>
        <p:txBody>
          <a:bodyPr/>
          <a:lstStyle/>
          <a:p>
            <a:pPr marL="574675" indent="-287338">
              <a:buFont typeface="Arial" panose="020B0604020202020204" pitchFamily="34" charset="0"/>
              <a:buChar char="•"/>
            </a:pPr>
            <a:r>
              <a:rPr lang="en-US" sz="2400" dirty="0"/>
              <a:t>Write </a:t>
            </a:r>
            <a:r>
              <a:rPr lang="en-US" sz="2400" dirty="0">
                <a:solidFill>
                  <a:schemeClr val="accent6"/>
                </a:solidFill>
                <a:latin typeface="+mj-lt"/>
              </a:rPr>
              <a:t>clear</a:t>
            </a:r>
            <a:r>
              <a:rPr lang="en-US" sz="2400" dirty="0"/>
              <a:t> and </a:t>
            </a:r>
            <a:r>
              <a:rPr lang="en-US" sz="2400" dirty="0">
                <a:solidFill>
                  <a:schemeClr val="accent6"/>
                </a:solidFill>
                <a:latin typeface="+mj-lt"/>
              </a:rPr>
              <a:t>specific</a:t>
            </a:r>
            <a:r>
              <a:rPr lang="en-US" sz="2400" dirty="0"/>
              <a:t> instructions (unambiguous and specific)</a:t>
            </a:r>
          </a:p>
          <a:p>
            <a:pPr marL="574675" indent="-287338">
              <a:buFont typeface="Arial" panose="020B0604020202020204" pitchFamily="34" charset="0"/>
              <a:buChar char="•"/>
            </a:pPr>
            <a:r>
              <a:rPr lang="en-US" sz="2400" dirty="0"/>
              <a:t>Highlight or specify the part of the prompt </a:t>
            </a:r>
            <a:r>
              <a:rPr lang="en-US" sz="2400" dirty="0">
                <a:solidFill>
                  <a:schemeClr val="accent6"/>
                </a:solidFill>
                <a:latin typeface="+mj-lt"/>
              </a:rPr>
              <a:t>that the model should focus</a:t>
            </a:r>
            <a:r>
              <a:rPr lang="en-US" sz="2400" dirty="0">
                <a:solidFill>
                  <a:schemeClr val="tx2"/>
                </a:solidFill>
              </a:rPr>
              <a:t> </a:t>
            </a:r>
            <a:r>
              <a:rPr lang="en-US" sz="2400" dirty="0"/>
              <a:t>on</a:t>
            </a:r>
          </a:p>
          <a:p>
            <a:pPr marL="574675" indent="-287338">
              <a:buFont typeface="Arial" panose="020B0604020202020204" pitchFamily="34" charset="0"/>
              <a:buChar char="•"/>
            </a:pPr>
            <a:r>
              <a:rPr lang="en-US" sz="2400" dirty="0"/>
              <a:t>Add relevant </a:t>
            </a:r>
            <a:r>
              <a:rPr lang="en-US" sz="2400" dirty="0">
                <a:solidFill>
                  <a:schemeClr val="accent6"/>
                </a:solidFill>
                <a:latin typeface="+mj-lt"/>
              </a:rPr>
              <a:t>details</a:t>
            </a:r>
            <a:r>
              <a:rPr lang="en-US" sz="2400" dirty="0"/>
              <a:t> or </a:t>
            </a:r>
            <a:r>
              <a:rPr lang="en-US" sz="2400" dirty="0">
                <a:solidFill>
                  <a:schemeClr val="accent6"/>
                </a:solidFill>
                <a:latin typeface="+mj-lt"/>
              </a:rPr>
              <a:t>restrictions</a:t>
            </a:r>
            <a:r>
              <a:rPr lang="en-US" sz="2400" dirty="0"/>
              <a:t> to your prompt</a:t>
            </a:r>
          </a:p>
          <a:p>
            <a:pPr marL="574675" indent="-287338">
              <a:buFont typeface="Arial" panose="020B0604020202020204" pitchFamily="34" charset="0"/>
              <a:buChar char="•"/>
            </a:pPr>
            <a:r>
              <a:rPr lang="en-US" sz="2400" dirty="0"/>
              <a:t>Separate the instruction, content, question, and output directions</a:t>
            </a:r>
          </a:p>
          <a:p>
            <a:pPr marL="574675" indent="-287338">
              <a:buFont typeface="Arial" panose="020B0604020202020204" pitchFamily="34" charset="0"/>
              <a:buChar char="•"/>
            </a:pPr>
            <a:r>
              <a:rPr lang="en-US" sz="2400" dirty="0"/>
              <a:t>Prefer using positive instructions</a:t>
            </a:r>
          </a:p>
          <a:p>
            <a:pPr marL="574675" indent="-287338">
              <a:buFont typeface="Arial" panose="020B0604020202020204" pitchFamily="34" charset="0"/>
              <a:buChar char="•"/>
            </a:pPr>
            <a:r>
              <a:rPr lang="en-US" sz="2400" dirty="0"/>
              <a:t>Try using examples to guide the model’s response</a:t>
            </a:r>
          </a:p>
          <a:p>
            <a:pPr marL="803275" lvl="1" indent="-287338">
              <a:buFont typeface="Arial" panose="020B0604020202020204" pitchFamily="34" charset="0"/>
              <a:buChar char="•"/>
            </a:pPr>
            <a:r>
              <a:rPr lang="en-US" sz="2000" dirty="0">
                <a:solidFill>
                  <a:schemeClr val="accent6"/>
                </a:solidFill>
                <a:latin typeface="+mj-lt"/>
              </a:rPr>
              <a:t>In-context learning</a:t>
            </a:r>
          </a:p>
          <a:p>
            <a:pPr marL="574675" indent="-287338">
              <a:buFont typeface="Arial" panose="020B0604020202020204" pitchFamily="34" charset="0"/>
              <a:buChar char="•"/>
            </a:pPr>
            <a:r>
              <a:rPr lang="en-US" sz="2400" dirty="0"/>
              <a:t>Finding the optimum prompt is usually an </a:t>
            </a:r>
            <a:r>
              <a:rPr lang="en-US" sz="2400" dirty="0">
                <a:solidFill>
                  <a:schemeClr val="accent6"/>
                </a:solidFill>
                <a:latin typeface="+mj-lt"/>
              </a:rPr>
              <a:t>iterative</a:t>
            </a:r>
            <a:r>
              <a:rPr lang="en-US" sz="2400" dirty="0"/>
              <a:t> process which may take a few attempts</a:t>
            </a:r>
          </a:p>
          <a:p>
            <a:pPr marL="574675" indent="-287338">
              <a:buFont typeface="Arial" panose="020B0604020202020204" pitchFamily="34" charset="0"/>
              <a:buChar char="•"/>
            </a:pPr>
            <a:endParaRPr lang="en-US" sz="2400" dirty="0"/>
          </a:p>
          <a:p>
            <a:pPr marL="574675" indent="-287338">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361429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Chain-of-thought prompting</a:t>
            </a:r>
          </a:p>
        </p:txBody>
      </p:sp>
    </p:spTree>
    <p:extLst>
      <p:ext uri="{BB962C8B-B14F-4D97-AF65-F5344CB8AC3E}">
        <p14:creationId xmlns:p14="http://schemas.microsoft.com/office/powerpoint/2010/main" val="285349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E9052830-3F99-4955-C047-3F3A5D3FFEE0}"/>
              </a:ext>
            </a:extLst>
          </p:cNvPr>
          <p:cNvSpPr>
            <a:spLocks noGrp="1"/>
          </p:cNvSpPr>
          <p:nvPr>
            <p:ph type="sldNum" idx="97"/>
          </p:nvPr>
        </p:nvSpPr>
        <p:spPr/>
        <p:txBody>
          <a:bodyPr/>
          <a:lstStyle/>
          <a:p>
            <a:fld id="{86A8BF56-6CB3-514C-9A64-F39D95C9E25B}" type="slidenum">
              <a:rPr lang="en-US" smtClean="0"/>
              <a:t>6</a:t>
            </a:fld>
            <a:endParaRPr lang="en-US"/>
          </a:p>
        </p:txBody>
      </p:sp>
      <p:sp>
        <p:nvSpPr>
          <p:cNvPr id="2" name="Title 1">
            <a:extLst>
              <a:ext uri="{FF2B5EF4-FFF2-40B4-BE49-F238E27FC236}">
                <a16:creationId xmlns:a16="http://schemas.microsoft.com/office/drawing/2014/main" id="{D26B3B59-422D-6302-E92B-C40D6E5E5E03}"/>
              </a:ext>
            </a:extLst>
          </p:cNvPr>
          <p:cNvSpPr>
            <a:spLocks noGrp="1"/>
          </p:cNvSpPr>
          <p:nvPr>
            <p:ph type="title" idx="1"/>
          </p:nvPr>
        </p:nvSpPr>
        <p:spPr/>
        <p:txBody>
          <a:bodyPr/>
          <a:lstStyle/>
          <a:p>
            <a:r>
              <a:rPr lang="en-US" dirty="0"/>
              <a:t>Chain-of-thought (</a:t>
            </a:r>
            <a:r>
              <a:rPr lang="en-US" dirty="0" err="1"/>
              <a:t>CoT</a:t>
            </a:r>
            <a:r>
              <a:rPr lang="en-US" dirty="0"/>
              <a:t>) prompting</a:t>
            </a:r>
          </a:p>
        </p:txBody>
      </p:sp>
      <p:sp>
        <p:nvSpPr>
          <p:cNvPr id="3" name="Content Placeholder 2">
            <a:extLst>
              <a:ext uri="{FF2B5EF4-FFF2-40B4-BE49-F238E27FC236}">
                <a16:creationId xmlns:a16="http://schemas.microsoft.com/office/drawing/2014/main" id="{B7A19984-58AC-A4AF-F4A0-6EF98EEAD039}"/>
              </a:ext>
            </a:extLst>
          </p:cNvPr>
          <p:cNvSpPr>
            <a:spLocks noGrp="1"/>
          </p:cNvSpPr>
          <p:nvPr>
            <p:ph idx="2"/>
          </p:nvPr>
        </p:nvSpPr>
        <p:spPr>
          <a:xfrm>
            <a:off x="365760" y="1165536"/>
            <a:ext cx="6949440" cy="5262696"/>
          </a:xfrm>
        </p:spPr>
        <p:txBody>
          <a:bodyPr/>
          <a:lstStyle/>
          <a:p>
            <a:r>
              <a:rPr lang="en-US" sz="2400" dirty="0"/>
              <a:t>Technique that breaks down complex tasks through </a:t>
            </a:r>
            <a:r>
              <a:rPr lang="en-US" sz="2400" dirty="0">
                <a:solidFill>
                  <a:schemeClr val="accent6"/>
                </a:solidFill>
                <a:latin typeface="+mj-lt"/>
              </a:rPr>
              <a:t>intermediate reasoning steps</a:t>
            </a:r>
            <a:endParaRPr lang="en-US" sz="2400" dirty="0"/>
          </a:p>
          <a:p>
            <a:r>
              <a:rPr lang="en-GB" sz="2400" dirty="0"/>
              <a:t>Encourages model to explain its reasoning process by </a:t>
            </a:r>
            <a:r>
              <a:rPr lang="en-GB" sz="2400" dirty="0">
                <a:solidFill>
                  <a:schemeClr val="accent6"/>
                </a:solidFill>
                <a:latin typeface="+mj-lt"/>
              </a:rPr>
              <a:t>decomposing the solution</a:t>
            </a:r>
            <a:r>
              <a:rPr lang="en-GB" sz="2400" dirty="0">
                <a:solidFill>
                  <a:schemeClr val="tx2"/>
                </a:solidFill>
                <a:latin typeface="+mj-lt"/>
              </a:rPr>
              <a:t> </a:t>
            </a:r>
            <a:r>
              <a:rPr lang="en-GB" sz="2400" dirty="0"/>
              <a:t>into a series of steps</a:t>
            </a:r>
          </a:p>
          <a:p>
            <a:pPr lvl="1"/>
            <a:r>
              <a:rPr lang="en-GB" sz="2000" dirty="0"/>
              <a:t>This behaviour can be facilitated through </a:t>
            </a:r>
            <a:r>
              <a:rPr lang="en-GB" sz="2000" dirty="0">
                <a:latin typeface="+mn-lt"/>
              </a:rPr>
              <a:t>various strategies </a:t>
            </a:r>
            <a:r>
              <a:rPr lang="en-GB" sz="2000" dirty="0"/>
              <a:t>(few-shot </a:t>
            </a:r>
            <a:r>
              <a:rPr lang="en-GB" sz="2000" dirty="0" err="1"/>
              <a:t>CoT</a:t>
            </a:r>
            <a:r>
              <a:rPr lang="en-GB" sz="2000" dirty="0"/>
              <a:t>, zero-shot </a:t>
            </a:r>
            <a:r>
              <a:rPr lang="en-GB" sz="2000" dirty="0" err="1"/>
              <a:t>CoT</a:t>
            </a:r>
            <a:r>
              <a:rPr lang="en-GB" sz="2000" dirty="0"/>
              <a:t>, …)</a:t>
            </a:r>
          </a:p>
          <a:p>
            <a:pPr lvl="1"/>
            <a:r>
              <a:rPr lang="en-GB" sz="2000" dirty="0" err="1"/>
              <a:t>CoT</a:t>
            </a:r>
            <a:r>
              <a:rPr lang="en-GB" sz="2000" dirty="0"/>
              <a:t> is the </a:t>
            </a:r>
            <a:r>
              <a:rPr lang="en-GB" sz="2000" dirty="0">
                <a:solidFill>
                  <a:schemeClr val="accent6"/>
                </a:solidFill>
                <a:latin typeface="+mj-lt"/>
              </a:rPr>
              <a:t>basis for other prompting techniques </a:t>
            </a:r>
            <a:r>
              <a:rPr lang="en-GB" sz="2000" dirty="0"/>
              <a:t>which separate out the task’s decomposition and its solving</a:t>
            </a:r>
          </a:p>
        </p:txBody>
      </p:sp>
      <p:grpSp>
        <p:nvGrpSpPr>
          <p:cNvPr id="4" name="Group 3" descr="CoT prompting diagram,">
            <a:extLst>
              <a:ext uri="{FF2B5EF4-FFF2-40B4-BE49-F238E27FC236}">
                <a16:creationId xmlns:a16="http://schemas.microsoft.com/office/drawing/2014/main" id="{58938DF8-6002-4089-A19F-F7BE9567390C}"/>
              </a:ext>
            </a:extLst>
          </p:cNvPr>
          <p:cNvGrpSpPr/>
          <p:nvPr/>
        </p:nvGrpSpPr>
        <p:grpSpPr>
          <a:xfrm>
            <a:off x="9116171" y="1867249"/>
            <a:ext cx="1347865" cy="4107289"/>
            <a:chOff x="4585381" y="1653106"/>
            <a:chExt cx="1080143" cy="3963365"/>
          </a:xfrm>
        </p:grpSpPr>
        <p:grpSp>
          <p:nvGrpSpPr>
            <p:cNvPr id="5" name="Group 4">
              <a:extLst>
                <a:ext uri="{FF2B5EF4-FFF2-40B4-BE49-F238E27FC236}">
                  <a16:creationId xmlns:a16="http://schemas.microsoft.com/office/drawing/2014/main" id="{478DC286-5EF6-68B3-29D9-BAE5E38C442C}"/>
                </a:ext>
              </a:extLst>
            </p:cNvPr>
            <p:cNvGrpSpPr/>
            <p:nvPr/>
          </p:nvGrpSpPr>
          <p:grpSpPr>
            <a:xfrm>
              <a:off x="4585381" y="1653106"/>
              <a:ext cx="1080143" cy="3963365"/>
              <a:chOff x="2187087" y="1653106"/>
              <a:chExt cx="1080143" cy="3963365"/>
            </a:xfrm>
          </p:grpSpPr>
          <p:sp>
            <p:nvSpPr>
              <p:cNvPr id="12" name="Rounded Rectangle 11">
                <a:extLst>
                  <a:ext uri="{FF2B5EF4-FFF2-40B4-BE49-F238E27FC236}">
                    <a16:creationId xmlns:a16="http://schemas.microsoft.com/office/drawing/2014/main" id="{F7EFADB0-C6CF-EA4E-EDA0-48BAB18655B4}"/>
                  </a:ext>
                </a:extLst>
              </p:cNvPr>
              <p:cNvSpPr/>
              <p:nvPr/>
            </p:nvSpPr>
            <p:spPr>
              <a:xfrm>
                <a:off x="2187088" y="1653106"/>
                <a:ext cx="1080142"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13" name="Rounded Rectangle 12">
                <a:extLst>
                  <a:ext uri="{FF2B5EF4-FFF2-40B4-BE49-F238E27FC236}">
                    <a16:creationId xmlns:a16="http://schemas.microsoft.com/office/drawing/2014/main" id="{C8F46098-C5E8-7ADD-CC0A-6F6F0E67D464}"/>
                  </a:ext>
                </a:extLst>
              </p:cNvPr>
              <p:cNvSpPr/>
              <p:nvPr/>
            </p:nvSpPr>
            <p:spPr>
              <a:xfrm>
                <a:off x="2187087" y="5166471"/>
                <a:ext cx="1080142"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14" name="Straight Arrow Connector 13">
                <a:extLst>
                  <a:ext uri="{FF2B5EF4-FFF2-40B4-BE49-F238E27FC236}">
                    <a16:creationId xmlns:a16="http://schemas.microsoft.com/office/drawing/2014/main" id="{40D6BDF4-95F7-93E3-2E4B-80D29DAC269A}"/>
                  </a:ext>
                </a:extLst>
              </p:cNvPr>
              <p:cNvCxnSpPr>
                <a:cxnSpLocks/>
                <a:stCxn id="12" idx="2"/>
                <a:endCxn id="6" idx="0"/>
              </p:cNvCxnSpPr>
              <p:nvPr/>
            </p:nvCxnSpPr>
            <p:spPr>
              <a:xfrm>
                <a:off x="2727159" y="2103106"/>
                <a:ext cx="0" cy="53627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6" name="Rectangle 5">
              <a:extLst>
                <a:ext uri="{FF2B5EF4-FFF2-40B4-BE49-F238E27FC236}">
                  <a16:creationId xmlns:a16="http://schemas.microsoft.com/office/drawing/2014/main" id="{3E299E4D-38D6-1BBB-47B7-3A970D227594}"/>
                </a:ext>
              </a:extLst>
            </p:cNvPr>
            <p:cNvSpPr/>
            <p:nvPr/>
          </p:nvSpPr>
          <p:spPr>
            <a:xfrm>
              <a:off x="4782554" y="263937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3FD3F4CD-005D-EFD0-E3AB-D8DA289290CF}"/>
                </a:ext>
              </a:extLst>
            </p:cNvPr>
            <p:cNvSpPr/>
            <p:nvPr/>
          </p:nvSpPr>
          <p:spPr>
            <a:xfrm>
              <a:off x="4628888" y="3405689"/>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8" name="Straight Arrow Connector 7">
              <a:extLst>
                <a:ext uri="{FF2B5EF4-FFF2-40B4-BE49-F238E27FC236}">
                  <a16:creationId xmlns:a16="http://schemas.microsoft.com/office/drawing/2014/main" id="{C0C97154-4DEA-8FAE-8774-EDC34C5713BB}"/>
                </a:ext>
              </a:extLst>
            </p:cNvPr>
            <p:cNvCxnSpPr>
              <a:cxnSpLocks/>
              <a:stCxn id="6" idx="2"/>
              <a:endCxn id="7" idx="0"/>
            </p:cNvCxnSpPr>
            <p:nvPr/>
          </p:nvCxnSpPr>
          <p:spPr>
            <a:xfrm>
              <a:off x="5125453" y="3064634"/>
              <a:ext cx="0" cy="34105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E18067B-9FC3-BCCB-FECF-083EFE55ECCF}"/>
                </a:ext>
              </a:extLst>
            </p:cNvPr>
            <p:cNvCxnSpPr>
              <a:cxnSpLocks/>
              <a:stCxn id="7" idx="2"/>
              <a:endCxn id="10" idx="0"/>
            </p:cNvCxnSpPr>
            <p:nvPr/>
          </p:nvCxnSpPr>
          <p:spPr>
            <a:xfrm>
              <a:off x="5125453" y="3867354"/>
              <a:ext cx="0" cy="3598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7836D235-378D-109A-9865-C66A6BBCA635}"/>
                </a:ext>
              </a:extLst>
            </p:cNvPr>
            <p:cNvSpPr/>
            <p:nvPr/>
          </p:nvSpPr>
          <p:spPr>
            <a:xfrm>
              <a:off x="4782554" y="4227198"/>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1" name="Straight Arrow Connector 10">
              <a:extLst>
                <a:ext uri="{FF2B5EF4-FFF2-40B4-BE49-F238E27FC236}">
                  <a16:creationId xmlns:a16="http://schemas.microsoft.com/office/drawing/2014/main" id="{1D7201A2-2B74-AA97-0955-0F8D39CD3FF0}"/>
                </a:ext>
              </a:extLst>
            </p:cNvPr>
            <p:cNvCxnSpPr>
              <a:cxnSpLocks/>
              <a:stCxn id="10" idx="2"/>
              <a:endCxn id="13" idx="0"/>
            </p:cNvCxnSpPr>
            <p:nvPr/>
          </p:nvCxnSpPr>
          <p:spPr>
            <a:xfrm flipH="1">
              <a:off x="5125452" y="4652456"/>
              <a:ext cx="1" cy="5140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5" name="TextBox 14">
            <a:extLst>
              <a:ext uri="{FF2B5EF4-FFF2-40B4-BE49-F238E27FC236}">
                <a16:creationId xmlns:a16="http://schemas.microsoft.com/office/drawing/2014/main" id="{A08553E6-B3AF-B93B-D095-4054E9038BD0}"/>
              </a:ext>
            </a:extLst>
          </p:cNvPr>
          <p:cNvSpPr txBox="1"/>
          <p:nvPr/>
        </p:nvSpPr>
        <p:spPr>
          <a:xfrm>
            <a:off x="9440658" y="1273361"/>
            <a:ext cx="698890" cy="414639"/>
          </a:xfrm>
          <a:prstGeom prst="rect">
            <a:avLst/>
          </a:prstGeom>
          <a:noFill/>
        </p:spPr>
        <p:txBody>
          <a:bodyPr wrap="square" rtlCol="0">
            <a:spAutoFit/>
          </a:bodyPr>
          <a:lstStyle/>
          <a:p>
            <a:r>
              <a:rPr lang="en-DE" sz="2000">
                <a:latin typeface="+mj-lt"/>
              </a:rPr>
              <a:t>CoT</a:t>
            </a:r>
          </a:p>
        </p:txBody>
      </p:sp>
    </p:spTree>
    <p:extLst>
      <p:ext uri="{BB962C8B-B14F-4D97-AF65-F5344CB8AC3E}">
        <p14:creationId xmlns:p14="http://schemas.microsoft.com/office/powerpoint/2010/main" val="379346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A5162486-14DF-D7F5-33B8-94AD1F86242F}"/>
              </a:ext>
            </a:extLst>
          </p:cNvPr>
          <p:cNvSpPr>
            <a:spLocks noGrp="1"/>
          </p:cNvSpPr>
          <p:nvPr>
            <p:ph type="sldNum" idx="97"/>
          </p:nvPr>
        </p:nvSpPr>
        <p:spPr/>
        <p:txBody>
          <a:bodyPr/>
          <a:lstStyle/>
          <a:p>
            <a:fld id="{86A8BF56-6CB3-514C-9A64-F39D95C9E25B}" type="slidenum">
              <a:rPr lang="en-US" smtClean="0"/>
              <a:t>7</a:t>
            </a:fld>
            <a:endParaRPr lang="en-US"/>
          </a:p>
        </p:txBody>
      </p:sp>
      <p:sp>
        <p:nvSpPr>
          <p:cNvPr id="2" name="Title 1">
            <a:extLst>
              <a:ext uri="{FF2B5EF4-FFF2-40B4-BE49-F238E27FC236}">
                <a16:creationId xmlns:a16="http://schemas.microsoft.com/office/drawing/2014/main" id="{B88A9DD6-7CA1-E30D-1990-7DC8444EA822}"/>
              </a:ext>
            </a:extLst>
          </p:cNvPr>
          <p:cNvSpPr>
            <a:spLocks noGrp="1"/>
          </p:cNvSpPr>
          <p:nvPr>
            <p:ph type="title" idx="1"/>
          </p:nvPr>
        </p:nvSpPr>
        <p:spPr/>
        <p:txBody>
          <a:bodyPr/>
          <a:lstStyle/>
          <a:p>
            <a:r>
              <a:rPr lang="en-US" dirty="0"/>
              <a:t>Zero-shot </a:t>
            </a:r>
            <a:r>
              <a:rPr lang="en-US" dirty="0" err="1"/>
              <a:t>CoT</a:t>
            </a:r>
            <a:endParaRPr lang="en-US" dirty="0"/>
          </a:p>
        </p:txBody>
      </p:sp>
      <p:sp>
        <p:nvSpPr>
          <p:cNvPr id="3" name="Content Placeholder 2">
            <a:extLst>
              <a:ext uri="{FF2B5EF4-FFF2-40B4-BE49-F238E27FC236}">
                <a16:creationId xmlns:a16="http://schemas.microsoft.com/office/drawing/2014/main" id="{D3EF3163-FA86-6D59-B760-8DFF16C43D97}"/>
              </a:ext>
            </a:extLst>
          </p:cNvPr>
          <p:cNvSpPr>
            <a:spLocks noGrp="1"/>
          </p:cNvSpPr>
          <p:nvPr>
            <p:ph idx="2"/>
          </p:nvPr>
        </p:nvSpPr>
        <p:spPr>
          <a:xfrm>
            <a:off x="365760" y="1165536"/>
            <a:ext cx="11466576" cy="1206404"/>
          </a:xfrm>
        </p:spPr>
        <p:txBody>
          <a:bodyPr/>
          <a:lstStyle/>
          <a:p>
            <a:r>
              <a:rPr lang="en-GB" sz="2400" i="0" dirty="0">
                <a:solidFill>
                  <a:srgbClr val="000000"/>
                </a:solidFill>
                <a:effectLst/>
                <a:latin typeface="+mn-lt"/>
              </a:rPr>
              <a:t>Appending instructions like </a:t>
            </a:r>
            <a:r>
              <a:rPr lang="en-GB" sz="2400" dirty="0">
                <a:solidFill>
                  <a:schemeClr val="tx2"/>
                </a:solidFill>
                <a:latin typeface="+mj-lt"/>
              </a:rPr>
              <a:t>“</a:t>
            </a:r>
            <a:r>
              <a:rPr lang="en-GB" sz="2400" dirty="0">
                <a:solidFill>
                  <a:schemeClr val="accent6"/>
                </a:solidFill>
                <a:latin typeface="+mj-lt"/>
              </a:rPr>
              <a:t>Let’s think step by step</a:t>
            </a:r>
            <a:r>
              <a:rPr lang="en-GB" sz="2400" dirty="0">
                <a:solidFill>
                  <a:schemeClr val="tx2"/>
                </a:solidFill>
                <a:latin typeface="+mj-lt"/>
              </a:rPr>
              <a:t>”</a:t>
            </a:r>
            <a:r>
              <a:rPr kumimoji="0" lang="en-GB" sz="2400" i="0" u="none" strike="noStrike" kern="1200" cap="none" spc="0" normalizeH="0" baseline="0" noProof="0" dirty="0">
                <a:ln>
                  <a:noFill/>
                </a:ln>
                <a:solidFill>
                  <a:srgbClr val="000000"/>
                </a:solidFill>
                <a:effectLst/>
                <a:uLnTx/>
                <a:uFillTx/>
                <a:latin typeface="+mn-lt"/>
                <a:ea typeface="Amazon Ember Light" panose="020B0403020204020204" pitchFamily="34" charset="0"/>
                <a:cs typeface="Amazon Ember Light" panose="020B0403020204020204" pitchFamily="34" charset="0"/>
              </a:rPr>
              <a:t> to the prompt elicits the generation of a sequential reasoning chain by the LLM. This derives more precise answers</a:t>
            </a:r>
            <a:endParaRPr lang="en-US" sz="2400" dirty="0"/>
          </a:p>
        </p:txBody>
      </p:sp>
      <p:grpSp>
        <p:nvGrpSpPr>
          <p:cNvPr id="4" name="Group 3">
            <a:extLst>
              <a:ext uri="{FF2B5EF4-FFF2-40B4-BE49-F238E27FC236}">
                <a16:creationId xmlns:a16="http://schemas.microsoft.com/office/drawing/2014/main" id="{3A96AD6A-E920-41E4-9147-4FA8852CDAAE}"/>
              </a:ext>
            </a:extLst>
          </p:cNvPr>
          <p:cNvGrpSpPr/>
          <p:nvPr/>
        </p:nvGrpSpPr>
        <p:grpSpPr>
          <a:xfrm>
            <a:off x="5364166" y="3154243"/>
            <a:ext cx="4283993" cy="2538221"/>
            <a:chOff x="5343540" y="3325051"/>
            <a:chExt cx="4283993" cy="2538221"/>
          </a:xfrm>
        </p:grpSpPr>
        <p:sp>
          <p:nvSpPr>
            <p:cNvPr id="5" name="Rounded Rectangle 4">
              <a:extLst>
                <a:ext uri="{FF2B5EF4-FFF2-40B4-BE49-F238E27FC236}">
                  <a16:creationId xmlns:a16="http://schemas.microsoft.com/office/drawing/2014/main" id="{22C50F06-84D6-FB25-8F46-688E5C8C94B9}"/>
                </a:ext>
              </a:extLst>
            </p:cNvPr>
            <p:cNvSpPr/>
            <p:nvPr/>
          </p:nvSpPr>
          <p:spPr>
            <a:xfrm>
              <a:off x="5432991" y="3680110"/>
              <a:ext cx="4125192" cy="218316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DE" sz="1400">
                  <a:solidFill>
                    <a:schemeClr val="tx1"/>
                  </a:solidFill>
                  <a:ea typeface="Amazon Ember" panose="020B0603020204020204" pitchFamily="34" charset="0"/>
                  <a:cs typeface="Amazon Ember" panose="020B0603020204020204" pitchFamily="34" charset="0"/>
                </a:rPr>
                <a:t>Q: A juggler can juggle 16 balls. Half of the balls are golf balls and half of the golf balls are blue. How many blue golf balls are there?</a:t>
              </a:r>
            </a:p>
            <a:p>
              <a:r>
                <a:rPr lang="en-DE" sz="1400">
                  <a:solidFill>
                    <a:schemeClr val="tx1"/>
                  </a:solidFill>
                  <a:ea typeface="Amazon Ember" panose="020B0603020204020204" pitchFamily="34" charset="0"/>
                  <a:cs typeface="Amazon Ember" panose="020B0603020204020204" pitchFamily="34" charset="0"/>
                </a:rPr>
                <a:t>A: </a:t>
              </a:r>
              <a:r>
                <a:rPr lang="en-DE" sz="1400" b="1" i="1">
                  <a:solidFill>
                    <a:schemeClr val="tx1"/>
                  </a:solidFill>
                  <a:ea typeface="Amazon Ember" panose="020B0603020204020204" pitchFamily="34" charset="0"/>
                  <a:cs typeface="Amazon Ember" panose="020B0603020204020204" pitchFamily="34" charset="0"/>
                </a:rPr>
                <a:t>Let’s think step by step.</a:t>
              </a:r>
            </a:p>
            <a:p>
              <a:r>
                <a:rPr lang="en-DE" sz="1400">
                  <a:solidFill>
                    <a:schemeClr val="tx1"/>
                  </a:solidFill>
                  <a:ea typeface="Amazon Ember" panose="020B0603020204020204" pitchFamily="34" charset="0"/>
                  <a:cs typeface="Amazon Ember" panose="020B0603020204020204" pitchFamily="34" charset="0"/>
                </a:rPr>
                <a:t>-------------------------------------------------------</a:t>
              </a:r>
            </a:p>
            <a:p>
              <a:r>
                <a:rPr lang="en-DE" sz="1400">
                  <a:solidFill>
                    <a:schemeClr val="tx1"/>
                  </a:solidFill>
                  <a:ea typeface="Amazon Ember" panose="020B0603020204020204" pitchFamily="34" charset="0"/>
                  <a:cs typeface="Amazon Ember" panose="020B0603020204020204" pitchFamily="34" charset="0"/>
                </a:rPr>
                <a:t>(Output) </a:t>
              </a:r>
              <a:r>
                <a:rPr lang="en-DE" sz="1400" i="1">
                  <a:solidFill>
                    <a:schemeClr val="tx1">
                      <a:lumMod val="75000"/>
                      <a:lumOff val="25000"/>
                    </a:schemeClr>
                  </a:solidFill>
                  <a:ea typeface="Amazon Ember" panose="020B0603020204020204" pitchFamily="34" charset="0"/>
                  <a:cs typeface="Amazon Ember" panose="020B0603020204020204" pitchFamily="34" charset="0"/>
                </a:rPr>
                <a:t>There are 16 balls in total. Half of the balls are golf balls. That means t</a:t>
              </a:r>
              <a:r>
                <a:rPr lang="en-GB" sz="1400" i="1">
                  <a:solidFill>
                    <a:schemeClr val="tx1">
                      <a:lumMod val="75000"/>
                      <a:lumOff val="25000"/>
                    </a:schemeClr>
                  </a:solidFill>
                  <a:ea typeface="Amazon Ember" panose="020B0603020204020204" pitchFamily="34" charset="0"/>
                  <a:cs typeface="Amazon Ember" panose="020B0603020204020204" pitchFamily="34" charset="0"/>
                </a:rPr>
                <a:t>ha</a:t>
              </a:r>
              <a:r>
                <a:rPr lang="en-DE" sz="1400" i="1">
                  <a:solidFill>
                    <a:schemeClr val="tx1">
                      <a:lumMod val="75000"/>
                      <a:lumOff val="25000"/>
                    </a:schemeClr>
                  </a:solidFill>
                  <a:ea typeface="Amazon Ember" panose="020B0603020204020204" pitchFamily="34" charset="0"/>
                  <a:cs typeface="Amazon Ember" panose="020B0603020204020204" pitchFamily="34" charset="0"/>
                </a:rPr>
                <a:t>t there are 8 golf balls. Half of the golf balls are blue. That means that there are 4 blue golf balls. </a:t>
              </a:r>
              <a:r>
                <a:rPr lang="en-DE" sz="1400" b="1">
                  <a:solidFill>
                    <a:srgbClr val="00B050"/>
                  </a:solidFill>
                  <a:ea typeface="Amazon Ember" panose="020B0603020204020204" pitchFamily="34" charset="0"/>
                  <a:cs typeface="Amazon Ember" panose="020B0603020204020204" pitchFamily="34" charset="0"/>
                </a:rPr>
                <a:t>✓</a:t>
              </a:r>
              <a:endParaRPr lang="en-DE" sz="1400">
                <a:solidFill>
                  <a:srgbClr val="FF0000"/>
                </a:solidFill>
                <a:ea typeface="Amazon Ember" panose="020B0603020204020204" pitchFamily="34" charset="0"/>
                <a:cs typeface="Amazon Ember" panose="020B0603020204020204" pitchFamily="34" charset="0"/>
              </a:endParaRPr>
            </a:p>
          </p:txBody>
        </p:sp>
        <p:grpSp>
          <p:nvGrpSpPr>
            <p:cNvPr id="6" name="Group 5" descr="Example of zero-shot with CoT prompt.">
              <a:extLst>
                <a:ext uri="{FF2B5EF4-FFF2-40B4-BE49-F238E27FC236}">
                  <a16:creationId xmlns:a16="http://schemas.microsoft.com/office/drawing/2014/main" id="{DE098749-8451-30EB-0675-EBB4720BD783}"/>
                </a:ext>
              </a:extLst>
            </p:cNvPr>
            <p:cNvGrpSpPr/>
            <p:nvPr/>
          </p:nvGrpSpPr>
          <p:grpSpPr>
            <a:xfrm>
              <a:off x="5343540" y="3325051"/>
              <a:ext cx="4283993" cy="1293086"/>
              <a:chOff x="5965511" y="3298001"/>
              <a:chExt cx="4283993" cy="1293086"/>
            </a:xfrm>
          </p:grpSpPr>
          <p:sp>
            <p:nvSpPr>
              <p:cNvPr id="7" name="TextBox 6">
                <a:extLst>
                  <a:ext uri="{FF2B5EF4-FFF2-40B4-BE49-F238E27FC236}">
                    <a16:creationId xmlns:a16="http://schemas.microsoft.com/office/drawing/2014/main" id="{54EF9CEA-24C5-0804-4E6A-8E40AFD97506}"/>
                  </a:ext>
                </a:extLst>
              </p:cNvPr>
              <p:cNvSpPr txBox="1"/>
              <p:nvPr/>
            </p:nvSpPr>
            <p:spPr>
              <a:xfrm>
                <a:off x="6096000" y="3298001"/>
                <a:ext cx="2289464" cy="369332"/>
              </a:xfrm>
              <a:prstGeom prst="rect">
                <a:avLst/>
              </a:prstGeom>
              <a:noFill/>
            </p:spPr>
            <p:txBody>
              <a:bodyPr wrap="square" rtlCol="0">
                <a:spAutoFit/>
              </a:bodyPr>
              <a:lstStyle/>
              <a:p>
                <a:r>
                  <a:rPr lang="en-GB" b="1" dirty="0">
                    <a:solidFill>
                      <a:srgbClr val="000000"/>
                    </a:solidFill>
                  </a:rPr>
                  <a:t>Zero</a:t>
                </a:r>
                <a:r>
                  <a:rPr lang="en-GB" b="1" i="0" dirty="0">
                    <a:solidFill>
                      <a:srgbClr val="000000"/>
                    </a:solidFill>
                    <a:effectLst/>
                  </a:rPr>
                  <a:t>-shot CoT</a:t>
                </a:r>
                <a:endParaRPr lang="en-DE" dirty="0"/>
              </a:p>
            </p:txBody>
          </p:sp>
          <p:sp>
            <p:nvSpPr>
              <p:cNvPr id="8" name="Rectangle 7">
                <a:extLst>
                  <a:ext uri="{FF2B5EF4-FFF2-40B4-BE49-F238E27FC236}">
                    <a16:creationId xmlns:a16="http://schemas.microsoft.com/office/drawing/2014/main" id="{FF50199B-1497-83E3-41D6-020AA22D5A15}"/>
                  </a:ext>
                </a:extLst>
              </p:cNvPr>
              <p:cNvSpPr/>
              <p:nvPr/>
            </p:nvSpPr>
            <p:spPr>
              <a:xfrm>
                <a:off x="5965511" y="4307766"/>
                <a:ext cx="4283993" cy="283321"/>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grpSp>
      </p:grpSp>
      <p:sp>
        <p:nvSpPr>
          <p:cNvPr id="9" name="TextBox 8">
            <a:extLst>
              <a:ext uri="{FF2B5EF4-FFF2-40B4-BE49-F238E27FC236}">
                <a16:creationId xmlns:a16="http://schemas.microsoft.com/office/drawing/2014/main" id="{0D7C0745-E5C8-61A2-4648-731F37C9FF32}"/>
              </a:ext>
            </a:extLst>
          </p:cNvPr>
          <p:cNvSpPr txBox="1"/>
          <p:nvPr/>
        </p:nvSpPr>
        <p:spPr>
          <a:xfrm>
            <a:off x="9971847" y="4083025"/>
            <a:ext cx="2026827" cy="646331"/>
          </a:xfrm>
          <a:prstGeom prst="rect">
            <a:avLst/>
          </a:prstGeom>
          <a:noFill/>
        </p:spPr>
        <p:txBody>
          <a:bodyPr wrap="square" rtlCol="0">
            <a:spAutoFit/>
          </a:bodyPr>
          <a:lstStyle/>
          <a:p>
            <a:r>
              <a:rPr lang="en-GB" b="1" i="0" dirty="0">
                <a:solidFill>
                  <a:srgbClr val="000000"/>
                </a:solidFill>
                <a:effectLst/>
              </a:rPr>
              <a:t>CoT query augmentation</a:t>
            </a:r>
            <a:endParaRPr lang="en-DE" dirty="0"/>
          </a:p>
        </p:txBody>
      </p:sp>
      <p:grpSp>
        <p:nvGrpSpPr>
          <p:cNvPr id="10" name="Group 9">
            <a:extLst>
              <a:ext uri="{FF2B5EF4-FFF2-40B4-BE49-F238E27FC236}">
                <a16:creationId xmlns:a16="http://schemas.microsoft.com/office/drawing/2014/main" id="{E6E0D10E-8778-23BF-EBCE-1115330F7B61}"/>
              </a:ext>
            </a:extLst>
          </p:cNvPr>
          <p:cNvGrpSpPr/>
          <p:nvPr/>
        </p:nvGrpSpPr>
        <p:grpSpPr>
          <a:xfrm>
            <a:off x="668853" y="3134365"/>
            <a:ext cx="5072703" cy="2429743"/>
            <a:chOff x="648227" y="3305173"/>
            <a:chExt cx="5072703" cy="2429743"/>
          </a:xfrm>
        </p:grpSpPr>
        <p:grpSp>
          <p:nvGrpSpPr>
            <p:cNvPr id="11" name="Group 10" descr="Example of zero-shot prompt.">
              <a:extLst>
                <a:ext uri="{FF2B5EF4-FFF2-40B4-BE49-F238E27FC236}">
                  <a16:creationId xmlns:a16="http://schemas.microsoft.com/office/drawing/2014/main" id="{E4B978D5-2571-C233-E47F-C933452EC8F5}"/>
                </a:ext>
              </a:extLst>
            </p:cNvPr>
            <p:cNvGrpSpPr/>
            <p:nvPr/>
          </p:nvGrpSpPr>
          <p:grpSpPr>
            <a:xfrm>
              <a:off x="648227" y="3305173"/>
              <a:ext cx="5072703" cy="2429743"/>
              <a:chOff x="1211840" y="3298517"/>
              <a:chExt cx="5072703" cy="2429743"/>
            </a:xfrm>
          </p:grpSpPr>
          <p:sp>
            <p:nvSpPr>
              <p:cNvPr id="13" name="TextBox 12">
                <a:extLst>
                  <a:ext uri="{FF2B5EF4-FFF2-40B4-BE49-F238E27FC236}">
                    <a16:creationId xmlns:a16="http://schemas.microsoft.com/office/drawing/2014/main" id="{04FBDAAA-6C43-BECE-F4A4-A8FDB5A4DAAE}"/>
                  </a:ext>
                </a:extLst>
              </p:cNvPr>
              <p:cNvSpPr txBox="1"/>
              <p:nvPr/>
            </p:nvSpPr>
            <p:spPr>
              <a:xfrm>
                <a:off x="1211840" y="5358928"/>
                <a:ext cx="5072703" cy="369332"/>
              </a:xfrm>
              <a:prstGeom prst="rect">
                <a:avLst/>
              </a:prstGeom>
              <a:noFill/>
            </p:spPr>
            <p:txBody>
              <a:bodyPr wrap="square" rtlCol="0">
                <a:spAutoFit/>
              </a:bodyPr>
              <a:lstStyle/>
              <a:p>
                <a:r>
                  <a:rPr lang="en-DE"/>
                  <a:t>Figure from </a:t>
                </a:r>
                <a:r>
                  <a:rPr lang="en-DE">
                    <a:hlinkClick r:id="rId3"/>
                  </a:rPr>
                  <a:t>Kojima et al. (2022)</a:t>
                </a:r>
                <a:endParaRPr lang="en-US"/>
              </a:p>
            </p:txBody>
          </p:sp>
          <p:sp>
            <p:nvSpPr>
              <p:cNvPr id="14" name="TextBox 13">
                <a:extLst>
                  <a:ext uri="{FF2B5EF4-FFF2-40B4-BE49-F238E27FC236}">
                    <a16:creationId xmlns:a16="http://schemas.microsoft.com/office/drawing/2014/main" id="{5DCAFF3C-1813-6584-11B8-E96AF4A93255}"/>
                  </a:ext>
                </a:extLst>
              </p:cNvPr>
              <p:cNvSpPr txBox="1"/>
              <p:nvPr/>
            </p:nvSpPr>
            <p:spPr>
              <a:xfrm>
                <a:off x="1211840" y="3298517"/>
                <a:ext cx="1410660" cy="369332"/>
              </a:xfrm>
              <a:prstGeom prst="rect">
                <a:avLst/>
              </a:prstGeom>
              <a:noFill/>
            </p:spPr>
            <p:txBody>
              <a:bodyPr wrap="square" rtlCol="0">
                <a:spAutoFit/>
              </a:bodyPr>
              <a:lstStyle/>
              <a:p>
                <a:r>
                  <a:rPr lang="en-GB" b="1">
                    <a:solidFill>
                      <a:srgbClr val="000000"/>
                    </a:solidFill>
                  </a:rPr>
                  <a:t>Zero</a:t>
                </a:r>
                <a:r>
                  <a:rPr lang="en-GB" b="1" i="0">
                    <a:solidFill>
                      <a:srgbClr val="000000"/>
                    </a:solidFill>
                    <a:effectLst/>
                  </a:rPr>
                  <a:t>-shot</a:t>
                </a:r>
                <a:endParaRPr lang="en-DE"/>
              </a:p>
            </p:txBody>
          </p:sp>
        </p:grpSp>
        <p:sp>
          <p:nvSpPr>
            <p:cNvPr id="12" name="Rounded Rectangle 11">
              <a:extLst>
                <a:ext uri="{FF2B5EF4-FFF2-40B4-BE49-F238E27FC236}">
                  <a16:creationId xmlns:a16="http://schemas.microsoft.com/office/drawing/2014/main" id="{D8058527-E002-E4FB-B4C4-81DB6DFEB78B}"/>
                </a:ext>
              </a:extLst>
            </p:cNvPr>
            <p:cNvSpPr/>
            <p:nvPr/>
          </p:nvSpPr>
          <p:spPr>
            <a:xfrm>
              <a:off x="648227" y="3674505"/>
              <a:ext cx="4125192" cy="1556924"/>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DE" sz="1400" dirty="0">
                  <a:solidFill>
                    <a:schemeClr val="tx1"/>
                  </a:solidFill>
                  <a:ea typeface="Amazon Ember" panose="020B0603020204020204" pitchFamily="34" charset="0"/>
                  <a:cs typeface="Amazon Ember" panose="020B0603020204020204" pitchFamily="34" charset="0"/>
                </a:rPr>
                <a:t>Q: A juggler can juggle 16 balls. Half of the balls are golf balls and half of the golf balls are blue. How many blue golf balls are there?</a:t>
              </a:r>
            </a:p>
            <a:p>
              <a:r>
                <a:rPr lang="en-DE" sz="1400" dirty="0">
                  <a:solidFill>
                    <a:schemeClr val="tx1"/>
                  </a:solidFill>
                  <a:ea typeface="Amazon Ember" panose="020B0603020204020204" pitchFamily="34" charset="0"/>
                  <a:cs typeface="Amazon Ember" panose="020B0603020204020204" pitchFamily="34" charset="0"/>
                </a:rPr>
                <a:t>A: The answer (arabic numerals) is</a:t>
              </a:r>
            </a:p>
            <a:p>
              <a:r>
                <a:rPr lang="en-DE" sz="1400" dirty="0">
                  <a:solidFill>
                    <a:schemeClr val="tx1"/>
                  </a:solidFill>
                  <a:ea typeface="Amazon Ember" panose="020B0603020204020204" pitchFamily="34" charset="0"/>
                  <a:cs typeface="Amazon Ember" panose="020B0603020204020204" pitchFamily="34" charset="0"/>
                </a:rPr>
                <a:t>--------------------------------------------------------</a:t>
              </a:r>
            </a:p>
            <a:p>
              <a:r>
                <a:rPr lang="en-DE" sz="1400" dirty="0">
                  <a:solidFill>
                    <a:schemeClr val="tx1"/>
                  </a:solidFill>
                  <a:ea typeface="Amazon Ember" panose="020B0603020204020204" pitchFamily="34" charset="0"/>
                  <a:cs typeface="Amazon Ember" panose="020B0603020204020204" pitchFamily="34" charset="0"/>
                </a:rPr>
                <a:t>(Output) 8 </a:t>
              </a:r>
              <a:r>
                <a:rPr lang="en-DE" sz="1400" dirty="0">
                  <a:solidFill>
                    <a:srgbClr val="FF0000"/>
                  </a:solidFill>
                  <a:ea typeface="Amazon Ember" panose="020B0603020204020204" pitchFamily="34" charset="0"/>
                  <a:cs typeface="Amazon Ember" panose="020B0603020204020204" pitchFamily="34" charset="0"/>
                </a:rPr>
                <a:t>✘</a:t>
              </a:r>
            </a:p>
          </p:txBody>
        </p:sp>
      </p:grpSp>
    </p:spTree>
    <p:extLst>
      <p:ext uri="{BB962C8B-B14F-4D97-AF65-F5344CB8AC3E}">
        <p14:creationId xmlns:p14="http://schemas.microsoft.com/office/powerpoint/2010/main" val="427436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68FAFF-8FEA-FACA-6635-DF911DAD553A}"/>
              </a:ext>
            </a:extLst>
          </p:cNvPr>
          <p:cNvSpPr>
            <a:spLocks noGrp="1"/>
          </p:cNvSpPr>
          <p:nvPr>
            <p:ph type="sldNum" idx="97"/>
          </p:nvPr>
        </p:nvSpPr>
        <p:spPr/>
        <p:txBody>
          <a:bodyPr/>
          <a:lstStyle/>
          <a:p>
            <a:fld id="{86A8BF56-6CB3-514C-9A64-F39D95C9E25B}" type="slidenum">
              <a:rPr lang="en-US" smtClean="0"/>
              <a:t>8</a:t>
            </a:fld>
            <a:endParaRPr lang="en-US"/>
          </a:p>
        </p:txBody>
      </p:sp>
      <p:sp>
        <p:nvSpPr>
          <p:cNvPr id="2" name="Title 1">
            <a:extLst>
              <a:ext uri="{FF2B5EF4-FFF2-40B4-BE49-F238E27FC236}">
                <a16:creationId xmlns:a16="http://schemas.microsoft.com/office/drawing/2014/main" id="{36BE811C-9271-06EF-8E32-5FD43F790242}"/>
              </a:ext>
            </a:extLst>
          </p:cNvPr>
          <p:cNvSpPr>
            <a:spLocks noGrp="1"/>
          </p:cNvSpPr>
          <p:nvPr>
            <p:ph type="title" idx="1"/>
          </p:nvPr>
        </p:nvSpPr>
        <p:spPr/>
        <p:txBody>
          <a:bodyPr/>
          <a:lstStyle/>
          <a:p>
            <a:r>
              <a:rPr lang="en-US" dirty="0"/>
              <a:t>Few-shot </a:t>
            </a:r>
            <a:r>
              <a:rPr lang="en-US" dirty="0" err="1"/>
              <a:t>CoT</a:t>
            </a:r>
            <a:endParaRPr lang="en-US" dirty="0"/>
          </a:p>
        </p:txBody>
      </p:sp>
      <p:sp>
        <p:nvSpPr>
          <p:cNvPr id="3" name="Content Placeholder 2">
            <a:extLst>
              <a:ext uri="{FF2B5EF4-FFF2-40B4-BE49-F238E27FC236}">
                <a16:creationId xmlns:a16="http://schemas.microsoft.com/office/drawing/2014/main" id="{CC0DA6D1-5CE9-277A-999B-75BF285C2100}"/>
              </a:ext>
            </a:extLst>
          </p:cNvPr>
          <p:cNvSpPr>
            <a:spLocks noGrp="1"/>
          </p:cNvSpPr>
          <p:nvPr>
            <p:ph idx="2"/>
          </p:nvPr>
        </p:nvSpPr>
        <p:spPr>
          <a:xfrm>
            <a:off x="365760" y="1165536"/>
            <a:ext cx="11466576" cy="1481411"/>
          </a:xfrm>
        </p:spPr>
        <p:txBody>
          <a:bodyPr/>
          <a:lstStyle/>
          <a:p>
            <a:r>
              <a:rPr lang="en-GB" sz="2400" dirty="0">
                <a:solidFill>
                  <a:srgbClr val="000000"/>
                </a:solidFill>
                <a:latin typeface="+mn-lt"/>
                <a:ea typeface="Amazon Ember" panose="020B0603020204020204" pitchFamily="34" charset="0"/>
                <a:cs typeface="Amazon Ember" panose="020B0603020204020204" pitchFamily="34" charset="0"/>
              </a:rPr>
              <a:t>Show LLM examples with reasoning so that the LLM will also produce a reasoned answer. This </a:t>
            </a:r>
            <a:r>
              <a:rPr lang="en-GB" sz="2400" dirty="0">
                <a:solidFill>
                  <a:schemeClr val="accent6"/>
                </a:solidFill>
                <a:latin typeface="+mj-lt"/>
                <a:ea typeface="Amazon Ember" panose="020B0603020204020204" pitchFamily="34" charset="0"/>
                <a:cs typeface="Amazon Ember" panose="020B0603020204020204" pitchFamily="34" charset="0"/>
              </a:rPr>
              <a:t>explanation of reasoning often leads to more accurate results</a:t>
            </a:r>
            <a:endParaRPr lang="en-GB" sz="2400" i="0" dirty="0">
              <a:solidFill>
                <a:schemeClr val="accent6"/>
              </a:solidFill>
              <a:effectLst/>
              <a:latin typeface="+mj-lt"/>
              <a:ea typeface="Amazon Ember" panose="020B0603020204020204" pitchFamily="34" charset="0"/>
              <a:cs typeface="Amazon Ember" panose="020B0603020204020204" pitchFamily="34" charset="0"/>
            </a:endParaRPr>
          </a:p>
          <a:p>
            <a:endParaRPr lang="en-US" sz="2400" dirty="0"/>
          </a:p>
        </p:txBody>
      </p:sp>
      <p:grpSp>
        <p:nvGrpSpPr>
          <p:cNvPr id="5" name="Group 4" descr="Example of few-shot prompt.">
            <a:extLst>
              <a:ext uri="{FF2B5EF4-FFF2-40B4-BE49-F238E27FC236}">
                <a16:creationId xmlns:a16="http://schemas.microsoft.com/office/drawing/2014/main" id="{9DED0B28-7BD4-1105-1956-761C9AA2BCFD}"/>
              </a:ext>
            </a:extLst>
          </p:cNvPr>
          <p:cNvGrpSpPr/>
          <p:nvPr/>
        </p:nvGrpSpPr>
        <p:grpSpPr>
          <a:xfrm>
            <a:off x="1294967" y="2889732"/>
            <a:ext cx="3219231" cy="3150858"/>
            <a:chOff x="1294967" y="2889732"/>
            <a:chExt cx="3219231" cy="3150858"/>
          </a:xfrm>
        </p:grpSpPr>
        <p:pic>
          <p:nvPicPr>
            <p:cNvPr id="6" name="Picture 5" descr="Standard versus chain-of-thought prompting. With standard prompting the model is not able to produce the correct response. The CoT prompt yields the right answer.">
              <a:extLst>
                <a:ext uri="{FF2B5EF4-FFF2-40B4-BE49-F238E27FC236}">
                  <a16:creationId xmlns:a16="http://schemas.microsoft.com/office/drawing/2014/main" id="{4DF41927-A9F6-B6F0-7CB6-1E128C6D6169}"/>
                </a:ext>
              </a:extLst>
            </p:cNvPr>
            <p:cNvPicPr>
              <a:picLocks noChangeAspect="1"/>
            </p:cNvPicPr>
            <p:nvPr/>
          </p:nvPicPr>
          <p:blipFill rotWithShape="1">
            <a:blip r:embed="rId3"/>
            <a:srcRect l="2353" t="10755" r="49999" b="10793"/>
            <a:stretch/>
          </p:blipFill>
          <p:spPr>
            <a:xfrm>
              <a:off x="1315138" y="3387204"/>
              <a:ext cx="3199060" cy="2653386"/>
            </a:xfrm>
            <a:prstGeom prst="rect">
              <a:avLst/>
            </a:prstGeom>
          </p:spPr>
        </p:pic>
        <p:sp>
          <p:nvSpPr>
            <p:cNvPr id="7" name="TextBox 6">
              <a:extLst>
                <a:ext uri="{FF2B5EF4-FFF2-40B4-BE49-F238E27FC236}">
                  <a16:creationId xmlns:a16="http://schemas.microsoft.com/office/drawing/2014/main" id="{2D8D4FB7-8C7B-E126-D55E-66E79BEFF322}"/>
                </a:ext>
              </a:extLst>
            </p:cNvPr>
            <p:cNvSpPr txBox="1"/>
            <p:nvPr/>
          </p:nvSpPr>
          <p:spPr>
            <a:xfrm>
              <a:off x="1294967" y="2889732"/>
              <a:ext cx="1410660" cy="369332"/>
            </a:xfrm>
            <a:prstGeom prst="rect">
              <a:avLst/>
            </a:prstGeom>
            <a:noFill/>
          </p:spPr>
          <p:txBody>
            <a:bodyPr wrap="square" rtlCol="0">
              <a:spAutoFit/>
            </a:bodyPr>
            <a:lstStyle/>
            <a:p>
              <a:r>
                <a:rPr lang="en-GB" b="1" i="0">
                  <a:solidFill>
                    <a:srgbClr val="000000"/>
                  </a:solidFill>
                  <a:effectLst/>
                </a:rPr>
                <a:t>Few-shot</a:t>
              </a:r>
              <a:endParaRPr lang="en-DE"/>
            </a:p>
          </p:txBody>
        </p:sp>
      </p:grpSp>
      <p:grpSp>
        <p:nvGrpSpPr>
          <p:cNvPr id="8" name="Group 7" descr="Example of few-shot with CoT prompt.">
            <a:extLst>
              <a:ext uri="{FF2B5EF4-FFF2-40B4-BE49-F238E27FC236}">
                <a16:creationId xmlns:a16="http://schemas.microsoft.com/office/drawing/2014/main" id="{5732EEDA-DF4E-E62F-8FDE-3555D94D3696}"/>
              </a:ext>
            </a:extLst>
          </p:cNvPr>
          <p:cNvGrpSpPr/>
          <p:nvPr/>
        </p:nvGrpSpPr>
        <p:grpSpPr>
          <a:xfrm>
            <a:off x="5552533" y="2884047"/>
            <a:ext cx="3276507" cy="3485122"/>
            <a:chOff x="5552533" y="2579247"/>
            <a:chExt cx="3276507" cy="3485122"/>
          </a:xfrm>
        </p:grpSpPr>
        <p:pic>
          <p:nvPicPr>
            <p:cNvPr id="9" name="Picture 8" descr="Standard versus chain-of-thought prompting. With standard prompting the model is not able to produce the correct response. The CoT prompt yields the right answer.">
              <a:extLst>
                <a:ext uri="{FF2B5EF4-FFF2-40B4-BE49-F238E27FC236}">
                  <a16:creationId xmlns:a16="http://schemas.microsoft.com/office/drawing/2014/main" id="{DFEF0E62-5FB9-AD6A-0958-7C2B88E1C38A}"/>
                </a:ext>
              </a:extLst>
            </p:cNvPr>
            <p:cNvPicPr>
              <a:picLocks noChangeAspect="1"/>
            </p:cNvPicPr>
            <p:nvPr/>
          </p:nvPicPr>
          <p:blipFill rotWithShape="1">
            <a:blip r:embed="rId3"/>
            <a:srcRect l="50000" t="10755" r="2352" b="1887"/>
            <a:stretch/>
          </p:blipFill>
          <p:spPr>
            <a:xfrm>
              <a:off x="5552533" y="3038208"/>
              <a:ext cx="3276507" cy="3026161"/>
            </a:xfrm>
            <a:prstGeom prst="rect">
              <a:avLst/>
            </a:prstGeom>
          </p:spPr>
        </p:pic>
        <p:sp>
          <p:nvSpPr>
            <p:cNvPr id="10" name="TextBox 9">
              <a:extLst>
                <a:ext uri="{FF2B5EF4-FFF2-40B4-BE49-F238E27FC236}">
                  <a16:creationId xmlns:a16="http://schemas.microsoft.com/office/drawing/2014/main" id="{12EE3CA4-9D19-064F-7DD0-82E9003EE639}"/>
                </a:ext>
              </a:extLst>
            </p:cNvPr>
            <p:cNvSpPr txBox="1"/>
            <p:nvPr/>
          </p:nvSpPr>
          <p:spPr>
            <a:xfrm>
              <a:off x="5552533" y="2579247"/>
              <a:ext cx="2026827" cy="369332"/>
            </a:xfrm>
            <a:prstGeom prst="rect">
              <a:avLst/>
            </a:prstGeom>
            <a:noFill/>
          </p:spPr>
          <p:txBody>
            <a:bodyPr wrap="square" rtlCol="0">
              <a:spAutoFit/>
            </a:bodyPr>
            <a:lstStyle/>
            <a:p>
              <a:r>
                <a:rPr lang="en-GB" sz="1800" b="1" i="0" dirty="0">
                  <a:solidFill>
                    <a:srgbClr val="000000"/>
                  </a:solidFill>
                  <a:effectLst/>
                  <a:latin typeface="+mn-lt"/>
                </a:rPr>
                <a:t>Few-shot CoT</a:t>
              </a:r>
              <a:endParaRPr lang="en-DE" dirty="0"/>
            </a:p>
          </p:txBody>
        </p:sp>
      </p:grpSp>
      <p:grpSp>
        <p:nvGrpSpPr>
          <p:cNvPr id="11" name="Group 10">
            <a:extLst>
              <a:ext uri="{FF2B5EF4-FFF2-40B4-BE49-F238E27FC236}">
                <a16:creationId xmlns:a16="http://schemas.microsoft.com/office/drawing/2014/main" id="{FDD1B0E3-02AA-869B-67A8-68CCF59AD71E}"/>
              </a:ext>
            </a:extLst>
          </p:cNvPr>
          <p:cNvGrpSpPr/>
          <p:nvPr/>
        </p:nvGrpSpPr>
        <p:grpSpPr>
          <a:xfrm>
            <a:off x="5461093" y="4130166"/>
            <a:ext cx="5802660" cy="460998"/>
            <a:chOff x="5461093" y="3632326"/>
            <a:chExt cx="5802660" cy="460998"/>
          </a:xfrm>
        </p:grpSpPr>
        <p:sp>
          <p:nvSpPr>
            <p:cNvPr id="12" name="Rectangle 11">
              <a:extLst>
                <a:ext uri="{FF2B5EF4-FFF2-40B4-BE49-F238E27FC236}">
                  <a16:creationId xmlns:a16="http://schemas.microsoft.com/office/drawing/2014/main" id="{9B5802F1-75BB-F2FD-CBB5-642D936D7A58}"/>
                </a:ext>
              </a:extLst>
            </p:cNvPr>
            <p:cNvSpPr/>
            <p:nvPr/>
          </p:nvSpPr>
          <p:spPr>
            <a:xfrm>
              <a:off x="5461093" y="3632326"/>
              <a:ext cx="3459387" cy="460998"/>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TextBox 12">
              <a:extLst>
                <a:ext uri="{FF2B5EF4-FFF2-40B4-BE49-F238E27FC236}">
                  <a16:creationId xmlns:a16="http://schemas.microsoft.com/office/drawing/2014/main" id="{9461B6D9-DA75-B65C-B9FA-8B4B66493C7F}"/>
                </a:ext>
              </a:extLst>
            </p:cNvPr>
            <p:cNvSpPr txBox="1"/>
            <p:nvPr/>
          </p:nvSpPr>
          <p:spPr>
            <a:xfrm>
              <a:off x="9236926" y="3684281"/>
              <a:ext cx="2026827" cy="369332"/>
            </a:xfrm>
            <a:prstGeom prst="rect">
              <a:avLst/>
            </a:prstGeom>
            <a:noFill/>
          </p:spPr>
          <p:txBody>
            <a:bodyPr wrap="square" rtlCol="0">
              <a:spAutoFit/>
            </a:bodyPr>
            <a:lstStyle/>
            <a:p>
              <a:r>
                <a:rPr lang="en-GB" b="1" i="0" dirty="0">
                  <a:solidFill>
                    <a:srgbClr val="000000"/>
                  </a:solidFill>
                  <a:effectLst/>
                </a:rPr>
                <a:t>CoT example(s)</a:t>
              </a:r>
              <a:endParaRPr lang="en-DE" dirty="0"/>
            </a:p>
          </p:txBody>
        </p:sp>
      </p:grpSp>
      <p:grpSp>
        <p:nvGrpSpPr>
          <p:cNvPr id="14" name="Group 13">
            <a:extLst>
              <a:ext uri="{FF2B5EF4-FFF2-40B4-BE49-F238E27FC236}">
                <a16:creationId xmlns:a16="http://schemas.microsoft.com/office/drawing/2014/main" id="{857D0CC7-95D2-1B9E-6E04-92F70FCBF9FA}"/>
              </a:ext>
            </a:extLst>
          </p:cNvPr>
          <p:cNvGrpSpPr/>
          <p:nvPr/>
        </p:nvGrpSpPr>
        <p:grpSpPr>
          <a:xfrm>
            <a:off x="5461093" y="5569994"/>
            <a:ext cx="6188908" cy="711435"/>
            <a:chOff x="5461093" y="5265194"/>
            <a:chExt cx="6188908" cy="711435"/>
          </a:xfrm>
        </p:grpSpPr>
        <p:sp>
          <p:nvSpPr>
            <p:cNvPr id="15" name="Rectangle 14">
              <a:extLst>
                <a:ext uri="{FF2B5EF4-FFF2-40B4-BE49-F238E27FC236}">
                  <a16:creationId xmlns:a16="http://schemas.microsoft.com/office/drawing/2014/main" id="{DA75A906-6762-1239-D52A-FDBD8C490F1B}"/>
                </a:ext>
              </a:extLst>
            </p:cNvPr>
            <p:cNvSpPr/>
            <p:nvPr/>
          </p:nvSpPr>
          <p:spPr>
            <a:xfrm>
              <a:off x="5461093" y="5265194"/>
              <a:ext cx="3459387" cy="711435"/>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TextBox 15">
              <a:extLst>
                <a:ext uri="{FF2B5EF4-FFF2-40B4-BE49-F238E27FC236}">
                  <a16:creationId xmlns:a16="http://schemas.microsoft.com/office/drawing/2014/main" id="{AA1D82C8-CA69-C463-34CB-83605B7850A4}"/>
                </a:ext>
              </a:extLst>
            </p:cNvPr>
            <p:cNvSpPr txBox="1"/>
            <p:nvPr/>
          </p:nvSpPr>
          <p:spPr>
            <a:xfrm>
              <a:off x="9236926" y="5364280"/>
              <a:ext cx="2413075" cy="369332"/>
            </a:xfrm>
            <a:prstGeom prst="rect">
              <a:avLst/>
            </a:prstGeom>
            <a:noFill/>
          </p:spPr>
          <p:txBody>
            <a:bodyPr wrap="square" rtlCol="0">
              <a:spAutoFit/>
            </a:bodyPr>
            <a:lstStyle/>
            <a:p>
              <a:r>
                <a:rPr lang="en-GB" b="1" i="0">
                  <a:solidFill>
                    <a:srgbClr val="000000"/>
                  </a:solidFill>
                  <a:effectLst/>
                  <a:latin typeface="+mn-lt"/>
                </a:rPr>
                <a:t>Step-by-step answer</a:t>
              </a:r>
              <a:endParaRPr lang="en-DE"/>
            </a:p>
          </p:txBody>
        </p:sp>
      </p:grpSp>
      <p:sp>
        <p:nvSpPr>
          <p:cNvPr id="17" name="TextBox 16">
            <a:extLst>
              <a:ext uri="{FF2B5EF4-FFF2-40B4-BE49-F238E27FC236}">
                <a16:creationId xmlns:a16="http://schemas.microsoft.com/office/drawing/2014/main" id="{24FF03E1-5F6F-BF75-B11F-A5060030290E}"/>
              </a:ext>
            </a:extLst>
          </p:cNvPr>
          <p:cNvSpPr txBox="1"/>
          <p:nvPr/>
        </p:nvSpPr>
        <p:spPr>
          <a:xfrm>
            <a:off x="862050" y="6116580"/>
            <a:ext cx="5072703" cy="369332"/>
          </a:xfrm>
          <a:prstGeom prst="rect">
            <a:avLst/>
          </a:prstGeom>
          <a:noFill/>
        </p:spPr>
        <p:txBody>
          <a:bodyPr wrap="square" rtlCol="0">
            <a:spAutoFit/>
          </a:bodyPr>
          <a:lstStyle/>
          <a:p>
            <a:r>
              <a:rPr lang="en-DE" dirty="0"/>
              <a:t>Figure from </a:t>
            </a:r>
            <a:r>
              <a:rPr lang="en-DE" dirty="0">
                <a:hlinkClick r:id="rId4"/>
              </a:rPr>
              <a:t>Wei et al. (2022)</a:t>
            </a:r>
            <a:endParaRPr lang="en-US" dirty="0"/>
          </a:p>
        </p:txBody>
      </p:sp>
    </p:spTree>
    <p:extLst>
      <p:ext uri="{BB962C8B-B14F-4D97-AF65-F5344CB8AC3E}">
        <p14:creationId xmlns:p14="http://schemas.microsoft.com/office/powerpoint/2010/main" val="2537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A968F8-1DCB-C8CC-147C-DF6E82B15A3D}"/>
              </a:ext>
            </a:extLst>
          </p:cNvPr>
          <p:cNvSpPr>
            <a:spLocks noGrp="1"/>
          </p:cNvSpPr>
          <p:nvPr>
            <p:ph type="sldNum" idx="97"/>
          </p:nvPr>
        </p:nvSpPr>
        <p:spPr/>
        <p:txBody>
          <a:bodyPr/>
          <a:lstStyle/>
          <a:p>
            <a:fld id="{86A8BF56-6CB3-514C-9A64-F39D95C9E25B}" type="slidenum">
              <a:rPr lang="en-US" smtClean="0"/>
              <a:t>9</a:t>
            </a:fld>
            <a:endParaRPr lang="en-US"/>
          </a:p>
        </p:txBody>
      </p:sp>
      <p:sp>
        <p:nvSpPr>
          <p:cNvPr id="2" name="Title 1">
            <a:extLst>
              <a:ext uri="{FF2B5EF4-FFF2-40B4-BE49-F238E27FC236}">
                <a16:creationId xmlns:a16="http://schemas.microsoft.com/office/drawing/2014/main" id="{DE668869-F88A-9524-DB8A-D3C01A30C399}"/>
              </a:ext>
            </a:extLst>
          </p:cNvPr>
          <p:cNvSpPr>
            <a:spLocks noGrp="1"/>
          </p:cNvSpPr>
          <p:nvPr>
            <p:ph type="title" idx="1"/>
          </p:nvPr>
        </p:nvSpPr>
        <p:spPr/>
        <p:txBody>
          <a:bodyPr/>
          <a:lstStyle/>
          <a:p>
            <a:r>
              <a:rPr lang="en-US" dirty="0"/>
              <a:t>Benefits of </a:t>
            </a:r>
            <a:r>
              <a:rPr lang="en-US" dirty="0" err="1"/>
              <a:t>CoT</a:t>
            </a:r>
            <a:endParaRPr lang="en-US" dirty="0"/>
          </a:p>
        </p:txBody>
      </p:sp>
      <p:sp>
        <p:nvSpPr>
          <p:cNvPr id="3" name="Content Placeholder 2">
            <a:extLst>
              <a:ext uri="{FF2B5EF4-FFF2-40B4-BE49-F238E27FC236}">
                <a16:creationId xmlns:a16="http://schemas.microsoft.com/office/drawing/2014/main" id="{D13835EF-5257-923D-4AAC-A925C2042335}"/>
              </a:ext>
            </a:extLst>
          </p:cNvPr>
          <p:cNvSpPr>
            <a:spLocks noGrp="1"/>
          </p:cNvSpPr>
          <p:nvPr>
            <p:ph idx="2"/>
          </p:nvPr>
        </p:nvSpPr>
        <p:spPr/>
        <p:txBody>
          <a:bodyPr/>
          <a:lstStyle/>
          <a:p>
            <a:r>
              <a:rPr lang="en-US" sz="2400" dirty="0"/>
              <a:t>LLMs can benefit from </a:t>
            </a:r>
            <a:r>
              <a:rPr lang="en-US" sz="2400" dirty="0">
                <a:solidFill>
                  <a:schemeClr val="accent6"/>
                </a:solidFill>
                <a:latin typeface="+mj-lt"/>
              </a:rPr>
              <a:t>detailed and logical steps</a:t>
            </a:r>
            <a:r>
              <a:rPr lang="en-US" sz="2400" dirty="0">
                <a:solidFill>
                  <a:schemeClr val="accent6"/>
                </a:solidFill>
              </a:rPr>
              <a:t> </a:t>
            </a:r>
            <a:r>
              <a:rPr lang="en-US" sz="2400" dirty="0"/>
              <a:t>to process the prompt </a:t>
            </a:r>
          </a:p>
          <a:p>
            <a:r>
              <a:rPr lang="en-US" sz="2400" dirty="0"/>
              <a:t>Such chains of thought can be facilitated by</a:t>
            </a:r>
            <a:r>
              <a:rPr lang="en-GB" sz="2400" dirty="0"/>
              <a:t>:</a:t>
            </a:r>
            <a:endParaRPr lang="en-GB" sz="2000" dirty="0"/>
          </a:p>
          <a:p>
            <a:pPr lvl="1"/>
            <a:r>
              <a:rPr lang="en-GB" sz="2000" dirty="0"/>
              <a:t>Addition of </a:t>
            </a:r>
            <a:r>
              <a:rPr lang="en-GB" sz="2000" dirty="0">
                <a:solidFill>
                  <a:schemeClr val="accent6"/>
                </a:solidFill>
                <a:latin typeface="+mj-lt"/>
              </a:rPr>
              <a:t>smaller logical steps</a:t>
            </a:r>
            <a:r>
              <a:rPr lang="en-GB" sz="2000" dirty="0">
                <a:solidFill>
                  <a:schemeClr val="accent6"/>
                </a:solidFill>
              </a:rPr>
              <a:t> </a:t>
            </a:r>
            <a:r>
              <a:rPr lang="en-GB" sz="2000" dirty="0"/>
              <a:t>in the prompt to break down the question or task</a:t>
            </a:r>
            <a:endParaRPr lang="en-GB" sz="2000" dirty="0">
              <a:solidFill>
                <a:schemeClr val="tx2"/>
              </a:solidFill>
              <a:latin typeface="+mj-lt"/>
            </a:endParaRPr>
          </a:p>
          <a:p>
            <a:pPr lvl="1"/>
            <a:r>
              <a:rPr lang="en-GB" sz="2000" dirty="0"/>
              <a:t>A series of </a:t>
            </a:r>
            <a:r>
              <a:rPr lang="en-GB" sz="2000" dirty="0">
                <a:solidFill>
                  <a:schemeClr val="accent6"/>
                </a:solidFill>
                <a:latin typeface="+mj-lt"/>
              </a:rPr>
              <a:t>demonstrations</a:t>
            </a:r>
            <a:r>
              <a:rPr lang="en-GB" sz="2000" dirty="0"/>
              <a:t>, composed of question and reasoning chain leading to an answer</a:t>
            </a:r>
          </a:p>
          <a:p>
            <a:pPr lvl="1"/>
            <a:r>
              <a:rPr lang="en-GB" sz="2000" dirty="0"/>
              <a:t>Prompt augmentations like </a:t>
            </a:r>
            <a:r>
              <a:rPr lang="en-GB" sz="2000" dirty="0">
                <a:solidFill>
                  <a:schemeClr val="accent5"/>
                </a:solidFill>
                <a:latin typeface="+mj-lt"/>
              </a:rPr>
              <a:t>“Let’s think step by step”</a:t>
            </a:r>
            <a:endParaRPr lang="en-GB" sz="2000" dirty="0">
              <a:solidFill>
                <a:schemeClr val="tx2"/>
              </a:solidFill>
              <a:latin typeface="+mj-lt"/>
            </a:endParaRPr>
          </a:p>
          <a:p>
            <a:r>
              <a:rPr lang="en-GB" sz="2400" dirty="0" err="1">
                <a:solidFill>
                  <a:schemeClr val="tx1"/>
                </a:solidFill>
                <a:latin typeface="+mn-lt"/>
              </a:rPr>
              <a:t>CoT</a:t>
            </a:r>
            <a:r>
              <a:rPr lang="en-GB" sz="2400" dirty="0">
                <a:solidFill>
                  <a:schemeClr val="tx1"/>
                </a:solidFill>
                <a:latin typeface="+mn-lt"/>
              </a:rPr>
              <a:t> can </a:t>
            </a:r>
            <a:r>
              <a:rPr lang="en-GB" sz="2400" dirty="0">
                <a:solidFill>
                  <a:schemeClr val="accent6"/>
                </a:solidFill>
                <a:latin typeface="+mj-lt"/>
              </a:rPr>
              <a:t>enhance performance </a:t>
            </a:r>
            <a:r>
              <a:rPr lang="en-GB" sz="2400" dirty="0">
                <a:solidFill>
                  <a:schemeClr val="tx1"/>
                </a:solidFill>
                <a:latin typeface="+mn-lt"/>
              </a:rPr>
              <a:t>of LLMs on tasks requiring arithmetic, common-sense, and symbolic reasoning</a:t>
            </a:r>
          </a:p>
          <a:p>
            <a:r>
              <a:rPr lang="en-GB" sz="2400" dirty="0">
                <a:solidFill>
                  <a:schemeClr val="tx1"/>
                </a:solidFill>
                <a:latin typeface="+mn-lt"/>
              </a:rPr>
              <a:t>Performance </a:t>
            </a:r>
            <a:r>
              <a:rPr lang="en-GB" sz="2400" dirty="0">
                <a:solidFill>
                  <a:schemeClr val="accent6"/>
                </a:solidFill>
                <a:latin typeface="+mj-lt"/>
              </a:rPr>
              <a:t>gains in models of ~100B </a:t>
            </a:r>
            <a:r>
              <a:rPr lang="en-GB" sz="2400" dirty="0">
                <a:solidFill>
                  <a:schemeClr val="tx1"/>
                </a:solidFill>
                <a:latin typeface="+mn-lt"/>
              </a:rPr>
              <a:t>parameters [Wei et al. 2022]</a:t>
            </a:r>
          </a:p>
          <a:p>
            <a:endParaRPr lang="en-US" dirty="0"/>
          </a:p>
          <a:p>
            <a:endParaRPr lang="en-US" dirty="0"/>
          </a:p>
        </p:txBody>
      </p:sp>
    </p:spTree>
    <p:extLst>
      <p:ext uri="{BB962C8B-B14F-4D97-AF65-F5344CB8AC3E}">
        <p14:creationId xmlns:p14="http://schemas.microsoft.com/office/powerpoint/2010/main" val="2986919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46C2070B-201F-2D4C-9CB9-A358C6565537}" vid="{B4623389-C137-074A-BBFC-3901CA138E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4449</TotalTime>
  <Words>4632</Words>
  <Application>Microsoft Macintosh PowerPoint</Application>
  <PresentationFormat>Widescreen</PresentationFormat>
  <Paragraphs>266</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Amazon Ember</vt:lpstr>
      <vt:lpstr>Amazon Ember Display</vt:lpstr>
      <vt:lpstr>Amazon Ember Display Heavy</vt:lpstr>
      <vt:lpstr>Amazon Ember Heavy</vt:lpstr>
      <vt:lpstr>Arial</vt:lpstr>
      <vt:lpstr>Calibri</vt:lpstr>
      <vt:lpstr>Consolas</vt:lpstr>
      <vt:lpstr>Lucida Console</vt:lpstr>
      <vt:lpstr>EEP-GitHub</vt:lpstr>
      <vt:lpstr>Advanced Prompting Techniques</vt:lpstr>
      <vt:lpstr>Today’s activities</vt:lpstr>
      <vt:lpstr>Basics of prompt engineering</vt:lpstr>
      <vt:lpstr>Review: Good prompting practices</vt:lpstr>
      <vt:lpstr>Chain-of-thought prompting</vt:lpstr>
      <vt:lpstr>Chain-of-thought (CoT) prompting</vt:lpstr>
      <vt:lpstr>Zero-shot CoT</vt:lpstr>
      <vt:lpstr>Few-shot CoT</vt:lpstr>
      <vt:lpstr>Benefits of CoT</vt:lpstr>
      <vt:lpstr>Limitations of CoT</vt:lpstr>
      <vt:lpstr>Overview of prompting techniques</vt:lpstr>
      <vt:lpstr>Review: Standard prompting strategies</vt:lpstr>
      <vt:lpstr>Towards advanced prompting</vt:lpstr>
      <vt:lpstr>Self-consistency</vt:lpstr>
      <vt:lpstr>Decoding for text generation</vt:lpstr>
      <vt:lpstr>Greedy vs stochastic decoding</vt:lpstr>
      <vt:lpstr>Self-consistency</vt:lpstr>
      <vt:lpstr>Self-consistency improves performance</vt:lpstr>
      <vt:lpstr>Limitations of self-consistency</vt:lpstr>
      <vt:lpstr>Tree-of-thought</vt:lpstr>
      <vt:lpstr>Tree-of-thoughts prompting</vt:lpstr>
      <vt:lpstr>ToT helps decision-making</vt:lpstr>
      <vt:lpstr>Benefits and limitations of ToT</vt:lpstr>
      <vt:lpstr>From standard to ToT prompting</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Advanced Prompting Techniques</dc:subject>
  <dc:creator>Machine Learning University</dc:creator>
  <cp:keywords/>
  <dc:description/>
  <cp:lastModifiedBy>dos Santos Junior, Jose Cassio</cp:lastModifiedBy>
  <cp:revision>41</cp:revision>
  <dcterms:created xsi:type="dcterms:W3CDTF">2022-11-16T15:46:36Z</dcterms:created>
  <dcterms:modified xsi:type="dcterms:W3CDTF">2025-01-09T19:08:04Z</dcterms:modified>
  <cp:category/>
</cp:coreProperties>
</file>