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5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25D1"/>
    <a:srgbClr val="8C4FFF"/>
    <a:srgbClr val="DD344C"/>
    <a:srgbClr val="7AA116"/>
    <a:srgbClr val="F5C1C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9"/>
    <p:restoredTop sz="94699"/>
  </p:normalViewPr>
  <p:slideViewPr>
    <p:cSldViewPr snapToGrid="0">
      <p:cViewPr>
        <p:scale>
          <a:sx n="160" d="100"/>
          <a:sy n="160" d="100"/>
        </p:scale>
        <p:origin x="-1832" y="-256"/>
      </p:cViewPr>
      <p:guideLst>
        <p:guide orient="horz" pos="2160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6D71E-4174-C34A-A300-688F97296329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8F3B9-26F2-3846-BF74-A323A1174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02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8F3B9-26F2-3846-BF74-A323A1174B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24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E1C2C-E57B-6866-65BE-D6B90D375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C036A4-94BA-8BFD-86EC-791C2F8503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41DFE8-1D0A-0D8E-056F-3CBC124BB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10AF6-7BAB-4A9A-2587-1FBC073B9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8F3B9-26F2-3846-BF74-A323A1174B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98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87D8-F564-7FC4-8154-63A94F5E2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218FD-E808-7B8F-BD53-263351F60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316A2-F70A-014F-7597-D9E89721C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E61B-423F-BE47-9590-D3FDF49D853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7BE6D-3AF2-DFA3-1DB7-74D321CC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E90D8-1ECD-0EB1-86FF-9C5F8F65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C205-88B9-6B4B-B4CA-CA185CA3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7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E64EF-B0D3-EB1E-2785-B18B5758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8CF0A-20BA-E46A-B2C1-A7853B712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95224-4BDB-7196-B6DC-5BCECC085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E61B-423F-BE47-9590-D3FDF49D853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3CFE7-760C-54E1-9FB2-94793450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9636-C67C-2D27-41AC-CE45560C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C205-88B9-6B4B-B4CA-CA185CA3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40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B56F5-4EE9-7756-ECC0-D72C2845C1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30C27-2270-C42B-90E6-084A47B10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C7B09-2847-1C06-E69C-76C1D1AB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E61B-423F-BE47-9590-D3FDF49D853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7240A-480F-F1C8-B1E0-F1306F78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EECCF-ED48-82EC-86DC-897C1EF7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C205-88B9-6B4B-B4CA-CA185CA3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0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3B16F-16A2-0BFE-95DE-040EACE10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521E2-C85F-2318-89B2-B886524D7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B5CB2-35A8-FB91-1996-8FF5AFCB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E61B-423F-BE47-9590-D3FDF49D853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FF0DB-24E9-AE2F-9026-199CF054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34BFB-F39E-BE67-5E21-5F48B326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C205-88B9-6B4B-B4CA-CA185CA3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17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A51B-4F40-8BCE-93A1-50867900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28229-B083-F1B4-AB7E-E775143B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9580C-6661-3D10-6989-EC4EFE23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E61B-423F-BE47-9590-D3FDF49D853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F562B-5081-E053-062F-6766C6702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F4CDE-6D6C-CE30-D062-0E28E0BC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C205-88B9-6B4B-B4CA-CA185CA3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1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750A-43B1-A203-FB07-6527A671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65D7-1B42-0935-8AFB-AEE84ACC8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FFD9E-88BB-A84F-26E8-11175F110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8B689-4192-B14D-D10A-A3FCECFC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E61B-423F-BE47-9590-D3FDF49D853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1CD38-45EC-C5D3-E591-6C6BA4EA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56EE4-BAE2-9BD9-6617-9C8CDE9AF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C205-88B9-6B4B-B4CA-CA185CA3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0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99B8-2432-1CA9-1FEE-727F9AD6A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B3BD1-C00F-52F1-FF69-3F0F99AE1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4602F-754C-BFD9-7548-E17641830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6A9D8-0DA8-F9E2-D18B-FA4E873DD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BC2B25-C25F-1155-36A8-E3B3B03EB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D1E06-DC6C-8832-A8CF-585BB8F3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E61B-423F-BE47-9590-D3FDF49D853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36F1D2-6E2A-DFCE-8388-D395C76D3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FDAEC1-5C8A-57E1-497F-51345C70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C205-88B9-6B4B-B4CA-CA185CA3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6DF90-4E35-5611-7257-16DFE76D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620E7-8177-5721-E4C6-609B6BE75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E61B-423F-BE47-9590-D3FDF49D853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88296-3A81-D624-04D3-E53AA46E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C549D-6633-7787-D20C-DFD158A5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C205-88B9-6B4B-B4CA-CA185CA3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1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0108B-84B0-D54D-3B28-2ED3EA63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E61B-423F-BE47-9590-D3FDF49D853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E7894B-51BD-7BB9-ED5D-EC81F685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F9F90-9998-589B-79ED-A3A42ED8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C205-88B9-6B4B-B4CA-CA185CA3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9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E48D6-CED7-1848-23C1-94670B3B2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FDD4-2071-6198-16FB-A7A8D4699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F705B-EE8D-16E2-0C58-054C369DF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600A5-9CF7-F454-1ACF-38AD00A4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E61B-423F-BE47-9590-D3FDF49D853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DEBBA-0E4D-D7A1-6A20-F087FAFD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A76CC-688C-D3E8-41A3-9C725096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C205-88B9-6B4B-B4CA-CA185CA3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545B-50E8-50BA-5D2D-1FEF6106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B8FB7-F1A5-F220-4DEC-5612106EB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30426-7E54-F5D5-DA04-A3A7EDA44E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36415-5F81-2802-2B4D-AFE67273C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E61B-423F-BE47-9590-D3FDF49D853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043CA-802D-3EA3-7F63-419447D6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4C44B-AD55-072C-9032-32789301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1C205-88B9-6B4B-B4CA-CA185CA3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9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CE536-A581-A074-1501-9C8774FA6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20DC2-5150-A8BD-1E66-62E51261C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D891B-D790-5A01-1912-91C8E117A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5E61B-423F-BE47-9590-D3FDF49D853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24574-BC80-C477-2054-0EF320CC1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91A2F-5127-8B49-201E-BF1F63F6B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1C205-88B9-6B4B-B4CA-CA185CA3A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4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14.svg"/><Relationship Id="rId4" Type="http://schemas.openxmlformats.org/officeDocument/2006/relationships/image" Target="../media/image6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4467FD56-3E96-FFA2-1A6D-BD11D55D3CED}"/>
              </a:ext>
            </a:extLst>
          </p:cNvPr>
          <p:cNvSpPr/>
          <p:nvPr/>
        </p:nvSpPr>
        <p:spPr>
          <a:xfrm>
            <a:off x="2877727" y="1478436"/>
            <a:ext cx="82296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FC7AF9B-884F-24F5-44BD-B7B8CC2031B1}"/>
              </a:ext>
            </a:extLst>
          </p:cNvPr>
          <p:cNvSpPr/>
          <p:nvPr/>
        </p:nvSpPr>
        <p:spPr>
          <a:xfrm>
            <a:off x="9408409" y="3301714"/>
            <a:ext cx="1522020" cy="1907909"/>
          </a:xfrm>
          <a:prstGeom prst="roundRect">
            <a:avLst>
              <a:gd name="adj" fmla="val 4018"/>
            </a:avLst>
          </a:prstGeom>
          <a:noFill/>
          <a:ln>
            <a:solidFill>
              <a:srgbClr val="DD344C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2" name="Rectangle 31" descr="Generic group dashed.">
            <a:extLst>
              <a:ext uri="{FF2B5EF4-FFF2-40B4-BE49-F238E27FC236}">
                <a16:creationId xmlns:a16="http://schemas.microsoft.com/office/drawing/2014/main" id="{9E47255A-01F2-BF9D-6B4E-A477DC690626}"/>
              </a:ext>
            </a:extLst>
          </p:cNvPr>
          <p:cNvSpPr/>
          <p:nvPr/>
        </p:nvSpPr>
        <p:spPr>
          <a:xfrm>
            <a:off x="7301997" y="2454721"/>
            <a:ext cx="1852502" cy="1494190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Gateway Integration</a:t>
            </a:r>
          </a:p>
        </p:txBody>
      </p:sp>
      <p:pic>
        <p:nvPicPr>
          <p:cNvPr id="4" name="Graphic 7" descr="Amazon API Gateway service icon.">
            <a:extLst>
              <a:ext uri="{FF2B5EF4-FFF2-40B4-BE49-F238E27FC236}">
                <a16:creationId xmlns:a16="http://schemas.microsoft.com/office/drawing/2014/main" id="{C7E15948-2FF3-CDDC-F349-60D40B2FD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5317025" y="30608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C3C51DF4-76A4-AF85-249A-546DCEF9F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988" y="3822851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 Gateway</a:t>
            </a:r>
          </a:p>
        </p:txBody>
      </p:sp>
      <p:pic>
        <p:nvPicPr>
          <p:cNvPr id="6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07A6EA68-ACB0-E5AD-E3C2-2919C24F4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7632259" y="28969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7">
            <a:extLst>
              <a:ext uri="{FF2B5EF4-FFF2-40B4-BE49-F238E27FC236}">
                <a16:creationId xmlns:a16="http://schemas.microsoft.com/office/drawing/2014/main" id="{C9CCF144-95DD-3C87-A931-0808A8ECA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755" y="3382615"/>
            <a:ext cx="9422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</a:t>
            </a:r>
          </a:p>
        </p:txBody>
      </p:sp>
      <p:pic>
        <p:nvPicPr>
          <p:cNvPr id="8" name="Graphic 7" descr="Amazon Verified Permissions service icon.">
            <a:extLst>
              <a:ext uri="{FF2B5EF4-FFF2-40B4-BE49-F238E27FC236}">
                <a16:creationId xmlns:a16="http://schemas.microsoft.com/office/drawing/2014/main" id="{8A200205-5B58-338B-4950-C4CFF79E2B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788419" y="2723662"/>
            <a:ext cx="762000" cy="7620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915745E6-B564-842C-5141-2FDA67BF3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2775" y="3499860"/>
            <a:ext cx="1633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Verified Permissions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(PDP)</a:t>
            </a:r>
          </a:p>
        </p:txBody>
      </p:sp>
      <p:sp>
        <p:nvSpPr>
          <p:cNvPr id="13" name="TextBox 28">
            <a:extLst>
              <a:ext uri="{FF2B5EF4-FFF2-40B4-BE49-F238E27FC236}">
                <a16:creationId xmlns:a16="http://schemas.microsoft.com/office/drawing/2014/main" id="{271CAD13-EE5E-CD1A-707C-1C47A7A2C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988" y="4924930"/>
            <a:ext cx="21380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ct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en-US" dirty="0"/>
              <a:t>Entity Store</a:t>
            </a:r>
            <a:br>
              <a:rPr lang="en-US" altLang="en-US" dirty="0"/>
            </a:br>
            <a:r>
              <a:rPr lang="en-US" altLang="en-US" dirty="0"/>
              <a:t>(PIP)</a:t>
            </a:r>
          </a:p>
        </p:txBody>
      </p:sp>
      <p:pic>
        <p:nvPicPr>
          <p:cNvPr id="14" name="Graphic 8" descr="Generic application resource icon for the General Icons category.">
            <a:extLst>
              <a:ext uri="{FF2B5EF4-FFF2-40B4-BE49-F238E27FC236}">
                <a16:creationId xmlns:a16="http://schemas.microsoft.com/office/drawing/2014/main" id="{4569858E-1E87-F41B-9FDB-561DE6768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3292174" y="32331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26">
            <a:extLst>
              <a:ext uri="{FF2B5EF4-FFF2-40B4-BE49-F238E27FC236}">
                <a16:creationId xmlns:a16="http://schemas.microsoft.com/office/drawing/2014/main" id="{F074A4BE-3904-952D-4511-79994E86F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617" y="3760975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b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(PEP)</a:t>
            </a:r>
          </a:p>
        </p:txBody>
      </p:sp>
      <p:pic>
        <p:nvPicPr>
          <p:cNvPr id="18" name="Graphic 17" descr="Database resource icon for the General Icons category.">
            <a:extLst>
              <a:ext uri="{FF2B5EF4-FFF2-40B4-BE49-F238E27FC236}">
                <a16:creationId xmlns:a16="http://schemas.microsoft.com/office/drawing/2014/main" id="{EDB3B498-1A90-DD0F-9B61-EACE06C1D4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76074" y="4412395"/>
            <a:ext cx="586691" cy="586691"/>
          </a:xfrm>
          <a:prstGeom prst="rect">
            <a:avLst/>
          </a:prstGeom>
        </p:spPr>
      </p:pic>
      <p:sp>
        <p:nvSpPr>
          <p:cNvPr id="19" name="TextBox 28">
            <a:extLst>
              <a:ext uri="{FF2B5EF4-FFF2-40B4-BE49-F238E27FC236}">
                <a16:creationId xmlns:a16="http://schemas.microsoft.com/office/drawing/2014/main" id="{41AD1533-3947-C1CE-64A7-26FF58365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0284" y="4932625"/>
            <a:ext cx="14382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Policy Store</a:t>
            </a:r>
            <a:endParaRPr lang="en-US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Graphic 19" descr="SDK resource icon for the General Icons category.">
            <a:extLst>
              <a:ext uri="{FF2B5EF4-FFF2-40B4-BE49-F238E27FC236}">
                <a16:creationId xmlns:a16="http://schemas.microsoft.com/office/drawing/2014/main" id="{A9FCC8C3-4C38-CEBA-8857-3D32CAB7C4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380161" y="2896969"/>
            <a:ext cx="457200" cy="457200"/>
          </a:xfrm>
          <a:prstGeom prst="rect">
            <a:avLst/>
          </a:prstGeom>
        </p:spPr>
      </p:pic>
      <p:sp>
        <p:nvSpPr>
          <p:cNvPr id="21" name="TextBox 42">
            <a:extLst>
              <a:ext uri="{FF2B5EF4-FFF2-40B4-BE49-F238E27FC236}">
                <a16:creationId xmlns:a16="http://schemas.microsoft.com/office/drawing/2014/main" id="{8A232AF0-28F6-1CFE-7AD9-29D937FF4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368" y="3397337"/>
            <a:ext cx="60678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library</a:t>
            </a:r>
          </a:p>
        </p:txBody>
      </p:sp>
      <p:pic>
        <p:nvPicPr>
          <p:cNvPr id="22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5C15EDDB-BDEF-3D9E-F2BD-28A0BE304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6535327" y="23842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17">
            <a:extLst>
              <a:ext uri="{FF2B5EF4-FFF2-40B4-BE49-F238E27FC236}">
                <a16:creationId xmlns:a16="http://schemas.microsoft.com/office/drawing/2014/main" id="{23AE8B68-85E2-2110-00DC-01BFBACB3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4401" y="2863632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Authorizer</a:t>
            </a:r>
          </a:p>
        </p:txBody>
      </p:sp>
      <p:cxnSp>
        <p:nvCxnSpPr>
          <p:cNvPr id="24" name="Straight Arrow Connector 23" descr="Right pointing horizontal arrow.">
            <a:extLst>
              <a:ext uri="{FF2B5EF4-FFF2-40B4-BE49-F238E27FC236}">
                <a16:creationId xmlns:a16="http://schemas.microsoft.com/office/drawing/2014/main" id="{FB008D21-1C3D-63FC-8D46-5C92C37B86BD}"/>
              </a:ext>
            </a:extLst>
          </p:cNvPr>
          <p:cNvCxnSpPr>
            <a:cxnSpLocks/>
          </p:cNvCxnSpPr>
          <p:nvPr/>
        </p:nvCxnSpPr>
        <p:spPr>
          <a:xfrm>
            <a:off x="3801649" y="3443875"/>
            <a:ext cx="1463578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 descr="Right pointing horizontal arrow.">
            <a:extLst>
              <a:ext uri="{FF2B5EF4-FFF2-40B4-BE49-F238E27FC236}">
                <a16:creationId xmlns:a16="http://schemas.microsoft.com/office/drawing/2014/main" id="{D85BF79C-049A-B237-2ACD-D2D3465B16DA}"/>
              </a:ext>
            </a:extLst>
          </p:cNvPr>
          <p:cNvCxnSpPr>
            <a:cxnSpLocks/>
          </p:cNvCxnSpPr>
          <p:nvPr/>
        </p:nvCxnSpPr>
        <p:spPr>
          <a:xfrm>
            <a:off x="8864230" y="3125569"/>
            <a:ext cx="86849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 descr="Right pointing horizontal arrow.">
            <a:extLst>
              <a:ext uri="{FF2B5EF4-FFF2-40B4-BE49-F238E27FC236}">
                <a16:creationId xmlns:a16="http://schemas.microsoft.com/office/drawing/2014/main" id="{4163C45B-F5AC-D727-AB92-35CCED9A61F2}"/>
              </a:ext>
            </a:extLst>
          </p:cNvPr>
          <p:cNvCxnSpPr>
            <a:cxnSpLocks/>
          </p:cNvCxnSpPr>
          <p:nvPr/>
        </p:nvCxnSpPr>
        <p:spPr>
          <a:xfrm>
            <a:off x="6144983" y="3443875"/>
            <a:ext cx="110877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 descr="Down pointing vertical arrow.">
            <a:extLst>
              <a:ext uri="{FF2B5EF4-FFF2-40B4-BE49-F238E27FC236}">
                <a16:creationId xmlns:a16="http://schemas.microsoft.com/office/drawing/2014/main" id="{DD15B96A-9220-C6A8-920D-BD0DB42AB6A3}"/>
              </a:ext>
            </a:extLst>
          </p:cNvPr>
          <p:cNvCxnSpPr>
            <a:cxnSpLocks/>
          </p:cNvCxnSpPr>
          <p:nvPr/>
        </p:nvCxnSpPr>
        <p:spPr>
          <a:xfrm flipH="1" flipV="1">
            <a:off x="7860860" y="3844280"/>
            <a:ext cx="1127" cy="636281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 descr="AWS Cloud group with AWS logo.">
            <a:extLst>
              <a:ext uri="{FF2B5EF4-FFF2-40B4-BE49-F238E27FC236}">
                <a16:creationId xmlns:a16="http://schemas.microsoft.com/office/drawing/2014/main" id="{85509342-6472-9684-C416-8B3478539F9E}"/>
              </a:ext>
            </a:extLst>
          </p:cNvPr>
          <p:cNvGrpSpPr/>
          <p:nvPr/>
        </p:nvGrpSpPr>
        <p:grpSpPr>
          <a:xfrm>
            <a:off x="4879926" y="1559671"/>
            <a:ext cx="6130452" cy="3968765"/>
            <a:chOff x="-716089" y="1383982"/>
            <a:chExt cx="6821220" cy="401135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4D76C05-B8D0-692E-52EF-06878CEBA9E3}"/>
                </a:ext>
              </a:extLst>
            </p:cNvPr>
            <p:cNvSpPr/>
            <p:nvPr/>
          </p:nvSpPr>
          <p:spPr>
            <a:xfrm>
              <a:off x="-716089" y="1383983"/>
              <a:ext cx="6821220" cy="401135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53" name="Graphic 52" descr="AWS Cloud group icon with AWS logo.">
              <a:extLst>
                <a:ext uri="{FF2B5EF4-FFF2-40B4-BE49-F238E27FC236}">
                  <a16:creationId xmlns:a16="http://schemas.microsoft.com/office/drawing/2014/main" id="{F9530AF3-1AE9-C56E-90F9-49B2D7092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-703216" y="1383982"/>
              <a:ext cx="381000" cy="381000"/>
            </a:xfrm>
            <a:prstGeom prst="rect">
              <a:avLst/>
            </a:prstGeom>
          </p:spPr>
        </p:pic>
      </p:grpSp>
      <p:cxnSp>
        <p:nvCxnSpPr>
          <p:cNvPr id="59" name="Straight Arrow Connector 58" descr="Down pointing vertical arrow.">
            <a:extLst>
              <a:ext uri="{FF2B5EF4-FFF2-40B4-BE49-F238E27FC236}">
                <a16:creationId xmlns:a16="http://schemas.microsoft.com/office/drawing/2014/main" id="{3A8CD6FA-04C2-02D5-63C7-696800C22997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H="1" flipV="1">
            <a:off x="10169419" y="3961525"/>
            <a:ext cx="1" cy="45087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A0E40A62-C8E9-F14C-252C-A246BFB6309D}"/>
              </a:ext>
            </a:extLst>
          </p:cNvPr>
          <p:cNvSpPr>
            <a:spLocks noChangeAspect="1"/>
          </p:cNvSpPr>
          <p:nvPr/>
        </p:nvSpPr>
        <p:spPr bwMode="auto">
          <a:xfrm>
            <a:off x="4213968" y="3544054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74A14BB-E1CC-A342-C7B7-30D74338C37F}"/>
              </a:ext>
            </a:extLst>
          </p:cNvPr>
          <p:cNvSpPr>
            <a:spLocks noChangeAspect="1"/>
          </p:cNvSpPr>
          <p:nvPr/>
        </p:nvSpPr>
        <p:spPr bwMode="auto">
          <a:xfrm>
            <a:off x="5782506" y="2717247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E911195-DBBC-F2AB-5CBB-9902D5EF05F8}"/>
              </a:ext>
            </a:extLst>
          </p:cNvPr>
          <p:cNvSpPr>
            <a:spLocks noChangeAspect="1"/>
          </p:cNvSpPr>
          <p:nvPr/>
        </p:nvSpPr>
        <p:spPr bwMode="auto">
          <a:xfrm>
            <a:off x="6922492" y="3573344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944C062-1B39-70D8-2715-63E01B816D70}"/>
              </a:ext>
            </a:extLst>
          </p:cNvPr>
          <p:cNvSpPr>
            <a:spLocks noChangeAspect="1"/>
          </p:cNvSpPr>
          <p:nvPr/>
        </p:nvSpPr>
        <p:spPr bwMode="auto">
          <a:xfrm>
            <a:off x="7959815" y="4179776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915C611-C2E6-6886-16BA-4A25C561E107}"/>
              </a:ext>
            </a:extLst>
          </p:cNvPr>
          <p:cNvSpPr>
            <a:spLocks noChangeAspect="1"/>
          </p:cNvSpPr>
          <p:nvPr/>
        </p:nvSpPr>
        <p:spPr bwMode="auto">
          <a:xfrm>
            <a:off x="9410185" y="2717247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21D10B4-B38F-30FF-1C8C-B94F17DE252C}"/>
              </a:ext>
            </a:extLst>
          </p:cNvPr>
          <p:cNvSpPr>
            <a:spLocks noChangeAspect="1"/>
          </p:cNvSpPr>
          <p:nvPr/>
        </p:nvSpPr>
        <p:spPr bwMode="auto">
          <a:xfrm>
            <a:off x="10258366" y="4179776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8" name="Freeform 59" descr="Ninety degree arrow pointing up to the right.">
            <a:extLst>
              <a:ext uri="{FF2B5EF4-FFF2-40B4-BE49-F238E27FC236}">
                <a16:creationId xmlns:a16="http://schemas.microsoft.com/office/drawing/2014/main" id="{3F91D701-8394-90AB-A7F6-B00B0B8503AE}"/>
              </a:ext>
            </a:extLst>
          </p:cNvPr>
          <p:cNvSpPr/>
          <p:nvPr/>
        </p:nvSpPr>
        <p:spPr>
          <a:xfrm flipH="1">
            <a:off x="5708932" y="2589621"/>
            <a:ext cx="799525" cy="437908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0" name="Rectangle 69" descr="Generic group dashed.">
            <a:extLst>
              <a:ext uri="{FF2B5EF4-FFF2-40B4-BE49-F238E27FC236}">
                <a16:creationId xmlns:a16="http://schemas.microsoft.com/office/drawing/2014/main" id="{76F81C1A-9F7C-BAC7-FFBA-4D0B49D114B8}"/>
              </a:ext>
            </a:extLst>
          </p:cNvPr>
          <p:cNvSpPr/>
          <p:nvPr/>
        </p:nvSpPr>
        <p:spPr>
          <a:xfrm>
            <a:off x="5016987" y="2069021"/>
            <a:ext cx="4256137" cy="2074674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AuthZEN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Interface for Verified Permissions</a:t>
            </a:r>
          </a:p>
        </p:txBody>
      </p:sp>
      <p:sp>
        <p:nvSpPr>
          <p:cNvPr id="72" name="TextBox 9">
            <a:extLst>
              <a:ext uri="{FF2B5EF4-FFF2-40B4-BE49-F238E27FC236}">
                <a16:creationId xmlns:a16="http://schemas.microsoft.com/office/drawing/2014/main" id="{DA4C992B-CFD7-702A-F389-1EFFE335B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218" y="3161455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AuthZEN</a:t>
            </a: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API</a:t>
            </a:r>
          </a:p>
        </p:txBody>
      </p:sp>
      <p:pic>
        <p:nvPicPr>
          <p:cNvPr id="10" name="Graphic 9" descr="Table resource icon for the Amazon DynamoDB service.">
            <a:extLst>
              <a:ext uri="{FF2B5EF4-FFF2-40B4-BE49-F238E27FC236}">
                <a16:creationId xmlns:a16="http://schemas.microsoft.com/office/drawing/2014/main" id="{EB100CB2-E0A6-451C-6951-F5505C38C27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630420" y="447714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79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4D6CDEE6-A2D0-2C98-2041-CF9D804C7416}"/>
              </a:ext>
            </a:extLst>
          </p:cNvPr>
          <p:cNvSpPr/>
          <p:nvPr/>
        </p:nvSpPr>
        <p:spPr>
          <a:xfrm>
            <a:off x="1406898" y="1060952"/>
            <a:ext cx="82296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44DC98-88D5-49E4-236C-152268CD883F}"/>
              </a:ext>
            </a:extLst>
          </p:cNvPr>
          <p:cNvGrpSpPr/>
          <p:nvPr/>
        </p:nvGrpSpPr>
        <p:grpSpPr>
          <a:xfrm>
            <a:off x="1919323" y="1525864"/>
            <a:ext cx="7204751" cy="3184977"/>
            <a:chOff x="1919324" y="1416349"/>
            <a:chExt cx="7204751" cy="318497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2A52BC0-0614-3E08-9E14-41A67735505F}"/>
                </a:ext>
              </a:extLst>
            </p:cNvPr>
            <p:cNvSpPr/>
            <p:nvPr/>
          </p:nvSpPr>
          <p:spPr>
            <a:xfrm>
              <a:off x="1919324" y="1804149"/>
              <a:ext cx="1314450" cy="52387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Subject</a:t>
              </a:r>
              <a:endParaRPr lang="fr-CA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A53D964-F936-55A1-1BA4-6AE6C08A7446}"/>
                </a:ext>
              </a:extLst>
            </p:cNvPr>
            <p:cNvSpPr/>
            <p:nvPr/>
          </p:nvSpPr>
          <p:spPr>
            <a:xfrm>
              <a:off x="4424418" y="1804149"/>
              <a:ext cx="2194560" cy="523875"/>
            </a:xfrm>
            <a:prstGeom prst="roundRect">
              <a:avLst/>
            </a:prstGeom>
            <a:solidFill>
              <a:srgbClr val="DD344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Policy Enforcement Point</a:t>
              </a:r>
              <a:br>
                <a:rPr lang="en-CA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</a:br>
              <a:r>
                <a:rPr lang="en-CA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(PEP)</a:t>
              </a:r>
              <a:endParaRPr lang="fr-CA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765002D-1C80-2633-8F15-F66EBF6874A3}"/>
                </a:ext>
              </a:extLst>
            </p:cNvPr>
            <p:cNvSpPr/>
            <p:nvPr/>
          </p:nvSpPr>
          <p:spPr>
            <a:xfrm>
              <a:off x="7809625" y="1804149"/>
              <a:ext cx="1314450" cy="523875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Resource</a:t>
              </a:r>
              <a:endParaRPr lang="fr-CA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6" name="Flowchart: Document 5">
              <a:extLst>
                <a:ext uri="{FF2B5EF4-FFF2-40B4-BE49-F238E27FC236}">
                  <a16:creationId xmlns:a16="http://schemas.microsoft.com/office/drawing/2014/main" id="{1B1B21EC-CA68-1926-7C71-F0C2DC9F1316}"/>
                </a:ext>
              </a:extLst>
            </p:cNvPr>
            <p:cNvSpPr/>
            <p:nvPr/>
          </p:nvSpPr>
          <p:spPr>
            <a:xfrm>
              <a:off x="2441409" y="2732590"/>
              <a:ext cx="1280160" cy="771525"/>
            </a:xfrm>
            <a:prstGeom prst="flowChartDocument">
              <a:avLst/>
            </a:prstGeom>
            <a:solidFill>
              <a:srgbClr val="C925D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Environment</a:t>
              </a:r>
              <a:br>
                <a:rPr lang="en-CA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</a:br>
              <a:r>
                <a:rPr lang="en-CA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conditions</a:t>
              </a:r>
              <a:endParaRPr lang="fr-CA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ED5B15F-FC50-5400-C814-62304A09D5B5}"/>
                </a:ext>
              </a:extLst>
            </p:cNvPr>
            <p:cNvSpPr/>
            <p:nvPr/>
          </p:nvSpPr>
          <p:spPr>
            <a:xfrm>
              <a:off x="4424418" y="2856415"/>
              <a:ext cx="2194560" cy="523875"/>
            </a:xfrm>
            <a:prstGeom prst="roundRect">
              <a:avLst/>
            </a:prstGeom>
            <a:solidFill>
              <a:srgbClr val="DD344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Policy Decision Point</a:t>
              </a:r>
              <a:br>
                <a:rPr lang="en-CA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</a:br>
              <a:r>
                <a:rPr lang="en-CA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(PDP)</a:t>
              </a:r>
              <a:endParaRPr lang="fr-CA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A3790E62-5FA3-263E-B116-68E66AE6283D}"/>
                </a:ext>
              </a:extLst>
            </p:cNvPr>
            <p:cNvSpPr/>
            <p:nvPr/>
          </p:nvSpPr>
          <p:spPr>
            <a:xfrm>
              <a:off x="2441409" y="3822334"/>
              <a:ext cx="1280160" cy="778991"/>
            </a:xfrm>
            <a:prstGeom prst="flowChartMagneticDisk">
              <a:avLst/>
            </a:prstGeom>
            <a:solidFill>
              <a:srgbClr val="7AA11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CA" sz="8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</a:br>
              <a:r>
                <a:rPr lang="en-CA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Attribute repositories</a:t>
              </a:r>
              <a:endParaRPr lang="fr-CA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0" name="Flowchart: Magnetic Disk 9">
              <a:extLst>
                <a:ext uri="{FF2B5EF4-FFF2-40B4-BE49-F238E27FC236}">
                  <a16:creationId xmlns:a16="http://schemas.microsoft.com/office/drawing/2014/main" id="{73D36F29-C6D4-7CA3-B5DC-C13201983387}"/>
                </a:ext>
              </a:extLst>
            </p:cNvPr>
            <p:cNvSpPr/>
            <p:nvPr/>
          </p:nvSpPr>
          <p:spPr>
            <a:xfrm>
              <a:off x="7372530" y="2739318"/>
              <a:ext cx="1280160" cy="771526"/>
            </a:xfrm>
            <a:prstGeom prst="flowChartMagneticDisk">
              <a:avLst/>
            </a:prstGeom>
            <a:solidFill>
              <a:srgbClr val="7AA11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Policy store</a:t>
              </a:r>
              <a:endParaRPr lang="fr-CA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A41B334-5CEA-C80B-39F0-5FB7278989C9}"/>
                </a:ext>
              </a:extLst>
            </p:cNvPr>
            <p:cNvSpPr/>
            <p:nvPr/>
          </p:nvSpPr>
          <p:spPr>
            <a:xfrm>
              <a:off x="6915330" y="3945068"/>
              <a:ext cx="2194560" cy="523875"/>
            </a:xfrm>
            <a:prstGeom prst="roundRect">
              <a:avLst/>
            </a:prstGeom>
            <a:solidFill>
              <a:srgbClr val="DD344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Policy Administration Point</a:t>
              </a:r>
              <a:br>
                <a:rPr lang="en-CA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</a:br>
              <a:r>
                <a:rPr lang="en-CA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(PAP)</a:t>
              </a:r>
              <a:endParaRPr lang="fr-CA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D6F1FC8-3C47-91B8-11A5-6FE16DE4147E}"/>
                </a:ext>
              </a:extLst>
            </p:cNvPr>
            <p:cNvSpPr/>
            <p:nvPr/>
          </p:nvSpPr>
          <p:spPr>
            <a:xfrm>
              <a:off x="4424418" y="3945086"/>
              <a:ext cx="2194560" cy="523875"/>
            </a:xfrm>
            <a:prstGeom prst="roundRect">
              <a:avLst/>
            </a:prstGeom>
            <a:solidFill>
              <a:srgbClr val="DD344C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Policy Information Point</a:t>
              </a:r>
              <a:br>
                <a:rPr lang="en-CA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</a:br>
              <a:r>
                <a:rPr lang="en-CA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(PIP)</a:t>
              </a:r>
              <a:endParaRPr lang="fr-CA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6314B9A-6AFC-0446-C57D-C40032475187}"/>
                </a:ext>
              </a:extLst>
            </p:cNvPr>
            <p:cNvSpPr/>
            <p:nvPr/>
          </p:nvSpPr>
          <p:spPr>
            <a:xfrm>
              <a:off x="4103258" y="1416349"/>
              <a:ext cx="2836881" cy="2325794"/>
            </a:xfrm>
            <a:prstGeom prst="roundRect">
              <a:avLst>
                <a:gd name="adj" fmla="val 3231"/>
              </a:avLst>
            </a:prstGeom>
            <a:noFill/>
            <a:ln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/>
              <a:endParaRPr lang="fr-CA" sz="9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492521E-FF41-6519-F99F-FF0586484DA9}"/>
                </a:ext>
              </a:extLst>
            </p:cNvPr>
            <p:cNvSpPr txBox="1"/>
            <p:nvPr/>
          </p:nvSpPr>
          <p:spPr>
            <a:xfrm>
              <a:off x="4509471" y="1452209"/>
              <a:ext cx="20244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CA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Authorization services</a:t>
              </a:r>
              <a:endParaRPr kumimoji="0" lang="fr-CA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cxnSp>
          <p:nvCxnSpPr>
            <p:cNvPr id="16" name="Straight Arrow Connector 15" descr="Left pointing horizontal arrow. ">
              <a:extLst>
                <a:ext uri="{FF2B5EF4-FFF2-40B4-BE49-F238E27FC236}">
                  <a16:creationId xmlns:a16="http://schemas.microsoft.com/office/drawing/2014/main" id="{8F4031D5-66D2-A7EB-2559-CAA9598058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8450" y="1994367"/>
              <a:ext cx="12047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 descr="Left pointing horizontal arrow. ">
              <a:extLst>
                <a:ext uri="{FF2B5EF4-FFF2-40B4-BE49-F238E27FC236}">
                  <a16:creationId xmlns:a16="http://schemas.microsoft.com/office/drawing/2014/main" id="{F3EF71DD-C3B5-562A-86EB-07E228657D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4809" y="2110909"/>
              <a:ext cx="12047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 descr="Left pointing horizontal arrow. ">
              <a:extLst>
                <a:ext uri="{FF2B5EF4-FFF2-40B4-BE49-F238E27FC236}">
                  <a16:creationId xmlns:a16="http://schemas.microsoft.com/office/drawing/2014/main" id="{79A9A2A8-176E-04C7-F3EE-28C9957D21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8041" y="1994367"/>
              <a:ext cx="12047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 descr="Left pointing horizontal arrow. ">
              <a:extLst>
                <a:ext uri="{FF2B5EF4-FFF2-40B4-BE49-F238E27FC236}">
                  <a16:creationId xmlns:a16="http://schemas.microsoft.com/office/drawing/2014/main" id="{B1EDF514-8290-F817-40C3-A64C285E0F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0198" y="2110909"/>
              <a:ext cx="120475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 descr="Left pointing horizontal arrow. ">
              <a:extLst>
                <a:ext uri="{FF2B5EF4-FFF2-40B4-BE49-F238E27FC236}">
                  <a16:creationId xmlns:a16="http://schemas.microsoft.com/office/drawing/2014/main" id="{F6F8A13B-143B-A338-9D5A-3C908272641C}"/>
                </a:ext>
              </a:extLst>
            </p:cNvPr>
            <p:cNvCxnSpPr>
              <a:cxnSpLocks/>
              <a:stCxn id="12" idx="0"/>
              <a:endCxn id="7" idx="2"/>
            </p:cNvCxnSpPr>
            <p:nvPr/>
          </p:nvCxnSpPr>
          <p:spPr>
            <a:xfrm flipV="1">
              <a:off x="5521698" y="3380290"/>
              <a:ext cx="0" cy="56479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 descr="Left pointing horizontal arrow. ">
              <a:extLst>
                <a:ext uri="{FF2B5EF4-FFF2-40B4-BE49-F238E27FC236}">
                  <a16:creationId xmlns:a16="http://schemas.microsoft.com/office/drawing/2014/main" id="{772DC042-D97D-54FF-FCFF-B3D6F052A90A}"/>
                </a:ext>
              </a:extLst>
            </p:cNvPr>
            <p:cNvCxnSpPr>
              <a:cxnSpLocks/>
              <a:stCxn id="12" idx="1"/>
              <a:endCxn id="8" idx="4"/>
            </p:cNvCxnSpPr>
            <p:nvPr/>
          </p:nvCxnSpPr>
          <p:spPr>
            <a:xfrm flipH="1">
              <a:off x="3721569" y="4207024"/>
              <a:ext cx="702849" cy="4806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 descr="Left pointing horizontal arrow. ">
              <a:extLst>
                <a:ext uri="{FF2B5EF4-FFF2-40B4-BE49-F238E27FC236}">
                  <a16:creationId xmlns:a16="http://schemas.microsoft.com/office/drawing/2014/main" id="{E7A348B7-29D0-5E9E-14EB-DB205A6374C9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>
              <a:off x="3721569" y="3118353"/>
              <a:ext cx="702849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 descr="Left pointing horizontal arrow. ">
              <a:extLst>
                <a:ext uri="{FF2B5EF4-FFF2-40B4-BE49-F238E27FC236}">
                  <a16:creationId xmlns:a16="http://schemas.microsoft.com/office/drawing/2014/main" id="{B3700E6F-9E38-ED27-7E00-2EAB9A762218}"/>
                </a:ext>
              </a:extLst>
            </p:cNvPr>
            <p:cNvCxnSpPr>
              <a:cxnSpLocks/>
              <a:stCxn id="10" idx="2"/>
              <a:endCxn id="7" idx="3"/>
            </p:cNvCxnSpPr>
            <p:nvPr/>
          </p:nvCxnSpPr>
          <p:spPr>
            <a:xfrm flipH="1" flipV="1">
              <a:off x="6618978" y="3118353"/>
              <a:ext cx="753552" cy="6728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 descr="Left pointing horizontal arrow. ">
              <a:extLst>
                <a:ext uri="{FF2B5EF4-FFF2-40B4-BE49-F238E27FC236}">
                  <a16:creationId xmlns:a16="http://schemas.microsoft.com/office/drawing/2014/main" id="{9002F8CE-4FFE-35D6-E025-B115990661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2610" y="3510844"/>
              <a:ext cx="0" cy="43422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 descr="Left pointing horizontal arrow. ">
              <a:extLst>
                <a:ext uri="{FF2B5EF4-FFF2-40B4-BE49-F238E27FC236}">
                  <a16:creationId xmlns:a16="http://schemas.microsoft.com/office/drawing/2014/main" id="{125DE415-91E8-C9C1-DE7D-1C34D20214D3}"/>
                </a:ext>
              </a:extLst>
            </p:cNvPr>
            <p:cNvCxnSpPr>
              <a:cxnSpLocks/>
              <a:stCxn id="7" idx="0"/>
              <a:endCxn id="4" idx="2"/>
            </p:cNvCxnSpPr>
            <p:nvPr/>
          </p:nvCxnSpPr>
          <p:spPr>
            <a:xfrm flipV="1">
              <a:off x="5521698" y="2328024"/>
              <a:ext cx="0" cy="528391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Arrow Connector 1" descr="Left pointing horizontal arrow. ">
              <a:extLst>
                <a:ext uri="{FF2B5EF4-FFF2-40B4-BE49-F238E27FC236}">
                  <a16:creationId xmlns:a16="http://schemas.microsoft.com/office/drawing/2014/main" id="{783F092C-C5A9-1B4B-602E-D576AD4A5CE1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 rot="5400000" flipH="1">
              <a:off x="1232788" y="2752624"/>
              <a:ext cx="2535238" cy="1162165"/>
            </a:xfrm>
            <a:prstGeom prst="bentConnector4">
              <a:avLst>
                <a:gd name="adj1" fmla="val -9017"/>
                <a:gd name="adj2" fmla="val 119670"/>
              </a:avLst>
            </a:prstGeom>
            <a:ln w="9525">
              <a:solidFill>
                <a:schemeClr val="tx1"/>
              </a:solidFill>
              <a:prstDash val="dash"/>
              <a:headEnd type="arrow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" descr="Left pointing horizontal arrow. ">
              <a:extLst>
                <a:ext uri="{FF2B5EF4-FFF2-40B4-BE49-F238E27FC236}">
                  <a16:creationId xmlns:a16="http://schemas.microsoft.com/office/drawing/2014/main" id="{1747C400-2629-0B11-51B5-7D079BB2DDBA}"/>
                </a:ext>
              </a:extLst>
            </p:cNvPr>
            <p:cNvCxnSpPr>
              <a:cxnSpLocks/>
              <a:stCxn id="8" idx="3"/>
              <a:endCxn id="5" idx="3"/>
            </p:cNvCxnSpPr>
            <p:nvPr/>
          </p:nvCxnSpPr>
          <p:spPr>
            <a:xfrm rot="5400000" flipH="1" flipV="1">
              <a:off x="4835163" y="312413"/>
              <a:ext cx="2535238" cy="6042586"/>
            </a:xfrm>
            <a:prstGeom prst="bentConnector4">
              <a:avLst>
                <a:gd name="adj1" fmla="val -9017"/>
                <a:gd name="adj2" fmla="val 103783"/>
              </a:avLst>
            </a:prstGeom>
            <a:ln w="9525">
              <a:solidFill>
                <a:schemeClr val="tx1"/>
              </a:solidFill>
              <a:prstDash val="dash"/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922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A801A-6FF2-6DC7-073C-FCB878606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2DBECA3-C902-E18F-15F4-F53EF23CEA5C}"/>
              </a:ext>
            </a:extLst>
          </p:cNvPr>
          <p:cNvSpPr/>
          <p:nvPr/>
        </p:nvSpPr>
        <p:spPr>
          <a:xfrm>
            <a:off x="5197672" y="2179938"/>
            <a:ext cx="6400800" cy="320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Graphic 1" descr="Amazon Verified Permissions service icon.">
            <a:extLst>
              <a:ext uri="{FF2B5EF4-FFF2-40B4-BE49-F238E27FC236}">
                <a16:creationId xmlns:a16="http://schemas.microsoft.com/office/drawing/2014/main" id="{E344B160-55D3-BA19-68E5-A1E27E08D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788419" y="2781892"/>
            <a:ext cx="762000" cy="762000"/>
          </a:xfrm>
          <a:prstGeom prst="rect">
            <a:avLst/>
          </a:prstGeom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B25ECEAD-E4D3-A2E2-0E5A-9A29159BD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2775" y="3558090"/>
            <a:ext cx="16332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Verified Permissions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(PDP)</a:t>
            </a:r>
          </a:p>
        </p:txBody>
      </p:sp>
      <p:sp>
        <p:nvSpPr>
          <p:cNvPr id="4" name="Rectangle 3" descr="Generic group dashed.">
            <a:extLst>
              <a:ext uri="{FF2B5EF4-FFF2-40B4-BE49-F238E27FC236}">
                <a16:creationId xmlns:a16="http://schemas.microsoft.com/office/drawing/2014/main" id="{F4E6F506-96AE-6DFD-9B2C-2A6E61CA6516}"/>
              </a:ext>
            </a:extLst>
          </p:cNvPr>
          <p:cNvSpPr/>
          <p:nvPr/>
        </p:nvSpPr>
        <p:spPr>
          <a:xfrm>
            <a:off x="5744046" y="2287304"/>
            <a:ext cx="3058499" cy="2987285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 Integration Tests</a:t>
            </a:r>
          </a:p>
        </p:txBody>
      </p:sp>
      <p:pic>
        <p:nvPicPr>
          <p:cNvPr id="5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87F92F5B-52ED-805E-84B5-E5CD8697C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6257757" y="293429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5" descr="SDK resource icon for the General Icons category.">
            <a:extLst>
              <a:ext uri="{FF2B5EF4-FFF2-40B4-BE49-F238E27FC236}">
                <a16:creationId xmlns:a16="http://schemas.microsoft.com/office/drawing/2014/main" id="{22C1F0D7-4D54-DC3A-93C9-E0E72CD3D3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15709" y="2934292"/>
            <a:ext cx="457200" cy="457200"/>
          </a:xfrm>
          <a:prstGeom prst="rect">
            <a:avLst/>
          </a:prstGeom>
        </p:spPr>
      </p:pic>
      <p:grpSp>
        <p:nvGrpSpPr>
          <p:cNvPr id="7" name="Group 6" descr="AWS Cloud group with AWS logo.">
            <a:extLst>
              <a:ext uri="{FF2B5EF4-FFF2-40B4-BE49-F238E27FC236}">
                <a16:creationId xmlns:a16="http://schemas.microsoft.com/office/drawing/2014/main" id="{2193F398-B9AB-6EBA-2A51-87EBB106AA45}"/>
              </a:ext>
            </a:extLst>
          </p:cNvPr>
          <p:cNvGrpSpPr/>
          <p:nvPr/>
        </p:nvGrpSpPr>
        <p:grpSpPr>
          <a:xfrm>
            <a:off x="9286769" y="2287304"/>
            <a:ext cx="1765300" cy="2987285"/>
            <a:chOff x="355600" y="1512744"/>
            <a:chExt cx="1765300" cy="298728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954BAF-339C-2C5E-4002-A9DC394F02F0}"/>
                </a:ext>
              </a:extLst>
            </p:cNvPr>
            <p:cNvSpPr/>
            <p:nvPr/>
          </p:nvSpPr>
          <p:spPr>
            <a:xfrm>
              <a:off x="355600" y="1512744"/>
              <a:ext cx="1765300" cy="298728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9" name="Graphic 8" descr="AWS Cloud group icon with AWS logo.">
              <a:extLst>
                <a:ext uri="{FF2B5EF4-FFF2-40B4-BE49-F238E27FC236}">
                  <a16:creationId xmlns:a16="http://schemas.microsoft.com/office/drawing/2014/main" id="{F8D3DDC7-8093-B19D-2677-600EC8A3C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355600" y="1512745"/>
              <a:ext cx="381000" cy="381000"/>
            </a:xfrm>
            <a:prstGeom prst="rect">
              <a:avLst/>
            </a:prstGeom>
          </p:spPr>
        </p:pic>
      </p:grpSp>
      <p:pic>
        <p:nvPicPr>
          <p:cNvPr id="10" name="Graphic 9" descr="Database resource icon for the General Icons category.">
            <a:extLst>
              <a:ext uri="{FF2B5EF4-FFF2-40B4-BE49-F238E27FC236}">
                <a16:creationId xmlns:a16="http://schemas.microsoft.com/office/drawing/2014/main" id="{18551E31-E853-0EE2-1BD7-739121E9ED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76074" y="4319795"/>
            <a:ext cx="586691" cy="586691"/>
          </a:xfrm>
          <a:prstGeom prst="rect">
            <a:avLst/>
          </a:prstGeom>
        </p:spPr>
      </p:pic>
      <p:sp>
        <p:nvSpPr>
          <p:cNvPr id="11" name="TextBox 28">
            <a:extLst>
              <a:ext uri="{FF2B5EF4-FFF2-40B4-BE49-F238E27FC236}">
                <a16:creationId xmlns:a16="http://schemas.microsoft.com/office/drawing/2014/main" id="{92550282-3641-AB9C-3C19-75454BFEB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0284" y="4874750"/>
            <a:ext cx="14382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Policy Store</a:t>
            </a:r>
            <a:endParaRPr lang="en-US" alt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phic 24" descr="Source code resource icon for the General Icons category.">
            <a:extLst>
              <a:ext uri="{FF2B5EF4-FFF2-40B4-BE49-F238E27FC236}">
                <a16:creationId xmlns:a16="http://schemas.microsoft.com/office/drawing/2014/main" id="{599727E9-14C3-6B7D-AE4D-C81F5236B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6257757" y="4403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F9AB22EE-948F-F338-4BD6-EA4B3D139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7342" y="4854201"/>
            <a:ext cx="143803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test/</a:t>
            </a:r>
            <a:r>
              <a:rPr lang="en-US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lambda.test.ts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24" descr="Source code resource icon for the General Icons category.">
            <a:extLst>
              <a:ext uri="{FF2B5EF4-FFF2-40B4-BE49-F238E27FC236}">
                <a16:creationId xmlns:a16="http://schemas.microsoft.com/office/drawing/2014/main" id="{CAEDEF06-771E-6DF3-AB5C-DF0316AF5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7715709" y="43845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Arrow Connector 15" descr="Down pointing vertical arrow.">
            <a:extLst>
              <a:ext uri="{FF2B5EF4-FFF2-40B4-BE49-F238E27FC236}">
                <a16:creationId xmlns:a16="http://schemas.microsoft.com/office/drawing/2014/main" id="{E10CC58E-1F33-27DA-9404-8E1B5AD9C87E}"/>
              </a:ext>
            </a:extLst>
          </p:cNvPr>
          <p:cNvCxnSpPr>
            <a:cxnSpLocks/>
          </p:cNvCxnSpPr>
          <p:nvPr/>
        </p:nvCxnSpPr>
        <p:spPr>
          <a:xfrm flipH="1" flipV="1">
            <a:off x="10169419" y="4019755"/>
            <a:ext cx="1" cy="30004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 descr="Down pointing vertical arrow.">
            <a:extLst>
              <a:ext uri="{FF2B5EF4-FFF2-40B4-BE49-F238E27FC236}">
                <a16:creationId xmlns:a16="http://schemas.microsoft.com/office/drawing/2014/main" id="{2E85B571-3BBA-2488-0200-1C26B5E956C4}"/>
              </a:ext>
            </a:extLst>
          </p:cNvPr>
          <p:cNvCxnSpPr>
            <a:cxnSpLocks/>
          </p:cNvCxnSpPr>
          <p:nvPr/>
        </p:nvCxnSpPr>
        <p:spPr>
          <a:xfrm>
            <a:off x="6486357" y="3780138"/>
            <a:ext cx="0" cy="539657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89ADBA87-3133-D3DD-0100-4F5421614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730" y="4854202"/>
            <a:ext cx="194315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test/</a:t>
            </a:r>
            <a:r>
              <a:rPr lang="en-US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avp-authzen.test.ts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C9971F01-709F-9A93-5FFF-739329371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0176" y="3420664"/>
            <a:ext cx="16923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cdk</a:t>
            </a: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/lambda/</a:t>
            </a:r>
            <a:r>
              <a:rPr lang="en-US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index.ts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5BA20D40-1193-E96C-50AA-4A32639F3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9330" y="3434979"/>
            <a:ext cx="146995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altLang="en-US" sz="1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avp-authzen.ts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 descr="Down pointing vertical arrow.">
            <a:extLst>
              <a:ext uri="{FF2B5EF4-FFF2-40B4-BE49-F238E27FC236}">
                <a16:creationId xmlns:a16="http://schemas.microsoft.com/office/drawing/2014/main" id="{405564E1-4FC9-FB9F-81B8-5C224709467A}"/>
              </a:ext>
            </a:extLst>
          </p:cNvPr>
          <p:cNvCxnSpPr>
            <a:cxnSpLocks/>
          </p:cNvCxnSpPr>
          <p:nvPr/>
        </p:nvCxnSpPr>
        <p:spPr>
          <a:xfrm>
            <a:off x="7944309" y="3749926"/>
            <a:ext cx="0" cy="539657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 descr="Right pointing horizontal arrow.">
            <a:extLst>
              <a:ext uri="{FF2B5EF4-FFF2-40B4-BE49-F238E27FC236}">
                <a16:creationId xmlns:a16="http://schemas.microsoft.com/office/drawing/2014/main" id="{B4833D9E-23CB-27A9-A4F5-E54B3EDABC19}"/>
              </a:ext>
            </a:extLst>
          </p:cNvPr>
          <p:cNvCxnSpPr>
            <a:cxnSpLocks/>
          </p:cNvCxnSpPr>
          <p:nvPr/>
        </p:nvCxnSpPr>
        <p:spPr>
          <a:xfrm>
            <a:off x="6736593" y="3174731"/>
            <a:ext cx="93755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 descr="Right pointing horizontal arrow.">
            <a:extLst>
              <a:ext uri="{FF2B5EF4-FFF2-40B4-BE49-F238E27FC236}">
                <a16:creationId xmlns:a16="http://schemas.microsoft.com/office/drawing/2014/main" id="{46AA67C5-AA6F-7DBD-A04E-A8C11D77FA77}"/>
              </a:ext>
            </a:extLst>
          </p:cNvPr>
          <p:cNvCxnSpPr>
            <a:cxnSpLocks/>
          </p:cNvCxnSpPr>
          <p:nvPr/>
        </p:nvCxnSpPr>
        <p:spPr>
          <a:xfrm>
            <a:off x="8196964" y="3174731"/>
            <a:ext cx="1470805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CD47CAA-9649-B745-D139-758CCD6A0255}"/>
              </a:ext>
            </a:extLst>
          </p:cNvPr>
          <p:cNvSpPr/>
          <p:nvPr/>
        </p:nvSpPr>
        <p:spPr>
          <a:xfrm>
            <a:off x="9400112" y="2734733"/>
            <a:ext cx="1533895" cy="2417016"/>
          </a:xfrm>
          <a:prstGeom prst="rect">
            <a:avLst/>
          </a:prstGeom>
          <a:noFill/>
          <a:ln w="15875">
            <a:solidFill>
              <a:srgbClr val="DD34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91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127</Words>
  <Application>Microsoft Macintosh PowerPoint</Application>
  <PresentationFormat>Widescreen</PresentationFormat>
  <Paragraphs>38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Hakanson</dc:creator>
  <cp:lastModifiedBy>Kevin Hakanson</cp:lastModifiedBy>
  <cp:revision>11</cp:revision>
  <dcterms:created xsi:type="dcterms:W3CDTF">2025-03-19T20:39:02Z</dcterms:created>
  <dcterms:modified xsi:type="dcterms:W3CDTF">2025-03-26T14:26:31Z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9eed6f-34eb-4453-9f97-09510b9b219f_Enabled">
    <vt:lpwstr>true</vt:lpwstr>
  </property>
  <property fmtid="{D5CDD505-2E9C-101B-9397-08002B2CF9AE}" pid="3" name="MSIP_Label_929eed6f-34eb-4453-9f97-09510b9b219f_SetDate">
    <vt:lpwstr>2025-03-20T13:47:47Z</vt:lpwstr>
  </property>
  <property fmtid="{D5CDD505-2E9C-101B-9397-08002B2CF9AE}" pid="4" name="MSIP_Label_929eed6f-34eb-4453-9f97-09510b9b219f_Method">
    <vt:lpwstr>Standard</vt:lpwstr>
  </property>
  <property fmtid="{D5CDD505-2E9C-101B-9397-08002B2CF9AE}" pid="5" name="MSIP_Label_929eed6f-34eb-4453-9f97-09510b9b219f_Name">
    <vt:lpwstr>Amazon Pending_Classification</vt:lpwstr>
  </property>
  <property fmtid="{D5CDD505-2E9C-101B-9397-08002B2CF9AE}" pid="6" name="MSIP_Label_929eed6f-34eb-4453-9f97-09510b9b219f_SiteId">
    <vt:lpwstr>5280104a-472d-4538-9ccf-1e1d0efe8b1b</vt:lpwstr>
  </property>
  <property fmtid="{D5CDD505-2E9C-101B-9397-08002B2CF9AE}" pid="7" name="MSIP_Label_929eed6f-34eb-4453-9f97-09510b9b219f_ActionId">
    <vt:lpwstr>392bc536-e685-4714-93e2-6f9271eb127d</vt:lpwstr>
  </property>
  <property fmtid="{D5CDD505-2E9C-101B-9397-08002B2CF9AE}" pid="8" name="MSIP_Label_929eed6f-34eb-4453-9f97-09510b9b219f_ContentBits">
    <vt:lpwstr>0</vt:lpwstr>
  </property>
  <property fmtid="{D5CDD505-2E9C-101B-9397-08002B2CF9AE}" pid="9" name="MSIP_Label_929eed6f-34eb-4453-9f97-09510b9b219f_Tag">
    <vt:lpwstr>10, 3, 0, 1</vt:lpwstr>
  </property>
</Properties>
</file>