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4" autoAdjust="0"/>
    <p:restoredTop sz="88299"/>
  </p:normalViewPr>
  <p:slideViewPr>
    <p:cSldViewPr snapToGrid="0" snapToObjects="1">
      <p:cViewPr varScale="1">
        <p:scale>
          <a:sx n="115" d="100"/>
          <a:sy n="115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0E04CB-6D45-3241-A3B6-18A0B6883E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DEC73-0452-E74A-9931-50D28E096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73F8F-A322-4B40-8F85-8FA00C0457F8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5B1A5-D94F-1A4B-BED2-DDCDAB8799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9095-8141-DD48-8F5C-C53168273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F2671-6B6E-DA4B-88EF-C04D4575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2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10F76-E34C-2C4C-9D0C-AB1C4D79744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46C-CE65-7E40-B2DC-5D72199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2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7EE93C-8CD6-4A71-B69D-AC03D8B47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DF3A4-5795-4C3E-A626-E8705501F6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8" y="2026178"/>
            <a:ext cx="6460999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D1914-560C-4D5C-AA3F-8A993D908E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8" y="2752725"/>
            <a:ext cx="6460998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35E33B-41A5-4ACB-9AE6-2F3E7CAA44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8" y="4349712"/>
            <a:ext cx="3797302" cy="369332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2000" b="0" i="0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 (pronouns)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4CE4ED-4096-479A-AA41-A2286E854B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8" y="1721368"/>
            <a:ext cx="6477002" cy="258532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200" b="1" i="0" cap="all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D4CE88-F816-4273-A6C0-5D3F9D2E05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8" y="4762500"/>
            <a:ext cx="3797302" cy="535531"/>
          </a:xfrm>
        </p:spPr>
        <p:txBody>
          <a:bodyPr wrap="square"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job title</a:t>
            </a:r>
            <a:br>
              <a:rPr lang="en-US" dirty="0"/>
            </a:br>
            <a:r>
              <a:rPr lang="en-US" dirty="0"/>
              <a:t>Speaker company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8B6A2E-651A-457E-8C8A-B244A6490F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DC6EE5-A2E8-D246-BF68-1D28BD45CDC8}"/>
              </a:ext>
            </a:extLst>
          </p:cNvPr>
          <p:cNvSpPr txBox="1"/>
          <p:nvPr userDrawn="1"/>
        </p:nvSpPr>
        <p:spPr>
          <a:xfrm>
            <a:off x="609600" y="6389813"/>
            <a:ext cx="19463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aseline="0" dirty="0">
                <a:solidFill>
                  <a:schemeClr val="bg1"/>
                </a:solidFill>
              </a:rPr>
              <a:t>© 2025,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4519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F94D6F-FC6C-41D8-A694-AB55DA3B3D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FFA190-394C-4586-A84A-BA2A677030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125" y="3621643"/>
            <a:ext cx="1994088" cy="369332"/>
          </a:xfrm>
        </p:spPr>
        <p:txBody>
          <a:bodyPr anchor="b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82D70F-F9C4-4C4C-A916-589EA4438C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125" y="3990975"/>
            <a:ext cx="1994088" cy="53553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contact info (email or socials)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93A1250-E885-4935-B98D-9C62E4E5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4625" y="3621643"/>
            <a:ext cx="1994088" cy="369332"/>
          </a:xfrm>
        </p:spPr>
        <p:txBody>
          <a:bodyPr anchor="b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F7E9957-AB07-4CE6-BD9E-3631EF6ED5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4625" y="3990975"/>
            <a:ext cx="1994088" cy="53553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contact info (email or socials)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064B62F-5416-46A2-BBC6-945C362C63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25" y="3621643"/>
            <a:ext cx="1994088" cy="369332"/>
          </a:xfrm>
        </p:spPr>
        <p:txBody>
          <a:bodyPr anchor="b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BBE44B1-E140-4E35-AF0B-41A3CDA5C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0125" y="3990975"/>
            <a:ext cx="1994088" cy="53553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contact info (email or socials)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EBFA3-8C5E-448A-B03D-8DAAEBB407B0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2167FA-B358-4BFC-8D58-3474D000E5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703823"/>
            <a:ext cx="1003173" cy="600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E47C1B-9823-854C-8FC6-58F8E22B8A4D}"/>
              </a:ext>
            </a:extLst>
          </p:cNvPr>
          <p:cNvSpPr txBox="1"/>
          <p:nvPr userDrawn="1"/>
        </p:nvSpPr>
        <p:spPr>
          <a:xfrm>
            <a:off x="609600" y="6389813"/>
            <a:ext cx="19463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aseline="0" dirty="0">
                <a:solidFill>
                  <a:schemeClr val="bg1"/>
                </a:solidFill>
              </a:rPr>
              <a:t>© 2025,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9612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CB6-D820-4A96-8204-600D7D956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 layout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A1D86-6A7C-4718-BC8A-729563F7E0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499AF5-2327-824D-96F8-049FFAF576CD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447C4-003F-49F1-92D9-AA8E160181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0F27-F073-46C5-99AA-D6BC67A40F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8CF9-BF86-4458-BFA4-38F0F2DB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22A18-A983-4477-9CE2-E889A78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9633-4542-C245-8371-65E493A22BA9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B6389-19E6-4677-81FB-25CCEB0E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7AE9-2A8E-446F-AC5C-E522F1C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8CF9-BF86-4458-BFA4-38F0F2DB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22A18-A983-4477-9CE2-E889A78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6677-FDBF-E847-99E6-5C19CF2B9FC7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B6389-19E6-4677-81FB-25CCEB0E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7AE9-2A8E-446F-AC5C-E522F1C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C10CAA-001C-4D0F-BB74-F1ACD384C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95" y="6338002"/>
            <a:ext cx="36576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5E4A50-58AB-41B2-9F86-A8A832F56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C8CF9-BF86-4458-BFA4-38F0F2DB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only layout with art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0575-76B9-4D8B-9903-136ED9A4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1884-8A3A-414E-814D-7C63E1F458BC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DB515-1F55-4916-8897-BD5A83C1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F2630-6040-4D96-BE1B-D7C27F2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37A45-3492-46BC-9D48-C3D4051171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95" y="6338002"/>
            <a:ext cx="365760" cy="218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89890-475A-6642-ACD4-9C0B01A5A903}"/>
              </a:ext>
            </a:extLst>
          </p:cNvPr>
          <p:cNvSpPr txBox="1"/>
          <p:nvPr userDrawn="1"/>
        </p:nvSpPr>
        <p:spPr>
          <a:xfrm>
            <a:off x="5122817" y="6389813"/>
            <a:ext cx="19463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© 2024,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5273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8CF9-BF86-4458-BFA4-38F0F2DB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213DF-CEC6-4F46-9CD4-5ED4A416A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55968"/>
            <a:ext cx="10972800" cy="258532"/>
          </a:xfrm>
        </p:spPr>
        <p:txBody>
          <a:bodyPr/>
          <a:lstStyle>
            <a:lvl1pPr marL="0" indent="0">
              <a:buNone/>
              <a:defRPr sz="1200" b="1" i="0" cap="all" spc="300" baseline="0"/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CB8C-58A4-4758-8C91-E8641A9F6D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601E61-1CBD-E94A-9D90-79DA6F5C9A1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4248-408B-4052-8B56-17F469F98E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8479-5E5D-4B94-9958-5C40D64BED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6B726-34C0-4C1C-A252-97930DC7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AD50-9C2A-4348-80A4-2855B184DF49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03B0-BAC9-4248-BF05-F8F64F81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167B-71A0-4735-93B6-5A034F8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1A3FE-4D6A-4FEE-B1CD-1FE73B8F2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915E6F-C631-449B-B22F-53FD20C9E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18036"/>
            <a:ext cx="7823200" cy="1421928"/>
          </a:xfr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layout: Enter section name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053DED-8B0A-4549-8967-4B01D5F3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4EF0-1C08-984D-AE30-485386C628DD}" type="datetime1">
              <a:rPr lang="en-US" smtClean="0"/>
              <a:t>3/24/2025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84D5AC-C55E-442D-A261-2526AFE6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E13C20-A770-495A-BA36-0CE111A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53DC5-2FA5-48AF-A9A7-D45B3AFBBE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95" y="6338002"/>
            <a:ext cx="365760" cy="218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B5462C-ED70-BD43-851A-A77B2A3C7D69}"/>
              </a:ext>
            </a:extLst>
          </p:cNvPr>
          <p:cNvSpPr txBox="1"/>
          <p:nvPr userDrawn="1"/>
        </p:nvSpPr>
        <p:spPr>
          <a:xfrm>
            <a:off x="5122817" y="6389813"/>
            <a:ext cx="19463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© 2022,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2422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0820-803B-4C55-BA9E-AE3223753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56" y="3226552"/>
            <a:ext cx="6823869" cy="750238"/>
          </a:xfrm>
        </p:spPr>
        <p:txBody>
          <a:bodyPr/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Enter subtitle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41FE7-5B7D-4299-B262-F8E574B5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8E47-0159-EE4B-882C-434939001FD7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17C0-A817-49E3-9857-07752AB4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99A66-7F1A-495E-B008-D2DB34B0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7951E-E6AB-4553-9142-A91D5BC58C21}"/>
              </a:ext>
            </a:extLst>
          </p:cNvPr>
          <p:cNvSpPr txBox="1"/>
          <p:nvPr userDrawn="1"/>
        </p:nvSpPr>
        <p:spPr>
          <a:xfrm>
            <a:off x="609599" y="2428875"/>
            <a:ext cx="6867525" cy="955666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+mj-lt"/>
              </a:rPr>
              <a:t>Q&amp;A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FF82B-B4E0-4C97-87F3-C1C0B8837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95" y="6338002"/>
            <a:ext cx="36576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9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6CC99-EC41-4647-BD17-9EFC9AA4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1"/>
            <a:ext cx="10972800" cy="535531"/>
          </a:xfrm>
          <a:prstGeom prst="rect">
            <a:avLst/>
          </a:prstGeom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8EF9-1BCD-42D2-8B21-6150BBD8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8983"/>
            <a:ext cx="10972800" cy="220368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4D14-2EC8-4252-96DA-F75A75EA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953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9/7/22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18F2-2506-4A8B-983C-1A77A245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953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5A29-F4EF-4A12-9095-1B88A1BD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0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t>‹#›</a:t>
            </a:r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B08AA2C-B509-4BA9-B3D5-46E288298CEC}"/>
              </a:ext>
            </a:extLst>
          </p:cNvPr>
          <p:cNvSpPr txBox="1">
            <a:spLocks/>
          </p:cNvSpPr>
          <p:nvPr userDrawn="1"/>
        </p:nvSpPr>
        <p:spPr>
          <a:xfrm>
            <a:off x="609600" y="324282"/>
            <a:ext cx="10972800" cy="241300"/>
          </a:xfrm>
          <a:prstGeom prst="rect">
            <a:avLst/>
          </a:prstGeom>
          <a:solidFill>
            <a:schemeClr val="bg2"/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Amazon Web Services</a:t>
            </a:r>
            <a:r>
              <a:rPr lang="en-US" dirty="0"/>
              <a:t> – Cost Optimization Workshop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F50F9-4909-422B-A8DD-8362E94847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295" y="6338002"/>
            <a:ext cx="365760" cy="2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6DC4F-AA17-D74E-875E-22781CDE545B}"/>
              </a:ext>
            </a:extLst>
          </p:cNvPr>
          <p:cNvSpPr txBox="1"/>
          <p:nvPr userDrawn="1"/>
        </p:nvSpPr>
        <p:spPr>
          <a:xfrm>
            <a:off x="3946213" y="6389813"/>
            <a:ext cx="4299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400" dirty="0"/>
              <a:t>© 202</a:t>
            </a:r>
            <a:r>
              <a:rPr lang="en-US" sz="1400" dirty="0"/>
              <a:t>5</a:t>
            </a:r>
            <a:r>
              <a:rPr sz="1400" dirty="0"/>
              <a:t>, Amazon Web Services, Inc. or its affilia</a:t>
            </a:r>
            <a:r>
              <a:rPr lang="en-US" sz="1400" dirty="0"/>
              <a:t>t</a:t>
            </a:r>
            <a:r>
              <a:rPr sz="1400" dirty="0"/>
              <a:t>es.</a:t>
            </a:r>
          </a:p>
        </p:txBody>
      </p:sp>
    </p:spTree>
    <p:extLst>
      <p:ext uri="{BB962C8B-B14F-4D97-AF65-F5344CB8AC3E}">
        <p14:creationId xmlns:p14="http://schemas.microsoft.com/office/powerpoint/2010/main" val="325014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93" r:id="rId8"/>
    <p:sldLayoutId id="2147483699" r:id="rId9"/>
    <p:sldLayoutId id="214748370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2"/>
          </a:solidFill>
          <a:latin typeface="Amazon Ember Display" panose="020F06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Amazon Ember Display" panose="020F0603020204020204" pitchFamily="34" charset="0"/>
          <a:ea typeface="+mn-ea"/>
          <a:cs typeface="+mn-cs"/>
        </a:defRPr>
      </a:lvl1pPr>
      <a:lvl2pPr marL="5143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 baseline="0">
          <a:solidFill>
            <a:schemeClr val="tx2"/>
          </a:solidFill>
          <a:latin typeface="Amazon Ember Display" panose="020F0603020204020204" pitchFamily="34" charset="0"/>
          <a:ea typeface="+mn-ea"/>
          <a:cs typeface="+mn-cs"/>
        </a:defRPr>
      </a:lvl2pPr>
      <a:lvl3pPr marL="8572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mazon Ember" panose="020B0603020204020204" pitchFamily="34" charset="0"/>
        <a:buChar char="–"/>
        <a:defRPr sz="2000" kern="1200" baseline="0">
          <a:solidFill>
            <a:schemeClr val="tx2"/>
          </a:solidFill>
          <a:latin typeface="Amazon Ember Display" panose="020F0603020204020204" pitchFamily="34" charset="0"/>
          <a:ea typeface="+mn-ea"/>
          <a:cs typeface="+mn-cs"/>
        </a:defRPr>
      </a:lvl3pPr>
      <a:lvl4pPr marL="103028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mazon Ember Display" panose="020F0603020204020204" pitchFamily="34" charset="0"/>
          <a:ea typeface="+mn-ea"/>
          <a:cs typeface="+mn-cs"/>
        </a:defRPr>
      </a:lvl4pPr>
      <a:lvl5pPr marL="12017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mazon Ember Display" panose="020F06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  <p15:guide id="3" orient="horz" pos="192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080">
          <p15:clr>
            <a:srgbClr val="F26B43"/>
          </p15:clr>
        </p15:guide>
        <p15:guide id="6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4610-A404-942A-F7AA-70113B2C1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026178"/>
            <a:ext cx="7580673" cy="1421928"/>
          </a:xfrm>
        </p:spPr>
        <p:txBody>
          <a:bodyPr/>
          <a:lstStyle/>
          <a:p>
            <a:r>
              <a:rPr lang="en-US" dirty="0"/>
              <a:t>Cost Optimization Wizard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B83F-0543-8F2A-C85C-BA54BEDD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600" y="3433282"/>
            <a:ext cx="6460998" cy="535531"/>
          </a:xfrm>
        </p:spPr>
        <p:txBody>
          <a:bodyPr/>
          <a:lstStyle/>
          <a:p>
            <a:r>
              <a:rPr lang="en-US" sz="1400" i="1" dirty="0"/>
              <a:t>Enterprise Support Proactive Service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4BA2218-D8B1-5533-51F0-04FA5E69BD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461470-891C-55EB-54CB-EE3889281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8DFDF6B-90B0-0BC3-DFC9-D7B0BCA3D2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WS Confidential Light">
  <a:themeElements>
    <a:clrScheme name="AWS_2022_Light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2074D5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tIns="45720" rIns="4572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6" id="{8DEABD38-BED2-AD47-93EF-9D38A28B9877}" vid="{28E711DB-D340-0244-BB40-04623C9CB6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Amazon Ember Display</vt:lpstr>
      <vt:lpstr>Amazon Ember Heavy</vt:lpstr>
      <vt:lpstr>Arial</vt:lpstr>
      <vt:lpstr>Calibri</vt:lpstr>
      <vt:lpstr>Wingdings</vt:lpstr>
      <vt:lpstr>AWS Confidential Light</vt:lpstr>
      <vt:lpstr>Cost Optimization Wizard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Lepetre, Samuel</cp:lastModifiedBy>
  <cp:revision>524</cp:revision>
  <dcterms:created xsi:type="dcterms:W3CDTF">2022-06-22T13:32:05Z</dcterms:created>
  <dcterms:modified xsi:type="dcterms:W3CDTF">2025-03-24T14:39:22Z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2024-10-03T15:12:13Z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2c30df8e-9cb0-4210-b6f5-9efb53653a80</vt:lpwstr>
  </property>
  <property fmtid="{D5CDD505-2E9C-101B-9397-08002B2CF9AE}" pid="8" name="MSIP_Label_929eed6f-34eb-4453-9f97-09510b9b219f_ContentBits">
    <vt:lpwstr>0</vt:lpwstr>
  </property>
</Properties>
</file>