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94711"/>
  </p:normalViewPr>
  <p:slideViewPr>
    <p:cSldViewPr snapToGrid="0">
      <p:cViewPr varScale="1">
        <p:scale>
          <a:sx n="135" d="100"/>
          <a:sy n="135" d="100"/>
        </p:scale>
        <p:origin x="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243B-FB6B-68B8-BE47-B8D1C6C5E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EC3C5-4F3E-E050-FA1C-60F0C8237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11F85-FDCF-2E80-C6A5-B82F1122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202-DF67-404F-BEAC-F7D5044619C0}" type="datetimeFigureOut">
              <a:rPr lang="en-JP" smtClean="0"/>
              <a:t>1/22/25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9D02E-A49B-7A28-4BAC-5FBE93AB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20D37-4D57-FC2D-6D67-BD59C9094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EC9-6882-804B-833A-733B9515C7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594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C0B7-2D8E-DB01-526E-9169E76A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3CFAA-B028-973D-CB7B-50779B82D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556E3-C57E-03F5-E2D2-372DD7AD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202-DF67-404F-BEAC-F7D5044619C0}" type="datetimeFigureOut">
              <a:rPr lang="en-JP" smtClean="0"/>
              <a:t>1/22/25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C4C67-3672-F0BB-E968-D490E400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4DCB1-1719-BDDB-6993-BDBD48BF7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EC9-6882-804B-833A-733B9515C7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40693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07B7B-0876-F9AC-1377-70373603F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B35FE-6C09-C8BC-1301-89050C19A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29E64-90C2-5845-2E2F-06D45CD5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202-DF67-404F-BEAC-F7D5044619C0}" type="datetimeFigureOut">
              <a:rPr lang="en-JP" smtClean="0"/>
              <a:t>1/22/25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A29C4-BE45-AE6C-0930-9568744E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779BA-96A9-97DE-B665-72D23922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EC9-6882-804B-833A-733B9515C7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864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73F6A-0ACA-8219-9A53-FB818E30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050D3-2953-5D51-6012-6FD4A8A75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6BC3C-ED28-C627-8F68-358CA150D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202-DF67-404F-BEAC-F7D5044619C0}" type="datetimeFigureOut">
              <a:rPr lang="en-JP" smtClean="0"/>
              <a:t>1/22/25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DF8F-C03B-F954-BC38-A03DE1AB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46A89-94B2-18E7-F005-CCEACB9F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EC9-6882-804B-833A-733B9515C7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6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E389-2526-7FAA-3070-E493CAE3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A0E0E-B634-BDD2-C895-2B54463E9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0C564-7A5F-EA62-F0FD-E7C6DF79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202-DF67-404F-BEAC-F7D5044619C0}" type="datetimeFigureOut">
              <a:rPr lang="en-JP" smtClean="0"/>
              <a:t>1/22/25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C4EFD-70C1-021C-6071-46D45240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C3B47-4DE8-75A3-1A5A-23840F9C1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EC9-6882-804B-833A-733B9515C7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46651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381E6-ED1C-7801-5D72-94F57589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E3BD-499B-ECD5-A7C3-AB92C65E2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686CF-8A98-8AAE-3FE5-B0637913D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40F45-141D-0010-9BC9-F7BA55FC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202-DF67-404F-BEAC-F7D5044619C0}" type="datetimeFigureOut">
              <a:rPr lang="en-JP" smtClean="0"/>
              <a:t>1/22/25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547EE-E74C-62A3-E7C5-C7378BC42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8D85D-E3A1-2FCC-2423-CD2B8543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EC9-6882-804B-833A-733B9515C7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918143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965D-8278-61F1-A1A2-B309F69BD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1559A-90CB-3146-5FAF-7500BB4E9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EE73B-AE5F-4A96-61A2-480EBBF14A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95C64-EBC8-467B-D891-8FE4B9CCE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0ADFD6-D118-968B-F7B7-4BE72BBFA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C967A-1BA7-F40B-E720-D8794156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202-DF67-404F-BEAC-F7D5044619C0}" type="datetimeFigureOut">
              <a:rPr lang="en-JP" smtClean="0"/>
              <a:t>1/22/25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A2312-F2B5-3B35-ABC0-F3388652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1A1D3-856E-ADD7-3700-AE14F5BE1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EC9-6882-804B-833A-733B9515C7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0839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E999-BA2A-D538-BA1D-4C09C067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C32F7-66A5-39D5-72C6-64B57A76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202-DF67-404F-BEAC-F7D5044619C0}" type="datetimeFigureOut">
              <a:rPr lang="en-JP" smtClean="0"/>
              <a:t>1/22/25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DBCBA-25D1-910F-EAB6-B9052DFE1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056E0-B734-EA5C-21C4-860514ECC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EC9-6882-804B-833A-733B9515C7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8629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173750-621A-D4BF-E4DC-8D737966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202-DF67-404F-BEAC-F7D5044619C0}" type="datetimeFigureOut">
              <a:rPr lang="en-JP" smtClean="0"/>
              <a:t>1/22/25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12902-EBF5-FE67-6705-D0B87379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8A48E-5EAB-D7C9-DB0D-1304505EE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EC9-6882-804B-833A-733B9515C7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4585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34968-4AE8-631D-0130-2C0D85A9E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EBFE7-9466-D887-590B-115EA43B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E48F2-6E8A-0901-EA42-69BC57984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C9828-D6BF-F881-F231-EF4EA3E68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202-DF67-404F-BEAC-F7D5044619C0}" type="datetimeFigureOut">
              <a:rPr lang="en-JP" smtClean="0"/>
              <a:t>1/22/25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DDEBD-0FD3-85BD-293C-70C0DE36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586F4-9123-CC8D-03E2-15492910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EC9-6882-804B-833A-733B9515C7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970907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DFB8-1A63-05F7-A6AD-B69D1961C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9CF81C-9215-071B-F3D0-91FB2169A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D1D5-C362-C544-B86B-A1748CDEF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C237B-4318-A1A4-3F09-B8000BD9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6202-DF67-404F-BEAC-F7D5044619C0}" type="datetimeFigureOut">
              <a:rPr lang="en-JP" smtClean="0"/>
              <a:t>1/22/25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A9110-D09A-2670-6FFF-695F0CF0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74E61-6D89-9EB3-8A82-37888F6C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C4EC9-6882-804B-833A-733B9515C7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88720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DF0C2-FDD0-EC86-BBEF-F41497D75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7BEBB-4B7B-D22E-D845-9F1C772C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7C357-FC1A-EE4C-2121-35664319E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26202-DF67-404F-BEAC-F7D5044619C0}" type="datetimeFigureOut">
              <a:rPr lang="en-JP" smtClean="0"/>
              <a:t>1/22/25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56305-8ADE-A705-9A71-34F89C28F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59B3E-36DB-B121-1051-352373DBC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C4EC9-6882-804B-833A-733B9515C705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3696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29.svg"/><Relationship Id="rId18" Type="http://schemas.openxmlformats.org/officeDocument/2006/relationships/image" Target="../media/image16.png"/><Relationship Id="rId26" Type="http://schemas.openxmlformats.org/officeDocument/2006/relationships/image" Target="../media/image25.svg"/><Relationship Id="rId3" Type="http://schemas.openxmlformats.org/officeDocument/2006/relationships/image" Target="../media/image31.svg"/><Relationship Id="rId21" Type="http://schemas.openxmlformats.org/officeDocument/2006/relationships/image" Target="../media/image23.svg"/><Relationship Id="rId7" Type="http://schemas.openxmlformats.org/officeDocument/2006/relationships/image" Target="../media/image35.svg"/><Relationship Id="rId12" Type="http://schemas.openxmlformats.org/officeDocument/2006/relationships/image" Target="../media/image28.png"/><Relationship Id="rId17" Type="http://schemas.openxmlformats.org/officeDocument/2006/relationships/image" Target="../media/image19.svg"/><Relationship Id="rId25" Type="http://schemas.openxmlformats.org/officeDocument/2006/relationships/image" Target="../media/image24.png"/><Relationship Id="rId2" Type="http://schemas.openxmlformats.org/officeDocument/2006/relationships/image" Target="../media/image30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15.svg"/><Relationship Id="rId24" Type="http://schemas.openxmlformats.org/officeDocument/2006/relationships/image" Target="../media/image12.svg"/><Relationship Id="rId5" Type="http://schemas.openxmlformats.org/officeDocument/2006/relationships/image" Target="../media/image33.svg"/><Relationship Id="rId15" Type="http://schemas.openxmlformats.org/officeDocument/2006/relationships/image" Target="../media/image27.svg"/><Relationship Id="rId23" Type="http://schemas.openxmlformats.org/officeDocument/2006/relationships/image" Target="../media/image11.png"/><Relationship Id="rId10" Type="http://schemas.openxmlformats.org/officeDocument/2006/relationships/image" Target="../media/image14.png"/><Relationship Id="rId19" Type="http://schemas.openxmlformats.org/officeDocument/2006/relationships/image" Target="../media/image17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26.png"/><Relationship Id="rId2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7.svg"/><Relationship Id="rId3" Type="http://schemas.openxmlformats.org/officeDocument/2006/relationships/image" Target="../media/image31.svg"/><Relationship Id="rId7" Type="http://schemas.openxmlformats.org/officeDocument/2006/relationships/image" Target="../media/image37.svg"/><Relationship Id="rId12" Type="http://schemas.openxmlformats.org/officeDocument/2006/relationships/image" Target="../media/image26.png"/><Relationship Id="rId17" Type="http://schemas.openxmlformats.org/officeDocument/2006/relationships/image" Target="../media/image42.svg"/><Relationship Id="rId2" Type="http://schemas.openxmlformats.org/officeDocument/2006/relationships/image" Target="../media/image30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23.svg"/><Relationship Id="rId5" Type="http://schemas.openxmlformats.org/officeDocument/2006/relationships/image" Target="../media/image33.svg"/><Relationship Id="rId15" Type="http://schemas.openxmlformats.org/officeDocument/2006/relationships/image" Target="../media/image40.svg"/><Relationship Id="rId10" Type="http://schemas.openxmlformats.org/officeDocument/2006/relationships/image" Target="../media/image22.png"/><Relationship Id="rId4" Type="http://schemas.openxmlformats.org/officeDocument/2006/relationships/image" Target="../media/image32.png"/><Relationship Id="rId9" Type="http://schemas.openxmlformats.org/officeDocument/2006/relationships/image" Target="../media/image19.sv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69EDC24D-2788-A2DE-AFB6-FDF9126A161F}"/>
              </a:ext>
            </a:extLst>
          </p:cNvPr>
          <p:cNvGrpSpPr/>
          <p:nvPr/>
        </p:nvGrpSpPr>
        <p:grpSpPr>
          <a:xfrm>
            <a:off x="431050" y="1069290"/>
            <a:ext cx="9208618" cy="5072996"/>
            <a:chOff x="431050" y="1069290"/>
            <a:chExt cx="9208618" cy="5072996"/>
          </a:xfrm>
        </p:grpSpPr>
        <p:pic>
          <p:nvPicPr>
            <p:cNvPr id="4" name="Graphic 3" descr="Client resource icon for the General Icons category.">
              <a:extLst>
                <a:ext uri="{FF2B5EF4-FFF2-40B4-BE49-F238E27FC236}">
                  <a16:creationId xmlns:a16="http://schemas.microsoft.com/office/drawing/2014/main" id="{F0896542-453E-0CFF-7AA8-4D699CE3B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5433" y="3206566"/>
              <a:ext cx="550599" cy="550599"/>
            </a:xfrm>
            <a:prstGeom prst="rect">
              <a:avLst/>
            </a:prstGeom>
          </p:spPr>
        </p:pic>
        <p:pic>
          <p:nvPicPr>
            <p:cNvPr id="6" name="Graphic 5" descr="Database resource icon for the General Icons category.">
              <a:extLst>
                <a:ext uri="{FF2B5EF4-FFF2-40B4-BE49-F238E27FC236}">
                  <a16:creationId xmlns:a16="http://schemas.microsoft.com/office/drawing/2014/main" id="{A9E86C4C-4BBD-4E16-4302-B5C669874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471965" y="1974232"/>
              <a:ext cx="788011" cy="788011"/>
            </a:xfrm>
            <a:prstGeom prst="rect">
              <a:avLst/>
            </a:prstGeom>
          </p:spPr>
        </p:pic>
        <p:pic>
          <p:nvPicPr>
            <p:cNvPr id="7" name="Graphic 16" descr="Documents resource icon for the General Icons category.">
              <a:extLst>
                <a:ext uri="{FF2B5EF4-FFF2-40B4-BE49-F238E27FC236}">
                  <a16:creationId xmlns:a16="http://schemas.microsoft.com/office/drawing/2014/main" id="{C26133E3-7B2C-5531-5506-38EDBE4DF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7471965" y="1107373"/>
              <a:ext cx="778564" cy="778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Graphic 7" descr="Model resource icon for the Amazon SageMaker service.">
              <a:extLst>
                <a:ext uri="{FF2B5EF4-FFF2-40B4-BE49-F238E27FC236}">
                  <a16:creationId xmlns:a16="http://schemas.microsoft.com/office/drawing/2014/main" id="{DBCBFEA6-A1DC-4002-D0BE-38316B537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31742" y="4743950"/>
              <a:ext cx="1059009" cy="1059009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52320795-0578-F75A-0100-DD3600B5CE05}"/>
                </a:ext>
              </a:extLst>
            </p:cNvPr>
            <p:cNvSpPr/>
            <p:nvPr/>
          </p:nvSpPr>
          <p:spPr>
            <a:xfrm>
              <a:off x="4777751" y="1449641"/>
              <a:ext cx="1608082" cy="894168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dirty="0">
                  <a:solidFill>
                    <a:sysClr val="windowText" lastClr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Search Relevant</a:t>
              </a:r>
            </a:p>
            <a:p>
              <a:pPr algn="ctr"/>
              <a:r>
                <a:rPr lang="en-JP" dirty="0">
                  <a:solidFill>
                    <a:sysClr val="windowText" lastClr="0000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Information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2A3CC7-1DB4-08D4-3C12-C560111C7180}"/>
                </a:ext>
              </a:extLst>
            </p:cNvPr>
            <p:cNvSpPr txBox="1"/>
            <p:nvPr/>
          </p:nvSpPr>
          <p:spPr>
            <a:xfrm>
              <a:off x="2850550" y="1974477"/>
              <a:ext cx="8226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Query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5536D5-DD92-E765-64BD-94EB097C0C4B}"/>
                </a:ext>
              </a:extLst>
            </p:cNvPr>
            <p:cNvSpPr txBox="1"/>
            <p:nvPr/>
          </p:nvSpPr>
          <p:spPr>
            <a:xfrm>
              <a:off x="2746823" y="5312308"/>
              <a:ext cx="40302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Prompt + Query + Enhanced Context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015097-D688-23D0-54A0-6A35EC6669AF}"/>
                </a:ext>
              </a:extLst>
            </p:cNvPr>
            <p:cNvSpPr txBox="1"/>
            <p:nvPr/>
          </p:nvSpPr>
          <p:spPr>
            <a:xfrm>
              <a:off x="4545749" y="4464871"/>
              <a:ext cx="16898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Generated</a:t>
              </a:r>
            </a:p>
            <a:p>
              <a:pPr algn="ctr"/>
              <a:r>
                <a:rPr lang="en-JP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Text Response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2FCA5F-7BB7-DA38-4743-23A2687F5865}"/>
                </a:ext>
              </a:extLst>
            </p:cNvPr>
            <p:cNvSpPr txBox="1"/>
            <p:nvPr/>
          </p:nvSpPr>
          <p:spPr>
            <a:xfrm>
              <a:off x="6119128" y="3029101"/>
              <a:ext cx="27831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Relevant Information for</a:t>
              </a:r>
            </a:p>
            <a:p>
              <a:pPr algn="ctr"/>
              <a:r>
                <a:rPr lang="en-JP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Enhanced Context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3717E0-F70B-1A83-897F-8153D1D6394A}"/>
                </a:ext>
              </a:extLst>
            </p:cNvPr>
            <p:cNvSpPr txBox="1"/>
            <p:nvPr/>
          </p:nvSpPr>
          <p:spPr>
            <a:xfrm>
              <a:off x="8283206" y="1651066"/>
              <a:ext cx="1356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Knowledge</a:t>
              </a:r>
            </a:p>
            <a:p>
              <a:pPr algn="ctr"/>
              <a:r>
                <a:rPr lang="en-JP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Sources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A904F39-C2F4-96B0-D567-F09082881DF6}"/>
                </a:ext>
              </a:extLst>
            </p:cNvPr>
            <p:cNvSpPr txBox="1"/>
            <p:nvPr/>
          </p:nvSpPr>
          <p:spPr>
            <a:xfrm>
              <a:off x="1933165" y="3112534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Prompt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56501F3-CA36-6554-FBE2-06A3E9F78EBE}"/>
                </a:ext>
              </a:extLst>
            </p:cNvPr>
            <p:cNvSpPr txBox="1"/>
            <p:nvPr/>
          </p:nvSpPr>
          <p:spPr>
            <a:xfrm>
              <a:off x="431050" y="3732749"/>
              <a:ext cx="13756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Application</a:t>
              </a:r>
            </a:p>
          </p:txBody>
        </p:sp>
        <p:pic>
          <p:nvPicPr>
            <p:cNvPr id="17" name="Graphic 16" descr="Instance instance icon for the Amazon EC2 service.">
              <a:extLst>
                <a:ext uri="{FF2B5EF4-FFF2-40B4-BE49-F238E27FC236}">
                  <a16:creationId xmlns:a16="http://schemas.microsoft.com/office/drawing/2014/main" id="{0A67575A-8255-5D0A-1699-0A6A3370E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40697" y="3078937"/>
              <a:ext cx="789836" cy="789836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93A122-5C27-F08A-A82B-C451683D2816}"/>
                </a:ext>
              </a:extLst>
            </p:cNvPr>
            <p:cNvSpPr txBox="1"/>
            <p:nvPr/>
          </p:nvSpPr>
          <p:spPr>
            <a:xfrm>
              <a:off x="3051085" y="3816905"/>
              <a:ext cx="1244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Controller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A2B0088-8874-6B2B-1340-0E006977DE59}"/>
                </a:ext>
              </a:extLst>
            </p:cNvPr>
            <p:cNvCxnSpPr>
              <a:cxnSpLocks/>
              <a:stCxn id="4" idx="3"/>
              <a:endCxn id="17" idx="1"/>
            </p:cNvCxnSpPr>
            <p:nvPr/>
          </p:nvCxnSpPr>
          <p:spPr>
            <a:xfrm flipV="1">
              <a:off x="1526032" y="3473855"/>
              <a:ext cx="1714665" cy="801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1CD8040-0CAF-BBBC-C259-2DC146DF6253}"/>
                </a:ext>
              </a:extLst>
            </p:cNvPr>
            <p:cNvSpPr/>
            <p:nvPr/>
          </p:nvSpPr>
          <p:spPr>
            <a:xfrm>
              <a:off x="2197284" y="2784910"/>
              <a:ext cx="388883" cy="36882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1</a:t>
              </a: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5B0F3A27-DB30-1D2D-F0C0-99EDFCB47CCE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rot="5400000" flipH="1" flipV="1">
              <a:off x="3667748" y="1902188"/>
              <a:ext cx="1115466" cy="1104540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82C8548-7084-B8AA-8E72-6A7030D90079}"/>
                </a:ext>
              </a:extLst>
            </p:cNvPr>
            <p:cNvSpPr/>
            <p:nvPr/>
          </p:nvSpPr>
          <p:spPr>
            <a:xfrm>
              <a:off x="2486402" y="1974232"/>
              <a:ext cx="388883" cy="36882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2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A628CC2-02A7-C506-85BD-A97C5F9B8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5833" y="1896725"/>
              <a:ext cx="708650" cy="18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Left Brace 30">
              <a:extLst>
                <a:ext uri="{FF2B5EF4-FFF2-40B4-BE49-F238E27FC236}">
                  <a16:creationId xmlns:a16="http://schemas.microsoft.com/office/drawing/2014/main" id="{8139FE52-5425-29BD-7FC0-DBD5BE4B5161}"/>
                </a:ext>
              </a:extLst>
            </p:cNvPr>
            <p:cNvSpPr/>
            <p:nvPr/>
          </p:nvSpPr>
          <p:spPr>
            <a:xfrm>
              <a:off x="7094483" y="1069290"/>
              <a:ext cx="268968" cy="1654870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EB928658-A9B9-DD4E-F39B-8D68201BB0B6}"/>
                </a:ext>
              </a:extLst>
            </p:cNvPr>
            <p:cNvCxnSpPr>
              <a:cxnSpLocks/>
              <a:stCxn id="9" idx="2"/>
              <a:endCxn id="17" idx="3"/>
            </p:cNvCxnSpPr>
            <p:nvPr/>
          </p:nvCxnSpPr>
          <p:spPr>
            <a:xfrm rot="5400000">
              <a:off x="4241140" y="2133203"/>
              <a:ext cx="1130046" cy="1551259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055611-29D6-E588-E812-62BE3139267F}"/>
                </a:ext>
              </a:extLst>
            </p:cNvPr>
            <p:cNvSpPr/>
            <p:nvPr/>
          </p:nvSpPr>
          <p:spPr>
            <a:xfrm>
              <a:off x="5726263" y="3133248"/>
              <a:ext cx="388883" cy="36882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3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D4CABB7-D416-9B70-67A7-478F79DDEA3D}"/>
                </a:ext>
              </a:extLst>
            </p:cNvPr>
            <p:cNvSpPr/>
            <p:nvPr/>
          </p:nvSpPr>
          <p:spPr>
            <a:xfrm>
              <a:off x="3223173" y="4994844"/>
              <a:ext cx="388883" cy="36882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4</a:t>
              </a:r>
            </a:p>
          </p:txBody>
        </p:sp>
        <p:cxnSp>
          <p:nvCxnSpPr>
            <p:cNvPr id="41" name="Elbow Connector 40">
              <a:extLst>
                <a:ext uri="{FF2B5EF4-FFF2-40B4-BE49-F238E27FC236}">
                  <a16:creationId xmlns:a16="http://schemas.microsoft.com/office/drawing/2014/main" id="{DECA25EB-2141-E1B2-8BB9-A5F9028E741C}"/>
                </a:ext>
              </a:extLst>
            </p:cNvPr>
            <p:cNvCxnSpPr>
              <a:cxnSpLocks/>
              <a:stCxn id="18" idx="2"/>
              <a:endCxn id="8" idx="1"/>
            </p:cNvCxnSpPr>
            <p:nvPr/>
          </p:nvCxnSpPr>
          <p:spPr>
            <a:xfrm rot="16200000" flipH="1">
              <a:off x="4958867" y="2900580"/>
              <a:ext cx="1087218" cy="3658531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9514AB-0D54-3C0A-D830-B8CBB9F9D036}"/>
                </a:ext>
              </a:extLst>
            </p:cNvPr>
            <p:cNvSpPr txBox="1"/>
            <p:nvPr/>
          </p:nvSpPr>
          <p:spPr>
            <a:xfrm>
              <a:off x="6570668" y="5772954"/>
              <a:ext cx="2581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Large Language model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76B776B-6CE7-7C4E-6A73-B5B3C10F16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5188" y="3675432"/>
              <a:ext cx="165798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459DFD89-697B-13F5-3DCD-F3CC22E9101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868861" y="4198828"/>
              <a:ext cx="3360107" cy="939809"/>
            </a:xfrm>
            <a:prstGeom prst="bentConnector3">
              <a:avLst>
                <a:gd name="adj1" fmla="val 100048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09D3AD6-5719-7068-A912-3D8AC84ABCCC}"/>
                </a:ext>
              </a:extLst>
            </p:cNvPr>
            <p:cNvSpPr/>
            <p:nvPr/>
          </p:nvSpPr>
          <p:spPr>
            <a:xfrm>
              <a:off x="4295336" y="4422347"/>
              <a:ext cx="388883" cy="36882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5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4AEA05C-89A6-582C-A8B0-0643B7CDE58D}"/>
                </a:ext>
              </a:extLst>
            </p:cNvPr>
            <p:cNvSpPr/>
            <p:nvPr/>
          </p:nvSpPr>
          <p:spPr>
            <a:xfrm>
              <a:off x="2197284" y="3787970"/>
              <a:ext cx="388883" cy="36882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dirty="0">
                  <a:solidFill>
                    <a:schemeClr val="tx1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6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2DDD6E5-9A70-4D7F-7483-5D63ED9117E3}"/>
                </a:ext>
              </a:extLst>
            </p:cNvPr>
            <p:cNvSpPr txBox="1"/>
            <p:nvPr/>
          </p:nvSpPr>
          <p:spPr>
            <a:xfrm>
              <a:off x="1817782" y="4126324"/>
              <a:ext cx="1175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Response</a:t>
              </a:r>
            </a:p>
          </p:txBody>
        </p:sp>
        <p:pic>
          <p:nvPicPr>
            <p:cNvPr id="59" name="Graphic 22" descr="User resource icon for the General Icons category.">
              <a:extLst>
                <a:ext uri="{FF2B5EF4-FFF2-40B4-BE49-F238E27FC236}">
                  <a16:creationId xmlns:a16="http://schemas.microsoft.com/office/drawing/2014/main" id="{C0B03827-ECF8-FDD7-C886-CA5A442C2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532133" y="3136182"/>
              <a:ext cx="479467" cy="479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8437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5564C8-A656-71E6-A8D5-8343ED744717}"/>
              </a:ext>
            </a:extLst>
          </p:cNvPr>
          <p:cNvSpPr txBox="1"/>
          <p:nvPr/>
        </p:nvSpPr>
        <p:spPr>
          <a:xfrm>
            <a:off x="861776" y="217070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Frontend</a:t>
            </a:r>
          </a:p>
        </p:txBody>
      </p:sp>
      <p:pic>
        <p:nvPicPr>
          <p:cNvPr id="2052" name="Picture 4" descr="TypeScript and Create-React-App. A quick how-to! | by Julia Zolotarev |  CodeX | Medium">
            <a:extLst>
              <a:ext uri="{FF2B5EF4-FFF2-40B4-BE49-F238E27FC236}">
                <a16:creationId xmlns:a16="http://schemas.microsoft.com/office/drawing/2014/main" id="{487E96BF-50DE-2BF8-744D-ACEC85485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430" y="2540035"/>
            <a:ext cx="1075559" cy="645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17" descr="Amazon Cognito service icon.">
            <a:extLst>
              <a:ext uri="{FF2B5EF4-FFF2-40B4-BE49-F238E27FC236}">
                <a16:creationId xmlns:a16="http://schemas.microsoft.com/office/drawing/2014/main" id="{83039939-AE6F-9A3F-B213-2ACED9115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104024" y="411330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A878721D-03A5-18EF-0775-7B5A36234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872" y="4875309"/>
            <a:ext cx="17763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Cognito</a:t>
            </a:r>
          </a:p>
        </p:txBody>
      </p:sp>
      <p:pic>
        <p:nvPicPr>
          <p:cNvPr id="11" name="Graphic 7" descr="Amazon API Gateway service icon.">
            <a:extLst>
              <a:ext uri="{FF2B5EF4-FFF2-40B4-BE49-F238E27FC236}">
                <a16:creationId xmlns:a16="http://schemas.microsoft.com/office/drawing/2014/main" id="{B41CEF39-C404-2336-67C8-2A0D2D067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4723470" y="21463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E474C21A-7116-9284-0C32-5D73AF140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695" y="2908371"/>
            <a:ext cx="224313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API Gateway</a:t>
            </a:r>
          </a:p>
        </p:txBody>
      </p:sp>
      <p:pic>
        <p:nvPicPr>
          <p:cNvPr id="13" name="Graphic 10" descr="AWS Lambda service icon.">
            <a:extLst>
              <a:ext uri="{FF2B5EF4-FFF2-40B4-BE49-F238E27FC236}">
                <a16:creationId xmlns:a16="http://schemas.microsoft.com/office/drawing/2014/main" id="{73B2CD07-D289-376A-4667-E0B3BD2C8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 bwMode="auto">
          <a:xfrm>
            <a:off x="7814949" y="150183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0">
            <a:extLst>
              <a:ext uri="{FF2B5EF4-FFF2-40B4-BE49-F238E27FC236}">
                <a16:creationId xmlns:a16="http://schemas.microsoft.com/office/drawing/2014/main" id="{A98B4A41-B6C6-4B15-2755-BDC6B1104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124" y="226303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5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4FA6CBA8-D3C5-4372-AC64-D995F17DD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>
            <a:off x="7962586" y="309806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7">
            <a:extLst>
              <a:ext uri="{FF2B5EF4-FFF2-40B4-BE49-F238E27FC236}">
                <a16:creationId xmlns:a16="http://schemas.microsoft.com/office/drawing/2014/main" id="{85D95699-CE7B-9FAD-9C23-D9ABF5D50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660" y="3577486"/>
            <a:ext cx="13620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Lambda function</a:t>
            </a:r>
          </a:p>
        </p:txBody>
      </p:sp>
      <p:pic>
        <p:nvPicPr>
          <p:cNvPr id="19" name="Graphic 14" descr="Amazon OpenSearch Service service icon.">
            <a:extLst>
              <a:ext uri="{FF2B5EF4-FFF2-40B4-BE49-F238E27FC236}">
                <a16:creationId xmlns:a16="http://schemas.microsoft.com/office/drawing/2014/main" id="{40C0C0E7-B32C-DF74-B0E1-B2D4968CE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5387991" y="403815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7">
            <a:extLst>
              <a:ext uri="{FF2B5EF4-FFF2-40B4-BE49-F238E27FC236}">
                <a16:creationId xmlns:a16="http://schemas.microsoft.com/office/drawing/2014/main" id="{E4F125DF-C4B8-836B-F5AE-AAB7FEFBF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485" y="4800151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OpenSearch Service</a:t>
            </a:r>
          </a:p>
        </p:txBody>
      </p:sp>
      <p:pic>
        <p:nvPicPr>
          <p:cNvPr id="21" name="Graphic 20" descr="Amazon Bedrock service icon.">
            <a:extLst>
              <a:ext uri="{FF2B5EF4-FFF2-40B4-BE49-F238E27FC236}">
                <a16:creationId xmlns:a16="http://schemas.microsoft.com/office/drawing/2014/main" id="{A63B6A15-3B0E-FFB4-7445-B11B2877B8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10085074" y="1407116"/>
            <a:ext cx="762000" cy="762000"/>
          </a:xfrm>
          <a:prstGeom prst="rect">
            <a:avLst/>
          </a:prstGeom>
        </p:spPr>
      </p:pic>
      <p:sp>
        <p:nvSpPr>
          <p:cNvPr id="22" name="TextBox 12">
            <a:extLst>
              <a:ext uri="{FF2B5EF4-FFF2-40B4-BE49-F238E27FC236}">
                <a16:creationId xmlns:a16="http://schemas.microsoft.com/office/drawing/2014/main" id="{E6BE953E-CB59-2287-3FD3-646C5D5EA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35774" y="2170703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Bedrock</a:t>
            </a:r>
          </a:p>
        </p:txBody>
      </p:sp>
      <p:pic>
        <p:nvPicPr>
          <p:cNvPr id="23" name="Graphic 23" descr="Amazon DynamoDB service icon.">
            <a:extLst>
              <a:ext uri="{FF2B5EF4-FFF2-40B4-BE49-F238E27FC236}">
                <a16:creationId xmlns:a16="http://schemas.microsoft.com/office/drawing/2014/main" id="{E306B494-B642-8E17-AE03-434847009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 bwMode="auto">
          <a:xfrm>
            <a:off x="9366852" y="417506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2">
            <a:extLst>
              <a:ext uri="{FF2B5EF4-FFF2-40B4-BE49-F238E27FC236}">
                <a16:creationId xmlns:a16="http://schemas.microsoft.com/office/drawing/2014/main" id="{81F02DFD-4661-EB85-E8C3-1DA738095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140" y="4938650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25" name="Graphic 8" descr="Amazon Simple Storage Service (Amazon S3) service icon.">
            <a:extLst>
              <a:ext uri="{FF2B5EF4-FFF2-40B4-BE49-F238E27FC236}">
                <a16:creationId xmlns:a16="http://schemas.microsoft.com/office/drawing/2014/main" id="{49D68E55-0DD6-4A83-B307-8610B1250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2989263" y="1182688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9">
            <a:extLst>
              <a:ext uri="{FF2B5EF4-FFF2-40B4-BE49-F238E27FC236}">
                <a16:creationId xmlns:a16="http://schemas.microsoft.com/office/drawing/2014/main" id="{2654A9BD-CAAD-0749-0BBC-4AF534D06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1946275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</p:spTree>
    <p:extLst>
      <p:ext uri="{BB962C8B-B14F-4D97-AF65-F5344CB8AC3E}">
        <p14:creationId xmlns:p14="http://schemas.microsoft.com/office/powerpoint/2010/main" val="229439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FA24750-353C-7FF3-541B-166AD89181AC}"/>
              </a:ext>
            </a:extLst>
          </p:cNvPr>
          <p:cNvGrpSpPr/>
          <p:nvPr/>
        </p:nvGrpSpPr>
        <p:grpSpPr>
          <a:xfrm>
            <a:off x="325283" y="582379"/>
            <a:ext cx="10948511" cy="6084993"/>
            <a:chOff x="325283" y="582379"/>
            <a:chExt cx="10948511" cy="6084993"/>
          </a:xfrm>
        </p:grpSpPr>
        <p:grpSp>
          <p:nvGrpSpPr>
            <p:cNvPr id="4" name="AWSCloudGroup" descr="AWS Cloud group.">
              <a:extLst>
                <a:ext uri="{FF2B5EF4-FFF2-40B4-BE49-F238E27FC236}">
                  <a16:creationId xmlns:a16="http://schemas.microsoft.com/office/drawing/2014/main" id="{25A25832-DF83-97B3-0C76-E30AB3D2B984}"/>
                </a:ext>
              </a:extLst>
            </p:cNvPr>
            <p:cNvGrpSpPr/>
            <p:nvPr/>
          </p:nvGrpSpPr>
          <p:grpSpPr>
            <a:xfrm>
              <a:off x="2608782" y="582379"/>
              <a:ext cx="8665012" cy="6084993"/>
              <a:chOff x="4135438" y="1254097"/>
              <a:chExt cx="8665012" cy="6084993"/>
            </a:xfrm>
          </p:grpSpPr>
          <p:sp>
            <p:nvSpPr>
              <p:cNvPr id="5" name="Rectangle 4" descr="Group border and label">
                <a:extLst>
                  <a:ext uri="{FF2B5EF4-FFF2-40B4-BE49-F238E27FC236}">
                    <a16:creationId xmlns:a16="http://schemas.microsoft.com/office/drawing/2014/main" id="{4DDD09BD-A64F-26FC-C971-A156DC755CE4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/>
              <p:nvPr/>
            </p:nvSpPr>
            <p:spPr>
              <a:xfrm>
                <a:off x="4135438" y="1254097"/>
                <a:ext cx="8665012" cy="608499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Cloud</a:t>
                </a:r>
              </a:p>
            </p:txBody>
          </p:sp>
          <p:pic>
            <p:nvPicPr>
              <p:cNvPr id="6" name="Graphic 5" descr="AWS logo in group.">
                <a:extLst>
                  <a:ext uri="{FF2B5EF4-FFF2-40B4-BE49-F238E27FC236}">
                    <a16:creationId xmlns:a16="http://schemas.microsoft.com/office/drawing/2014/main" id="{80E380E4-D3EE-7FB9-8108-CA6FD2F78E93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135438" y="1254098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7" name="VPCGroup" descr="Virtual private cloud (VPC) group inside the AWS Cloud grouping.">
              <a:extLst>
                <a:ext uri="{FF2B5EF4-FFF2-40B4-BE49-F238E27FC236}">
                  <a16:creationId xmlns:a16="http://schemas.microsoft.com/office/drawing/2014/main" id="{6AE5191D-731E-E9F8-CB56-CD969406CACE}"/>
                </a:ext>
              </a:extLst>
            </p:cNvPr>
            <p:cNvGrpSpPr/>
            <p:nvPr/>
          </p:nvGrpSpPr>
          <p:grpSpPr>
            <a:xfrm>
              <a:off x="5730962" y="1280986"/>
              <a:ext cx="5045992" cy="2507880"/>
              <a:chOff x="4430026" y="2089123"/>
              <a:chExt cx="7213763" cy="2507880"/>
            </a:xfrm>
          </p:grpSpPr>
          <p:sp>
            <p:nvSpPr>
              <p:cNvPr id="8" name="Rectangle 7" descr="VPC group border">
                <a:extLst>
                  <a:ext uri="{FF2B5EF4-FFF2-40B4-BE49-F238E27FC236}">
                    <a16:creationId xmlns:a16="http://schemas.microsoft.com/office/drawing/2014/main" id="{D4D55877-E4AE-B957-FA3B-BD6003D0B5EB}"/>
                  </a:ext>
                </a:extLst>
              </p:cNvPr>
              <p:cNvSpPr/>
              <p:nvPr/>
            </p:nvSpPr>
            <p:spPr>
              <a:xfrm>
                <a:off x="4430029" y="2089125"/>
                <a:ext cx="7213760" cy="2507878"/>
              </a:xfrm>
              <a:prstGeom prst="rect">
                <a:avLst/>
              </a:prstGeom>
              <a:noFill/>
              <a:ln w="15875">
                <a:solidFill>
                  <a:srgbClr val="8C4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n w="0"/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Virtual private cloud (VPC)</a:t>
                </a:r>
              </a:p>
            </p:txBody>
          </p:sp>
          <p:pic>
            <p:nvPicPr>
              <p:cNvPr id="9" name="Graphic 8" descr="VPC group icon.">
                <a:extLst>
                  <a:ext uri="{FF2B5EF4-FFF2-40B4-BE49-F238E27FC236}">
                    <a16:creationId xmlns:a16="http://schemas.microsoft.com/office/drawing/2014/main" id="{6CB8CDB0-BCD0-1353-C0F8-7A5E74D3B2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4430026" y="2089123"/>
                <a:ext cx="514657" cy="360000"/>
              </a:xfrm>
              <a:prstGeom prst="rect">
                <a:avLst/>
              </a:prstGeom>
            </p:spPr>
          </p:pic>
        </p:grpSp>
        <p:grpSp>
          <p:nvGrpSpPr>
            <p:cNvPr id="10" name="Group 9" descr="Region group.">
              <a:extLst>
                <a:ext uri="{FF2B5EF4-FFF2-40B4-BE49-F238E27FC236}">
                  <a16:creationId xmlns:a16="http://schemas.microsoft.com/office/drawing/2014/main" id="{BBADFF0D-4A56-C05B-96A9-89FD7B9B6211}"/>
                </a:ext>
              </a:extLst>
            </p:cNvPr>
            <p:cNvGrpSpPr/>
            <p:nvPr/>
          </p:nvGrpSpPr>
          <p:grpSpPr>
            <a:xfrm>
              <a:off x="2808695" y="1052854"/>
              <a:ext cx="8143084" cy="5474069"/>
              <a:chOff x="4215623" y="1512744"/>
              <a:chExt cx="8143084" cy="5474069"/>
            </a:xfrm>
          </p:grpSpPr>
          <p:sp>
            <p:nvSpPr>
              <p:cNvPr id="11" name="Rectangle 10" descr="Region group">
                <a:extLst>
                  <a:ext uri="{FF2B5EF4-FFF2-40B4-BE49-F238E27FC236}">
                    <a16:creationId xmlns:a16="http://schemas.microsoft.com/office/drawing/2014/main" id="{CD895162-C33A-B4DA-9C2D-3941B0474C69}"/>
                  </a:ext>
                </a:extLst>
              </p:cNvPr>
              <p:cNvSpPr/>
              <p:nvPr/>
            </p:nvSpPr>
            <p:spPr>
              <a:xfrm>
                <a:off x="4215623" y="1512744"/>
                <a:ext cx="8143084" cy="5474069"/>
              </a:xfrm>
              <a:prstGeom prst="rect">
                <a:avLst/>
              </a:prstGeom>
              <a:noFill/>
              <a:ln w="15875">
                <a:solidFill>
                  <a:srgbClr val="00A4A6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</a:p>
            </p:txBody>
          </p:sp>
          <p:pic>
            <p:nvPicPr>
              <p:cNvPr id="12" name="Graphic 11" descr="Region group icon.">
                <a:extLst>
                  <a:ext uri="{FF2B5EF4-FFF2-40B4-BE49-F238E27FC236}">
                    <a16:creationId xmlns:a16="http://schemas.microsoft.com/office/drawing/2014/main" id="{2D1BBEF4-01C4-6B71-7CF1-9E87877508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215623" y="1512745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13" name="Group 12" descr="Private subnet group.">
              <a:extLst>
                <a:ext uri="{FF2B5EF4-FFF2-40B4-BE49-F238E27FC236}">
                  <a16:creationId xmlns:a16="http://schemas.microsoft.com/office/drawing/2014/main" id="{1CA728B4-2BC0-164A-44F8-F0D31B009116}"/>
                </a:ext>
              </a:extLst>
            </p:cNvPr>
            <p:cNvGrpSpPr/>
            <p:nvPr/>
          </p:nvGrpSpPr>
          <p:grpSpPr>
            <a:xfrm>
              <a:off x="6090962" y="1819419"/>
              <a:ext cx="4487217" cy="1811791"/>
              <a:chOff x="4215623" y="2618865"/>
              <a:chExt cx="4487217" cy="181179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41BAAB7-F637-A3A5-3688-3A37A9D96D76}"/>
                  </a:ext>
                </a:extLst>
              </p:cNvPr>
              <p:cNvSpPr/>
              <p:nvPr/>
            </p:nvSpPr>
            <p:spPr>
              <a:xfrm>
                <a:off x="4215623" y="2618865"/>
                <a:ext cx="4487217" cy="1811791"/>
              </a:xfrm>
              <a:prstGeom prst="rect">
                <a:avLst/>
              </a:prstGeom>
              <a:noFill/>
              <a:ln w="15875">
                <a:solidFill>
                  <a:srgbClr val="00A4A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pic>
            <p:nvPicPr>
              <p:cNvPr id="15" name="Graphic 14" descr="Private subnet group icon. ">
                <a:extLst>
                  <a:ext uri="{FF2B5EF4-FFF2-40B4-BE49-F238E27FC236}">
                    <a16:creationId xmlns:a16="http://schemas.microsoft.com/office/drawing/2014/main" id="{3AB78578-6F88-0648-B3E2-3CC37B01E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4215623" y="2618865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19" name="Graphic 17" descr="Amazon Cognito service icon.">
              <a:extLst>
                <a:ext uri="{FF2B5EF4-FFF2-40B4-BE49-F238E27FC236}">
                  <a16:creationId xmlns:a16="http://schemas.microsoft.com/office/drawing/2014/main" id="{93BD2906-D6D1-DC9A-23C5-592744AF3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3516798" y="1481110"/>
              <a:ext cx="648137" cy="64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1">
              <a:extLst>
                <a:ext uri="{FF2B5EF4-FFF2-40B4-BE49-F238E27FC236}">
                  <a16:creationId xmlns:a16="http://schemas.microsoft.com/office/drawing/2014/main" id="{B7DADBD9-DD6D-70C1-1225-32CA62CBA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9048" y="2121764"/>
              <a:ext cx="15636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Cognito</a:t>
              </a:r>
            </a:p>
          </p:txBody>
        </p:sp>
        <p:pic>
          <p:nvPicPr>
            <p:cNvPr id="21" name="Graphic 8" descr="Amazon Simple Storage Service (Amazon S3) service icon.">
              <a:extLst>
                <a:ext uri="{FF2B5EF4-FFF2-40B4-BE49-F238E27FC236}">
                  <a16:creationId xmlns:a16="http://schemas.microsoft.com/office/drawing/2014/main" id="{979FD706-691B-4E7D-5B68-046F5A1A24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3492155" y="5482501"/>
              <a:ext cx="648137" cy="64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BCA830DA-E5CD-7FCB-7FCB-32A9E34586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635" y="6094810"/>
              <a:ext cx="223996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Simple Storage Service (Amazon S3)</a:t>
              </a:r>
            </a:p>
          </p:txBody>
        </p:sp>
        <p:pic>
          <p:nvPicPr>
            <p:cNvPr id="23" name="Graphic 23" descr="Amazon DynamoDB service icon.">
              <a:extLst>
                <a:ext uri="{FF2B5EF4-FFF2-40B4-BE49-F238E27FC236}">
                  <a16:creationId xmlns:a16="http://schemas.microsoft.com/office/drawing/2014/main" id="{A3AD61EF-1DFE-6CAC-1AA1-98CF831E6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 bwMode="auto">
            <a:xfrm>
              <a:off x="8004225" y="5444142"/>
              <a:ext cx="648137" cy="64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2">
              <a:extLst>
                <a:ext uri="{FF2B5EF4-FFF2-40B4-BE49-F238E27FC236}">
                  <a16:creationId xmlns:a16="http://schemas.microsoft.com/office/drawing/2014/main" id="{94D46EBE-C001-AB04-6DF1-955A587FE8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094" y="6092279"/>
              <a:ext cx="22796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pic>
          <p:nvPicPr>
            <p:cNvPr id="25" name="Graphic 10" descr="AWS Lambda service icon.">
              <a:extLst>
                <a:ext uri="{FF2B5EF4-FFF2-40B4-BE49-F238E27FC236}">
                  <a16:creationId xmlns:a16="http://schemas.microsoft.com/office/drawing/2014/main" id="{F510D905-533A-1D2D-511A-1BBB83B15D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7014853" y="2608312"/>
              <a:ext cx="646820" cy="646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B50297BC-7A2F-9131-D5A3-0456A13560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0863" y="2353352"/>
              <a:ext cx="15335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pic>
          <p:nvPicPr>
            <p:cNvPr id="27" name="Graphic 7" descr="Amazon API Gateway service icon.">
              <a:extLst>
                <a:ext uri="{FF2B5EF4-FFF2-40B4-BE49-F238E27FC236}">
                  <a16:creationId xmlns:a16="http://schemas.microsoft.com/office/drawing/2014/main" id="{C0922C83-F02A-457E-0C6C-54A11BA923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/>
          </p:blipFill>
          <p:spPr bwMode="auto">
            <a:xfrm>
              <a:off x="3516798" y="2576414"/>
              <a:ext cx="648137" cy="64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9">
              <a:extLst>
                <a:ext uri="{FF2B5EF4-FFF2-40B4-BE49-F238E27FC236}">
                  <a16:creationId xmlns:a16="http://schemas.microsoft.com/office/drawing/2014/main" id="{6C241644-3C30-6794-EE77-E7177A143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2718" y="3201232"/>
              <a:ext cx="171108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API Gateway</a:t>
              </a:r>
            </a:p>
          </p:txBody>
        </p:sp>
        <p:pic>
          <p:nvPicPr>
            <p:cNvPr id="29" name="Graphic 14" descr="Amazon OpenSearch Service service icon.">
              <a:extLst>
                <a:ext uri="{FF2B5EF4-FFF2-40B4-BE49-F238E27FC236}">
                  <a16:creationId xmlns:a16="http://schemas.microsoft.com/office/drawing/2014/main" id="{75D068CF-33E0-0AEA-AB23-46C6D1423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8790768" y="2608312"/>
              <a:ext cx="646820" cy="646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D14BFBCA-4CE4-2851-D2DC-F13B86154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46937" y="2354106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OpenSearch Service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19F15C5-7D6F-2ADD-B400-6B357DB66B51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4164935" y="2900483"/>
              <a:ext cx="284991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97A8ED-9DCC-0748-49F9-66507FB510BE}"/>
                </a:ext>
              </a:extLst>
            </p:cNvPr>
            <p:cNvCxnSpPr>
              <a:cxnSpLocks/>
              <a:stCxn id="25" idx="3"/>
              <a:endCxn id="29" idx="1"/>
            </p:cNvCxnSpPr>
            <p:nvPr/>
          </p:nvCxnSpPr>
          <p:spPr>
            <a:xfrm>
              <a:off x="7661673" y="2931722"/>
              <a:ext cx="112909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88572D-7D5F-02E5-31B8-224441EFAC22}"/>
                </a:ext>
              </a:extLst>
            </p:cNvPr>
            <p:cNvSpPr txBox="1"/>
            <p:nvPr/>
          </p:nvSpPr>
          <p:spPr>
            <a:xfrm>
              <a:off x="918206" y="2573609"/>
              <a:ext cx="11448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Frontend</a:t>
              </a:r>
            </a:p>
          </p:txBody>
        </p:sp>
        <p:pic>
          <p:nvPicPr>
            <p:cNvPr id="42" name="Picture 4" descr="TypeScript and Create-React-App. A quick how-to! | by Julia Zolotarev |  CodeX | Medium">
              <a:extLst>
                <a:ext uri="{FF2B5EF4-FFF2-40B4-BE49-F238E27FC236}">
                  <a16:creationId xmlns:a16="http://schemas.microsoft.com/office/drawing/2014/main" id="{D957C844-F78E-6569-04DF-524FDA12CA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2368" y="2756008"/>
              <a:ext cx="1075559" cy="6453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45A974A-36B0-3A04-24CA-DFDDDC8C1C01}"/>
                </a:ext>
              </a:extLst>
            </p:cNvPr>
            <p:cNvCxnSpPr>
              <a:cxnSpLocks/>
            </p:cNvCxnSpPr>
            <p:nvPr/>
          </p:nvCxnSpPr>
          <p:spPr>
            <a:xfrm>
              <a:off x="2063071" y="2998251"/>
              <a:ext cx="1453727" cy="680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Elbow Connector 45">
              <a:extLst>
                <a:ext uri="{FF2B5EF4-FFF2-40B4-BE49-F238E27FC236}">
                  <a16:creationId xmlns:a16="http://schemas.microsoft.com/office/drawing/2014/main" id="{167D3AC8-04FE-58CF-C6F9-C80B643AD970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rot="5400000" flipH="1" flipV="1">
              <a:off x="2120420" y="1186362"/>
              <a:ext cx="757466" cy="2017028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DD5E9288-C2EF-ED89-8F76-2B98C07AB035}"/>
                </a:ext>
              </a:extLst>
            </p:cNvPr>
            <p:cNvCxnSpPr>
              <a:cxnSpLocks/>
              <a:stCxn id="42" idx="2"/>
              <a:endCxn id="21" idx="1"/>
            </p:cNvCxnSpPr>
            <p:nvPr/>
          </p:nvCxnSpPr>
          <p:spPr>
            <a:xfrm rot="16200000" flipH="1">
              <a:off x="1263538" y="3577952"/>
              <a:ext cx="2405227" cy="2052007"/>
            </a:xfrm>
            <a:prstGeom prst="bentConnector2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B9E61454-04F2-F75E-4A3F-E65A96E0454B}"/>
                </a:ext>
              </a:extLst>
            </p:cNvPr>
            <p:cNvCxnSpPr>
              <a:cxnSpLocks/>
              <a:stCxn id="25" idx="2"/>
              <a:endCxn id="23" idx="0"/>
            </p:cNvCxnSpPr>
            <p:nvPr/>
          </p:nvCxnSpPr>
          <p:spPr>
            <a:xfrm rot="16200000" flipH="1">
              <a:off x="6738773" y="3854621"/>
              <a:ext cx="2189010" cy="990031"/>
            </a:xfrm>
            <a:prstGeom prst="bentConnector3">
              <a:avLst>
                <a:gd name="adj1" fmla="val 73047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4" name="Graphic 22" descr="User resource icon for the General Icons category.">
              <a:extLst>
                <a:ext uri="{FF2B5EF4-FFF2-40B4-BE49-F238E27FC236}">
                  <a16:creationId xmlns:a16="http://schemas.microsoft.com/office/drawing/2014/main" id="{89F270E1-F39D-D393-9501-288B4FFD1A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334519" y="2064359"/>
              <a:ext cx="479467" cy="479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" name="Graphic 22" descr="User resource icon for the General Icons category.">
              <a:extLst>
                <a:ext uri="{FF2B5EF4-FFF2-40B4-BE49-F238E27FC236}">
                  <a16:creationId xmlns:a16="http://schemas.microsoft.com/office/drawing/2014/main" id="{D0386AF7-D05A-AB58-084D-99BB79AC25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325283" y="2703207"/>
              <a:ext cx="479467" cy="479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" name="Graphic 22" descr="User resource icon for the General Icons category.">
              <a:extLst>
                <a:ext uri="{FF2B5EF4-FFF2-40B4-BE49-F238E27FC236}">
                  <a16:creationId xmlns:a16="http://schemas.microsoft.com/office/drawing/2014/main" id="{4A760849-29D0-4D8E-9948-D329D1BD92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334518" y="3327548"/>
              <a:ext cx="479467" cy="479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7" name="Graphic 22" descr="User resource icon for the General Icons category.">
              <a:extLst>
                <a:ext uri="{FF2B5EF4-FFF2-40B4-BE49-F238E27FC236}">
                  <a16:creationId xmlns:a16="http://schemas.microsoft.com/office/drawing/2014/main" id="{382848E2-BDFD-74B1-D604-3B25894FBE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 bwMode="auto">
            <a:xfrm>
              <a:off x="336981" y="3897873"/>
              <a:ext cx="479467" cy="4794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69" name="Elbow Connector 68">
              <a:extLst>
                <a:ext uri="{FF2B5EF4-FFF2-40B4-BE49-F238E27FC236}">
                  <a16:creationId xmlns:a16="http://schemas.microsoft.com/office/drawing/2014/main" id="{1BDF4236-D54C-868E-3BA8-34FF10E60819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4140292" y="3182674"/>
              <a:ext cx="2874561" cy="2623896"/>
            </a:xfrm>
            <a:prstGeom prst="bentConnector3">
              <a:avLst>
                <a:gd name="adj1" fmla="val 76691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8" name="Graphic 77" descr="Amazon Bedrock service icon.">
              <a:extLst>
                <a:ext uri="{FF2B5EF4-FFF2-40B4-BE49-F238E27FC236}">
                  <a16:creationId xmlns:a16="http://schemas.microsoft.com/office/drawing/2014/main" id="{2BEFFD0C-A276-41D3-A90B-09E3FB142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rcRect/>
            <a:stretch/>
          </p:blipFill>
          <p:spPr>
            <a:xfrm>
              <a:off x="8776430" y="3937603"/>
              <a:ext cx="643476" cy="643476"/>
            </a:xfrm>
            <a:prstGeom prst="rect">
              <a:avLst/>
            </a:prstGeom>
          </p:spPr>
        </p:pic>
        <p:sp>
          <p:nvSpPr>
            <p:cNvPr id="79" name="TextBox 12">
              <a:extLst>
                <a:ext uri="{FF2B5EF4-FFF2-40B4-BE49-F238E27FC236}">
                  <a16:creationId xmlns:a16="http://schemas.microsoft.com/office/drawing/2014/main" id="{D6749F1B-D167-5325-2CA2-1E60D0CE2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2552" y="4566660"/>
              <a:ext cx="163232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Bedrock</a:t>
              </a:r>
            </a:p>
          </p:txBody>
        </p:sp>
        <p:cxnSp>
          <p:nvCxnSpPr>
            <p:cNvPr id="87" name="Elbow Connector 86">
              <a:extLst>
                <a:ext uri="{FF2B5EF4-FFF2-40B4-BE49-F238E27FC236}">
                  <a16:creationId xmlns:a16="http://schemas.microsoft.com/office/drawing/2014/main" id="{463DBFC9-269A-6BC4-BEA4-F01CE5FFC262}"/>
                </a:ext>
              </a:extLst>
            </p:cNvPr>
            <p:cNvCxnSpPr>
              <a:cxnSpLocks/>
            </p:cNvCxnSpPr>
            <p:nvPr/>
          </p:nvCxnSpPr>
          <p:spPr>
            <a:xfrm>
              <a:off x="7503089" y="3278328"/>
              <a:ext cx="1255408" cy="1050629"/>
            </a:xfrm>
            <a:prstGeom prst="bentConnector3">
              <a:avLst>
                <a:gd name="adj1" fmla="val 1442"/>
              </a:avLst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4" name="Graphic 10" descr="AWS Lambda service icon.">
              <a:extLst>
                <a:ext uri="{FF2B5EF4-FFF2-40B4-BE49-F238E27FC236}">
                  <a16:creationId xmlns:a16="http://schemas.microsoft.com/office/drawing/2014/main" id="{4547615B-C793-FE23-316B-F178CC9303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/>
          </p:blipFill>
          <p:spPr bwMode="auto">
            <a:xfrm>
              <a:off x="4820790" y="1520500"/>
              <a:ext cx="646820" cy="646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" name="TextBox 20">
              <a:extLst>
                <a:ext uri="{FF2B5EF4-FFF2-40B4-BE49-F238E27FC236}">
                  <a16:creationId xmlns:a16="http://schemas.microsoft.com/office/drawing/2014/main" id="{CCE90DBF-3C4C-09DD-14AA-C0B3F27194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958" y="2128035"/>
              <a:ext cx="153352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E35A6A8-1B8F-1F76-033D-91A50E2C791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4164935" y="1805179"/>
              <a:ext cx="646820" cy="81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61371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aaS-Multi-Tenant-OpenSearch-4">
            <a:extLst>
              <a:ext uri="{FF2B5EF4-FFF2-40B4-BE49-F238E27FC236}">
                <a16:creationId xmlns:a16="http://schemas.microsoft.com/office/drawing/2014/main" id="{643A3502-EDE9-025C-2B4F-D3FC79DA1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0"/>
            <a:ext cx="119078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0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>
            <a:extLst>
              <a:ext uri="{FF2B5EF4-FFF2-40B4-BE49-F238E27FC236}">
                <a16:creationId xmlns:a16="http://schemas.microsoft.com/office/drawing/2014/main" id="{33E27C04-24C1-6205-8CB6-4462E6A14FA2}"/>
              </a:ext>
            </a:extLst>
          </p:cNvPr>
          <p:cNvGrpSpPr/>
          <p:nvPr/>
        </p:nvGrpSpPr>
        <p:grpSpPr>
          <a:xfrm>
            <a:off x="1132346" y="447410"/>
            <a:ext cx="9546305" cy="6604298"/>
            <a:chOff x="1132346" y="183459"/>
            <a:chExt cx="9546305" cy="6604298"/>
          </a:xfrm>
        </p:grpSpPr>
        <p:grpSp>
          <p:nvGrpSpPr>
            <p:cNvPr id="5" name="AWSCloudGroup" descr="AWS Cloud group.">
              <a:extLst>
                <a:ext uri="{FF2B5EF4-FFF2-40B4-BE49-F238E27FC236}">
                  <a16:creationId xmlns:a16="http://schemas.microsoft.com/office/drawing/2014/main" id="{726606B9-402A-8272-EB4E-017E4EB41220}"/>
                </a:ext>
              </a:extLst>
            </p:cNvPr>
            <p:cNvGrpSpPr/>
            <p:nvPr/>
          </p:nvGrpSpPr>
          <p:grpSpPr>
            <a:xfrm>
              <a:off x="1132346" y="183459"/>
              <a:ext cx="9546305" cy="6595713"/>
              <a:chOff x="4135437" y="1254097"/>
              <a:chExt cx="9546305" cy="6595713"/>
            </a:xfrm>
          </p:grpSpPr>
          <p:sp>
            <p:nvSpPr>
              <p:cNvPr id="43" name="Rectangle 42" descr="Group border and label">
                <a:extLst>
                  <a:ext uri="{FF2B5EF4-FFF2-40B4-BE49-F238E27FC236}">
                    <a16:creationId xmlns:a16="http://schemas.microsoft.com/office/drawing/2014/main" id="{E186E912-F230-FACC-2F36-8425FDBDB0C2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SpPr/>
              <p:nvPr/>
            </p:nvSpPr>
            <p:spPr>
              <a:xfrm>
                <a:off x="4135437" y="1254097"/>
                <a:ext cx="9546305" cy="6595713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AWS Cloud</a:t>
                </a:r>
              </a:p>
            </p:txBody>
          </p:sp>
          <p:pic>
            <p:nvPicPr>
              <p:cNvPr id="44" name="Graphic 43" descr="AWS logo in group.">
                <a:extLst>
                  <a:ext uri="{FF2B5EF4-FFF2-40B4-BE49-F238E27FC236}">
                    <a16:creationId xmlns:a16="http://schemas.microsoft.com/office/drawing/2014/main" id="{4E2C13E9-C0FD-47DE-44B1-3D93CB66F3C3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135438" y="1254098"/>
                <a:ext cx="381000" cy="381000"/>
              </a:xfrm>
              <a:prstGeom prst="rect">
                <a:avLst/>
              </a:prstGeom>
            </p:spPr>
          </p:pic>
        </p:grpSp>
        <p:grpSp>
          <p:nvGrpSpPr>
            <p:cNvPr id="6" name="VPCGroup" descr="Virtual private cloud (VPC) group inside the AWS Cloud grouping.">
              <a:extLst>
                <a:ext uri="{FF2B5EF4-FFF2-40B4-BE49-F238E27FC236}">
                  <a16:creationId xmlns:a16="http://schemas.microsoft.com/office/drawing/2014/main" id="{0AF38D5F-BE5E-3002-9398-6C05CA59531A}"/>
                </a:ext>
              </a:extLst>
            </p:cNvPr>
            <p:cNvGrpSpPr/>
            <p:nvPr/>
          </p:nvGrpSpPr>
          <p:grpSpPr>
            <a:xfrm>
              <a:off x="1513347" y="581631"/>
              <a:ext cx="9018019" cy="4949849"/>
              <a:chOff x="4430026" y="1846865"/>
              <a:chExt cx="12892182" cy="4949849"/>
            </a:xfrm>
          </p:grpSpPr>
          <p:sp>
            <p:nvSpPr>
              <p:cNvPr id="41" name="Rectangle 40" descr="VPC group border">
                <a:extLst>
                  <a:ext uri="{FF2B5EF4-FFF2-40B4-BE49-F238E27FC236}">
                    <a16:creationId xmlns:a16="http://schemas.microsoft.com/office/drawing/2014/main" id="{2FC95D60-47EE-2425-2E72-45944715B907}"/>
                  </a:ext>
                </a:extLst>
              </p:cNvPr>
              <p:cNvSpPr/>
              <p:nvPr/>
            </p:nvSpPr>
            <p:spPr>
              <a:xfrm>
                <a:off x="4430027" y="1846865"/>
                <a:ext cx="12892181" cy="4949849"/>
              </a:xfrm>
              <a:prstGeom prst="rect">
                <a:avLst/>
              </a:prstGeom>
              <a:noFill/>
              <a:ln w="15875">
                <a:solidFill>
                  <a:srgbClr val="8C4F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ln w="0"/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Virtual private cloud (VPC)</a:t>
                </a:r>
              </a:p>
            </p:txBody>
          </p:sp>
          <p:pic>
            <p:nvPicPr>
              <p:cNvPr id="42" name="Graphic 41" descr="VPC group icon.">
                <a:extLst>
                  <a:ext uri="{FF2B5EF4-FFF2-40B4-BE49-F238E27FC236}">
                    <a16:creationId xmlns:a16="http://schemas.microsoft.com/office/drawing/2014/main" id="{4378836B-F3A4-7010-E553-CE2C6BF81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4430026" y="1846865"/>
                <a:ext cx="514657" cy="360000"/>
              </a:xfrm>
              <a:prstGeom prst="rect">
                <a:avLst/>
              </a:prstGeom>
            </p:spPr>
          </p:pic>
        </p:grpSp>
        <p:grpSp>
          <p:nvGrpSpPr>
            <p:cNvPr id="8" name="Group 7" descr="Private subnet group.">
              <a:extLst>
                <a:ext uri="{FF2B5EF4-FFF2-40B4-BE49-F238E27FC236}">
                  <a16:creationId xmlns:a16="http://schemas.microsoft.com/office/drawing/2014/main" id="{CF2A1E0B-55DA-3C09-4C67-D52BA5A56E7D}"/>
                </a:ext>
              </a:extLst>
            </p:cNvPr>
            <p:cNvGrpSpPr/>
            <p:nvPr/>
          </p:nvGrpSpPr>
          <p:grpSpPr>
            <a:xfrm>
              <a:off x="1873347" y="978043"/>
              <a:ext cx="8445306" cy="4458628"/>
              <a:chOff x="4215623" y="2206037"/>
              <a:chExt cx="8445306" cy="445862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74543F9-F0AA-B0A4-D51F-BCED728EBB70}"/>
                  </a:ext>
                </a:extLst>
              </p:cNvPr>
              <p:cNvSpPr/>
              <p:nvPr/>
            </p:nvSpPr>
            <p:spPr>
              <a:xfrm>
                <a:off x="4215623" y="2206037"/>
                <a:ext cx="8445306" cy="4458628"/>
              </a:xfrm>
              <a:prstGeom prst="rect">
                <a:avLst/>
              </a:prstGeom>
              <a:noFill/>
              <a:ln w="15875">
                <a:solidFill>
                  <a:srgbClr val="00A4A6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2920" tIns="91440" bIns="4572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Private subnet</a:t>
                </a:r>
              </a:p>
            </p:txBody>
          </p:sp>
          <p:pic>
            <p:nvPicPr>
              <p:cNvPr id="38" name="Graphic 37" descr="Private subnet group icon. ">
                <a:extLst>
                  <a:ext uri="{FF2B5EF4-FFF2-40B4-BE49-F238E27FC236}">
                    <a16:creationId xmlns:a16="http://schemas.microsoft.com/office/drawing/2014/main" id="{221177BF-3AD6-E568-C9DB-DB27097351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4215623" y="2208925"/>
                <a:ext cx="381000" cy="381000"/>
              </a:xfrm>
              <a:prstGeom prst="rect">
                <a:avLst/>
              </a:prstGeom>
            </p:spPr>
          </p:pic>
        </p:grpSp>
        <p:pic>
          <p:nvPicPr>
            <p:cNvPr id="15" name="Graphic 10" descr="AWS Lambda service icon.">
              <a:extLst>
                <a:ext uri="{FF2B5EF4-FFF2-40B4-BE49-F238E27FC236}">
                  <a16:creationId xmlns:a16="http://schemas.microsoft.com/office/drawing/2014/main" id="{85017909-444C-0753-CAEA-514E3FF1ED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2321097" y="2773748"/>
              <a:ext cx="646820" cy="646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20">
              <a:extLst>
                <a:ext uri="{FF2B5EF4-FFF2-40B4-BE49-F238E27FC236}">
                  <a16:creationId xmlns:a16="http://schemas.microsoft.com/office/drawing/2014/main" id="{DD5AC730-D98C-EB90-058C-C5A18C80B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9463" y="2516637"/>
              <a:ext cx="1190088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pic>
          <p:nvPicPr>
            <p:cNvPr id="19" name="Graphic 14" descr="Amazon OpenSearch Service service icon.">
              <a:extLst>
                <a:ext uri="{FF2B5EF4-FFF2-40B4-BE49-F238E27FC236}">
                  <a16:creationId xmlns:a16="http://schemas.microsoft.com/office/drawing/2014/main" id="{18B6DBDF-FD04-EA4C-1132-E2E0AE0424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4674966" y="1326519"/>
              <a:ext cx="646820" cy="646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Box 17">
              <a:extLst>
                <a:ext uri="{FF2B5EF4-FFF2-40B4-BE49-F238E27FC236}">
                  <a16:creationId xmlns:a16="http://schemas.microsoft.com/office/drawing/2014/main" id="{EC1FE4F2-F7A7-A410-3AB0-0606BA4943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2201" y="1050963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OpenSearch Service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087CC2F-A27B-87DA-89A4-FCCC307C0C8D}"/>
                </a:ext>
              </a:extLst>
            </p:cNvPr>
            <p:cNvCxnSpPr>
              <a:cxnSpLocks/>
              <a:stCxn id="15" idx="3"/>
              <a:endCxn id="19" idx="1"/>
            </p:cNvCxnSpPr>
            <p:nvPr/>
          </p:nvCxnSpPr>
          <p:spPr>
            <a:xfrm flipV="1">
              <a:off x="2967917" y="1649929"/>
              <a:ext cx="1707049" cy="144722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phic 14" descr="Amazon OpenSearch Service service icon.">
              <a:extLst>
                <a:ext uri="{FF2B5EF4-FFF2-40B4-BE49-F238E27FC236}">
                  <a16:creationId xmlns:a16="http://schemas.microsoft.com/office/drawing/2014/main" id="{B0C66D34-3387-53F7-7700-E2C59A638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 bwMode="auto">
            <a:xfrm>
              <a:off x="4694466" y="3620502"/>
              <a:ext cx="646820" cy="6468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TextBox 17">
              <a:extLst>
                <a:ext uri="{FF2B5EF4-FFF2-40B4-BE49-F238E27FC236}">
                  <a16:creationId xmlns:a16="http://schemas.microsoft.com/office/drawing/2014/main" id="{D6B4A2EA-5BA2-6B81-602C-2880CBE5A0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0635" y="3366296"/>
              <a:ext cx="2292350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Amazon OpenSearch Service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3BA39E7-7855-8BE1-E434-A6B39D44A082}"/>
                </a:ext>
              </a:extLst>
            </p:cNvPr>
            <p:cNvCxnSpPr>
              <a:cxnSpLocks/>
              <a:stCxn id="15" idx="3"/>
              <a:endCxn id="47" idx="1"/>
            </p:cNvCxnSpPr>
            <p:nvPr/>
          </p:nvCxnSpPr>
          <p:spPr>
            <a:xfrm>
              <a:off x="2967917" y="3097158"/>
              <a:ext cx="1726549" cy="8467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Graphic 23" descr="Amazon DynamoDB service icon.">
              <a:extLst>
                <a:ext uri="{FF2B5EF4-FFF2-40B4-BE49-F238E27FC236}">
                  <a16:creationId xmlns:a16="http://schemas.microsoft.com/office/drawing/2014/main" id="{EFABA2D8-9C6E-9AFA-D0EB-CF37C7C439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 bwMode="auto">
            <a:xfrm>
              <a:off x="2321097" y="5766894"/>
              <a:ext cx="648137" cy="64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TextBox 12">
              <a:extLst>
                <a:ext uri="{FF2B5EF4-FFF2-40B4-BE49-F238E27FC236}">
                  <a16:creationId xmlns:a16="http://schemas.microsoft.com/office/drawing/2014/main" id="{F0058CCF-2331-6498-1D08-E74F22DCC9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512" y="6343454"/>
              <a:ext cx="178101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2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0374ABA-3011-B1CC-8398-34E851BBCD22}"/>
                </a:ext>
              </a:extLst>
            </p:cNvPr>
            <p:cNvCxnSpPr>
              <a:cxnSpLocks/>
              <a:stCxn id="15" idx="2"/>
              <a:endCxn id="54" idx="0"/>
            </p:cNvCxnSpPr>
            <p:nvPr/>
          </p:nvCxnSpPr>
          <p:spPr>
            <a:xfrm>
              <a:off x="2644507" y="3420568"/>
              <a:ext cx="659" cy="23463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Graphic 58" descr="Forums resource icon for the General Icons category.">
              <a:extLst>
                <a:ext uri="{FF2B5EF4-FFF2-40B4-BE49-F238E27FC236}">
                  <a16:creationId xmlns:a16="http://schemas.microsoft.com/office/drawing/2014/main" id="{DDDA01E1-9E40-4578-AC5B-DE31D4C22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52863" y="1421329"/>
              <a:ext cx="457200" cy="4572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2FF53-1AEE-3DF5-DCF2-6D2A2E341C99}"/>
                </a:ext>
              </a:extLst>
            </p:cNvPr>
            <p:cNvSpPr txBox="1"/>
            <p:nvPr/>
          </p:nvSpPr>
          <p:spPr>
            <a:xfrm>
              <a:off x="4433156" y="1981202"/>
              <a:ext cx="113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200" dirty="0"/>
                <a:t>Silo domain for</a:t>
              </a:r>
            </a:p>
            <a:p>
              <a:pPr algn="ctr"/>
              <a:r>
                <a:rPr lang="en-JP" sz="1200" dirty="0"/>
                <a:t> tenant-a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6B4C9DA-B595-1A43-A9C5-4F626F7C18DA}"/>
                </a:ext>
              </a:extLst>
            </p:cNvPr>
            <p:cNvSpPr txBox="1"/>
            <p:nvPr/>
          </p:nvSpPr>
          <p:spPr>
            <a:xfrm>
              <a:off x="4388813" y="4203074"/>
              <a:ext cx="13405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200" dirty="0"/>
                <a:t>Pooled domain for</a:t>
              </a:r>
            </a:p>
            <a:p>
              <a:pPr algn="ctr"/>
              <a:r>
                <a:rPr lang="en-JP" sz="1200" dirty="0"/>
                <a:t>tenant-b, c, and d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C06B804-0BAD-FF78-3E0C-8F54DFAC5174}"/>
                </a:ext>
              </a:extLst>
            </p:cNvPr>
            <p:cNvSpPr txBox="1"/>
            <p:nvPr/>
          </p:nvSpPr>
          <p:spPr>
            <a:xfrm>
              <a:off x="1494205" y="6510758"/>
              <a:ext cx="2336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200" dirty="0"/>
                <a:t>Routing information for all tenants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2FF3D4C-0CB5-6C5B-AAA6-194B6A2B40C2}"/>
                </a:ext>
              </a:extLst>
            </p:cNvPr>
            <p:cNvSpPr txBox="1"/>
            <p:nvPr/>
          </p:nvSpPr>
          <p:spPr>
            <a:xfrm>
              <a:off x="6412838" y="1821211"/>
              <a:ext cx="993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200" dirty="0"/>
                <a:t>Silo index for</a:t>
              </a:r>
            </a:p>
            <a:p>
              <a:pPr algn="ctr"/>
              <a:r>
                <a:rPr lang="en-JP" sz="1200" dirty="0"/>
                <a:t>tenant-a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1A74087-7979-4B70-F3BF-AF7C1ED01329}"/>
                </a:ext>
              </a:extLst>
            </p:cNvPr>
            <p:cNvCxnSpPr>
              <a:cxnSpLocks/>
              <a:stCxn id="19" idx="3"/>
              <a:endCxn id="59" idx="1"/>
            </p:cNvCxnSpPr>
            <p:nvPr/>
          </p:nvCxnSpPr>
          <p:spPr>
            <a:xfrm>
              <a:off x="5321786" y="1649929"/>
              <a:ext cx="133107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0" name="Graphic 69" descr="Forums resource icon for the General Icons category.">
              <a:extLst>
                <a:ext uri="{FF2B5EF4-FFF2-40B4-BE49-F238E27FC236}">
                  <a16:creationId xmlns:a16="http://schemas.microsoft.com/office/drawing/2014/main" id="{515B03C1-B42F-7663-4521-54F1160C78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51297" y="2655136"/>
              <a:ext cx="457200" cy="4572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0136206-14BF-65C9-A894-4B236B9955FF}"/>
                </a:ext>
              </a:extLst>
            </p:cNvPr>
            <p:cNvSpPr txBox="1"/>
            <p:nvPr/>
          </p:nvSpPr>
          <p:spPr>
            <a:xfrm>
              <a:off x="6412838" y="3082999"/>
              <a:ext cx="993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200" dirty="0"/>
                <a:t>Silo index for</a:t>
              </a:r>
            </a:p>
            <a:p>
              <a:pPr algn="ctr"/>
              <a:r>
                <a:rPr lang="en-JP" sz="1200" dirty="0"/>
                <a:t>tenant-b</a:t>
              </a:r>
            </a:p>
          </p:txBody>
        </p:sp>
        <p:pic>
          <p:nvPicPr>
            <p:cNvPr id="73" name="Graphic 72" descr="Forums resource icon for the General Icons category.">
              <a:extLst>
                <a:ext uri="{FF2B5EF4-FFF2-40B4-BE49-F238E27FC236}">
                  <a16:creationId xmlns:a16="http://schemas.microsoft.com/office/drawing/2014/main" id="{4B9FF145-3BC7-1B4D-2296-D3EE9A278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659136" y="4097554"/>
              <a:ext cx="457200" cy="4572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8B784D8-ED37-52A6-C0F8-A9DC2D629A76}"/>
                </a:ext>
              </a:extLst>
            </p:cNvPr>
            <p:cNvSpPr txBox="1"/>
            <p:nvPr/>
          </p:nvSpPr>
          <p:spPr>
            <a:xfrm>
              <a:off x="6278097" y="4547639"/>
              <a:ext cx="1203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JP" sz="1200" dirty="0"/>
                <a:t>Pooled index for</a:t>
              </a:r>
            </a:p>
            <a:p>
              <a:pPr algn="ctr"/>
              <a:r>
                <a:rPr lang="en-JP" sz="1200" dirty="0"/>
                <a:t>tenant-c and d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97B7699-5747-C3DE-D588-6962306BD56D}"/>
                </a:ext>
              </a:extLst>
            </p:cNvPr>
            <p:cNvCxnSpPr>
              <a:cxnSpLocks/>
              <a:stCxn id="47" idx="3"/>
              <a:endCxn id="70" idx="1"/>
            </p:cNvCxnSpPr>
            <p:nvPr/>
          </p:nvCxnSpPr>
          <p:spPr>
            <a:xfrm flipV="1">
              <a:off x="5341286" y="2883736"/>
              <a:ext cx="1310011" cy="106017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C9C1E05-89BC-824F-EA76-93A580EF3EA4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5341286" y="3943912"/>
              <a:ext cx="1310011" cy="6431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3094676-5F6D-AD3F-9DD1-01679FD0EA20}"/>
                </a:ext>
              </a:extLst>
            </p:cNvPr>
            <p:cNvSpPr/>
            <p:nvPr/>
          </p:nvSpPr>
          <p:spPr>
            <a:xfrm>
              <a:off x="7577635" y="1407616"/>
              <a:ext cx="2599962" cy="769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954C8FB-7EFE-0C54-8FA1-95975BD60E0A}"/>
                </a:ext>
              </a:extLst>
            </p:cNvPr>
            <p:cNvSpPr/>
            <p:nvPr/>
          </p:nvSpPr>
          <p:spPr>
            <a:xfrm>
              <a:off x="7577635" y="2477805"/>
              <a:ext cx="2599962" cy="76944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7DF7F6B-2A8F-A945-6FF4-9879AC955EDA}"/>
                </a:ext>
              </a:extLst>
            </p:cNvPr>
            <p:cNvSpPr/>
            <p:nvPr/>
          </p:nvSpPr>
          <p:spPr>
            <a:xfrm>
              <a:off x="7577635" y="3564525"/>
              <a:ext cx="2599962" cy="176979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pic>
          <p:nvPicPr>
            <p:cNvPr id="91" name="Graphic 90" descr="SAML token resource icon for the General Icons category.">
              <a:extLst>
                <a:ext uri="{FF2B5EF4-FFF2-40B4-BE49-F238E27FC236}">
                  <a16:creationId xmlns:a16="http://schemas.microsoft.com/office/drawing/2014/main" id="{EF606601-750A-B356-A53E-76DE5E4A1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262521" y="2162396"/>
              <a:ext cx="457200" cy="457200"/>
            </a:xfrm>
            <a:prstGeom prst="rect">
              <a:avLst/>
            </a:prstGeom>
          </p:spPr>
        </p:pic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FE9B307-57AB-3F93-6693-B0E0233E9E21}"/>
                </a:ext>
              </a:extLst>
            </p:cNvPr>
            <p:cNvSpPr txBox="1"/>
            <p:nvPr/>
          </p:nvSpPr>
          <p:spPr>
            <a:xfrm>
              <a:off x="7737229" y="1407616"/>
              <a:ext cx="23370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100" i="1" dirty="0"/>
                <a:t>{</a:t>
              </a:r>
            </a:p>
            <a:p>
              <a:r>
                <a:rPr lang="en-JP" sz="1100" i="1"/>
                <a:t>    “</a:t>
              </a:r>
              <a:r>
                <a:rPr lang="en-US" sz="1100" i="1" dirty="0"/>
                <a:t>body</a:t>
              </a:r>
              <a:r>
                <a:rPr lang="en-JP" sz="1100" i="1"/>
                <a:t>”: “</a:t>
              </a:r>
              <a:r>
                <a:rPr lang="en-US" sz="1100" i="1" dirty="0"/>
                <a:t>…”</a:t>
              </a:r>
              <a:r>
                <a:rPr lang="en-JP" sz="1100" i="1"/>
                <a:t>,</a:t>
              </a:r>
              <a:endParaRPr lang="en-JP" sz="1100" i="1" dirty="0"/>
            </a:p>
            <a:p>
              <a:r>
                <a:rPr lang="en-JP" sz="1100" i="1"/>
                <a:t>    “</a:t>
              </a:r>
              <a:r>
                <a:rPr lang="en-US" sz="1100" i="1" dirty="0"/>
                <a:t>embedding</a:t>
              </a:r>
              <a:r>
                <a:rPr lang="en-JP" sz="1100" i="1"/>
                <a:t>”: </a:t>
              </a:r>
              <a:r>
                <a:rPr lang="en-US" sz="1100" i="1" dirty="0"/>
                <a:t>[xxx, xxx, …],</a:t>
              </a:r>
            </a:p>
            <a:p>
              <a:r>
                <a:rPr lang="en-JP" sz="1100" i="1"/>
                <a:t>},</a:t>
              </a:r>
              <a:endParaRPr lang="en-JP" sz="1100" i="1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18B54FF-33EE-5A09-245B-F62D5E547ADE}"/>
                </a:ext>
              </a:extLst>
            </p:cNvPr>
            <p:cNvSpPr txBox="1"/>
            <p:nvPr/>
          </p:nvSpPr>
          <p:spPr>
            <a:xfrm>
              <a:off x="7732565" y="3549212"/>
              <a:ext cx="2337016" cy="17851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100" i="1" dirty="0"/>
                <a:t>{</a:t>
              </a:r>
            </a:p>
            <a:p>
              <a:r>
                <a:rPr lang="en-US" sz="1100" i="1" dirty="0"/>
                <a:t>    </a:t>
              </a:r>
              <a:r>
                <a:rPr lang="en-JP" altLang="ja-JP" sz="1100" i="1"/>
                <a:t>“</a:t>
              </a:r>
              <a:r>
                <a:rPr lang="en-US" altLang="ja-JP" sz="1100" i="1" dirty="0"/>
                <a:t>body</a:t>
              </a:r>
              <a:r>
                <a:rPr lang="en-JP" altLang="ja-JP" sz="1100" i="1"/>
                <a:t>”: “</a:t>
              </a:r>
              <a:r>
                <a:rPr lang="en-US" altLang="ja-JP" sz="1100" i="1" dirty="0"/>
                <a:t>…”</a:t>
              </a:r>
              <a:r>
                <a:rPr lang="en-JP" altLang="ja-JP" sz="1100" i="1"/>
                <a:t>,</a:t>
              </a:r>
            </a:p>
            <a:p>
              <a:r>
                <a:rPr lang="en-JP" altLang="ja-JP" sz="1100" i="1"/>
                <a:t>    “</a:t>
              </a:r>
              <a:r>
                <a:rPr lang="en-US" altLang="ja-JP" sz="1100" i="1" dirty="0"/>
                <a:t>embedding</a:t>
              </a:r>
              <a:r>
                <a:rPr lang="en-JP" altLang="ja-JP" sz="1100" i="1"/>
                <a:t>”: </a:t>
              </a:r>
              <a:r>
                <a:rPr lang="en-US" altLang="ja-JP" sz="1100" i="1" dirty="0"/>
                <a:t>[xxx, xxx, …]</a:t>
              </a:r>
              <a:r>
                <a:rPr lang="en-JP" sz="1100" i="1"/>
                <a:t>,</a:t>
              </a:r>
            </a:p>
            <a:p>
              <a:r>
                <a:rPr lang="en-JP" sz="1100" i="1"/>
                <a:t>    “tenant</a:t>
              </a:r>
              <a:r>
                <a:rPr lang="en-US" sz="1100" i="1" dirty="0"/>
                <a:t>_id</a:t>
              </a:r>
              <a:r>
                <a:rPr lang="en-JP" sz="1100" i="1"/>
                <a:t>”: “tenan</a:t>
              </a:r>
              <a:r>
                <a:rPr lang="en-US" sz="1100" i="1" dirty="0"/>
                <a:t>t</a:t>
              </a:r>
              <a:r>
                <a:rPr lang="en-JP" sz="1100" i="1"/>
                <a:t>-c”</a:t>
              </a:r>
              <a:r>
                <a:rPr lang="en-US" sz="1100" i="1" dirty="0"/>
                <a:t>,</a:t>
              </a:r>
              <a:endParaRPr lang="en-JP" sz="1100" i="1"/>
            </a:p>
            <a:p>
              <a:r>
                <a:rPr lang="en-JP" sz="1100" i="1"/>
                <a:t>},</a:t>
              </a:r>
              <a:endParaRPr lang="en-US" sz="1100" i="1" dirty="0"/>
            </a:p>
            <a:p>
              <a:r>
                <a:rPr lang="en-JP" altLang="ja-JP" sz="1100" i="1"/>
                <a:t>{</a:t>
              </a:r>
            </a:p>
            <a:p>
              <a:r>
                <a:rPr lang="en-US" altLang="ja-JP" sz="1100" i="1" dirty="0"/>
                <a:t>    </a:t>
              </a:r>
              <a:r>
                <a:rPr lang="en-JP" altLang="ja-JP" sz="1100" i="1"/>
                <a:t>“</a:t>
              </a:r>
              <a:r>
                <a:rPr lang="en-US" altLang="ja-JP" sz="1100" i="1" dirty="0"/>
                <a:t>body</a:t>
              </a:r>
              <a:r>
                <a:rPr lang="en-JP" altLang="ja-JP" sz="1100" i="1"/>
                <a:t>”: “</a:t>
              </a:r>
              <a:r>
                <a:rPr lang="en-US" altLang="ja-JP" sz="1100" i="1" dirty="0"/>
                <a:t>…”</a:t>
              </a:r>
              <a:r>
                <a:rPr lang="en-JP" altLang="ja-JP" sz="1100" i="1"/>
                <a:t>,</a:t>
              </a:r>
            </a:p>
            <a:p>
              <a:r>
                <a:rPr lang="en-JP" altLang="ja-JP" sz="1100" i="1"/>
                <a:t>    “</a:t>
              </a:r>
              <a:r>
                <a:rPr lang="en-US" altLang="ja-JP" sz="1100" i="1" dirty="0"/>
                <a:t>embedding</a:t>
              </a:r>
              <a:r>
                <a:rPr lang="en-JP" altLang="ja-JP" sz="1100" i="1"/>
                <a:t>”: </a:t>
              </a:r>
              <a:r>
                <a:rPr lang="en-US" altLang="ja-JP" sz="1100" i="1" dirty="0"/>
                <a:t>[xxx, xxx, …]</a:t>
              </a:r>
              <a:r>
                <a:rPr lang="en-JP" altLang="ja-JP" sz="1100" i="1"/>
                <a:t>,</a:t>
              </a:r>
            </a:p>
            <a:p>
              <a:r>
                <a:rPr lang="en-JP" altLang="ja-JP" sz="1100" i="1"/>
                <a:t>    “tenant</a:t>
              </a:r>
              <a:r>
                <a:rPr lang="en-US" altLang="ja-JP" sz="1100" i="1" dirty="0"/>
                <a:t>_id</a:t>
              </a:r>
              <a:r>
                <a:rPr lang="en-JP" altLang="ja-JP" sz="1100" i="1"/>
                <a:t>”: “tenan</a:t>
              </a:r>
              <a:r>
                <a:rPr lang="en-US" altLang="ja-JP" sz="1100" i="1" dirty="0"/>
                <a:t>t</a:t>
              </a:r>
              <a:r>
                <a:rPr lang="en-JP" altLang="ja-JP" sz="1100" i="1"/>
                <a:t>-</a:t>
              </a:r>
              <a:r>
                <a:rPr lang="en-US" altLang="ja-JP" sz="1100" i="1" dirty="0"/>
                <a:t>d</a:t>
              </a:r>
              <a:r>
                <a:rPr lang="en-JP" altLang="ja-JP" sz="1100" i="1"/>
                <a:t>”</a:t>
              </a:r>
              <a:r>
                <a:rPr lang="en-US" altLang="ja-JP" sz="1100" i="1" dirty="0"/>
                <a:t>,</a:t>
              </a:r>
              <a:endParaRPr lang="en-JP" altLang="ja-JP" sz="1100" i="1"/>
            </a:p>
            <a:p>
              <a:r>
                <a:rPr lang="en-JP" altLang="ja-JP" sz="1100" i="1"/>
                <a:t>},</a:t>
              </a:r>
            </a:p>
          </p:txBody>
        </p:sp>
        <p:sp>
          <p:nvSpPr>
            <p:cNvPr id="2" name="TextBox 93">
              <a:extLst>
                <a:ext uri="{FF2B5EF4-FFF2-40B4-BE49-F238E27FC236}">
                  <a16:creationId xmlns:a16="http://schemas.microsoft.com/office/drawing/2014/main" id="{5E8BA9C0-D2D1-12EB-1612-DFC8B0DC719E}"/>
                </a:ext>
              </a:extLst>
            </p:cNvPr>
            <p:cNvSpPr txBox="1"/>
            <p:nvPr/>
          </p:nvSpPr>
          <p:spPr>
            <a:xfrm>
              <a:off x="7737229" y="2477806"/>
              <a:ext cx="233701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JP" sz="1100" i="1" dirty="0"/>
                <a:t>{</a:t>
              </a:r>
            </a:p>
            <a:p>
              <a:r>
                <a:rPr lang="en-JP" sz="1100" i="1"/>
                <a:t>    “</a:t>
              </a:r>
              <a:r>
                <a:rPr lang="en-US" sz="1100" i="1" dirty="0"/>
                <a:t>body</a:t>
              </a:r>
              <a:r>
                <a:rPr lang="en-JP" sz="1100" i="1"/>
                <a:t>”: “</a:t>
              </a:r>
              <a:r>
                <a:rPr lang="en-US" sz="1100" i="1" dirty="0"/>
                <a:t>…”</a:t>
              </a:r>
              <a:r>
                <a:rPr lang="en-JP" sz="1100" i="1"/>
                <a:t>,</a:t>
              </a:r>
              <a:endParaRPr lang="en-JP" sz="1100" i="1" dirty="0"/>
            </a:p>
            <a:p>
              <a:r>
                <a:rPr lang="en-JP" sz="1100" i="1"/>
                <a:t>    “</a:t>
              </a:r>
              <a:r>
                <a:rPr lang="en-US" sz="1100" i="1" dirty="0"/>
                <a:t>embedding</a:t>
              </a:r>
              <a:r>
                <a:rPr lang="en-JP" sz="1100" i="1"/>
                <a:t>”: </a:t>
              </a:r>
              <a:r>
                <a:rPr lang="en-US" sz="1100" i="1" dirty="0"/>
                <a:t>[xxx, xxx, …],</a:t>
              </a:r>
            </a:p>
            <a:p>
              <a:r>
                <a:rPr lang="en-JP" sz="1100" i="1"/>
                <a:t>},</a:t>
              </a:r>
              <a:endParaRPr lang="en-JP" sz="11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1170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21449</TotalTime>
  <Words>250</Words>
  <Application>Microsoft Macintosh PowerPoint</Application>
  <PresentationFormat>ワイド画面</PresentationFormat>
  <Paragraphs>79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Amazon Ember</vt:lpstr>
      <vt:lpstr>Arial</vt:lpstr>
      <vt:lpstr>Calibri</vt:lpstr>
      <vt:lpstr>Calibri Light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Fukumoto, Kensuke</dc:creator>
  <cp:lastModifiedBy>Nagasawa, Kazuki</cp:lastModifiedBy>
  <cp:revision>15</cp:revision>
  <dcterms:created xsi:type="dcterms:W3CDTF">2024-12-20T05:39:58Z</dcterms:created>
  <dcterms:modified xsi:type="dcterms:W3CDTF">2025-01-22T03:10:41Z</dcterms:modified>
</cp:coreProperties>
</file>