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720"/>
  </p:normalViewPr>
  <p:slideViewPr>
    <p:cSldViewPr snapToGrid="0">
      <p:cViewPr varScale="1">
        <p:scale>
          <a:sx n="207" d="100"/>
          <a:sy n="207" d="100"/>
        </p:scale>
        <p:origin x="1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A25C5-4840-8F4D-B424-CC00075F1A3C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DED50-AA4B-A245-B654-5EBC1A17D5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9332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DED50-AA4B-A245-B654-5EBC1A17D554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2198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F50F-0AD4-9F13-F57E-F1039A1A6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66706-2D74-3EAC-307F-1025E250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95CE-7F98-2A0E-72AC-A94A8E57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255B-9E3F-46CB-0BD0-31926C4B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732A-73F2-E898-535A-DBD07514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6662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BED6-DD5E-BFB0-7E0F-7947828C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69A8D-981B-A977-6342-97BBE866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497-06BF-1E3D-8A87-4126C4C6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3196-FAAE-1F00-5880-2B0004D7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BD26-431B-CB3B-D972-7681A66B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675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CC2C-9857-6B54-4FD7-CB73179E6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09DE2-DC5F-A579-EDDE-CD13009D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27BCB-9C50-574D-2C6B-A0F050F8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0C91-EFE0-C5FB-E622-C8AAB2E0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4B9B-685B-D134-630C-DC342179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2087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DFCD-826F-4895-38F2-9AE5FCDB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AD9E-AAD4-A649-903C-12E944AD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F56C-7247-745E-F7A0-6947C9B9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BC95A-A125-D822-148A-CBCCE666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F1CF-CA1F-663D-1047-B7B72921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466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C82E-0B79-1748-4F8C-4058D906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A90A2-1BA5-6F5E-30D9-E1DF00FB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1BAF-4C25-14DB-FC43-35BEE53C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ED6F-B17B-2264-0C0C-CAE353B0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51FE-122A-8E74-4AE9-C528FAE8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53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004-23DC-800E-6FF8-5BC98F66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E5DD-DE22-AB52-4C68-D36B9518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A6F01-5D95-9A21-1691-43C9BFC7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B7001-DF31-15B2-6EF1-7B382936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C708-B688-9B7E-EBE8-4CB8B7C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DD955-8CB4-B613-9E73-5C160826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4079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99A8-632C-3314-6DB6-FE099097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D7F2-E79A-24F4-2FB0-70BE433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1B731-345F-DFBE-9052-56944382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D58C6-9DA2-1F28-9A06-28F39F380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A902D-D005-BE6F-0030-2DA4C3CD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A945C-752D-96B1-CB32-B26FA727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70401-E710-A5FE-CD3B-96CEB627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9CE60-8196-0C08-DA15-6C3B2DBC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745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B493-AD33-882E-1C47-3E2C9507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E7727-F674-6A09-CDBE-8B174338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ABEA6-A434-12F8-65EC-DA4904A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7B2DF-5476-913A-FD3C-EE7BB1D1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7651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46766-A7CB-E888-0986-E846303A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70889-4E69-2BA4-784C-0846FBA6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A6A0C-793C-33E0-B664-560DDDFC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72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B5C-44A8-21FF-C34F-E65F4B5A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477A-6D07-AAB9-48F3-E6DD921A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E9432-97BD-D7B0-63BA-6C78F2EC5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09E1-50F7-D898-9659-B22BE66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D798-E37C-53E3-5CC6-6A1D1715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D1467-1135-C67D-96AB-CE06BBF7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988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C6C4-8D88-AB3E-CC78-6E8DC210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3E81A-CA74-15D8-78A2-18366692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F5EB5-B173-5CDE-286C-111C73B8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81A0-B3D5-057D-548D-50AFEED4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3CD7D-0303-0A8B-6E31-B6BA200B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A7924-7248-A083-038D-5EC1F0EB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971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2DB59-6262-EB28-E394-95948009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73D6A-5189-08D1-AD66-4EAB79D5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5793-A558-9AA5-081D-8D7C8621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10AB0-D6EE-C842-AAEE-69512F1E420E}" type="datetimeFigureOut">
              <a:rPr lang="en-BR" smtClean="0"/>
              <a:t>06/01/25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6CA-E8C2-21A8-8B22-481962C27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1A87-0902-2CBB-4E30-9BD07EC7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E91BC-622D-8049-BB74-9494422009F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360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875E2F-6BB9-52BF-FE4C-65B89B2E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26" y="5831892"/>
            <a:ext cx="8079289" cy="533400"/>
          </a:xfrm>
          <a:prstGeom prst="rect">
            <a:avLst/>
          </a:prstGeom>
        </p:spPr>
      </p:pic>
      <p:pic>
        <p:nvPicPr>
          <p:cNvPr id="1026" name="Picture 2" descr="Monolithic vs Microservices Architecture : What is Right for You?">
            <a:extLst>
              <a:ext uri="{FF2B5EF4-FFF2-40B4-BE49-F238E27FC236}">
                <a16:creationId xmlns:a16="http://schemas.microsoft.com/office/drawing/2014/main" id="{0942CCD3-5861-1F2A-E0E7-6BDC81DE4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126" y="87086"/>
            <a:ext cx="8079289" cy="57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BC1B5D-C9EE-7E14-B633-F78E475E6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456" y="340049"/>
            <a:ext cx="2093087" cy="454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0237F-14BF-685C-69D3-3A701A88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96" y="5168733"/>
            <a:ext cx="5006079" cy="533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F55FD3-61C7-368F-61BB-C926478836F9}"/>
              </a:ext>
            </a:extLst>
          </p:cNvPr>
          <p:cNvGrpSpPr/>
          <p:nvPr/>
        </p:nvGrpSpPr>
        <p:grpSpPr>
          <a:xfrm>
            <a:off x="5670507" y="5120033"/>
            <a:ext cx="908481" cy="879902"/>
            <a:chOff x="9999955" y="4404989"/>
            <a:chExt cx="908481" cy="8799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5ADFB2-6ED7-0688-2FAF-10377CD4C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953"/>
            <a:stretch/>
          </p:blipFill>
          <p:spPr>
            <a:xfrm>
              <a:off x="9999955" y="4404989"/>
              <a:ext cx="908481" cy="879902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375E5DD-9E3C-D07F-2CB9-F498DAD614AE}"/>
                </a:ext>
              </a:extLst>
            </p:cNvPr>
            <p:cNvSpPr/>
            <p:nvPr/>
          </p:nvSpPr>
          <p:spPr>
            <a:xfrm>
              <a:off x="10056756" y="4927941"/>
              <a:ext cx="737380" cy="2598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800" dirty="0">
                  <a:solidFill>
                    <a:schemeClr val="tx1"/>
                  </a:solidFill>
                </a:rPr>
                <a:t>Database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A1579-B540-B34A-7085-29F5FFCE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94" y="1914717"/>
            <a:ext cx="2178281" cy="2036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2583AF-64A8-3ACD-FDD2-79A55139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85" y="1947995"/>
            <a:ext cx="2178281" cy="20367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643422-7CBB-BBEB-FB20-169110338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96" y="2987410"/>
            <a:ext cx="837220" cy="2076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88CC5F-3322-C77D-0F69-FB3300570061}"/>
              </a:ext>
            </a:extLst>
          </p:cNvPr>
          <p:cNvSpPr txBox="1"/>
          <p:nvPr/>
        </p:nvSpPr>
        <p:spPr>
          <a:xfrm>
            <a:off x="4966173" y="296635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9679BF-DB75-AA48-2625-580B550C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26" y="100821"/>
            <a:ext cx="2178281" cy="20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9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. Layered Architecture - Software Architecture Patterns [Book]">
            <a:extLst>
              <a:ext uri="{FF2B5EF4-FFF2-40B4-BE49-F238E27FC236}">
                <a16:creationId xmlns:a16="http://schemas.microsoft.com/office/drawing/2014/main" id="{5771F4CB-1021-B93E-3524-290E58D3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394" y="1493707"/>
            <a:ext cx="2917644" cy="19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ean Architecture: descubra o que é e onde aplicar Arquitetura Limpa | Zup">
            <a:extLst>
              <a:ext uri="{FF2B5EF4-FFF2-40B4-BE49-F238E27FC236}">
                <a16:creationId xmlns:a16="http://schemas.microsoft.com/office/drawing/2014/main" id="{D403EB22-9BC6-79A8-95AD-2DCA2D84C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288" y="4382655"/>
            <a:ext cx="2708157" cy="198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37248-E330-82A5-343D-292D83B2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5" y="2919121"/>
            <a:ext cx="3231418" cy="2215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B4B77-6724-E247-B0F1-693FBCBB1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552277" cy="3359960"/>
          </a:xfrm>
          <a:prstGeom prst="rect">
            <a:avLst/>
          </a:prstGeom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D15AECB1-3353-0F91-060A-CD933A4AB322}"/>
              </a:ext>
            </a:extLst>
          </p:cNvPr>
          <p:cNvSpPr/>
          <p:nvPr/>
        </p:nvSpPr>
        <p:spPr>
          <a:xfrm rot="5400000">
            <a:off x="3175948" y="569323"/>
            <a:ext cx="834134" cy="11044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38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BBDC11A5-1AAD-D4D3-324E-46A2559FE8FC}"/>
              </a:ext>
            </a:extLst>
          </p:cNvPr>
          <p:cNvSpPr/>
          <p:nvPr/>
        </p:nvSpPr>
        <p:spPr>
          <a:xfrm rot="5400000">
            <a:off x="6312205" y="1807954"/>
            <a:ext cx="834134" cy="11044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38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44F53A1C-68B9-DCB8-53E0-47B404110FD8}"/>
              </a:ext>
            </a:extLst>
          </p:cNvPr>
          <p:cNvSpPr/>
          <p:nvPr/>
        </p:nvSpPr>
        <p:spPr>
          <a:xfrm rot="5400000">
            <a:off x="9448462" y="3377982"/>
            <a:ext cx="834134" cy="110440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38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8FC24-5967-495F-2A62-7522145B137A}"/>
              </a:ext>
            </a:extLst>
          </p:cNvPr>
          <p:cNvSpPr txBox="1"/>
          <p:nvPr/>
        </p:nvSpPr>
        <p:spPr>
          <a:xfrm>
            <a:off x="744582" y="335996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Monolith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AF668-5046-3101-4338-C21C5756A251}"/>
              </a:ext>
            </a:extLst>
          </p:cNvPr>
          <p:cNvSpPr txBox="1"/>
          <p:nvPr/>
        </p:nvSpPr>
        <p:spPr>
          <a:xfrm>
            <a:off x="3437843" y="3482696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dirty="0"/>
              <a:t>Layered</a:t>
            </a:r>
          </a:p>
          <a:p>
            <a:pPr algn="ctr"/>
            <a:r>
              <a:rPr lang="en-BR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1B37A-F6DF-B2E1-8091-05B491818BFF}"/>
              </a:ext>
            </a:extLst>
          </p:cNvPr>
          <p:cNvSpPr txBox="1"/>
          <p:nvPr/>
        </p:nvSpPr>
        <p:spPr>
          <a:xfrm>
            <a:off x="6729272" y="5053984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dirty="0"/>
              <a:t>Hexagonal </a:t>
            </a:r>
          </a:p>
          <a:p>
            <a:pPr algn="ctr"/>
            <a:r>
              <a:rPr lang="en-BR" dirty="0"/>
              <a:t>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E12DC-D5B5-C6A3-04B6-4CC9B82194DE}"/>
              </a:ext>
            </a:extLst>
          </p:cNvPr>
          <p:cNvSpPr txBox="1"/>
          <p:nvPr/>
        </p:nvSpPr>
        <p:spPr>
          <a:xfrm>
            <a:off x="9990438" y="6235759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dirty="0"/>
              <a:t>Clean</a:t>
            </a:r>
          </a:p>
          <a:p>
            <a:pPr algn="ctr"/>
            <a:r>
              <a:rPr lang="en-BR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33133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6510C-0C26-F954-0A2A-925D13B1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660333-B560-0ADD-4FFF-373644DB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39" y="2777461"/>
            <a:ext cx="1303984" cy="13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B7BC5E-89BA-0DD7-568B-D173865E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21" y="4891090"/>
            <a:ext cx="1303983" cy="1308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FAA31-7CEB-AA35-A9C7-4E45DD9DFB60}"/>
              </a:ext>
            </a:extLst>
          </p:cNvPr>
          <p:cNvSpPr txBox="1"/>
          <p:nvPr/>
        </p:nvSpPr>
        <p:spPr>
          <a:xfrm>
            <a:off x="6990037" y="6409159"/>
            <a:ext cx="69949" cy="193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R"/>
          </a:p>
        </p:txBody>
      </p:sp>
      <p:pic>
        <p:nvPicPr>
          <p:cNvPr id="5" name="Picture 2" descr="AWS Cloud Resource | ECS">
            <a:extLst>
              <a:ext uri="{FF2B5EF4-FFF2-40B4-BE49-F238E27FC236}">
                <a16:creationId xmlns:a16="http://schemas.microsoft.com/office/drawing/2014/main" id="{9EDAC62C-A6EC-0CD2-F83E-6A4E6FF9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59" y="4911522"/>
            <a:ext cx="1303984" cy="13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8ABC267-1214-82D3-4D49-7C582209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37" y="2753666"/>
            <a:ext cx="1303984" cy="13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Create a ZIP File on Windows, macOS, and Linux - Tech Quintal">
            <a:extLst>
              <a:ext uri="{FF2B5EF4-FFF2-40B4-BE49-F238E27FC236}">
                <a16:creationId xmlns:a16="http://schemas.microsoft.com/office/drawing/2014/main" id="{B23FAFD5-F3D6-5DD1-3902-8A35A1428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0" t="19643" r="13750" b="12054"/>
          <a:stretch/>
        </p:blipFill>
        <p:spPr bwMode="auto">
          <a:xfrm>
            <a:off x="3533466" y="4130798"/>
            <a:ext cx="598679" cy="38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87E89-B167-1742-6BF2-124000079755}"/>
              </a:ext>
            </a:extLst>
          </p:cNvPr>
          <p:cNvSpPr txBox="1"/>
          <p:nvPr/>
        </p:nvSpPr>
        <p:spPr>
          <a:xfrm>
            <a:off x="2592591" y="4094907"/>
            <a:ext cx="105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Lambda </a:t>
            </a:r>
          </a:p>
          <a:p>
            <a:pPr algn="ctr"/>
            <a:r>
              <a:rPr lang="en-BR" dirty="0"/>
              <a:t>ZIP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71DCE-36D2-3B27-B8C7-67313AE6B650}"/>
              </a:ext>
            </a:extLst>
          </p:cNvPr>
          <p:cNvSpPr txBox="1"/>
          <p:nvPr/>
        </p:nvSpPr>
        <p:spPr>
          <a:xfrm>
            <a:off x="3316392" y="6220278"/>
            <a:ext cx="192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ECS </a:t>
            </a:r>
          </a:p>
          <a:p>
            <a:pPr algn="ctr"/>
            <a:r>
              <a:rPr lang="en-BR" dirty="0"/>
              <a:t>Container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AC04A-E470-7B4D-9AD5-9F912AB009F1}"/>
              </a:ext>
            </a:extLst>
          </p:cNvPr>
          <p:cNvSpPr txBox="1"/>
          <p:nvPr/>
        </p:nvSpPr>
        <p:spPr>
          <a:xfrm>
            <a:off x="4936982" y="4127629"/>
            <a:ext cx="118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Lambda </a:t>
            </a:r>
          </a:p>
          <a:p>
            <a:pPr algn="ctr"/>
            <a:r>
              <a:rPr lang="en-BR" dirty="0"/>
              <a:t>Container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63E50B5-1F62-4F0D-0DA5-5B437A3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221" y="2767015"/>
            <a:ext cx="1303984" cy="130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F4BF0-37A5-2D6D-4063-CE85B91F5576}"/>
              </a:ext>
            </a:extLst>
          </p:cNvPr>
          <p:cNvSpPr txBox="1"/>
          <p:nvPr/>
        </p:nvSpPr>
        <p:spPr>
          <a:xfrm>
            <a:off x="7368326" y="4103203"/>
            <a:ext cx="153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Lambda </a:t>
            </a:r>
          </a:p>
          <a:p>
            <a:pPr algn="ctr"/>
            <a:r>
              <a:rPr lang="en-BR" dirty="0"/>
              <a:t>Web Adapter</a:t>
            </a:r>
          </a:p>
        </p:txBody>
      </p:sp>
      <p:pic>
        <p:nvPicPr>
          <p:cNvPr id="15" name="Picture 4" descr="3.975.700+ Laptop fotos de stock, imagens e fotos royalty-free - iStock">
            <a:extLst>
              <a:ext uri="{FF2B5EF4-FFF2-40B4-BE49-F238E27FC236}">
                <a16:creationId xmlns:a16="http://schemas.microsoft.com/office/drawing/2014/main" id="{7CFAEB16-72CA-5D88-EC71-8A173497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35" y="782193"/>
            <a:ext cx="2073161" cy="130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ocker e Containers. Muitos desenvolvedores sabem o quanto o… | by Marcio H  | Tecnologia e afins | Medium">
            <a:extLst>
              <a:ext uri="{FF2B5EF4-FFF2-40B4-BE49-F238E27FC236}">
                <a16:creationId xmlns:a16="http://schemas.microsoft.com/office/drawing/2014/main" id="{489E4E3D-F8E5-EE51-904B-45B480D21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87" y="826909"/>
            <a:ext cx="1417500" cy="12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1A2336-0069-AE1E-3C75-430463FDA3D9}"/>
              </a:ext>
            </a:extLst>
          </p:cNvPr>
          <p:cNvSpPr txBox="1"/>
          <p:nvPr/>
        </p:nvSpPr>
        <p:spPr>
          <a:xfrm>
            <a:off x="3246427" y="1982232"/>
            <a:ext cx="13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localhost </a:t>
            </a:r>
          </a:p>
          <a:p>
            <a:pPr algn="ctr"/>
            <a:r>
              <a:rPr lang="en-BR" dirty="0"/>
              <a:t>127.0.0.1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102983-0ACC-C4F3-6BCB-9E5B8E8B16C9}"/>
              </a:ext>
            </a:extLst>
          </p:cNvPr>
          <p:cNvSpPr txBox="1"/>
          <p:nvPr/>
        </p:nvSpPr>
        <p:spPr>
          <a:xfrm>
            <a:off x="5858988" y="1868978"/>
            <a:ext cx="181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Docker localhost </a:t>
            </a:r>
          </a:p>
          <a:p>
            <a:pPr algn="ctr"/>
            <a:r>
              <a:rPr lang="en-BR" dirty="0"/>
              <a:t>127.0.0.1</a:t>
            </a:r>
          </a:p>
        </p:txBody>
      </p:sp>
      <p:pic>
        <p:nvPicPr>
          <p:cNvPr id="1032" name="Picture 8" descr="File - Free files and folders icons">
            <a:extLst>
              <a:ext uri="{FF2B5EF4-FFF2-40B4-BE49-F238E27FC236}">
                <a16:creationId xmlns:a16="http://schemas.microsoft.com/office/drawing/2014/main" id="{85A7509D-5EC7-0D74-35EF-4AD825FBF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54" y="1994014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tainer - Free transportation icons">
            <a:extLst>
              <a:ext uri="{FF2B5EF4-FFF2-40B4-BE49-F238E27FC236}">
                <a16:creationId xmlns:a16="http://schemas.microsoft.com/office/drawing/2014/main" id="{FE85BAC0-A8C6-007B-904B-1F02FAF1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32" y="2044435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Container - Free transportation icons">
            <a:extLst>
              <a:ext uri="{FF2B5EF4-FFF2-40B4-BE49-F238E27FC236}">
                <a16:creationId xmlns:a16="http://schemas.microsoft.com/office/drawing/2014/main" id="{26E5F494-F5EF-9F6A-2FE5-7D988EFF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424" y="406997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Container - Free transportation icons">
            <a:extLst>
              <a:ext uri="{FF2B5EF4-FFF2-40B4-BE49-F238E27FC236}">
                <a16:creationId xmlns:a16="http://schemas.microsoft.com/office/drawing/2014/main" id="{7DFEA612-84F0-1E49-6B09-C46EDFED7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578" y="409701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7B515A-80A6-EB10-97DE-CC5B8AF1D722}"/>
              </a:ext>
            </a:extLst>
          </p:cNvPr>
          <p:cNvSpPr txBox="1"/>
          <p:nvPr/>
        </p:nvSpPr>
        <p:spPr>
          <a:xfrm>
            <a:off x="5817107" y="6252932"/>
            <a:ext cx="192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/>
              <a:t>EKS </a:t>
            </a:r>
          </a:p>
          <a:p>
            <a:pPr algn="ctr"/>
            <a:r>
              <a:rPr lang="en-BR" dirty="0"/>
              <a:t>Container</a:t>
            </a:r>
          </a:p>
        </p:txBody>
      </p:sp>
      <p:pic>
        <p:nvPicPr>
          <p:cNvPr id="23" name="Picture 10" descr="Container - Free transportation icons">
            <a:extLst>
              <a:ext uri="{FF2B5EF4-FFF2-40B4-BE49-F238E27FC236}">
                <a16:creationId xmlns:a16="http://schemas.microsoft.com/office/drawing/2014/main" id="{DD79B4ED-3CDB-7145-F1B7-C8E776A3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205" y="6226512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Container - Free transportation icons">
            <a:extLst>
              <a:ext uri="{FF2B5EF4-FFF2-40B4-BE49-F238E27FC236}">
                <a16:creationId xmlns:a16="http://schemas.microsoft.com/office/drawing/2014/main" id="{5A8063B2-45A1-C1C6-CF37-B8775D240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09" y="6285584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D57FE7-625F-2597-61B0-A23F236F6D5A}"/>
              </a:ext>
            </a:extLst>
          </p:cNvPr>
          <p:cNvSpPr txBox="1"/>
          <p:nvPr/>
        </p:nvSpPr>
        <p:spPr>
          <a:xfrm>
            <a:off x="1999161" y="-10835"/>
            <a:ext cx="716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4000" b="1" dirty="0"/>
              <a:t>Deployment Options / Strategies</a:t>
            </a:r>
          </a:p>
        </p:txBody>
      </p:sp>
    </p:spTree>
    <p:extLst>
      <p:ext uri="{BB962C8B-B14F-4D97-AF65-F5344CB8AC3E}">
        <p14:creationId xmlns:p14="http://schemas.microsoft.com/office/powerpoint/2010/main" val="259408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7455-5860-E115-06A3-DFFC4AF4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. Layered Architecture - Software Architecture Patterns [Book]">
            <a:extLst>
              <a:ext uri="{FF2B5EF4-FFF2-40B4-BE49-F238E27FC236}">
                <a16:creationId xmlns:a16="http://schemas.microsoft.com/office/drawing/2014/main" id="{3337ABD0-071A-8742-7A00-C92282F8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257" y="364516"/>
            <a:ext cx="2917644" cy="19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lean Architecture: descubra o que é e onde aplicar Arquitetura Limpa | Zup">
            <a:extLst>
              <a:ext uri="{FF2B5EF4-FFF2-40B4-BE49-F238E27FC236}">
                <a16:creationId xmlns:a16="http://schemas.microsoft.com/office/drawing/2014/main" id="{0F07FEE9-1F08-23E9-6DB9-F99D797A7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03" y="436109"/>
            <a:ext cx="2708157" cy="198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E9A21-6345-A1CC-018E-2F63A499B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043" y="209147"/>
            <a:ext cx="3231418" cy="2215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3F449-E91B-E53F-6C41-F60F49558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46" y="209147"/>
            <a:ext cx="1872701" cy="24653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E6F2F8-7454-FBA3-9C00-15ECE345A6B0}"/>
              </a:ext>
            </a:extLst>
          </p:cNvPr>
          <p:cNvSpPr txBox="1"/>
          <p:nvPr/>
        </p:nvSpPr>
        <p:spPr>
          <a:xfrm>
            <a:off x="808440" y="272398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Monolith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136EB-B8ED-1700-C24E-68851C9565F2}"/>
              </a:ext>
            </a:extLst>
          </p:cNvPr>
          <p:cNvSpPr txBox="1"/>
          <p:nvPr/>
        </p:nvSpPr>
        <p:spPr>
          <a:xfrm>
            <a:off x="3508417" y="2585488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dirty="0"/>
              <a:t>Layered</a:t>
            </a:r>
          </a:p>
          <a:p>
            <a:pPr algn="ctr"/>
            <a:r>
              <a:rPr lang="en-BR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C39AA-E080-03F7-1084-7286FF0B207A}"/>
              </a:ext>
            </a:extLst>
          </p:cNvPr>
          <p:cNvSpPr txBox="1"/>
          <p:nvPr/>
        </p:nvSpPr>
        <p:spPr>
          <a:xfrm>
            <a:off x="6835444" y="2585488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dirty="0"/>
              <a:t>Hexagonal </a:t>
            </a:r>
          </a:p>
          <a:p>
            <a:pPr algn="ctr"/>
            <a:r>
              <a:rPr lang="en-BR" dirty="0"/>
              <a:t>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05BEEE-F51A-ADB2-556E-B37807F15D2C}"/>
              </a:ext>
            </a:extLst>
          </p:cNvPr>
          <p:cNvSpPr txBox="1"/>
          <p:nvPr/>
        </p:nvSpPr>
        <p:spPr>
          <a:xfrm>
            <a:off x="9924415" y="2585488"/>
            <a:ext cx="14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dirty="0"/>
              <a:t>Clean</a:t>
            </a:r>
          </a:p>
          <a:p>
            <a:pPr algn="ctr"/>
            <a:r>
              <a:rPr lang="en-BR" dirty="0"/>
              <a:t>Architecture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CA2B0B-07F7-0E51-F628-6CEE4710BA95}"/>
              </a:ext>
            </a:extLst>
          </p:cNvPr>
          <p:cNvGrpSpPr/>
          <p:nvPr/>
        </p:nvGrpSpPr>
        <p:grpSpPr>
          <a:xfrm>
            <a:off x="703217" y="4477756"/>
            <a:ext cx="1651906" cy="1963777"/>
            <a:chOff x="709355" y="4144561"/>
            <a:chExt cx="1651906" cy="1963777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9253C98C-A3E9-9D8B-786C-FD93537AB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55" y="4144561"/>
              <a:ext cx="1303984" cy="130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ow to Create a ZIP File on Windows, macOS, and Linux - Tech Quintal">
              <a:extLst>
                <a:ext uri="{FF2B5EF4-FFF2-40B4-BE49-F238E27FC236}">
                  <a16:creationId xmlns:a16="http://schemas.microsoft.com/office/drawing/2014/main" id="{64FE8B3E-87BA-F8AE-D56E-C3AAD053C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50" t="19643" r="13750" b="12054"/>
            <a:stretch/>
          </p:blipFill>
          <p:spPr bwMode="auto">
            <a:xfrm>
              <a:off x="1762582" y="5497898"/>
              <a:ext cx="598679" cy="38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758D3A-E39F-0F0C-65FB-54950C33DFED}"/>
                </a:ext>
              </a:extLst>
            </p:cNvPr>
            <p:cNvSpPr txBox="1"/>
            <p:nvPr/>
          </p:nvSpPr>
          <p:spPr>
            <a:xfrm>
              <a:off x="821707" y="5462007"/>
              <a:ext cx="10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Lambda </a:t>
              </a:r>
            </a:p>
            <a:p>
              <a:pPr algn="ctr"/>
              <a:r>
                <a:rPr lang="en-BR" dirty="0"/>
                <a:t>ZIP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AFA8C4-B37F-F44F-DCDE-360B280F9E15}"/>
              </a:ext>
            </a:extLst>
          </p:cNvPr>
          <p:cNvGrpSpPr/>
          <p:nvPr/>
        </p:nvGrpSpPr>
        <p:grpSpPr>
          <a:xfrm>
            <a:off x="2733752" y="4477756"/>
            <a:ext cx="1788812" cy="2020294"/>
            <a:chOff x="2648793" y="4179387"/>
            <a:chExt cx="1788812" cy="202029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4FFC58C-B060-FF3B-3569-3058B0553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793" y="4179387"/>
              <a:ext cx="1303984" cy="130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0B6AD2-68D5-51D9-47AE-23761ACD1FB4}"/>
                </a:ext>
              </a:extLst>
            </p:cNvPr>
            <p:cNvSpPr txBox="1"/>
            <p:nvPr/>
          </p:nvSpPr>
          <p:spPr>
            <a:xfrm>
              <a:off x="2658138" y="5553350"/>
              <a:ext cx="11859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Lambda </a:t>
              </a:r>
            </a:p>
            <a:p>
              <a:pPr algn="ctr"/>
              <a:r>
                <a:rPr lang="en-BR" dirty="0"/>
                <a:t>Container</a:t>
              </a:r>
            </a:p>
          </p:txBody>
        </p:sp>
        <p:pic>
          <p:nvPicPr>
            <p:cNvPr id="19" name="Picture 10" descr="Container - Free transportation icons">
              <a:extLst>
                <a:ext uri="{FF2B5EF4-FFF2-40B4-BE49-F238E27FC236}">
                  <a16:creationId xmlns:a16="http://schemas.microsoft.com/office/drawing/2014/main" id="{848AB56E-7EF5-0AC2-5532-14AFE7DD0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6580" y="5495692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B2E9D6-4030-1727-CC98-1F74ADF6CE3C}"/>
              </a:ext>
            </a:extLst>
          </p:cNvPr>
          <p:cNvGrpSpPr/>
          <p:nvPr/>
        </p:nvGrpSpPr>
        <p:grpSpPr>
          <a:xfrm>
            <a:off x="4846495" y="4477756"/>
            <a:ext cx="1983277" cy="1982519"/>
            <a:chOff x="4262064" y="4191177"/>
            <a:chExt cx="1983277" cy="198251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52E981F-4020-158D-FFD9-E67232D29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0959" y="4191177"/>
              <a:ext cx="1303984" cy="130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C004DD-F43D-6F18-7475-258BCD49862E}"/>
                </a:ext>
              </a:extLst>
            </p:cNvPr>
            <p:cNvSpPr txBox="1"/>
            <p:nvPr/>
          </p:nvSpPr>
          <p:spPr>
            <a:xfrm>
              <a:off x="4262064" y="5527365"/>
              <a:ext cx="15328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Lambda </a:t>
              </a:r>
            </a:p>
            <a:p>
              <a:pPr algn="ctr"/>
              <a:r>
                <a:rPr lang="en-BR" dirty="0"/>
                <a:t>Web Adapter</a:t>
              </a:r>
            </a:p>
          </p:txBody>
        </p:sp>
        <p:pic>
          <p:nvPicPr>
            <p:cNvPr id="20" name="Picture 10" descr="Container - Free transportation icons">
              <a:extLst>
                <a:ext uri="{FF2B5EF4-FFF2-40B4-BE49-F238E27FC236}">
                  <a16:creationId xmlns:a16="http://schemas.microsoft.com/office/drawing/2014/main" id="{C4618DE2-E250-25B0-B8D5-EFE949764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316" y="5521172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7C9D099-942F-6DD9-85CD-BB80E879986E}"/>
              </a:ext>
            </a:extLst>
          </p:cNvPr>
          <p:cNvGrpSpPr/>
          <p:nvPr/>
        </p:nvGrpSpPr>
        <p:grpSpPr>
          <a:xfrm>
            <a:off x="7158985" y="4477756"/>
            <a:ext cx="2176838" cy="1955087"/>
            <a:chOff x="6337745" y="4217188"/>
            <a:chExt cx="2176838" cy="1955087"/>
          </a:xfrm>
        </p:grpSpPr>
        <p:pic>
          <p:nvPicPr>
            <p:cNvPr id="5" name="Picture 2" descr="AWS Cloud Resource | ECS">
              <a:extLst>
                <a:ext uri="{FF2B5EF4-FFF2-40B4-BE49-F238E27FC236}">
                  <a16:creationId xmlns:a16="http://schemas.microsoft.com/office/drawing/2014/main" id="{CE7C9DA2-CC35-8A4F-AC7B-82E8CA0B7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112" y="4217188"/>
              <a:ext cx="1303984" cy="130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7419AC-8F5F-B0C0-922E-F0604C71AFCB}"/>
                </a:ext>
              </a:extLst>
            </p:cNvPr>
            <p:cNvSpPr txBox="1"/>
            <p:nvPr/>
          </p:nvSpPr>
          <p:spPr>
            <a:xfrm>
              <a:off x="6337745" y="5525944"/>
              <a:ext cx="1928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ECS </a:t>
              </a:r>
            </a:p>
            <a:p>
              <a:pPr algn="ctr"/>
              <a:r>
                <a:rPr lang="en-BR" dirty="0"/>
                <a:t>Container</a:t>
              </a:r>
            </a:p>
          </p:txBody>
        </p:sp>
        <p:pic>
          <p:nvPicPr>
            <p:cNvPr id="22" name="Picture 10" descr="Container - Free transportation icons">
              <a:extLst>
                <a:ext uri="{FF2B5EF4-FFF2-40B4-BE49-F238E27FC236}">
                  <a16:creationId xmlns:a16="http://schemas.microsoft.com/office/drawing/2014/main" id="{778C7509-0496-BEEF-D93C-D918A6C21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558" y="5532178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021E20-D9F2-61E0-5B85-2EFF552C281A}"/>
              </a:ext>
            </a:extLst>
          </p:cNvPr>
          <p:cNvGrpSpPr/>
          <p:nvPr/>
        </p:nvGrpSpPr>
        <p:grpSpPr>
          <a:xfrm>
            <a:off x="9602252" y="4477756"/>
            <a:ext cx="2305927" cy="2008173"/>
            <a:chOff x="9620664" y="4212581"/>
            <a:chExt cx="2305927" cy="20081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690E91-C3E8-DCD2-B4FC-489373239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35178" y="4212581"/>
              <a:ext cx="1303983" cy="130859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06689-8A78-D133-BD2F-4788542E6AB6}"/>
                </a:ext>
              </a:extLst>
            </p:cNvPr>
            <p:cNvSpPr txBox="1"/>
            <p:nvPr/>
          </p:nvSpPr>
          <p:spPr>
            <a:xfrm>
              <a:off x="9620664" y="5574423"/>
              <a:ext cx="1928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R" dirty="0"/>
                <a:t>EKS </a:t>
              </a:r>
            </a:p>
            <a:p>
              <a:pPr algn="ctr"/>
              <a:r>
                <a:rPr lang="en-BR" dirty="0"/>
                <a:t>Container</a:t>
              </a:r>
            </a:p>
          </p:txBody>
        </p:sp>
        <p:pic>
          <p:nvPicPr>
            <p:cNvPr id="23" name="Picture 10" descr="Container - Free transportation icons">
              <a:extLst>
                <a:ext uri="{FF2B5EF4-FFF2-40B4-BE49-F238E27FC236}">
                  <a16:creationId xmlns:a16="http://schemas.microsoft.com/office/drawing/2014/main" id="{A37E2A7F-179E-DA76-ABE7-A0002B597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5566" y="5607075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5FDE5A-3126-6F29-0626-E49790EFCE5F}"/>
              </a:ext>
            </a:extLst>
          </p:cNvPr>
          <p:cNvCxnSpPr>
            <a:stCxn id="14" idx="2"/>
            <a:endCxn id="2" idx="0"/>
          </p:cNvCxnSpPr>
          <p:nvPr/>
        </p:nvCxnSpPr>
        <p:spPr>
          <a:xfrm>
            <a:off x="1339996" y="3093319"/>
            <a:ext cx="15213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C628A1-9453-5B35-D0A8-FB1F40160199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1339996" y="3093319"/>
            <a:ext cx="2045748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D480C9-79C9-F0F7-21F7-BE2A631D7F7D}"/>
              </a:ext>
            </a:extLst>
          </p:cNvPr>
          <p:cNvCxnSpPr>
            <a:cxnSpLocks/>
          </p:cNvCxnSpPr>
          <p:nvPr/>
        </p:nvCxnSpPr>
        <p:spPr>
          <a:xfrm>
            <a:off x="1339996" y="3093319"/>
            <a:ext cx="2045748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8A4723-1463-D29A-CF37-B648911330FA}"/>
              </a:ext>
            </a:extLst>
          </p:cNvPr>
          <p:cNvCxnSpPr>
            <a:cxnSpLocks/>
          </p:cNvCxnSpPr>
          <p:nvPr/>
        </p:nvCxnSpPr>
        <p:spPr>
          <a:xfrm>
            <a:off x="1339996" y="3093319"/>
            <a:ext cx="2045748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35DF4E-D6B5-0939-59E6-99F8EE537945}"/>
              </a:ext>
            </a:extLst>
          </p:cNvPr>
          <p:cNvCxnSpPr>
            <a:cxnSpLocks/>
          </p:cNvCxnSpPr>
          <p:nvPr/>
        </p:nvCxnSpPr>
        <p:spPr>
          <a:xfrm>
            <a:off x="1339996" y="3093319"/>
            <a:ext cx="2045748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E0C565-8729-963F-081F-A111A5CB4CAD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1339996" y="3093319"/>
            <a:ext cx="4387386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E7CBFA4-DCBD-781C-0E43-B555625DE2BE}"/>
              </a:ext>
            </a:extLst>
          </p:cNvPr>
          <p:cNvCxnSpPr>
            <a:cxnSpLocks/>
          </p:cNvCxnSpPr>
          <p:nvPr/>
        </p:nvCxnSpPr>
        <p:spPr>
          <a:xfrm>
            <a:off x="1339996" y="3093319"/>
            <a:ext cx="4387386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F28F09-A5F3-1EF7-A74C-07F6F4A0F4F1}"/>
              </a:ext>
            </a:extLst>
          </p:cNvPr>
          <p:cNvCxnSpPr>
            <a:cxnSpLocks/>
          </p:cNvCxnSpPr>
          <p:nvPr/>
        </p:nvCxnSpPr>
        <p:spPr>
          <a:xfrm>
            <a:off x="1339996" y="3093319"/>
            <a:ext cx="4387386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04710B-3E8C-80E8-98C1-4E240E198F0A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1339996" y="3093319"/>
            <a:ext cx="6783348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FEC3D1-4391-493A-CA00-9B6F026EC2D8}"/>
              </a:ext>
            </a:extLst>
          </p:cNvPr>
          <p:cNvCxnSpPr>
            <a:cxnSpLocks/>
          </p:cNvCxnSpPr>
          <p:nvPr/>
        </p:nvCxnSpPr>
        <p:spPr>
          <a:xfrm>
            <a:off x="1339996" y="3093319"/>
            <a:ext cx="6783348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0D980A-2BEC-4949-19CC-DABD84C9CC54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>
            <a:off x="1339996" y="3093319"/>
            <a:ext cx="9328762" cy="138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A70227-6629-5EFB-4583-E921D5537364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>
            <a:off x="10631788" y="3231819"/>
            <a:ext cx="36970" cy="124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91DA59-C460-07C0-7512-BF3E25B0CF0A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8123344" y="3231819"/>
            <a:ext cx="2508444" cy="124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A2B74B-1BFD-AC41-CF30-5112AB432251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5727382" y="3231819"/>
            <a:ext cx="4904406" cy="124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91D2B8-2ED5-643B-2BAE-3D885F247CAF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3385744" y="3231819"/>
            <a:ext cx="7246044" cy="124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4EE025A2-206E-49E0-AF1B-DE3B1B58BA2C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1355209" y="3231819"/>
            <a:ext cx="9276579" cy="1245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2A90D5A0-BF38-DEFF-29DD-6DBB280AF7E1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 flipH="1">
            <a:off x="1355209" y="3231819"/>
            <a:ext cx="2860581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>
            <a:extLst>
              <a:ext uri="{FF2B5EF4-FFF2-40B4-BE49-F238E27FC236}">
                <a16:creationId xmlns:a16="http://schemas.microsoft.com/office/drawing/2014/main" id="{B4476069-EE99-C143-1577-6AE002327460}"/>
              </a:ext>
            </a:extLst>
          </p:cNvPr>
          <p:cNvCxnSpPr>
            <a:cxnSpLocks/>
          </p:cNvCxnSpPr>
          <p:nvPr/>
        </p:nvCxnSpPr>
        <p:spPr>
          <a:xfrm flipH="1">
            <a:off x="1355209" y="3231819"/>
            <a:ext cx="2860581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1F0F69F8-CD07-CF8C-5FAB-6BA6AA9AAD39}"/>
              </a:ext>
            </a:extLst>
          </p:cNvPr>
          <p:cNvCxnSpPr>
            <a:cxnSpLocks/>
          </p:cNvCxnSpPr>
          <p:nvPr/>
        </p:nvCxnSpPr>
        <p:spPr>
          <a:xfrm flipH="1">
            <a:off x="1355209" y="3231819"/>
            <a:ext cx="2860581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>
            <a:extLst>
              <a:ext uri="{FF2B5EF4-FFF2-40B4-BE49-F238E27FC236}">
                <a16:creationId xmlns:a16="http://schemas.microsoft.com/office/drawing/2014/main" id="{113F7F4D-6E3A-E47A-6B16-6D14A1DFDA7F}"/>
              </a:ext>
            </a:extLst>
          </p:cNvPr>
          <p:cNvCxnSpPr>
            <a:cxnSpLocks/>
          </p:cNvCxnSpPr>
          <p:nvPr/>
        </p:nvCxnSpPr>
        <p:spPr>
          <a:xfrm flipH="1">
            <a:off x="1355209" y="3231819"/>
            <a:ext cx="2860581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Arrow Connector 2059">
            <a:extLst>
              <a:ext uri="{FF2B5EF4-FFF2-40B4-BE49-F238E27FC236}">
                <a16:creationId xmlns:a16="http://schemas.microsoft.com/office/drawing/2014/main" id="{6038B635-9704-2DD2-A995-5E8E906FB76C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3385744" y="3231819"/>
            <a:ext cx="830046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Arrow Connector 2062">
            <a:extLst>
              <a:ext uri="{FF2B5EF4-FFF2-40B4-BE49-F238E27FC236}">
                <a16:creationId xmlns:a16="http://schemas.microsoft.com/office/drawing/2014/main" id="{46952FC3-5F37-E012-447B-1FBF07603E70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4215790" y="3231819"/>
            <a:ext cx="1511592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DE63A4A6-C881-35B4-7866-7491AD7A0DB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4215790" y="3231819"/>
            <a:ext cx="3907554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Arrow Connector 2068">
            <a:extLst>
              <a:ext uri="{FF2B5EF4-FFF2-40B4-BE49-F238E27FC236}">
                <a16:creationId xmlns:a16="http://schemas.microsoft.com/office/drawing/2014/main" id="{6264F605-C6AD-5177-212A-A521B24D85F8}"/>
              </a:ext>
            </a:extLst>
          </p:cNvPr>
          <p:cNvCxnSpPr>
            <a:cxnSpLocks/>
          </p:cNvCxnSpPr>
          <p:nvPr/>
        </p:nvCxnSpPr>
        <p:spPr>
          <a:xfrm>
            <a:off x="4215790" y="3231819"/>
            <a:ext cx="3907554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BA4CE0A9-EBE8-9BC7-F34F-AD80C256D3C4}"/>
              </a:ext>
            </a:extLst>
          </p:cNvPr>
          <p:cNvCxnSpPr>
            <a:cxnSpLocks/>
          </p:cNvCxnSpPr>
          <p:nvPr/>
        </p:nvCxnSpPr>
        <p:spPr>
          <a:xfrm>
            <a:off x="4215790" y="3231819"/>
            <a:ext cx="3907554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Arrow Connector 2070">
            <a:extLst>
              <a:ext uri="{FF2B5EF4-FFF2-40B4-BE49-F238E27FC236}">
                <a16:creationId xmlns:a16="http://schemas.microsoft.com/office/drawing/2014/main" id="{6A79AC19-C129-71CE-1CB2-751C14BF2E19}"/>
              </a:ext>
            </a:extLst>
          </p:cNvPr>
          <p:cNvCxnSpPr>
            <a:cxnSpLocks/>
          </p:cNvCxnSpPr>
          <p:nvPr/>
        </p:nvCxnSpPr>
        <p:spPr>
          <a:xfrm>
            <a:off x="4215790" y="3231819"/>
            <a:ext cx="3907554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Arrow Connector 2071">
            <a:extLst>
              <a:ext uri="{FF2B5EF4-FFF2-40B4-BE49-F238E27FC236}">
                <a16:creationId xmlns:a16="http://schemas.microsoft.com/office/drawing/2014/main" id="{1933089B-ED16-C4B8-0053-68EF348A928B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4215790" y="3231819"/>
            <a:ext cx="6452968" cy="12459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FE6A69F8-C1CC-0184-A9E3-389474145EC5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 flipH="1">
            <a:off x="1355209" y="3231819"/>
            <a:ext cx="6187608" cy="12459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115C1DB5-6291-05E8-FD14-1D5D12D208A0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3385744" y="3231819"/>
            <a:ext cx="4157073" cy="12459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Arrow Connector 2080">
            <a:extLst>
              <a:ext uri="{FF2B5EF4-FFF2-40B4-BE49-F238E27FC236}">
                <a16:creationId xmlns:a16="http://schemas.microsoft.com/office/drawing/2014/main" id="{1C567B81-71AC-B951-CE3C-DF5FC0FD1CF1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5727382" y="3231819"/>
            <a:ext cx="1815435" cy="12459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Arrow Connector 2083">
            <a:extLst>
              <a:ext uri="{FF2B5EF4-FFF2-40B4-BE49-F238E27FC236}">
                <a16:creationId xmlns:a16="http://schemas.microsoft.com/office/drawing/2014/main" id="{2B8877D4-D743-C633-160B-D7C672B98A94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7542817" y="3231819"/>
            <a:ext cx="580527" cy="12459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Arrow Connector 2086">
            <a:extLst>
              <a:ext uri="{FF2B5EF4-FFF2-40B4-BE49-F238E27FC236}">
                <a16:creationId xmlns:a16="http://schemas.microsoft.com/office/drawing/2014/main" id="{88481217-5902-1560-E63D-82B8ED224B24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7542817" y="3231819"/>
            <a:ext cx="3125941" cy="124593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96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AFE25-53EE-267F-1ED5-51CFD238D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0"/>
          <a:stretch/>
        </p:blipFill>
        <p:spPr>
          <a:xfrm>
            <a:off x="514551" y="310017"/>
            <a:ext cx="2743202" cy="2732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D4BAE-1058-341C-0EA9-7839392708B0}"/>
              </a:ext>
            </a:extLst>
          </p:cNvPr>
          <p:cNvSpPr txBox="1"/>
          <p:nvPr/>
        </p:nvSpPr>
        <p:spPr>
          <a:xfrm rot="20952482">
            <a:off x="1025085" y="1848237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800" b="1" dirty="0">
                <a:solidFill>
                  <a:srgbClr val="881E4A"/>
                </a:solidFill>
              </a:rPr>
              <a:t>ANYMORE</a:t>
            </a:r>
          </a:p>
        </p:txBody>
      </p:sp>
      <p:pic>
        <p:nvPicPr>
          <p:cNvPr id="1026" name="Picture 2" descr="Thinking Statue Images – Browse 18,937 Stock Photos, Vectors, and Video |  Adobe Stock">
            <a:extLst>
              <a:ext uri="{FF2B5EF4-FFF2-40B4-BE49-F238E27FC236}">
                <a16:creationId xmlns:a16="http://schemas.microsoft.com/office/drawing/2014/main" id="{E6E01563-0AFD-7B40-B315-F2C2F527C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0279"/>
            <a:ext cx="5763280" cy="32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EF48B8-E447-25FA-20A5-F99DD9031EA4}"/>
              </a:ext>
            </a:extLst>
          </p:cNvPr>
          <p:cNvSpPr txBox="1"/>
          <p:nvPr/>
        </p:nvSpPr>
        <p:spPr>
          <a:xfrm>
            <a:off x="6203321" y="3717171"/>
            <a:ext cx="3072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DLaM Display" panose="020F0502020204030204" pitchFamily="34" charset="0"/>
                <a:ea typeface="Brush Script MT" panose="03060802040406070304" pitchFamily="66" charset="-122"/>
                <a:cs typeface="ADLaM Display" panose="020F0502020204030204" pitchFamily="34" charset="0"/>
              </a:rPr>
              <a:t>"Every design or architectural decision involves trade-offs."</a:t>
            </a:r>
            <a:endParaRPr lang="en-BR" sz="2000" dirty="0">
              <a:solidFill>
                <a:schemeClr val="bg1"/>
              </a:solidFill>
              <a:latin typeface="ADLaM Display" panose="020F0502020204030204" pitchFamily="34" charset="0"/>
              <a:ea typeface="Brush Script MT" panose="03060802040406070304" pitchFamily="66" charset="-122"/>
              <a:cs typeface="ADLaM Display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0D38E-3975-2C5F-FDF5-235D783FBFA5}"/>
              </a:ext>
            </a:extLst>
          </p:cNvPr>
          <p:cNvSpPr txBox="1"/>
          <p:nvPr/>
        </p:nvSpPr>
        <p:spPr>
          <a:xfrm>
            <a:off x="7739744" y="4732834"/>
            <a:ext cx="2808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DLaM Display" panose="020F0502020204030204" pitchFamily="34" charset="0"/>
                <a:ea typeface="Brush Script MT" panose="03060802040406070304" pitchFamily="66" charset="-122"/>
                <a:cs typeface="ADLaM Display" panose="020F0502020204030204" pitchFamily="34" charset="0"/>
              </a:rPr>
              <a:t>Innumerous authors</a:t>
            </a:r>
            <a:endParaRPr lang="en-BR" sz="1100" dirty="0">
              <a:solidFill>
                <a:schemeClr val="bg1"/>
              </a:solidFill>
              <a:latin typeface="ADLaM Display" panose="020F0502020204030204" pitchFamily="34" charset="0"/>
              <a:ea typeface="Brush Script MT" panose="03060802040406070304" pitchFamily="66" charset="-122"/>
              <a:cs typeface="ADLaM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31024-70EE-FC64-EF8E-69E2547B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011"/>
          <a:stretch/>
        </p:blipFill>
        <p:spPr>
          <a:xfrm>
            <a:off x="1175657" y="777600"/>
            <a:ext cx="5765191" cy="5302799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675D4C9E-9A0D-C4DD-E14A-0B190CF9E43A}"/>
              </a:ext>
            </a:extLst>
          </p:cNvPr>
          <p:cNvCxnSpPr>
            <a:cxnSpLocks/>
            <a:stCxn id="11" idx="6"/>
            <a:endCxn id="8" idx="6"/>
          </p:cNvCxnSpPr>
          <p:nvPr/>
        </p:nvCxnSpPr>
        <p:spPr>
          <a:xfrm flipH="1" flipV="1">
            <a:off x="1791979" y="1498129"/>
            <a:ext cx="729276" cy="514481"/>
          </a:xfrm>
          <a:prstGeom prst="bentConnector3">
            <a:avLst>
              <a:gd name="adj1" fmla="val -313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5950AA9-DA34-7C2C-2C74-D5313E009BEE}"/>
              </a:ext>
            </a:extLst>
          </p:cNvPr>
          <p:cNvSpPr/>
          <p:nvPr/>
        </p:nvSpPr>
        <p:spPr>
          <a:xfrm>
            <a:off x="1730610" y="1462030"/>
            <a:ext cx="61369" cy="72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B899B5-1105-1DB1-2BF8-DA8146E683F2}"/>
              </a:ext>
            </a:extLst>
          </p:cNvPr>
          <p:cNvSpPr/>
          <p:nvPr/>
        </p:nvSpPr>
        <p:spPr>
          <a:xfrm>
            <a:off x="2459886" y="1976511"/>
            <a:ext cx="61369" cy="72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A7CEC1-6D8B-FF76-E937-C1AD7B4F4AE8}"/>
              </a:ext>
            </a:extLst>
          </p:cNvPr>
          <p:cNvSpPr/>
          <p:nvPr/>
        </p:nvSpPr>
        <p:spPr>
          <a:xfrm>
            <a:off x="2459886" y="2718061"/>
            <a:ext cx="61369" cy="72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9E96E7-105D-883F-FB0E-CE812621FB84}"/>
              </a:ext>
            </a:extLst>
          </p:cNvPr>
          <p:cNvSpPr/>
          <p:nvPr/>
        </p:nvSpPr>
        <p:spPr>
          <a:xfrm>
            <a:off x="2459886" y="4067172"/>
            <a:ext cx="61369" cy="72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073027-26B4-A27B-3389-C8F703696E68}"/>
              </a:ext>
            </a:extLst>
          </p:cNvPr>
          <p:cNvSpPr/>
          <p:nvPr/>
        </p:nvSpPr>
        <p:spPr>
          <a:xfrm>
            <a:off x="2459886" y="5017381"/>
            <a:ext cx="61369" cy="72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C4172EE-C8FD-5854-34D5-F43FF4A3B786}"/>
              </a:ext>
            </a:extLst>
          </p:cNvPr>
          <p:cNvCxnSpPr>
            <a:cxnSpLocks/>
          </p:cNvCxnSpPr>
          <p:nvPr/>
        </p:nvCxnSpPr>
        <p:spPr>
          <a:xfrm rot="5400000" flipH="1">
            <a:off x="1523619" y="1778764"/>
            <a:ext cx="1281557" cy="720289"/>
          </a:xfrm>
          <a:prstGeom prst="bentConnector4">
            <a:avLst>
              <a:gd name="adj1" fmla="val 1317"/>
              <a:gd name="adj2" fmla="val -315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3BE22E6-E231-DDEF-E1E5-2A3EE102EA30}"/>
              </a:ext>
            </a:extLst>
          </p:cNvPr>
          <p:cNvCxnSpPr>
            <a:cxnSpLocks/>
            <a:stCxn id="13" idx="5"/>
            <a:endCxn id="8" idx="6"/>
          </p:cNvCxnSpPr>
          <p:nvPr/>
        </p:nvCxnSpPr>
        <p:spPr>
          <a:xfrm rot="5400000" flipH="1">
            <a:off x="836790" y="2453319"/>
            <a:ext cx="2630668" cy="720289"/>
          </a:xfrm>
          <a:prstGeom prst="bentConnector4">
            <a:avLst>
              <a:gd name="adj1" fmla="val 875"/>
              <a:gd name="adj2" fmla="val -332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0239F3C-4C6C-4FCD-DACC-7A18078E1CED}"/>
              </a:ext>
            </a:extLst>
          </p:cNvPr>
          <p:cNvCxnSpPr>
            <a:cxnSpLocks/>
            <a:stCxn id="14" idx="6"/>
            <a:endCxn id="8" idx="6"/>
          </p:cNvCxnSpPr>
          <p:nvPr/>
        </p:nvCxnSpPr>
        <p:spPr>
          <a:xfrm flipH="1" flipV="1">
            <a:off x="1791979" y="1498129"/>
            <a:ext cx="729276" cy="3555351"/>
          </a:xfrm>
          <a:prstGeom prst="bentConnector3">
            <a:avLst>
              <a:gd name="adj1" fmla="val -313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scussing the npm run build command – why is it necessary to build?">
            <a:extLst>
              <a:ext uri="{FF2B5EF4-FFF2-40B4-BE49-F238E27FC236}">
                <a16:creationId xmlns:a16="http://schemas.microsoft.com/office/drawing/2014/main" id="{78790DE6-FC7F-658B-BF31-8892F786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16" y="2921902"/>
            <a:ext cx="1182336" cy="88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1BE08B-1FFB-5FFA-81E0-F6E06BE456AA}"/>
              </a:ext>
            </a:extLst>
          </p:cNvPr>
          <p:cNvSpPr txBox="1"/>
          <p:nvPr/>
        </p:nvSpPr>
        <p:spPr>
          <a:xfrm>
            <a:off x="1917491" y="1797543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900" dirty="0">
                <a:solidFill>
                  <a:schemeClr val="bg1"/>
                </a:solidFill>
              </a:rPr>
              <a:t>npm run build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01867-CFDD-CC47-225F-5B4C17E1D88E}"/>
              </a:ext>
            </a:extLst>
          </p:cNvPr>
          <p:cNvSpPr txBox="1"/>
          <p:nvPr/>
        </p:nvSpPr>
        <p:spPr>
          <a:xfrm>
            <a:off x="1941014" y="2545225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900" dirty="0">
                <a:solidFill>
                  <a:schemeClr val="bg1"/>
                </a:solidFill>
              </a:rPr>
              <a:t>npm run build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93870F-902A-1C79-C183-342D9F637BA6}"/>
              </a:ext>
            </a:extLst>
          </p:cNvPr>
          <p:cNvSpPr txBox="1"/>
          <p:nvPr/>
        </p:nvSpPr>
        <p:spPr>
          <a:xfrm>
            <a:off x="1964537" y="3863641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900" dirty="0">
                <a:solidFill>
                  <a:schemeClr val="bg1"/>
                </a:solidFill>
              </a:rPr>
              <a:t>npm run build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5159B5-471F-3C1C-8D63-92969C7E4D45}"/>
              </a:ext>
            </a:extLst>
          </p:cNvPr>
          <p:cNvSpPr txBox="1"/>
          <p:nvPr/>
        </p:nvSpPr>
        <p:spPr>
          <a:xfrm>
            <a:off x="1957375" y="4832251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900" dirty="0">
                <a:solidFill>
                  <a:schemeClr val="bg1"/>
                </a:solidFill>
              </a:rPr>
              <a:t>npm run build</a:t>
            </a:r>
          </a:p>
        </p:txBody>
      </p:sp>
    </p:spTree>
    <p:extLst>
      <p:ext uri="{BB962C8B-B14F-4D97-AF65-F5344CB8AC3E}">
        <p14:creationId xmlns:p14="http://schemas.microsoft.com/office/powerpoint/2010/main" val="204401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Macintosh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ADLaM Display</vt:lpstr>
      <vt:lpstr>Amazon Ember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ABIB, Daniel</dc:creator>
  <cp:lastModifiedBy>ABIB, Daniel</cp:lastModifiedBy>
  <cp:revision>4</cp:revision>
  <dcterms:created xsi:type="dcterms:W3CDTF">2025-01-04T18:41:41Z</dcterms:created>
  <dcterms:modified xsi:type="dcterms:W3CDTF">2025-01-06T21:21:24Z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2025-01-05T08:00:38Z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1c137c2c-dfac-4854-a429-c55f1f69a5f5</vt:lpwstr>
  </property>
  <property fmtid="{D5CDD505-2E9C-101B-9397-08002B2CF9AE}" pid="8" name="MSIP_Label_929eed6f-34eb-4453-9f97-09510b9b219f_ContentBits">
    <vt:lpwstr>0</vt:lpwstr>
  </property>
</Properties>
</file>