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8" r:id="rId4"/>
    <p:sldId id="261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0"/>
    <p:restoredTop sz="69243"/>
  </p:normalViewPr>
  <p:slideViewPr>
    <p:cSldViewPr snapToGrid="0">
      <p:cViewPr varScale="1">
        <p:scale>
          <a:sx n="75" d="100"/>
          <a:sy n="75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B97A9-61D7-AC44-A61A-2844D95B72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4261F-E460-A744-8B92-CA43D0C81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261F-E460-A744-8B92-CA43D0C818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111D1-7A5E-DAC0-6F6F-13878AD85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F11C6B-73F3-68D3-F868-2E9EDE64F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9B44CB-10F7-F1DC-1A9C-81E64FC52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264D8-810C-E6BE-ECE7-A312FCC235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261F-E460-A744-8B92-CA43D0C818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8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Typically there will be a frontend. But here the user is directly interacting with agentcore runtime which hosts the strands agent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261F-E460-A744-8B92-CA43D0C818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3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83FE1-CD0F-50BC-4D39-2FECC9CB0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16A9E-38C8-26FF-E913-042004C1B7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C23BDC-BD37-8156-1DD6-DD0D2C6A9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Typically there will be a frontend. But here the user is directly interacting with agentcore runtime which hosts the strands agent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59CE9-421B-CC03-243C-9A19E6751E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261F-E460-A744-8B92-CA43D0C818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21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53A46-6715-CE08-F632-F0E56CFD6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9D0E2-E280-410A-17F9-8E7F603468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4F595D-B4C3-27F2-D26F-BFED82793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19EFB-BFDC-6804-2158-E93274344B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261F-E460-A744-8B92-CA43D0C818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2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C0B8-DF82-2034-B7F0-FF9B07474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8A653-C227-9F67-DEAA-566ACF0C4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6E7CF-4D6E-3647-6AC1-077EF88A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40D3-E43C-4C46-97AA-BCBF708D08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5B577-AEA8-F69D-B8D9-D84CDD54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D6B7F-F3D7-4582-B8DC-700D4185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B4BF-6FC2-314E-9984-D3E6BE41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99C5-AD5E-C0C0-6E73-DB3C8C45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98DCF-EF85-512B-8EC8-DFB0B2523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C9C72-3227-1BEC-1056-E7FC5DA9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40D3-E43C-4C46-97AA-BCBF708D08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AF27-F854-1A3E-ACED-FB53422E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FC7FD-A941-E17F-E1B2-13B53E1D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B4BF-6FC2-314E-9984-D3E6BE41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5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B860B-89AC-02CB-0734-FE6F10E78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2EC4-0C85-8324-DBF0-985A032B6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A37B1-CB9C-1F38-A620-A3DB38C7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40D3-E43C-4C46-97AA-BCBF708D08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8670E-0D78-22F2-E359-737FA91E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7A29-8ED7-356C-7243-AEF0E9BE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B4BF-6FC2-314E-9984-D3E6BE41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2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4911-D0DE-083C-467E-9BC86E95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7AA8-2882-CE31-6C10-053D1AD8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6748E-F87E-514B-0B85-84C238FD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40D3-E43C-4C46-97AA-BCBF708D08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4364-9EF5-D14F-8E9E-06C3C6BA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CE280-1C38-EEA0-5096-7A700BC9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B4BF-6FC2-314E-9984-D3E6BE41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0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39F0-78CD-4376-C62D-5AE06ACE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F59E8-72B4-875E-EC8C-C711810C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38BE-F4B3-B60E-FB14-CB683FA3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40D3-E43C-4C46-97AA-BCBF708D08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A9214-29CA-AE37-3A98-E8B3ADFA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B7AAC-0A1A-AC4F-F0F6-740BA849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B4BF-6FC2-314E-9984-D3E6BE41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2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6743-9114-7DB5-78AD-AAA8CD3B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ADD71-8030-EE01-B971-10D224DCA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C3033-3A22-FD65-4F13-EDEAD88AB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48A1C-1D60-5102-370E-6CC20EBF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40D3-E43C-4C46-97AA-BCBF708D08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AB43B-E21C-9132-9E31-03D27485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4995-5910-71B1-3233-A33A3E63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B4BF-6FC2-314E-9984-D3E6BE41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793E-1F0A-1C60-B007-CA4CD389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AE20D-EB8D-D6AD-ACD8-3B99EB121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98A57-D49D-9089-C679-ED7D27DED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51325-888A-D4CA-E071-2FCCAF61B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6E8C8-40EC-7631-9D7D-CD7DAEC43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09FA7-0B53-5615-C699-83342B59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40D3-E43C-4C46-97AA-BCBF708D08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8C0F5-F8F9-5FFF-3455-E1FB5A91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98872-B8C4-F4CA-79A3-0049EA45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B4BF-6FC2-314E-9984-D3E6BE41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5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8F8B-496B-424D-4FCE-FA8E14F3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9E6AA-EB23-17CA-01BB-295D10A6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40D3-E43C-4C46-97AA-BCBF708D08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BE482-E6AA-2E27-D7B1-94969711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65635-67C2-E6E7-84FD-CC7D60B5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B4BF-6FC2-314E-9984-D3E6BE41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9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EF703-E7AC-FE9A-1A7D-158222D4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40D3-E43C-4C46-97AA-BCBF708D08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EB044-93E7-F515-1622-0F5C1DFE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5D167-4094-E24E-4673-8844585D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B4BF-6FC2-314E-9984-D3E6BE41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5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6B99-77C9-AF7A-B309-E10E54E2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0BA6-1D4F-037C-D685-73C4506B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DF57C-46EF-915E-F759-ACB7B035C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D5ED6-C482-1156-3A91-9E1168E6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40D3-E43C-4C46-97AA-BCBF708D08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2C713-C66D-D575-CBB3-71A428D6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2F2C2-5D9A-690B-4EB2-C04105AA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B4BF-6FC2-314E-9984-D3E6BE41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8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FB18-1700-B87E-AF22-149BD7BF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28484-6F9B-07EB-E7F4-60E70FB03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F798F-9B4D-5A01-882E-047584954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16D44-8EA2-86B5-E9B6-E87C16E0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40D3-E43C-4C46-97AA-BCBF708D08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05158-73F6-EED9-35ED-065CD857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5714A-3FF5-D835-8E7A-F75E2BFA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B4BF-6FC2-314E-9984-D3E6BE41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4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A7E0B-9AB6-A819-6A21-A72E98F9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A82C4-0616-17F1-6645-BEB074E9B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7799-09C5-1B98-970C-6A728D166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3740D3-E43C-4C46-97AA-BCBF708D08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503D2-1A8A-9E1C-DD96-288CFA4B8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5AA98-7BCC-00E6-A1E0-2E2DF0B58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2B4BF-6FC2-314E-9984-D3E6BE41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3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0">
            <a:extLst>
              <a:ext uri="{FF2B5EF4-FFF2-40B4-BE49-F238E27FC236}">
                <a16:creationId xmlns:a16="http://schemas.microsoft.com/office/drawing/2014/main" id="{A33C9E34-FA38-E330-B2F6-0E35D058E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22" y="3136612"/>
            <a:ext cx="108981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VIDEO TRANSCRIPT SEARCH AGENT </a:t>
            </a:r>
          </a:p>
        </p:txBody>
      </p:sp>
    </p:spTree>
    <p:extLst>
      <p:ext uri="{BB962C8B-B14F-4D97-AF65-F5344CB8AC3E}">
        <p14:creationId xmlns:p14="http://schemas.microsoft.com/office/powerpoint/2010/main" val="258071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1D925-7A39-2458-0F97-BBE3C5D5B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x on a white background&#10;&#10;AI-generated content may be incorrect.">
            <a:extLst>
              <a:ext uri="{FF2B5EF4-FFF2-40B4-BE49-F238E27FC236}">
                <a16:creationId xmlns:a16="http://schemas.microsoft.com/office/drawing/2014/main" id="{B580AF86-1B66-B22F-A04A-BA8E9211D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537" y="1143001"/>
            <a:ext cx="977900" cy="1087395"/>
          </a:xfrm>
          <a:prstGeom prst="rect">
            <a:avLst/>
          </a:prstGeom>
        </p:spPr>
      </p:pic>
      <p:pic>
        <p:nvPicPr>
          <p:cNvPr id="6" name="Graphic 5" descr="Model resource icon for the Amazon SageMaker AI service.">
            <a:extLst>
              <a:ext uri="{FF2B5EF4-FFF2-40B4-BE49-F238E27FC236}">
                <a16:creationId xmlns:a16="http://schemas.microsoft.com/office/drawing/2014/main" id="{BAF84A8F-0C41-3D4A-D299-D977F6E07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6497" y="1168131"/>
            <a:ext cx="1087394" cy="1087394"/>
          </a:xfrm>
          <a:prstGeom prst="rect">
            <a:avLst/>
          </a:prstGeom>
        </p:spPr>
      </p:pic>
      <p:sp>
        <p:nvSpPr>
          <p:cNvPr id="7" name="TextBox 20">
            <a:extLst>
              <a:ext uri="{FF2B5EF4-FFF2-40B4-BE49-F238E27FC236}">
                <a16:creationId xmlns:a16="http://schemas.microsoft.com/office/drawing/2014/main" id="{B799962B-93EB-3EA8-25D0-B4AB0956C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3066" y="2310776"/>
            <a:ext cx="26395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Titan V2 embedding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CE7F8-6BAD-FC58-6661-2B1E48B24954}"/>
              </a:ext>
            </a:extLst>
          </p:cNvPr>
          <p:cNvSpPr txBox="1"/>
          <p:nvPr/>
        </p:nvSpPr>
        <p:spPr>
          <a:xfrm>
            <a:off x="1110564" y="2294588"/>
            <a:ext cx="37288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Column Names </a:t>
            </a:r>
          </a:p>
          <a:p>
            <a:endParaRPr lang="en-US" dirty="0"/>
          </a:p>
          <a:p>
            <a:r>
              <a:rPr lang="en-US" dirty="0"/>
              <a:t>Content Link</a:t>
            </a:r>
          </a:p>
          <a:p>
            <a:r>
              <a:rPr lang="en-US" dirty="0"/>
              <a:t>Deck Link</a:t>
            </a:r>
          </a:p>
          <a:p>
            <a:r>
              <a:rPr lang="en-US" dirty="0"/>
              <a:t>Video Length</a:t>
            </a:r>
          </a:p>
          <a:p>
            <a:r>
              <a:rPr lang="en-US" dirty="0"/>
              <a:t>Internal Broadcast Video Link</a:t>
            </a:r>
          </a:p>
          <a:p>
            <a:r>
              <a:rPr lang="en-US" dirty="0"/>
              <a:t>External Youtube Link</a:t>
            </a:r>
          </a:p>
          <a:p>
            <a:r>
              <a:rPr lang="en-US" dirty="0"/>
              <a:t>Video Transcript Summary</a:t>
            </a:r>
          </a:p>
          <a:p>
            <a:r>
              <a:rPr lang="en-US" dirty="0"/>
              <a:t>When Was Each Topic Discussed</a:t>
            </a:r>
          </a:p>
          <a:p>
            <a:r>
              <a:rPr lang="en-US" dirty="0"/>
              <a:t>Full Video Transcript</a:t>
            </a:r>
          </a:p>
          <a:p>
            <a:endParaRPr lang="en-US" dirty="0"/>
          </a:p>
        </p:txBody>
      </p:sp>
      <p:pic>
        <p:nvPicPr>
          <p:cNvPr id="10" name="Picture 9" descr="A drawing of a glass of liquid&#10;&#10;AI-generated content may be incorrect.">
            <a:extLst>
              <a:ext uri="{FF2B5EF4-FFF2-40B4-BE49-F238E27FC236}">
                <a16:creationId xmlns:a16="http://schemas.microsoft.com/office/drawing/2014/main" id="{A8912B2C-3E54-BBC0-9406-D367AAE16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7226" y="1233444"/>
            <a:ext cx="939800" cy="1168400"/>
          </a:xfrm>
          <a:prstGeom prst="rect">
            <a:avLst/>
          </a:prstGeom>
        </p:spPr>
      </p:pic>
      <p:sp>
        <p:nvSpPr>
          <p:cNvPr id="11" name="TextBox 20">
            <a:extLst>
              <a:ext uri="{FF2B5EF4-FFF2-40B4-BE49-F238E27FC236}">
                <a16:creationId xmlns:a16="http://schemas.microsoft.com/office/drawing/2014/main" id="{9C20BF0F-B594-308D-637A-11236A656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1655" y="2318788"/>
            <a:ext cx="20823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vector bucket </a:t>
            </a: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90E13E54-2394-E4BD-730E-F1E5FE831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8225" y="123706"/>
            <a:ext cx="8911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Indexing With Titan V2 Model Into A S3 Vector Bucket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6AE200-C47A-AF3A-926A-0CF0E52DE7E3}"/>
              </a:ext>
            </a:extLst>
          </p:cNvPr>
          <p:cNvCxnSpPr/>
          <p:nvPr/>
        </p:nvCxnSpPr>
        <p:spPr>
          <a:xfrm>
            <a:off x="2974973" y="1817644"/>
            <a:ext cx="1218093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2B2151-7541-A83C-EA0C-3C6BAF0987BD}"/>
              </a:ext>
            </a:extLst>
          </p:cNvPr>
          <p:cNvCxnSpPr>
            <a:cxnSpLocks/>
          </p:cNvCxnSpPr>
          <p:nvPr/>
        </p:nvCxnSpPr>
        <p:spPr>
          <a:xfrm>
            <a:off x="6308168" y="1820775"/>
            <a:ext cx="1726091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20">
            <a:extLst>
              <a:ext uri="{FF2B5EF4-FFF2-40B4-BE49-F238E27FC236}">
                <a16:creationId xmlns:a16="http://schemas.microsoft.com/office/drawing/2014/main" id="{6856ED64-699D-57CD-D600-45FB193D7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3254" y="1381882"/>
            <a:ext cx="26395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Vector Index + Metadata</a:t>
            </a: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218BEB2F-A25A-EE1D-0C27-54F91850B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564" y="1404051"/>
            <a:ext cx="13842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Feed to </a:t>
            </a:r>
          </a:p>
        </p:txBody>
      </p:sp>
    </p:spTree>
    <p:extLst>
      <p:ext uri="{BB962C8B-B14F-4D97-AF65-F5344CB8AC3E}">
        <p14:creationId xmlns:p14="http://schemas.microsoft.com/office/powerpoint/2010/main" val="339392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08E8F-AFE1-639C-C475-7BD2975A3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ED2239C-7D9F-EC90-3B5B-4F1D176433CD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989044" y="1547880"/>
            <a:ext cx="1785144" cy="14420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een x on a white background&#10;&#10;AI-generated content may be incorrect.">
            <a:extLst>
              <a:ext uri="{FF2B5EF4-FFF2-40B4-BE49-F238E27FC236}">
                <a16:creationId xmlns:a16="http://schemas.microsoft.com/office/drawing/2014/main" id="{3D6B5632-D3C6-68E1-4786-57A44DF1D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951015"/>
            <a:ext cx="977900" cy="1087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141334-D7C0-8614-8393-BD740EE6D4A7}"/>
              </a:ext>
            </a:extLst>
          </p:cNvPr>
          <p:cNvSpPr txBox="1"/>
          <p:nvPr/>
        </p:nvSpPr>
        <p:spPr>
          <a:xfrm>
            <a:off x="228600" y="2087079"/>
            <a:ext cx="2746373" cy="39087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Column Names </a:t>
            </a:r>
          </a:p>
          <a:p>
            <a:endParaRPr lang="en-US" dirty="0"/>
          </a:p>
          <a:p>
            <a:r>
              <a:rPr lang="en-US" dirty="0"/>
              <a:t>Content Link</a:t>
            </a:r>
          </a:p>
          <a:p>
            <a:r>
              <a:rPr lang="en-US" dirty="0"/>
              <a:t>Deck Link</a:t>
            </a:r>
          </a:p>
          <a:p>
            <a:r>
              <a:rPr lang="en-US" dirty="0"/>
              <a:t>Video Length</a:t>
            </a:r>
          </a:p>
          <a:p>
            <a:r>
              <a:rPr lang="en-US" dirty="0"/>
              <a:t>Internal Broadcast Video Link</a:t>
            </a:r>
          </a:p>
          <a:p>
            <a:r>
              <a:rPr lang="en-US" dirty="0"/>
              <a:t>External Youtube Link</a:t>
            </a:r>
          </a:p>
          <a:p>
            <a:r>
              <a:rPr lang="en-US" dirty="0"/>
              <a:t>Video Transcript Summary</a:t>
            </a:r>
          </a:p>
          <a:p>
            <a:r>
              <a:rPr lang="en-US" dirty="0"/>
              <a:t>When Was Each Topic Discussed</a:t>
            </a:r>
          </a:p>
          <a:p>
            <a:r>
              <a:rPr lang="en-US" dirty="0"/>
              <a:t>Full Video Transcript</a:t>
            </a:r>
          </a:p>
          <a:p>
            <a:endParaRPr lang="en-US" dirty="0"/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2CB0F0EC-61BE-B7BB-830C-5C6AC2E33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1448" y="75095"/>
            <a:ext cx="5136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Vector index generation from video transcripts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CCAC999-CC52-1CCB-BB6C-5EAFB28045C4}"/>
              </a:ext>
            </a:extLst>
          </p:cNvPr>
          <p:cNvSpPr/>
          <p:nvPr/>
        </p:nvSpPr>
        <p:spPr>
          <a:xfrm>
            <a:off x="4774188" y="797017"/>
            <a:ext cx="2441136" cy="15017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1.Transcripts are split into individual chunks of 6000 tokens each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7DA371A-F773-F5D6-6D22-F5289E1F00FF}"/>
              </a:ext>
            </a:extLst>
          </p:cNvPr>
          <p:cNvSpPr/>
          <p:nvPr/>
        </p:nvSpPr>
        <p:spPr>
          <a:xfrm>
            <a:off x="4774187" y="2735289"/>
            <a:ext cx="2441136" cy="15017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2.Chunks are converted into individual vectors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5BFA805-95C8-D288-4569-D955CB84D14D}"/>
              </a:ext>
            </a:extLst>
          </p:cNvPr>
          <p:cNvSpPr/>
          <p:nvPr/>
        </p:nvSpPr>
        <p:spPr>
          <a:xfrm>
            <a:off x="4774185" y="4774381"/>
            <a:ext cx="2441135" cy="15017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664B9E-005E-D50A-3D14-431345BC6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498" y="1683760"/>
            <a:ext cx="26395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Full Video Transcript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281189-BA54-FDE6-5D61-782FDE00CD7D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5994755" y="2298743"/>
            <a:ext cx="1" cy="43654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801BA33D-A7FD-C4A4-18B4-9DED6570723D}"/>
              </a:ext>
            </a:extLst>
          </p:cNvPr>
          <p:cNvCxnSpPr>
            <a:cxnSpLocks/>
          </p:cNvCxnSpPr>
          <p:nvPr/>
        </p:nvCxnSpPr>
        <p:spPr>
          <a:xfrm>
            <a:off x="2989042" y="4443413"/>
            <a:ext cx="1785143" cy="12001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4B4CD8-0153-BCCD-B3BC-8C0A89B1F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497" y="5174240"/>
            <a:ext cx="26395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All Other Columns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8E267A0-7020-474E-DEAC-40D4F1557494}"/>
              </a:ext>
            </a:extLst>
          </p:cNvPr>
          <p:cNvSpPr/>
          <p:nvPr/>
        </p:nvSpPr>
        <p:spPr>
          <a:xfrm>
            <a:off x="10121021" y="625934"/>
            <a:ext cx="1842379" cy="5720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S3 Vector Index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[0.1.0.8…]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[0.4,0.2…]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Metadata: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Deck Link</a:t>
            </a:r>
          </a:p>
          <a:p>
            <a:pPr algn="ctr"/>
            <a:r>
              <a:rPr lang="en-US" dirty="0"/>
              <a:t>Video Length</a:t>
            </a:r>
          </a:p>
          <a:p>
            <a:pPr algn="ctr"/>
            <a:r>
              <a:rPr lang="en-US" dirty="0"/>
              <a:t>Internal Broadcast Video Link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20E09C95-5C2F-E6A6-7179-17136EA035A7}"/>
              </a:ext>
            </a:extLst>
          </p:cNvPr>
          <p:cNvCxnSpPr>
            <a:cxnSpLocks/>
          </p:cNvCxnSpPr>
          <p:nvPr/>
        </p:nvCxnSpPr>
        <p:spPr>
          <a:xfrm flipV="1">
            <a:off x="6933035" y="1991537"/>
            <a:ext cx="3187985" cy="14374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36E016B-9FBF-431C-C93E-6ED440173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37" y="2413537"/>
            <a:ext cx="26395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Vectors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1DC118F5-D1C4-6C21-46D6-1D5BE0F05777}"/>
              </a:ext>
            </a:extLst>
          </p:cNvPr>
          <p:cNvCxnSpPr>
            <a:cxnSpLocks/>
          </p:cNvCxnSpPr>
          <p:nvPr/>
        </p:nvCxnSpPr>
        <p:spPr>
          <a:xfrm flipV="1">
            <a:off x="7065926" y="4041460"/>
            <a:ext cx="3055091" cy="13508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AC327D3-ECD4-8113-AE18-C85EEDDAC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8381" y="4289524"/>
            <a:ext cx="26395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201632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A273D-F51C-CB80-DBB6-6FB9BBC94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D20242A-77FD-D144-BC6D-69303D2B970F}"/>
              </a:ext>
            </a:extLst>
          </p:cNvPr>
          <p:cNvSpPr/>
          <p:nvPr/>
        </p:nvSpPr>
        <p:spPr>
          <a:xfrm>
            <a:off x="10121021" y="625934"/>
            <a:ext cx="1842379" cy="5720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S3 Vector Index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[0.1.0.8…]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[0.4,0.2…]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Metadata: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Deck Link</a:t>
            </a:r>
          </a:p>
          <a:p>
            <a:pPr algn="ctr"/>
            <a:r>
              <a:rPr lang="en-US" dirty="0"/>
              <a:t>Video Length</a:t>
            </a:r>
          </a:p>
          <a:p>
            <a:pPr algn="ctr"/>
            <a:r>
              <a:rPr lang="en-US" dirty="0"/>
              <a:t>Internal Broadcast Video Link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3CD13B0-B797-1372-4015-719EFE745E32}"/>
              </a:ext>
            </a:extLst>
          </p:cNvPr>
          <p:cNvSpPr/>
          <p:nvPr/>
        </p:nvSpPr>
        <p:spPr>
          <a:xfrm>
            <a:off x="4299678" y="709127"/>
            <a:ext cx="4469739" cy="5718146"/>
          </a:xfrm>
          <a:prstGeom prst="roundRect">
            <a:avLst/>
          </a:prstGeom>
          <a:solidFill>
            <a:schemeClr val="accent1">
              <a:alpha val="559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Agentcore Runtime</a:t>
            </a: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4D475F3C-CAC9-FC0B-5836-BB3C19DCF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51182" y="85603"/>
            <a:ext cx="7497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Hybrid Search – Semantic + Keyword search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3E08A3-50F9-2D87-9271-1B3410972796}"/>
              </a:ext>
            </a:extLst>
          </p:cNvPr>
          <p:cNvSpPr/>
          <p:nvPr/>
        </p:nvSpPr>
        <p:spPr>
          <a:xfrm>
            <a:off x="4635503" y="1518233"/>
            <a:ext cx="3818032" cy="44299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Strands Agent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B8A26CD0-FE59-EEFD-19B8-FA76C2AE4C8F}"/>
              </a:ext>
            </a:extLst>
          </p:cNvPr>
          <p:cNvCxnSpPr>
            <a:cxnSpLocks/>
          </p:cNvCxnSpPr>
          <p:nvPr/>
        </p:nvCxnSpPr>
        <p:spPr>
          <a:xfrm rot="10800000">
            <a:off x="1093602" y="3916227"/>
            <a:ext cx="3074531" cy="80814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61A3E813-EBE3-714E-76FC-FA91C656ACDA}"/>
              </a:ext>
            </a:extLst>
          </p:cNvPr>
          <p:cNvCxnSpPr>
            <a:cxnSpLocks/>
          </p:cNvCxnSpPr>
          <p:nvPr/>
        </p:nvCxnSpPr>
        <p:spPr>
          <a:xfrm flipV="1">
            <a:off x="1113042" y="2337439"/>
            <a:ext cx="3055091" cy="135083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2" descr="User resource icon for the General Icons category.">
            <a:extLst>
              <a:ext uri="{FF2B5EF4-FFF2-40B4-BE49-F238E27FC236}">
                <a16:creationId xmlns:a16="http://schemas.microsoft.com/office/drawing/2014/main" id="{F955C920-38E3-AAFB-39A0-472004046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228600" y="3015319"/>
            <a:ext cx="812118" cy="125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9">
            <a:extLst>
              <a:ext uri="{FF2B5EF4-FFF2-40B4-BE49-F238E27FC236}">
                <a16:creationId xmlns:a16="http://schemas.microsoft.com/office/drawing/2014/main" id="{ACED36CA-EB20-A336-6579-A9C2ED5F2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0180" y="4320302"/>
            <a:ext cx="17296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2141C1E-B429-D037-1273-5690583280DB}"/>
              </a:ext>
            </a:extLst>
          </p:cNvPr>
          <p:cNvSpPr/>
          <p:nvPr/>
        </p:nvSpPr>
        <p:spPr>
          <a:xfrm>
            <a:off x="4898593" y="2548751"/>
            <a:ext cx="3195290" cy="236886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Inline Tool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SEARCHTRANSCRIPTS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HYBRID SEMANTIC + KEYWORD SEARCH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0" name="Picture 19" descr="A drawing of a glass of liquid&#10;&#10;AI-generated content may be incorrect.">
            <a:extLst>
              <a:ext uri="{FF2B5EF4-FFF2-40B4-BE49-F238E27FC236}">
                <a16:creationId xmlns:a16="http://schemas.microsoft.com/office/drawing/2014/main" id="{939A7D56-B9D6-39EC-092F-9C0C2ED97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5771" y="2692586"/>
            <a:ext cx="939800" cy="1168400"/>
          </a:xfrm>
          <a:prstGeom prst="rect">
            <a:avLst/>
          </a:prstGeom>
        </p:spPr>
      </p:pic>
      <p:sp>
        <p:nvSpPr>
          <p:cNvPr id="22" name="TextBox 20">
            <a:extLst>
              <a:ext uri="{FF2B5EF4-FFF2-40B4-BE49-F238E27FC236}">
                <a16:creationId xmlns:a16="http://schemas.microsoft.com/office/drawing/2014/main" id="{188AE25D-49CB-5313-F251-B02F8F735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1034" y="6427273"/>
            <a:ext cx="20823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vector bucket </a:t>
            </a:r>
          </a:p>
        </p:txBody>
      </p:sp>
      <p:pic>
        <p:nvPicPr>
          <p:cNvPr id="34" name="Picture 33" descr="A close-up of a response&#10;&#10;AI-generated content may be incorrect.">
            <a:extLst>
              <a:ext uri="{FF2B5EF4-FFF2-40B4-BE49-F238E27FC236}">
                <a16:creationId xmlns:a16="http://schemas.microsoft.com/office/drawing/2014/main" id="{CFA383D4-3EF1-0810-B87F-91A5F6AED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9778" y="4132395"/>
            <a:ext cx="1168400" cy="15240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BC09CD-AB3D-6CFC-2B27-4D14CDCDA32F}"/>
              </a:ext>
            </a:extLst>
          </p:cNvPr>
          <p:cNvCxnSpPr>
            <a:stCxn id="7" idx="3"/>
          </p:cNvCxnSpPr>
          <p:nvPr/>
        </p:nvCxnSpPr>
        <p:spPr>
          <a:xfrm>
            <a:off x="8769417" y="3568200"/>
            <a:ext cx="971742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person typing on a computer&#10;&#10;AI-generated content may be incorrect.">
            <a:extLst>
              <a:ext uri="{FF2B5EF4-FFF2-40B4-BE49-F238E27FC236}">
                <a16:creationId xmlns:a16="http://schemas.microsoft.com/office/drawing/2014/main" id="{184C7BDB-678D-3F2D-A35C-61CD8C496C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1708" y="2393869"/>
            <a:ext cx="1756244" cy="115742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2DE31CA-3E95-2904-69D7-B3981D860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168" y="1855585"/>
            <a:ext cx="26395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Search For Videos on Agentic AI Security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F8DB11-0867-36E3-7CB0-D4826EAB2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077" y="5686523"/>
            <a:ext cx="26395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Video Links and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60659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E7A1A-2851-E663-FD18-48E368FA4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3A0CE87-444C-90A9-A526-C3A40D07CCE4}"/>
              </a:ext>
            </a:extLst>
          </p:cNvPr>
          <p:cNvSpPr/>
          <p:nvPr/>
        </p:nvSpPr>
        <p:spPr>
          <a:xfrm>
            <a:off x="8241346" y="316435"/>
            <a:ext cx="3950654" cy="5718146"/>
          </a:xfrm>
          <a:prstGeom prst="roundRect">
            <a:avLst/>
          </a:prstGeom>
          <a:solidFill>
            <a:schemeClr val="accent1">
              <a:alpha val="559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Agentcore</a:t>
            </a:r>
            <a:r>
              <a:rPr lang="en-US" dirty="0"/>
              <a:t> Gateway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92A3795-1481-263D-884D-4A7FADE2DFE5}"/>
              </a:ext>
            </a:extLst>
          </p:cNvPr>
          <p:cNvSpPr/>
          <p:nvPr/>
        </p:nvSpPr>
        <p:spPr>
          <a:xfrm>
            <a:off x="8483600" y="1165103"/>
            <a:ext cx="3479800" cy="44299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MCP Server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C70E83-A28F-AB0C-3DC1-F2BAAD00AB23}"/>
              </a:ext>
            </a:extLst>
          </p:cNvPr>
          <p:cNvSpPr/>
          <p:nvPr/>
        </p:nvSpPr>
        <p:spPr>
          <a:xfrm>
            <a:off x="4299679" y="709127"/>
            <a:ext cx="3320322" cy="5718146"/>
          </a:xfrm>
          <a:prstGeom prst="roundRect">
            <a:avLst/>
          </a:prstGeom>
          <a:solidFill>
            <a:schemeClr val="accent1">
              <a:alpha val="559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Agentcore Runtime</a:t>
            </a: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96569AD2-7FE0-3FE3-D947-4653ED20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51182" y="85603"/>
            <a:ext cx="7497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Hybrid Search – Semantic + Keyword search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E691BF0-03C3-30C2-91DD-CA34DBF55939}"/>
              </a:ext>
            </a:extLst>
          </p:cNvPr>
          <p:cNvSpPr/>
          <p:nvPr/>
        </p:nvSpPr>
        <p:spPr>
          <a:xfrm>
            <a:off x="4635503" y="1518233"/>
            <a:ext cx="2574113" cy="44299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Strands Agent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E7EB2FD-F40C-AF09-C6E8-2756B9855AA3}"/>
              </a:ext>
            </a:extLst>
          </p:cNvPr>
          <p:cNvCxnSpPr>
            <a:cxnSpLocks/>
          </p:cNvCxnSpPr>
          <p:nvPr/>
        </p:nvCxnSpPr>
        <p:spPr>
          <a:xfrm rot="10800000">
            <a:off x="1093602" y="3916227"/>
            <a:ext cx="3074531" cy="80814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CE9FA0-01C4-1294-EAC7-0D0A5412719B}"/>
              </a:ext>
            </a:extLst>
          </p:cNvPr>
          <p:cNvCxnSpPr>
            <a:cxnSpLocks/>
          </p:cNvCxnSpPr>
          <p:nvPr/>
        </p:nvCxnSpPr>
        <p:spPr>
          <a:xfrm flipV="1">
            <a:off x="1113042" y="2337439"/>
            <a:ext cx="3055091" cy="135083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2" descr="User resource icon for the General Icons category.">
            <a:extLst>
              <a:ext uri="{FF2B5EF4-FFF2-40B4-BE49-F238E27FC236}">
                <a16:creationId xmlns:a16="http://schemas.microsoft.com/office/drawing/2014/main" id="{937F0D04-EB6F-25A3-8368-677629D3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228600" y="3015319"/>
            <a:ext cx="812118" cy="125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9">
            <a:extLst>
              <a:ext uri="{FF2B5EF4-FFF2-40B4-BE49-F238E27FC236}">
                <a16:creationId xmlns:a16="http://schemas.microsoft.com/office/drawing/2014/main" id="{DDB455FE-523C-9931-9D87-039D2F1AF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0180" y="4320302"/>
            <a:ext cx="17296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A480D73-59C4-8272-9D11-496DDFFBAFCD}"/>
              </a:ext>
            </a:extLst>
          </p:cNvPr>
          <p:cNvSpPr/>
          <p:nvPr/>
        </p:nvSpPr>
        <p:spPr>
          <a:xfrm>
            <a:off x="8671502" y="2393869"/>
            <a:ext cx="3195290" cy="236886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Inline Tool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SEARCHTRANSCRIPTS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HYBRID SEMANTIC + KEYWORD SEARCH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42EF7300-2F57-16D4-87D4-50A951621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1034" y="6427273"/>
            <a:ext cx="20823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vector bucket </a:t>
            </a:r>
          </a:p>
        </p:txBody>
      </p:sp>
      <p:pic>
        <p:nvPicPr>
          <p:cNvPr id="34" name="Picture 33" descr="A close-up of a response&#10;&#10;AI-generated content may be incorrect.">
            <a:extLst>
              <a:ext uri="{FF2B5EF4-FFF2-40B4-BE49-F238E27FC236}">
                <a16:creationId xmlns:a16="http://schemas.microsoft.com/office/drawing/2014/main" id="{BE2D836C-D191-DAA7-A2BB-FDE795556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778" y="4132395"/>
            <a:ext cx="1168400" cy="1524000"/>
          </a:xfrm>
          <a:prstGeom prst="rect">
            <a:avLst/>
          </a:prstGeom>
        </p:spPr>
      </p:pic>
      <p:pic>
        <p:nvPicPr>
          <p:cNvPr id="38" name="Picture 37" descr="A person typing on a computer&#10;&#10;AI-generated content may be incorrect.">
            <a:extLst>
              <a:ext uri="{FF2B5EF4-FFF2-40B4-BE49-F238E27FC236}">
                <a16:creationId xmlns:a16="http://schemas.microsoft.com/office/drawing/2014/main" id="{284B908D-6F8A-F85F-17C5-185836721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708" y="2393869"/>
            <a:ext cx="1756244" cy="115742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C7A648A-280B-C43E-076B-66C2C2B24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168" y="1855585"/>
            <a:ext cx="26395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Search For Videos on Agentic AI Security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0FCB16-2292-D649-8244-7CE3FC874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077" y="5686523"/>
            <a:ext cx="26395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Video Links and Recommendation</a:t>
            </a:r>
          </a:p>
        </p:txBody>
      </p:sp>
      <p:sp>
        <p:nvSpPr>
          <p:cNvPr id="8" name="TextBox 39">
            <a:extLst>
              <a:ext uri="{FF2B5EF4-FFF2-40B4-BE49-F238E27FC236}">
                <a16:creationId xmlns:a16="http://schemas.microsoft.com/office/drawing/2014/main" id="{FB687099-86C9-50AD-9058-16D7985EF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19" y="3479272"/>
            <a:ext cx="17296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app.py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A72A2F-34AE-D5CB-4F59-FED3F5822F6B}"/>
              </a:ext>
            </a:extLst>
          </p:cNvPr>
          <p:cNvCxnSpPr>
            <a:stCxn id="7" idx="3"/>
          </p:cNvCxnSpPr>
          <p:nvPr/>
        </p:nvCxnSpPr>
        <p:spPr>
          <a:xfrm flipV="1">
            <a:off x="7620001" y="3551292"/>
            <a:ext cx="621345" cy="16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8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271E8-E738-F2F0-CB31-6D9D099B9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3BFE257B-6315-EAEB-D3C1-D12C94E4D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70134" cy="6858000"/>
          </a:xfrm>
          <a:prstGeom prst="rect">
            <a:avLst/>
          </a:prstGeom>
        </p:spPr>
      </p:pic>
      <p:sp>
        <p:nvSpPr>
          <p:cNvPr id="13" name="TextBox 20">
            <a:extLst>
              <a:ext uri="{FF2B5EF4-FFF2-40B4-BE49-F238E27FC236}">
                <a16:creationId xmlns:a16="http://schemas.microsoft.com/office/drawing/2014/main" id="{F3221260-DCED-255E-1302-49EF97321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42" y="2614097"/>
            <a:ext cx="53433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Agentcore Runtime Security and Cost benefits</a:t>
            </a:r>
          </a:p>
        </p:txBody>
      </p:sp>
    </p:spTree>
    <p:extLst>
      <p:ext uri="{BB962C8B-B14F-4D97-AF65-F5344CB8AC3E}">
        <p14:creationId xmlns:p14="http://schemas.microsoft.com/office/powerpoint/2010/main" val="366842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30316</TotalTime>
  <Words>288</Words>
  <Application>Microsoft Macintosh PowerPoint</Application>
  <PresentationFormat>Widescreen</PresentationFormat>
  <Paragraphs>101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 ramani</dc:creator>
  <cp:lastModifiedBy>Ramani, Ram</cp:lastModifiedBy>
  <cp:revision>21</cp:revision>
  <dcterms:created xsi:type="dcterms:W3CDTF">2025-08-14T15:17:39Z</dcterms:created>
  <dcterms:modified xsi:type="dcterms:W3CDTF">2025-09-17T19:09:07Z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e68092-05df-4271-8e3e-b2a4c82ba797_Enabled">
    <vt:lpwstr>true</vt:lpwstr>
  </property>
  <property fmtid="{D5CDD505-2E9C-101B-9397-08002B2CF9AE}" pid="3" name="MSIP_Label_19e68092-05df-4271-8e3e-b2a4c82ba797_SetDate">
    <vt:lpwstr>2025-09-05T19:01:16Z</vt:lpwstr>
  </property>
  <property fmtid="{D5CDD505-2E9C-101B-9397-08002B2CF9AE}" pid="4" name="MSIP_Label_19e68092-05df-4271-8e3e-b2a4c82ba797_Method">
    <vt:lpwstr>Standard</vt:lpwstr>
  </property>
  <property fmtid="{D5CDD505-2E9C-101B-9397-08002B2CF9AE}" pid="5" name="MSIP_Label_19e68092-05df-4271-8e3e-b2a4c82ba797_Name">
    <vt:lpwstr>Amazon Confidential</vt:lpwstr>
  </property>
  <property fmtid="{D5CDD505-2E9C-101B-9397-08002B2CF9AE}" pid="6" name="MSIP_Label_19e68092-05df-4271-8e3e-b2a4c82ba797_SiteId">
    <vt:lpwstr>5280104a-472d-4538-9ccf-1e1d0efe8b1b</vt:lpwstr>
  </property>
  <property fmtid="{D5CDD505-2E9C-101B-9397-08002B2CF9AE}" pid="7" name="MSIP_Label_19e68092-05df-4271-8e3e-b2a4c82ba797_ActionId">
    <vt:lpwstr>5630a021-2ff7-442f-8922-99652e711a8a</vt:lpwstr>
  </property>
  <property fmtid="{D5CDD505-2E9C-101B-9397-08002B2CF9AE}" pid="8" name="MSIP_Label_19e68092-05df-4271-8e3e-b2a4c82ba797_ContentBits">
    <vt:lpwstr>0</vt:lpwstr>
  </property>
  <property fmtid="{D5CDD505-2E9C-101B-9397-08002B2CF9AE}" pid="9" name="MSIP_Label_19e68092-05df-4271-8e3e-b2a4c82ba797_Tag">
    <vt:lpwstr>50, 3, 0, 1</vt:lpwstr>
  </property>
</Properties>
</file>