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2" r:id="rId3"/>
    <p:sldId id="258" r:id="rId4"/>
    <p:sldId id="261"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75"/>
    <p:restoredTop sz="69243"/>
  </p:normalViewPr>
  <p:slideViewPr>
    <p:cSldViewPr snapToGrid="0">
      <p:cViewPr varScale="1">
        <p:scale>
          <a:sx n="75" d="100"/>
          <a:sy n="75" d="100"/>
        </p:scale>
        <p:origin x="600" y="176"/>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B97A9-61D7-AC44-A61A-2844D95B72C4}" type="datetimeFigureOut">
              <a:rPr lang="en-US" smtClean="0"/>
              <a:t>9/4/25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4261F-E460-A744-8B92-CA43D0C8183F}" type="slidenum">
              <a:rPr lang="en-US" smtClean="0"/>
              <a:t>‹#›</a:t>
            </a:fld>
            <a:endParaRPr lang="en-US"/>
          </a:p>
        </p:txBody>
      </p:sp>
    </p:spTree>
    <p:extLst>
      <p:ext uri="{BB962C8B-B14F-4D97-AF65-F5344CB8AC3E}">
        <p14:creationId xmlns:p14="http://schemas.microsoft.com/office/powerpoint/2010/main" val="364551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4261F-E460-A744-8B92-CA43D0C8183F}" type="slidenum">
              <a:rPr lang="en-US" smtClean="0"/>
              <a:t>1</a:t>
            </a:fld>
            <a:endParaRPr lang="en-US"/>
          </a:p>
        </p:txBody>
      </p:sp>
    </p:spTree>
    <p:extLst>
      <p:ext uri="{BB962C8B-B14F-4D97-AF65-F5344CB8AC3E}">
        <p14:creationId xmlns:p14="http://schemas.microsoft.com/office/powerpoint/2010/main" val="19447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111D1-7A5E-DAC0-6F6F-13878AD85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F11C6B-73F3-68D3-F868-2E9EDE64F3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9B44CB-10F7-F1DC-1A9C-81E64FC52F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E264D8-810C-E6BE-ECE7-A312FCC2353B}"/>
              </a:ext>
            </a:extLst>
          </p:cNvPr>
          <p:cNvSpPr>
            <a:spLocks noGrp="1"/>
          </p:cNvSpPr>
          <p:nvPr>
            <p:ph type="sldNum" sz="quarter" idx="5"/>
          </p:nvPr>
        </p:nvSpPr>
        <p:spPr/>
        <p:txBody>
          <a:bodyPr/>
          <a:lstStyle/>
          <a:p>
            <a:fld id="{8C14261F-E460-A744-8B92-CA43D0C8183F}" type="slidenum">
              <a:rPr lang="en-US" smtClean="0"/>
              <a:t>2</a:t>
            </a:fld>
            <a:endParaRPr lang="en-US"/>
          </a:p>
        </p:txBody>
      </p:sp>
    </p:spTree>
    <p:extLst>
      <p:ext uri="{BB962C8B-B14F-4D97-AF65-F5344CB8AC3E}">
        <p14:creationId xmlns:p14="http://schemas.microsoft.com/office/powerpoint/2010/main" val="869185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there will be a frontend. But here the user is directly interacting with agentcore runtime which hosts the strands agent</a:t>
            </a:r>
          </a:p>
        </p:txBody>
      </p:sp>
      <p:sp>
        <p:nvSpPr>
          <p:cNvPr id="4" name="Slide Number Placeholder 3"/>
          <p:cNvSpPr>
            <a:spLocks noGrp="1"/>
          </p:cNvSpPr>
          <p:nvPr>
            <p:ph type="sldNum" sz="quarter" idx="5"/>
          </p:nvPr>
        </p:nvSpPr>
        <p:spPr/>
        <p:txBody>
          <a:bodyPr/>
          <a:lstStyle/>
          <a:p>
            <a:fld id="{8C14261F-E460-A744-8B92-CA43D0C8183F}" type="slidenum">
              <a:rPr lang="en-US" smtClean="0"/>
              <a:t>4</a:t>
            </a:fld>
            <a:endParaRPr lang="en-US"/>
          </a:p>
        </p:txBody>
      </p:sp>
    </p:spTree>
    <p:extLst>
      <p:ext uri="{BB962C8B-B14F-4D97-AF65-F5344CB8AC3E}">
        <p14:creationId xmlns:p14="http://schemas.microsoft.com/office/powerpoint/2010/main" val="81103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83FE1-CD0F-50BC-4D39-2FECC9CB06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416A9E-38C8-26FF-E913-042004C1B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23BDC-BD37-8156-1DD6-DD0D2C6A900E}"/>
              </a:ext>
            </a:extLst>
          </p:cNvPr>
          <p:cNvSpPr>
            <a:spLocks noGrp="1"/>
          </p:cNvSpPr>
          <p:nvPr>
            <p:ph type="body" idx="1"/>
          </p:nvPr>
        </p:nvSpPr>
        <p:spPr/>
        <p:txBody>
          <a:bodyPr/>
          <a:lstStyle/>
          <a:p>
            <a:r>
              <a:rPr lang="en-US" dirty="0"/>
              <a:t>Typically there will be a frontend. But here the user is directly interacting with agentcore runtime which hosts the strands agent</a:t>
            </a:r>
          </a:p>
        </p:txBody>
      </p:sp>
      <p:sp>
        <p:nvSpPr>
          <p:cNvPr id="4" name="Slide Number Placeholder 3">
            <a:extLst>
              <a:ext uri="{FF2B5EF4-FFF2-40B4-BE49-F238E27FC236}">
                <a16:creationId xmlns:a16="http://schemas.microsoft.com/office/drawing/2014/main" id="{4B559CE9-421B-CC03-243C-9A19E6751E41}"/>
              </a:ext>
            </a:extLst>
          </p:cNvPr>
          <p:cNvSpPr>
            <a:spLocks noGrp="1"/>
          </p:cNvSpPr>
          <p:nvPr>
            <p:ph type="sldNum" sz="quarter" idx="5"/>
          </p:nvPr>
        </p:nvSpPr>
        <p:spPr/>
        <p:txBody>
          <a:bodyPr/>
          <a:lstStyle/>
          <a:p>
            <a:fld id="{8C14261F-E460-A744-8B92-CA43D0C8183F}" type="slidenum">
              <a:rPr lang="en-US" smtClean="0"/>
              <a:t>5</a:t>
            </a:fld>
            <a:endParaRPr lang="en-US"/>
          </a:p>
        </p:txBody>
      </p:sp>
    </p:spTree>
    <p:extLst>
      <p:ext uri="{BB962C8B-B14F-4D97-AF65-F5344CB8AC3E}">
        <p14:creationId xmlns:p14="http://schemas.microsoft.com/office/powerpoint/2010/main" val="4287721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53A46-6715-CE08-F632-F0E56CFD6D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B9D0E2-E280-410A-17F9-8E7F603468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F595D-B4C3-27F2-D26F-BFED82793004}"/>
              </a:ext>
            </a:extLst>
          </p:cNvPr>
          <p:cNvSpPr>
            <a:spLocks noGrp="1"/>
          </p:cNvSpPr>
          <p:nvPr>
            <p:ph type="body" idx="1"/>
          </p:nvPr>
        </p:nvSpPr>
        <p:spPr/>
        <p:txBody>
          <a:bodyPr/>
          <a:lstStyle/>
          <a:p>
            <a:r>
              <a:rPr lang="en-US" b="1"/>
              <a:t>Enterprise </a:t>
            </a:r>
            <a:r>
              <a:rPr lang="en-US" b="1" dirty="0"/>
              <a:t>Grade Security – </a:t>
            </a:r>
            <a:r>
              <a:rPr lang="en-US" b="0" dirty="0"/>
              <a:t>The dedicated </a:t>
            </a:r>
            <a:r>
              <a:rPr lang="en-US" b="0" dirty="0" err="1"/>
              <a:t>microVM</a:t>
            </a:r>
            <a:r>
              <a:rPr lang="en-US" b="0" dirty="0"/>
              <a:t> model provides strong tenant isolation preventing side channel attacks( </a:t>
            </a:r>
            <a:r>
              <a:rPr lang="en-US" b="0" dirty="0" err="1"/>
              <a:t>eg.</a:t>
            </a:r>
            <a:r>
              <a:rPr lang="en-US" b="0" dirty="0"/>
              <a:t> </a:t>
            </a:r>
            <a:r>
              <a:rPr lang="en-US" b="0" dirty="0" err="1"/>
              <a:t>Spectre</a:t>
            </a:r>
            <a:r>
              <a:rPr lang="en-US" b="0" dirty="0"/>
              <a:t>/Meltdown) and cross tenant poisoning. Sanitization ensures compliance with the data privacy regulations such as GDPR and HIPAA making it suitable for sensitive workloads</a:t>
            </a:r>
          </a:p>
          <a:p>
            <a:endParaRPr lang="en-US" b="0" dirty="0"/>
          </a:p>
          <a:p>
            <a:endParaRPr lang="en-US" b="1" dirty="0"/>
          </a:p>
          <a:p>
            <a:endParaRPr lang="en-US" b="1" dirty="0"/>
          </a:p>
          <a:p>
            <a:endParaRPr lang="en-US" b="1" dirty="0"/>
          </a:p>
          <a:p>
            <a:r>
              <a:rPr lang="en-US" b="1" dirty="0"/>
              <a:t>Security Advantages of </a:t>
            </a:r>
            <a:r>
              <a:rPr lang="en-US" b="1" dirty="0" err="1"/>
              <a:t>AgentCore</a:t>
            </a:r>
            <a:r>
              <a:rPr lang="en-US" b="1" dirty="0"/>
              <a:t> Runtime</a:t>
            </a:r>
          </a:p>
          <a:p>
            <a:r>
              <a:rPr lang="en-US" dirty="0" err="1">
                <a:effectLst/>
              </a:rPr>
              <a:t>AgentCore</a:t>
            </a:r>
            <a:r>
              <a:rPr lang="en-US" dirty="0">
                <a:effectLst/>
              </a:rPr>
              <a:t> runtime (part of AWS Bedrock </a:t>
            </a:r>
            <a:r>
              <a:rPr lang="en-US" dirty="0" err="1">
                <a:effectLst/>
              </a:rPr>
              <a:t>AgentCore</a:t>
            </a:r>
            <a:r>
              <a:rPr lang="en-US" dirty="0">
                <a:effectLst/>
              </a:rPr>
              <a:t>) is designed for deploying agentic AI applications in a secure, scalable, and isolated manner. It leverages AWS services like Bedrock, ECR (Elastic Container Registry), IAM (Identity and Access Management), and CloudWatch to provide a runtime environment for agents that interact with foundation models, vector stores, and other components. Based on the deployment script and policy, here are the key security advantages:</a:t>
            </a:r>
          </a:p>
          <a:p>
            <a:r>
              <a:rPr lang="en-US" b="1" dirty="0"/>
              <a:t>Least Privilege Principle Enforcement</a:t>
            </a:r>
            <a:r>
              <a:rPr lang="en-US" dirty="0"/>
              <a:t>: The runtime uses a dedicated IAM execution role with narrowly scoped permissions. This role only allows specific actions (e.g., invoking Bedrock models, querying vector stores) on explicitly defined resources, reducing the blast radius if compromised. For instance, it restricts access to only the necessary Bedrock foundation models and S3 buckets, preventing broader AWS account exploitation.</a:t>
            </a:r>
          </a:p>
          <a:p>
            <a:r>
              <a:rPr lang="en-US" b="1" dirty="0"/>
              <a:t>Containerized Isolation</a:t>
            </a:r>
            <a:r>
              <a:rPr lang="en-US" dirty="0"/>
              <a:t>: Applications run in Docker containers pushed to ECR, providing process-level isolation. This prevents the agent from directly accessing host resources or other workloads. The </a:t>
            </a:r>
            <a:r>
              <a:rPr lang="en-US" dirty="0" err="1"/>
              <a:t>Dockerfile</a:t>
            </a:r>
            <a:r>
              <a:rPr lang="en-US" dirty="0"/>
              <a:t> specifies a non-root user (</a:t>
            </a:r>
            <a:r>
              <a:rPr lang="en-US" dirty="0" err="1"/>
              <a:t>bedrock_agentcore</a:t>
            </a:r>
            <a:r>
              <a:rPr lang="en-US" dirty="0"/>
              <a:t> with UID 1000), adhering to the principle of least privilege at the OS level and mitigating risks like container escapes.</a:t>
            </a:r>
          </a:p>
          <a:p>
            <a:r>
              <a:rPr lang="en-US" b="1" dirty="0"/>
              <a:t>Secure Credential Management</a:t>
            </a:r>
            <a:r>
              <a:rPr lang="en-US" dirty="0"/>
              <a:t>: Environment variables (e.g., model IDs, bucket names) are baked into the Docker image during build, avoiding runtime exposure. No sensitive credentials (like AWS keys) are hardcoded; instead, the runtime relies on IAM role assumption for authentication, eliminating the need for long-lived secrets.</a:t>
            </a:r>
          </a:p>
          <a:p>
            <a:r>
              <a:rPr lang="en-US" b="1" dirty="0"/>
              <a:t>Service Trust Boundaries</a:t>
            </a:r>
            <a:r>
              <a:rPr lang="en-US" dirty="0"/>
              <a:t>: The IAM trust policy ensures only the Bedrock </a:t>
            </a:r>
            <a:r>
              <a:rPr lang="en-US" dirty="0" err="1"/>
              <a:t>AgentCore</a:t>
            </a:r>
            <a:r>
              <a:rPr lang="en-US" dirty="0"/>
              <a:t> service (from the same AWS account) can assume the execution role, preventing unauthorized external entities from using it. This is conditioned on source account and ARN patterns.</a:t>
            </a:r>
          </a:p>
          <a:p>
            <a:r>
              <a:rPr lang="en-US" b="1" dirty="0"/>
              <a:t>Auditing and Monitoring</a:t>
            </a:r>
            <a:r>
              <a:rPr lang="en-US" dirty="0"/>
              <a:t>: Integration with CloudWatch Logs and Metrics allows for centralized logging of agent activities (e.g., invocations, errors). This enables detection of anomalies, compliance auditing, and forensic analysis. X-Ray tracing (mentioned in the policy) could further support distributed tracing for security investigations.</a:t>
            </a:r>
          </a:p>
          <a:p>
            <a:r>
              <a:rPr lang="en-US" b="1" dirty="0"/>
              <a:t>Immutable Infrastructure</a:t>
            </a:r>
            <a:r>
              <a:rPr lang="en-US" dirty="0"/>
              <a:t>: The script cleans up existing ECR images before building new ones, ensuring deployments use fresh, </a:t>
            </a:r>
            <a:r>
              <a:rPr lang="en-US" dirty="0" err="1"/>
              <a:t>uncached</a:t>
            </a:r>
            <a:r>
              <a:rPr lang="en-US" dirty="0"/>
              <a:t> artifacts. This reduces risks from outdated or tampered images. </a:t>
            </a:r>
            <a:r>
              <a:rPr lang="en-US" dirty="0" err="1"/>
              <a:t>AgentCore's</a:t>
            </a:r>
            <a:r>
              <a:rPr lang="en-US" dirty="0"/>
              <a:t> launch process includes auto-updates on conflicts, promoting consistent, secure deployments.</a:t>
            </a:r>
          </a:p>
          <a:p>
            <a:r>
              <a:rPr lang="en-US" b="1" dirty="0"/>
              <a:t>Data Access Controls</a:t>
            </a:r>
            <a:r>
              <a:rPr lang="en-US" dirty="0"/>
              <a:t>: Permissions for vector stores (S3Vectors) and S3 buckets are read-only where possible (e.g., </a:t>
            </a:r>
            <a:r>
              <a:rPr lang="en-US" dirty="0" err="1"/>
              <a:t>GetObject</a:t>
            </a:r>
            <a:r>
              <a:rPr lang="en-US" dirty="0"/>
              <a:t>, </a:t>
            </a:r>
            <a:r>
              <a:rPr lang="en-US" dirty="0" err="1"/>
              <a:t>QueryVectors</a:t>
            </a:r>
            <a:r>
              <a:rPr lang="en-US" dirty="0"/>
              <a:t>), preventing unauthorized writes or deletions. This protects sensitive data like embeddings or indexes.</a:t>
            </a:r>
          </a:p>
          <a:p>
            <a:r>
              <a:rPr lang="en-US" b="1" dirty="0"/>
              <a:t>Compliance with AWS Best Practices</a:t>
            </a:r>
            <a:r>
              <a:rPr lang="en-US" dirty="0"/>
              <a:t>: By using Bedrock's managed services, it inherits security features like encryption at rest/transit (via KMS), model isolation, and regional boundaries. The policy includes KMS permissions for encryption, ensuring data protection.</a:t>
            </a:r>
          </a:p>
          <a:p>
            <a:r>
              <a:rPr lang="en-US" dirty="0">
                <a:effectLst/>
              </a:rPr>
              <a:t>Overall, these features make </a:t>
            </a:r>
            <a:r>
              <a:rPr lang="en-US" dirty="0" err="1">
                <a:effectLst/>
              </a:rPr>
              <a:t>AgentCore</a:t>
            </a:r>
            <a:r>
              <a:rPr lang="en-US" dirty="0">
                <a:effectLst/>
              </a:rPr>
              <a:t> runtime suitable for security-sensitive applications (e.g., agentic AI for CISOs), minimizing attack surfaces while supporting functionalities like model invocation and vector querying.</a:t>
            </a:r>
          </a:p>
          <a:p>
            <a:endParaRPr lang="en-US" dirty="0"/>
          </a:p>
        </p:txBody>
      </p:sp>
      <p:sp>
        <p:nvSpPr>
          <p:cNvPr id="4" name="Slide Number Placeholder 3">
            <a:extLst>
              <a:ext uri="{FF2B5EF4-FFF2-40B4-BE49-F238E27FC236}">
                <a16:creationId xmlns:a16="http://schemas.microsoft.com/office/drawing/2014/main" id="{98419EFB-BFDC-6804-2158-E93274344BB3}"/>
              </a:ext>
            </a:extLst>
          </p:cNvPr>
          <p:cNvSpPr>
            <a:spLocks noGrp="1"/>
          </p:cNvSpPr>
          <p:nvPr>
            <p:ph type="sldNum" sz="quarter" idx="5"/>
          </p:nvPr>
        </p:nvSpPr>
        <p:spPr/>
        <p:txBody>
          <a:bodyPr/>
          <a:lstStyle/>
          <a:p>
            <a:fld id="{8C14261F-E460-A744-8B92-CA43D0C8183F}" type="slidenum">
              <a:rPr lang="en-US" smtClean="0"/>
              <a:t>6</a:t>
            </a:fld>
            <a:endParaRPr lang="en-US"/>
          </a:p>
        </p:txBody>
      </p:sp>
    </p:spTree>
    <p:extLst>
      <p:ext uri="{BB962C8B-B14F-4D97-AF65-F5344CB8AC3E}">
        <p14:creationId xmlns:p14="http://schemas.microsoft.com/office/powerpoint/2010/main" val="292642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C0B8-DF82-2034-B7F0-FF9B074742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8A653-C227-9F67-DEAA-566ACF0C4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6E7CF-4D6E-3647-6AC1-077EF88A97AD}"/>
              </a:ext>
            </a:extLst>
          </p:cNvPr>
          <p:cNvSpPr>
            <a:spLocks noGrp="1"/>
          </p:cNvSpPr>
          <p:nvPr>
            <p:ph type="dt" sz="half" idx="10"/>
          </p:nvPr>
        </p:nvSpPr>
        <p:spPr/>
        <p:txBody>
          <a:bodyPr/>
          <a:lstStyle/>
          <a:p>
            <a:fld id="{183740D3-E43C-4C46-97AA-BCBF708D08E6}" type="datetimeFigureOut">
              <a:rPr lang="en-US" smtClean="0"/>
              <a:t>9/4/25</a:t>
            </a:fld>
            <a:endParaRPr lang="en-US"/>
          </a:p>
        </p:txBody>
      </p:sp>
      <p:sp>
        <p:nvSpPr>
          <p:cNvPr id="5" name="Footer Placeholder 4">
            <a:extLst>
              <a:ext uri="{FF2B5EF4-FFF2-40B4-BE49-F238E27FC236}">
                <a16:creationId xmlns:a16="http://schemas.microsoft.com/office/drawing/2014/main" id="{C315B577-AEA8-F69D-B8D9-D84CDD546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D6B7F-F3D7-4582-B8DC-700D418528FB}"/>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415265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99C5-AD5E-C0C0-6E73-DB3C8C4524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98DCF-EF85-512B-8EC8-DFB0B2523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9C72-3227-1BEC-1056-E7FC5DA990D8}"/>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5" name="Footer Placeholder 4">
            <a:extLst>
              <a:ext uri="{FF2B5EF4-FFF2-40B4-BE49-F238E27FC236}">
                <a16:creationId xmlns:a16="http://schemas.microsoft.com/office/drawing/2014/main" id="{9279AF27-F854-1A3E-ACED-FB53422EE9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FC7FD-A941-E17F-E1B2-13B53E1D4351}"/>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2241752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6B860B-89AC-02CB-0734-FE6F10E78E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AF2EC4-0C85-8324-DBF0-985A032B6C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A37B1-CB9C-1F38-A620-A3DB38C7C092}"/>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5" name="Footer Placeholder 4">
            <a:extLst>
              <a:ext uri="{FF2B5EF4-FFF2-40B4-BE49-F238E27FC236}">
                <a16:creationId xmlns:a16="http://schemas.microsoft.com/office/drawing/2014/main" id="{2838670E-0D78-22F2-E359-737FA91E8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C7A29-8ED7-356C-7243-AEF0E9BE5DA5}"/>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2180928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4911-D0DE-083C-467E-9BC86E9541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57AA8-2882-CE31-6C10-053D1AD8B4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6748E-F87E-514B-0B85-84C238FD12A1}"/>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5" name="Footer Placeholder 4">
            <a:extLst>
              <a:ext uri="{FF2B5EF4-FFF2-40B4-BE49-F238E27FC236}">
                <a16:creationId xmlns:a16="http://schemas.microsoft.com/office/drawing/2014/main" id="{124C4364-9EF5-D14F-8E9E-06C3C6BA9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CE280-1C38-EEA0-5096-7A700BC9897D}"/>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31820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A39F0-78CD-4376-C62D-5AE06ACE5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AF59E8-72B4-875E-EC8C-C711810CC1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D738BE-F4B3-B60E-FB14-CB683FA36CB1}"/>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5" name="Footer Placeholder 4">
            <a:extLst>
              <a:ext uri="{FF2B5EF4-FFF2-40B4-BE49-F238E27FC236}">
                <a16:creationId xmlns:a16="http://schemas.microsoft.com/office/drawing/2014/main" id="{24DA9214-29CA-AE37-3A98-E8B3ADFAB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B7AAC-0A1A-AC4F-F0F6-740BA849AE31}"/>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426602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6743-9114-7DB5-78AD-AAA8CD3BF9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ADD71-8030-EE01-B971-10D224DCA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DC3033-3A22-FD65-4F13-EDEAD88ABD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48A1C-1D60-5102-370E-6CC20EBF2E4F}"/>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6" name="Footer Placeholder 5">
            <a:extLst>
              <a:ext uri="{FF2B5EF4-FFF2-40B4-BE49-F238E27FC236}">
                <a16:creationId xmlns:a16="http://schemas.microsoft.com/office/drawing/2014/main" id="{B42AB43B-E21C-9132-9E31-03D274854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B4995-5910-71B1-3233-A33A3E6364A2}"/>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08211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793E-1F0A-1C60-B007-CA4CD38919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AAE20D-EB8D-D6AD-ACD8-3B99EB121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98A57-D49D-9089-C679-ED7D27DEDC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3451325-888A-D4CA-E071-2FCCAF61B5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66E8C8-40EC-7631-9D7D-CD7DAEC43A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009FA7-0B53-5615-C699-83342B59FC1C}"/>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8" name="Footer Placeholder 7">
            <a:extLst>
              <a:ext uri="{FF2B5EF4-FFF2-40B4-BE49-F238E27FC236}">
                <a16:creationId xmlns:a16="http://schemas.microsoft.com/office/drawing/2014/main" id="{B258C0F5-F8F9-5FFF-3455-E1FB5A91F9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898872-B8C4-F4CA-79A3-0049EA456A26}"/>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2114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8F8B-496B-424D-4FCE-FA8E14F35F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9E6AA-EB23-17CA-01BB-295D10A6BF22}"/>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4" name="Footer Placeholder 3">
            <a:extLst>
              <a:ext uri="{FF2B5EF4-FFF2-40B4-BE49-F238E27FC236}">
                <a16:creationId xmlns:a16="http://schemas.microsoft.com/office/drawing/2014/main" id="{A37BE482-E6AA-2E27-D7B1-9496971179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465635-67C2-E6E7-84FD-CC7D60B5F23D}"/>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45769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EF703-E7AC-FE9A-1A7D-158222D49D96}"/>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3" name="Footer Placeholder 2">
            <a:extLst>
              <a:ext uri="{FF2B5EF4-FFF2-40B4-BE49-F238E27FC236}">
                <a16:creationId xmlns:a16="http://schemas.microsoft.com/office/drawing/2014/main" id="{5BEEB044-93E7-F515-1622-0F5C1DFE0A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65D167-4094-E24E-4673-8844585DDEA9}"/>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34815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6B99-77C9-AF7A-B309-E10E54E26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9C0BA6-1D4F-037C-D685-73C4506B8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BDF57C-46EF-915E-F759-ACB7B035C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D5ED6-C482-1156-3A91-9E1168E6F806}"/>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6" name="Footer Placeholder 5">
            <a:extLst>
              <a:ext uri="{FF2B5EF4-FFF2-40B4-BE49-F238E27FC236}">
                <a16:creationId xmlns:a16="http://schemas.microsoft.com/office/drawing/2014/main" id="{9EE2C713-C66D-D575-CBB3-71A428D608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F2F2C2-5D9A-690B-4EB2-C04105AAFCD6}"/>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468881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FB18-1700-B87E-AF22-149BD7BF14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D28484-6F9B-07EB-E7F4-60E70FB035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CF798F-9B4D-5A01-882E-047584954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16D44-8EA2-86B5-E9B6-E87C16E05DF4}"/>
              </a:ext>
            </a:extLst>
          </p:cNvPr>
          <p:cNvSpPr>
            <a:spLocks noGrp="1"/>
          </p:cNvSpPr>
          <p:nvPr>
            <p:ph type="dt" sz="half" idx="10"/>
          </p:nvPr>
        </p:nvSpPr>
        <p:spPr/>
        <p:txBody>
          <a:bodyPr/>
          <a:lstStyle/>
          <a:p>
            <a:fld id="{183740D3-E43C-4C46-97AA-BCBF708D08E6}" type="datetimeFigureOut">
              <a:rPr lang="en-US" smtClean="0"/>
              <a:t>9/5/25</a:t>
            </a:fld>
            <a:endParaRPr lang="en-US"/>
          </a:p>
        </p:txBody>
      </p:sp>
      <p:sp>
        <p:nvSpPr>
          <p:cNvPr id="6" name="Footer Placeholder 5">
            <a:extLst>
              <a:ext uri="{FF2B5EF4-FFF2-40B4-BE49-F238E27FC236}">
                <a16:creationId xmlns:a16="http://schemas.microsoft.com/office/drawing/2014/main" id="{FCD05158-73F6-EED9-35ED-065CD857FB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5714A-3FF5-D835-8E7A-F75E2BFA306E}"/>
              </a:ext>
            </a:extLst>
          </p:cNvPr>
          <p:cNvSpPr>
            <a:spLocks noGrp="1"/>
          </p:cNvSpPr>
          <p:nvPr>
            <p:ph type="sldNum" sz="quarter" idx="12"/>
          </p:nvPr>
        </p:nvSpPr>
        <p:spPr/>
        <p:txBody>
          <a:bodyPr/>
          <a:lstStyle/>
          <a:p>
            <a:fld id="{D5C2B4BF-6FC2-314E-9984-D3E6BE41F0B4}" type="slidenum">
              <a:rPr lang="en-US" smtClean="0"/>
              <a:t>‹#›</a:t>
            </a:fld>
            <a:endParaRPr lang="en-US"/>
          </a:p>
        </p:txBody>
      </p:sp>
    </p:spTree>
    <p:extLst>
      <p:ext uri="{BB962C8B-B14F-4D97-AF65-F5344CB8AC3E}">
        <p14:creationId xmlns:p14="http://schemas.microsoft.com/office/powerpoint/2010/main" val="343424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A7E0B-9AB6-A819-6A21-A72E98F95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CA82C4-0616-17F1-6645-BEB074E9B0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F7799-09C5-1B98-970C-6A728D1664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3740D3-E43C-4C46-97AA-BCBF708D08E6}" type="datetimeFigureOut">
              <a:rPr lang="en-US" smtClean="0"/>
              <a:t>9/4/25</a:t>
            </a:fld>
            <a:endParaRPr lang="en-US"/>
          </a:p>
        </p:txBody>
      </p:sp>
      <p:sp>
        <p:nvSpPr>
          <p:cNvPr id="5" name="Footer Placeholder 4">
            <a:extLst>
              <a:ext uri="{FF2B5EF4-FFF2-40B4-BE49-F238E27FC236}">
                <a16:creationId xmlns:a16="http://schemas.microsoft.com/office/drawing/2014/main" id="{375503D2-1A8A-9E1C-DD96-288CFA4B8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75AA98-7BCC-00E6-A1E0-2E2DF0B58D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C2B4BF-6FC2-314E-9984-D3E6BE41F0B4}" type="slidenum">
              <a:rPr lang="en-US" smtClean="0"/>
              <a:t>‹#›</a:t>
            </a:fld>
            <a:endParaRPr lang="en-US"/>
          </a:p>
        </p:txBody>
      </p:sp>
    </p:spTree>
    <p:extLst>
      <p:ext uri="{BB962C8B-B14F-4D97-AF65-F5344CB8AC3E}">
        <p14:creationId xmlns:p14="http://schemas.microsoft.com/office/powerpoint/2010/main" val="4101332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0">
            <a:extLst>
              <a:ext uri="{FF2B5EF4-FFF2-40B4-BE49-F238E27FC236}">
                <a16:creationId xmlns:a16="http://schemas.microsoft.com/office/drawing/2014/main" id="{A33C9E34-FA38-E330-B2F6-0E35D058E96C}"/>
              </a:ext>
            </a:extLst>
          </p:cNvPr>
          <p:cNvSpPr txBox="1">
            <a:spLocks noChangeArrowheads="1"/>
          </p:cNvSpPr>
          <p:nvPr/>
        </p:nvSpPr>
        <p:spPr bwMode="auto">
          <a:xfrm>
            <a:off x="646922" y="3136612"/>
            <a:ext cx="108981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dirty="0">
                <a:latin typeface="Arial" panose="020B0604020202020204" pitchFamily="34" charset="0"/>
                <a:ea typeface="Amazon Ember" panose="020B0603020204020204" pitchFamily="34" charset="0"/>
                <a:cs typeface="Arial" panose="020B0604020202020204" pitchFamily="34" charset="0"/>
              </a:rPr>
              <a:t>VIDEO TRANSCRIPT SEARCH AGENT </a:t>
            </a:r>
          </a:p>
        </p:txBody>
      </p:sp>
    </p:spTree>
    <p:extLst>
      <p:ext uri="{BB962C8B-B14F-4D97-AF65-F5344CB8AC3E}">
        <p14:creationId xmlns:p14="http://schemas.microsoft.com/office/powerpoint/2010/main" val="258071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D925-7A39-2458-0F97-BBE3C5D5BFBD}"/>
            </a:ext>
          </a:extLst>
        </p:cNvPr>
        <p:cNvGrpSpPr/>
        <p:nvPr/>
      </p:nvGrpSpPr>
      <p:grpSpPr>
        <a:xfrm>
          <a:off x="0" y="0"/>
          <a:ext cx="0" cy="0"/>
          <a:chOff x="0" y="0"/>
          <a:chExt cx="0" cy="0"/>
        </a:xfrm>
      </p:grpSpPr>
      <p:pic>
        <p:nvPicPr>
          <p:cNvPr id="5" name="Picture 4" descr="A green x on a white background&#10;&#10;AI-generated content may be incorrect.">
            <a:extLst>
              <a:ext uri="{FF2B5EF4-FFF2-40B4-BE49-F238E27FC236}">
                <a16:creationId xmlns:a16="http://schemas.microsoft.com/office/drawing/2014/main" id="{B580AF86-1B66-B22F-A04A-BA8E9211D2DE}"/>
              </a:ext>
            </a:extLst>
          </p:cNvPr>
          <p:cNvPicPr>
            <a:picLocks noChangeAspect="1"/>
          </p:cNvPicPr>
          <p:nvPr/>
        </p:nvPicPr>
        <p:blipFill>
          <a:blip r:embed="rId3"/>
          <a:stretch>
            <a:fillRect/>
          </a:stretch>
        </p:blipFill>
        <p:spPr>
          <a:xfrm>
            <a:off x="1379537" y="1143001"/>
            <a:ext cx="977900" cy="1087395"/>
          </a:xfrm>
          <a:prstGeom prst="rect">
            <a:avLst/>
          </a:prstGeom>
        </p:spPr>
      </p:pic>
      <p:pic>
        <p:nvPicPr>
          <p:cNvPr id="6" name="Graphic 5" descr="Model resource icon for the Amazon SageMaker AI service.">
            <a:extLst>
              <a:ext uri="{FF2B5EF4-FFF2-40B4-BE49-F238E27FC236}">
                <a16:creationId xmlns:a16="http://schemas.microsoft.com/office/drawing/2014/main" id="{BAF84A8F-0C41-3D4A-D299-D977F6E07E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66497" y="1168131"/>
            <a:ext cx="1087394" cy="1087394"/>
          </a:xfrm>
          <a:prstGeom prst="rect">
            <a:avLst/>
          </a:prstGeom>
        </p:spPr>
      </p:pic>
      <p:sp>
        <p:nvSpPr>
          <p:cNvPr id="7" name="TextBox 20">
            <a:extLst>
              <a:ext uri="{FF2B5EF4-FFF2-40B4-BE49-F238E27FC236}">
                <a16:creationId xmlns:a16="http://schemas.microsoft.com/office/drawing/2014/main" id="{B799962B-93EB-3EA8-25D0-B4AB0956C822}"/>
              </a:ext>
            </a:extLst>
          </p:cNvPr>
          <p:cNvSpPr txBox="1">
            <a:spLocks noChangeArrowheads="1"/>
          </p:cNvSpPr>
          <p:nvPr/>
        </p:nvSpPr>
        <p:spPr bwMode="auto">
          <a:xfrm>
            <a:off x="4193066" y="2310776"/>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latin typeface="Arial" panose="020B0604020202020204" pitchFamily="34" charset="0"/>
                <a:ea typeface="Amazon Ember" panose="020B0603020204020204" pitchFamily="34" charset="0"/>
                <a:cs typeface="Arial" panose="020B0604020202020204" pitchFamily="34" charset="0"/>
              </a:rPr>
              <a:t>Titan V2 embedding model</a:t>
            </a:r>
          </a:p>
        </p:txBody>
      </p:sp>
      <p:sp>
        <p:nvSpPr>
          <p:cNvPr id="8" name="TextBox 7">
            <a:extLst>
              <a:ext uri="{FF2B5EF4-FFF2-40B4-BE49-F238E27FC236}">
                <a16:creationId xmlns:a16="http://schemas.microsoft.com/office/drawing/2014/main" id="{DC6CE7F8-6BAD-FC58-6661-2B1E48B24954}"/>
              </a:ext>
            </a:extLst>
          </p:cNvPr>
          <p:cNvSpPr txBox="1"/>
          <p:nvPr/>
        </p:nvSpPr>
        <p:spPr>
          <a:xfrm>
            <a:off x="1110564" y="2294588"/>
            <a:ext cx="3728819" cy="3139321"/>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Column Names </a:t>
            </a:r>
          </a:p>
          <a:p>
            <a:endParaRPr lang="en-US" dirty="0"/>
          </a:p>
          <a:p>
            <a:r>
              <a:rPr lang="en-US" dirty="0"/>
              <a:t>Content Link</a:t>
            </a:r>
          </a:p>
          <a:p>
            <a:r>
              <a:rPr lang="en-US" dirty="0"/>
              <a:t>Deck Link</a:t>
            </a:r>
          </a:p>
          <a:p>
            <a:r>
              <a:rPr lang="en-US" dirty="0"/>
              <a:t>Video Length</a:t>
            </a:r>
          </a:p>
          <a:p>
            <a:r>
              <a:rPr lang="en-US" dirty="0"/>
              <a:t>Internal Broadcast Video Link</a:t>
            </a:r>
          </a:p>
          <a:p>
            <a:r>
              <a:rPr lang="en-US" dirty="0"/>
              <a:t>External Youtube Link</a:t>
            </a:r>
          </a:p>
          <a:p>
            <a:r>
              <a:rPr lang="en-US" dirty="0"/>
              <a:t>Video Transcript Summary</a:t>
            </a:r>
          </a:p>
          <a:p>
            <a:r>
              <a:rPr lang="en-US" dirty="0"/>
              <a:t>When Was Each Topic Discussed</a:t>
            </a:r>
          </a:p>
          <a:p>
            <a:r>
              <a:rPr lang="en-US" dirty="0"/>
              <a:t>Full Video Transcript</a:t>
            </a:r>
          </a:p>
          <a:p>
            <a:endParaRPr lang="en-US" dirty="0"/>
          </a:p>
        </p:txBody>
      </p:sp>
      <p:pic>
        <p:nvPicPr>
          <p:cNvPr id="10" name="Picture 9" descr="A drawing of a glass of liquid&#10;&#10;AI-generated content may be incorrect.">
            <a:extLst>
              <a:ext uri="{FF2B5EF4-FFF2-40B4-BE49-F238E27FC236}">
                <a16:creationId xmlns:a16="http://schemas.microsoft.com/office/drawing/2014/main" id="{A8912B2C-3E54-BBC0-9406-D367AAE16CE6}"/>
              </a:ext>
            </a:extLst>
          </p:cNvPr>
          <p:cNvPicPr>
            <a:picLocks noChangeAspect="1"/>
          </p:cNvPicPr>
          <p:nvPr/>
        </p:nvPicPr>
        <p:blipFill>
          <a:blip r:embed="rId6"/>
          <a:stretch>
            <a:fillRect/>
          </a:stretch>
        </p:blipFill>
        <p:spPr>
          <a:xfrm>
            <a:off x="8277226" y="1233444"/>
            <a:ext cx="939800" cy="1168400"/>
          </a:xfrm>
          <a:prstGeom prst="rect">
            <a:avLst/>
          </a:prstGeom>
        </p:spPr>
      </p:pic>
      <p:sp>
        <p:nvSpPr>
          <p:cNvPr id="11" name="TextBox 20">
            <a:extLst>
              <a:ext uri="{FF2B5EF4-FFF2-40B4-BE49-F238E27FC236}">
                <a16:creationId xmlns:a16="http://schemas.microsoft.com/office/drawing/2014/main" id="{9C20BF0F-B594-308D-637A-11236A656869}"/>
              </a:ext>
            </a:extLst>
          </p:cNvPr>
          <p:cNvSpPr txBox="1">
            <a:spLocks noChangeArrowheads="1"/>
          </p:cNvSpPr>
          <p:nvPr/>
        </p:nvSpPr>
        <p:spPr bwMode="auto">
          <a:xfrm>
            <a:off x="7691655" y="2318788"/>
            <a:ext cx="20823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latin typeface="Arial" panose="020B0604020202020204" pitchFamily="34" charset="0"/>
                <a:ea typeface="Amazon Ember" panose="020B0603020204020204" pitchFamily="34" charset="0"/>
                <a:cs typeface="Arial" panose="020B0604020202020204" pitchFamily="34" charset="0"/>
              </a:rPr>
              <a:t>S3 vector bucket </a:t>
            </a:r>
          </a:p>
        </p:txBody>
      </p:sp>
      <p:sp>
        <p:nvSpPr>
          <p:cNvPr id="12" name="TextBox 20">
            <a:extLst>
              <a:ext uri="{FF2B5EF4-FFF2-40B4-BE49-F238E27FC236}">
                <a16:creationId xmlns:a16="http://schemas.microsoft.com/office/drawing/2014/main" id="{90E13E54-2394-E4BD-730E-F1E5FE831017}"/>
              </a:ext>
            </a:extLst>
          </p:cNvPr>
          <p:cNvSpPr txBox="1">
            <a:spLocks noChangeArrowheads="1"/>
          </p:cNvSpPr>
          <p:nvPr/>
        </p:nvSpPr>
        <p:spPr bwMode="auto">
          <a:xfrm>
            <a:off x="-378225" y="123706"/>
            <a:ext cx="8911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dirty="0">
                <a:latin typeface="Arial" panose="020B0604020202020204" pitchFamily="34" charset="0"/>
                <a:ea typeface="Amazon Ember" panose="020B0603020204020204" pitchFamily="34" charset="0"/>
                <a:cs typeface="Arial" panose="020B0604020202020204" pitchFamily="34" charset="0"/>
              </a:rPr>
              <a:t>Indexing With Titan V2 Model Into A S3 Vector Bucket</a:t>
            </a:r>
          </a:p>
        </p:txBody>
      </p:sp>
      <p:cxnSp>
        <p:nvCxnSpPr>
          <p:cNvPr id="14" name="Straight Arrow Connector 13">
            <a:extLst>
              <a:ext uri="{FF2B5EF4-FFF2-40B4-BE49-F238E27FC236}">
                <a16:creationId xmlns:a16="http://schemas.microsoft.com/office/drawing/2014/main" id="{BA6AE200-C47A-AF3A-926A-0CF0E52DE7E3}"/>
              </a:ext>
            </a:extLst>
          </p:cNvPr>
          <p:cNvCxnSpPr/>
          <p:nvPr/>
        </p:nvCxnSpPr>
        <p:spPr>
          <a:xfrm>
            <a:off x="2974973" y="1817644"/>
            <a:ext cx="1218093"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72B2151-7541-A83C-EA0C-3C6BAF0987BD}"/>
              </a:ext>
            </a:extLst>
          </p:cNvPr>
          <p:cNvCxnSpPr>
            <a:cxnSpLocks/>
          </p:cNvCxnSpPr>
          <p:nvPr/>
        </p:nvCxnSpPr>
        <p:spPr>
          <a:xfrm>
            <a:off x="6308168" y="1820775"/>
            <a:ext cx="1726091"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16" name="TextBox 20">
            <a:extLst>
              <a:ext uri="{FF2B5EF4-FFF2-40B4-BE49-F238E27FC236}">
                <a16:creationId xmlns:a16="http://schemas.microsoft.com/office/drawing/2014/main" id="{6856ED64-699D-57CD-D600-45FB193D7F2C}"/>
              </a:ext>
            </a:extLst>
          </p:cNvPr>
          <p:cNvSpPr txBox="1">
            <a:spLocks noChangeArrowheads="1"/>
          </p:cNvSpPr>
          <p:nvPr/>
        </p:nvSpPr>
        <p:spPr bwMode="auto">
          <a:xfrm>
            <a:off x="5893254" y="1381882"/>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dirty="0">
                <a:latin typeface="Arial" panose="020B0604020202020204" pitchFamily="34" charset="0"/>
                <a:ea typeface="Amazon Ember" panose="020B0603020204020204" pitchFamily="34" charset="0"/>
                <a:cs typeface="Arial" panose="020B0604020202020204" pitchFamily="34" charset="0"/>
              </a:rPr>
              <a:t>Vector Index + Metadata</a:t>
            </a:r>
          </a:p>
        </p:txBody>
      </p:sp>
      <p:sp>
        <p:nvSpPr>
          <p:cNvPr id="17" name="TextBox 20">
            <a:extLst>
              <a:ext uri="{FF2B5EF4-FFF2-40B4-BE49-F238E27FC236}">
                <a16:creationId xmlns:a16="http://schemas.microsoft.com/office/drawing/2014/main" id="{218BEB2F-A25A-EE1D-0C27-54F91850B144}"/>
              </a:ext>
            </a:extLst>
          </p:cNvPr>
          <p:cNvSpPr txBox="1">
            <a:spLocks noChangeArrowheads="1"/>
          </p:cNvSpPr>
          <p:nvPr/>
        </p:nvSpPr>
        <p:spPr bwMode="auto">
          <a:xfrm>
            <a:off x="2790564" y="1404051"/>
            <a:ext cx="13842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Feed to </a:t>
            </a:r>
          </a:p>
        </p:txBody>
      </p:sp>
    </p:spTree>
    <p:extLst>
      <p:ext uri="{BB962C8B-B14F-4D97-AF65-F5344CB8AC3E}">
        <p14:creationId xmlns:p14="http://schemas.microsoft.com/office/powerpoint/2010/main" val="33939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08E8F-AFE1-639C-C475-7BD2975A3403}"/>
            </a:ext>
          </a:extLst>
        </p:cNvPr>
        <p:cNvGrpSpPr/>
        <p:nvPr/>
      </p:nvGrpSpPr>
      <p:grpSpPr>
        <a:xfrm>
          <a:off x="0" y="0"/>
          <a:ext cx="0" cy="0"/>
          <a:chOff x="0" y="0"/>
          <a:chExt cx="0" cy="0"/>
        </a:xfrm>
      </p:grpSpPr>
      <p:cxnSp>
        <p:nvCxnSpPr>
          <p:cNvPr id="16" name="Curved Connector 15">
            <a:extLst>
              <a:ext uri="{FF2B5EF4-FFF2-40B4-BE49-F238E27FC236}">
                <a16:creationId xmlns:a16="http://schemas.microsoft.com/office/drawing/2014/main" id="{FED2239C-7D9F-EC90-3B5B-4F1D176433CD}"/>
              </a:ext>
            </a:extLst>
          </p:cNvPr>
          <p:cNvCxnSpPr>
            <a:cxnSpLocks/>
            <a:endCxn id="2" idx="1"/>
          </p:cNvCxnSpPr>
          <p:nvPr/>
        </p:nvCxnSpPr>
        <p:spPr>
          <a:xfrm flipV="1">
            <a:off x="2989044" y="1547880"/>
            <a:ext cx="1785144" cy="1442086"/>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5" name="Picture 4" descr="A green x on a white background&#10;&#10;AI-generated content may be incorrect.">
            <a:extLst>
              <a:ext uri="{FF2B5EF4-FFF2-40B4-BE49-F238E27FC236}">
                <a16:creationId xmlns:a16="http://schemas.microsoft.com/office/drawing/2014/main" id="{3D6B5632-D3C6-68E1-4786-57A44DF1D68E}"/>
              </a:ext>
            </a:extLst>
          </p:cNvPr>
          <p:cNvPicPr>
            <a:picLocks noChangeAspect="1"/>
          </p:cNvPicPr>
          <p:nvPr/>
        </p:nvPicPr>
        <p:blipFill>
          <a:blip r:embed="rId2"/>
          <a:stretch>
            <a:fillRect/>
          </a:stretch>
        </p:blipFill>
        <p:spPr>
          <a:xfrm>
            <a:off x="890587" y="951015"/>
            <a:ext cx="977900" cy="1087395"/>
          </a:xfrm>
          <a:prstGeom prst="rect">
            <a:avLst/>
          </a:prstGeom>
        </p:spPr>
      </p:pic>
      <p:sp>
        <p:nvSpPr>
          <p:cNvPr id="8" name="TextBox 7">
            <a:extLst>
              <a:ext uri="{FF2B5EF4-FFF2-40B4-BE49-F238E27FC236}">
                <a16:creationId xmlns:a16="http://schemas.microsoft.com/office/drawing/2014/main" id="{DF141334-D7C0-8614-8393-BD740EE6D4A7}"/>
              </a:ext>
            </a:extLst>
          </p:cNvPr>
          <p:cNvSpPr txBox="1"/>
          <p:nvPr/>
        </p:nvSpPr>
        <p:spPr>
          <a:xfrm>
            <a:off x="228600" y="2087079"/>
            <a:ext cx="2746373" cy="3908762"/>
          </a:xfrm>
          <a:prstGeom prst="rect">
            <a:avLst/>
          </a:prstGeom>
          <a:noFill/>
          <a:ln>
            <a:solidFill>
              <a:schemeClr val="accent1"/>
            </a:solidFill>
          </a:ln>
        </p:spPr>
        <p:txBody>
          <a:bodyPr wrap="square" rtlCol="0">
            <a:spAutoFit/>
          </a:bodyPr>
          <a:lstStyle/>
          <a:p>
            <a:r>
              <a:rPr lang="en-US" sz="1400" b="1" dirty="0">
                <a:latin typeface="Arial" panose="020B0604020202020204" pitchFamily="34" charset="0"/>
                <a:cs typeface="Arial" panose="020B0604020202020204" pitchFamily="34" charset="0"/>
              </a:rPr>
              <a:t>Column Names </a:t>
            </a:r>
          </a:p>
          <a:p>
            <a:endParaRPr lang="en-US" dirty="0"/>
          </a:p>
          <a:p>
            <a:r>
              <a:rPr lang="en-US" dirty="0"/>
              <a:t>Content Link</a:t>
            </a:r>
          </a:p>
          <a:p>
            <a:r>
              <a:rPr lang="en-US" dirty="0"/>
              <a:t>Deck Link</a:t>
            </a:r>
          </a:p>
          <a:p>
            <a:r>
              <a:rPr lang="en-US" dirty="0"/>
              <a:t>Video Length</a:t>
            </a:r>
          </a:p>
          <a:p>
            <a:r>
              <a:rPr lang="en-US" dirty="0"/>
              <a:t>Internal Broadcast Video Link</a:t>
            </a:r>
          </a:p>
          <a:p>
            <a:r>
              <a:rPr lang="en-US" dirty="0"/>
              <a:t>External Youtube Link</a:t>
            </a:r>
          </a:p>
          <a:p>
            <a:r>
              <a:rPr lang="en-US" dirty="0"/>
              <a:t>Video Transcript Summary</a:t>
            </a:r>
          </a:p>
          <a:p>
            <a:r>
              <a:rPr lang="en-US" dirty="0"/>
              <a:t>When Was Each Topic Discussed</a:t>
            </a:r>
          </a:p>
          <a:p>
            <a:r>
              <a:rPr lang="en-US" dirty="0"/>
              <a:t>Full Video Transcript</a:t>
            </a:r>
          </a:p>
          <a:p>
            <a:endParaRPr lang="en-US" dirty="0"/>
          </a:p>
        </p:txBody>
      </p:sp>
      <p:sp>
        <p:nvSpPr>
          <p:cNvPr id="12" name="TextBox 20">
            <a:extLst>
              <a:ext uri="{FF2B5EF4-FFF2-40B4-BE49-F238E27FC236}">
                <a16:creationId xmlns:a16="http://schemas.microsoft.com/office/drawing/2014/main" id="{2CB0F0EC-61BE-B7BB-830C-5C6AC2E33F29}"/>
              </a:ext>
            </a:extLst>
          </p:cNvPr>
          <p:cNvSpPr txBox="1">
            <a:spLocks noChangeArrowheads="1"/>
          </p:cNvSpPr>
          <p:nvPr/>
        </p:nvSpPr>
        <p:spPr bwMode="auto">
          <a:xfrm>
            <a:off x="-231448" y="75095"/>
            <a:ext cx="51362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dirty="0">
                <a:latin typeface="Arial" panose="020B0604020202020204" pitchFamily="34" charset="0"/>
                <a:ea typeface="Amazon Ember" panose="020B0603020204020204" pitchFamily="34" charset="0"/>
                <a:cs typeface="Arial" panose="020B0604020202020204" pitchFamily="34" charset="0"/>
              </a:rPr>
              <a:t>Vector index generation from video transcripts</a:t>
            </a:r>
          </a:p>
        </p:txBody>
      </p:sp>
      <p:sp>
        <p:nvSpPr>
          <p:cNvPr id="2" name="Rounded Rectangle 1">
            <a:extLst>
              <a:ext uri="{FF2B5EF4-FFF2-40B4-BE49-F238E27FC236}">
                <a16:creationId xmlns:a16="http://schemas.microsoft.com/office/drawing/2014/main" id="{8CCAC999-CC52-1CCB-BB6C-5EAFB28045C4}"/>
              </a:ext>
            </a:extLst>
          </p:cNvPr>
          <p:cNvSpPr/>
          <p:nvPr/>
        </p:nvSpPr>
        <p:spPr>
          <a:xfrm>
            <a:off x="4774188" y="797017"/>
            <a:ext cx="2441136" cy="1501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1.Transcripts are split into individual chunks of 6000 tokens each</a:t>
            </a:r>
          </a:p>
        </p:txBody>
      </p:sp>
      <p:sp>
        <p:nvSpPr>
          <p:cNvPr id="4" name="Rounded Rectangle 3">
            <a:extLst>
              <a:ext uri="{FF2B5EF4-FFF2-40B4-BE49-F238E27FC236}">
                <a16:creationId xmlns:a16="http://schemas.microsoft.com/office/drawing/2014/main" id="{A7DA371A-F773-F5D6-6D22-F5289E1F00FF}"/>
              </a:ext>
            </a:extLst>
          </p:cNvPr>
          <p:cNvSpPr/>
          <p:nvPr/>
        </p:nvSpPr>
        <p:spPr>
          <a:xfrm>
            <a:off x="4774187" y="2735289"/>
            <a:ext cx="2441136" cy="1501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2.Chunks are converted into individual vectors</a:t>
            </a:r>
          </a:p>
        </p:txBody>
      </p:sp>
      <p:sp>
        <p:nvSpPr>
          <p:cNvPr id="9" name="Rounded Rectangle 8">
            <a:extLst>
              <a:ext uri="{FF2B5EF4-FFF2-40B4-BE49-F238E27FC236}">
                <a16:creationId xmlns:a16="http://schemas.microsoft.com/office/drawing/2014/main" id="{05BFA805-95C8-D288-4569-D955CB84D14D}"/>
              </a:ext>
            </a:extLst>
          </p:cNvPr>
          <p:cNvSpPr/>
          <p:nvPr/>
        </p:nvSpPr>
        <p:spPr>
          <a:xfrm>
            <a:off x="4774185" y="4774381"/>
            <a:ext cx="2441135" cy="15017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Metadata</a:t>
            </a:r>
          </a:p>
        </p:txBody>
      </p:sp>
      <p:sp>
        <p:nvSpPr>
          <p:cNvPr id="21" name="TextBox 20">
            <a:extLst>
              <a:ext uri="{FF2B5EF4-FFF2-40B4-BE49-F238E27FC236}">
                <a16:creationId xmlns:a16="http://schemas.microsoft.com/office/drawing/2014/main" id="{9F664B9E-005E-D50A-3D14-431345BC6D66}"/>
              </a:ext>
            </a:extLst>
          </p:cNvPr>
          <p:cNvSpPr txBox="1">
            <a:spLocks noChangeArrowheads="1"/>
          </p:cNvSpPr>
          <p:nvPr/>
        </p:nvSpPr>
        <p:spPr bwMode="auto">
          <a:xfrm>
            <a:off x="2486498" y="1683760"/>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Full Video Transcript</a:t>
            </a:r>
          </a:p>
        </p:txBody>
      </p:sp>
      <p:cxnSp>
        <p:nvCxnSpPr>
          <p:cNvPr id="24" name="Straight Arrow Connector 23">
            <a:extLst>
              <a:ext uri="{FF2B5EF4-FFF2-40B4-BE49-F238E27FC236}">
                <a16:creationId xmlns:a16="http://schemas.microsoft.com/office/drawing/2014/main" id="{30281189-BA54-FDE6-5D61-782FDE00CD7D}"/>
              </a:ext>
            </a:extLst>
          </p:cNvPr>
          <p:cNvCxnSpPr>
            <a:cxnSpLocks/>
            <a:stCxn id="2" idx="2"/>
            <a:endCxn id="4" idx="0"/>
          </p:cNvCxnSpPr>
          <p:nvPr/>
        </p:nvCxnSpPr>
        <p:spPr>
          <a:xfrm flipH="1">
            <a:off x="5994755" y="2298743"/>
            <a:ext cx="1" cy="436546"/>
          </a:xfrm>
          <a:prstGeom prst="straightConnector1">
            <a:avLst/>
          </a:prstGeom>
          <a:ln w="38100">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urved Connector 24">
            <a:extLst>
              <a:ext uri="{FF2B5EF4-FFF2-40B4-BE49-F238E27FC236}">
                <a16:creationId xmlns:a16="http://schemas.microsoft.com/office/drawing/2014/main" id="{801BA33D-A7FD-C4A4-18B4-9DED6570723D}"/>
              </a:ext>
            </a:extLst>
          </p:cNvPr>
          <p:cNvCxnSpPr>
            <a:cxnSpLocks/>
          </p:cNvCxnSpPr>
          <p:nvPr/>
        </p:nvCxnSpPr>
        <p:spPr>
          <a:xfrm>
            <a:off x="2989042" y="4443413"/>
            <a:ext cx="1785143" cy="12001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F4B4CD8-0153-BCCD-B3BC-8C0A89B1F953}"/>
              </a:ext>
            </a:extLst>
          </p:cNvPr>
          <p:cNvSpPr txBox="1">
            <a:spLocks noChangeArrowheads="1"/>
          </p:cNvSpPr>
          <p:nvPr/>
        </p:nvSpPr>
        <p:spPr bwMode="auto">
          <a:xfrm>
            <a:off x="2486497" y="5174240"/>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All Other Columns</a:t>
            </a:r>
          </a:p>
        </p:txBody>
      </p:sp>
      <p:sp>
        <p:nvSpPr>
          <p:cNvPr id="31" name="Rounded Rectangle 30">
            <a:extLst>
              <a:ext uri="{FF2B5EF4-FFF2-40B4-BE49-F238E27FC236}">
                <a16:creationId xmlns:a16="http://schemas.microsoft.com/office/drawing/2014/main" id="{58E267A0-7020-474E-DEAC-40D4F1557494}"/>
              </a:ext>
            </a:extLst>
          </p:cNvPr>
          <p:cNvSpPr/>
          <p:nvPr/>
        </p:nvSpPr>
        <p:spPr>
          <a:xfrm>
            <a:off x="10121021" y="625934"/>
            <a:ext cx="1842379" cy="57204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S3 Vector Index</a:t>
            </a:r>
          </a:p>
          <a:p>
            <a:pPr algn="ctr"/>
            <a:endParaRPr lang="en-US" dirty="0"/>
          </a:p>
          <a:p>
            <a:pPr algn="ctr"/>
            <a:endParaRPr lang="en-US" dirty="0"/>
          </a:p>
          <a:p>
            <a:pPr algn="ctr"/>
            <a:r>
              <a:rPr lang="en-US" dirty="0"/>
              <a:t>[0.1.0.8…]</a:t>
            </a:r>
          </a:p>
          <a:p>
            <a:pPr algn="ctr"/>
            <a:endParaRPr lang="en-US" dirty="0"/>
          </a:p>
          <a:p>
            <a:pPr algn="ctr"/>
            <a:r>
              <a:rPr lang="en-US" dirty="0"/>
              <a:t>[0.4,0.2…]</a:t>
            </a:r>
          </a:p>
          <a:p>
            <a:pPr algn="ctr"/>
            <a:endParaRPr lang="en-US" dirty="0"/>
          </a:p>
          <a:p>
            <a:pPr algn="ctr"/>
            <a:endParaRPr lang="en-US" dirty="0"/>
          </a:p>
          <a:p>
            <a:pPr algn="ctr"/>
            <a:r>
              <a:rPr lang="en-US" dirty="0"/>
              <a:t>Metadata:</a:t>
            </a:r>
          </a:p>
          <a:p>
            <a:pPr algn="ctr"/>
            <a:endParaRPr lang="en-US" dirty="0"/>
          </a:p>
          <a:p>
            <a:pPr algn="ctr"/>
            <a:r>
              <a:rPr lang="en-US" dirty="0"/>
              <a:t>Deck Link</a:t>
            </a:r>
          </a:p>
          <a:p>
            <a:pPr algn="ctr"/>
            <a:r>
              <a:rPr lang="en-US" dirty="0"/>
              <a:t>Video Length</a:t>
            </a:r>
          </a:p>
          <a:p>
            <a:pPr algn="ctr"/>
            <a:r>
              <a:rPr lang="en-US" dirty="0"/>
              <a:t>Internal Broadcast Video Link</a:t>
            </a:r>
          </a:p>
          <a:p>
            <a:pPr algn="ctr"/>
            <a:r>
              <a:rPr lang="en-US" dirty="0"/>
              <a:t>.</a:t>
            </a:r>
          </a:p>
          <a:p>
            <a:pPr algn="ctr"/>
            <a:r>
              <a:rPr lang="en-US" dirty="0"/>
              <a:t>.</a:t>
            </a:r>
          </a:p>
          <a:p>
            <a:pPr algn="ctr"/>
            <a:r>
              <a:rPr lang="en-US" dirty="0"/>
              <a:t>.</a:t>
            </a:r>
          </a:p>
        </p:txBody>
      </p:sp>
      <p:cxnSp>
        <p:nvCxnSpPr>
          <p:cNvPr id="40" name="Curved Connector 39">
            <a:extLst>
              <a:ext uri="{FF2B5EF4-FFF2-40B4-BE49-F238E27FC236}">
                <a16:creationId xmlns:a16="http://schemas.microsoft.com/office/drawing/2014/main" id="{20E09C95-5C2F-E6A6-7179-17136EA035A7}"/>
              </a:ext>
            </a:extLst>
          </p:cNvPr>
          <p:cNvCxnSpPr>
            <a:cxnSpLocks/>
          </p:cNvCxnSpPr>
          <p:nvPr/>
        </p:nvCxnSpPr>
        <p:spPr>
          <a:xfrm flipV="1">
            <a:off x="6933035" y="1991537"/>
            <a:ext cx="3187985" cy="143746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336E016B-9FBF-431C-C93E-6ED440173971}"/>
              </a:ext>
            </a:extLst>
          </p:cNvPr>
          <p:cNvSpPr txBox="1">
            <a:spLocks noChangeArrowheads="1"/>
          </p:cNvSpPr>
          <p:nvPr/>
        </p:nvSpPr>
        <p:spPr bwMode="auto">
          <a:xfrm>
            <a:off x="7207237" y="2413537"/>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Vectors</a:t>
            </a:r>
          </a:p>
        </p:txBody>
      </p:sp>
      <p:cxnSp>
        <p:nvCxnSpPr>
          <p:cNvPr id="43" name="Curved Connector 42">
            <a:extLst>
              <a:ext uri="{FF2B5EF4-FFF2-40B4-BE49-F238E27FC236}">
                <a16:creationId xmlns:a16="http://schemas.microsoft.com/office/drawing/2014/main" id="{1DC118F5-D1C4-6C21-46D6-1D5BE0F05777}"/>
              </a:ext>
            </a:extLst>
          </p:cNvPr>
          <p:cNvCxnSpPr>
            <a:cxnSpLocks/>
          </p:cNvCxnSpPr>
          <p:nvPr/>
        </p:nvCxnSpPr>
        <p:spPr>
          <a:xfrm flipV="1">
            <a:off x="7065926" y="4041460"/>
            <a:ext cx="3055091" cy="135083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BAC327D3-ECD4-8113-AE18-C85EEDDAC5AE}"/>
              </a:ext>
            </a:extLst>
          </p:cNvPr>
          <p:cNvSpPr txBox="1">
            <a:spLocks noChangeArrowheads="1"/>
          </p:cNvSpPr>
          <p:nvPr/>
        </p:nvSpPr>
        <p:spPr bwMode="auto">
          <a:xfrm>
            <a:off x="7348381" y="4289524"/>
            <a:ext cx="26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Metadata</a:t>
            </a:r>
          </a:p>
        </p:txBody>
      </p:sp>
    </p:spTree>
    <p:extLst>
      <p:ext uri="{BB962C8B-B14F-4D97-AF65-F5344CB8AC3E}">
        <p14:creationId xmlns:p14="http://schemas.microsoft.com/office/powerpoint/2010/main" val="2016328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273D-F51C-CB80-DBB6-6FB9BBC943A1}"/>
            </a:ext>
          </a:extLst>
        </p:cNvPr>
        <p:cNvGrpSpPr/>
        <p:nvPr/>
      </p:nvGrpSpPr>
      <p:grpSpPr>
        <a:xfrm>
          <a:off x="0" y="0"/>
          <a:ext cx="0" cy="0"/>
          <a:chOff x="0" y="0"/>
          <a:chExt cx="0" cy="0"/>
        </a:xfrm>
      </p:grpSpPr>
      <p:sp>
        <p:nvSpPr>
          <p:cNvPr id="23" name="Rounded Rectangle 22">
            <a:extLst>
              <a:ext uri="{FF2B5EF4-FFF2-40B4-BE49-F238E27FC236}">
                <a16:creationId xmlns:a16="http://schemas.microsoft.com/office/drawing/2014/main" id="{ED20242A-77FD-D144-BC6D-69303D2B970F}"/>
              </a:ext>
            </a:extLst>
          </p:cNvPr>
          <p:cNvSpPr/>
          <p:nvPr/>
        </p:nvSpPr>
        <p:spPr>
          <a:xfrm>
            <a:off x="10121021" y="625934"/>
            <a:ext cx="1842379" cy="572043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S3 Vector Index</a:t>
            </a:r>
          </a:p>
          <a:p>
            <a:pPr algn="ctr"/>
            <a:endParaRPr lang="en-US" dirty="0"/>
          </a:p>
          <a:p>
            <a:pPr algn="ctr"/>
            <a:endParaRPr lang="en-US" dirty="0"/>
          </a:p>
          <a:p>
            <a:pPr algn="ctr"/>
            <a:r>
              <a:rPr lang="en-US" dirty="0"/>
              <a:t>[0.1.0.8…]</a:t>
            </a:r>
          </a:p>
          <a:p>
            <a:pPr algn="ctr"/>
            <a:endParaRPr lang="en-US" dirty="0"/>
          </a:p>
          <a:p>
            <a:pPr algn="ctr"/>
            <a:r>
              <a:rPr lang="en-US" dirty="0"/>
              <a:t>[0.4,0.2…]</a:t>
            </a:r>
          </a:p>
          <a:p>
            <a:pPr algn="ctr"/>
            <a:endParaRPr lang="en-US" dirty="0"/>
          </a:p>
          <a:p>
            <a:pPr algn="ctr"/>
            <a:endParaRPr lang="en-US" dirty="0"/>
          </a:p>
          <a:p>
            <a:pPr algn="ctr"/>
            <a:r>
              <a:rPr lang="en-US" dirty="0"/>
              <a:t>Metadata:</a:t>
            </a:r>
          </a:p>
          <a:p>
            <a:pPr algn="ctr"/>
            <a:endParaRPr lang="en-US" dirty="0"/>
          </a:p>
          <a:p>
            <a:pPr algn="ctr"/>
            <a:r>
              <a:rPr lang="en-US" dirty="0"/>
              <a:t>Deck Link</a:t>
            </a:r>
          </a:p>
          <a:p>
            <a:pPr algn="ctr"/>
            <a:r>
              <a:rPr lang="en-US" dirty="0"/>
              <a:t>Video Length</a:t>
            </a:r>
          </a:p>
          <a:p>
            <a:pPr algn="ctr"/>
            <a:r>
              <a:rPr lang="en-US" dirty="0"/>
              <a:t>Internal Broadcast Video Link</a:t>
            </a:r>
          </a:p>
          <a:p>
            <a:pPr algn="ctr"/>
            <a:r>
              <a:rPr lang="en-US" dirty="0"/>
              <a:t>.</a:t>
            </a:r>
          </a:p>
          <a:p>
            <a:pPr algn="ctr"/>
            <a:r>
              <a:rPr lang="en-US" dirty="0"/>
              <a:t>.</a:t>
            </a:r>
          </a:p>
          <a:p>
            <a:pPr algn="ctr"/>
            <a:r>
              <a:rPr lang="en-US" dirty="0"/>
              <a:t>.</a:t>
            </a:r>
          </a:p>
        </p:txBody>
      </p:sp>
      <p:sp>
        <p:nvSpPr>
          <p:cNvPr id="7" name="Rounded Rectangle 6">
            <a:extLst>
              <a:ext uri="{FF2B5EF4-FFF2-40B4-BE49-F238E27FC236}">
                <a16:creationId xmlns:a16="http://schemas.microsoft.com/office/drawing/2014/main" id="{53CD13B0-B797-1372-4015-719EFE745E32}"/>
              </a:ext>
            </a:extLst>
          </p:cNvPr>
          <p:cNvSpPr/>
          <p:nvPr/>
        </p:nvSpPr>
        <p:spPr>
          <a:xfrm>
            <a:off x="4299678" y="709127"/>
            <a:ext cx="4469739" cy="5718146"/>
          </a:xfrm>
          <a:prstGeom prst="roundRect">
            <a:avLst/>
          </a:prstGeom>
          <a:solidFill>
            <a:schemeClr val="accent1">
              <a:alpha val="5593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Agentcore Runtime</a:t>
            </a:r>
          </a:p>
        </p:txBody>
      </p:sp>
      <p:sp>
        <p:nvSpPr>
          <p:cNvPr id="12" name="TextBox 20">
            <a:extLst>
              <a:ext uri="{FF2B5EF4-FFF2-40B4-BE49-F238E27FC236}">
                <a16:creationId xmlns:a16="http://schemas.microsoft.com/office/drawing/2014/main" id="{4D475F3C-CAC9-FC0B-5836-BB3C19DCF007}"/>
              </a:ext>
            </a:extLst>
          </p:cNvPr>
          <p:cNvSpPr txBox="1">
            <a:spLocks noChangeArrowheads="1"/>
          </p:cNvSpPr>
          <p:nvPr/>
        </p:nvSpPr>
        <p:spPr bwMode="auto">
          <a:xfrm>
            <a:off x="-351182" y="85603"/>
            <a:ext cx="7497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dirty="0">
                <a:latin typeface="Arial" panose="020B0604020202020204" pitchFamily="34" charset="0"/>
                <a:ea typeface="Amazon Ember" panose="020B0603020204020204" pitchFamily="34" charset="0"/>
                <a:cs typeface="Arial" panose="020B0604020202020204" pitchFamily="34" charset="0"/>
              </a:rPr>
              <a:t>Hybrid Search – Semantic + Keyword search</a:t>
            </a:r>
          </a:p>
        </p:txBody>
      </p:sp>
      <p:sp>
        <p:nvSpPr>
          <p:cNvPr id="4" name="Rounded Rectangle 3">
            <a:extLst>
              <a:ext uri="{FF2B5EF4-FFF2-40B4-BE49-F238E27FC236}">
                <a16:creationId xmlns:a16="http://schemas.microsoft.com/office/drawing/2014/main" id="{213E08A3-50F9-2D87-9271-1B3410972796}"/>
              </a:ext>
            </a:extLst>
          </p:cNvPr>
          <p:cNvSpPr/>
          <p:nvPr/>
        </p:nvSpPr>
        <p:spPr>
          <a:xfrm>
            <a:off x="4635503" y="1518233"/>
            <a:ext cx="3818032" cy="442990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Strands Agent</a:t>
            </a:r>
          </a:p>
        </p:txBody>
      </p:sp>
      <p:cxnSp>
        <p:nvCxnSpPr>
          <p:cNvPr id="25" name="Curved Connector 24">
            <a:extLst>
              <a:ext uri="{FF2B5EF4-FFF2-40B4-BE49-F238E27FC236}">
                <a16:creationId xmlns:a16="http://schemas.microsoft.com/office/drawing/2014/main" id="{B8A26CD0-FE59-EEFD-19B8-FA76C2AE4C8F}"/>
              </a:ext>
            </a:extLst>
          </p:cNvPr>
          <p:cNvCxnSpPr>
            <a:cxnSpLocks/>
          </p:cNvCxnSpPr>
          <p:nvPr/>
        </p:nvCxnSpPr>
        <p:spPr>
          <a:xfrm rot="10800000">
            <a:off x="1093602" y="3916227"/>
            <a:ext cx="3074531" cy="808149"/>
          </a:xfrm>
          <a:prstGeom prst="curvedConnector3">
            <a:avLst>
              <a:gd name="adj1" fmla="val 50000"/>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61A3E813-EBE3-714E-76FC-FA91C656ACDA}"/>
              </a:ext>
            </a:extLst>
          </p:cNvPr>
          <p:cNvCxnSpPr>
            <a:cxnSpLocks/>
          </p:cNvCxnSpPr>
          <p:nvPr/>
        </p:nvCxnSpPr>
        <p:spPr>
          <a:xfrm flipV="1">
            <a:off x="1113042" y="2337439"/>
            <a:ext cx="3055091" cy="1350832"/>
          </a:xfrm>
          <a:prstGeom prst="curvedConnector3">
            <a:avLst>
              <a:gd name="adj1" fmla="val 50000"/>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3" name="Graphic 22" descr="User resource icon for the General Icons category.">
            <a:extLst>
              <a:ext uri="{FF2B5EF4-FFF2-40B4-BE49-F238E27FC236}">
                <a16:creationId xmlns:a16="http://schemas.microsoft.com/office/drawing/2014/main" id="{F955C920-38E3-AAFB-39A0-472004046DA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28600" y="3015319"/>
            <a:ext cx="812118" cy="125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9">
            <a:extLst>
              <a:ext uri="{FF2B5EF4-FFF2-40B4-BE49-F238E27FC236}">
                <a16:creationId xmlns:a16="http://schemas.microsoft.com/office/drawing/2014/main" id="{ACED36CA-EB20-A336-6579-A9C2ED5F2127}"/>
              </a:ext>
            </a:extLst>
          </p:cNvPr>
          <p:cNvSpPr txBox="1">
            <a:spLocks noChangeArrowheads="1"/>
          </p:cNvSpPr>
          <p:nvPr/>
        </p:nvSpPr>
        <p:spPr bwMode="auto">
          <a:xfrm>
            <a:off x="-230180" y="4320302"/>
            <a:ext cx="17296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rial" panose="020B0604020202020204" pitchFamily="34" charset="0"/>
                <a:cs typeface="Arial" panose="020B0604020202020204" pitchFamily="34" charset="0"/>
              </a:rPr>
              <a:t>User</a:t>
            </a:r>
          </a:p>
        </p:txBody>
      </p:sp>
      <p:sp>
        <p:nvSpPr>
          <p:cNvPr id="18" name="Rounded Rectangle 17">
            <a:extLst>
              <a:ext uri="{FF2B5EF4-FFF2-40B4-BE49-F238E27FC236}">
                <a16:creationId xmlns:a16="http://schemas.microsoft.com/office/drawing/2014/main" id="{A2141C1E-B429-D037-1273-5690583280DB}"/>
              </a:ext>
            </a:extLst>
          </p:cNvPr>
          <p:cNvSpPr/>
          <p:nvPr/>
        </p:nvSpPr>
        <p:spPr>
          <a:xfrm>
            <a:off x="4898593" y="2548751"/>
            <a:ext cx="3195290" cy="2368864"/>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Inline Tool</a:t>
            </a:r>
          </a:p>
          <a:p>
            <a:pPr algn="ctr"/>
            <a:endParaRPr lang="en-US" dirty="0"/>
          </a:p>
          <a:p>
            <a:pPr algn="ctr"/>
            <a:r>
              <a:rPr lang="en-US" dirty="0"/>
              <a:t>SEARCHTRANSCRIPTS</a:t>
            </a:r>
          </a:p>
          <a:p>
            <a:pPr algn="ctr"/>
            <a:endParaRPr lang="en-US" dirty="0"/>
          </a:p>
          <a:p>
            <a:pPr algn="ctr"/>
            <a:r>
              <a:rPr lang="en-US" dirty="0"/>
              <a:t>HYBRID SEMANTIC + KEYWORD SEARCH</a:t>
            </a:r>
          </a:p>
          <a:p>
            <a:pPr algn="ctr"/>
            <a:endParaRPr lang="en-US" dirty="0"/>
          </a:p>
          <a:p>
            <a:pPr algn="ctr"/>
            <a:endParaRPr lang="en-US" dirty="0"/>
          </a:p>
        </p:txBody>
      </p:sp>
      <p:pic>
        <p:nvPicPr>
          <p:cNvPr id="20" name="Picture 19" descr="A drawing of a glass of liquid&#10;&#10;AI-generated content may be incorrect.">
            <a:extLst>
              <a:ext uri="{FF2B5EF4-FFF2-40B4-BE49-F238E27FC236}">
                <a16:creationId xmlns:a16="http://schemas.microsoft.com/office/drawing/2014/main" id="{939A7D56-B9D6-39EC-092F-9C0C2ED97B77}"/>
              </a:ext>
            </a:extLst>
          </p:cNvPr>
          <p:cNvPicPr>
            <a:picLocks noChangeAspect="1"/>
          </p:cNvPicPr>
          <p:nvPr/>
        </p:nvPicPr>
        <p:blipFill>
          <a:blip r:embed="rId5"/>
          <a:stretch>
            <a:fillRect/>
          </a:stretch>
        </p:blipFill>
        <p:spPr>
          <a:xfrm>
            <a:off x="9545771" y="2692586"/>
            <a:ext cx="939800" cy="1168400"/>
          </a:xfrm>
          <a:prstGeom prst="rect">
            <a:avLst/>
          </a:prstGeom>
        </p:spPr>
      </p:pic>
      <p:sp>
        <p:nvSpPr>
          <p:cNvPr id="22" name="TextBox 20">
            <a:extLst>
              <a:ext uri="{FF2B5EF4-FFF2-40B4-BE49-F238E27FC236}">
                <a16:creationId xmlns:a16="http://schemas.microsoft.com/office/drawing/2014/main" id="{188AE25D-49CB-5313-F251-B02F8F735047}"/>
              </a:ext>
            </a:extLst>
          </p:cNvPr>
          <p:cNvSpPr txBox="1">
            <a:spLocks noChangeArrowheads="1"/>
          </p:cNvSpPr>
          <p:nvPr/>
        </p:nvSpPr>
        <p:spPr bwMode="auto">
          <a:xfrm>
            <a:off x="9881034" y="6427273"/>
            <a:ext cx="20823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latin typeface="Arial" panose="020B0604020202020204" pitchFamily="34" charset="0"/>
                <a:ea typeface="Amazon Ember" panose="020B0603020204020204" pitchFamily="34" charset="0"/>
                <a:cs typeface="Arial" panose="020B0604020202020204" pitchFamily="34" charset="0"/>
              </a:rPr>
              <a:t>S3 vector bucket </a:t>
            </a:r>
          </a:p>
        </p:txBody>
      </p:sp>
      <p:pic>
        <p:nvPicPr>
          <p:cNvPr id="34" name="Picture 33" descr="A close-up of a response&#10;&#10;AI-generated content may be incorrect.">
            <a:extLst>
              <a:ext uri="{FF2B5EF4-FFF2-40B4-BE49-F238E27FC236}">
                <a16:creationId xmlns:a16="http://schemas.microsoft.com/office/drawing/2014/main" id="{CFA383D4-3EF1-0810-B87F-91A5F6AEDE07}"/>
              </a:ext>
            </a:extLst>
          </p:cNvPr>
          <p:cNvPicPr>
            <a:picLocks noChangeAspect="1"/>
          </p:cNvPicPr>
          <p:nvPr/>
        </p:nvPicPr>
        <p:blipFill>
          <a:blip r:embed="rId6"/>
          <a:stretch>
            <a:fillRect/>
          </a:stretch>
        </p:blipFill>
        <p:spPr>
          <a:xfrm>
            <a:off x="2079778" y="4132395"/>
            <a:ext cx="1168400" cy="1524000"/>
          </a:xfrm>
          <a:prstGeom prst="rect">
            <a:avLst/>
          </a:prstGeom>
        </p:spPr>
      </p:pic>
      <p:cxnSp>
        <p:nvCxnSpPr>
          <p:cNvPr id="36" name="Straight Arrow Connector 35">
            <a:extLst>
              <a:ext uri="{FF2B5EF4-FFF2-40B4-BE49-F238E27FC236}">
                <a16:creationId xmlns:a16="http://schemas.microsoft.com/office/drawing/2014/main" id="{22BC09CD-AB3D-6CFC-2B27-4D14CDCDA32F}"/>
              </a:ext>
            </a:extLst>
          </p:cNvPr>
          <p:cNvCxnSpPr>
            <a:stCxn id="7" idx="3"/>
          </p:cNvCxnSpPr>
          <p:nvPr/>
        </p:nvCxnSpPr>
        <p:spPr>
          <a:xfrm>
            <a:off x="8769417" y="3568200"/>
            <a:ext cx="971742" cy="0"/>
          </a:xfrm>
          <a:prstGeom prst="straightConnector1">
            <a:avLst/>
          </a:prstGeom>
          <a:ln w="63500">
            <a:solidFill>
              <a:schemeClr val="tx1">
                <a:lumMod val="65000"/>
                <a:lumOff val="3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8" name="Picture 37" descr="A person typing on a computer&#10;&#10;AI-generated content may be incorrect.">
            <a:extLst>
              <a:ext uri="{FF2B5EF4-FFF2-40B4-BE49-F238E27FC236}">
                <a16:creationId xmlns:a16="http://schemas.microsoft.com/office/drawing/2014/main" id="{184C7BDB-678D-3F2D-A35C-61CD8C496CF0}"/>
              </a:ext>
            </a:extLst>
          </p:cNvPr>
          <p:cNvPicPr>
            <a:picLocks noChangeAspect="1"/>
          </p:cNvPicPr>
          <p:nvPr/>
        </p:nvPicPr>
        <p:blipFill>
          <a:blip r:embed="rId7"/>
          <a:stretch>
            <a:fillRect/>
          </a:stretch>
        </p:blipFill>
        <p:spPr>
          <a:xfrm>
            <a:off x="1691708" y="2393869"/>
            <a:ext cx="1756244" cy="1157423"/>
          </a:xfrm>
          <a:prstGeom prst="rect">
            <a:avLst/>
          </a:prstGeom>
        </p:spPr>
      </p:pic>
      <p:sp>
        <p:nvSpPr>
          <p:cNvPr id="39" name="TextBox 38">
            <a:extLst>
              <a:ext uri="{FF2B5EF4-FFF2-40B4-BE49-F238E27FC236}">
                <a16:creationId xmlns:a16="http://schemas.microsoft.com/office/drawing/2014/main" id="{42DE31CA-3E95-2904-69D7-B3981D8606B8}"/>
              </a:ext>
            </a:extLst>
          </p:cNvPr>
          <p:cNvSpPr txBox="1">
            <a:spLocks noChangeArrowheads="1"/>
          </p:cNvSpPr>
          <p:nvPr/>
        </p:nvSpPr>
        <p:spPr bwMode="auto">
          <a:xfrm>
            <a:off x="1470168" y="1855585"/>
            <a:ext cx="2639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Search For Videos on Agentic AI Security</a:t>
            </a:r>
          </a:p>
        </p:txBody>
      </p:sp>
      <p:sp>
        <p:nvSpPr>
          <p:cNvPr id="41" name="TextBox 40">
            <a:extLst>
              <a:ext uri="{FF2B5EF4-FFF2-40B4-BE49-F238E27FC236}">
                <a16:creationId xmlns:a16="http://schemas.microsoft.com/office/drawing/2014/main" id="{7EF8DB11-0867-36E3-7CB0-D4826EAB2E76}"/>
              </a:ext>
            </a:extLst>
          </p:cNvPr>
          <p:cNvSpPr txBox="1">
            <a:spLocks noChangeArrowheads="1"/>
          </p:cNvSpPr>
          <p:nvPr/>
        </p:nvSpPr>
        <p:spPr bwMode="auto">
          <a:xfrm>
            <a:off x="1311077" y="5686523"/>
            <a:ext cx="2639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Video Links and Recommendation</a:t>
            </a:r>
          </a:p>
        </p:txBody>
      </p:sp>
    </p:spTree>
    <p:extLst>
      <p:ext uri="{BB962C8B-B14F-4D97-AF65-F5344CB8AC3E}">
        <p14:creationId xmlns:p14="http://schemas.microsoft.com/office/powerpoint/2010/main" val="260659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E7A1A-2851-E663-FD18-48E368FA4056}"/>
            </a:ext>
          </a:extLst>
        </p:cNvPr>
        <p:cNvGrpSpPr/>
        <p:nvPr/>
      </p:nvGrpSpPr>
      <p:grpSpPr>
        <a:xfrm>
          <a:off x="0" y="0"/>
          <a:ext cx="0" cy="0"/>
          <a:chOff x="0" y="0"/>
          <a:chExt cx="0" cy="0"/>
        </a:xfrm>
      </p:grpSpPr>
      <p:sp>
        <p:nvSpPr>
          <p:cNvPr id="5" name="Rounded Rectangle 4">
            <a:extLst>
              <a:ext uri="{FF2B5EF4-FFF2-40B4-BE49-F238E27FC236}">
                <a16:creationId xmlns:a16="http://schemas.microsoft.com/office/drawing/2014/main" id="{73A0CE87-444C-90A9-A526-C3A40D07CCE4}"/>
              </a:ext>
            </a:extLst>
          </p:cNvPr>
          <p:cNvSpPr/>
          <p:nvPr/>
        </p:nvSpPr>
        <p:spPr>
          <a:xfrm>
            <a:off x="8241346" y="316435"/>
            <a:ext cx="3950654" cy="5718146"/>
          </a:xfrm>
          <a:prstGeom prst="roundRect">
            <a:avLst/>
          </a:prstGeom>
          <a:solidFill>
            <a:schemeClr val="accent1">
              <a:alpha val="5593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err="1"/>
              <a:t>Agentcore</a:t>
            </a:r>
            <a:r>
              <a:rPr lang="en-US" dirty="0"/>
              <a:t> Gateway</a:t>
            </a:r>
          </a:p>
        </p:txBody>
      </p:sp>
      <p:sp>
        <p:nvSpPr>
          <p:cNvPr id="2" name="Rounded Rectangle 1">
            <a:extLst>
              <a:ext uri="{FF2B5EF4-FFF2-40B4-BE49-F238E27FC236}">
                <a16:creationId xmlns:a16="http://schemas.microsoft.com/office/drawing/2014/main" id="{192A3795-1481-263D-884D-4A7FADE2DFE5}"/>
              </a:ext>
            </a:extLst>
          </p:cNvPr>
          <p:cNvSpPr/>
          <p:nvPr/>
        </p:nvSpPr>
        <p:spPr>
          <a:xfrm>
            <a:off x="8483600" y="1165103"/>
            <a:ext cx="3479800" cy="442990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MCP Server</a:t>
            </a:r>
          </a:p>
        </p:txBody>
      </p:sp>
      <p:sp>
        <p:nvSpPr>
          <p:cNvPr id="7" name="Rounded Rectangle 6">
            <a:extLst>
              <a:ext uri="{FF2B5EF4-FFF2-40B4-BE49-F238E27FC236}">
                <a16:creationId xmlns:a16="http://schemas.microsoft.com/office/drawing/2014/main" id="{61C70E83-A28F-AB0C-3DC1-F2BAAD00AB23}"/>
              </a:ext>
            </a:extLst>
          </p:cNvPr>
          <p:cNvSpPr/>
          <p:nvPr/>
        </p:nvSpPr>
        <p:spPr>
          <a:xfrm>
            <a:off x="4299679" y="709127"/>
            <a:ext cx="3320322" cy="5718146"/>
          </a:xfrm>
          <a:prstGeom prst="roundRect">
            <a:avLst/>
          </a:prstGeom>
          <a:solidFill>
            <a:schemeClr val="accent1">
              <a:alpha val="55939"/>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Agentcore Runtime</a:t>
            </a:r>
          </a:p>
        </p:txBody>
      </p:sp>
      <p:sp>
        <p:nvSpPr>
          <p:cNvPr id="12" name="TextBox 20">
            <a:extLst>
              <a:ext uri="{FF2B5EF4-FFF2-40B4-BE49-F238E27FC236}">
                <a16:creationId xmlns:a16="http://schemas.microsoft.com/office/drawing/2014/main" id="{96569AD2-7FE0-3FE3-D947-4653ED20F69A}"/>
              </a:ext>
            </a:extLst>
          </p:cNvPr>
          <p:cNvSpPr txBox="1">
            <a:spLocks noChangeArrowheads="1"/>
          </p:cNvSpPr>
          <p:nvPr/>
        </p:nvSpPr>
        <p:spPr bwMode="auto">
          <a:xfrm>
            <a:off x="-351182" y="85603"/>
            <a:ext cx="7497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400" b="1" dirty="0">
                <a:latin typeface="Arial" panose="020B0604020202020204" pitchFamily="34" charset="0"/>
                <a:ea typeface="Amazon Ember" panose="020B0603020204020204" pitchFamily="34" charset="0"/>
                <a:cs typeface="Arial" panose="020B0604020202020204" pitchFamily="34" charset="0"/>
              </a:rPr>
              <a:t>Hybrid Search – Semantic + Keyword search</a:t>
            </a:r>
          </a:p>
        </p:txBody>
      </p:sp>
      <p:sp>
        <p:nvSpPr>
          <p:cNvPr id="4" name="Rounded Rectangle 3">
            <a:extLst>
              <a:ext uri="{FF2B5EF4-FFF2-40B4-BE49-F238E27FC236}">
                <a16:creationId xmlns:a16="http://schemas.microsoft.com/office/drawing/2014/main" id="{FE691BF0-03C3-30C2-91DD-CA34DBF55939}"/>
              </a:ext>
            </a:extLst>
          </p:cNvPr>
          <p:cNvSpPr/>
          <p:nvPr/>
        </p:nvSpPr>
        <p:spPr>
          <a:xfrm>
            <a:off x="4635503" y="1518233"/>
            <a:ext cx="2574113" cy="4429900"/>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Strands Agent</a:t>
            </a:r>
          </a:p>
        </p:txBody>
      </p:sp>
      <p:cxnSp>
        <p:nvCxnSpPr>
          <p:cNvPr id="25" name="Curved Connector 24">
            <a:extLst>
              <a:ext uri="{FF2B5EF4-FFF2-40B4-BE49-F238E27FC236}">
                <a16:creationId xmlns:a16="http://schemas.microsoft.com/office/drawing/2014/main" id="{4E7EB2FD-F40C-AF09-C6E8-2756B9855AA3}"/>
              </a:ext>
            </a:extLst>
          </p:cNvPr>
          <p:cNvCxnSpPr>
            <a:cxnSpLocks/>
          </p:cNvCxnSpPr>
          <p:nvPr/>
        </p:nvCxnSpPr>
        <p:spPr>
          <a:xfrm rot="10800000">
            <a:off x="1093602" y="3916227"/>
            <a:ext cx="3074531" cy="808149"/>
          </a:xfrm>
          <a:prstGeom prst="curvedConnector3">
            <a:avLst>
              <a:gd name="adj1" fmla="val 50000"/>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3" name="Curved Connector 42">
            <a:extLst>
              <a:ext uri="{FF2B5EF4-FFF2-40B4-BE49-F238E27FC236}">
                <a16:creationId xmlns:a16="http://schemas.microsoft.com/office/drawing/2014/main" id="{FECE9FA0-01C4-1294-EAC7-0D0A5412719B}"/>
              </a:ext>
            </a:extLst>
          </p:cNvPr>
          <p:cNvCxnSpPr>
            <a:cxnSpLocks/>
          </p:cNvCxnSpPr>
          <p:nvPr/>
        </p:nvCxnSpPr>
        <p:spPr>
          <a:xfrm flipV="1">
            <a:off x="1113042" y="2337439"/>
            <a:ext cx="3055091" cy="1350832"/>
          </a:xfrm>
          <a:prstGeom prst="curvedConnector3">
            <a:avLst>
              <a:gd name="adj1" fmla="val 50000"/>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3" name="Graphic 22" descr="User resource icon for the General Icons category.">
            <a:extLst>
              <a:ext uri="{FF2B5EF4-FFF2-40B4-BE49-F238E27FC236}">
                <a16:creationId xmlns:a16="http://schemas.microsoft.com/office/drawing/2014/main" id="{937F0D04-EB6F-25A3-8368-677629D38008}"/>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228600" y="3015319"/>
            <a:ext cx="812118" cy="125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39">
            <a:extLst>
              <a:ext uri="{FF2B5EF4-FFF2-40B4-BE49-F238E27FC236}">
                <a16:creationId xmlns:a16="http://schemas.microsoft.com/office/drawing/2014/main" id="{DDB455FE-523C-9931-9D87-039D2F1AF2FF}"/>
              </a:ext>
            </a:extLst>
          </p:cNvPr>
          <p:cNvSpPr txBox="1">
            <a:spLocks noChangeArrowheads="1"/>
          </p:cNvSpPr>
          <p:nvPr/>
        </p:nvSpPr>
        <p:spPr bwMode="auto">
          <a:xfrm>
            <a:off x="-230180" y="4320302"/>
            <a:ext cx="17296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a:latin typeface="Arial" panose="020B0604020202020204" pitchFamily="34" charset="0"/>
                <a:cs typeface="Arial" panose="020B0604020202020204" pitchFamily="34" charset="0"/>
              </a:rPr>
              <a:t>User</a:t>
            </a:r>
          </a:p>
        </p:txBody>
      </p:sp>
      <p:sp>
        <p:nvSpPr>
          <p:cNvPr id="18" name="Rounded Rectangle 17">
            <a:extLst>
              <a:ext uri="{FF2B5EF4-FFF2-40B4-BE49-F238E27FC236}">
                <a16:creationId xmlns:a16="http://schemas.microsoft.com/office/drawing/2014/main" id="{FA480D73-59C4-8272-9D11-496DDFFBAFCD}"/>
              </a:ext>
            </a:extLst>
          </p:cNvPr>
          <p:cNvSpPr/>
          <p:nvPr/>
        </p:nvSpPr>
        <p:spPr>
          <a:xfrm>
            <a:off x="8671502" y="2393869"/>
            <a:ext cx="3195290" cy="2368864"/>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Inline Tool</a:t>
            </a:r>
          </a:p>
          <a:p>
            <a:pPr algn="ctr"/>
            <a:endParaRPr lang="en-US" dirty="0"/>
          </a:p>
          <a:p>
            <a:pPr algn="ctr"/>
            <a:r>
              <a:rPr lang="en-US" dirty="0"/>
              <a:t>SEARCHTRANSCRIPTS</a:t>
            </a:r>
          </a:p>
          <a:p>
            <a:pPr algn="ctr"/>
            <a:endParaRPr lang="en-US" dirty="0"/>
          </a:p>
          <a:p>
            <a:pPr algn="ctr"/>
            <a:r>
              <a:rPr lang="en-US" dirty="0"/>
              <a:t>HYBRID SEMANTIC + KEYWORD SEARCH</a:t>
            </a:r>
          </a:p>
          <a:p>
            <a:pPr algn="ctr"/>
            <a:endParaRPr lang="en-US" dirty="0"/>
          </a:p>
          <a:p>
            <a:pPr algn="ctr"/>
            <a:endParaRPr lang="en-US" dirty="0"/>
          </a:p>
        </p:txBody>
      </p:sp>
      <p:sp>
        <p:nvSpPr>
          <p:cNvPr id="22" name="TextBox 20">
            <a:extLst>
              <a:ext uri="{FF2B5EF4-FFF2-40B4-BE49-F238E27FC236}">
                <a16:creationId xmlns:a16="http://schemas.microsoft.com/office/drawing/2014/main" id="{42EF7300-2F57-16D4-87D4-50A951621514}"/>
              </a:ext>
            </a:extLst>
          </p:cNvPr>
          <p:cNvSpPr txBox="1">
            <a:spLocks noChangeArrowheads="1"/>
          </p:cNvSpPr>
          <p:nvPr/>
        </p:nvSpPr>
        <p:spPr bwMode="auto">
          <a:xfrm>
            <a:off x="9881034" y="6427273"/>
            <a:ext cx="208236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400" b="1" dirty="0">
                <a:latin typeface="Arial" panose="020B0604020202020204" pitchFamily="34" charset="0"/>
                <a:ea typeface="Amazon Ember" panose="020B0603020204020204" pitchFamily="34" charset="0"/>
                <a:cs typeface="Arial" panose="020B0604020202020204" pitchFamily="34" charset="0"/>
              </a:rPr>
              <a:t>S3 vector bucket </a:t>
            </a:r>
          </a:p>
        </p:txBody>
      </p:sp>
      <p:pic>
        <p:nvPicPr>
          <p:cNvPr id="34" name="Picture 33" descr="A close-up of a response&#10;&#10;AI-generated content may be incorrect.">
            <a:extLst>
              <a:ext uri="{FF2B5EF4-FFF2-40B4-BE49-F238E27FC236}">
                <a16:creationId xmlns:a16="http://schemas.microsoft.com/office/drawing/2014/main" id="{BE2D836C-D191-DAA7-A2BB-FDE79555630E}"/>
              </a:ext>
            </a:extLst>
          </p:cNvPr>
          <p:cNvPicPr>
            <a:picLocks noChangeAspect="1"/>
          </p:cNvPicPr>
          <p:nvPr/>
        </p:nvPicPr>
        <p:blipFill>
          <a:blip r:embed="rId5"/>
          <a:stretch>
            <a:fillRect/>
          </a:stretch>
        </p:blipFill>
        <p:spPr>
          <a:xfrm>
            <a:off x="2079778" y="4132395"/>
            <a:ext cx="1168400" cy="1524000"/>
          </a:xfrm>
          <a:prstGeom prst="rect">
            <a:avLst/>
          </a:prstGeom>
        </p:spPr>
      </p:pic>
      <p:pic>
        <p:nvPicPr>
          <p:cNvPr id="38" name="Picture 37" descr="A person typing on a computer&#10;&#10;AI-generated content may be incorrect.">
            <a:extLst>
              <a:ext uri="{FF2B5EF4-FFF2-40B4-BE49-F238E27FC236}">
                <a16:creationId xmlns:a16="http://schemas.microsoft.com/office/drawing/2014/main" id="{284B908D-6F8A-F85F-17C5-18583672183E}"/>
              </a:ext>
            </a:extLst>
          </p:cNvPr>
          <p:cNvPicPr>
            <a:picLocks noChangeAspect="1"/>
          </p:cNvPicPr>
          <p:nvPr/>
        </p:nvPicPr>
        <p:blipFill>
          <a:blip r:embed="rId6"/>
          <a:stretch>
            <a:fillRect/>
          </a:stretch>
        </p:blipFill>
        <p:spPr>
          <a:xfrm>
            <a:off x="1691708" y="2393869"/>
            <a:ext cx="1756244" cy="1157423"/>
          </a:xfrm>
          <a:prstGeom prst="rect">
            <a:avLst/>
          </a:prstGeom>
        </p:spPr>
      </p:pic>
      <p:sp>
        <p:nvSpPr>
          <p:cNvPr id="39" name="TextBox 38">
            <a:extLst>
              <a:ext uri="{FF2B5EF4-FFF2-40B4-BE49-F238E27FC236}">
                <a16:creationId xmlns:a16="http://schemas.microsoft.com/office/drawing/2014/main" id="{3C7A648A-280B-C43E-076B-66C2C2B248A2}"/>
              </a:ext>
            </a:extLst>
          </p:cNvPr>
          <p:cNvSpPr txBox="1">
            <a:spLocks noChangeArrowheads="1"/>
          </p:cNvSpPr>
          <p:nvPr/>
        </p:nvSpPr>
        <p:spPr bwMode="auto">
          <a:xfrm>
            <a:off x="1470168" y="1855585"/>
            <a:ext cx="2639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Search For Videos on Agentic AI Security</a:t>
            </a:r>
          </a:p>
        </p:txBody>
      </p:sp>
      <p:sp>
        <p:nvSpPr>
          <p:cNvPr id="41" name="TextBox 40">
            <a:extLst>
              <a:ext uri="{FF2B5EF4-FFF2-40B4-BE49-F238E27FC236}">
                <a16:creationId xmlns:a16="http://schemas.microsoft.com/office/drawing/2014/main" id="{790FCB16-2292-D649-8244-7CE3FC874F2C}"/>
              </a:ext>
            </a:extLst>
          </p:cNvPr>
          <p:cNvSpPr txBox="1">
            <a:spLocks noChangeArrowheads="1"/>
          </p:cNvSpPr>
          <p:nvPr/>
        </p:nvSpPr>
        <p:spPr bwMode="auto">
          <a:xfrm>
            <a:off x="1311077" y="5686523"/>
            <a:ext cx="26395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400" dirty="0">
                <a:latin typeface="Arial" panose="020B0604020202020204" pitchFamily="34" charset="0"/>
                <a:ea typeface="Amazon Ember" panose="020B0603020204020204" pitchFamily="34" charset="0"/>
                <a:cs typeface="Arial" panose="020B0604020202020204" pitchFamily="34" charset="0"/>
              </a:rPr>
              <a:t>Video Links and Recommendation</a:t>
            </a:r>
          </a:p>
        </p:txBody>
      </p:sp>
      <p:sp>
        <p:nvSpPr>
          <p:cNvPr id="8" name="TextBox 39">
            <a:extLst>
              <a:ext uri="{FF2B5EF4-FFF2-40B4-BE49-F238E27FC236}">
                <a16:creationId xmlns:a16="http://schemas.microsoft.com/office/drawing/2014/main" id="{FB687099-86C9-50AD-9058-16D7985EF778}"/>
              </a:ext>
            </a:extLst>
          </p:cNvPr>
          <p:cNvSpPr txBox="1">
            <a:spLocks noChangeArrowheads="1"/>
          </p:cNvSpPr>
          <p:nvPr/>
        </p:nvSpPr>
        <p:spPr bwMode="auto">
          <a:xfrm>
            <a:off x="5108519" y="3479272"/>
            <a:ext cx="17296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dirty="0" err="1">
                <a:latin typeface="Arial" panose="020B0604020202020204" pitchFamily="34" charset="0"/>
                <a:cs typeface="Arial" panose="020B0604020202020204" pitchFamily="34" charset="0"/>
              </a:rPr>
              <a:t>app.py</a:t>
            </a:r>
            <a:endParaRPr lang="en-US" altLang="en-US" sz="16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C4A72A2F-34AE-D5CB-4F59-FED3F5822F6B}"/>
              </a:ext>
            </a:extLst>
          </p:cNvPr>
          <p:cNvCxnSpPr>
            <a:stCxn id="7" idx="3"/>
          </p:cNvCxnSpPr>
          <p:nvPr/>
        </p:nvCxnSpPr>
        <p:spPr>
          <a:xfrm flipV="1">
            <a:off x="7620001" y="3551292"/>
            <a:ext cx="621345" cy="169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089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271E8-E738-F2F0-CB31-6D9D099B954F}"/>
            </a:ext>
          </a:extLst>
        </p:cNvPr>
        <p:cNvGrpSpPr/>
        <p:nvPr/>
      </p:nvGrpSpPr>
      <p:grpSpPr>
        <a:xfrm>
          <a:off x="0" y="0"/>
          <a:ext cx="0" cy="0"/>
          <a:chOff x="0" y="0"/>
          <a:chExt cx="0" cy="0"/>
        </a:xfrm>
      </p:grpSpPr>
      <p:pic>
        <p:nvPicPr>
          <p:cNvPr id="11" name="Picture 10" descr="A diagram of a process flow&#10;&#10;AI-generated content may be incorrect.">
            <a:extLst>
              <a:ext uri="{FF2B5EF4-FFF2-40B4-BE49-F238E27FC236}">
                <a16:creationId xmlns:a16="http://schemas.microsoft.com/office/drawing/2014/main" id="{3BFE257B-6315-EAEB-D3C1-D12C94E4D9A6}"/>
              </a:ext>
            </a:extLst>
          </p:cNvPr>
          <p:cNvPicPr>
            <a:picLocks noChangeAspect="1"/>
          </p:cNvPicPr>
          <p:nvPr/>
        </p:nvPicPr>
        <p:blipFill>
          <a:blip r:embed="rId3"/>
          <a:stretch>
            <a:fillRect/>
          </a:stretch>
        </p:blipFill>
        <p:spPr>
          <a:xfrm>
            <a:off x="6096000" y="0"/>
            <a:ext cx="6070134" cy="6858000"/>
          </a:xfrm>
          <a:prstGeom prst="rect">
            <a:avLst/>
          </a:prstGeom>
        </p:spPr>
      </p:pic>
      <p:sp>
        <p:nvSpPr>
          <p:cNvPr id="13" name="TextBox 20">
            <a:extLst>
              <a:ext uri="{FF2B5EF4-FFF2-40B4-BE49-F238E27FC236}">
                <a16:creationId xmlns:a16="http://schemas.microsoft.com/office/drawing/2014/main" id="{F3221260-DCED-255E-1302-49EF9732127E}"/>
              </a:ext>
            </a:extLst>
          </p:cNvPr>
          <p:cNvSpPr txBox="1">
            <a:spLocks noChangeArrowheads="1"/>
          </p:cNvSpPr>
          <p:nvPr/>
        </p:nvSpPr>
        <p:spPr bwMode="auto">
          <a:xfrm>
            <a:off x="348342" y="2614097"/>
            <a:ext cx="534333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b="1" dirty="0">
                <a:latin typeface="Arial" panose="020B0604020202020204" pitchFamily="34" charset="0"/>
                <a:ea typeface="Amazon Ember" panose="020B0603020204020204" pitchFamily="34" charset="0"/>
                <a:cs typeface="Arial" panose="020B0604020202020204" pitchFamily="34" charset="0"/>
              </a:rPr>
              <a:t>Agentcore Runtime Security and Cost benefits</a:t>
            </a:r>
          </a:p>
        </p:txBody>
      </p:sp>
    </p:spTree>
    <p:extLst>
      <p:ext uri="{BB962C8B-B14F-4D97-AF65-F5344CB8AC3E}">
        <p14:creationId xmlns:p14="http://schemas.microsoft.com/office/powerpoint/2010/main" val="3668428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30316</TotalTime>
  <Words>884</Words>
  <Application>Microsoft Macintosh PowerPoint</Application>
  <PresentationFormat>Widescreen</PresentationFormat>
  <Paragraphs>117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ramani</dc:creator>
  <cp:lastModifiedBy>Ramani, Ram</cp:lastModifiedBy>
  <cp:revision>20</cp:revision>
  <dcterms:created xsi:type="dcterms:W3CDTF">2025-08-14T15:17:39Z</dcterms:created>
  <dcterms:modified xsi:type="dcterms:W3CDTF">2025-09-05T19:30:41Z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2025-09-05T19:01:16Z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5630a021-2ff7-442f-8922-99652e711a8a</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