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62" r:id="rId4"/>
    <p:sldId id="263" r:id="rId5"/>
    <p:sldId id="265" r:id="rId6"/>
    <p:sldId id="267" r:id="rId7"/>
    <p:sldId id="264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11D4826-2865-4400-BB28-1F11DF9E3098}">
          <p14:sldIdLst>
            <p14:sldId id="269"/>
          </p14:sldIdLst>
        </p14:section>
        <p14:section name="Service Cards" id="{6359B572-567E-41FF-AB4E-E03F0B0ECC9C}">
          <p14:sldIdLst>
            <p14:sldId id="257"/>
            <p14:sldId id="262"/>
            <p14:sldId id="263"/>
          </p14:sldIdLst>
        </p14:section>
        <p14:section name="Workload Cards" id="{257806DE-E19D-4FB4-A7DC-E1AA183EEE6C}">
          <p14:sldIdLst>
            <p14:sldId id="265"/>
            <p14:sldId id="267"/>
          </p14:sldIdLst>
        </p14:section>
        <p14:section name="Action Cards" id="{F4784FBF-43D1-44F0-A383-5EDA0180A837}">
          <p14:sldIdLst>
            <p14:sldId id="264"/>
            <p14:sldId id="260"/>
          </p14:sldIdLst>
        </p14:section>
        <p14:section name="Back of Card" id="{C764471F-AA66-4435-A1E9-37CF16EC9018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73A"/>
    <a:srgbClr val="252F3E"/>
    <a:srgbClr val="8C4FFF"/>
    <a:srgbClr val="3B46CB"/>
    <a:srgbClr val="C925D1"/>
    <a:srgbClr val="7AA116"/>
    <a:srgbClr val="DD344C"/>
    <a:srgbClr val="ED7100"/>
    <a:srgbClr val="6F2725"/>
    <a:srgbClr val="D6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23" y="1345776"/>
            <a:ext cx="10940405" cy="4738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990575" indent="-38099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523962" indent="-304792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27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00348" y="1240199"/>
            <a:ext cx="8092721" cy="166755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08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864" y="2232571"/>
            <a:ext cx="8092721" cy="166755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65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5"/>
            <a:ext cx="10363200" cy="13620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2" y="3429850"/>
            <a:ext cx="4910667" cy="577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07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371601"/>
            <a:ext cx="11258551" cy="3905251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DFD4E4-6F84-4540-9B68-A0945C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23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C60D-8201-4385-B324-2356B4A2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70BD-F4FB-41E5-9B06-E9D1DBE7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0379-028C-4859-AD09-2EA35929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A1B9-63BB-49DB-902F-90A011D58E9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DFD9-E987-4172-B6FA-0269627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E9999-8DA5-4C2D-ABCE-FC1496FA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7EA-6D45-47D2-915D-FA6F1060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9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0"/>
            <a:ext cx="5384800" cy="4629431"/>
          </a:xfrm>
          <a:prstGeom prst="rect">
            <a:avLst/>
          </a:prstGeom>
        </p:spPr>
        <p:txBody>
          <a:bodyPr/>
          <a:lstStyle>
            <a:lvl1pPr>
              <a:defRPr sz="2933">
                <a:solidFill>
                  <a:srgbClr val="414042"/>
                </a:solidFill>
              </a:defRPr>
            </a:lvl1pPr>
            <a:lvl2pPr>
              <a:defRPr sz="2667">
                <a:solidFill>
                  <a:srgbClr val="414042"/>
                </a:solidFill>
              </a:defRPr>
            </a:lvl2pPr>
            <a:lvl3pPr>
              <a:defRPr sz="2133">
                <a:solidFill>
                  <a:srgbClr val="414042"/>
                </a:solidFill>
              </a:defRPr>
            </a:lvl3pPr>
            <a:lvl4pPr>
              <a:defRPr sz="2133">
                <a:solidFill>
                  <a:srgbClr val="414042"/>
                </a:solidFill>
              </a:defRPr>
            </a:lvl4pPr>
            <a:lvl5pPr>
              <a:defRPr sz="2133">
                <a:solidFill>
                  <a:srgbClr val="41404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0"/>
            <a:ext cx="5384800" cy="4629431"/>
          </a:xfrm>
          <a:prstGeom prst="rect">
            <a:avLst/>
          </a:prstGeom>
        </p:spPr>
        <p:txBody>
          <a:bodyPr/>
          <a:lstStyle>
            <a:lvl1pPr>
              <a:defRPr sz="2933">
                <a:solidFill>
                  <a:srgbClr val="414042"/>
                </a:solidFill>
              </a:defRPr>
            </a:lvl1pPr>
            <a:lvl2pPr>
              <a:defRPr sz="2667">
                <a:solidFill>
                  <a:srgbClr val="414042"/>
                </a:solidFill>
              </a:defRPr>
            </a:lvl2pPr>
            <a:lvl3pPr>
              <a:defRPr sz="2133">
                <a:solidFill>
                  <a:srgbClr val="414042"/>
                </a:solidFill>
              </a:defRPr>
            </a:lvl3pPr>
            <a:lvl4pPr>
              <a:defRPr sz="2133">
                <a:solidFill>
                  <a:srgbClr val="414042"/>
                </a:solidFill>
              </a:defRPr>
            </a:lvl4pPr>
            <a:lvl5pPr>
              <a:defRPr sz="2133">
                <a:solidFill>
                  <a:srgbClr val="41404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68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49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5" y="1348723"/>
            <a:ext cx="3256844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2" y="1348723"/>
            <a:ext cx="3256844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1" y="1348723"/>
            <a:ext cx="3256844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750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3" y="4169445"/>
            <a:ext cx="2396067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6" y="4169445"/>
            <a:ext cx="2396067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7" y="4169445"/>
            <a:ext cx="2396067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0" y="4169445"/>
            <a:ext cx="2396067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3" y="2139139"/>
            <a:ext cx="2396067" cy="17928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6" y="2139139"/>
            <a:ext cx="2396067" cy="17928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7" y="2139139"/>
            <a:ext cx="2396067" cy="17928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0" y="2139139"/>
            <a:ext cx="2396067" cy="17928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197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52" y="2869196"/>
            <a:ext cx="2565400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85" y="2869196"/>
            <a:ext cx="2565400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307" y="2869196"/>
            <a:ext cx="2565400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52" y="5284853"/>
            <a:ext cx="2565400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1327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4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31760B0-F00A-A57D-8624-7F388A3E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43" y="204331"/>
            <a:ext cx="11006807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D68ACE6-62C9-18BC-2F8E-83B62CE1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508" y="1794369"/>
            <a:ext cx="11000043" cy="4429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2B882-7C95-FE6D-B3FB-0DEC476E6757}"/>
              </a:ext>
            </a:extLst>
          </p:cNvPr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</a:t>
            </a:r>
            <a:r>
              <a:rPr lang="en-US" sz="933" dirty="0">
                <a:solidFill>
                  <a:srgbClr val="545B64">
                    <a:lumMod val="60000"/>
                    <a:lumOff val="40000"/>
                  </a:srgb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2024</a:t>
            </a:r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, Amazon Web Services, Inc. or its Affiliates.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BD95A-E0F2-42D7-5D43-0D9F0806A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62" b="-11852"/>
          <a:stretch/>
        </p:blipFill>
        <p:spPr>
          <a:xfrm>
            <a:off x="11075340" y="6289703"/>
            <a:ext cx="530210" cy="3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733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Tx/>
        <a:buNone/>
        <a:defRPr sz="3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E6A8-F4C1-4E5E-A82D-96FF0280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25" y="1956300"/>
            <a:ext cx="10363200" cy="1240140"/>
          </a:xfrm>
        </p:spPr>
        <p:txBody>
          <a:bodyPr/>
          <a:lstStyle/>
          <a:p>
            <a:r>
              <a:rPr lang="en-US" dirty="0"/>
              <a:t>Security Showdown</a:t>
            </a:r>
            <a:br>
              <a:rPr lang="en-US" dirty="0"/>
            </a:br>
            <a:r>
              <a:rPr lang="en-US" sz="2400" dirty="0"/>
              <a:t>Play your cards right to secure your cloud!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B4BB5D3-2C4D-4CCC-BF95-BF1DF2B760A7}"/>
              </a:ext>
            </a:extLst>
          </p:cNvPr>
          <p:cNvSpPr txBox="1">
            <a:spLocks/>
          </p:cNvSpPr>
          <p:nvPr/>
        </p:nvSpPr>
        <p:spPr>
          <a:xfrm>
            <a:off x="637878" y="4561305"/>
            <a:ext cx="3797302" cy="13111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None/>
              <a:defRPr sz="2000" b="0" i="0" kern="1200" cap="none" spc="0" baseline="0">
                <a:solidFill>
                  <a:schemeClr val="tx1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1pPr>
            <a:lvl2pPr marL="5143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§"/>
              <a:defRPr sz="24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2pPr>
            <a:lvl3pPr marL="8572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mazon Ember" panose="020B0603020204020204" pitchFamily="34" charset="0"/>
              <a:buChar char="–"/>
              <a:defRPr sz="20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3pPr>
            <a:lvl4pPr marL="103028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4pPr>
            <a:lvl5pPr marL="12017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mazon Ember Display" panose="020F0603020204020204" pitchFamily="34" charset="0"/>
                <a:ea typeface="+mn-ea"/>
                <a:cs typeface="+mn-cs"/>
              </a:rPr>
              <a:t>Prepared By: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Jarrett Yeo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mazon Ember Display" panose="020F0603020204020204" pitchFamily="34" charset="0"/>
                <a:ea typeface="+mn-ea"/>
                <a:cs typeface="+mn-cs"/>
              </a:rPr>
              <a:t>Germaine Ong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mazon Ember Display" panose="020F0603020204020204" pitchFamily="34" charset="0"/>
                <a:ea typeface="+mn-ea"/>
                <a:cs typeface="+mn-cs"/>
              </a:rPr>
              <a:t>Lim Jermaine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mazon Ember Display" panose="020F0603020204020204" pitchFamily="34" charset="0"/>
              <a:ea typeface="+mn-ea"/>
              <a:cs typeface="+mn-cs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7F4AF3F-0A07-4795-BC0A-B61CFF1FDCD6}"/>
              </a:ext>
            </a:extLst>
          </p:cNvPr>
          <p:cNvSpPr txBox="1">
            <a:spLocks/>
          </p:cNvSpPr>
          <p:nvPr/>
        </p:nvSpPr>
        <p:spPr>
          <a:xfrm>
            <a:off x="637878" y="5957260"/>
            <a:ext cx="3465445" cy="31393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1pPr>
            <a:lvl2pPr marL="5143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§"/>
              <a:defRPr sz="24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2pPr>
            <a:lvl3pPr marL="8572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mazon Ember" panose="020B0603020204020204" pitchFamily="34" charset="0"/>
              <a:buChar char="–"/>
              <a:defRPr sz="20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3pPr>
            <a:lvl4pPr marL="103028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4pPr>
            <a:lvl5pPr marL="12017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mazon Ember Display" panose="020F0603020204020204" pitchFamily="34" charset="0"/>
                <a:ea typeface="+mn-ea"/>
                <a:cs typeface="+mn-cs"/>
              </a:rPr>
              <a:t>AWS Professional Services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D9CA60B-C629-4D63-8F30-BB3F8EA18529}"/>
              </a:ext>
            </a:extLst>
          </p:cNvPr>
          <p:cNvSpPr txBox="1">
            <a:spLocks/>
          </p:cNvSpPr>
          <p:nvPr/>
        </p:nvSpPr>
        <p:spPr>
          <a:xfrm>
            <a:off x="637878" y="3513841"/>
            <a:ext cx="6522724" cy="5355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None/>
              <a:defRPr sz="2000" b="0" i="0" kern="1200" cap="none" spc="0" baseline="0">
                <a:solidFill>
                  <a:schemeClr val="tx1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1pPr>
            <a:lvl2pPr marL="5143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§"/>
              <a:defRPr sz="24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2pPr>
            <a:lvl3pPr marL="8572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mazon Ember" panose="020B0603020204020204" pitchFamily="34" charset="0"/>
              <a:buChar char="–"/>
              <a:defRPr sz="20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3pPr>
            <a:lvl4pPr marL="103028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4pPr>
            <a:lvl5pPr marL="12017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mazon Ember Display" panose="020F06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Editable Design Template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mazon Ember Display" panose="020F0603020204020204" pitchFamily="34" charset="0"/>
                <a:ea typeface="+mn-ea"/>
                <a:cs typeface="+mn-cs"/>
              </a:rPr>
              <a:t>Note that card design includes standard bleed area for printing.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mazon Ember Display" panose="020F06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C0897-04DC-4578-A874-5B09C39EC9EE}"/>
              </a:ext>
            </a:extLst>
          </p:cNvPr>
          <p:cNvGrpSpPr/>
          <p:nvPr/>
        </p:nvGrpSpPr>
        <p:grpSpPr>
          <a:xfrm>
            <a:off x="303207" y="1062995"/>
            <a:ext cx="3592449" cy="5024363"/>
            <a:chOff x="906544" y="1062995"/>
            <a:chExt cx="3592449" cy="50243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DA4D63-E0A3-4DF1-8E4D-DBECD719BF2D}"/>
                </a:ext>
              </a:extLst>
            </p:cNvPr>
            <p:cNvSpPr/>
            <p:nvPr/>
          </p:nvSpPr>
          <p:spPr>
            <a:xfrm>
              <a:off x="906544" y="10629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DD344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F23621-5992-436F-8701-F5BA7C95FA18}"/>
                </a:ext>
              </a:extLst>
            </p:cNvPr>
            <p:cNvCxnSpPr>
              <a:cxnSpLocks/>
            </p:cNvCxnSpPr>
            <p:nvPr/>
          </p:nvCxnSpPr>
          <p:spPr>
            <a:xfrm>
              <a:off x="1848288" y="4167975"/>
              <a:ext cx="17089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B0B3A-86F4-4B0A-888E-CB39EF4546CE}"/>
                </a:ext>
              </a:extLst>
            </p:cNvPr>
            <p:cNvSpPr txBox="1"/>
            <p:nvPr/>
          </p:nvSpPr>
          <p:spPr>
            <a:xfrm>
              <a:off x="1565037" y="4241827"/>
              <a:ext cx="22754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AWS Shield is a managed Distributed Denial of Service (DDoS) protection service that safeguards web applications running on AWS from harmful traffic and DDoS attacks.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1187E9-511B-46CE-B2DC-6C8A335C43AD}"/>
                </a:ext>
              </a:extLst>
            </p:cNvPr>
            <p:cNvSpPr txBox="1"/>
            <p:nvPr/>
          </p:nvSpPr>
          <p:spPr>
            <a:xfrm>
              <a:off x="1605755" y="1747982"/>
              <a:ext cx="2224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SERVICE CARD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5703A9-F20E-49C9-8147-28F74D583DC0}"/>
                </a:ext>
              </a:extLst>
            </p:cNvPr>
            <p:cNvSpPr txBox="1"/>
            <p:nvPr/>
          </p:nvSpPr>
          <p:spPr>
            <a:xfrm>
              <a:off x="1730237" y="3762437"/>
              <a:ext cx="1945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Amazon Ember Display Heavy" panose="020F0803020204020204" pitchFamily="34" charset="0"/>
                  <a:cs typeface="Amazon Ember Display Heavy" panose="020F0803020204020204" pitchFamily="34" charset="0"/>
                </a:rPr>
                <a:t>AWS Shield</a:t>
              </a: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B30E945-BDEF-4B08-9DC9-7803B3ADE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7" t="14299" r="16225" b="15373"/>
            <a:stretch/>
          </p:blipFill>
          <p:spPr bwMode="auto">
            <a:xfrm>
              <a:off x="2094322" y="2239741"/>
              <a:ext cx="1247063" cy="124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C61425B5-9C08-4884-9C2B-CED8DA4007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7" t="14299" r="16225" b="15373"/>
            <a:stretch/>
          </p:blipFill>
          <p:spPr bwMode="auto">
            <a:xfrm>
              <a:off x="1255073" y="1442701"/>
              <a:ext cx="379214" cy="37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0E11E-B6B2-4097-AAC5-FEE04113C171}"/>
              </a:ext>
            </a:extLst>
          </p:cNvPr>
          <p:cNvGrpSpPr/>
          <p:nvPr/>
        </p:nvGrpSpPr>
        <p:grpSpPr>
          <a:xfrm>
            <a:off x="4126230" y="1062995"/>
            <a:ext cx="3592449" cy="5024363"/>
            <a:chOff x="4041407" y="1062995"/>
            <a:chExt cx="3592449" cy="502436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09B915-7B38-4941-BC93-D7830DFBE236}"/>
                </a:ext>
              </a:extLst>
            </p:cNvPr>
            <p:cNvGrpSpPr/>
            <p:nvPr/>
          </p:nvGrpSpPr>
          <p:grpSpPr>
            <a:xfrm>
              <a:off x="4041407" y="1062995"/>
              <a:ext cx="3592449" cy="5024363"/>
              <a:chOff x="906544" y="1062995"/>
              <a:chExt cx="3592449" cy="5024363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E8E2A76-F520-48E4-B485-117593C40EEC}"/>
                  </a:ext>
                </a:extLst>
              </p:cNvPr>
              <p:cNvSpPr/>
              <p:nvPr/>
            </p:nvSpPr>
            <p:spPr>
              <a:xfrm>
                <a:off x="906544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DD344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632F9E-6E11-4D4B-BB9E-AF495D8BE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288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6AB4BA-0B38-4183-BDB3-301AB0F002EE}"/>
                  </a:ext>
                </a:extLst>
              </p:cNvPr>
              <p:cNvSpPr txBox="1"/>
              <p:nvPr/>
            </p:nvSpPr>
            <p:spPr>
              <a:xfrm>
                <a:off x="1675137" y="4241827"/>
                <a:ext cx="205525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AWS WAF (Web Application Firewall) protects web applications from common web exploits and ensures security against known vulnerabilities.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28C450-5288-4875-89B4-3B9068864B99}"/>
                  </a:ext>
                </a:extLst>
              </p:cNvPr>
              <p:cNvSpPr txBox="1"/>
              <p:nvPr/>
            </p:nvSpPr>
            <p:spPr>
              <a:xfrm>
                <a:off x="1605755" y="1747982"/>
                <a:ext cx="222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SERVICE CARD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68644D-2799-477D-A364-89B0519122A4}"/>
                  </a:ext>
                </a:extLst>
              </p:cNvPr>
              <p:cNvSpPr txBox="1"/>
              <p:nvPr/>
            </p:nvSpPr>
            <p:spPr>
              <a:xfrm>
                <a:off x="1730237" y="3762437"/>
                <a:ext cx="194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AWS WAF</a:t>
                </a:r>
              </a:p>
            </p:txBody>
          </p:sp>
        </p:grp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19B2068-3534-46F9-A530-151A1AA44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0" t="11731" r="12581" b="12360"/>
            <a:stretch/>
          </p:blipFill>
          <p:spPr bwMode="auto">
            <a:xfrm>
              <a:off x="5192258" y="2223529"/>
              <a:ext cx="1320915" cy="132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59911407-C769-4E91-A54A-B23A7C34F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0" t="11731" r="12581" b="12360"/>
            <a:stretch/>
          </p:blipFill>
          <p:spPr bwMode="auto">
            <a:xfrm>
              <a:off x="4394354" y="1437193"/>
              <a:ext cx="409082" cy="40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C96B0F6F-FD08-4265-9B99-430EBA8E9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0" t="11731" r="12581" b="12360"/>
            <a:stretch/>
          </p:blipFill>
          <p:spPr bwMode="auto">
            <a:xfrm>
              <a:off x="6885900" y="5314597"/>
              <a:ext cx="409082" cy="40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4">
            <a:extLst>
              <a:ext uri="{FF2B5EF4-FFF2-40B4-BE49-F238E27FC236}">
                <a16:creationId xmlns:a16="http://schemas.microsoft.com/office/drawing/2014/main" id="{4FB78875-8832-451D-B2AE-545D061B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t="14299" r="16225" b="15373"/>
          <a:stretch/>
        </p:blipFill>
        <p:spPr bwMode="auto">
          <a:xfrm>
            <a:off x="3156859" y="5349823"/>
            <a:ext cx="379214" cy="3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A74550-DC61-4C1A-8D96-4B021B8FEDAE}"/>
              </a:ext>
            </a:extLst>
          </p:cNvPr>
          <p:cNvGrpSpPr/>
          <p:nvPr/>
        </p:nvGrpSpPr>
        <p:grpSpPr>
          <a:xfrm>
            <a:off x="7961214" y="1062995"/>
            <a:ext cx="3592449" cy="5024363"/>
            <a:chOff x="7961214" y="1062995"/>
            <a:chExt cx="3592449" cy="502436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75DA5EF-3A3C-4195-8D10-08D36BA3175B}"/>
                </a:ext>
              </a:extLst>
            </p:cNvPr>
            <p:cNvGrpSpPr/>
            <p:nvPr/>
          </p:nvGrpSpPr>
          <p:grpSpPr>
            <a:xfrm>
              <a:off x="7961214" y="1062995"/>
              <a:ext cx="3592449" cy="5024363"/>
              <a:chOff x="906544" y="1062995"/>
              <a:chExt cx="3592449" cy="5024363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969B40C-8FA0-42AE-90A2-0A5B054B0AA3}"/>
                  </a:ext>
                </a:extLst>
              </p:cNvPr>
              <p:cNvSpPr/>
              <p:nvPr/>
            </p:nvSpPr>
            <p:spPr>
              <a:xfrm>
                <a:off x="906544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DD344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4DB67A5-8461-4536-8DA6-E647F90EF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288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E61879-5E90-4E9D-990B-A950C7753392}"/>
                  </a:ext>
                </a:extLst>
              </p:cNvPr>
              <p:cNvSpPr txBox="1"/>
              <p:nvPr/>
            </p:nvSpPr>
            <p:spPr>
              <a:xfrm>
                <a:off x="1620040" y="4241827"/>
                <a:ext cx="219562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AWS IAM (Identity and Access Management) allows you to manage access to AWS services and resources securely by controlling user permissions.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BBD6A3-D65F-4A36-BAC0-B6D37B5E6425}"/>
                  </a:ext>
                </a:extLst>
              </p:cNvPr>
              <p:cNvSpPr txBox="1"/>
              <p:nvPr/>
            </p:nvSpPr>
            <p:spPr>
              <a:xfrm>
                <a:off x="1605755" y="1747982"/>
                <a:ext cx="222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SERVICE CARD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44CC4E2-9AAE-4A02-9CC2-93DEDE3FC549}"/>
                  </a:ext>
                </a:extLst>
              </p:cNvPr>
              <p:cNvSpPr txBox="1"/>
              <p:nvPr/>
            </p:nvSpPr>
            <p:spPr>
              <a:xfrm>
                <a:off x="1730237" y="3762437"/>
                <a:ext cx="194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AWS IAM</a:t>
                </a:r>
              </a:p>
            </p:txBody>
          </p:sp>
        </p:grp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03A99E5-4CA1-455A-8A62-05652335A4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9" t="15669" r="15936" b="17366"/>
            <a:stretch/>
          </p:blipFill>
          <p:spPr bwMode="auto">
            <a:xfrm>
              <a:off x="9166897" y="2293041"/>
              <a:ext cx="1211251" cy="121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6496E814-3644-4D2E-A0A8-6C98720454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9" t="15669" r="15936" b="17366"/>
            <a:stretch/>
          </p:blipFill>
          <p:spPr bwMode="auto">
            <a:xfrm>
              <a:off x="8340545" y="141833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>
              <a:extLst>
                <a:ext uri="{FF2B5EF4-FFF2-40B4-BE49-F238E27FC236}">
                  <a16:creationId xmlns:a16="http://schemas.microsoft.com/office/drawing/2014/main" id="{A6DD62E1-F0A3-4FB8-B469-B7F8911EB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9" t="15669" r="15936" b="17366"/>
            <a:stretch/>
          </p:blipFill>
          <p:spPr bwMode="auto">
            <a:xfrm>
              <a:off x="10782469" y="533625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39010B-C193-4668-808B-416E2B115E4A}"/>
              </a:ext>
            </a:extLst>
          </p:cNvPr>
          <p:cNvSpPr txBox="1"/>
          <p:nvPr/>
        </p:nvSpPr>
        <p:spPr>
          <a:xfrm>
            <a:off x="303207" y="686383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4x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09FE03-E9E3-4FD1-8EB2-77B6FB38202F}"/>
              </a:ext>
            </a:extLst>
          </p:cNvPr>
          <p:cNvSpPr txBox="1"/>
          <p:nvPr/>
        </p:nvSpPr>
        <p:spPr>
          <a:xfrm>
            <a:off x="4138191" y="689392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BC34D-7FDF-4EC7-A027-88626D784395}"/>
              </a:ext>
            </a:extLst>
          </p:cNvPr>
          <p:cNvSpPr txBox="1"/>
          <p:nvPr/>
        </p:nvSpPr>
        <p:spPr>
          <a:xfrm>
            <a:off x="7961214" y="686383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3442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0B9C8A-8D2A-44DF-BA3C-9183C1478B86}"/>
              </a:ext>
            </a:extLst>
          </p:cNvPr>
          <p:cNvGrpSpPr/>
          <p:nvPr/>
        </p:nvGrpSpPr>
        <p:grpSpPr>
          <a:xfrm>
            <a:off x="303207" y="1062995"/>
            <a:ext cx="3592449" cy="5024363"/>
            <a:chOff x="218384" y="1062995"/>
            <a:chExt cx="3592449" cy="50243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2C0897-04DC-4578-A874-5B09C39EC9EE}"/>
                </a:ext>
              </a:extLst>
            </p:cNvPr>
            <p:cNvGrpSpPr/>
            <p:nvPr/>
          </p:nvGrpSpPr>
          <p:grpSpPr>
            <a:xfrm>
              <a:off x="218384" y="1062995"/>
              <a:ext cx="3592449" cy="5024363"/>
              <a:chOff x="906544" y="1062995"/>
              <a:chExt cx="3592449" cy="502436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7DA4D63-E0A3-4DF1-8E4D-DBECD719BF2D}"/>
                  </a:ext>
                </a:extLst>
              </p:cNvPr>
              <p:cNvSpPr/>
              <p:nvPr/>
            </p:nvSpPr>
            <p:spPr>
              <a:xfrm>
                <a:off x="906544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DD344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FF23621-5992-436F-8701-F5BA7C95F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288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B0B3A-86F4-4B0A-888E-CB39EF4546CE}"/>
                  </a:ext>
                </a:extLst>
              </p:cNvPr>
              <p:cNvSpPr txBox="1"/>
              <p:nvPr/>
            </p:nvSpPr>
            <p:spPr>
              <a:xfrm>
                <a:off x="1665980" y="4241827"/>
                <a:ext cx="211026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Amazon Macie is a security service that uses machine learning to automatically discover, classify, and protect sensitive data stored in AWS.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187E9-511B-46CE-B2DC-6C8A335C43AD}"/>
                  </a:ext>
                </a:extLst>
              </p:cNvPr>
              <p:cNvSpPr txBox="1"/>
              <p:nvPr/>
            </p:nvSpPr>
            <p:spPr>
              <a:xfrm>
                <a:off x="1605755" y="1747982"/>
                <a:ext cx="222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SERVICE CARD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703A9-F20E-49C9-8147-28F74D583DC0}"/>
                  </a:ext>
                </a:extLst>
              </p:cNvPr>
              <p:cNvSpPr txBox="1"/>
              <p:nvPr/>
            </p:nvSpPr>
            <p:spPr>
              <a:xfrm>
                <a:off x="1730237" y="3762437"/>
                <a:ext cx="194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AWS Macie</a:t>
                </a:r>
              </a:p>
            </p:txBody>
          </p:sp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CE549D-5210-4CCC-9032-F8DEFE878E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8" t="9731" r="9819" b="10525"/>
            <a:stretch/>
          </p:blipFill>
          <p:spPr bwMode="auto">
            <a:xfrm>
              <a:off x="1406162" y="2269857"/>
              <a:ext cx="1247062" cy="124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8A8CB64-5C52-4C3E-91BA-AD32D32E1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8" t="9731" r="9819" b="10525"/>
            <a:stretch/>
          </p:blipFill>
          <p:spPr bwMode="auto">
            <a:xfrm>
              <a:off x="596610" y="1418339"/>
              <a:ext cx="445467" cy="44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66589563-5B48-4ADE-98A1-4CF72BFA9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8" t="9731" r="9819" b="10525"/>
            <a:stretch/>
          </p:blipFill>
          <p:spPr bwMode="auto">
            <a:xfrm>
              <a:off x="3032526" y="5265369"/>
              <a:ext cx="445467" cy="44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549E85-5323-443D-B432-7133D362AB2A}"/>
              </a:ext>
            </a:extLst>
          </p:cNvPr>
          <p:cNvGrpSpPr/>
          <p:nvPr/>
        </p:nvGrpSpPr>
        <p:grpSpPr>
          <a:xfrm>
            <a:off x="4126230" y="1062995"/>
            <a:ext cx="3592449" cy="5024363"/>
            <a:chOff x="4041407" y="1062995"/>
            <a:chExt cx="3592449" cy="502436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09B915-7B38-4941-BC93-D7830DFBE236}"/>
                </a:ext>
              </a:extLst>
            </p:cNvPr>
            <p:cNvGrpSpPr/>
            <p:nvPr/>
          </p:nvGrpSpPr>
          <p:grpSpPr>
            <a:xfrm>
              <a:off x="4041407" y="1062995"/>
              <a:ext cx="3592449" cy="5024363"/>
              <a:chOff x="906544" y="1062995"/>
              <a:chExt cx="3592449" cy="5024363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E8E2A76-F520-48E4-B485-117593C40EEC}"/>
                  </a:ext>
                </a:extLst>
              </p:cNvPr>
              <p:cNvSpPr/>
              <p:nvPr/>
            </p:nvSpPr>
            <p:spPr>
              <a:xfrm>
                <a:off x="906544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DD344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632F9E-6E11-4D4B-BB9E-AF495D8BE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288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6AB4BA-0B38-4183-BDB3-301AB0F002EE}"/>
                  </a:ext>
                </a:extLst>
              </p:cNvPr>
              <p:cNvSpPr txBox="1"/>
              <p:nvPr/>
            </p:nvSpPr>
            <p:spPr>
              <a:xfrm>
                <a:off x="1675137" y="4241827"/>
                <a:ext cx="205525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AWS Secrets Manager helps you securely store, manage, and retrieve sensitive information such as API keys, passwords, and database credentials.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28C450-5288-4875-89B4-3B9068864B99}"/>
                  </a:ext>
                </a:extLst>
              </p:cNvPr>
              <p:cNvSpPr txBox="1"/>
              <p:nvPr/>
            </p:nvSpPr>
            <p:spPr>
              <a:xfrm>
                <a:off x="1605755" y="1747982"/>
                <a:ext cx="222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SERVICE CARD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68644D-2799-477D-A364-89B0519122A4}"/>
                  </a:ext>
                </a:extLst>
              </p:cNvPr>
              <p:cNvSpPr txBox="1"/>
              <p:nvPr/>
            </p:nvSpPr>
            <p:spPr>
              <a:xfrm>
                <a:off x="1361027" y="3761718"/>
                <a:ext cx="2713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AWS Secrets Manager</a:t>
                </a:r>
              </a:p>
            </p:txBody>
          </p:sp>
        </p:grp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39D6A177-6DD5-4872-9FE4-3D71B5D701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8" t="9607" r="13452" b="13941"/>
            <a:stretch/>
          </p:blipFill>
          <p:spPr bwMode="auto">
            <a:xfrm>
              <a:off x="5228252" y="2265966"/>
              <a:ext cx="1218751" cy="1218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0CF0F4B-AA04-4FE8-9947-AD95ED58C9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8" t="9607" r="13452" b="13941"/>
            <a:stretch/>
          </p:blipFill>
          <p:spPr bwMode="auto">
            <a:xfrm>
              <a:off x="4406425" y="1435975"/>
              <a:ext cx="384721" cy="384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C931282-18D3-4A19-BDD2-E01D6CD1B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8" t="9607" r="13452" b="13941"/>
            <a:stretch/>
          </p:blipFill>
          <p:spPr bwMode="auto">
            <a:xfrm>
              <a:off x="6889200" y="5320950"/>
              <a:ext cx="384721" cy="384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20476F-1348-474A-B73C-8902FE673AC5}"/>
              </a:ext>
            </a:extLst>
          </p:cNvPr>
          <p:cNvGrpSpPr/>
          <p:nvPr/>
        </p:nvGrpSpPr>
        <p:grpSpPr>
          <a:xfrm>
            <a:off x="7961214" y="1062995"/>
            <a:ext cx="3592449" cy="5024363"/>
            <a:chOff x="7961214" y="1062995"/>
            <a:chExt cx="3592449" cy="502436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75DA5EF-3A3C-4195-8D10-08D36BA3175B}"/>
                </a:ext>
              </a:extLst>
            </p:cNvPr>
            <p:cNvGrpSpPr/>
            <p:nvPr/>
          </p:nvGrpSpPr>
          <p:grpSpPr>
            <a:xfrm>
              <a:off x="7961214" y="1062995"/>
              <a:ext cx="3592449" cy="5024363"/>
              <a:chOff x="906544" y="1062995"/>
              <a:chExt cx="3592449" cy="5024363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969B40C-8FA0-42AE-90A2-0A5B054B0AA3}"/>
                  </a:ext>
                </a:extLst>
              </p:cNvPr>
              <p:cNvSpPr/>
              <p:nvPr/>
            </p:nvSpPr>
            <p:spPr>
              <a:xfrm>
                <a:off x="906544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DD344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4DB67A5-8461-4536-8DA6-E647F90EF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288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E61879-5E90-4E9D-990B-A950C7753392}"/>
                  </a:ext>
                </a:extLst>
              </p:cNvPr>
              <p:cNvSpPr txBox="1"/>
              <p:nvPr/>
            </p:nvSpPr>
            <p:spPr>
              <a:xfrm>
                <a:off x="1620040" y="4241827"/>
                <a:ext cx="219562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AWS KMS (Key Management Service) is a managed service that makes it easy for you to create and control the cryptographic keys that are used to protect your data.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BBD6A3-D65F-4A36-BAC0-B6D37B5E6425}"/>
                  </a:ext>
                </a:extLst>
              </p:cNvPr>
              <p:cNvSpPr txBox="1"/>
              <p:nvPr/>
            </p:nvSpPr>
            <p:spPr>
              <a:xfrm>
                <a:off x="1605755" y="1747982"/>
                <a:ext cx="222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SERVICE CARD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44CC4E2-9AAE-4A02-9CC2-93DEDE3FC549}"/>
                  </a:ext>
                </a:extLst>
              </p:cNvPr>
              <p:cNvSpPr txBox="1"/>
              <p:nvPr/>
            </p:nvSpPr>
            <p:spPr>
              <a:xfrm>
                <a:off x="1730237" y="3762437"/>
                <a:ext cx="194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AWS KMS</a:t>
                </a:r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E1148E0D-5BEA-4418-A503-3AA03D21A9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6" t="13873" r="12431" b="13423"/>
            <a:stretch/>
          </p:blipFill>
          <p:spPr bwMode="auto">
            <a:xfrm>
              <a:off x="9158778" y="2284820"/>
              <a:ext cx="1227488" cy="122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806A6BDA-3353-48E3-B102-CF89858BC8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6" t="13873" r="12431" b="13423"/>
            <a:stretch/>
          </p:blipFill>
          <p:spPr bwMode="auto">
            <a:xfrm>
              <a:off x="8333067" y="1430978"/>
              <a:ext cx="417998" cy="41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289EC4B7-6170-4192-B2B4-8A5E16FF62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6" t="13873" r="12431" b="13423"/>
            <a:stretch/>
          </p:blipFill>
          <p:spPr bwMode="auto">
            <a:xfrm>
              <a:off x="10748821" y="5311523"/>
              <a:ext cx="417998" cy="41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7728BFA-5896-4D09-AFC4-FD80962F5306}"/>
              </a:ext>
            </a:extLst>
          </p:cNvPr>
          <p:cNvSpPr txBox="1"/>
          <p:nvPr/>
        </p:nvSpPr>
        <p:spPr>
          <a:xfrm>
            <a:off x="303207" y="686383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71B43A-3B84-4587-83EC-DD9381ACE2B9}"/>
              </a:ext>
            </a:extLst>
          </p:cNvPr>
          <p:cNvSpPr txBox="1"/>
          <p:nvPr/>
        </p:nvSpPr>
        <p:spPr>
          <a:xfrm>
            <a:off x="4138191" y="689392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8A42E0-8A37-4DAF-B2B4-90B3E949CA3B}"/>
              </a:ext>
            </a:extLst>
          </p:cNvPr>
          <p:cNvSpPr txBox="1"/>
          <p:nvPr/>
        </p:nvSpPr>
        <p:spPr>
          <a:xfrm>
            <a:off x="7961214" y="686383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14315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D80CC2-462F-4079-979F-036EC8D6130F}"/>
              </a:ext>
            </a:extLst>
          </p:cNvPr>
          <p:cNvGrpSpPr/>
          <p:nvPr/>
        </p:nvGrpSpPr>
        <p:grpSpPr>
          <a:xfrm>
            <a:off x="312654" y="1062995"/>
            <a:ext cx="3592449" cy="5024363"/>
            <a:chOff x="218384" y="1062995"/>
            <a:chExt cx="3592449" cy="50243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2C0897-04DC-4578-A874-5B09C39EC9EE}"/>
                </a:ext>
              </a:extLst>
            </p:cNvPr>
            <p:cNvGrpSpPr/>
            <p:nvPr/>
          </p:nvGrpSpPr>
          <p:grpSpPr>
            <a:xfrm>
              <a:off x="218384" y="1062995"/>
              <a:ext cx="3592449" cy="5024363"/>
              <a:chOff x="906544" y="1062995"/>
              <a:chExt cx="3592449" cy="502436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7DA4D63-E0A3-4DF1-8E4D-DBECD719BF2D}"/>
                  </a:ext>
                </a:extLst>
              </p:cNvPr>
              <p:cNvSpPr/>
              <p:nvPr/>
            </p:nvSpPr>
            <p:spPr>
              <a:xfrm>
                <a:off x="906544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DD344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FF23621-5992-436F-8701-F5BA7C95F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288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B0B3A-86F4-4B0A-888E-CB39EF4546CE}"/>
                  </a:ext>
                </a:extLst>
              </p:cNvPr>
              <p:cNvSpPr txBox="1"/>
              <p:nvPr/>
            </p:nvSpPr>
            <p:spPr>
              <a:xfrm>
                <a:off x="1562753" y="4251779"/>
                <a:ext cx="23102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Amazon Inspector is a vulnerability management service that continually scans AWS workloads for software vulnerabilities and unintended network exposure.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187E9-511B-46CE-B2DC-6C8A335C43AD}"/>
                  </a:ext>
                </a:extLst>
              </p:cNvPr>
              <p:cNvSpPr txBox="1"/>
              <p:nvPr/>
            </p:nvSpPr>
            <p:spPr>
              <a:xfrm>
                <a:off x="1605755" y="1747982"/>
                <a:ext cx="222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SERVICE CARD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703A9-F20E-49C9-8147-28F74D583DC0}"/>
                  </a:ext>
                </a:extLst>
              </p:cNvPr>
              <p:cNvSpPr txBox="1"/>
              <p:nvPr/>
            </p:nvSpPr>
            <p:spPr>
              <a:xfrm>
                <a:off x="1590669" y="3760579"/>
                <a:ext cx="222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Amazon Inspector</a:t>
                </a:r>
              </a:p>
            </p:txBody>
          </p:sp>
        </p:grp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324E9BE-79B9-4AEF-8FE8-79D20E9B76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5" t="12102" r="13140" b="13193"/>
            <a:stretch/>
          </p:blipFill>
          <p:spPr bwMode="auto">
            <a:xfrm>
              <a:off x="1436424" y="2307914"/>
              <a:ext cx="1156366" cy="1156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E76ED47F-5241-4C3D-87C0-195872F758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5" t="12102" r="13140" b="13193"/>
            <a:stretch/>
          </p:blipFill>
          <p:spPr bwMode="auto">
            <a:xfrm>
              <a:off x="532685" y="1372207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06965CD-631A-4B61-BA71-32EEFBC079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5" t="12102" r="13140" b="13193"/>
            <a:stretch/>
          </p:blipFill>
          <p:spPr bwMode="auto">
            <a:xfrm>
              <a:off x="3078207" y="5321796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4A96D5-FB43-45D7-83B5-9187A8185E60}"/>
              </a:ext>
            </a:extLst>
          </p:cNvPr>
          <p:cNvSpPr txBox="1"/>
          <p:nvPr/>
        </p:nvSpPr>
        <p:spPr>
          <a:xfrm>
            <a:off x="303207" y="686383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285208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A37D54-6AB3-4316-BAB3-BE2A6BD06601}"/>
              </a:ext>
            </a:extLst>
          </p:cNvPr>
          <p:cNvGrpSpPr/>
          <p:nvPr/>
        </p:nvGrpSpPr>
        <p:grpSpPr>
          <a:xfrm>
            <a:off x="376484" y="986795"/>
            <a:ext cx="3592449" cy="5024363"/>
            <a:chOff x="493161" y="986795"/>
            <a:chExt cx="3592449" cy="502436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62BC7A7-ACC0-4E38-A4F0-33C127D5E6BC}"/>
                </a:ext>
              </a:extLst>
            </p:cNvPr>
            <p:cNvSpPr/>
            <p:nvPr/>
          </p:nvSpPr>
          <p:spPr>
            <a:xfrm>
              <a:off x="493161" y="9867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ED71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0CEC1F-94AF-454C-A7D8-D8B6FE7025B6}"/>
                </a:ext>
              </a:extLst>
            </p:cNvPr>
            <p:cNvSpPr/>
            <p:nvPr/>
          </p:nvSpPr>
          <p:spPr>
            <a:xfrm>
              <a:off x="972818" y="1480079"/>
              <a:ext cx="2633132" cy="3165570"/>
            </a:xfrm>
            <a:prstGeom prst="roundRect">
              <a:avLst>
                <a:gd name="adj" fmla="val 4899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3A9B4E-2D39-44D8-90B2-CC1D4FDF090D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05" y="4035213"/>
              <a:ext cx="17089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367F60-7E75-4DE5-A802-4DD4A557E867}"/>
                </a:ext>
              </a:extLst>
            </p:cNvPr>
            <p:cNvSpPr txBox="1"/>
            <p:nvPr/>
          </p:nvSpPr>
          <p:spPr>
            <a:xfrm>
              <a:off x="1158860" y="3343365"/>
              <a:ext cx="22754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rPr>
                <a:t>EC2 (Elastic Compute Cloud) provides scalable virtual servers in the cloud, allowing you to run workloads with flexibility and control over computing resources.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B4DEB5-8D92-4D06-8F21-36FF6376204D}"/>
                </a:ext>
              </a:extLst>
            </p:cNvPr>
            <p:cNvSpPr txBox="1"/>
            <p:nvPr/>
          </p:nvSpPr>
          <p:spPr>
            <a:xfrm>
              <a:off x="1112802" y="1616213"/>
              <a:ext cx="2399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WORKLOAD CARD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A53587-5F9D-4700-A172-A77A2A9F54AF}"/>
                </a:ext>
              </a:extLst>
            </p:cNvPr>
            <p:cNvSpPr txBox="1"/>
            <p:nvPr/>
          </p:nvSpPr>
          <p:spPr>
            <a:xfrm>
              <a:off x="1316854" y="3026356"/>
              <a:ext cx="1945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Amazon Ember Display Heavy" panose="020F0803020204020204" pitchFamily="34" charset="0"/>
                  <a:cs typeface="Amazon Ember Display Heavy" panose="020F0803020204020204" pitchFamily="34" charset="0"/>
                </a:rPr>
                <a:t>EC2 Server</a:t>
              </a:r>
            </a:p>
          </p:txBody>
        </p:sp>
        <p:pic>
          <p:nvPicPr>
            <p:cNvPr id="42" name="Picture 6">
              <a:extLst>
                <a:ext uri="{FF2B5EF4-FFF2-40B4-BE49-F238E27FC236}">
                  <a16:creationId xmlns:a16="http://schemas.microsoft.com/office/drawing/2014/main" id="{27D983B6-F2D5-46B7-B01B-11A4DC21E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62" t="11317" r="12113" b="11159"/>
            <a:stretch/>
          </p:blipFill>
          <p:spPr bwMode="auto">
            <a:xfrm>
              <a:off x="1793245" y="1998997"/>
              <a:ext cx="988874" cy="98887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2217B2-5718-45E9-A5B9-7B7876FEA754}"/>
                </a:ext>
              </a:extLst>
            </p:cNvPr>
            <p:cNvSpPr txBox="1"/>
            <p:nvPr/>
          </p:nvSpPr>
          <p:spPr>
            <a:xfrm>
              <a:off x="1041108" y="4670353"/>
              <a:ext cx="2493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Secure and complete this set with</a:t>
              </a: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EBCBBEA1-E8D5-414E-A81A-D35F2D12D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6" t="15335" r="15781" b="14807"/>
            <a:stretch/>
          </p:blipFill>
          <p:spPr bwMode="auto">
            <a:xfrm>
              <a:off x="1413690" y="4922468"/>
              <a:ext cx="461943" cy="461943"/>
            </a:xfrm>
            <a:prstGeom prst="roundRect">
              <a:avLst>
                <a:gd name="adj" fmla="val 2644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E617B47-1C24-4D5F-85FA-F83FAA977107}"/>
                </a:ext>
              </a:extLst>
            </p:cNvPr>
            <p:cNvSpPr/>
            <p:nvPr/>
          </p:nvSpPr>
          <p:spPr>
            <a:xfrm>
              <a:off x="2697643" y="4920267"/>
              <a:ext cx="466344" cy="466344"/>
            </a:xfrm>
            <a:prstGeom prst="roundRect">
              <a:avLst>
                <a:gd name="adj" fmla="val 28338"/>
              </a:avLst>
            </a:prstGeom>
            <a:solidFill>
              <a:srgbClr val="DD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53F6BE-E1E0-4BA6-BF48-777F9F221E9A}"/>
                </a:ext>
              </a:extLst>
            </p:cNvPr>
            <p:cNvSpPr txBox="1"/>
            <p:nvPr/>
          </p:nvSpPr>
          <p:spPr>
            <a:xfrm>
              <a:off x="2568620" y="4855667"/>
              <a:ext cx="72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2A593A-4390-4497-98D5-F843AC43941B}"/>
                </a:ext>
              </a:extLst>
            </p:cNvPr>
            <p:cNvSpPr txBox="1"/>
            <p:nvPr/>
          </p:nvSpPr>
          <p:spPr>
            <a:xfrm>
              <a:off x="1925832" y="4885547"/>
              <a:ext cx="72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+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92EA5B-6B91-4884-990E-4A787508CF52}"/>
                </a:ext>
              </a:extLst>
            </p:cNvPr>
            <p:cNvSpPr txBox="1"/>
            <p:nvPr/>
          </p:nvSpPr>
          <p:spPr>
            <a:xfrm>
              <a:off x="1147634" y="5334363"/>
              <a:ext cx="99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Amazon Inspector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DF37B9-CD01-4D99-9EFC-67A685E52E42}"/>
                </a:ext>
              </a:extLst>
            </p:cNvPr>
            <p:cNvSpPr txBox="1"/>
            <p:nvPr/>
          </p:nvSpPr>
          <p:spPr>
            <a:xfrm>
              <a:off x="2178265" y="5334363"/>
              <a:ext cx="151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Hint: Secure against DDoS attacks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0E2DDF-BE8D-427B-8A6D-149D32B61776}"/>
              </a:ext>
            </a:extLst>
          </p:cNvPr>
          <p:cNvGrpSpPr/>
          <p:nvPr/>
        </p:nvGrpSpPr>
        <p:grpSpPr>
          <a:xfrm>
            <a:off x="4448590" y="986795"/>
            <a:ext cx="3592449" cy="5024363"/>
            <a:chOff x="4565267" y="986795"/>
            <a:chExt cx="3592449" cy="5024363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712C220-8CC5-42EA-ACDC-DD3D61439515}"/>
                </a:ext>
              </a:extLst>
            </p:cNvPr>
            <p:cNvSpPr/>
            <p:nvPr/>
          </p:nvSpPr>
          <p:spPr>
            <a:xfrm>
              <a:off x="4565267" y="9867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7AA11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3EA1B83-BD2E-4197-8485-28C32DE93015}"/>
                </a:ext>
              </a:extLst>
            </p:cNvPr>
            <p:cNvSpPr/>
            <p:nvPr/>
          </p:nvSpPr>
          <p:spPr>
            <a:xfrm>
              <a:off x="5044924" y="1480079"/>
              <a:ext cx="2633132" cy="3165570"/>
            </a:xfrm>
            <a:prstGeom prst="roundRect">
              <a:avLst>
                <a:gd name="adj" fmla="val 4899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C8E2D7-F7F8-4DC0-8748-FBC5BBAABA82}"/>
                </a:ext>
              </a:extLst>
            </p:cNvPr>
            <p:cNvCxnSpPr>
              <a:cxnSpLocks/>
            </p:cNvCxnSpPr>
            <p:nvPr/>
          </p:nvCxnSpPr>
          <p:spPr>
            <a:xfrm>
              <a:off x="5507011" y="4035213"/>
              <a:ext cx="17089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78A0C0-25CC-421E-A8D3-3273340B9820}"/>
                </a:ext>
              </a:extLst>
            </p:cNvPr>
            <p:cNvSpPr txBox="1"/>
            <p:nvPr/>
          </p:nvSpPr>
          <p:spPr>
            <a:xfrm>
              <a:off x="5230966" y="3334134"/>
              <a:ext cx="22754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rPr>
                <a:t>S3 (Simple Storage Service) is an object storage service that offers scalable and highly available storage for a range of data types, from documents and images to application backups and logs.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3D136C-068C-41F9-A646-93F18D593742}"/>
                </a:ext>
              </a:extLst>
            </p:cNvPr>
            <p:cNvSpPr txBox="1"/>
            <p:nvPr/>
          </p:nvSpPr>
          <p:spPr>
            <a:xfrm>
              <a:off x="5184908" y="1616213"/>
              <a:ext cx="2399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WORKLOAD CARD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23D6CBE-FAD5-41D1-BF15-61EC6D4C77A0}"/>
                </a:ext>
              </a:extLst>
            </p:cNvPr>
            <p:cNvSpPr txBox="1"/>
            <p:nvPr/>
          </p:nvSpPr>
          <p:spPr>
            <a:xfrm>
              <a:off x="5388960" y="3026356"/>
              <a:ext cx="1945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Amazon Ember Display Heavy" panose="020F0803020204020204" pitchFamily="34" charset="0"/>
                  <a:cs typeface="Amazon Ember Display Heavy" panose="020F0803020204020204" pitchFamily="34" charset="0"/>
                </a:rPr>
                <a:t>S3 Bucket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93824C-0DD3-4D3A-9795-79BD6529612C}"/>
                </a:ext>
              </a:extLst>
            </p:cNvPr>
            <p:cNvSpPr txBox="1"/>
            <p:nvPr/>
          </p:nvSpPr>
          <p:spPr>
            <a:xfrm>
              <a:off x="5113214" y="4670353"/>
              <a:ext cx="2493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Secure and complete this set with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A075CB4-73A9-47F8-B780-E48606DA8ECC}"/>
                </a:ext>
              </a:extLst>
            </p:cNvPr>
            <p:cNvSpPr/>
            <p:nvPr/>
          </p:nvSpPr>
          <p:spPr>
            <a:xfrm>
              <a:off x="6769749" y="4920267"/>
              <a:ext cx="466344" cy="466344"/>
            </a:xfrm>
            <a:prstGeom prst="roundRect">
              <a:avLst>
                <a:gd name="adj" fmla="val 28338"/>
              </a:avLst>
            </a:prstGeom>
            <a:solidFill>
              <a:srgbClr val="DD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DE25078-4696-4ED3-A214-6E99D3F467A7}"/>
                </a:ext>
              </a:extLst>
            </p:cNvPr>
            <p:cNvSpPr txBox="1"/>
            <p:nvPr/>
          </p:nvSpPr>
          <p:spPr>
            <a:xfrm>
              <a:off x="6640726" y="4855667"/>
              <a:ext cx="72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550F1B-59F6-4660-B517-C7CFE6A07873}"/>
                </a:ext>
              </a:extLst>
            </p:cNvPr>
            <p:cNvSpPr txBox="1"/>
            <p:nvPr/>
          </p:nvSpPr>
          <p:spPr>
            <a:xfrm>
              <a:off x="5997938" y="4885547"/>
              <a:ext cx="72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+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D5E028E-834B-499A-96D5-E9955CFDA07C}"/>
                </a:ext>
              </a:extLst>
            </p:cNvPr>
            <p:cNvSpPr txBox="1"/>
            <p:nvPr/>
          </p:nvSpPr>
          <p:spPr>
            <a:xfrm>
              <a:off x="5219740" y="5334363"/>
              <a:ext cx="9940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AWS IAM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5F8EA0C-793F-4BFF-92A7-A21FE1F462FB}"/>
                </a:ext>
              </a:extLst>
            </p:cNvPr>
            <p:cNvSpPr txBox="1"/>
            <p:nvPr/>
          </p:nvSpPr>
          <p:spPr>
            <a:xfrm>
              <a:off x="6250371" y="5334363"/>
              <a:ext cx="151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Hint: Discover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sensitive data</a:t>
              </a:r>
            </a:p>
          </p:txBody>
        </p:sp>
        <p:pic>
          <p:nvPicPr>
            <p:cNvPr id="104" name="Picture 6">
              <a:extLst>
                <a:ext uri="{FF2B5EF4-FFF2-40B4-BE49-F238E27FC236}">
                  <a16:creationId xmlns:a16="http://schemas.microsoft.com/office/drawing/2014/main" id="{EFB7FE38-AC8B-48AA-B4CB-CD83B2B45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t="11844" r="12235" b="12956"/>
            <a:stretch/>
          </p:blipFill>
          <p:spPr bwMode="auto">
            <a:xfrm>
              <a:off x="5485443" y="4919594"/>
              <a:ext cx="466344" cy="466344"/>
            </a:xfrm>
            <a:prstGeom prst="roundRect">
              <a:avLst>
                <a:gd name="adj" fmla="val 2796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>
              <a:extLst>
                <a:ext uri="{FF2B5EF4-FFF2-40B4-BE49-F238E27FC236}">
                  <a16:creationId xmlns:a16="http://schemas.microsoft.com/office/drawing/2014/main" id="{F3F4C145-7B0D-417B-A432-8314E35FC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95" t="12638" r="13760" b="13218"/>
            <a:stretch/>
          </p:blipFill>
          <p:spPr bwMode="auto">
            <a:xfrm>
              <a:off x="5866012" y="2000319"/>
              <a:ext cx="987552" cy="98755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05C4D1-428A-41C1-98D9-364556A25301}"/>
              </a:ext>
            </a:extLst>
          </p:cNvPr>
          <p:cNvGrpSpPr/>
          <p:nvPr/>
        </p:nvGrpSpPr>
        <p:grpSpPr>
          <a:xfrm>
            <a:off x="8469573" y="986795"/>
            <a:ext cx="3592449" cy="5024363"/>
            <a:chOff x="8469573" y="986795"/>
            <a:chExt cx="3592449" cy="5024363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03F4206-FFB3-48A5-AAD5-CE79A4C895FB}"/>
                </a:ext>
              </a:extLst>
            </p:cNvPr>
            <p:cNvSpPr/>
            <p:nvPr/>
          </p:nvSpPr>
          <p:spPr>
            <a:xfrm>
              <a:off x="8469573" y="9867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C925D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F96B6372-E1F2-4AFE-9C58-707A9BC435DA}"/>
                </a:ext>
              </a:extLst>
            </p:cNvPr>
            <p:cNvSpPr/>
            <p:nvPr/>
          </p:nvSpPr>
          <p:spPr>
            <a:xfrm>
              <a:off x="8949230" y="1480079"/>
              <a:ext cx="2633132" cy="3165570"/>
            </a:xfrm>
            <a:prstGeom prst="roundRect">
              <a:avLst>
                <a:gd name="adj" fmla="val 4899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F83C6C8-0CE0-4AF6-86A0-1718156753E0}"/>
                </a:ext>
              </a:extLst>
            </p:cNvPr>
            <p:cNvCxnSpPr>
              <a:cxnSpLocks/>
            </p:cNvCxnSpPr>
            <p:nvPr/>
          </p:nvCxnSpPr>
          <p:spPr>
            <a:xfrm>
              <a:off x="9411317" y="4035213"/>
              <a:ext cx="17089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FBD7C1-A218-4240-B0D2-7B76F2957264}"/>
                </a:ext>
              </a:extLst>
            </p:cNvPr>
            <p:cNvSpPr txBox="1"/>
            <p:nvPr/>
          </p:nvSpPr>
          <p:spPr>
            <a:xfrm>
              <a:off x="9025435" y="3343365"/>
              <a:ext cx="2536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rPr>
                <a:t>RDS (Relational Database Service) is a managed database service that makes it easy to set up, operate, and scale relational databases in the cloud, supporting various database engines like MySQL, PostgreSQL, and Oracle.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5379B0E-29F3-4071-AFCD-FF1C6DF70D61}"/>
                </a:ext>
              </a:extLst>
            </p:cNvPr>
            <p:cNvSpPr txBox="1"/>
            <p:nvPr/>
          </p:nvSpPr>
          <p:spPr>
            <a:xfrm>
              <a:off x="9089214" y="1616213"/>
              <a:ext cx="2399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WORKLOAD CARD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CB037A-E790-48DB-8410-9031C216FB1B}"/>
                </a:ext>
              </a:extLst>
            </p:cNvPr>
            <p:cNvSpPr txBox="1"/>
            <p:nvPr/>
          </p:nvSpPr>
          <p:spPr>
            <a:xfrm>
              <a:off x="9293266" y="3026356"/>
              <a:ext cx="1945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Amazon Ember Display Heavy" panose="020F0803020204020204" pitchFamily="34" charset="0"/>
                  <a:cs typeface="Amazon Ember Display Heavy" panose="020F0803020204020204" pitchFamily="34" charset="0"/>
                </a:rPr>
                <a:t>RDS Database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FCE63D7-65C6-48F7-B54C-1AE161BE4677}"/>
                </a:ext>
              </a:extLst>
            </p:cNvPr>
            <p:cNvSpPr txBox="1"/>
            <p:nvPr/>
          </p:nvSpPr>
          <p:spPr>
            <a:xfrm>
              <a:off x="9017520" y="4670353"/>
              <a:ext cx="2493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Secure and complete this set with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D872C4B-46BA-406F-A602-C95F8FDA5C6A}"/>
                </a:ext>
              </a:extLst>
            </p:cNvPr>
            <p:cNvSpPr/>
            <p:nvPr/>
          </p:nvSpPr>
          <p:spPr>
            <a:xfrm>
              <a:off x="10674055" y="4920267"/>
              <a:ext cx="466344" cy="466344"/>
            </a:xfrm>
            <a:prstGeom prst="roundRect">
              <a:avLst>
                <a:gd name="adj" fmla="val 28338"/>
              </a:avLst>
            </a:prstGeom>
            <a:solidFill>
              <a:srgbClr val="DD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6015F10-04FB-418A-BA7A-8DACA81F9CEA}"/>
                </a:ext>
              </a:extLst>
            </p:cNvPr>
            <p:cNvSpPr txBox="1"/>
            <p:nvPr/>
          </p:nvSpPr>
          <p:spPr>
            <a:xfrm>
              <a:off x="10545032" y="4855667"/>
              <a:ext cx="72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2DE985-42CB-420B-90D2-11E5AD285544}"/>
                </a:ext>
              </a:extLst>
            </p:cNvPr>
            <p:cNvSpPr txBox="1"/>
            <p:nvPr/>
          </p:nvSpPr>
          <p:spPr>
            <a:xfrm>
              <a:off x="9902244" y="4885547"/>
              <a:ext cx="72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+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8CA9F43-CC8E-4275-86EE-3A421FF7C487}"/>
                </a:ext>
              </a:extLst>
            </p:cNvPr>
            <p:cNvSpPr txBox="1"/>
            <p:nvPr/>
          </p:nvSpPr>
          <p:spPr>
            <a:xfrm>
              <a:off x="9124046" y="5334363"/>
              <a:ext cx="9940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AWS IAM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2547F9F-91AB-4F58-BFD0-270F68BE4C32}"/>
                </a:ext>
              </a:extLst>
            </p:cNvPr>
            <p:cNvSpPr txBox="1"/>
            <p:nvPr/>
          </p:nvSpPr>
          <p:spPr>
            <a:xfrm>
              <a:off x="10154677" y="5334363"/>
              <a:ext cx="151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Hint: Store database credentials safely</a:t>
              </a:r>
            </a:p>
          </p:txBody>
        </p:sp>
        <p:pic>
          <p:nvPicPr>
            <p:cNvPr id="152" name="Picture 6">
              <a:extLst>
                <a:ext uri="{FF2B5EF4-FFF2-40B4-BE49-F238E27FC236}">
                  <a16:creationId xmlns:a16="http://schemas.microsoft.com/office/drawing/2014/main" id="{92F87DF6-E8A3-4EF4-A9C3-ED1432B5EB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t="11844" r="12235" b="12956"/>
            <a:stretch/>
          </p:blipFill>
          <p:spPr bwMode="auto">
            <a:xfrm>
              <a:off x="9389749" y="4919594"/>
              <a:ext cx="466344" cy="466344"/>
            </a:xfrm>
            <a:prstGeom prst="roundRect">
              <a:avLst>
                <a:gd name="adj" fmla="val 2796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4">
              <a:extLst>
                <a:ext uri="{FF2B5EF4-FFF2-40B4-BE49-F238E27FC236}">
                  <a16:creationId xmlns:a16="http://schemas.microsoft.com/office/drawing/2014/main" id="{D7B8FB67-85BE-4B21-82B2-24CBF95F7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8" t="12862" r="13539" b="14755"/>
            <a:stretch/>
          </p:blipFill>
          <p:spPr bwMode="auto">
            <a:xfrm>
              <a:off x="9770318" y="1994869"/>
              <a:ext cx="987552" cy="98755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0CDB0D-D169-4BB4-AC32-47C80A3F6695}"/>
              </a:ext>
            </a:extLst>
          </p:cNvPr>
          <p:cNvSpPr txBox="1"/>
          <p:nvPr/>
        </p:nvSpPr>
        <p:spPr>
          <a:xfrm>
            <a:off x="376484" y="591310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3x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9572A2-66FA-45DF-BFF7-BCF6757D5D1C}"/>
              </a:ext>
            </a:extLst>
          </p:cNvPr>
          <p:cNvSpPr txBox="1"/>
          <p:nvPr/>
        </p:nvSpPr>
        <p:spPr>
          <a:xfrm>
            <a:off x="4448590" y="591310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3x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42FC60-BACA-4ACE-8B33-7EE508FB22C1}"/>
              </a:ext>
            </a:extLst>
          </p:cNvPr>
          <p:cNvSpPr txBox="1"/>
          <p:nvPr/>
        </p:nvSpPr>
        <p:spPr>
          <a:xfrm>
            <a:off x="8469573" y="586685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64132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5A9E10-B47B-45EA-8A94-0FAE88ABCA6A}"/>
              </a:ext>
            </a:extLst>
          </p:cNvPr>
          <p:cNvGrpSpPr/>
          <p:nvPr/>
        </p:nvGrpSpPr>
        <p:grpSpPr>
          <a:xfrm>
            <a:off x="4452143" y="986795"/>
            <a:ext cx="3592449" cy="5024363"/>
            <a:chOff x="4565267" y="986795"/>
            <a:chExt cx="3592449" cy="5024363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712C220-8CC5-42EA-ACDC-DD3D61439515}"/>
                </a:ext>
              </a:extLst>
            </p:cNvPr>
            <p:cNvSpPr/>
            <p:nvPr/>
          </p:nvSpPr>
          <p:spPr>
            <a:xfrm>
              <a:off x="4565267" y="9867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3B46CB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3EA1B83-BD2E-4197-8485-28C32DE93015}"/>
                </a:ext>
              </a:extLst>
            </p:cNvPr>
            <p:cNvSpPr/>
            <p:nvPr/>
          </p:nvSpPr>
          <p:spPr>
            <a:xfrm>
              <a:off x="5044924" y="1480079"/>
              <a:ext cx="2633132" cy="3165570"/>
            </a:xfrm>
            <a:prstGeom prst="roundRect">
              <a:avLst>
                <a:gd name="adj" fmla="val 4899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C8E2D7-F7F8-4DC0-8748-FBC5BBAABA82}"/>
                </a:ext>
              </a:extLst>
            </p:cNvPr>
            <p:cNvCxnSpPr>
              <a:cxnSpLocks/>
            </p:cNvCxnSpPr>
            <p:nvPr/>
          </p:nvCxnSpPr>
          <p:spPr>
            <a:xfrm>
              <a:off x="5507011" y="4035213"/>
              <a:ext cx="17089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78A0C0-25CC-421E-A8D3-3273340B9820}"/>
                </a:ext>
              </a:extLst>
            </p:cNvPr>
            <p:cNvSpPr txBox="1"/>
            <p:nvPr/>
          </p:nvSpPr>
          <p:spPr>
            <a:xfrm>
              <a:off x="5230966" y="3334134"/>
              <a:ext cx="22754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rPr>
                <a:t>SES (Simple Email Service) provides an easy way to send and receive emails using your own email addresses and domains without managing a Simple Mail Transfer Protocol (SMTP) email server.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3D136C-068C-41F9-A646-93F18D593742}"/>
                </a:ext>
              </a:extLst>
            </p:cNvPr>
            <p:cNvSpPr txBox="1"/>
            <p:nvPr/>
          </p:nvSpPr>
          <p:spPr>
            <a:xfrm>
              <a:off x="5184908" y="1616213"/>
              <a:ext cx="2399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WORKLOAD CARD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23D6CBE-FAD5-41D1-BF15-61EC6D4C77A0}"/>
                </a:ext>
              </a:extLst>
            </p:cNvPr>
            <p:cNvSpPr txBox="1"/>
            <p:nvPr/>
          </p:nvSpPr>
          <p:spPr>
            <a:xfrm>
              <a:off x="5388960" y="3026356"/>
              <a:ext cx="1945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Amazon Ember Display Heavy" panose="020F0803020204020204" pitchFamily="34" charset="0"/>
                  <a:cs typeface="Amazon Ember Display Heavy" panose="020F0803020204020204" pitchFamily="34" charset="0"/>
                </a:rPr>
                <a:t>SES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93824C-0DD3-4D3A-9795-79BD6529612C}"/>
                </a:ext>
              </a:extLst>
            </p:cNvPr>
            <p:cNvSpPr txBox="1"/>
            <p:nvPr/>
          </p:nvSpPr>
          <p:spPr>
            <a:xfrm>
              <a:off x="5113214" y="4670353"/>
              <a:ext cx="2493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Secure and complete this set with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A075CB4-73A9-47F8-B780-E48606DA8ECC}"/>
                </a:ext>
              </a:extLst>
            </p:cNvPr>
            <p:cNvSpPr/>
            <p:nvPr/>
          </p:nvSpPr>
          <p:spPr>
            <a:xfrm>
              <a:off x="6769749" y="4920267"/>
              <a:ext cx="466344" cy="466344"/>
            </a:xfrm>
            <a:prstGeom prst="roundRect">
              <a:avLst>
                <a:gd name="adj" fmla="val 28338"/>
              </a:avLst>
            </a:prstGeom>
            <a:solidFill>
              <a:srgbClr val="DD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DE25078-4696-4ED3-A214-6E99D3F467A7}"/>
                </a:ext>
              </a:extLst>
            </p:cNvPr>
            <p:cNvSpPr txBox="1"/>
            <p:nvPr/>
          </p:nvSpPr>
          <p:spPr>
            <a:xfrm>
              <a:off x="6640726" y="4855667"/>
              <a:ext cx="72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550F1B-59F6-4660-B517-C7CFE6A07873}"/>
                </a:ext>
              </a:extLst>
            </p:cNvPr>
            <p:cNvSpPr txBox="1"/>
            <p:nvPr/>
          </p:nvSpPr>
          <p:spPr>
            <a:xfrm>
              <a:off x="5997938" y="4885547"/>
              <a:ext cx="72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+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D5E028E-834B-499A-96D5-E9955CFDA07C}"/>
                </a:ext>
              </a:extLst>
            </p:cNvPr>
            <p:cNvSpPr txBox="1"/>
            <p:nvPr/>
          </p:nvSpPr>
          <p:spPr>
            <a:xfrm>
              <a:off x="5219740" y="5334363"/>
              <a:ext cx="9940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AWS IAM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5F8EA0C-793F-4BFF-92A7-A21FE1F462FB}"/>
                </a:ext>
              </a:extLst>
            </p:cNvPr>
            <p:cNvSpPr txBox="1"/>
            <p:nvPr/>
          </p:nvSpPr>
          <p:spPr>
            <a:xfrm>
              <a:off x="6250371" y="5334363"/>
              <a:ext cx="151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Hint: Encrypt data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at rest</a:t>
              </a:r>
            </a:p>
          </p:txBody>
        </p:sp>
        <p:pic>
          <p:nvPicPr>
            <p:cNvPr id="104" name="Picture 6">
              <a:extLst>
                <a:ext uri="{FF2B5EF4-FFF2-40B4-BE49-F238E27FC236}">
                  <a16:creationId xmlns:a16="http://schemas.microsoft.com/office/drawing/2014/main" id="{EFB7FE38-AC8B-48AA-B4CB-CD83B2B45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t="11844" r="12235" b="12956"/>
            <a:stretch/>
          </p:blipFill>
          <p:spPr bwMode="auto">
            <a:xfrm>
              <a:off x="5485443" y="4919594"/>
              <a:ext cx="466344" cy="466344"/>
            </a:xfrm>
            <a:prstGeom prst="roundRect">
              <a:avLst>
                <a:gd name="adj" fmla="val 2796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5299BAAF-21E6-4E20-BFEA-07F381AE2F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94" t="12875" r="11874" b="10993"/>
            <a:stretch/>
          </p:blipFill>
          <p:spPr bwMode="auto">
            <a:xfrm>
              <a:off x="5866012" y="2002225"/>
              <a:ext cx="987552" cy="98755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A27919-BF2C-4D9C-9978-29E113A0BE13}"/>
              </a:ext>
            </a:extLst>
          </p:cNvPr>
          <p:cNvGrpSpPr/>
          <p:nvPr/>
        </p:nvGrpSpPr>
        <p:grpSpPr>
          <a:xfrm>
            <a:off x="380037" y="986795"/>
            <a:ext cx="3592449" cy="5024363"/>
            <a:chOff x="493161" y="986795"/>
            <a:chExt cx="3592449" cy="502436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62BC7A7-ACC0-4E38-A4F0-33C127D5E6BC}"/>
                </a:ext>
              </a:extLst>
            </p:cNvPr>
            <p:cNvSpPr/>
            <p:nvPr/>
          </p:nvSpPr>
          <p:spPr>
            <a:xfrm>
              <a:off x="493161" y="9867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8C4F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0CEC1F-94AF-454C-A7D8-D8B6FE7025B6}"/>
                </a:ext>
              </a:extLst>
            </p:cNvPr>
            <p:cNvSpPr/>
            <p:nvPr/>
          </p:nvSpPr>
          <p:spPr>
            <a:xfrm>
              <a:off x="972818" y="1480079"/>
              <a:ext cx="2633132" cy="3165570"/>
            </a:xfrm>
            <a:prstGeom prst="roundRect">
              <a:avLst>
                <a:gd name="adj" fmla="val 4899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3A9B4E-2D39-44D8-90B2-CC1D4FDF090D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05" y="4035213"/>
              <a:ext cx="17089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367F60-7E75-4DE5-A802-4DD4A557E867}"/>
                </a:ext>
              </a:extLst>
            </p:cNvPr>
            <p:cNvSpPr txBox="1"/>
            <p:nvPr/>
          </p:nvSpPr>
          <p:spPr>
            <a:xfrm>
              <a:off x="1158860" y="3437635"/>
              <a:ext cx="2275459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rPr>
                <a:t>A content delivery network (CDN) service that accelerates the delivery of web content to users globally with low latency.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B4DEB5-8D92-4D06-8F21-36FF6376204D}"/>
                </a:ext>
              </a:extLst>
            </p:cNvPr>
            <p:cNvSpPr txBox="1"/>
            <p:nvPr/>
          </p:nvSpPr>
          <p:spPr>
            <a:xfrm>
              <a:off x="1112802" y="1616213"/>
              <a:ext cx="2399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WORKLOAD CARD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A53587-5F9D-4700-A172-A77A2A9F54AF}"/>
                </a:ext>
              </a:extLst>
            </p:cNvPr>
            <p:cNvSpPr txBox="1"/>
            <p:nvPr/>
          </p:nvSpPr>
          <p:spPr>
            <a:xfrm>
              <a:off x="903305" y="3026356"/>
              <a:ext cx="276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F2725"/>
                  </a:solidFill>
                  <a:latin typeface="Arial Rounded MT Bold" panose="020F0704030504030204" pitchFamily="34" charset="0"/>
                  <a:ea typeface="Amazon Ember Display Heavy" panose="020F0803020204020204" pitchFamily="34" charset="0"/>
                  <a:cs typeface="Amazon Ember Display Heavy" panose="020F0803020204020204" pitchFamily="34" charset="0"/>
                </a:rPr>
                <a:t>CloudFront Distribution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2217B2-5718-45E9-A5B9-7B7876FEA754}"/>
                </a:ext>
              </a:extLst>
            </p:cNvPr>
            <p:cNvSpPr txBox="1"/>
            <p:nvPr/>
          </p:nvSpPr>
          <p:spPr>
            <a:xfrm>
              <a:off x="1041108" y="4670353"/>
              <a:ext cx="2493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Secure and complete this set with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E617B47-1C24-4D5F-85FA-F83FAA977107}"/>
                </a:ext>
              </a:extLst>
            </p:cNvPr>
            <p:cNvSpPr/>
            <p:nvPr/>
          </p:nvSpPr>
          <p:spPr>
            <a:xfrm>
              <a:off x="2697643" y="4920267"/>
              <a:ext cx="466344" cy="466344"/>
            </a:xfrm>
            <a:prstGeom prst="roundRect">
              <a:avLst>
                <a:gd name="adj" fmla="val 28338"/>
              </a:avLst>
            </a:prstGeom>
            <a:solidFill>
              <a:srgbClr val="DD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53F6BE-E1E0-4BA6-BF48-777F9F221E9A}"/>
                </a:ext>
              </a:extLst>
            </p:cNvPr>
            <p:cNvSpPr txBox="1"/>
            <p:nvPr/>
          </p:nvSpPr>
          <p:spPr>
            <a:xfrm>
              <a:off x="2568620" y="4855667"/>
              <a:ext cx="72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2A593A-4390-4497-98D5-F843AC43941B}"/>
                </a:ext>
              </a:extLst>
            </p:cNvPr>
            <p:cNvSpPr txBox="1"/>
            <p:nvPr/>
          </p:nvSpPr>
          <p:spPr>
            <a:xfrm>
              <a:off x="1925832" y="4885547"/>
              <a:ext cx="72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+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92EA5B-6B91-4884-990E-4A787508CF52}"/>
                </a:ext>
              </a:extLst>
            </p:cNvPr>
            <p:cNvSpPr txBox="1"/>
            <p:nvPr/>
          </p:nvSpPr>
          <p:spPr>
            <a:xfrm>
              <a:off x="1147634" y="5334363"/>
              <a:ext cx="9940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AWS WAF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DF37B9-CD01-4D99-9EFC-67A685E52E42}"/>
                </a:ext>
              </a:extLst>
            </p:cNvPr>
            <p:cNvSpPr txBox="1"/>
            <p:nvPr/>
          </p:nvSpPr>
          <p:spPr>
            <a:xfrm>
              <a:off x="2178265" y="5334363"/>
              <a:ext cx="151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Hint: Secure against DDoS attacks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34599442-D281-4D4D-9150-3FD61F3F9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1" t="11693" r="11258" b="11166"/>
            <a:stretch/>
          </p:blipFill>
          <p:spPr bwMode="auto">
            <a:xfrm>
              <a:off x="1793906" y="2002225"/>
              <a:ext cx="987552" cy="98755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5E6AEAFD-5492-4F69-A885-159CF6B883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0" t="11731" r="12581" b="12360"/>
            <a:stretch/>
          </p:blipFill>
          <p:spPr bwMode="auto">
            <a:xfrm>
              <a:off x="1411489" y="4919594"/>
              <a:ext cx="466344" cy="466344"/>
            </a:xfrm>
            <a:prstGeom prst="roundRect">
              <a:avLst>
                <a:gd name="adj" fmla="val 28127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E2938C0-48D7-4831-BF4A-5BEDEC02C0EF}"/>
              </a:ext>
            </a:extLst>
          </p:cNvPr>
          <p:cNvSpPr txBox="1"/>
          <p:nvPr/>
        </p:nvSpPr>
        <p:spPr>
          <a:xfrm>
            <a:off x="376484" y="591310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3x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AE98-86EA-4429-80D6-BA5F34D1118E}"/>
              </a:ext>
            </a:extLst>
          </p:cNvPr>
          <p:cNvSpPr txBox="1"/>
          <p:nvPr/>
        </p:nvSpPr>
        <p:spPr>
          <a:xfrm>
            <a:off x="4448590" y="591310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397415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08AC79A-2F55-47E2-91FC-0C7B24C97CC7}"/>
              </a:ext>
            </a:extLst>
          </p:cNvPr>
          <p:cNvGrpSpPr/>
          <p:nvPr/>
        </p:nvGrpSpPr>
        <p:grpSpPr>
          <a:xfrm>
            <a:off x="8231505" y="914740"/>
            <a:ext cx="3592449" cy="5024363"/>
            <a:chOff x="4338300" y="1062995"/>
            <a:chExt cx="3592449" cy="502436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2772C3-D231-46F6-9E3D-4E8B08536A04}"/>
                </a:ext>
              </a:extLst>
            </p:cNvPr>
            <p:cNvGrpSpPr/>
            <p:nvPr/>
          </p:nvGrpSpPr>
          <p:grpSpPr>
            <a:xfrm>
              <a:off x="4338300" y="1062995"/>
              <a:ext cx="3592449" cy="5024363"/>
              <a:chOff x="5026460" y="1062995"/>
              <a:chExt cx="3592449" cy="5024363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D6374687-C88D-4FC4-B347-B44D62BA86C3}"/>
                  </a:ext>
                </a:extLst>
              </p:cNvPr>
              <p:cNvSpPr/>
              <p:nvPr/>
            </p:nvSpPr>
            <p:spPr>
              <a:xfrm>
                <a:off x="5026460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252F3E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79325C7-274A-4066-A1EA-5BD0A03D1788}"/>
                  </a:ext>
                </a:extLst>
              </p:cNvPr>
              <p:cNvSpPr/>
              <p:nvPr/>
            </p:nvSpPr>
            <p:spPr>
              <a:xfrm>
                <a:off x="5506117" y="1556278"/>
                <a:ext cx="2633132" cy="4033643"/>
              </a:xfrm>
              <a:prstGeom prst="roundRect">
                <a:avLst>
                  <a:gd name="adj" fmla="val 489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CE20FB-A59A-4C67-8FCD-4EF1E58EE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8204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9481DD-854F-4C97-9C05-BCA1BD35C706}"/>
                  </a:ext>
                </a:extLst>
              </p:cNvPr>
              <p:cNvSpPr txBox="1"/>
              <p:nvPr/>
            </p:nvSpPr>
            <p:spPr>
              <a:xfrm>
                <a:off x="5575929" y="4104052"/>
                <a:ext cx="249350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rPr>
                  <a:t>Amazon’s Day 1 culture recognizes two-way doors: some decisions can be reversible and mistakes can be easily corrected.</a:t>
                </a:r>
              </a:p>
              <a:p>
                <a:pPr algn="ctr"/>
                <a:endPara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n-US" sz="1100" b="1" dirty="0">
                    <a:solidFill>
                      <a:srgbClr val="6F2725"/>
                    </a:solidFill>
                    <a:latin typeface="Arial Rounded MT Bold" panose="020F0704030504030204" pitchFamily="34" charset="0"/>
                  </a:rPr>
                  <a:t>Exchange 1 card with another player’s card in their hand (of the card owner’s choice).</a:t>
                </a:r>
                <a:endParaRPr lang="en-US" sz="1200" b="1" dirty="0">
                  <a:solidFill>
                    <a:srgbClr val="6F2725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19D161-74FE-4F2D-9232-F0FCCA7D0C84}"/>
                  </a:ext>
                </a:extLst>
              </p:cNvPr>
              <p:cNvSpPr txBox="1"/>
              <p:nvPr/>
            </p:nvSpPr>
            <p:spPr>
              <a:xfrm>
                <a:off x="5646101" y="1748975"/>
                <a:ext cx="239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F2725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ACTION CARD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4839849-A6C8-457D-A1AD-EC01873B21EE}"/>
                  </a:ext>
                </a:extLst>
              </p:cNvPr>
              <p:cNvSpPr txBox="1"/>
              <p:nvPr/>
            </p:nvSpPr>
            <p:spPr>
              <a:xfrm>
                <a:off x="5873337" y="3686237"/>
                <a:ext cx="194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F2725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Two-Way Door</a:t>
                </a:r>
              </a:p>
            </p:txBody>
          </p: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DB750BA-264E-4411-B7F5-854BE5D4A89D}"/>
                </a:ext>
              </a:extLst>
            </p:cNvPr>
            <p:cNvSpPr/>
            <p:nvPr/>
          </p:nvSpPr>
          <p:spPr>
            <a:xfrm>
              <a:off x="5575244" y="2278527"/>
              <a:ext cx="1165334" cy="1165713"/>
            </a:xfrm>
            <a:prstGeom prst="roundRect">
              <a:avLst/>
            </a:prstGeom>
            <a:solidFill>
              <a:srgbClr val="252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DAF8C156-4B18-4D50-B502-27D6C4084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23" b="2323"/>
            <a:stretch/>
          </p:blipFill>
          <p:spPr>
            <a:xfrm>
              <a:off x="5700489" y="2422611"/>
              <a:ext cx="914435" cy="91443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3BC667-4C3C-48E2-BDF2-F37DC0EBE9E8}"/>
              </a:ext>
            </a:extLst>
          </p:cNvPr>
          <p:cNvGrpSpPr/>
          <p:nvPr/>
        </p:nvGrpSpPr>
        <p:grpSpPr>
          <a:xfrm>
            <a:off x="368045" y="916818"/>
            <a:ext cx="3592449" cy="5024363"/>
            <a:chOff x="368045" y="916818"/>
            <a:chExt cx="3592449" cy="50243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34F282-C913-4CBE-A12F-6F1A8A7D427A}"/>
                </a:ext>
              </a:extLst>
            </p:cNvPr>
            <p:cNvGrpSpPr/>
            <p:nvPr/>
          </p:nvGrpSpPr>
          <p:grpSpPr>
            <a:xfrm>
              <a:off x="368045" y="916818"/>
              <a:ext cx="3592449" cy="5024363"/>
              <a:chOff x="4338300" y="1062995"/>
              <a:chExt cx="3592449" cy="502436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2D66842-1474-46FE-97E7-0C8B2E854093}"/>
                  </a:ext>
                </a:extLst>
              </p:cNvPr>
              <p:cNvGrpSpPr/>
              <p:nvPr/>
            </p:nvGrpSpPr>
            <p:grpSpPr>
              <a:xfrm>
                <a:off x="4338300" y="1062995"/>
                <a:ext cx="3592449" cy="5024363"/>
                <a:chOff x="5026460" y="1062995"/>
                <a:chExt cx="3592449" cy="5024363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8910385-7E1B-451F-8E57-60667CE123A7}"/>
                    </a:ext>
                  </a:extLst>
                </p:cNvPr>
                <p:cNvSpPr/>
                <p:nvPr/>
              </p:nvSpPr>
              <p:spPr>
                <a:xfrm>
                  <a:off x="5026460" y="1062995"/>
                  <a:ext cx="3592449" cy="5024363"/>
                </a:xfrm>
                <a:prstGeom prst="roundRect">
                  <a:avLst>
                    <a:gd name="adj" fmla="val 6174"/>
                  </a:avLst>
                </a:prstGeom>
                <a:solidFill>
                  <a:srgbClr val="252F3E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FDDA8CD0-3C1D-4C5D-8867-6624B1E8A31C}"/>
                    </a:ext>
                  </a:extLst>
                </p:cNvPr>
                <p:cNvSpPr/>
                <p:nvPr/>
              </p:nvSpPr>
              <p:spPr>
                <a:xfrm>
                  <a:off x="5506117" y="1556278"/>
                  <a:ext cx="2633132" cy="4033643"/>
                </a:xfrm>
                <a:prstGeom prst="roundRect">
                  <a:avLst>
                    <a:gd name="adj" fmla="val 489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CF311B8-BFFE-4E8E-88B1-1D4EE9F68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8204" y="4167975"/>
                  <a:ext cx="170895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6AFDE6C-4F26-4BD7-9FAF-D7A3A1EFB20F}"/>
                    </a:ext>
                  </a:extLst>
                </p:cNvPr>
                <p:cNvSpPr txBox="1"/>
                <p:nvPr/>
              </p:nvSpPr>
              <p:spPr>
                <a:xfrm>
                  <a:off x="5622712" y="4101974"/>
                  <a:ext cx="2399941" cy="1277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</a:rPr>
                    <a:t>One person’s trash is another person’s treasure.</a:t>
                  </a: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n-US" sz="1100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</a:rPr>
                    <a:t>Retrieve a card from the  Discard Pile.</a:t>
                  </a:r>
                  <a:endParaRPr lang="en-US" sz="1200" b="1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41F412-C57E-4715-8048-29AB5A5C05FF}"/>
                    </a:ext>
                  </a:extLst>
                </p:cNvPr>
                <p:cNvSpPr txBox="1"/>
                <p:nvPr/>
              </p:nvSpPr>
              <p:spPr>
                <a:xfrm>
                  <a:off x="5646101" y="1748975"/>
                  <a:ext cx="2399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  <a:ea typeface="Segoe UI Black" panose="020B0A02040204020203" pitchFamily="34" charset="0"/>
                    </a:rPr>
                    <a:t>ACTION CARD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008759-6FF8-4251-8826-148E85BB0B39}"/>
                    </a:ext>
                  </a:extLst>
                </p:cNvPr>
                <p:cNvSpPr txBox="1"/>
                <p:nvPr/>
              </p:nvSpPr>
              <p:spPr>
                <a:xfrm>
                  <a:off x="5873337" y="3686237"/>
                  <a:ext cx="1945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  <a:ea typeface="Amazon Ember Display Heavy" panose="020F0803020204020204" pitchFamily="34" charset="0"/>
                      <a:cs typeface="Amazon Ember Display Heavy" panose="020F0803020204020204" pitchFamily="34" charset="0"/>
                    </a:rPr>
                    <a:t>Ctrl Z</a:t>
                  </a:r>
                </a:p>
              </p:txBody>
            </p: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5A440C5-F73A-422E-9670-FAF40BE34349}"/>
                  </a:ext>
                </a:extLst>
              </p:cNvPr>
              <p:cNvSpPr/>
              <p:nvPr/>
            </p:nvSpPr>
            <p:spPr>
              <a:xfrm>
                <a:off x="5575244" y="2278527"/>
                <a:ext cx="1165334" cy="1165713"/>
              </a:xfrm>
              <a:prstGeom prst="roundRect">
                <a:avLst/>
              </a:prstGeom>
              <a:solidFill>
                <a:srgbClr val="252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0A7FB7-8F91-4EE9-99DF-64E699F0A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19" r="5619"/>
            <a:stretch/>
          </p:blipFill>
          <p:spPr>
            <a:xfrm>
              <a:off x="1737468" y="2280637"/>
              <a:ext cx="899968" cy="89996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031125-BBD7-4BF7-97EC-F366D33C7E52}"/>
              </a:ext>
            </a:extLst>
          </p:cNvPr>
          <p:cNvGrpSpPr/>
          <p:nvPr/>
        </p:nvGrpSpPr>
        <p:grpSpPr>
          <a:xfrm>
            <a:off x="4299775" y="916818"/>
            <a:ext cx="3592449" cy="5024363"/>
            <a:chOff x="4299775" y="916818"/>
            <a:chExt cx="3592449" cy="502436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B8F5136-CB2D-482F-958F-73444D777D0C}"/>
                </a:ext>
              </a:extLst>
            </p:cNvPr>
            <p:cNvGrpSpPr/>
            <p:nvPr/>
          </p:nvGrpSpPr>
          <p:grpSpPr>
            <a:xfrm>
              <a:off x="4299775" y="916818"/>
              <a:ext cx="3592449" cy="5024363"/>
              <a:chOff x="5026460" y="1062995"/>
              <a:chExt cx="3592449" cy="5024363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47F9EB3-24C0-40F7-A878-A6FD727AB919}"/>
                  </a:ext>
                </a:extLst>
              </p:cNvPr>
              <p:cNvSpPr/>
              <p:nvPr/>
            </p:nvSpPr>
            <p:spPr>
              <a:xfrm>
                <a:off x="5026460" y="1062995"/>
                <a:ext cx="3592449" cy="5024363"/>
              </a:xfrm>
              <a:prstGeom prst="roundRect">
                <a:avLst>
                  <a:gd name="adj" fmla="val 6174"/>
                </a:avLst>
              </a:prstGeom>
              <a:solidFill>
                <a:srgbClr val="252F3E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9140BD9E-672F-41B9-973E-4CD16FFBBEDE}"/>
                  </a:ext>
                </a:extLst>
              </p:cNvPr>
              <p:cNvSpPr/>
              <p:nvPr/>
            </p:nvSpPr>
            <p:spPr>
              <a:xfrm>
                <a:off x="5506117" y="1556278"/>
                <a:ext cx="2633132" cy="4033643"/>
              </a:xfrm>
              <a:prstGeom prst="roundRect">
                <a:avLst>
                  <a:gd name="adj" fmla="val 489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21E587C-3BDD-4FF0-9456-E9AB0BF9E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8204" y="4167975"/>
                <a:ext cx="17089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F051E02-3D3C-47AC-8CA7-8C9E935BAA20}"/>
                  </a:ext>
                </a:extLst>
              </p:cNvPr>
              <p:cNvSpPr txBox="1"/>
              <p:nvPr/>
            </p:nvSpPr>
            <p:spPr>
              <a:xfrm>
                <a:off x="5575929" y="4104052"/>
                <a:ext cx="249350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rPr>
                  <a:t>Can’t find the right service to secure your workload? Engage the AWS Professional Services team for help!</a:t>
                </a:r>
              </a:p>
              <a:p>
                <a:pPr algn="ctr"/>
                <a:endParaRPr lang="en-US" sz="1100" dirty="0">
                  <a:solidFill>
                    <a:srgbClr val="6F2725"/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n-US" sz="1100" b="1" dirty="0">
                    <a:solidFill>
                      <a:srgbClr val="6F2725"/>
                    </a:solidFill>
                    <a:latin typeface="Arial Rounded MT Bold" panose="020F0704030504030204" pitchFamily="34" charset="0"/>
                  </a:rPr>
                  <a:t>This card can be used as any service card for any workload.</a:t>
                </a:r>
                <a:endParaRPr lang="en-US" sz="1200" b="1" dirty="0">
                  <a:solidFill>
                    <a:srgbClr val="6F2725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468AAC-4975-4833-A7C0-ACEA6E17E53B}"/>
                  </a:ext>
                </a:extLst>
              </p:cNvPr>
              <p:cNvSpPr txBox="1"/>
              <p:nvPr/>
            </p:nvSpPr>
            <p:spPr>
              <a:xfrm>
                <a:off x="5646101" y="1748975"/>
                <a:ext cx="239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F2725"/>
                    </a:solidFill>
                    <a:latin typeface="Arial Rounded MT Bold" panose="020F0704030504030204" pitchFamily="34" charset="0"/>
                    <a:ea typeface="Segoe UI Black" panose="020B0A02040204020203" pitchFamily="34" charset="0"/>
                  </a:rPr>
                  <a:t>ACTION CARD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20481C7-A878-473A-BED6-1A5417362C88}"/>
                  </a:ext>
                </a:extLst>
              </p:cNvPr>
              <p:cNvSpPr txBox="1"/>
              <p:nvPr/>
            </p:nvSpPr>
            <p:spPr>
              <a:xfrm>
                <a:off x="5506117" y="3682333"/>
                <a:ext cx="2628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F2725"/>
                    </a:solidFill>
                    <a:latin typeface="Arial Rounded MT Bold" panose="020F0704030504030204" pitchFamily="34" charset="0"/>
                    <a:ea typeface="Amazon Ember Display Heavy" panose="020F0803020204020204" pitchFamily="34" charset="0"/>
                    <a:cs typeface="Amazon Ember Display Heavy" panose="020F0803020204020204" pitchFamily="34" charset="0"/>
                  </a:rPr>
                  <a:t>Professional Services</a:t>
                </a:r>
              </a:p>
            </p:txBody>
          </p:sp>
        </p:grp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87166C1-7ADD-4BE8-BEBE-72CC4883C2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0" t="12227" r="14035" b="13233"/>
            <a:stretch/>
          </p:blipFill>
          <p:spPr bwMode="auto">
            <a:xfrm>
              <a:off x="5537508" y="2148947"/>
              <a:ext cx="1163347" cy="1163347"/>
            </a:xfrm>
            <a:prstGeom prst="roundRect">
              <a:avLst>
                <a:gd name="adj" fmla="val 1648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240AB8-35A0-42B2-9337-60F944AB78B4}"/>
              </a:ext>
            </a:extLst>
          </p:cNvPr>
          <p:cNvSpPr txBox="1"/>
          <p:nvPr/>
        </p:nvSpPr>
        <p:spPr>
          <a:xfrm>
            <a:off x="368045" y="514777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3940C-3DDB-4D08-9828-AA7296B1ECEF}"/>
              </a:ext>
            </a:extLst>
          </p:cNvPr>
          <p:cNvSpPr txBox="1"/>
          <p:nvPr/>
        </p:nvSpPr>
        <p:spPr>
          <a:xfrm>
            <a:off x="4303642" y="517000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BB778D-28E0-4ACB-B8B5-C26C364EE60B}"/>
              </a:ext>
            </a:extLst>
          </p:cNvPr>
          <p:cNvSpPr txBox="1"/>
          <p:nvPr/>
        </p:nvSpPr>
        <p:spPr>
          <a:xfrm>
            <a:off x="8231505" y="510386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52363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54DF430-5906-46C5-B6F7-0302FBE5D4E0}"/>
              </a:ext>
            </a:extLst>
          </p:cNvPr>
          <p:cNvGrpSpPr/>
          <p:nvPr/>
        </p:nvGrpSpPr>
        <p:grpSpPr>
          <a:xfrm>
            <a:off x="368045" y="916818"/>
            <a:ext cx="3592449" cy="5024363"/>
            <a:chOff x="368045" y="916818"/>
            <a:chExt cx="3592449" cy="50243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34F282-C913-4CBE-A12F-6F1A8A7D427A}"/>
                </a:ext>
              </a:extLst>
            </p:cNvPr>
            <p:cNvGrpSpPr/>
            <p:nvPr/>
          </p:nvGrpSpPr>
          <p:grpSpPr>
            <a:xfrm>
              <a:off x="368045" y="916818"/>
              <a:ext cx="3592449" cy="5024363"/>
              <a:chOff x="4338300" y="1062995"/>
              <a:chExt cx="3592449" cy="502436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2D66842-1474-46FE-97E7-0C8B2E854093}"/>
                  </a:ext>
                </a:extLst>
              </p:cNvPr>
              <p:cNvGrpSpPr/>
              <p:nvPr/>
            </p:nvGrpSpPr>
            <p:grpSpPr>
              <a:xfrm>
                <a:off x="4338300" y="1062995"/>
                <a:ext cx="3592449" cy="5024363"/>
                <a:chOff x="5026460" y="1062995"/>
                <a:chExt cx="3592449" cy="5024363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8910385-7E1B-451F-8E57-60667CE123A7}"/>
                    </a:ext>
                  </a:extLst>
                </p:cNvPr>
                <p:cNvSpPr/>
                <p:nvPr/>
              </p:nvSpPr>
              <p:spPr>
                <a:xfrm>
                  <a:off x="5026460" y="1062995"/>
                  <a:ext cx="3592449" cy="5024363"/>
                </a:xfrm>
                <a:prstGeom prst="roundRect">
                  <a:avLst>
                    <a:gd name="adj" fmla="val 6174"/>
                  </a:avLst>
                </a:prstGeom>
                <a:solidFill>
                  <a:srgbClr val="252F3E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FDDA8CD0-3C1D-4C5D-8867-6624B1E8A31C}"/>
                    </a:ext>
                  </a:extLst>
                </p:cNvPr>
                <p:cNvSpPr/>
                <p:nvPr/>
              </p:nvSpPr>
              <p:spPr>
                <a:xfrm>
                  <a:off x="5506117" y="1556278"/>
                  <a:ext cx="2633132" cy="4033643"/>
                </a:xfrm>
                <a:prstGeom prst="roundRect">
                  <a:avLst>
                    <a:gd name="adj" fmla="val 489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CF311B8-BFFE-4E8E-88B1-1D4EE9F68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8204" y="4167975"/>
                  <a:ext cx="170895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6AFDE6C-4F26-4BD7-9FAF-D7A3A1EFB20F}"/>
                    </a:ext>
                  </a:extLst>
                </p:cNvPr>
                <p:cNvSpPr txBox="1"/>
                <p:nvPr/>
              </p:nvSpPr>
              <p:spPr>
                <a:xfrm>
                  <a:off x="5622712" y="4101974"/>
                  <a:ext cx="239994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</a:rPr>
                    <a:t>You have received AWS credits which have been automatically applied to your billing cycle.</a:t>
                  </a: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n-US" sz="1100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</a:rPr>
                    <a:t>Draw 2 cards.</a:t>
                  </a:r>
                  <a:endParaRPr lang="en-US" sz="1200" b="1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41F412-C57E-4715-8048-29AB5A5C05FF}"/>
                    </a:ext>
                  </a:extLst>
                </p:cNvPr>
                <p:cNvSpPr txBox="1"/>
                <p:nvPr/>
              </p:nvSpPr>
              <p:spPr>
                <a:xfrm>
                  <a:off x="5646101" y="1748975"/>
                  <a:ext cx="2399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  <a:ea typeface="Segoe UI Black" panose="020B0A02040204020203" pitchFamily="34" charset="0"/>
                    </a:rPr>
                    <a:t>ACTION CARD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008759-6FF8-4251-8826-148E85BB0B39}"/>
                    </a:ext>
                  </a:extLst>
                </p:cNvPr>
                <p:cNvSpPr txBox="1"/>
                <p:nvPr/>
              </p:nvSpPr>
              <p:spPr>
                <a:xfrm>
                  <a:off x="5873337" y="3686237"/>
                  <a:ext cx="1945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  <a:ea typeface="Amazon Ember Display Heavy" panose="020F0803020204020204" pitchFamily="34" charset="0"/>
                      <a:cs typeface="Amazon Ember Display Heavy" panose="020F0803020204020204" pitchFamily="34" charset="0"/>
                    </a:rPr>
                    <a:t>AWS Credits</a:t>
                  </a:r>
                </a:p>
              </p:txBody>
            </p: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5A440C5-F73A-422E-9670-FAF40BE34349}"/>
                  </a:ext>
                </a:extLst>
              </p:cNvPr>
              <p:cNvSpPr/>
              <p:nvPr/>
            </p:nvSpPr>
            <p:spPr>
              <a:xfrm>
                <a:off x="5575244" y="2278527"/>
                <a:ext cx="1165334" cy="1165713"/>
              </a:xfrm>
              <a:prstGeom prst="roundRect">
                <a:avLst/>
              </a:prstGeom>
              <a:solidFill>
                <a:srgbClr val="252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B7C733-DEB0-44DD-917A-932F5D795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90" b="490"/>
            <a:stretch/>
          </p:blipFill>
          <p:spPr>
            <a:xfrm>
              <a:off x="1730234" y="2264634"/>
              <a:ext cx="914435" cy="91443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FA5D0-731F-4C02-A849-FDC8AA4378E2}"/>
              </a:ext>
            </a:extLst>
          </p:cNvPr>
          <p:cNvGrpSpPr/>
          <p:nvPr/>
        </p:nvGrpSpPr>
        <p:grpSpPr>
          <a:xfrm>
            <a:off x="4299775" y="916818"/>
            <a:ext cx="3592449" cy="5024363"/>
            <a:chOff x="4299775" y="916818"/>
            <a:chExt cx="3592449" cy="502436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CCD47F-6DBC-42AB-BD2B-9757C8EECD10}"/>
                </a:ext>
              </a:extLst>
            </p:cNvPr>
            <p:cNvGrpSpPr/>
            <p:nvPr/>
          </p:nvGrpSpPr>
          <p:grpSpPr>
            <a:xfrm>
              <a:off x="4299775" y="916818"/>
              <a:ext cx="3592449" cy="5024363"/>
              <a:chOff x="4338300" y="1062995"/>
              <a:chExt cx="3592449" cy="502436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B8F5136-CB2D-482F-958F-73444D777D0C}"/>
                  </a:ext>
                </a:extLst>
              </p:cNvPr>
              <p:cNvGrpSpPr/>
              <p:nvPr/>
            </p:nvGrpSpPr>
            <p:grpSpPr>
              <a:xfrm>
                <a:off x="4338300" y="1062995"/>
                <a:ext cx="3592449" cy="5024363"/>
                <a:chOff x="5026460" y="1062995"/>
                <a:chExt cx="3592449" cy="5024363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7F9EB3-24C0-40F7-A878-A6FD727AB919}"/>
                    </a:ext>
                  </a:extLst>
                </p:cNvPr>
                <p:cNvSpPr/>
                <p:nvPr/>
              </p:nvSpPr>
              <p:spPr>
                <a:xfrm>
                  <a:off x="5026460" y="1062995"/>
                  <a:ext cx="3592449" cy="5024363"/>
                </a:xfrm>
                <a:prstGeom prst="roundRect">
                  <a:avLst>
                    <a:gd name="adj" fmla="val 6174"/>
                  </a:avLst>
                </a:prstGeom>
                <a:solidFill>
                  <a:srgbClr val="252F3E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9140BD9E-672F-41B9-973E-4CD16FFBBEDE}"/>
                    </a:ext>
                  </a:extLst>
                </p:cNvPr>
                <p:cNvSpPr/>
                <p:nvPr/>
              </p:nvSpPr>
              <p:spPr>
                <a:xfrm>
                  <a:off x="5506117" y="1556278"/>
                  <a:ext cx="2633132" cy="4033643"/>
                </a:xfrm>
                <a:prstGeom prst="roundRect">
                  <a:avLst>
                    <a:gd name="adj" fmla="val 489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21E587C-3BDD-4FF0-9456-E9AB0BF9E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8204" y="4167975"/>
                  <a:ext cx="170895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F051E02-3D3C-47AC-8CA7-8C9E935BAA20}"/>
                    </a:ext>
                  </a:extLst>
                </p:cNvPr>
                <p:cNvSpPr txBox="1"/>
                <p:nvPr/>
              </p:nvSpPr>
              <p:spPr>
                <a:xfrm>
                  <a:off x="5575929" y="4104052"/>
                  <a:ext cx="2493508" cy="1277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</a:rPr>
                    <a:t>The economy can be tough sometimes...</a:t>
                  </a: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n-US" sz="1100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n-US" sz="1100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</a:rPr>
                    <a:t>Force all other players to discard 2 cards.</a:t>
                  </a:r>
                  <a:endParaRPr lang="en-US" sz="1200" b="1" dirty="0">
                    <a:solidFill>
                      <a:srgbClr val="6F2725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8468AAC-4975-4833-A7C0-ACEA6E17E53B}"/>
                    </a:ext>
                  </a:extLst>
                </p:cNvPr>
                <p:cNvSpPr txBox="1"/>
                <p:nvPr/>
              </p:nvSpPr>
              <p:spPr>
                <a:xfrm>
                  <a:off x="5646101" y="1748975"/>
                  <a:ext cx="2399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  <a:ea typeface="Segoe UI Black" panose="020B0A02040204020203" pitchFamily="34" charset="0"/>
                    </a:rPr>
                    <a:t>ACTION CARD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20481C7-A878-473A-BED6-1A5417362C88}"/>
                    </a:ext>
                  </a:extLst>
                </p:cNvPr>
                <p:cNvSpPr txBox="1"/>
                <p:nvPr/>
              </p:nvSpPr>
              <p:spPr>
                <a:xfrm>
                  <a:off x="5873337" y="3686237"/>
                  <a:ext cx="1945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6F2725"/>
                      </a:solidFill>
                      <a:latin typeface="Arial Rounded MT Bold" panose="020F0704030504030204" pitchFamily="34" charset="0"/>
                      <a:ea typeface="Amazon Ember Display Heavy" panose="020F0803020204020204" pitchFamily="34" charset="0"/>
                      <a:cs typeface="Amazon Ember Display Heavy" panose="020F0803020204020204" pitchFamily="34" charset="0"/>
                    </a:rPr>
                    <a:t>Budget Cut</a:t>
                  </a:r>
                </a:p>
              </p:txBody>
            </p:sp>
          </p:grp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F6254C-F707-48C0-A94F-D27A117F8008}"/>
                  </a:ext>
                </a:extLst>
              </p:cNvPr>
              <p:cNvSpPr/>
              <p:nvPr/>
            </p:nvSpPr>
            <p:spPr>
              <a:xfrm>
                <a:off x="5575244" y="2278527"/>
                <a:ext cx="1165334" cy="1165713"/>
              </a:xfrm>
              <a:prstGeom prst="roundRect">
                <a:avLst/>
              </a:prstGeom>
              <a:solidFill>
                <a:srgbClr val="252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8B222B-9A84-42D7-BF4F-1B52C20B6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94" t="7089" r="394" b="987"/>
            <a:stretch/>
          </p:blipFill>
          <p:spPr>
            <a:xfrm>
              <a:off x="5660428" y="2263097"/>
              <a:ext cx="917508" cy="917508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DDB144-1153-41ED-ABC1-B279043E65B7}"/>
              </a:ext>
            </a:extLst>
          </p:cNvPr>
          <p:cNvSpPr txBox="1"/>
          <p:nvPr/>
        </p:nvSpPr>
        <p:spPr>
          <a:xfrm>
            <a:off x="368045" y="514777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C5F37-9ECD-4B05-879A-E2D41058FD69}"/>
              </a:ext>
            </a:extLst>
          </p:cNvPr>
          <p:cNvSpPr txBox="1"/>
          <p:nvPr/>
        </p:nvSpPr>
        <p:spPr>
          <a:xfrm>
            <a:off x="4303642" y="517000"/>
            <a:ext cx="53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381941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B1FF80-CCB4-44A4-86BB-8FA756D27834}"/>
              </a:ext>
            </a:extLst>
          </p:cNvPr>
          <p:cNvGrpSpPr/>
          <p:nvPr/>
        </p:nvGrpSpPr>
        <p:grpSpPr>
          <a:xfrm>
            <a:off x="477566" y="1062994"/>
            <a:ext cx="3594679" cy="5024364"/>
            <a:chOff x="477566" y="1062994"/>
            <a:chExt cx="3594679" cy="502436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BA0D9A-47F8-400E-98D4-B536B1C41FC5}"/>
                </a:ext>
              </a:extLst>
            </p:cNvPr>
            <p:cNvSpPr/>
            <p:nvPr/>
          </p:nvSpPr>
          <p:spPr>
            <a:xfrm>
              <a:off x="479796" y="1062995"/>
              <a:ext cx="3592449" cy="5024363"/>
            </a:xfrm>
            <a:prstGeom prst="roundRect">
              <a:avLst>
                <a:gd name="adj" fmla="val 6174"/>
              </a:avLst>
            </a:prstGeom>
            <a:solidFill>
              <a:srgbClr val="04273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051158-9730-45EF-83D5-9FDB3801D60E}"/>
                </a:ext>
              </a:extLst>
            </p:cNvPr>
            <p:cNvSpPr/>
            <p:nvPr/>
          </p:nvSpPr>
          <p:spPr>
            <a:xfrm>
              <a:off x="1090727" y="2497958"/>
              <a:ext cx="237058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Security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Segoe UI Black" panose="020B0A02040204020203" pitchFamily="34" charset="0"/>
                </a:rPr>
                <a:t>Showdown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A5FDFF-2A40-46E0-AE38-4D083D622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70" b="14595"/>
            <a:stretch/>
          </p:blipFill>
          <p:spPr>
            <a:xfrm>
              <a:off x="477566" y="4425828"/>
              <a:ext cx="1797339" cy="1661530"/>
            </a:xfrm>
            <a:prstGeom prst="roundRect">
              <a:avLst/>
            </a:prstGeom>
          </p:spPr>
        </p:pic>
        <p:pic>
          <p:nvPicPr>
            <p:cNvPr id="11270" name="Picture 6" descr="Amazon Web Services Logo, symbol, meaning, history, PNG, brand">
              <a:extLst>
                <a:ext uri="{FF2B5EF4-FFF2-40B4-BE49-F238E27FC236}">
                  <a16:creationId xmlns:a16="http://schemas.microsoft.com/office/drawing/2014/main" id="{1235B95C-6A4D-45DB-85EB-1A6FA49BF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360" y="4031447"/>
              <a:ext cx="975092" cy="54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FD9095-463F-45EF-A7FD-C7C464B76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874" r="12424" b="1"/>
            <a:stretch/>
          </p:blipFill>
          <p:spPr>
            <a:xfrm>
              <a:off x="1324635" y="1062994"/>
              <a:ext cx="2747610" cy="1078003"/>
            </a:xfrm>
            <a:prstGeom prst="roundRect">
              <a:avLst>
                <a:gd name="adj" fmla="val 2419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54430078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</TotalTime>
  <Words>658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Amazon Ember Regular</vt:lpstr>
      <vt:lpstr>Amazon Ember</vt:lpstr>
      <vt:lpstr>Amazon Ember Display</vt:lpstr>
      <vt:lpstr>Amazon Ember Display Heavy</vt:lpstr>
      <vt:lpstr>Amazon Ember Light</vt:lpstr>
      <vt:lpstr>Arial</vt:lpstr>
      <vt:lpstr>Arial Rounded MT Bold</vt:lpstr>
      <vt:lpstr>Segoe UI Black</vt:lpstr>
      <vt:lpstr>DeckTemplate-AWS</vt:lpstr>
      <vt:lpstr>Security Showdown Play your cards right to secure your cloud!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Jermaine</dc:creator>
  <cp:lastModifiedBy>Lim, Jermaine</cp:lastModifiedBy>
  <cp:revision>60</cp:revision>
  <dcterms:created xsi:type="dcterms:W3CDTF">2024-05-01T06:04:44Z</dcterms:created>
  <dcterms:modified xsi:type="dcterms:W3CDTF">2024-06-23T20:04:44Z</dcterms:modified>
</cp:coreProperties>
</file>