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0"/>
  </p:notesMasterIdLst>
  <p:handoutMasterIdLst>
    <p:handoutMasterId r:id="rId11"/>
  </p:handoutMasterIdLst>
  <p:sldIdLst>
    <p:sldId id="294" r:id="rId5"/>
    <p:sldId id="258" r:id="rId6"/>
    <p:sldId id="3941" r:id="rId7"/>
    <p:sldId id="3272" r:id="rId8"/>
    <p:sldId id="445" r:id="rId9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F7C530-17D8-2E41-A038-884BBEDC52EB}">
          <p14:sldIdLst>
            <p14:sldId id="294"/>
            <p14:sldId id="258"/>
          </p14:sldIdLst>
        </p14:section>
        <p14:section name="Introduction" id="{DEC14B67-E0D3-F145-A5D8-DD7AC51F0B38}">
          <p14:sldIdLst/>
        </p14:section>
        <p14:section name="Amazon ECR" id="{006F8607-19D8-CB41-B027-8FC2449C011F}">
          <p14:sldIdLst/>
        </p14:section>
        <p14:section name="Amazon EKS" id="{507DEC6D-36D9-1A4A-84F9-A091D290D720}">
          <p14:sldIdLst>
            <p14:sldId id="3941"/>
            <p14:sldId id="3272"/>
            <p14:sldId id="445"/>
          </p14:sldIdLst>
        </p14:section>
        <p14:section name="Amazon ECS" id="{9E9CB232-C676-4740-902B-C008AEAD4BF1}">
          <p14:sldIdLst/>
        </p14:section>
        <p14:section name="EKS vs ECS" id="{AB44D126-C654-8049-A1A2-68A1E7779BAD}">
          <p14:sldIdLst/>
        </p14:section>
        <p14:section name="AWS Batch" id="{BCFEE2F7-F2F2-9346-97D3-E64A7A95EB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PRG User" initials="PU" lastIdx="4" clrIdx="2">
    <p:extLst>
      <p:ext uri="{19B8F6BF-5375-455C-9EA6-DF929625EA0E}">
        <p15:presenceInfo xmlns:p15="http://schemas.microsoft.com/office/powerpoint/2012/main" userId="PRG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E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1" autoAdjust="0"/>
    <p:restoredTop sz="78400" autoAdjust="0"/>
  </p:normalViewPr>
  <p:slideViewPr>
    <p:cSldViewPr snapToGrid="0" showGuides="1">
      <p:cViewPr varScale="1">
        <p:scale>
          <a:sx n="69" d="100"/>
          <a:sy n="69" d="100"/>
        </p:scale>
        <p:origin x="1648" y="200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-58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Amazon Ember" panose="020B0603020204020204" pitchFamily="34" charset="0"/>
                <a:ea typeface="+mn-ea"/>
                <a:cs typeface="+mn-cs"/>
              </a:rPr>
              <a:t>[Introduce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Amazon Ember" panose="020B0603020204020204" pitchFamily="34" charset="0"/>
                <a:ea typeface="+mn-ea"/>
                <a:cs typeface="+mn-cs"/>
              </a:rPr>
              <a:t> yourself]</a:t>
            </a:r>
          </a:p>
          <a:p>
            <a:endParaRPr lang="en-US" sz="1100" b="0" i="0" kern="1200" dirty="0">
              <a:solidFill>
                <a:schemeClr val="tx1"/>
              </a:solidFill>
              <a:effectLst/>
              <a:latin typeface="Amazon Ember" panose="020B0603020204020204" pitchFamily="34" charset="0"/>
              <a:ea typeface="+mn-ea"/>
              <a:cs typeface="+mn-cs"/>
            </a:endParaRP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Amazon Ember" panose="020B0603020204020204" pitchFamily="34" charset="0"/>
                <a:ea typeface="+mn-ea"/>
                <a:cs typeface="+mn-cs"/>
              </a:rPr>
              <a:t>Confused between all your choices of containers services you can run on AWS? This session will explore your options and the advantages of each.</a:t>
            </a:r>
          </a:p>
          <a:p>
            <a:r>
              <a:rPr lang="en-US" sz="1100" b="0" i="0" kern="1200" dirty="0">
                <a:solidFill>
                  <a:schemeClr val="tx1"/>
                </a:solidFill>
                <a:effectLst/>
                <a:latin typeface="Amazon Ember" panose="020B0603020204020204" pitchFamily="34" charset="0"/>
                <a:ea typeface="+mn-ea"/>
                <a:cs typeface="+mn-cs"/>
              </a:rPr>
              <a:t>Whether you are just beginning to learn Docker or are an expert with Kubernetes, join us to learn how to pick the right services that would work best for you.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0DC58B-5992-482F-B691-240AC7B4D8C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+mn-ea"/>
                <a:cs typeface="+mn-cs"/>
              </a:rPr>
              <a:pPr marL="0" marR="0" lvl="0" indent="0" algn="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15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 - Today, I am going to talk about:</a:t>
            </a:r>
          </a:p>
          <a:p>
            <a:endParaRPr lang="en-US" dirty="0"/>
          </a:p>
          <a:p>
            <a:r>
              <a:rPr lang="en-US" dirty="0"/>
              <a:t>Why companies are moving to containers</a:t>
            </a:r>
          </a:p>
          <a:p>
            <a:r>
              <a:rPr lang="en-US" dirty="0"/>
              <a:t>What customers are building on AWS</a:t>
            </a:r>
          </a:p>
          <a:p>
            <a:r>
              <a:rPr lang="en-US" dirty="0"/>
              <a:t>How customers are building on AWS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Internet2 workshop intensive </a:t>
            </a:r>
          </a:p>
          <a:p>
            <a:endParaRPr lang="en-US" dirty="0"/>
          </a:p>
          <a:p>
            <a:r>
              <a:rPr lang="en-US" sz="1800" dirty="0"/>
              <a:t>Workshop Intensive Schedule (duration) [end time]:</a:t>
            </a:r>
            <a:endParaRPr lang="en-US" sz="4800" dirty="0"/>
          </a:p>
          <a:p>
            <a:r>
              <a:rPr lang="en-US" sz="1800" dirty="0"/>
              <a:t>Settle and welcome (5 min)</a:t>
            </a:r>
          </a:p>
          <a:p>
            <a:r>
              <a:rPr lang="en-US" sz="1800" dirty="0"/>
              <a:t>Introduction to containers and all available containers services (5-8 slides, 10 min) [0:15]</a:t>
            </a:r>
          </a:p>
          <a:p>
            <a:r>
              <a:rPr lang="en-US" sz="1800" dirty="0"/>
              <a:t>Overview of hosted Kubernetes service (10-15 slides, 15 min) [0:30]</a:t>
            </a:r>
          </a:p>
          <a:p>
            <a:r>
              <a:rPr lang="en-US" sz="1800" dirty="0"/>
              <a:t>Overview of alternative container services/batch (10-15 slides, 15 min) [0:45]</a:t>
            </a:r>
          </a:p>
          <a:p>
            <a:r>
              <a:rPr lang="en-US" sz="1800" dirty="0"/>
              <a:t>Overview of container build pipelines (CI/CD) (10-15 slides, 15 min)  [1:00]</a:t>
            </a:r>
          </a:p>
          <a:p>
            <a:r>
              <a:rPr lang="en-US" sz="1800" dirty="0"/>
              <a:t>Break (15 min) [1:15]</a:t>
            </a:r>
          </a:p>
          <a:p>
            <a:r>
              <a:rPr lang="en-US" sz="1800" dirty="0"/>
              <a:t>Lab session (45 min) [2:00]</a:t>
            </a:r>
          </a:p>
          <a:p>
            <a:r>
              <a:rPr lang="en-US" sz="1800" dirty="0"/>
              <a:t>Break (15 min) [2:15]</a:t>
            </a:r>
          </a:p>
          <a:p>
            <a:r>
              <a:rPr lang="en-US" sz="1800" dirty="0"/>
              <a:t>Questions and discussion (30 min) [2:45]</a:t>
            </a:r>
          </a:p>
          <a:p>
            <a:r>
              <a:rPr lang="en-US" sz="1800" dirty="0"/>
              <a:t>Close (15 min) [3:00]</a:t>
            </a:r>
          </a:p>
          <a:p>
            <a:pPr lvl="1"/>
            <a:r>
              <a:rPr lang="en-US" sz="1800" dirty="0"/>
              <a:t>Closing Remarks ~ 5 min</a:t>
            </a:r>
          </a:p>
          <a:p>
            <a:pPr lvl="1"/>
            <a:r>
              <a:rPr lang="en-US" sz="1800" dirty="0"/>
              <a:t>Podium time ~5-10 min</a:t>
            </a:r>
          </a:p>
          <a:p>
            <a:r>
              <a:rPr lang="en-US" sz="1800" dirty="0"/>
              <a:t>Overflow time (1 hour) [4:00]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0DC58B-5992-482F-B691-240AC7B4D8C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+mn-ea"/>
                <a:cs typeface="+mn-cs"/>
              </a:rPr>
              <a:pPr marL="0" marR="0" lvl="0" indent="0" algn="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07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run Kubernetes yourself via virtual machines on our EC2 so what does EKS do for you over doing it yourself?</a:t>
            </a:r>
          </a:p>
          <a:p>
            <a:endParaRPr lang="en-US" dirty="0"/>
          </a:p>
          <a:p>
            <a:r>
              <a:rPr lang="en-US" dirty="0"/>
              <a:t>(CLICK)</a:t>
            </a:r>
          </a:p>
          <a:p>
            <a:endParaRPr lang="en-US" dirty="0"/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We deploy the Kubernetes Control Plane and </a:t>
            </a:r>
            <a:r>
              <a:rPr lang="en-AU" sz="2000" b="0" i="0" kern="1200" dirty="0" err="1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etcd</a:t>
            </a:r>
            <a:r>
              <a:rPr lang="en-AU" sz="20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 in a highly-available configuration across 3 AZs</a:t>
            </a:r>
          </a:p>
          <a:p>
            <a:r>
              <a:rPr lang="en-US" sz="1920" b="0" i="0" kern="1200" dirty="0" err="1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etcd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 is a distributed reliable key-value store for the most critical data of a distributed system, with a focus on being:</a:t>
            </a:r>
          </a:p>
          <a:p>
            <a:br>
              <a:rPr lang="en-US" sz="192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</a:br>
            <a:endParaRPr lang="en-US" sz="1920" b="0" i="0" kern="1200" dirty="0">
              <a:solidFill>
                <a:schemeClr val="tx1"/>
              </a:solidFill>
              <a:effectLst/>
              <a:latin typeface="Amazon Ember Regular" charset="0"/>
              <a:ea typeface="+mn-ea"/>
              <a:cs typeface="+mn-cs"/>
            </a:endParaRPr>
          </a:p>
          <a:p>
            <a:r>
              <a:rPr lang="en-US" dirty="0"/>
              <a:t>(CLICK)</a:t>
            </a:r>
          </a:p>
          <a:p>
            <a:endParaRPr lang="en-US" dirty="0"/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And we manage that control plane for you in a similar way to our managed relational database service RDS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2000" b="0" i="0" kern="1200" dirty="0">
              <a:solidFill>
                <a:schemeClr val="tx1"/>
              </a:solidFill>
              <a:latin typeface="Amazon Ember Regular" charset="0"/>
              <a:ea typeface="+mn-ea"/>
              <a:cs typeface="+mn-cs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(CLICK)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2000" b="0" i="0" kern="1200" dirty="0">
              <a:solidFill>
                <a:schemeClr val="tx1"/>
              </a:solidFill>
              <a:latin typeface="Amazon Ember Regular" charset="0"/>
              <a:ea typeface="+mn-ea"/>
              <a:cs typeface="+mn-cs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We provide, and actually require that you use, a network (CNI) plugin we’ve </a:t>
            </a:r>
            <a:r>
              <a:rPr lang="en-AU" sz="2000" b="0" i="0" kern="1200" dirty="0" err="1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opensourced</a:t>
            </a:r>
            <a:r>
              <a:rPr lang="en-AU" sz="20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 that integrates Pod networking natively with AWS VPC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2000" b="0" i="0" kern="1200" dirty="0">
              <a:solidFill>
                <a:schemeClr val="tx1"/>
              </a:solidFill>
              <a:latin typeface="Amazon Ember Regular" charset="0"/>
              <a:ea typeface="+mn-ea"/>
              <a:cs typeface="+mn-cs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(CLICK)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2000" b="0" i="0" kern="1200" dirty="0">
              <a:solidFill>
                <a:schemeClr val="tx1"/>
              </a:solidFill>
              <a:latin typeface="Amazon Ember Regular" charset="0"/>
              <a:ea typeface="+mn-ea"/>
              <a:cs typeface="+mn-cs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0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And we integrate/federate user access to the Kubernetes CLI (</a:t>
            </a:r>
            <a:r>
              <a:rPr lang="en-AU" sz="2000" b="0" i="0" kern="1200" dirty="0" err="1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kubectl</a:t>
            </a:r>
            <a:r>
              <a:rPr lang="en-AU" sz="20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) and API with AWS IAM via our </a:t>
            </a:r>
            <a:r>
              <a:rPr lang="en-AU" sz="2000" b="0" i="0" kern="1200" dirty="0" err="1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aws</a:t>
            </a:r>
            <a:r>
              <a:rPr lang="en-AU" sz="20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-</a:t>
            </a:r>
            <a:r>
              <a:rPr lang="en-AU" sz="2000" b="0" i="0" kern="1200" dirty="0" err="1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iam</a:t>
            </a:r>
            <a:r>
              <a:rPr lang="en-AU" sz="2000" b="0" i="0" kern="1200" dirty="0">
                <a:solidFill>
                  <a:schemeClr val="tx1"/>
                </a:solidFill>
                <a:latin typeface="Amazon Ember Regular" charset="0"/>
                <a:ea typeface="+mn-ea"/>
                <a:cs typeface="+mn-cs"/>
              </a:rPr>
              <a:t>-authenticator plugin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2000" b="0" i="0" kern="1200" dirty="0">
              <a:solidFill>
                <a:schemeClr val="tx1"/>
              </a:solidFill>
              <a:latin typeface="Amazon Ember Regular" charset="0"/>
              <a:ea typeface="+mn-ea"/>
              <a:cs typeface="+mn-cs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2000" b="0" i="0" kern="1200" dirty="0">
              <a:solidFill>
                <a:schemeClr val="tx1"/>
              </a:solidFill>
              <a:latin typeface="Amazon Ember Regular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3F2ED-74C5-7D4F-8560-0CC253E9A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 Regular" charset="0"/>
                <a:ea typeface="+mn-ea"/>
                <a:cs typeface="+mn-cs"/>
              </a:rPr>
              <a:pPr marL="0" marR="0" lvl="0" indent="0" algn="r" defTabSz="7315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 Regular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16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8472-78C1-FD4C-80A1-628CA86D3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8E12B8-1389-044D-9E65-845118C8F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347413"/>
            <a:ext cx="13982827" cy="805278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subtitle layout – Type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152691"/>
            <a:ext cx="13982700" cy="517065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600" b="1" i="0" cap="all" spc="300" baseline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064000" y="7657136"/>
            <a:ext cx="4711700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2000" b="1" dirty="0">
                <a:solidFill>
                  <a:schemeClr val="tx1"/>
                </a:solidFill>
              </a:rPr>
              <a:t>Internal</a:t>
            </a:r>
            <a:r>
              <a:rPr lang="en-US" sz="2000" b="1" baseline="0" dirty="0">
                <a:solidFill>
                  <a:schemeClr val="tx1"/>
                </a:solidFill>
              </a:rPr>
              <a:t> Use Only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0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Sub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323850" y="2017229"/>
            <a:ext cx="13982827" cy="1659942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D8BA69-B26A-524D-8456-47C58CF25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47413"/>
            <a:ext cx="13982827" cy="80527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Title, content, subtitle layout – Type title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CD86548-78E7-A148-AE65-B89FA44D5D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152691"/>
            <a:ext cx="13982700" cy="517065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600" b="1" i="0" cap="all" spc="300" baseline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064000" y="7657136"/>
            <a:ext cx="4711700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2000" b="1" dirty="0">
                <a:solidFill>
                  <a:schemeClr val="tx1"/>
                </a:solidFill>
              </a:rPr>
              <a:t>Internal</a:t>
            </a:r>
            <a:r>
              <a:rPr lang="en-US" sz="2000" b="1" baseline="0" dirty="0">
                <a:solidFill>
                  <a:schemeClr val="tx1"/>
                </a:solidFill>
              </a:rPr>
              <a:t> Use Only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44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4" y="183898"/>
            <a:ext cx="13128486" cy="873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188672" indent="-457182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828727" indent="-365746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016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1" y="5950356"/>
            <a:ext cx="5892800" cy="9965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1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2"/>
            <a:ext cx="9666532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300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4" y="7683902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4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054151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1" y="5950356"/>
            <a:ext cx="5892800" cy="9965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1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2"/>
            <a:ext cx="9666532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300" cy="811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4" y="7683902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4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043945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1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0942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21" y="7531058"/>
            <a:ext cx="709381" cy="42410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491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4459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B94E5-EC77-5143-891C-94FF7C49B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21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7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>
            <a:lvl1pPr>
              <a:defRPr b="0" i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472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4089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1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1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070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20"/>
          </a:xfrm>
          <a:prstGeom prst="rect">
            <a:avLst/>
          </a:prstGeom>
        </p:spPr>
        <p:txBody>
          <a:bodyPr/>
          <a:lstStyle>
            <a:lvl1pPr marL="0" marR="0" indent="0" algn="l" defTabSz="7314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4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4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4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4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4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4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63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2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2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6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02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8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2" y="1645922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2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06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0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5527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9"/>
            <a:ext cx="13510260" cy="87230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8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4" y="1873468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8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4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0331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5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2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9"/>
            <a:ext cx="13509463" cy="87230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67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9"/>
            <a:ext cx="13509463" cy="87230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87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2" y="-4548147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897960" y="9767943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1" y="2589431"/>
            <a:ext cx="10660674" cy="1127020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21" y="7531058"/>
            <a:ext cx="709381" cy="4241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1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1" y="5950356"/>
            <a:ext cx="5892800" cy="9965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67D2B-BBD1-B546-A8C7-1FAD2B60374A}"/>
              </a:ext>
            </a:extLst>
          </p:cNvPr>
          <p:cNvSpPr txBox="1"/>
          <p:nvPr userDrawn="1"/>
        </p:nvSpPr>
        <p:spPr>
          <a:xfrm>
            <a:off x="538864" y="7683902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4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805826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519FF-1BA2-9B41-8FA0-19EC8D679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1" y="4115821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B841-0DCE-4646-9E0E-B1E464D98E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21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4" y="7683902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4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865878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731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8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672" indent="-457182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727" indent="-365746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319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2" y="-4548147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60" y="9767943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1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59969-BB76-0545-A5CB-3D34504EB147}"/>
              </a:ext>
            </a:extLst>
          </p:cNvPr>
          <p:cNvSpPr txBox="1"/>
          <p:nvPr userDrawn="1"/>
        </p:nvSpPr>
        <p:spPr>
          <a:xfrm>
            <a:off x="538864" y="7695477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4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658173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Content Page Layout (includes subtitle)">
    <p:bg>
      <p:bgPr>
        <a:solidFill>
          <a:srgbClr val="192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8862" y="278729"/>
            <a:ext cx="13536125" cy="873186"/>
          </a:xfrm>
        </p:spPr>
        <p:txBody>
          <a:bodyPr lIns="0"/>
          <a:lstStyle>
            <a:lvl1pPr>
              <a:defRPr baseline="0">
                <a:solidFill>
                  <a:schemeClr val="bg1"/>
                </a:solidFill>
                <a:latin typeface="Amazon Ember Light"/>
                <a:cs typeface="Amazon Ember Light"/>
              </a:defRPr>
            </a:lvl1pPr>
          </a:lstStyle>
          <a:p>
            <a:pPr lvl="0"/>
            <a:r>
              <a:rPr lang="en-US" dirty="0"/>
              <a:t>Standard Content Page (optional, includes subtitle)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547265" y="1760423"/>
            <a:ext cx="13527722" cy="4235752"/>
          </a:xfrm>
        </p:spPr>
        <p:txBody>
          <a:bodyPr lIns="0" tIns="0" rIns="0" bIns="0" anchor="t"/>
          <a:lstStyle>
            <a:lvl1pPr>
              <a:defRPr baseline="0">
                <a:solidFill>
                  <a:srgbClr val="FFFFFF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/>
              </a:defRPr>
            </a:lvl1pPr>
          </a:lstStyle>
          <a:p>
            <a:r>
              <a:rPr lang="en-US" dirty="0"/>
              <a:t>Body copy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DAE40-DC33-F94E-9BF1-20818E81D701}"/>
              </a:ext>
            </a:extLst>
          </p:cNvPr>
          <p:cNvSpPr txBox="1"/>
          <p:nvPr userDrawn="1"/>
        </p:nvSpPr>
        <p:spPr>
          <a:xfrm>
            <a:off x="4892981" y="7826147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20" dirty="0">
                <a:solidFill>
                  <a:schemeClr val="bg1"/>
                </a:solidFill>
                <a:latin typeface="Amazon Ember"/>
                <a:cs typeface="Amazon Ember"/>
              </a:rPr>
              <a:t>© 2018, Amazon Web Services, Inc. or its affiliates.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E408A-93A9-9D41-B8AC-8A5F2377B5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69963" y="7615647"/>
            <a:ext cx="2020640" cy="5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4657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4" y="183899"/>
            <a:ext cx="13128486" cy="872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387" y="5003335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240">
                <a:solidFill>
                  <a:schemeClr val="bg1"/>
                </a:solidFill>
              </a:defRPr>
            </a:lvl1pPr>
            <a:lvl2pPr marL="731491" indent="0">
              <a:buNone/>
              <a:defRPr sz="1920"/>
            </a:lvl2pPr>
            <a:lvl3pPr marL="1462981" indent="0">
              <a:buNone/>
              <a:defRPr sz="1600"/>
            </a:lvl3pPr>
            <a:lvl4pPr marL="2194472" indent="0">
              <a:buNone/>
              <a:defRPr sz="1440"/>
            </a:lvl4pPr>
            <a:lvl5pPr marL="2925962" indent="0">
              <a:buNone/>
              <a:defRPr sz="1440"/>
            </a:lvl5pPr>
            <a:lvl6pPr marL="3657454" indent="0">
              <a:buNone/>
              <a:defRPr sz="1440"/>
            </a:lvl6pPr>
            <a:lvl7pPr marL="4388945" indent="0">
              <a:buNone/>
              <a:defRPr sz="1440"/>
            </a:lvl7pPr>
            <a:lvl8pPr marL="5120435" indent="0">
              <a:buNone/>
              <a:defRPr sz="1440"/>
            </a:lvl8pPr>
            <a:lvl9pPr marL="5851926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3994796" y="5003335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240">
                <a:solidFill>
                  <a:schemeClr val="bg1"/>
                </a:solidFill>
              </a:defRPr>
            </a:lvl1pPr>
            <a:lvl2pPr marL="731491" indent="0">
              <a:buNone/>
              <a:defRPr sz="1920"/>
            </a:lvl2pPr>
            <a:lvl3pPr marL="1462981" indent="0">
              <a:buNone/>
              <a:defRPr sz="1600"/>
            </a:lvl3pPr>
            <a:lvl4pPr marL="2194472" indent="0">
              <a:buNone/>
              <a:defRPr sz="1440"/>
            </a:lvl4pPr>
            <a:lvl5pPr marL="2925962" indent="0">
              <a:buNone/>
              <a:defRPr sz="1440"/>
            </a:lvl5pPr>
            <a:lvl6pPr marL="3657454" indent="0">
              <a:buNone/>
              <a:defRPr sz="1440"/>
            </a:lvl6pPr>
            <a:lvl7pPr marL="4388945" indent="0">
              <a:buNone/>
              <a:defRPr sz="1440"/>
            </a:lvl7pPr>
            <a:lvl8pPr marL="5120435" indent="0">
              <a:buNone/>
              <a:defRPr sz="1440"/>
            </a:lvl8pPr>
            <a:lvl9pPr marL="5851926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7415337" y="5003335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240">
                <a:solidFill>
                  <a:schemeClr val="bg1"/>
                </a:solidFill>
              </a:defRPr>
            </a:lvl1pPr>
            <a:lvl2pPr marL="731491" indent="0">
              <a:buNone/>
              <a:defRPr sz="1920"/>
            </a:lvl2pPr>
            <a:lvl3pPr marL="1462981" indent="0">
              <a:buNone/>
              <a:defRPr sz="1600"/>
            </a:lvl3pPr>
            <a:lvl4pPr marL="2194472" indent="0">
              <a:buNone/>
              <a:defRPr sz="1440"/>
            </a:lvl4pPr>
            <a:lvl5pPr marL="2925962" indent="0">
              <a:buNone/>
              <a:defRPr sz="1440"/>
            </a:lvl5pPr>
            <a:lvl6pPr marL="3657454" indent="0">
              <a:buNone/>
              <a:defRPr sz="1440"/>
            </a:lvl6pPr>
            <a:lvl7pPr marL="4388945" indent="0">
              <a:buNone/>
              <a:defRPr sz="1440"/>
            </a:lvl7pPr>
            <a:lvl8pPr marL="5120435" indent="0">
              <a:buNone/>
              <a:defRPr sz="1440"/>
            </a:lvl8pPr>
            <a:lvl9pPr marL="5851926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184553" y="5003335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240">
                <a:solidFill>
                  <a:schemeClr val="bg1"/>
                </a:solidFill>
              </a:defRPr>
            </a:lvl1pPr>
            <a:lvl2pPr marL="731491" indent="0">
              <a:buNone/>
              <a:defRPr sz="1920"/>
            </a:lvl2pPr>
            <a:lvl3pPr marL="1462981" indent="0">
              <a:buNone/>
              <a:defRPr sz="1600"/>
            </a:lvl3pPr>
            <a:lvl4pPr marL="2194472" indent="0">
              <a:buNone/>
              <a:defRPr sz="1440"/>
            </a:lvl4pPr>
            <a:lvl5pPr marL="2925962" indent="0">
              <a:buNone/>
              <a:defRPr sz="1440"/>
            </a:lvl5pPr>
            <a:lvl6pPr marL="3657454" indent="0">
              <a:buNone/>
              <a:defRPr sz="1440"/>
            </a:lvl6pPr>
            <a:lvl7pPr marL="4388945" indent="0">
              <a:buNone/>
              <a:defRPr sz="1440"/>
            </a:lvl7pPr>
            <a:lvl8pPr marL="5120435" indent="0">
              <a:buNone/>
              <a:defRPr sz="1440"/>
            </a:lvl8pPr>
            <a:lvl9pPr marL="5851926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0387" y="2566968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994796" y="2566968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415337" y="2566968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184553" y="2566968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98788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8" y="1427011"/>
            <a:ext cx="6305572" cy="2573705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1" y="1427011"/>
            <a:ext cx="6305572" cy="2573705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471011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8" y="1427011"/>
            <a:ext cx="6305572" cy="2573705"/>
          </a:xfrm>
        </p:spPr>
        <p:txBody>
          <a:bodyPr vert="horz" wrap="square" lIns="182880" tIns="146304" rIns="182880" bIns="146304" rtlCol="0">
            <a:spAutoFit/>
          </a:bodyPr>
          <a:lstStyle>
            <a:lvl1pPr marL="457182" indent="-457182">
              <a:buFont typeface="Arial" panose="020B0604020202020204" pitchFamily="34" charset="0"/>
              <a:buChar char="•"/>
              <a:defRPr lang="en-US" dirty="0"/>
            </a:lvl1pPr>
            <a:lvl2pPr marL="746258" indent="-342887">
              <a:buFont typeface="Arial" panose="020B0604020202020204" pitchFamily="34" charset="0"/>
              <a:buChar char="•"/>
              <a:defRPr lang="en-US" dirty="0"/>
            </a:lvl2pPr>
            <a:lvl3pPr marL="1015172" indent="-342887">
              <a:buFont typeface="Arial" panose="020B0604020202020204" pitchFamily="34" charset="0"/>
              <a:buChar char="•"/>
              <a:defRPr lang="en-US" dirty="0"/>
            </a:lvl3pPr>
            <a:lvl4pPr marL="1284086" indent="-342887">
              <a:buFont typeface="Arial" panose="020B0604020202020204" pitchFamily="34" charset="0"/>
              <a:buChar char="•"/>
              <a:defRPr lang="en-US" dirty="0"/>
            </a:lvl4pPr>
            <a:lvl5pPr marL="1553000" indent="-342887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1" y="1427011"/>
            <a:ext cx="6305572" cy="2573705"/>
          </a:xfrm>
        </p:spPr>
        <p:txBody>
          <a:bodyPr vert="horz" wrap="square" lIns="182880" tIns="146304" rIns="182880" bIns="146304" rtlCol="0">
            <a:spAutoFit/>
          </a:bodyPr>
          <a:lstStyle>
            <a:lvl1pPr marL="457182" indent="-457182">
              <a:buFont typeface="Arial" panose="020B0604020202020204" pitchFamily="34" charset="0"/>
              <a:buChar char="•"/>
              <a:defRPr lang="en-US" dirty="0"/>
            </a:lvl1pPr>
            <a:lvl2pPr marL="746258" indent="-342887">
              <a:buFont typeface="Arial" panose="020B0604020202020204" pitchFamily="34" charset="0"/>
              <a:buChar char="•"/>
              <a:defRPr lang="en-US" dirty="0"/>
            </a:lvl2pPr>
            <a:lvl3pPr marL="1015172" indent="-342887">
              <a:buFont typeface="Arial" panose="020B0604020202020204" pitchFamily="34" charset="0"/>
              <a:buChar char="•"/>
              <a:defRPr lang="en-US" dirty="0"/>
            </a:lvl3pPr>
            <a:lvl4pPr marL="1284086" indent="-342887">
              <a:buFont typeface="Arial" panose="020B0604020202020204" pitchFamily="34" charset="0"/>
              <a:buChar char="•"/>
              <a:defRPr lang="en-US" dirty="0"/>
            </a:lvl4pPr>
            <a:lvl5pPr marL="1553000" indent="-342887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27532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090" y="1427015"/>
            <a:ext cx="13984225" cy="2573705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92038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091" y="1427015"/>
            <a:ext cx="13984226" cy="2573705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457182" indent="-457182">
              <a:buFont typeface="Arial" panose="020B0604020202020204" pitchFamily="34" charset="0"/>
              <a:buChar char="•"/>
              <a:defRPr/>
            </a:lvl1pPr>
            <a:lvl2pPr marL="746258" indent="-342887">
              <a:buFont typeface="Arial" panose="020B0604020202020204" pitchFamily="34" charset="0"/>
              <a:buChar char="•"/>
              <a:defRPr/>
            </a:lvl2pPr>
            <a:lvl3pPr marL="1015172" indent="-342887">
              <a:buFont typeface="Arial" panose="020B0604020202020204" pitchFamily="34" charset="0"/>
              <a:buChar char="•"/>
              <a:defRPr/>
            </a:lvl3pPr>
            <a:lvl4pPr marL="1284086" indent="-342887">
              <a:buFont typeface="Arial" panose="020B0604020202020204" pitchFamily="34" charset="0"/>
              <a:buChar char="•"/>
              <a:defRPr/>
            </a:lvl4pPr>
            <a:lvl5pPr marL="1553000" indent="-34288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6355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98858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1"/>
            <a:ext cx="14630400" cy="8388379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0639" y="6329637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56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0639" y="6939238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56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80639" y="3053166"/>
            <a:ext cx="11719981" cy="1191259"/>
          </a:xfr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80640" y="4253722"/>
            <a:ext cx="9666532" cy="78055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19" y="699290"/>
            <a:ext cx="1567030" cy="9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9076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4" y="183898"/>
            <a:ext cx="13128486" cy="873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38582" y="1616653"/>
            <a:ext cx="13132387" cy="5827082"/>
          </a:xfrm>
          <a:noFill/>
        </p:spPr>
        <p:txBody>
          <a:bodyPr/>
          <a:lstStyle>
            <a:lvl1pPr marL="0" indent="0">
              <a:buNone/>
              <a:defRPr lang="en-US" sz="176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731491" indent="0">
              <a:buNone/>
              <a:defRPr>
                <a:latin typeface="Lucida Console" panose="020B0609040504020204" pitchFamily="49" charset="0"/>
              </a:defRPr>
            </a:lvl2pPr>
            <a:lvl3pPr marL="1462981" indent="0">
              <a:buNone/>
              <a:defRPr>
                <a:latin typeface="Lucida Console" panose="020B0609040504020204" pitchFamily="49" charset="0"/>
              </a:defRPr>
            </a:lvl3pPr>
            <a:lvl4pPr marL="2194472" indent="0">
              <a:buNone/>
              <a:defRPr>
                <a:latin typeface="Lucida Console" panose="020B0609040504020204" pitchFamily="49" charset="0"/>
              </a:defRPr>
            </a:lvl4pPr>
            <a:lvl5pPr marL="2925962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2499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89" y="1612886"/>
            <a:ext cx="6464302" cy="767716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731491" indent="0">
              <a:buNone/>
              <a:defRPr sz="3200" b="1"/>
            </a:lvl2pPr>
            <a:lvl3pPr marL="1462981" indent="0">
              <a:buNone/>
              <a:defRPr sz="2880" b="1"/>
            </a:lvl3pPr>
            <a:lvl4pPr marL="2194472" indent="0">
              <a:buNone/>
              <a:defRPr sz="2560" b="1"/>
            </a:lvl4pPr>
            <a:lvl5pPr marL="2925962" indent="0">
              <a:buNone/>
              <a:defRPr sz="2560" b="1"/>
            </a:lvl5pPr>
            <a:lvl6pPr marL="3657454" indent="0">
              <a:buNone/>
              <a:defRPr sz="2560" b="1"/>
            </a:lvl6pPr>
            <a:lvl7pPr marL="4388945" indent="0">
              <a:buNone/>
              <a:defRPr sz="2560" b="1"/>
            </a:lvl7pPr>
            <a:lvl8pPr marL="5120435" indent="0">
              <a:buNone/>
              <a:defRPr sz="2560" b="1"/>
            </a:lvl8pPr>
            <a:lvl9pPr marL="5851926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389" y="2380598"/>
            <a:ext cx="6464302" cy="4741546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880"/>
            </a:lvl3pPr>
            <a:lvl4pPr>
              <a:defRPr sz="2880"/>
            </a:lvl4pPr>
            <a:lvl5pPr>
              <a:defRPr sz="288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4" y="183898"/>
            <a:ext cx="13128486" cy="873186"/>
          </a:xfrm>
        </p:spPr>
        <p:txBody>
          <a:bodyPr>
            <a:normAutofit/>
          </a:bodyPr>
          <a:lstStyle>
            <a:lvl1pPr>
              <a:defRPr sz="448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0912" y="1612886"/>
            <a:ext cx="6466840" cy="767716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731491" indent="0">
              <a:buNone/>
              <a:defRPr sz="3200" b="1"/>
            </a:lvl2pPr>
            <a:lvl3pPr marL="1462981" indent="0">
              <a:buNone/>
              <a:defRPr sz="2880" b="1"/>
            </a:lvl3pPr>
            <a:lvl4pPr marL="2194472" indent="0">
              <a:buNone/>
              <a:defRPr sz="2560" b="1"/>
            </a:lvl4pPr>
            <a:lvl5pPr marL="2925962" indent="0">
              <a:buNone/>
              <a:defRPr sz="2560" b="1"/>
            </a:lvl5pPr>
            <a:lvl6pPr marL="3657454" indent="0">
              <a:buNone/>
              <a:defRPr sz="2560" b="1"/>
            </a:lvl6pPr>
            <a:lvl7pPr marL="4388945" indent="0">
              <a:buNone/>
              <a:defRPr sz="2560" b="1"/>
            </a:lvl7pPr>
            <a:lvl8pPr marL="5120435" indent="0">
              <a:buNone/>
              <a:defRPr sz="2560" b="1"/>
            </a:lvl8pPr>
            <a:lvl9pPr marL="5851926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7240912" y="2380598"/>
            <a:ext cx="6466840" cy="4741546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880"/>
            </a:lvl3pPr>
            <a:lvl4pPr>
              <a:defRPr sz="2880"/>
            </a:lvl4pPr>
            <a:lvl5pPr>
              <a:defRPr sz="288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7819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4" y="183898"/>
            <a:ext cx="13128486" cy="873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31" y="1618468"/>
            <a:ext cx="3908213" cy="5431156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 marL="2194472" indent="0">
              <a:buNone/>
              <a:defRPr sz="256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5169602" y="1618468"/>
            <a:ext cx="3908213" cy="5431156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 marL="2194472" indent="0">
              <a:buNone/>
              <a:defRPr sz="256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9799177" y="1618468"/>
            <a:ext cx="3908213" cy="5431156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 marL="2194472" indent="0">
              <a:buNone/>
              <a:defRPr sz="256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8897897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4" y="183899"/>
            <a:ext cx="13128486" cy="8723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902" y="3443036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491" indent="0">
              <a:buNone/>
              <a:defRPr sz="1920"/>
            </a:lvl2pPr>
            <a:lvl3pPr marL="1462981" indent="0">
              <a:buNone/>
              <a:defRPr sz="1600"/>
            </a:lvl3pPr>
            <a:lvl4pPr marL="2194472" indent="0">
              <a:buNone/>
              <a:defRPr sz="1440"/>
            </a:lvl4pPr>
            <a:lvl5pPr marL="2925962" indent="0">
              <a:buNone/>
              <a:defRPr sz="1440"/>
            </a:lvl5pPr>
            <a:lvl6pPr marL="3657454" indent="0">
              <a:buNone/>
              <a:defRPr sz="1440"/>
            </a:lvl6pPr>
            <a:lvl7pPr marL="4388945" indent="0">
              <a:buNone/>
              <a:defRPr sz="1440"/>
            </a:lvl7pPr>
            <a:lvl8pPr marL="5120435" indent="0">
              <a:buNone/>
              <a:defRPr sz="1440"/>
            </a:lvl8pPr>
            <a:lvl9pPr marL="5851926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5566902" y="3443036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491" indent="0">
              <a:buNone/>
              <a:defRPr sz="1920"/>
            </a:lvl2pPr>
            <a:lvl3pPr marL="1462981" indent="0">
              <a:buNone/>
              <a:defRPr sz="1600"/>
            </a:lvl3pPr>
            <a:lvl4pPr marL="2194472" indent="0">
              <a:buNone/>
              <a:defRPr sz="1440"/>
            </a:lvl4pPr>
            <a:lvl5pPr marL="2925962" indent="0">
              <a:buNone/>
              <a:defRPr sz="1440"/>
            </a:lvl5pPr>
            <a:lvl6pPr marL="3657454" indent="0">
              <a:buNone/>
              <a:defRPr sz="1440"/>
            </a:lvl6pPr>
            <a:lvl7pPr marL="4388945" indent="0">
              <a:buNone/>
              <a:defRPr sz="1440"/>
            </a:lvl7pPr>
            <a:lvl8pPr marL="5120435" indent="0">
              <a:buNone/>
              <a:defRPr sz="1440"/>
            </a:lvl8pPr>
            <a:lvl9pPr marL="5851926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99968" y="3443036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491" indent="0">
              <a:buNone/>
              <a:defRPr sz="1920"/>
            </a:lvl2pPr>
            <a:lvl3pPr marL="1462981" indent="0">
              <a:buNone/>
              <a:defRPr sz="1600"/>
            </a:lvl3pPr>
            <a:lvl4pPr marL="2194472" indent="0">
              <a:buNone/>
              <a:defRPr sz="1440"/>
            </a:lvl4pPr>
            <a:lvl5pPr marL="2925962" indent="0">
              <a:buNone/>
              <a:defRPr sz="1440"/>
            </a:lvl5pPr>
            <a:lvl6pPr marL="3657454" indent="0">
              <a:buNone/>
              <a:defRPr sz="1440"/>
            </a:lvl6pPr>
            <a:lvl7pPr marL="4388945" indent="0">
              <a:buNone/>
              <a:defRPr sz="1440"/>
            </a:lvl7pPr>
            <a:lvl8pPr marL="5120435" indent="0">
              <a:buNone/>
              <a:defRPr sz="1440"/>
            </a:lvl8pPr>
            <a:lvl9pPr marL="5851926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43902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491" indent="0">
              <a:buNone/>
              <a:defRPr sz="1920"/>
            </a:lvl2pPr>
            <a:lvl3pPr marL="1462981" indent="0">
              <a:buNone/>
              <a:defRPr sz="1600"/>
            </a:lvl3pPr>
            <a:lvl4pPr marL="2194472" indent="0">
              <a:buNone/>
              <a:defRPr sz="1440"/>
            </a:lvl4pPr>
            <a:lvl5pPr marL="2925962" indent="0">
              <a:buNone/>
              <a:defRPr sz="1440"/>
            </a:lvl5pPr>
            <a:lvl6pPr marL="3657454" indent="0">
              <a:buNone/>
              <a:defRPr sz="1440"/>
            </a:lvl6pPr>
            <a:lvl7pPr marL="4388945" indent="0">
              <a:buNone/>
              <a:defRPr sz="1440"/>
            </a:lvl7pPr>
            <a:lvl8pPr marL="5120435" indent="0">
              <a:buNone/>
              <a:defRPr sz="1440"/>
            </a:lvl8pPr>
            <a:lvl9pPr marL="5851926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566894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491" indent="0">
              <a:buNone/>
              <a:defRPr sz="1920"/>
            </a:lvl2pPr>
            <a:lvl3pPr marL="1462981" indent="0">
              <a:buNone/>
              <a:defRPr sz="1600"/>
            </a:lvl3pPr>
            <a:lvl4pPr marL="2194472" indent="0">
              <a:buNone/>
              <a:defRPr sz="1440"/>
            </a:lvl4pPr>
            <a:lvl5pPr marL="2925962" indent="0">
              <a:buNone/>
              <a:defRPr sz="1440"/>
            </a:lvl5pPr>
            <a:lvl6pPr marL="3657454" indent="0">
              <a:buNone/>
              <a:defRPr sz="1440"/>
            </a:lvl6pPr>
            <a:lvl7pPr marL="4388945" indent="0">
              <a:buNone/>
              <a:defRPr sz="1440"/>
            </a:lvl7pPr>
            <a:lvl8pPr marL="5120435" indent="0">
              <a:buNone/>
              <a:defRPr sz="1440"/>
            </a:lvl8pPr>
            <a:lvl9pPr marL="5851926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599958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491" indent="0">
              <a:buNone/>
              <a:defRPr sz="1920"/>
            </a:lvl2pPr>
            <a:lvl3pPr marL="1462981" indent="0">
              <a:buNone/>
              <a:defRPr sz="1600"/>
            </a:lvl3pPr>
            <a:lvl4pPr marL="2194472" indent="0">
              <a:buNone/>
              <a:defRPr sz="1440"/>
            </a:lvl4pPr>
            <a:lvl5pPr marL="2925962" indent="0">
              <a:buNone/>
              <a:defRPr sz="1440"/>
            </a:lvl5pPr>
            <a:lvl6pPr marL="3657454" indent="0">
              <a:buNone/>
              <a:defRPr sz="1440"/>
            </a:lvl6pPr>
            <a:lvl7pPr marL="4388945" indent="0">
              <a:buNone/>
              <a:defRPr sz="1440"/>
            </a:lvl7pPr>
            <a:lvl8pPr marL="5120435" indent="0">
              <a:buNone/>
              <a:defRPr sz="1440"/>
            </a:lvl8pPr>
            <a:lvl9pPr marL="5851926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485279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4" y="1485279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485279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4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5189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00091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1"/>
            <a:ext cx="14630400" cy="838837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16342" y="-4548147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60" y="9767943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bg1"/>
                </a:solidFill>
                <a:latin typeface="Amazon Ember Regular" charset="0"/>
              </a:rPr>
              <a:t>© 2020,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70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4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7007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2" y="-4548147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60" y="9767943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60417" y="1488239"/>
            <a:ext cx="9711266" cy="2001070"/>
          </a:xfrm>
        </p:spPr>
        <p:txBody>
          <a:bodyPr anchor="ctr" anchorCtr="0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4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84844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2" y="-4548147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60" y="9767943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70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04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04877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5123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80639" y="4115821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56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85340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3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/>
          <p:cNvSpPr txBox="1">
            <a:spLocks noChangeArrowheads="1"/>
          </p:cNvSpPr>
          <p:nvPr userDrawn="1"/>
        </p:nvSpPr>
        <p:spPr bwMode="auto">
          <a:xfrm>
            <a:off x="612210" y="7868336"/>
            <a:ext cx="4843781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120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70585" y="1565113"/>
            <a:ext cx="4433011" cy="5172098"/>
          </a:xfrm>
        </p:spPr>
        <p:txBody>
          <a:bodyPr/>
          <a:lstStyle>
            <a:lvl1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/>
          </p:nvPr>
        </p:nvSpPr>
        <p:spPr>
          <a:xfrm>
            <a:off x="5113324" y="1565113"/>
            <a:ext cx="4433011" cy="5172098"/>
          </a:xfrm>
        </p:spPr>
        <p:txBody>
          <a:bodyPr/>
          <a:lstStyle>
            <a:lvl1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656064" y="1565113"/>
            <a:ext cx="4433011" cy="5172098"/>
          </a:xfrm>
        </p:spPr>
        <p:txBody>
          <a:bodyPr/>
          <a:lstStyle>
            <a:lvl1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0584" y="555955"/>
            <a:ext cx="13518490" cy="751728"/>
          </a:xfrm>
        </p:spPr>
        <p:txBody>
          <a:bodyPr lIns="91440" tIns="45720" rIns="91440" bIns="45720"/>
          <a:lstStyle>
            <a:lvl1pPr>
              <a:defRPr b="0" i="0" spc="48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9138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584" y="555955"/>
            <a:ext cx="13518490" cy="751728"/>
          </a:xfrm>
        </p:spPr>
        <p:txBody>
          <a:bodyPr lIns="91440" tIns="45720" rIns="91440" bIns="45720"/>
          <a:lstStyle>
            <a:lvl1pPr>
              <a:defRPr b="0" i="0" spc="48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70585" y="1565114"/>
            <a:ext cx="13518488" cy="5171675"/>
          </a:xfrm>
        </p:spPr>
        <p:txBody>
          <a:bodyPr/>
          <a:lstStyle>
            <a:lvl1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2pPr>
            <a:lvl3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3pPr>
            <a:lvl4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4pPr>
            <a:lvl5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268204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Snippe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612210" y="7868336"/>
            <a:ext cx="4843781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120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70585" y="1565114"/>
            <a:ext cx="13518488" cy="5172096"/>
          </a:xfrm>
        </p:spPr>
        <p:txBody>
          <a:bodyPr/>
          <a:lstStyle>
            <a:lvl1pPr>
              <a:defRPr sz="1440" b="0" i="0" spc="0" baseline="0">
                <a:solidFill>
                  <a:schemeClr val="accent2"/>
                </a:solidFill>
                <a:latin typeface="Lucida Console" charset="0"/>
                <a:ea typeface="Lucida Console" charset="0"/>
                <a:cs typeface="Lucida Console" charset="0"/>
              </a:defRPr>
            </a:lvl1pPr>
            <a:lvl2pPr>
              <a:defRPr sz="1920" b="0" i="0" spc="0" baseline="0">
                <a:latin typeface="Lucida Console" charset="0"/>
                <a:ea typeface="Lucida Console" charset="0"/>
                <a:cs typeface="Lucida Console" charset="0"/>
              </a:defRPr>
            </a:lvl2pPr>
            <a:lvl3pPr>
              <a:defRPr sz="1920" b="0" i="0" spc="0" baseline="0">
                <a:latin typeface="Lucida Console" charset="0"/>
                <a:ea typeface="Lucida Console" charset="0"/>
                <a:cs typeface="Lucida Console" charset="0"/>
              </a:defRPr>
            </a:lvl3pPr>
            <a:lvl4pPr>
              <a:defRPr sz="1920" b="0" i="0" spc="0" baseline="0">
                <a:latin typeface="Lucida Console" charset="0"/>
                <a:ea typeface="Lucida Console" charset="0"/>
                <a:cs typeface="Lucida Console" charset="0"/>
              </a:defRPr>
            </a:lvl4pPr>
            <a:lvl5pPr>
              <a:defRPr sz="1920" b="0" i="0" spc="0" baseline="0">
                <a:latin typeface="Lucida Console" charset="0"/>
                <a:ea typeface="Lucida Console" charset="0"/>
                <a:cs typeface="Lucida Console" charset="0"/>
              </a:defRPr>
            </a:lvl5pPr>
          </a:lstStyle>
          <a:p>
            <a:pPr lvl="0"/>
            <a:r>
              <a:rPr lang="en-US" dirty="0"/>
              <a:t>; Syntax Test file for 68k Assembly code</a:t>
            </a:r>
          </a:p>
          <a:p>
            <a:pPr lvl="0"/>
            <a:r>
              <a:rPr lang="en-US" dirty="0"/>
              <a:t>; Some comments about this file</a:t>
            </a:r>
          </a:p>
          <a:p>
            <a:pPr lvl="0"/>
            <a:r>
              <a:rPr lang="en-US" dirty="0"/>
              <a:t>.D0 00000000</a:t>
            </a:r>
          </a:p>
          <a:p>
            <a:pPr lvl="0"/>
            <a:r>
              <a:rPr lang="en-US" dirty="0"/>
              <a:t>MS 2100 00000002</a:t>
            </a:r>
          </a:p>
          <a:p>
            <a:pPr lvl="0"/>
            <a:r>
              <a:rPr lang="en-US" dirty="0"/>
              <a:t>MM 2000;DI</a:t>
            </a:r>
          </a:p>
          <a:p>
            <a:pPr lvl="0"/>
            <a:r>
              <a:rPr lang="en-US" dirty="0"/>
              <a:t>LEA.L $002100,A1</a:t>
            </a:r>
          </a:p>
          <a:p>
            <a:pPr lvl="0"/>
            <a:r>
              <a:rPr lang="en-US" dirty="0"/>
              <a:t>MOVE.L #2,-(A1)</a:t>
            </a:r>
          </a:p>
          <a:p>
            <a:pPr lvl="0"/>
            <a:r>
              <a:rPr lang="en-US" dirty="0"/>
              <a:t>BSR $00002050</a:t>
            </a:r>
          </a:p>
          <a:p>
            <a:pPr lvl="0"/>
            <a:r>
              <a:rPr lang="en-US" dirty="0"/>
              <a:t>MM 2050:DI</a:t>
            </a:r>
          </a:p>
          <a:p>
            <a:pPr lvl="0"/>
            <a:r>
              <a:rPr lang="en-US" dirty="0"/>
              <a:t>MOVE.L (A1)+,D1</a:t>
            </a:r>
          </a:p>
          <a:p>
            <a:pPr lvl="0"/>
            <a:r>
              <a:rPr lang="en-US" dirty="0"/>
              <a:t>MOVE.L (A1),D2</a:t>
            </a:r>
          </a:p>
          <a:p>
            <a:pPr lvl="0"/>
            <a:r>
              <a:rPr lang="en-US" dirty="0"/>
              <a:t>ADD.L D1,D2</a:t>
            </a:r>
          </a:p>
          <a:p>
            <a:pPr lvl="0"/>
            <a:r>
              <a:rPr lang="en-US" dirty="0"/>
              <a:t>MOVE.L D2,D0</a:t>
            </a:r>
          </a:p>
          <a:p>
            <a:pPr lvl="0"/>
            <a:r>
              <a:rPr lang="en-US" dirty="0"/>
              <a:t>RTS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0584" y="555955"/>
            <a:ext cx="13518490" cy="751728"/>
          </a:xfrm>
        </p:spPr>
        <p:txBody>
          <a:bodyPr lIns="91440" tIns="45720" rIns="91440" bIns="45720"/>
          <a:lstStyle>
            <a:lvl1pPr>
              <a:defRPr b="0" i="0" spc="48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505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9A27D832-A6CE-413D-B175-4D7CC16A11CC}"/>
              </a:ext>
            </a:extLst>
          </p:cNvPr>
          <p:cNvSpPr/>
          <p:nvPr userDrawn="1"/>
        </p:nvSpPr>
        <p:spPr bwMode="white">
          <a:xfrm>
            <a:off x="0" y="0"/>
            <a:ext cx="14630400" cy="21336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146304" tIns="146304" rIns="146304" bIns="146304"/>
          <a:lstStyle/>
          <a:p>
            <a:pPr defTabSz="1097234">
              <a:lnSpc>
                <a:spcPct val="90000"/>
              </a:lnSpc>
              <a:spcBef>
                <a:spcPts val="480"/>
              </a:spcBef>
              <a:defRPr sz="3200" spc="960">
                <a:solidFill>
                  <a:srgbClr val="232F3E"/>
                </a:solidFill>
              </a:defRPr>
            </a:pPr>
            <a:endParaRPr sz="192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3CB3A7-FF22-4EFF-9EA1-8AD8DE5F3F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1057963" y="267456"/>
            <a:ext cx="12514477" cy="1590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Header Text Here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2EEC-950E-4FEE-BF88-5309961EA1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2020, Amazon Web Services, Inc. or its affiliates.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6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38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32451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8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7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3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5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All rights reserved. </a:t>
            </a: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1120" b="0" i="0" dirty="0">
              <a:solidFill>
                <a:schemeClr val="tx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85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8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7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3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5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All rights reserved. </a:t>
            </a: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1120" b="0" i="0" dirty="0">
              <a:solidFill>
                <a:schemeClr val="tx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03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183898"/>
            <a:ext cx="13510261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1" y="1645920"/>
            <a:ext cx="13510261" cy="4686301"/>
          </a:xfrm>
          <a:prstGeom prst="rect">
            <a:avLst/>
          </a:prstGeom>
        </p:spPr>
        <p:txBody>
          <a:bodyPr/>
          <a:lstStyle>
            <a:lvl5pPr>
              <a:defRPr sz="190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1597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1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21" y="7531058"/>
            <a:ext cx="709381" cy="42410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1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8362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83898"/>
            <a:ext cx="13511461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1" y="1645920"/>
            <a:ext cx="13510261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1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18791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83898"/>
            <a:ext cx="13510261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8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1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046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83898"/>
            <a:ext cx="13510261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1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8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1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26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1" y="183898"/>
            <a:ext cx="13510261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8" y="1645921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1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1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6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5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1" y="183898"/>
            <a:ext cx="13510261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1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92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897961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1" y="2589431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21" y="7531058"/>
            <a:ext cx="709381" cy="4241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8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7EFB3-AE32-9E4B-AA56-B14E0F204499}"/>
              </a:ext>
            </a:extLst>
          </p:cNvPr>
          <p:cNvSpPr txBox="1"/>
          <p:nvPr userDrawn="1"/>
        </p:nvSpPr>
        <p:spPr>
          <a:xfrm>
            <a:off x="538865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All rights reserved. </a:t>
            </a: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1120" b="0" i="0" dirty="0">
              <a:solidFill>
                <a:schemeClr val="tx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70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_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519FF-1BA2-9B41-8FA0-19EC8D679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2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B841-0DCE-4646-9E0E-B1E464D98E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21" y="7531058"/>
            <a:ext cx="709381" cy="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B5D6C-FADB-1340-820C-26E840A8AC89}"/>
              </a:ext>
            </a:extLst>
          </p:cNvPr>
          <p:cNvSpPr txBox="1"/>
          <p:nvPr userDrawn="1"/>
        </p:nvSpPr>
        <p:spPr>
          <a:xfrm>
            <a:off x="538865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All rights reserved. </a:t>
            </a: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1120" b="0" i="0" dirty="0">
              <a:solidFill>
                <a:schemeClr val="tx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46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61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1" y="7531058"/>
            <a:ext cx="709381" cy="424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462D74-2583-7345-AFE7-9092D34EC9CA}"/>
              </a:ext>
            </a:extLst>
          </p:cNvPr>
          <p:cNvSpPr txBox="1"/>
          <p:nvPr userDrawn="1"/>
        </p:nvSpPr>
        <p:spPr>
          <a:xfrm>
            <a:off x="548641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All rights reserved. </a:t>
            </a: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1120" b="0" i="0" dirty="0">
              <a:solidFill>
                <a:schemeClr val="tx1">
                  <a:lumMod val="65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39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_and_Content"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2" y="347415"/>
            <a:ext cx="13982827" cy="1079598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852" y="1427017"/>
            <a:ext cx="13982827" cy="2925288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spcAft>
                <a:spcPts val="8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399756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Trademark.</a:t>
            </a:r>
            <a:endParaRPr lang="en-US" sz="1120" b="0" i="0" dirty="0">
              <a:solidFill>
                <a:schemeClr val="tx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75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  <a:r>
              <a:rPr lang="en-US" sz="1120" b="0" i="0">
                <a:solidFill>
                  <a:schemeClr val="tx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Trademark.</a:t>
            </a:r>
            <a:endParaRPr lang="en-US" sz="1120" b="0" i="0">
              <a:solidFill>
                <a:schemeClr val="tx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8472-78C1-FD4C-80A1-628CA86D3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53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  <a:r>
              <a:rPr lang="en-US" sz="1120" b="0" i="0">
                <a:solidFill>
                  <a:schemeClr val="tx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Trademark.</a:t>
            </a:r>
            <a:endParaRPr lang="en-US" sz="1120" b="0" i="0">
              <a:solidFill>
                <a:schemeClr val="tx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8E12B8-1389-044D-9E65-845118C8F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03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323850" y="1669756"/>
            <a:ext cx="13982827" cy="1659942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baseline="0"/>
            </a:lvl1pPr>
            <a:lvl2pPr>
              <a:spcBef>
                <a:spcPts val="0"/>
              </a:spcBef>
              <a:spcAft>
                <a:spcPts val="800"/>
              </a:spcAft>
              <a:defRPr/>
            </a:lvl2pPr>
            <a:lvl3pPr>
              <a:spcBef>
                <a:spcPts val="0"/>
              </a:spcBef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781557-F2E8-9A40-A3CE-84E4ECCC2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42900"/>
            <a:ext cx="13982827" cy="82668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content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758407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_and_Bullete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323850" y="1669756"/>
            <a:ext cx="13983046" cy="1659942"/>
          </a:xfrm>
          <a:prstGeom prst="rect">
            <a:avLst/>
          </a:prstGeom>
        </p:spPr>
        <p:txBody>
          <a:bodyPr rtlCol="0"/>
          <a:lstStyle>
            <a:lvl1pPr marL="457200" indent="-4572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6288" indent="-342900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1015213" indent="-342900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Times New Roman" panose="02020603050405020304" pitchFamily="18" charset="0"/>
              <a:buChar char="–"/>
              <a:defRPr/>
            </a:lvl3pPr>
            <a:lvl4pPr marL="1284138" indent="-342900">
              <a:spcAft>
                <a:spcPts val="800"/>
              </a:spcAft>
              <a:buFont typeface="Arial" panose="020B0604020202020204" pitchFamily="34" charset="0"/>
              <a:buChar char="•"/>
              <a:defRPr/>
            </a:lvl4pPr>
            <a:lvl5pPr marL="1553063" indent="-342900">
              <a:spcAft>
                <a:spcPts val="80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33CCB3-0379-7340-9C7D-66847C4065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42900"/>
            <a:ext cx="13982827" cy="826681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bullet content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1213002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5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_and_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50" y="347413"/>
            <a:ext cx="13982827" cy="805278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subtitle layout – Type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152691"/>
            <a:ext cx="13982700" cy="517065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600" b="1" i="0" cap="all" spc="300" baseline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95120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4 Content Graphic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"/>
          <p:cNvSpPr txBox="1">
            <a:spLocks noChangeArrowheads="1"/>
          </p:cNvSpPr>
          <p:nvPr userDrawn="1"/>
        </p:nvSpPr>
        <p:spPr bwMode="auto">
          <a:xfrm>
            <a:off x="612209" y="7868336"/>
            <a:ext cx="4843781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1120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2017, Amazon Web Services, Inc. or its Affiliates.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88646" y="5778157"/>
            <a:ext cx="3114110" cy="478813"/>
          </a:xfrm>
        </p:spPr>
        <p:txBody>
          <a:bodyPr/>
          <a:lstStyle>
            <a:lvl1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920" b="0" i="0" spc="8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920" b="0" i="0" spc="8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920" b="0" i="0" spc="8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920" b="0" i="0" spc="8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020168" y="5778157"/>
            <a:ext cx="3116275" cy="478813"/>
          </a:xfrm>
        </p:spPr>
        <p:txBody>
          <a:bodyPr/>
          <a:lstStyle>
            <a:lvl1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920" b="0" i="0" spc="8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920" b="0" i="0" spc="8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920" b="0" i="0" spc="8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920" b="0" i="0" spc="8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53856" y="5778157"/>
            <a:ext cx="3116275" cy="478813"/>
          </a:xfrm>
        </p:spPr>
        <p:txBody>
          <a:bodyPr/>
          <a:lstStyle>
            <a:lvl1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920" b="0" i="0" spc="8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920" b="0" i="0" spc="8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920" b="0" i="0" spc="8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920" b="0" i="0" spc="8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10887546" y="5778157"/>
            <a:ext cx="3116275" cy="478813"/>
          </a:xfrm>
        </p:spPr>
        <p:txBody>
          <a:bodyPr/>
          <a:lstStyle>
            <a:lvl1pPr>
              <a:defRPr sz="1920" b="0" i="0" spc="80" baseline="0">
                <a:latin typeface="Amazon Ember" charset="0"/>
                <a:ea typeface="Amazon Ember" charset="0"/>
                <a:cs typeface="Amazon Ember" charset="0"/>
              </a:defRPr>
            </a:lvl1pPr>
            <a:lvl2pPr>
              <a:defRPr sz="1920" b="0" i="0" spc="80" baseline="0">
                <a:latin typeface="Roboto Condensed" charset="0"/>
                <a:ea typeface="Roboto Condensed" charset="0"/>
                <a:cs typeface="Roboto Condensed" charset="0"/>
              </a:defRPr>
            </a:lvl2pPr>
            <a:lvl3pPr>
              <a:defRPr sz="1920" b="0" i="0" spc="80" baseline="0">
                <a:latin typeface="Roboto Condensed" charset="0"/>
                <a:ea typeface="Roboto Condensed" charset="0"/>
                <a:cs typeface="Roboto Condensed" charset="0"/>
              </a:defRPr>
            </a:lvl3pPr>
            <a:lvl4pPr>
              <a:defRPr sz="1920" b="0" i="0" spc="80" baseline="0">
                <a:latin typeface="Roboto Condensed" charset="0"/>
                <a:ea typeface="Roboto Condensed" charset="0"/>
                <a:cs typeface="Roboto Condensed" charset="0"/>
              </a:defRPr>
            </a:lvl4pPr>
            <a:lvl5pPr>
              <a:defRPr sz="1920" b="0" i="0" spc="80" baseline="0">
                <a:latin typeface="Roboto Condensed" charset="0"/>
                <a:ea typeface="Roboto Condensed" charset="0"/>
                <a:cs typeface="Roboto Condense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741039" y="2637133"/>
            <a:ext cx="2794406" cy="2794406"/>
          </a:xfrm>
        </p:spPr>
        <p:txBody>
          <a:bodyPr/>
          <a:lstStyle>
            <a:lvl1pPr>
              <a:defRPr sz="2880"/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4183416" y="2637133"/>
            <a:ext cx="2794406" cy="2794406"/>
          </a:xfrm>
        </p:spPr>
        <p:txBody>
          <a:bodyPr/>
          <a:lstStyle>
            <a:lvl1pPr>
              <a:defRPr sz="2880"/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7625794" y="2637133"/>
            <a:ext cx="2794406" cy="2794406"/>
          </a:xfrm>
        </p:spPr>
        <p:txBody>
          <a:bodyPr/>
          <a:lstStyle>
            <a:lvl1pPr>
              <a:defRPr sz="2880"/>
            </a:lvl1pPr>
          </a:lstStyle>
          <a:p>
            <a:endParaRPr lang="en-US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1068170" y="2637133"/>
            <a:ext cx="2794406" cy="2794406"/>
          </a:xfrm>
        </p:spPr>
        <p:txBody>
          <a:bodyPr/>
          <a:lstStyle>
            <a:lvl1pPr>
              <a:defRPr sz="2880"/>
            </a:lvl1pPr>
          </a:lstStyle>
          <a:p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570584" y="555955"/>
            <a:ext cx="13518490" cy="751728"/>
          </a:xfrm>
        </p:spPr>
        <p:txBody>
          <a:bodyPr lIns="91440" tIns="45720" rIns="91440" bIns="45720"/>
          <a:lstStyle>
            <a:lvl1pPr>
              <a:defRPr b="0" i="0" spc="480"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4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  <p:sldLayoutId id="2147483742" r:id="rId25"/>
    <p:sldLayoutId id="2147483743" r:id="rId26"/>
    <p:sldLayoutId id="2147483943" r:id="rId27"/>
    <p:sldLayoutId id="2147483748" r:id="rId28"/>
    <p:sldLayoutId id="2147483749" r:id="rId29"/>
    <p:sldLayoutId id="2147483750" r:id="rId30"/>
    <p:sldLayoutId id="2147483751" r:id="rId31"/>
    <p:sldLayoutId id="2147483752" r:id="rId32"/>
    <p:sldLayoutId id="2147483756" r:id="rId33"/>
    <p:sldLayoutId id="2147483757" r:id="rId34"/>
    <p:sldLayoutId id="2147483758" r:id="rId35"/>
    <p:sldLayoutId id="2147483759" r:id="rId36"/>
    <p:sldLayoutId id="2147483760" r:id="rId37"/>
    <p:sldLayoutId id="2147483761" r:id="rId38"/>
    <p:sldLayoutId id="2147483762" r:id="rId39"/>
    <p:sldLayoutId id="2147483764" r:id="rId40"/>
    <p:sldLayoutId id="2147483765" r:id="rId41"/>
    <p:sldLayoutId id="2147483766" r:id="rId42"/>
    <p:sldLayoutId id="2147483767" r:id="rId43"/>
    <p:sldLayoutId id="2147483768" r:id="rId44"/>
    <p:sldLayoutId id="2147483769" r:id="rId45"/>
    <p:sldLayoutId id="2147483770" r:id="rId46"/>
    <p:sldLayoutId id="2147483771" r:id="rId47"/>
    <p:sldLayoutId id="2147483772" r:id="rId48"/>
    <p:sldLayoutId id="2147483773" r:id="rId49"/>
    <p:sldLayoutId id="2147483774" r:id="rId50"/>
    <p:sldLayoutId id="2147483777" r:id="rId51"/>
    <p:sldLayoutId id="2147483778" r:id="rId52"/>
    <p:sldLayoutId id="2147483779" r:id="rId53"/>
    <p:sldLayoutId id="2147483780" r:id="rId54"/>
    <p:sldLayoutId id="2147483782" r:id="rId55"/>
    <p:sldLayoutId id="2147483784" r:id="rId56"/>
    <p:sldLayoutId id="2147483787" r:id="rId57"/>
    <p:sldLayoutId id="2147483789" r:id="rId58"/>
    <p:sldLayoutId id="2147483792" r:id="rId59"/>
    <p:sldLayoutId id="2147483793" r:id="rId60"/>
    <p:sldLayoutId id="2147483795" r:id="rId61"/>
    <p:sldLayoutId id="2147483798" r:id="rId62"/>
    <p:sldLayoutId id="2147483799" r:id="rId63"/>
    <p:sldLayoutId id="2147483800" r:id="rId64"/>
    <p:sldLayoutId id="2147483801" r:id="rId65"/>
    <p:sldLayoutId id="2147483802" r:id="rId66"/>
    <p:sldLayoutId id="2147483803" r:id="rId67"/>
    <p:sldLayoutId id="2147483804" r:id="rId68"/>
    <p:sldLayoutId id="2147483805" r:id="rId69"/>
    <p:sldLayoutId id="2147483806" r:id="rId70"/>
    <p:sldLayoutId id="2147483948" r:id="rId71"/>
    <p:sldLayoutId id="2147483839" r:id="rId72"/>
    <p:sldLayoutId id="2147483840" r:id="rId73"/>
    <p:sldLayoutId id="2147483841" r:id="rId74"/>
    <p:sldLayoutId id="2147483842" r:id="rId75"/>
    <p:sldLayoutId id="2147483847" r:id="rId76"/>
    <p:sldLayoutId id="2147483848" r:id="rId77"/>
    <p:sldLayoutId id="2147483849" r:id="rId78"/>
    <p:sldLayoutId id="2147483850" r:id="rId79"/>
    <p:sldLayoutId id="2147483852" r:id="rId80"/>
    <p:sldLayoutId id="2147483860" r:id="rId81"/>
    <p:sldLayoutId id="2147483861" r:id="rId82"/>
    <p:sldLayoutId id="2147483864" r:id="rId83"/>
    <p:sldLayoutId id="2147483867" r:id="rId84"/>
    <p:sldLayoutId id="2147483869" r:id="rId85"/>
    <p:sldLayoutId id="2147483890" r:id="rId86"/>
    <p:sldLayoutId id="2147483892" r:id="rId87"/>
    <p:sldLayoutId id="2147483895" r:id="rId88"/>
    <p:sldLayoutId id="2147483897" r:id="rId89"/>
    <p:sldLayoutId id="2147483940" r:id="rId90"/>
    <p:sldLayoutId id="2147483941" r:id="rId91"/>
    <p:sldLayoutId id="2147483953" r:id="rId92"/>
  </p:sldLayoutIdLst>
  <p:transition>
    <p:fade/>
  </p:transition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2FFDC-3B7E-4802-A7E3-F86F03EAEE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3053166"/>
            <a:ext cx="11719981" cy="1191259"/>
          </a:xfrm>
        </p:spPr>
        <p:txBody>
          <a:bodyPr anchor="b" anchorCtr="0"/>
          <a:lstStyle/>
          <a:p>
            <a:r>
              <a:rPr lang="en-US" dirty="0">
                <a:solidFill>
                  <a:schemeClr val="accent1"/>
                </a:solidFill>
              </a:rPr>
              <a:t>Containers on AWS</a:t>
            </a:r>
          </a:p>
        </p:txBody>
      </p:sp>
    </p:spTree>
    <p:extLst>
      <p:ext uri="{BB962C8B-B14F-4D97-AF65-F5344CB8AC3E}">
        <p14:creationId xmlns:p14="http://schemas.microsoft.com/office/powerpoint/2010/main" val="10515186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Amazon ECR – container registry</a:t>
            </a:r>
          </a:p>
          <a:p>
            <a:r>
              <a:rPr lang="en-US" dirty="0"/>
              <a:t>Amazon EKS – Kubernetes </a:t>
            </a:r>
          </a:p>
          <a:p>
            <a:r>
              <a:rPr lang="en-US" dirty="0"/>
              <a:t>Amazon ECS – Nice and easy container  orchestration</a:t>
            </a:r>
          </a:p>
          <a:p>
            <a:r>
              <a:rPr lang="en-US" dirty="0"/>
              <a:t>AWS Batch – scheduler and orchestration for batch jobs</a:t>
            </a:r>
          </a:p>
          <a:p>
            <a:r>
              <a:rPr lang="en-US" dirty="0"/>
              <a:t>AWS </a:t>
            </a:r>
            <a:r>
              <a:rPr lang="en-US" dirty="0" err="1"/>
              <a:t>CodePipeline</a:t>
            </a:r>
            <a:r>
              <a:rPr lang="en-US" dirty="0"/>
              <a:t> – CI/CD pipeline</a:t>
            </a:r>
          </a:p>
          <a:p>
            <a:r>
              <a:rPr lang="en-US" dirty="0"/>
              <a:t>Other ways to run container on AWS</a:t>
            </a:r>
          </a:p>
          <a:p>
            <a:r>
              <a:rPr lang="en-US" dirty="0"/>
              <a:t>New Services!</a:t>
            </a:r>
          </a:p>
        </p:txBody>
      </p:sp>
    </p:spTree>
    <p:extLst>
      <p:ext uri="{BB962C8B-B14F-4D97-AF65-F5344CB8AC3E}">
        <p14:creationId xmlns:p14="http://schemas.microsoft.com/office/powerpoint/2010/main" val="3684382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5417E-6 -2.83951E-6 L 0.0344 0.0011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4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CA34-808F-3443-9210-83F94D37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Amazon EKS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7DE18-71C4-9E4A-996E-F45487D6F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Amazon Elastic Kubernetes Services</a:t>
            </a:r>
          </a:p>
        </p:txBody>
      </p:sp>
    </p:spTree>
    <p:extLst>
      <p:ext uri="{BB962C8B-B14F-4D97-AF65-F5344CB8AC3E}">
        <p14:creationId xmlns:p14="http://schemas.microsoft.com/office/powerpoint/2010/main" val="625919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72272F-12A4-8548-A7D0-2C83FDEDA697}"/>
              </a:ext>
            </a:extLst>
          </p:cNvPr>
          <p:cNvSpPr txBox="1">
            <a:spLocks/>
          </p:cNvSpPr>
          <p:nvPr/>
        </p:nvSpPr>
        <p:spPr>
          <a:xfrm>
            <a:off x="843739" y="2501000"/>
            <a:ext cx="13128486" cy="3021462"/>
          </a:xfrm>
          <a:prstGeom prst="rect">
            <a:avLst/>
          </a:prstGeom>
        </p:spPr>
        <p:txBody>
          <a:bodyPr vert="horz" lIns="146304" tIns="73152" rIns="146304" bIns="73152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2"/>
            <a:r>
              <a:rPr lang="en-US" sz="3840" dirty="0">
                <a:solidFill>
                  <a:srgbClr val="FF9900"/>
                </a:solidFill>
              </a:rPr>
              <a:t>Amazon Elastic Kubernetes Service (EKS) </a:t>
            </a:r>
            <a:r>
              <a:rPr lang="en-US" sz="3840" dirty="0">
                <a:solidFill>
                  <a:srgbClr val="FFFFFF"/>
                </a:solidFill>
              </a:rPr>
              <a:t>is a fully </a:t>
            </a:r>
            <a:r>
              <a:rPr lang="en-US" sz="3840" dirty="0">
                <a:solidFill>
                  <a:srgbClr val="FF9900"/>
                </a:solidFill>
              </a:rPr>
              <a:t>managed</a:t>
            </a:r>
            <a:r>
              <a:rPr lang="en-US" sz="3840" dirty="0">
                <a:solidFill>
                  <a:srgbClr val="FFFFFF"/>
                </a:solidFill>
              </a:rPr>
              <a:t> Kubernetes service. EKS runs upstream Kubernetes and is </a:t>
            </a:r>
            <a:r>
              <a:rPr lang="en-US" sz="3840" dirty="0">
                <a:solidFill>
                  <a:srgbClr val="FF9900"/>
                </a:solidFill>
              </a:rPr>
              <a:t>certified</a:t>
            </a:r>
            <a:r>
              <a:rPr lang="en-US" sz="3840" dirty="0">
                <a:solidFill>
                  <a:srgbClr val="FFFFFF"/>
                </a:solidFill>
              </a:rPr>
              <a:t> Kubernetes conformant.</a:t>
            </a:r>
            <a:endParaRPr lang="en-US" sz="384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5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A223C0-20D1-6B45-B5A5-2B1E29F8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Kubernetes with EKS vs running on EC2?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673CA6-6F5B-1C4B-9315-E72578051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48618" indent="-548618" defTabSz="457182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FFFF"/>
                </a:solidFill>
                <a:latin typeface="Amazon Ember"/>
              </a:rPr>
              <a:t>We deploy the Kubernetes Control Plane and </a:t>
            </a:r>
            <a:r>
              <a:rPr lang="en-AU" dirty="0" err="1">
                <a:solidFill>
                  <a:srgbClr val="FFFFFF"/>
                </a:solidFill>
                <a:latin typeface="Amazon Ember"/>
              </a:rPr>
              <a:t>etcd</a:t>
            </a:r>
            <a:r>
              <a:rPr lang="en-AU" dirty="0">
                <a:solidFill>
                  <a:srgbClr val="FFFFFF"/>
                </a:solidFill>
                <a:latin typeface="Amazon Ember"/>
              </a:rPr>
              <a:t> in a highly-available configuration across 3 AZs</a:t>
            </a:r>
          </a:p>
          <a:p>
            <a:pPr marL="548618" indent="-548618" defTabSz="457182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FFFF"/>
                </a:solidFill>
                <a:latin typeface="Amazon Ember"/>
              </a:rPr>
              <a:t>We manage that control plane for you in a similar way to our managed relational database service RDS</a:t>
            </a:r>
          </a:p>
          <a:p>
            <a:pPr marL="548618" indent="-548618" defTabSz="457182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FFFF"/>
                </a:solidFill>
                <a:latin typeface="Amazon Ember"/>
              </a:rPr>
              <a:t>We provide a network (CNI) plugin that integrates Pod networking natively with AWS VPC</a:t>
            </a:r>
          </a:p>
          <a:p>
            <a:pPr marL="548618" indent="-548618" defTabSz="457182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FFFF"/>
                </a:solidFill>
                <a:latin typeface="Amazon Ember"/>
              </a:rPr>
              <a:t>We integrate/federate user access to the Kubernetes CLI (</a:t>
            </a:r>
            <a:r>
              <a:rPr lang="en-AU" dirty="0" err="1">
                <a:solidFill>
                  <a:srgbClr val="FFFFFF"/>
                </a:solidFill>
                <a:latin typeface="Amazon Ember"/>
              </a:rPr>
              <a:t>kubectl</a:t>
            </a:r>
            <a:r>
              <a:rPr lang="en-AU" dirty="0">
                <a:solidFill>
                  <a:srgbClr val="FFFFFF"/>
                </a:solidFill>
                <a:latin typeface="Amazon Ember"/>
              </a:rPr>
              <a:t>) and API with AWS IAM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2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58289</TotalTime>
  <Words>542</Words>
  <Application>Microsoft Macintosh PowerPoint</Application>
  <PresentationFormat>Custom</PresentationFormat>
  <Paragraphs>67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Amazon Ember</vt:lpstr>
      <vt:lpstr>Amazon Ember Display</vt:lpstr>
      <vt:lpstr>Amazon Ember Heavy</vt:lpstr>
      <vt:lpstr>Amazon Ember Light</vt:lpstr>
      <vt:lpstr>Amazon Ember Regular</vt:lpstr>
      <vt:lpstr>Arial</vt:lpstr>
      <vt:lpstr>Calibri</vt:lpstr>
      <vt:lpstr>Lucida Console</vt:lpstr>
      <vt:lpstr>Roboto Condensed</vt:lpstr>
      <vt:lpstr>Times New Roman</vt:lpstr>
      <vt:lpstr>Wingdings</vt:lpstr>
      <vt:lpstr>DeckTemplate-AWS</vt:lpstr>
      <vt:lpstr>PowerPoint Presentation</vt:lpstr>
      <vt:lpstr>Agenda</vt:lpstr>
      <vt:lpstr>Amazon EKS</vt:lpstr>
      <vt:lpstr>PowerPoint Presentation</vt:lpstr>
      <vt:lpstr>Kubernetes with EKS vs running on EC2?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Deka, Jeeri</cp:lastModifiedBy>
  <cp:revision>205</cp:revision>
  <dcterms:created xsi:type="dcterms:W3CDTF">2016-06-17T18:22:10Z</dcterms:created>
  <dcterms:modified xsi:type="dcterms:W3CDTF">2024-01-16T04:25:55Z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