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74"/>
  </p:notesMasterIdLst>
  <p:handoutMasterIdLst>
    <p:handoutMasterId r:id="rId75"/>
  </p:handoutMasterIdLst>
  <p:sldIdLst>
    <p:sldId id="294" r:id="rId5"/>
    <p:sldId id="258" r:id="rId6"/>
    <p:sldId id="316" r:id="rId7"/>
    <p:sldId id="3942" r:id="rId8"/>
    <p:sldId id="3943" r:id="rId9"/>
    <p:sldId id="3944" r:id="rId10"/>
    <p:sldId id="356" r:id="rId11"/>
    <p:sldId id="357" r:id="rId12"/>
    <p:sldId id="358" r:id="rId13"/>
    <p:sldId id="297" r:id="rId14"/>
    <p:sldId id="272" r:id="rId15"/>
    <p:sldId id="349" r:id="rId16"/>
    <p:sldId id="273" r:id="rId17"/>
    <p:sldId id="3295" r:id="rId18"/>
    <p:sldId id="3296" r:id="rId19"/>
    <p:sldId id="3297" r:id="rId20"/>
    <p:sldId id="3301" r:id="rId21"/>
    <p:sldId id="3302" r:id="rId22"/>
    <p:sldId id="3300" r:id="rId23"/>
    <p:sldId id="3298" r:id="rId24"/>
    <p:sldId id="3299" r:id="rId25"/>
    <p:sldId id="3941" r:id="rId26"/>
    <p:sldId id="3272" r:id="rId27"/>
    <p:sldId id="304" r:id="rId28"/>
    <p:sldId id="274" r:id="rId29"/>
    <p:sldId id="496" r:id="rId30"/>
    <p:sldId id="497" r:id="rId31"/>
    <p:sldId id="445" r:id="rId32"/>
    <p:sldId id="456" r:id="rId33"/>
    <p:sldId id="1636" r:id="rId34"/>
    <p:sldId id="1667" r:id="rId35"/>
    <p:sldId id="3269" r:id="rId36"/>
    <p:sldId id="3270" r:id="rId37"/>
    <p:sldId id="1647" r:id="rId38"/>
    <p:sldId id="1628" r:id="rId39"/>
    <p:sldId id="1648" r:id="rId40"/>
    <p:sldId id="1589" r:id="rId41"/>
    <p:sldId id="3353" r:id="rId42"/>
    <p:sldId id="302" r:id="rId43"/>
    <p:sldId id="351" r:id="rId44"/>
    <p:sldId id="3329" r:id="rId45"/>
    <p:sldId id="1544" r:id="rId46"/>
    <p:sldId id="3337" r:id="rId47"/>
    <p:sldId id="3338" r:id="rId48"/>
    <p:sldId id="3339" r:id="rId49"/>
    <p:sldId id="1545" r:id="rId50"/>
    <p:sldId id="3324" r:id="rId51"/>
    <p:sldId id="3325" r:id="rId52"/>
    <p:sldId id="2004" r:id="rId53"/>
    <p:sldId id="354" r:id="rId54"/>
    <p:sldId id="355" r:id="rId55"/>
    <p:sldId id="2091" r:id="rId56"/>
    <p:sldId id="2092" r:id="rId57"/>
    <p:sldId id="3328" r:id="rId58"/>
    <p:sldId id="380" r:id="rId59"/>
    <p:sldId id="1932" r:id="rId60"/>
    <p:sldId id="317" r:id="rId61"/>
    <p:sldId id="300" r:id="rId62"/>
    <p:sldId id="3354" r:id="rId63"/>
    <p:sldId id="1733" r:id="rId64"/>
    <p:sldId id="2403" r:id="rId65"/>
    <p:sldId id="1684" r:id="rId66"/>
    <p:sldId id="3824" r:id="rId67"/>
    <p:sldId id="3890" r:id="rId68"/>
    <p:sldId id="3906" r:id="rId69"/>
    <p:sldId id="3861" r:id="rId70"/>
    <p:sldId id="3895" r:id="rId71"/>
    <p:sldId id="3864" r:id="rId72"/>
    <p:sldId id="292" r:id="rId73"/>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F7C530-17D8-2E41-A038-884BBEDC52EB}">
          <p14:sldIdLst>
            <p14:sldId id="294"/>
            <p14:sldId id="258"/>
          </p14:sldIdLst>
        </p14:section>
        <p14:section name="Introduction" id="{DEC14B67-E0D3-F145-A5D8-DD7AC51F0B38}">
          <p14:sldIdLst>
            <p14:sldId id="316"/>
            <p14:sldId id="3942"/>
            <p14:sldId id="3943"/>
            <p14:sldId id="3944"/>
            <p14:sldId id="356"/>
            <p14:sldId id="357"/>
            <p14:sldId id="358"/>
            <p14:sldId id="297"/>
            <p14:sldId id="272"/>
            <p14:sldId id="349"/>
          </p14:sldIdLst>
        </p14:section>
        <p14:section name="Amazon ECR" id="{006F8607-19D8-CB41-B027-8FC2449C011F}">
          <p14:sldIdLst>
            <p14:sldId id="273"/>
            <p14:sldId id="3295"/>
            <p14:sldId id="3296"/>
            <p14:sldId id="3297"/>
            <p14:sldId id="3301"/>
            <p14:sldId id="3302"/>
            <p14:sldId id="3300"/>
            <p14:sldId id="3298"/>
            <p14:sldId id="3299"/>
          </p14:sldIdLst>
        </p14:section>
        <p14:section name="Amazon EKS" id="{507DEC6D-36D9-1A4A-84F9-A091D290D720}">
          <p14:sldIdLst>
            <p14:sldId id="3941"/>
            <p14:sldId id="3272"/>
            <p14:sldId id="304"/>
            <p14:sldId id="274"/>
            <p14:sldId id="496"/>
            <p14:sldId id="497"/>
            <p14:sldId id="445"/>
            <p14:sldId id="456"/>
          </p14:sldIdLst>
        </p14:section>
        <p14:section name="EKS network and security" id="{2B4A0A36-6679-B342-8584-28085222B8D9}">
          <p14:sldIdLst>
            <p14:sldId id="1636"/>
            <p14:sldId id="1667"/>
            <p14:sldId id="3269"/>
            <p14:sldId id="3270"/>
            <p14:sldId id="1647"/>
            <p14:sldId id="1628"/>
            <p14:sldId id="1648"/>
            <p14:sldId id="1589"/>
          </p14:sldIdLst>
        </p14:section>
        <p14:section name="Amazon ECS" id="{9E9CB232-C676-4740-902B-C008AEAD4BF1}">
          <p14:sldIdLst>
            <p14:sldId id="3353"/>
            <p14:sldId id="302"/>
            <p14:sldId id="351"/>
            <p14:sldId id="3329"/>
            <p14:sldId id="1544"/>
            <p14:sldId id="3337"/>
            <p14:sldId id="3338"/>
            <p14:sldId id="3339"/>
            <p14:sldId id="1545"/>
            <p14:sldId id="3324"/>
            <p14:sldId id="3325"/>
            <p14:sldId id="2004"/>
            <p14:sldId id="354"/>
            <p14:sldId id="355"/>
            <p14:sldId id="2091"/>
            <p14:sldId id="2092"/>
            <p14:sldId id="3328"/>
            <p14:sldId id="380"/>
            <p14:sldId id="1932"/>
          </p14:sldIdLst>
        </p14:section>
        <p14:section name="EKS vs ECS" id="{AB44D126-C654-8049-A1A2-68A1E7779BAD}">
          <p14:sldIdLst>
            <p14:sldId id="317"/>
            <p14:sldId id="300"/>
          </p14:sldIdLst>
        </p14:section>
        <p14:section name="AWS Batch" id="{BCFEE2F7-F2F2-9346-97D3-E64A7A95EB70}">
          <p14:sldIdLst>
            <p14:sldId id="3354"/>
            <p14:sldId id="1733"/>
            <p14:sldId id="2403"/>
            <p14:sldId id="1684"/>
            <p14:sldId id="3824"/>
            <p14:sldId id="3890"/>
            <p14:sldId id="3906"/>
            <p14:sldId id="3861"/>
            <p14:sldId id="3895"/>
            <p14:sldId id="3864"/>
            <p14:sldId id="292"/>
          </p14:sldIdLst>
        </p14:section>
      </p14:sectionLst>
    </p:ex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PRG User" initials="PU" lastIdx="4" clrIdx="2">
    <p:extLst>
      <p:ext uri="{19B8F6BF-5375-455C-9EA6-DF929625EA0E}">
        <p15:presenceInfo xmlns:p15="http://schemas.microsoft.com/office/powerpoint/2012/main" userId="PRG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autoAdjust="0"/>
    <p:restoredTop sz="78367" autoAdjust="0"/>
  </p:normalViewPr>
  <p:slideViewPr>
    <p:cSldViewPr snapToGrid="0" showGuides="1">
      <p:cViewPr varScale="1">
        <p:scale>
          <a:sx n="75" d="100"/>
          <a:sy n="75" d="100"/>
        </p:scale>
        <p:origin x="1284" y="60"/>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5824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11/8/2023</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ws.amazon.com/fargate" TargetMode="External"/><Relationship Id="rId7" Type="http://schemas.openxmlformats.org/officeDocument/2006/relationships/hyperlink" Target="https://aws.amazon.com/wavelength/"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aws.amazon.com/AWSEC2/latest/UserGuide/using-regions-availability-zones.html" TargetMode="External"/><Relationship Id="rId5" Type="http://schemas.openxmlformats.org/officeDocument/2006/relationships/hyperlink" Target="https://aws.amazon.com/outposts/" TargetMode="External"/><Relationship Id="rId4" Type="http://schemas.openxmlformats.org/officeDocument/2006/relationships/hyperlink" Target="https://aws.amazon.com/ec2/"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aws.amazon.com/ecs/"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Amazon Ember" panose="020B0603020204020204" pitchFamily="34" charset="0"/>
                <a:ea typeface="+mn-ea"/>
                <a:cs typeface="+mn-cs"/>
              </a:rPr>
              <a:t>[Introduce</a:t>
            </a:r>
            <a:r>
              <a:rPr lang="en-US" sz="1100" b="0" i="0" kern="1200" baseline="0" dirty="0">
                <a:solidFill>
                  <a:schemeClr val="tx1"/>
                </a:solidFill>
                <a:effectLst/>
                <a:latin typeface="Amazon Ember" panose="020B0603020204020204" pitchFamily="34" charset="0"/>
                <a:ea typeface="+mn-ea"/>
                <a:cs typeface="+mn-cs"/>
              </a:rPr>
              <a:t> yourself]</a:t>
            </a:r>
          </a:p>
          <a:p>
            <a:endParaRPr lang="en-US" sz="1100" b="0" i="0" kern="1200" dirty="0">
              <a:solidFill>
                <a:schemeClr val="tx1"/>
              </a:solidFill>
              <a:effectLst/>
              <a:latin typeface="Amazon Ember" panose="020B0603020204020204" pitchFamily="34" charset="0"/>
              <a:ea typeface="+mn-ea"/>
              <a:cs typeface="+mn-cs"/>
            </a:endParaRPr>
          </a:p>
          <a:p>
            <a:r>
              <a:rPr lang="en-US" sz="1100" b="0" i="0" kern="1200" dirty="0">
                <a:solidFill>
                  <a:schemeClr val="tx1"/>
                </a:solidFill>
                <a:effectLst/>
                <a:latin typeface="Amazon Ember" panose="020B0603020204020204" pitchFamily="34" charset="0"/>
                <a:ea typeface="+mn-ea"/>
                <a:cs typeface="+mn-cs"/>
              </a:rPr>
              <a:t>Confused between all your choices of containers services you can run on AWS? This session will explore your options and the advantages of each.</a:t>
            </a:r>
          </a:p>
          <a:p>
            <a:r>
              <a:rPr lang="en-US" sz="1100" b="0" i="0" kern="1200" dirty="0">
                <a:solidFill>
                  <a:schemeClr val="tx1"/>
                </a:solidFill>
                <a:effectLst/>
                <a:latin typeface="Amazon Ember" panose="020B0603020204020204" pitchFamily="34" charset="0"/>
                <a:ea typeface="+mn-ea"/>
                <a:cs typeface="+mn-cs"/>
              </a:rPr>
              <a:t>Whether you are just beginning to learn Docker or are an expert with Kubernetes, join us to learn how to pick the right services that would work best for you.</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601151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dirty="0"/>
              <a:t>: We’ve already spent some time talking about the current AWS container services landscape.</a:t>
            </a:r>
          </a:p>
          <a:p>
            <a:endParaRPr lang="en-US" dirty="0"/>
          </a:p>
          <a:p>
            <a:r>
              <a:rPr lang="en-US" b="1" dirty="0"/>
              <a:t>SAY</a:t>
            </a:r>
            <a:r>
              <a:rPr lang="en-US" dirty="0"/>
              <a:t>: For this session, we’re going to focus on at the orchestration or management layer and explore Amazon ECS.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SAY</a:t>
            </a:r>
            <a:r>
              <a:rPr lang="en-US" dirty="0"/>
              <a:t>: We will also look at how you can currently run your containers on ECS using on of two Launch Types: either the EC2 launch type – where get to manage the the underlying instances on which your containers are running -  or you can choose to run your containers in a serverless manner with the AWS </a:t>
            </a:r>
            <a:r>
              <a:rPr lang="en-US" dirty="0" err="1"/>
              <a:t>Fargate</a:t>
            </a:r>
            <a:r>
              <a:rPr lang="en-US" dirty="0"/>
              <a:t> launch type.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6217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I’ll talk to you about the core container technologies: </a:t>
            </a:r>
            <a:r>
              <a:rPr lang="en-US" dirty="0"/>
              <a:t>Compute,</a:t>
            </a:r>
            <a:r>
              <a:rPr lang="en-US" baseline="0" dirty="0"/>
              <a:t> </a:t>
            </a:r>
            <a:r>
              <a:rPr lang="en-US" dirty="0"/>
              <a:t>Storage &amp; State, and Networking</a:t>
            </a:r>
          </a:p>
        </p:txBody>
      </p:sp>
      <p:sp>
        <p:nvSpPr>
          <p:cNvPr id="4" name="Slide Number Placeholder 3"/>
          <p:cNvSpPr>
            <a:spLocks noGrp="1"/>
          </p:cNvSpPr>
          <p:nvPr>
            <p:ph type="sldNum" sz="quarter" idx="10"/>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116284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Amazon ECR registry </a:t>
            </a:r>
            <a:r>
              <a:rPr lang="en-US" sz="1200" b="0" i="0" kern="1200" dirty="0">
                <a:solidFill>
                  <a:schemeClr val="tx1"/>
                </a:solidFill>
                <a:effectLst/>
                <a:latin typeface="+mn-lt"/>
                <a:ea typeface="+mn-ea"/>
                <a:cs typeface="+mn-cs"/>
              </a:rPr>
              <a:t>is provided to each AWS account; you can create </a:t>
            </a:r>
            <a:r>
              <a:rPr lang="en-US" sz="1200" b="1" i="0" kern="1200" dirty="0">
                <a:solidFill>
                  <a:schemeClr val="tx1"/>
                </a:solidFill>
                <a:effectLst/>
                <a:latin typeface="+mn-lt"/>
                <a:ea typeface="+mn-ea"/>
                <a:cs typeface="+mn-cs"/>
              </a:rPr>
              <a:t>image repositories </a:t>
            </a:r>
            <a:r>
              <a:rPr lang="en-US" sz="1200" b="0" i="0" kern="1200" dirty="0">
                <a:solidFill>
                  <a:schemeClr val="tx1"/>
                </a:solidFill>
                <a:effectLst/>
                <a:latin typeface="+mn-lt"/>
                <a:ea typeface="+mn-ea"/>
                <a:cs typeface="+mn-cs"/>
              </a:rPr>
              <a:t>in your registry and store images in them.</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a:t>
            </a:r>
            <a:r>
              <a:rPr lang="en-US" sz="1200" b="1" i="0" kern="1200" dirty="0">
                <a:solidFill>
                  <a:schemeClr val="tx1"/>
                </a:solidFill>
                <a:effectLst/>
                <a:latin typeface="+mn-lt"/>
                <a:ea typeface="+mn-ea"/>
                <a:cs typeface="+mn-cs"/>
              </a:rPr>
              <a:t>ECR registries host your container images in a highly available and scalable architecture</a:t>
            </a:r>
            <a:r>
              <a:rPr lang="en-US" sz="1200" b="0" i="0" kern="1200" dirty="0">
                <a:solidFill>
                  <a:schemeClr val="tx1"/>
                </a:solidFill>
                <a:effectLst/>
                <a:latin typeface="+mn-lt"/>
                <a:ea typeface="+mn-ea"/>
                <a:cs typeface="+mn-cs"/>
              </a:rPr>
              <a:t>, allowing you to deploy containers reliably for your applications. You can use your registry to manage image repositories consisting of Docker and Open Container Initiative (OCI) images. Each AWS account is provided with a single (default) Amazon ECR registry.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By </a:t>
            </a:r>
            <a:r>
              <a:rPr lang="en-US" sz="1200" b="1" i="0" kern="1200" dirty="0">
                <a:solidFill>
                  <a:schemeClr val="tx1"/>
                </a:solidFill>
                <a:effectLst/>
                <a:latin typeface="+mn-lt"/>
                <a:ea typeface="+mn-ea"/>
                <a:cs typeface="+mn-cs"/>
              </a:rPr>
              <a:t>default, your account has read and write access to the repositories</a:t>
            </a:r>
            <a:r>
              <a:rPr lang="en-US" sz="1200" b="0" i="0" kern="1200" dirty="0">
                <a:solidFill>
                  <a:schemeClr val="tx1"/>
                </a:solidFill>
                <a:effectLst/>
                <a:latin typeface="+mn-lt"/>
                <a:ea typeface="+mn-ea"/>
                <a:cs typeface="+mn-cs"/>
              </a:rPr>
              <a:t> in your </a:t>
            </a:r>
            <a:r>
              <a:rPr lang="en-US" sz="1200" b="1" i="0" kern="1200" dirty="0">
                <a:solidFill>
                  <a:schemeClr val="tx1"/>
                </a:solidFill>
                <a:effectLst/>
                <a:latin typeface="+mn-lt"/>
                <a:ea typeface="+mn-ea"/>
                <a:cs typeface="+mn-cs"/>
              </a:rPr>
              <a:t>default registry</a:t>
            </a:r>
            <a:r>
              <a:rPr lang="en-US" sz="1200" b="0" i="0" kern="1200" dirty="0">
                <a:solidFill>
                  <a:schemeClr val="tx1"/>
                </a:solidFill>
                <a:effectLst/>
                <a:latin typeface="+mn-lt"/>
                <a:ea typeface="+mn-ea"/>
                <a:cs typeface="+mn-cs"/>
              </a:rPr>
              <a:t>. However, IAM users require permissions to make calls to the Amazon ECR APIs and to push or pull images from your repositories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 Repositories</a:t>
            </a:r>
            <a:r>
              <a:rPr lang="en-US" sz="1200" b="0" i="0" kern="1200" dirty="0">
                <a:solidFill>
                  <a:schemeClr val="tx1"/>
                </a:solidFill>
                <a:effectLst/>
                <a:latin typeface="+mn-lt"/>
                <a:ea typeface="+mn-ea"/>
                <a:cs typeface="+mn-cs"/>
              </a:rPr>
              <a:t> can be controlled with both IAM user access policies and </a:t>
            </a:r>
            <a:r>
              <a:rPr lang="en-US" sz="1200" b="1" i="0" kern="1200" dirty="0">
                <a:solidFill>
                  <a:schemeClr val="tx1"/>
                </a:solidFill>
                <a:effectLst/>
                <a:latin typeface="+mn-lt"/>
                <a:ea typeface="+mn-ea"/>
                <a:cs typeface="+mn-cs"/>
              </a:rPr>
              <a:t>repository</a:t>
            </a:r>
            <a:r>
              <a:rPr lang="en-US" sz="1200" b="0" i="0" kern="1200" dirty="0">
                <a:solidFill>
                  <a:schemeClr val="tx1"/>
                </a:solidFill>
                <a:effectLst/>
                <a:latin typeface="+mn-lt"/>
                <a:ea typeface="+mn-ea"/>
                <a:cs typeface="+mn-cs"/>
              </a:rPr>
              <a:t> policies</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14</a:t>
            </a:fld>
            <a:endParaRPr lang="en-AU"/>
          </a:p>
        </p:txBody>
      </p:sp>
    </p:spTree>
    <p:extLst>
      <p:ext uri="{BB962C8B-B14F-4D97-AF65-F5344CB8AC3E}">
        <p14:creationId xmlns:p14="http://schemas.microsoft.com/office/powerpoint/2010/main" val="341883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Elastic Container Registry (Amazon ECR) provides API operations to create, monitor, and delete image repositories and set permissions that control who can access them. You can perform the same actions in the </a:t>
            </a:r>
            <a:r>
              <a:rPr lang="en-US" sz="1200" b="1" i="0" kern="1200" dirty="0">
                <a:solidFill>
                  <a:schemeClr val="tx1"/>
                </a:solidFill>
                <a:effectLst/>
                <a:latin typeface="+mn-lt"/>
                <a:ea typeface="+mn-ea"/>
                <a:cs typeface="+mn-cs"/>
              </a:rPr>
              <a:t>Repositories</a:t>
            </a:r>
            <a:r>
              <a:rPr lang="en-US" sz="1200" b="0" i="0" kern="1200" dirty="0">
                <a:solidFill>
                  <a:schemeClr val="tx1"/>
                </a:solidFill>
                <a:effectLst/>
                <a:latin typeface="+mn-lt"/>
                <a:ea typeface="+mn-ea"/>
                <a:cs typeface="+mn-cs"/>
              </a:rPr>
              <a:t> section of the Amazon ECR console. Amazon ECR also integrates with the Docker CLI allowing you to push and pull images from your development environments to your repositories.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By default, your account has read and write access to the repositories in your </a:t>
            </a:r>
            <a:r>
              <a:rPr lang="en-US" sz="1200" b="1" i="0" kern="1200" dirty="0">
                <a:solidFill>
                  <a:schemeClr val="tx1"/>
                </a:solidFill>
                <a:effectLst/>
                <a:latin typeface="+mn-lt"/>
                <a:ea typeface="+mn-ea"/>
                <a:cs typeface="+mn-cs"/>
              </a:rPr>
              <a:t>default registry</a:t>
            </a:r>
            <a:r>
              <a:rPr lang="en-US" sz="1200" b="0" i="0" kern="1200" dirty="0">
                <a:solidFill>
                  <a:schemeClr val="tx1"/>
                </a:solidFill>
                <a:effectLst/>
                <a:latin typeface="+mn-lt"/>
                <a:ea typeface="+mn-ea"/>
                <a:cs typeface="+mn-cs"/>
              </a:rPr>
              <a:t>. However, IAM users require permissions to make calls to the Amazon ECR APIs and to push or pull images from your repositories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Repositories can be controlled with both IAM user access policies and repository policies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docs.aws.amazon.com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AmazonECR</a:t>
            </a:r>
            <a:r>
              <a:rPr lang="en-US" sz="1200" b="0" i="0" kern="1200" dirty="0">
                <a:solidFill>
                  <a:schemeClr val="tx1"/>
                </a:solidFill>
                <a:effectLst/>
                <a:latin typeface="+mn-lt"/>
                <a:ea typeface="+mn-ea"/>
                <a:cs typeface="+mn-cs"/>
              </a:rPr>
              <a:t>/latest/</a:t>
            </a:r>
            <a:r>
              <a:rPr lang="en-US" sz="1200" b="0" i="0" kern="1200" dirty="0" err="1">
                <a:solidFill>
                  <a:schemeClr val="tx1"/>
                </a:solidFill>
                <a:effectLst/>
                <a:latin typeface="+mn-lt"/>
                <a:ea typeface="+mn-ea"/>
                <a:cs typeface="+mn-cs"/>
              </a:rPr>
              <a:t>userguide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Repositories.html#repository-concepts</a:t>
            </a:r>
            <a:r>
              <a:rPr lang="en-US" sz="1200" b="0" i="0" kern="1200" dirty="0">
                <a:solidFill>
                  <a:schemeClr val="tx1"/>
                </a:solidFill>
                <a:effectLst/>
                <a:latin typeface="+mn-lt"/>
                <a:ea typeface="+mn-ea"/>
                <a:cs typeface="+mn-cs"/>
              </a:rPr>
              <a:t> </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15</a:t>
            </a:fld>
            <a:endParaRPr lang="en-AU"/>
          </a:p>
        </p:txBody>
      </p:sp>
    </p:spTree>
    <p:extLst>
      <p:ext uri="{BB962C8B-B14F-4D97-AF65-F5344CB8AC3E}">
        <p14:creationId xmlns:p14="http://schemas.microsoft.com/office/powerpoint/2010/main" val="373470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Elastic Container Registry (Amazon ECR) stores Docker images, Open Container Initiative (OCI) images, and OCI compatible artifacts in repositories.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You can use the </a:t>
            </a:r>
            <a:r>
              <a:rPr lang="en-US" sz="1200" b="1" i="0" kern="1200" dirty="0">
                <a:solidFill>
                  <a:schemeClr val="tx1"/>
                </a:solidFill>
                <a:effectLst/>
                <a:latin typeface="+mn-lt"/>
                <a:ea typeface="+mn-ea"/>
                <a:cs typeface="+mn-cs"/>
              </a:rPr>
              <a:t>Docker CLI or your preferred client</a:t>
            </a:r>
            <a:r>
              <a:rPr lang="en-US" sz="1200" b="0" i="0" kern="1200" dirty="0">
                <a:solidFill>
                  <a:schemeClr val="tx1"/>
                </a:solidFill>
                <a:effectLst/>
                <a:latin typeface="+mn-lt"/>
                <a:ea typeface="+mn-ea"/>
                <a:cs typeface="+mn-cs"/>
              </a:rPr>
              <a:t> to push and pull images to and from your repositories.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OCI compatible artifacts include things like Helm charts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aws.amazon.com</a:t>
            </a:r>
            <a:r>
              <a:rPr lang="en-US" sz="1200" b="0" i="0" kern="1200" dirty="0">
                <a:solidFill>
                  <a:schemeClr val="tx1"/>
                </a:solidFill>
                <a:effectLst/>
                <a:latin typeface="+mn-lt"/>
                <a:ea typeface="+mn-ea"/>
                <a:cs typeface="+mn-cs"/>
              </a:rPr>
              <a:t>/blogs/containers/</a:t>
            </a:r>
            <a:r>
              <a:rPr lang="en-US" sz="1200" b="0" i="0" kern="1200" dirty="0" err="1">
                <a:solidFill>
                  <a:schemeClr val="tx1"/>
                </a:solidFill>
                <a:effectLst/>
                <a:latin typeface="+mn-lt"/>
                <a:ea typeface="+mn-ea"/>
                <a:cs typeface="+mn-cs"/>
              </a:rPr>
              <a:t>oci</a:t>
            </a:r>
            <a:r>
              <a:rPr lang="en-US" sz="1200" b="0" i="0" kern="1200" dirty="0">
                <a:solidFill>
                  <a:schemeClr val="tx1"/>
                </a:solidFill>
                <a:effectLst/>
                <a:latin typeface="+mn-lt"/>
                <a:ea typeface="+mn-ea"/>
                <a:cs typeface="+mn-cs"/>
              </a:rPr>
              <a:t>-artifact-support-in-amazon-</a:t>
            </a:r>
            <a:r>
              <a:rPr lang="en-US" sz="1200" b="0" i="0" kern="1200" dirty="0" err="1">
                <a:solidFill>
                  <a:schemeClr val="tx1"/>
                </a:solidFill>
                <a:effectLst/>
                <a:latin typeface="+mn-lt"/>
                <a:ea typeface="+mn-ea"/>
                <a:cs typeface="+mn-cs"/>
              </a:rPr>
              <a:t>ecr</a:t>
            </a:r>
            <a:r>
              <a:rPr lang="en-US" sz="1200" b="0" i="0" kern="1200" dirty="0">
                <a:solidFill>
                  <a:schemeClr val="tx1"/>
                </a:solidFill>
                <a:effectLst/>
                <a:latin typeface="+mn-lt"/>
                <a:ea typeface="+mn-ea"/>
                <a:cs typeface="+mn-cs"/>
              </a:rPr>
              <a:t>/</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16</a:t>
            </a:fld>
            <a:endParaRPr lang="en-AU"/>
          </a:p>
        </p:txBody>
      </p:sp>
    </p:spTree>
    <p:extLst>
      <p:ext uri="{BB962C8B-B14F-4D97-AF65-F5344CB8AC3E}">
        <p14:creationId xmlns:p14="http://schemas.microsoft.com/office/powerpoint/2010/main" val="186043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ECR lifecycle policies enable you to specify the lifecycle management of images in a repository.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 lifecycle policy is a set of one or more rules, where each rule defines an action for Amazon ECR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The actions apply to images that contain tags prefixed with the given strings.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This allows the automation of cleaning up unused images, for example expiring images based on age or count.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You should expect that after creating a lifecycle policy the affected images are expired within 24 hours.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For example ….  &lt;</a:t>
            </a:r>
            <a:r>
              <a:rPr lang="en-US" sz="1200" b="1" i="0" kern="1200" dirty="0">
                <a:solidFill>
                  <a:schemeClr val="tx1"/>
                </a:solidFill>
                <a:effectLst/>
                <a:latin typeface="+mn-lt"/>
                <a:ea typeface="+mn-ea"/>
                <a:cs typeface="+mn-cs"/>
              </a:rPr>
              <a:t>CLICK</a:t>
            </a:r>
            <a:r>
              <a:rPr lang="en-US" sz="1200" b="0" i="0" kern="1200" dirty="0">
                <a:solidFill>
                  <a:schemeClr val="tx1"/>
                </a:solidFill>
                <a:effectLst/>
                <a:latin typeface="+mn-lt"/>
                <a:ea typeface="+mn-ea"/>
                <a:cs typeface="+mn-cs"/>
              </a:rPr>
              <a:t>&gt;</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17</a:t>
            </a:fld>
            <a:endParaRPr lang="en-AU"/>
          </a:p>
        </p:txBody>
      </p:sp>
    </p:spTree>
    <p:extLst>
      <p:ext uri="{BB962C8B-B14F-4D97-AF65-F5344CB8AC3E}">
        <p14:creationId xmlns:p14="http://schemas.microsoft.com/office/powerpoint/2010/main" val="185653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 we might create a policy that expires (deletes) untagged images older than </a:t>
            </a:r>
            <a:r>
              <a:rPr lang="en-US" dirty="0"/>
              <a:t>14</a:t>
            </a:r>
            <a:r>
              <a:rPr lang="en-US" sz="1200" b="0" i="0" kern="1200" dirty="0">
                <a:solidFill>
                  <a:schemeClr val="tx1"/>
                </a:solidFill>
                <a:effectLst/>
                <a:latin typeface="+mn-lt"/>
                <a:ea typeface="+mn-ea"/>
                <a:cs typeface="+mn-cs"/>
              </a:rPr>
              <a:t> days.</a:t>
            </a:r>
          </a:p>
        </p:txBody>
      </p:sp>
      <p:sp>
        <p:nvSpPr>
          <p:cNvPr id="4" name="Slide Number Placeholder 3"/>
          <p:cNvSpPr>
            <a:spLocks noGrp="1"/>
          </p:cNvSpPr>
          <p:nvPr>
            <p:ph type="sldNum" sz="quarter" idx="5"/>
          </p:nvPr>
        </p:nvSpPr>
        <p:spPr/>
        <p:txBody>
          <a:bodyPr/>
          <a:lstStyle/>
          <a:p>
            <a:fld id="{8DCD27ED-C6C7-1F4C-8FB1-95DF92E5119B}" type="slidenum">
              <a:rPr lang="en-AU" smtClean="0"/>
              <a:t>18</a:t>
            </a:fld>
            <a:endParaRPr lang="en-AU"/>
          </a:p>
        </p:txBody>
      </p:sp>
    </p:spTree>
    <p:extLst>
      <p:ext uri="{BB962C8B-B14F-4D97-AF65-F5344CB8AC3E}">
        <p14:creationId xmlns:p14="http://schemas.microsoft.com/office/powerpoint/2010/main" val="199343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ECR image scanning helps in identifying software vulnerabilities in your container images. Amazon ECR uses the Common Vulnerabilities and Exposures (CVEs) database from the open source Clair project and provides you with a list of scan findings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You can manually scan container images stored in Amazon ECR, or you can configure your repositories to scan images when you push them to a repository.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Amazon ECR sends an event to Amazon </a:t>
            </a:r>
            <a:r>
              <a:rPr lang="en-US" sz="1200" b="0" i="0" kern="1200" dirty="0" err="1">
                <a:solidFill>
                  <a:schemeClr val="tx1"/>
                </a:solidFill>
                <a:effectLst/>
                <a:latin typeface="+mn-lt"/>
                <a:ea typeface="+mn-ea"/>
                <a:cs typeface="+mn-cs"/>
              </a:rPr>
              <a:t>EventBridge</a:t>
            </a:r>
            <a:r>
              <a:rPr lang="en-US" sz="1200" b="0" i="0" kern="1200" dirty="0">
                <a:solidFill>
                  <a:schemeClr val="tx1"/>
                </a:solidFill>
                <a:effectLst/>
                <a:latin typeface="+mn-lt"/>
                <a:ea typeface="+mn-ea"/>
                <a:cs typeface="+mn-cs"/>
              </a:rPr>
              <a:t> (formerly called CloudWatch Events) when an image scan is completed. From there, you can drive workflows and automations such as deploying or sending notifications.</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19</a:t>
            </a:fld>
            <a:endParaRPr lang="en-AU"/>
          </a:p>
        </p:txBody>
      </p:sp>
    </p:spTree>
    <p:extLst>
      <p:ext uri="{BB962C8B-B14F-4D97-AF65-F5344CB8AC3E}">
        <p14:creationId xmlns:p14="http://schemas.microsoft.com/office/powerpoint/2010/main" val="132872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Identity and Access Management (IAM) administrators control who can be </a:t>
            </a:r>
            <a:r>
              <a:rPr lang="en-US" sz="1200" b="0" i="1" kern="1200" dirty="0">
                <a:solidFill>
                  <a:schemeClr val="tx1"/>
                </a:solidFill>
                <a:effectLst/>
                <a:latin typeface="+mn-lt"/>
                <a:ea typeface="+mn-ea"/>
                <a:cs typeface="+mn-cs"/>
              </a:rPr>
              <a:t>authenticated</a:t>
            </a:r>
            <a:r>
              <a:rPr lang="en-US" sz="1200" b="0" i="0" kern="1200" dirty="0">
                <a:solidFill>
                  <a:schemeClr val="tx1"/>
                </a:solidFill>
                <a:effectLst/>
                <a:latin typeface="+mn-lt"/>
                <a:ea typeface="+mn-ea"/>
                <a:cs typeface="+mn-cs"/>
              </a:rPr>
              <a:t> (signed in) and </a:t>
            </a:r>
            <a:r>
              <a:rPr lang="en-US" sz="1200" b="0" i="1" kern="1200" dirty="0">
                <a:solidFill>
                  <a:schemeClr val="tx1"/>
                </a:solidFill>
                <a:effectLst/>
                <a:latin typeface="+mn-lt"/>
                <a:ea typeface="+mn-ea"/>
                <a:cs typeface="+mn-cs"/>
              </a:rPr>
              <a:t>authorized</a:t>
            </a:r>
            <a:r>
              <a:rPr lang="en-US" sz="1200" b="0" i="0" kern="1200" dirty="0">
                <a:solidFill>
                  <a:schemeClr val="tx1"/>
                </a:solidFill>
                <a:effectLst/>
                <a:latin typeface="+mn-lt"/>
                <a:ea typeface="+mn-ea"/>
                <a:cs typeface="+mn-cs"/>
              </a:rPr>
              <a:t> (have permissions) to use Amazon ECR resources.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IAM is an AWS service that you can use with no additional charge.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SAY</a:t>
            </a:r>
            <a:r>
              <a:rPr lang="en-US" sz="1200" b="0" i="0" u="none" strike="noStrike" kern="1200" dirty="0">
                <a:solidFill>
                  <a:schemeClr val="tx1"/>
                </a:solidFill>
                <a:effectLst/>
                <a:latin typeface="+mn-lt"/>
                <a:ea typeface="+mn-ea"/>
                <a:cs typeface="+mn-cs"/>
              </a:rPr>
              <a:t>: In this example we’re using an Amazon ECR Identity-Based policy to grant the members of team B rights to read the images in the team-a/web-app repository. This policy would be attached to the team B members directly, or via a role / group. </a:t>
            </a:r>
            <a:endParaRPr lang="en-AU" dirty="0"/>
          </a:p>
        </p:txBody>
      </p:sp>
      <p:sp>
        <p:nvSpPr>
          <p:cNvPr id="4" name="Slide Number Placeholder 3"/>
          <p:cNvSpPr>
            <a:spLocks noGrp="1"/>
          </p:cNvSpPr>
          <p:nvPr>
            <p:ph type="sldNum" sz="quarter" idx="5"/>
          </p:nvPr>
        </p:nvSpPr>
        <p:spPr/>
        <p:txBody>
          <a:bodyPr/>
          <a:lstStyle/>
          <a:p>
            <a:fld id="{8DCD27ED-C6C7-1F4C-8FB1-95DF92E5119B}" type="slidenum">
              <a:rPr lang="en-AU" smtClean="0"/>
              <a:t>20</a:t>
            </a:fld>
            <a:endParaRPr lang="en-AU"/>
          </a:p>
        </p:txBody>
      </p:sp>
    </p:spTree>
    <p:extLst>
      <p:ext uri="{BB962C8B-B14F-4D97-AF65-F5344CB8AC3E}">
        <p14:creationId xmlns:p14="http://schemas.microsoft.com/office/powerpoint/2010/main" val="106498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SAY</a:t>
            </a:r>
            <a:r>
              <a:rPr lang="en-US" sz="1200" b="0" i="0" u="none" strike="noStrike" kern="1200" dirty="0">
                <a:solidFill>
                  <a:schemeClr val="tx1"/>
                </a:solidFill>
                <a:effectLst/>
                <a:latin typeface="+mn-lt"/>
                <a:ea typeface="+mn-ea"/>
                <a:cs typeface="+mn-cs"/>
              </a:rPr>
              <a:t>: In this example we’re using Amazon ECR </a:t>
            </a:r>
            <a:r>
              <a:rPr lang="en-US" sz="1200" b="0" i="0" kern="1200" dirty="0">
                <a:solidFill>
                  <a:schemeClr val="tx1"/>
                </a:solidFill>
                <a:effectLst/>
                <a:latin typeface="+mn-lt"/>
                <a:ea typeface="+mn-ea"/>
                <a:cs typeface="+mn-cs"/>
              </a:rPr>
              <a:t>Resource-based policies to, for example, grant usage permission to other accounts on a per-resource basis. You can also use a resource-based policy to allow an AWS service to access your Amazon ECR repositories.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D27ED-C6C7-1F4C-8FB1-95DF92E5119B}" type="slidenum">
              <a:rPr lang="en-AU" smtClean="0"/>
              <a:t>21</a:t>
            </a:fld>
            <a:endParaRPr lang="en-AU"/>
          </a:p>
        </p:txBody>
      </p:sp>
    </p:spTree>
    <p:extLst>
      <p:ext uri="{BB962C8B-B14F-4D97-AF65-F5344CB8AC3E}">
        <p14:creationId xmlns:p14="http://schemas.microsoft.com/office/powerpoint/2010/main" val="359869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Today, I am going to talk about:</a:t>
            </a:r>
          </a:p>
          <a:p>
            <a:endParaRPr lang="en-US" dirty="0"/>
          </a:p>
          <a:p>
            <a:r>
              <a:rPr lang="en-US" dirty="0"/>
              <a:t>Why companies are moving to containers</a:t>
            </a:r>
          </a:p>
          <a:p>
            <a:r>
              <a:rPr lang="en-US" dirty="0"/>
              <a:t>What customers are building on AWS</a:t>
            </a:r>
          </a:p>
          <a:p>
            <a:r>
              <a:rPr lang="en-US" dirty="0"/>
              <a:t>How customers are building on AWS</a:t>
            </a:r>
          </a:p>
          <a:p>
            <a:endParaRPr lang="en-US" dirty="0"/>
          </a:p>
          <a:p>
            <a:endParaRPr lang="en-US" dirty="0"/>
          </a:p>
          <a:p>
            <a:r>
              <a:rPr lang="en-US" dirty="0"/>
              <a:t>Internet2 workshop intensive </a:t>
            </a:r>
          </a:p>
          <a:p>
            <a:endParaRPr lang="en-US" dirty="0"/>
          </a:p>
          <a:p>
            <a:r>
              <a:rPr lang="en-US" sz="1800" dirty="0"/>
              <a:t>Workshop Intensive Schedule (duration) [end time]:</a:t>
            </a:r>
            <a:endParaRPr lang="en-US" sz="4800" dirty="0"/>
          </a:p>
          <a:p>
            <a:r>
              <a:rPr lang="en-US" sz="1800" dirty="0"/>
              <a:t>Settle and welcome (5 min)</a:t>
            </a:r>
          </a:p>
          <a:p>
            <a:r>
              <a:rPr lang="en-US" sz="1800" dirty="0"/>
              <a:t>Introduction to containers and all available containers services (5-8 slides, 10 min) [0:15]</a:t>
            </a:r>
          </a:p>
          <a:p>
            <a:r>
              <a:rPr lang="en-US" sz="1800" dirty="0"/>
              <a:t>Overview of hosted Kubernetes service (10-15 slides, 15 min) [0:30]</a:t>
            </a:r>
          </a:p>
          <a:p>
            <a:r>
              <a:rPr lang="en-US" sz="1800" dirty="0"/>
              <a:t>Overview of alternative container services/batch (10-15 slides, 15 min) [0:45]</a:t>
            </a:r>
          </a:p>
          <a:p>
            <a:r>
              <a:rPr lang="en-US" sz="1800" dirty="0"/>
              <a:t>Overview of container build pipelines (CI/CD) (10-15 slides, 15 min)  [1:00]</a:t>
            </a:r>
          </a:p>
          <a:p>
            <a:r>
              <a:rPr lang="en-US" sz="1800" dirty="0"/>
              <a:t>Break (15 min) [1:15]</a:t>
            </a:r>
          </a:p>
          <a:p>
            <a:r>
              <a:rPr lang="en-US" sz="1800" dirty="0"/>
              <a:t>Lab session (45 min) [2:00]</a:t>
            </a:r>
          </a:p>
          <a:p>
            <a:r>
              <a:rPr lang="en-US" sz="1800" dirty="0"/>
              <a:t>Break (15 min) [2:15]</a:t>
            </a:r>
          </a:p>
          <a:p>
            <a:r>
              <a:rPr lang="en-US" sz="1800" dirty="0"/>
              <a:t>Questions and discussion (30 min) [2:45]</a:t>
            </a:r>
          </a:p>
          <a:p>
            <a:r>
              <a:rPr lang="en-US" sz="1800" dirty="0"/>
              <a:t>Close (15 min) [3:00]</a:t>
            </a:r>
          </a:p>
          <a:p>
            <a:pPr lvl="1"/>
            <a:r>
              <a:rPr lang="en-US" sz="1800" dirty="0"/>
              <a:t>Closing Remarks ~ 5 min</a:t>
            </a:r>
          </a:p>
          <a:p>
            <a:pPr lvl="1"/>
            <a:r>
              <a:rPr lang="en-US" sz="1800" dirty="0"/>
              <a:t>Podium time ~5-10 min</a:t>
            </a:r>
          </a:p>
          <a:p>
            <a:r>
              <a:rPr lang="en-US" sz="1800" dirty="0"/>
              <a:t>Overflow time (1 hour) [4:00]</a:t>
            </a:r>
          </a:p>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220507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recognize that you might not be starting from scratch when you build on AWS container services.</a:t>
            </a:r>
            <a:r>
              <a:rPr lang="en-US" baseline="0" dirty="0"/>
              <a:t> You may have chosen Kubernetes as the core of and have existing tooling. EKS give you the ability to bring the services you want and build in a flexible environment.</a:t>
            </a:r>
          </a:p>
          <a:p>
            <a:endParaRPr lang="en-US" baseline="0" dirty="0"/>
          </a:p>
          <a:p>
            <a:r>
              <a:rPr lang="en-US" b="1" baseline="0" dirty="0"/>
              <a:t>Of course, if you want to use EKS with all of the AWS services, </a:t>
            </a:r>
            <a:r>
              <a:rPr lang="en-US" baseline="0" dirty="0"/>
              <a:t>you can do that too, and we continue to prioritize Kubernetes-friendly integrations with innovations like ACK (AWS controllers for Kubernetes).</a:t>
            </a:r>
          </a:p>
          <a:p>
            <a:endParaRPr lang="en-US" baseline="0"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SPEAKERS</a:t>
            </a:r>
            <a:r>
              <a:rPr lang="en-US" baseline="0" dirty="0"/>
              <a:t> NOTE: Go into as much depth as you think appropriate on this slide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302880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Amazon Ember" panose="020B0603020204020204" pitchFamily="34" charset="0"/>
                <a:ea typeface="+mn-ea"/>
                <a:cs typeface="+mn-cs"/>
              </a:rPr>
              <a:t>Amazon ECS and Amazon EKS manage </a:t>
            </a:r>
            <a:r>
              <a:rPr lang="en-US" sz="1100" i="1" kern="1200" dirty="0">
                <a:solidFill>
                  <a:schemeClr val="tx1"/>
                </a:solidFill>
                <a:effectLst/>
                <a:latin typeface="Amazon Ember" panose="020B0603020204020204" pitchFamily="34" charset="0"/>
                <a:ea typeface="+mn-ea"/>
                <a:cs typeface="+mn-cs"/>
              </a:rPr>
              <a:t>how</a:t>
            </a:r>
            <a:r>
              <a:rPr lang="en-US" sz="1100" kern="1200" dirty="0">
                <a:solidFill>
                  <a:schemeClr val="tx1"/>
                </a:solidFill>
                <a:effectLst/>
                <a:latin typeface="Amazon Ember" panose="020B0603020204020204" pitchFamily="34" charset="0"/>
                <a:ea typeface="+mn-ea"/>
                <a:cs typeface="+mn-cs"/>
              </a:rPr>
              <a:t> your containers run, but you still need a compute layer. AWS gives you a range of integrated compute options for </a:t>
            </a:r>
            <a:r>
              <a:rPr lang="en-US" sz="1100" i="1" kern="1200" dirty="0">
                <a:solidFill>
                  <a:schemeClr val="tx1"/>
                </a:solidFill>
                <a:effectLst/>
                <a:latin typeface="Amazon Ember" panose="020B0603020204020204" pitchFamily="34" charset="0"/>
                <a:ea typeface="+mn-ea"/>
                <a:cs typeface="+mn-cs"/>
              </a:rPr>
              <a:t>where</a:t>
            </a:r>
            <a:r>
              <a:rPr lang="en-US" sz="1100" kern="1200" dirty="0">
                <a:solidFill>
                  <a:schemeClr val="tx1"/>
                </a:solidFill>
                <a:effectLst/>
                <a:latin typeface="Amazon Ember" panose="020B0603020204020204" pitchFamily="34" charset="0"/>
                <a:ea typeface="+mn-ea"/>
                <a:cs typeface="+mn-cs"/>
              </a:rPr>
              <a:t> that happens. You can choose the right tool for the job to get the right blend of cost, performance, and features.</a:t>
            </a:r>
          </a:p>
          <a:p>
            <a:r>
              <a:rPr lang="en-US" sz="1100" kern="1200" dirty="0">
                <a:solidFill>
                  <a:schemeClr val="tx1"/>
                </a:solidFill>
                <a:effectLst/>
                <a:latin typeface="Amazon Ember" panose="020B0603020204020204" pitchFamily="34" charset="0"/>
                <a:ea typeface="+mn-ea"/>
                <a:cs typeface="+mn-cs"/>
              </a:rPr>
              <a:t> </a:t>
            </a:r>
          </a:p>
          <a:p>
            <a:r>
              <a:rPr lang="en-US" sz="1100" kern="1200" dirty="0">
                <a:solidFill>
                  <a:schemeClr val="tx1"/>
                </a:solidFill>
                <a:effectLst/>
                <a:latin typeface="Amazon Ember" panose="020B0603020204020204" pitchFamily="34" charset="0"/>
                <a:ea typeface="+mn-ea"/>
                <a:cs typeface="+mn-cs"/>
              </a:rPr>
              <a:t>On </a:t>
            </a:r>
            <a:r>
              <a:rPr lang="en-US" sz="1100" i="1" kern="1200" dirty="0">
                <a:solidFill>
                  <a:schemeClr val="tx1"/>
                </a:solidFill>
                <a:effectLst/>
                <a:latin typeface="Amazon Ember" panose="020B0603020204020204" pitchFamily="34" charset="0"/>
                <a:ea typeface="+mn-ea"/>
                <a:cs typeface="+mn-cs"/>
              </a:rPr>
              <a:t>both</a:t>
            </a:r>
            <a:r>
              <a:rPr lang="en-US" sz="1100" kern="1200" dirty="0">
                <a:solidFill>
                  <a:schemeClr val="tx1"/>
                </a:solidFill>
                <a:effectLst/>
                <a:latin typeface="Amazon Ember" panose="020B0603020204020204" pitchFamily="34" charset="0"/>
                <a:ea typeface="+mn-ea"/>
                <a:cs typeface="+mn-cs"/>
              </a:rPr>
              <a:t> Amazon EKS and Amazon ECS, you have the option of running your containers on the following compute options:</a:t>
            </a:r>
            <a:br>
              <a:rPr lang="en-US" sz="1100" kern="1200" dirty="0">
                <a:solidFill>
                  <a:schemeClr val="tx1"/>
                </a:solidFill>
                <a:effectLst/>
                <a:latin typeface="Amazon Ember" panose="020B0603020204020204" pitchFamily="34" charset="0"/>
                <a:ea typeface="+mn-ea"/>
                <a:cs typeface="+mn-cs"/>
              </a:rPr>
            </a:br>
            <a:endParaRPr lang="en-US" sz="1100" kern="1200" dirty="0">
              <a:solidFill>
                <a:schemeClr val="tx1"/>
              </a:solidFill>
              <a:effectLst/>
              <a:latin typeface="Amazon Ember" panose="020B0603020204020204" pitchFamily="34" charset="0"/>
              <a:ea typeface="+mn-ea"/>
              <a:cs typeface="+mn-cs"/>
            </a:endParaRPr>
          </a:p>
          <a:p>
            <a:pPr lvl="0"/>
            <a:r>
              <a:rPr lang="en-US" sz="1100" u="sng" kern="1200" dirty="0">
                <a:solidFill>
                  <a:schemeClr val="tx1"/>
                </a:solidFill>
                <a:effectLst/>
                <a:latin typeface="Amazon Ember" panose="020B0603020204020204" pitchFamily="34" charset="0"/>
                <a:ea typeface="+mn-ea"/>
                <a:cs typeface="+mn-cs"/>
                <a:hlinkClick r:id="rId3"/>
              </a:rPr>
              <a:t>AWS Fargate</a:t>
            </a:r>
            <a:r>
              <a:rPr lang="en-US" sz="1100" kern="1200" dirty="0">
                <a:solidFill>
                  <a:schemeClr val="tx1"/>
                </a:solidFill>
                <a:effectLst/>
                <a:latin typeface="Amazon Ember" panose="020B0603020204020204" pitchFamily="34" charset="0"/>
                <a:ea typeface="+mn-ea"/>
                <a:cs typeface="+mn-cs"/>
              </a:rPr>
              <a:t> — a “serverless” container compute engine where you only pay for the resources required to run your containers. Suited for customers who do not want to worry about managing servers, handling capacity planning, or figuring out how to isolate container workloads for security.</a:t>
            </a:r>
          </a:p>
          <a:p>
            <a:pPr lvl="0"/>
            <a:r>
              <a:rPr lang="en-US" sz="1100" u="sng" kern="1200" dirty="0">
                <a:solidFill>
                  <a:schemeClr val="tx1"/>
                </a:solidFill>
                <a:effectLst/>
                <a:latin typeface="Amazon Ember" panose="020B0603020204020204" pitchFamily="34" charset="0"/>
                <a:ea typeface="+mn-ea"/>
                <a:cs typeface="+mn-cs"/>
                <a:hlinkClick r:id="rId4"/>
              </a:rPr>
              <a:t>EC2 instances</a:t>
            </a:r>
            <a:r>
              <a:rPr lang="en-US" sz="1100" kern="1200" dirty="0">
                <a:solidFill>
                  <a:schemeClr val="tx1"/>
                </a:solidFill>
                <a:effectLst/>
                <a:latin typeface="Amazon Ember" panose="020B0603020204020204" pitchFamily="34" charset="0"/>
                <a:ea typeface="+mn-ea"/>
                <a:cs typeface="+mn-cs"/>
              </a:rPr>
              <a:t> — offers widest choice of instance type including processor, storage, and networking. Ideal for customers who want to manage or customize the underlying compute environment and host operating system.</a:t>
            </a:r>
          </a:p>
          <a:p>
            <a:pPr lvl="0"/>
            <a:r>
              <a:rPr lang="en-US" sz="1100" u="sng" kern="1200" dirty="0">
                <a:solidFill>
                  <a:schemeClr val="tx1"/>
                </a:solidFill>
                <a:effectLst/>
                <a:latin typeface="Amazon Ember" panose="020B0603020204020204" pitchFamily="34" charset="0"/>
                <a:ea typeface="+mn-ea"/>
                <a:cs typeface="+mn-cs"/>
                <a:hlinkClick r:id="rId5"/>
              </a:rPr>
              <a:t>AWS Outposts</a:t>
            </a:r>
            <a:r>
              <a:rPr lang="en-US" sz="1100" kern="1200" dirty="0">
                <a:solidFill>
                  <a:schemeClr val="tx1"/>
                </a:solidFill>
                <a:effectLst/>
                <a:latin typeface="Amazon Ember" panose="020B0603020204020204" pitchFamily="34" charset="0"/>
                <a:ea typeface="+mn-ea"/>
                <a:cs typeface="+mn-cs"/>
              </a:rPr>
              <a:t>— run your containers using AWS infrastructure on premises for a consistent hybrid experience. Suited for customers who require local data processing, data residency, and hybrid use cases.</a:t>
            </a:r>
          </a:p>
          <a:p>
            <a:pPr lvl="0"/>
            <a:r>
              <a:rPr lang="en-US" sz="1100" u="sng" kern="1200" dirty="0">
                <a:solidFill>
                  <a:schemeClr val="tx1"/>
                </a:solidFill>
                <a:effectLst/>
                <a:latin typeface="Amazon Ember" panose="020B0603020204020204" pitchFamily="34" charset="0"/>
                <a:ea typeface="+mn-ea"/>
                <a:cs typeface="+mn-cs"/>
                <a:hlinkClick r:id="rId6"/>
              </a:rPr>
              <a:t>AWS Local Zones</a:t>
            </a:r>
            <a:r>
              <a:rPr lang="en-US" sz="1100" kern="1200" dirty="0">
                <a:solidFill>
                  <a:schemeClr val="tx1"/>
                </a:solidFill>
                <a:effectLst/>
                <a:latin typeface="Amazon Ember" panose="020B0603020204020204" pitchFamily="34" charset="0"/>
                <a:ea typeface="+mn-ea"/>
                <a:cs typeface="+mn-cs"/>
              </a:rPr>
              <a:t> — an extension of an AWS Region. Suited for customers who need the ability to place resources in multiple locations closer to end users.</a:t>
            </a:r>
          </a:p>
          <a:p>
            <a:r>
              <a:rPr lang="en-US" sz="1100" u="sng" kern="1200" dirty="0">
                <a:solidFill>
                  <a:schemeClr val="tx1"/>
                </a:solidFill>
                <a:effectLst/>
                <a:latin typeface="Amazon Ember" panose="020B0603020204020204" pitchFamily="34" charset="0"/>
                <a:ea typeface="+mn-ea"/>
                <a:cs typeface="+mn-cs"/>
                <a:hlinkClick r:id="rId7"/>
              </a:rPr>
              <a:t>AWS Wavelength</a:t>
            </a:r>
            <a:r>
              <a:rPr lang="en-US" sz="1100" kern="1200" dirty="0">
                <a:solidFill>
                  <a:schemeClr val="tx1"/>
                </a:solidFill>
                <a:effectLst/>
                <a:latin typeface="Amazon Ember" panose="020B0603020204020204" pitchFamily="34" charset="0"/>
                <a:ea typeface="+mn-ea"/>
                <a:cs typeface="+mn-cs"/>
              </a:rPr>
              <a:t>— ultra-low-latency mobile edge computing. Suited for 5G applications, interactive and immersive experiences, and connected vehicles.</a:t>
            </a:r>
          </a:p>
          <a:p>
            <a:endParaRPr lang="en-US" sz="1100" kern="1200" dirty="0">
              <a:solidFill>
                <a:schemeClr val="tx1"/>
              </a:solidFill>
              <a:effectLst/>
              <a:latin typeface="Amazon Ember" panose="020B0603020204020204" pitchFamily="34" charset="0"/>
              <a:ea typeface="+mn-ea"/>
              <a:cs typeface="+mn-cs"/>
            </a:endParaRPr>
          </a:p>
          <a:p>
            <a:r>
              <a:rPr lang="en-US" sz="1100" kern="1200" dirty="0">
                <a:solidFill>
                  <a:schemeClr val="tx1"/>
                </a:solidFill>
                <a:effectLst/>
                <a:latin typeface="Amazon Ember" panose="020B0603020204020204" pitchFamily="34" charset="0"/>
                <a:ea typeface="+mn-ea"/>
                <a:cs typeface="+mn-cs"/>
              </a:rPr>
              <a:t>And</a:t>
            </a:r>
            <a:r>
              <a:rPr lang="en-US" sz="1100" kern="1200" baseline="0" dirty="0">
                <a:solidFill>
                  <a:schemeClr val="tx1"/>
                </a:solidFill>
                <a:effectLst/>
                <a:latin typeface="Amazon Ember" panose="020B0603020204020204" pitchFamily="34" charset="0"/>
                <a:ea typeface="+mn-ea"/>
                <a:cs typeface="+mn-cs"/>
              </a:rPr>
              <a:t> coming soon, you can run both ECS and EKS on your own managed infrastructure with ECS Anywhere, EKS Anywhere and EKS Distro</a:t>
            </a:r>
          </a:p>
        </p:txBody>
      </p:sp>
      <p:sp>
        <p:nvSpPr>
          <p:cNvPr id="4" name="Slide Number Placeholder 3"/>
          <p:cNvSpPr>
            <a:spLocks noGrp="1"/>
          </p:cNvSpPr>
          <p:nvPr>
            <p:ph type="sldNum" sz="quarter" idx="10"/>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4041669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those of you not too familiar with Kubernetes, let’s start with a quick overview of some core concepts. </a:t>
            </a:r>
          </a:p>
          <a:p>
            <a:r>
              <a:rPr lang="en-AU" b="1" dirty="0"/>
              <a:t>Pods</a:t>
            </a:r>
            <a:r>
              <a:rPr lang="en-AU" dirty="0"/>
              <a:t> - </a:t>
            </a:r>
            <a:r>
              <a:rPr lang="en-US" sz="2000" spc="80" dirty="0">
                <a:gradFill>
                  <a:gsLst>
                    <a:gs pos="70787">
                      <a:schemeClr val="tx1"/>
                    </a:gs>
                    <a:gs pos="45506">
                      <a:schemeClr val="tx1"/>
                    </a:gs>
                  </a:gsLst>
                  <a:lin ang="5400000" scaled="1"/>
                </a:gradFill>
                <a:latin typeface="Amazon Ember" charset="0"/>
                <a:ea typeface="Amazon Ember" charset="0"/>
                <a:cs typeface="Amazon Ember" charset="0"/>
              </a:rPr>
              <a:t>Co-located group of containers that share an IP, namespace, storage volume</a:t>
            </a:r>
            <a:endParaRPr lang="en-AU" dirty="0"/>
          </a:p>
          <a:p>
            <a:r>
              <a:rPr lang="en-AU" b="1" dirty="0"/>
              <a:t>Replica Sets </a:t>
            </a:r>
            <a:r>
              <a:rPr lang="en-AU" dirty="0"/>
              <a:t>- </a:t>
            </a:r>
            <a:r>
              <a:rPr lang="en-US" sz="2000" spc="80" dirty="0">
                <a:gradFill>
                  <a:gsLst>
                    <a:gs pos="70787">
                      <a:schemeClr val="tx1"/>
                    </a:gs>
                    <a:gs pos="45506">
                      <a:schemeClr val="tx1"/>
                    </a:gs>
                  </a:gsLst>
                  <a:lin ang="5400000" scaled="1"/>
                </a:gradFill>
                <a:latin typeface="Amazon Ember" charset="0"/>
                <a:ea typeface="Amazon Ember" charset="0"/>
                <a:cs typeface="Amazon Ember" charset="0"/>
              </a:rPr>
              <a:t>Manages the lifecycle of pods and ensures specified number are running</a:t>
            </a:r>
            <a:endParaRPr lang="en-AU" dirty="0"/>
          </a:p>
          <a:p>
            <a:r>
              <a:rPr lang="en-AU" b="1" dirty="0"/>
              <a:t>Services</a:t>
            </a:r>
            <a:r>
              <a:rPr lang="en-AU" dirty="0"/>
              <a:t> - </a:t>
            </a:r>
            <a:r>
              <a:rPr lang="en-US" sz="2000" spc="80" dirty="0">
                <a:gradFill>
                  <a:gsLst>
                    <a:gs pos="70787">
                      <a:schemeClr val="tx1"/>
                    </a:gs>
                    <a:gs pos="45506">
                      <a:schemeClr val="tx1"/>
                    </a:gs>
                  </a:gsLst>
                  <a:lin ang="5400000" scaled="1"/>
                </a:gradFill>
                <a:latin typeface="Amazon Ember" charset="0"/>
                <a:ea typeface="Amazon Ember" charset="0"/>
                <a:cs typeface="Amazon Ember" charset="0"/>
              </a:rPr>
              <a:t>Single, stable name for a set of pods, also acts as LB</a:t>
            </a:r>
            <a:endParaRPr lang="en-AU" dirty="0"/>
          </a:p>
          <a:p>
            <a:r>
              <a:rPr lang="en-AU" b="1" dirty="0"/>
              <a:t>Labels</a:t>
            </a:r>
            <a:r>
              <a:rPr lang="en-AU" dirty="0"/>
              <a:t> - </a:t>
            </a:r>
            <a:r>
              <a:rPr lang="en-US" sz="2000" spc="80" dirty="0">
                <a:gradFill>
                  <a:gsLst>
                    <a:gs pos="70787">
                      <a:schemeClr val="tx1"/>
                    </a:gs>
                    <a:gs pos="45506">
                      <a:schemeClr val="tx1"/>
                    </a:gs>
                  </a:gsLst>
                  <a:lin ang="5400000" scaled="1"/>
                </a:gradFill>
                <a:latin typeface="Amazon Ember" charset="0"/>
                <a:ea typeface="Amazon Ember" charset="0"/>
                <a:cs typeface="Amazon Ember" charset="0"/>
              </a:rPr>
              <a:t>Used to organize and select group of objects</a:t>
            </a:r>
            <a:endParaRPr lang="en-AU"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81526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run Kubernetes yourself via virtual machines on our EC2 so what does EKS do for you over doing it yourself?</a:t>
            </a:r>
          </a:p>
          <a:p>
            <a:endParaRPr lang="en-US" dirty="0"/>
          </a:p>
          <a:p>
            <a:r>
              <a:rPr lang="en-US" dirty="0"/>
              <a:t>(CLICK)</a:t>
            </a:r>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We deploy the Kubernetes Control Plane and </a:t>
            </a:r>
            <a:r>
              <a:rPr lang="en-AU" sz="2000" b="0" i="0" kern="1200" dirty="0" err="1">
                <a:solidFill>
                  <a:schemeClr val="tx1"/>
                </a:solidFill>
                <a:latin typeface="Amazon Ember Regular" charset="0"/>
                <a:ea typeface="+mn-ea"/>
                <a:cs typeface="+mn-cs"/>
              </a:rPr>
              <a:t>etcd</a:t>
            </a:r>
            <a:r>
              <a:rPr lang="en-AU" sz="2000" b="0" i="0" kern="1200" dirty="0">
                <a:solidFill>
                  <a:schemeClr val="tx1"/>
                </a:solidFill>
                <a:latin typeface="Amazon Ember Regular" charset="0"/>
                <a:ea typeface="+mn-ea"/>
                <a:cs typeface="+mn-cs"/>
              </a:rPr>
              <a:t> in a highly-available configuration across 3 AZs</a:t>
            </a:r>
          </a:p>
          <a:p>
            <a:r>
              <a:rPr lang="en-US" sz="1920" b="0" i="0" kern="1200" dirty="0" err="1">
                <a:solidFill>
                  <a:schemeClr val="tx1"/>
                </a:solidFill>
                <a:effectLst/>
                <a:latin typeface="Amazon Ember Regular" charset="0"/>
                <a:ea typeface="+mn-ea"/>
                <a:cs typeface="+mn-cs"/>
              </a:rPr>
              <a:t>etcd</a:t>
            </a:r>
            <a:r>
              <a:rPr lang="en-US" sz="1920" b="0" i="0" kern="1200" dirty="0">
                <a:solidFill>
                  <a:schemeClr val="tx1"/>
                </a:solidFill>
                <a:effectLst/>
                <a:latin typeface="Amazon Ember Regular" charset="0"/>
                <a:ea typeface="+mn-ea"/>
                <a:cs typeface="+mn-cs"/>
              </a:rPr>
              <a:t> is a distributed reliable key-value store for the most critical data of a distributed system, with a focus on being:</a:t>
            </a:r>
          </a:p>
          <a:p>
            <a:br>
              <a:rPr lang="en-US" sz="1920" b="0" i="0" kern="1200" dirty="0">
                <a:solidFill>
                  <a:schemeClr val="tx1"/>
                </a:solidFill>
                <a:effectLst/>
                <a:latin typeface="Amazon Ember Regular" charset="0"/>
                <a:ea typeface="+mn-ea"/>
                <a:cs typeface="+mn-cs"/>
              </a:rPr>
            </a:br>
            <a:endParaRPr lang="en-US" sz="1920" b="0" i="0" kern="1200" dirty="0">
              <a:solidFill>
                <a:schemeClr val="tx1"/>
              </a:solidFill>
              <a:effectLst/>
              <a:latin typeface="Amazon Ember Regular" charset="0"/>
              <a:ea typeface="+mn-ea"/>
              <a:cs typeface="+mn-cs"/>
            </a:endParaRPr>
          </a:p>
          <a:p>
            <a:r>
              <a:rPr lang="en-US" dirty="0"/>
              <a:t>(CLICK)</a:t>
            </a:r>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And we manage that control plane for you in a similar way to our managed relational database service RDS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(CLICK)</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We provide, and actually require that you use, a network (CNI) plugin we’ve </a:t>
            </a:r>
            <a:r>
              <a:rPr lang="en-AU" sz="2000" b="0" i="0" kern="1200" dirty="0" err="1">
                <a:solidFill>
                  <a:schemeClr val="tx1"/>
                </a:solidFill>
                <a:latin typeface="Amazon Ember Regular" charset="0"/>
                <a:ea typeface="+mn-ea"/>
                <a:cs typeface="+mn-cs"/>
              </a:rPr>
              <a:t>opensourced</a:t>
            </a:r>
            <a:r>
              <a:rPr lang="en-AU" sz="2000" b="0" i="0" kern="1200" dirty="0">
                <a:solidFill>
                  <a:schemeClr val="tx1"/>
                </a:solidFill>
                <a:latin typeface="Amazon Ember Regular" charset="0"/>
                <a:ea typeface="+mn-ea"/>
                <a:cs typeface="+mn-cs"/>
              </a:rPr>
              <a:t> that integrates Pod networking natively with AWS VPC</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(CLICK)</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AU" sz="2000" b="0" i="0" kern="1200" dirty="0">
                <a:solidFill>
                  <a:schemeClr val="tx1"/>
                </a:solidFill>
                <a:latin typeface="Amazon Ember Regular" charset="0"/>
                <a:ea typeface="+mn-ea"/>
                <a:cs typeface="+mn-cs"/>
              </a:rPr>
              <a:t>And we integrate/federate user access to the Kubernetes CLI (</a:t>
            </a:r>
            <a:r>
              <a:rPr lang="en-AU" sz="2000" b="0" i="0" kern="1200" dirty="0" err="1">
                <a:solidFill>
                  <a:schemeClr val="tx1"/>
                </a:solidFill>
                <a:latin typeface="Amazon Ember Regular" charset="0"/>
                <a:ea typeface="+mn-ea"/>
                <a:cs typeface="+mn-cs"/>
              </a:rPr>
              <a:t>kubectl</a:t>
            </a:r>
            <a:r>
              <a:rPr lang="en-AU" sz="2000" b="0" i="0" kern="1200" dirty="0">
                <a:solidFill>
                  <a:schemeClr val="tx1"/>
                </a:solidFill>
                <a:latin typeface="Amazon Ember Regular" charset="0"/>
                <a:ea typeface="+mn-ea"/>
                <a:cs typeface="+mn-cs"/>
              </a:rPr>
              <a:t>) and API with AWS IAM via our </a:t>
            </a:r>
            <a:r>
              <a:rPr lang="en-AU" sz="2000" b="0" i="0" kern="1200" dirty="0" err="1">
                <a:solidFill>
                  <a:schemeClr val="tx1"/>
                </a:solidFill>
                <a:latin typeface="Amazon Ember Regular" charset="0"/>
                <a:ea typeface="+mn-ea"/>
                <a:cs typeface="+mn-cs"/>
              </a:rPr>
              <a:t>aws</a:t>
            </a:r>
            <a:r>
              <a:rPr lang="en-AU" sz="2000" b="0" i="0" kern="1200" dirty="0">
                <a:solidFill>
                  <a:schemeClr val="tx1"/>
                </a:solidFill>
                <a:latin typeface="Amazon Ember Regular" charset="0"/>
                <a:ea typeface="+mn-ea"/>
                <a:cs typeface="+mn-cs"/>
              </a:rPr>
              <a:t>-</a:t>
            </a:r>
            <a:r>
              <a:rPr lang="en-AU" sz="2000" b="0" i="0" kern="1200" dirty="0" err="1">
                <a:solidFill>
                  <a:schemeClr val="tx1"/>
                </a:solidFill>
                <a:latin typeface="Amazon Ember Regular" charset="0"/>
                <a:ea typeface="+mn-ea"/>
                <a:cs typeface="+mn-cs"/>
              </a:rPr>
              <a:t>iam</a:t>
            </a:r>
            <a:r>
              <a:rPr lang="en-AU" sz="2000" b="0" i="0" kern="1200" dirty="0">
                <a:solidFill>
                  <a:schemeClr val="tx1"/>
                </a:solidFill>
                <a:latin typeface="Amazon Ember Regular" charset="0"/>
                <a:ea typeface="+mn-ea"/>
                <a:cs typeface="+mn-cs"/>
              </a:rPr>
              <a:t>-authenticator plugin</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pPr marL="0" marR="0" lvl="0" indent="0" algn="l" defTabSz="731520" rtl="0" eaLnBrk="1" fontAlgn="auto" latinLnBrk="0" hangingPunct="1">
              <a:lnSpc>
                <a:spcPct val="100000"/>
              </a:lnSpc>
              <a:spcBef>
                <a:spcPts val="0"/>
              </a:spcBef>
              <a:spcAft>
                <a:spcPts val="0"/>
              </a:spcAft>
              <a:buClrTx/>
              <a:buSzTx/>
              <a:buFontTx/>
              <a:buNone/>
              <a:tabLst/>
              <a:defRPr/>
            </a:pPr>
            <a:endParaRPr lang="en-AU" sz="2000" b="0" i="0" kern="1200" dirty="0">
              <a:solidFill>
                <a:schemeClr val="tx1"/>
              </a:solidFill>
              <a:latin typeface="Amazon Ember Regular"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24916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Things to mention:</a:t>
            </a:r>
          </a:p>
          <a:p>
            <a:pPr marL="342900" indent="-342900">
              <a:buFontTx/>
              <a:buChar char="-"/>
            </a:pPr>
            <a:r>
              <a:rPr lang="en-AU" dirty="0"/>
              <a:t>Amazon EKS runs upstream Kubernetes and is certified Kubernetes conformant, </a:t>
            </a:r>
          </a:p>
          <a:p>
            <a:pPr marL="342900" indent="-342900">
              <a:buFontTx/>
              <a:buChar char="-"/>
            </a:pPr>
            <a:r>
              <a:rPr lang="en-AU" dirty="0"/>
              <a:t>Applications managed by Amazon EKS are fully compatible with applications managed by any standard Kubernetes environment. </a:t>
            </a:r>
            <a:endParaRPr lang="en-US"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494151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01023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3647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030493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240202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sz="1100" kern="1200" dirty="0">
                <a:solidFill>
                  <a:schemeClr val="tx1"/>
                </a:solidFill>
                <a:effectLst/>
                <a:latin typeface="Amazon Ember" panose="020B0603020204020204" pitchFamily="34" charset="0"/>
                <a:ea typeface="+mn-ea"/>
                <a:cs typeface="+mn-cs"/>
              </a:rPr>
              <a:t>Designed for simplicity from the start, using Amazon ECS decreases the number of decisions customers must make around compute, network, and security configurations. For example, if you need a load balancer, AWS Application Load Balancer (ALB) or Network Load Balancer (NLB) integrate seamlessly with Amazon ECS, so you don’t need to build or maintain generalized abstractions.</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sz="1100" kern="1200" baseline="0" dirty="0">
              <a:solidFill>
                <a:schemeClr val="tx1"/>
              </a:solidFill>
              <a:effectLst/>
              <a:latin typeface="Amazon Ember" panose="020B0603020204020204" pitchFamily="34" charset="0"/>
              <a:ea typeface="+mn-ea"/>
              <a:cs typeface="+mn-cs"/>
            </a:endParaRP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sz="1100" kern="1200" baseline="0" dirty="0">
                <a:solidFill>
                  <a:schemeClr val="tx1"/>
                </a:solidFill>
                <a:effectLst/>
                <a:latin typeface="Amazon Ember" panose="020B0603020204020204" pitchFamily="34" charset="0"/>
                <a:ea typeface="+mn-ea"/>
                <a:cs typeface="+mn-cs"/>
              </a:rPr>
              <a:t>ECS is is very friendly and familiar to developers with experience using Docker. </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sz="1100" kern="1200" dirty="0">
              <a:solidFill>
                <a:schemeClr val="tx1"/>
              </a:solidFill>
              <a:effectLst/>
              <a:latin typeface="Amazon Ember" panose="020B0603020204020204" pitchFamily="34" charset="0"/>
              <a:ea typeface="+mn-ea"/>
              <a:cs typeface="+mn-cs"/>
            </a:endParaRP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sz="1100" kern="1200" dirty="0">
                <a:solidFill>
                  <a:schemeClr val="tx1"/>
                </a:solidFill>
                <a:effectLst/>
                <a:latin typeface="Amazon Ember" panose="020B0603020204020204" pitchFamily="34" charset="0"/>
                <a:ea typeface="+mn-ea"/>
                <a:cs typeface="+mn-cs"/>
              </a:rPr>
              <a:t>ECS is a great starting point if you want</a:t>
            </a:r>
            <a:r>
              <a:rPr lang="en-US" sz="1100" kern="1200" baseline="0" dirty="0">
                <a:solidFill>
                  <a:schemeClr val="tx1"/>
                </a:solidFill>
                <a:effectLst/>
                <a:latin typeface="Amazon Ember" panose="020B0603020204020204" pitchFamily="34" charset="0"/>
                <a:ea typeface="+mn-ea"/>
                <a:cs typeface="+mn-cs"/>
              </a:rPr>
              <a:t> to move quickly.</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sz="1100" kern="1200" baseline="0" dirty="0">
              <a:solidFill>
                <a:schemeClr val="tx1"/>
              </a:solidFill>
              <a:effectLst/>
              <a:latin typeface="Amazon Ember" panose="020B0603020204020204" pitchFamily="34" charset="0"/>
              <a:ea typeface="+mn-ea"/>
              <a:cs typeface="+mn-cs"/>
            </a:endParaRP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sz="1100" kern="1200" baseline="0" dirty="0">
                <a:solidFill>
                  <a:schemeClr val="tx1"/>
                </a:solidFill>
                <a:effectLst/>
                <a:latin typeface="Amazon Ember" panose="020B0603020204020204" pitchFamily="34" charset="0"/>
                <a:ea typeface="+mn-ea"/>
                <a:cs typeface="+mn-cs"/>
              </a:rPr>
              <a:t>Recently released ECS Copilot - a new CLI to deploy and operate containers in AWS</a:t>
            </a:r>
          </a:p>
        </p:txBody>
      </p:sp>
      <p:sp>
        <p:nvSpPr>
          <p:cNvPr id="4" name="Slide Number Placeholder 3"/>
          <p:cNvSpPr>
            <a:spLocks noGrp="1"/>
          </p:cNvSpPr>
          <p:nvPr>
            <p:ph type="sldNum" sz="quarter" idx="10"/>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84137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2723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Scheduling and orchestration are key components of ECS and the cluster manager and the placement engine play specific roles to help accomplish these. </a:t>
            </a:r>
          </a:p>
          <a:p>
            <a:r>
              <a:rPr lang="en-US" sz="1200" b="0" i="0" kern="1200" dirty="0">
                <a:solidFill>
                  <a:schemeClr val="tx1"/>
                </a:solidFill>
                <a:effectLst/>
                <a:latin typeface="Amazon Ember Regular" charset="0"/>
                <a:ea typeface="+mn-ea"/>
                <a:cs typeface="+mn-cs"/>
              </a:rPr>
              <a:t> </a:t>
            </a:r>
          </a:p>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Cluster manager manages health of the instances within your cluster. You set up an auto scaling group and register your instances with your cluster. ECS is then aware of the capacity you desire for your containers. </a:t>
            </a:r>
          </a:p>
          <a:p>
            <a:r>
              <a:rPr lang="en-US" sz="1200" b="0" i="0" kern="1200" dirty="0">
                <a:solidFill>
                  <a:schemeClr val="tx1"/>
                </a:solidFill>
                <a:effectLst/>
                <a:latin typeface="Amazon Ember Regular" charset="0"/>
                <a:ea typeface="+mn-ea"/>
                <a:cs typeface="+mn-cs"/>
              </a:rPr>
              <a:t> </a:t>
            </a:r>
          </a:p>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Placement engines on the other hand enables much advanced techniques for how you want to place your tasks onto the EC2 instance. For e.g. if you have certain tasks that you want to land on certain instance types or if you desire super-efficient bin-packing for better economics, the placement engine enables you to do that. </a:t>
            </a:r>
          </a:p>
          <a:p>
            <a:r>
              <a:rPr lang="en-US" sz="1200" b="0" i="0" kern="1200" dirty="0">
                <a:solidFill>
                  <a:schemeClr val="tx1"/>
                </a:solidFill>
                <a:effectLst/>
                <a:latin typeface="Amazon Ember Regular" charset="0"/>
                <a:ea typeface="+mn-ea"/>
                <a:cs typeface="+mn-cs"/>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8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SAY</a:t>
            </a:r>
            <a:r>
              <a:rPr lang="en-AU" dirty="0"/>
              <a:t>: This is how I like to think about scheduling … </a:t>
            </a:r>
            <a:r>
              <a:rPr lang="en-US" sz="1200" b="0" i="0" kern="1200" dirty="0">
                <a:solidFill>
                  <a:schemeClr val="tx1"/>
                </a:solidFill>
                <a:effectLst/>
                <a:latin typeface="+mn-lt"/>
                <a:ea typeface="+mn-ea"/>
                <a:cs typeface="+mn-cs"/>
              </a:rPr>
              <a:t>The objective of the game of Tetris is to use the pieces – which are tiles that come in a number of geometric forms - to create as many horizontal lines of blocks as possible. Or, in other words, make them fit in the most efficient way possible. Sound familiar?</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BE363A-6CBC-F54E-B81F-71E5BB1F6040}"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827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Let’s start with the CLUSTER</a:t>
            </a:r>
            <a:r>
              <a:rPr lang="en-US" sz="1200" b="0" i="0" kern="1200" dirty="0">
                <a:solidFill>
                  <a:schemeClr val="tx1"/>
                </a:solidFill>
                <a:effectLst/>
                <a:latin typeface="+mn-lt"/>
                <a:ea typeface="+mn-ea"/>
                <a:cs typeface="+mn-cs"/>
              </a:rPr>
              <a:t>: An Amazon ECS cluster is a logical grouping of tasks or services. If you are running tasks or services that use the EC2 launch type, a cluster is also a grouping of container instances. If you are using capacity providers, a cluster is also a logical grouping of capacity providers. When you first use Amazon ECS, a default cluster is created for you, but you can create multiple clusters in an account to keep your resources separate.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ECS capacity provider </a:t>
            </a:r>
            <a:r>
              <a:rPr lang="en-US" sz="1920" b="0" i="0" u="none" strike="noStrike" kern="1200" dirty="0">
                <a:solidFill>
                  <a:schemeClr val="tx1"/>
                </a:solidFill>
                <a:effectLst/>
                <a:latin typeface="Amazon Ember Regular" charset="0"/>
                <a:ea typeface="+mn-ea"/>
                <a:cs typeface="+mn-cs"/>
              </a:rPr>
              <a:t>A </a:t>
            </a:r>
            <a:r>
              <a:rPr lang="en-US" sz="1920" b="0" i="1" u="none" strike="noStrike" kern="1200" dirty="0">
                <a:solidFill>
                  <a:schemeClr val="tx1"/>
                </a:solidFill>
                <a:effectLst/>
                <a:latin typeface="Amazon Ember Regular" charset="0"/>
                <a:ea typeface="+mn-ea"/>
                <a:cs typeface="+mn-cs"/>
              </a:rPr>
              <a:t>capacity provider</a:t>
            </a:r>
            <a:r>
              <a:rPr lang="en-US" sz="1920" b="0" i="0" u="none" strike="noStrike" kern="1200" dirty="0">
                <a:solidFill>
                  <a:schemeClr val="tx1"/>
                </a:solidFill>
                <a:effectLst/>
                <a:latin typeface="Amazon Ember Regular" charset="0"/>
                <a:ea typeface="+mn-ea"/>
                <a:cs typeface="+mn-cs"/>
              </a:rPr>
              <a:t> is associated with a cluster and is used in a capacity provider strategy to determine the infrastructure that a task runs on.</a:t>
            </a:r>
          </a:p>
          <a:p>
            <a:r>
              <a:rPr lang="en-US" sz="1920" b="0" i="0" u="none" strike="noStrike" kern="1200" dirty="0">
                <a:solidFill>
                  <a:schemeClr val="tx1"/>
                </a:solidFill>
                <a:effectLst/>
                <a:latin typeface="Amazon Ember Regular" charset="0"/>
                <a:ea typeface="+mn-ea"/>
                <a:cs typeface="+mn-cs"/>
              </a:rPr>
              <a:t>For Amazon ECS on AWS Fargate users, there is a FARGATE and a FARGATE_SPOT capacity provider.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920" b="0" i="0" kern="1200" dirty="0">
                <a:solidFill>
                  <a:schemeClr val="tx1"/>
                </a:solidFill>
                <a:effectLst/>
                <a:latin typeface="Amazon Ember Regular" charset="0"/>
                <a:ea typeface="+mn-ea"/>
                <a:cs typeface="+mn-cs"/>
              </a:rPr>
              <a:t>For Amazon ECS on Amazon EC2 users, a capacity provider consists of a capacity provider name, an Auto Scaling group, and the settings for managed scaling and managed termination protection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20" b="0" i="0" kern="1200" dirty="0">
              <a:solidFill>
                <a:schemeClr val="tx1"/>
              </a:solidFill>
              <a:effectLst/>
              <a:latin typeface="Amazon Ember Regular"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20" b="0" i="0" kern="1200" dirty="0">
                <a:solidFill>
                  <a:schemeClr val="tx1"/>
                </a:solidFill>
                <a:effectLst/>
                <a:latin typeface="Amazon Ember Regular" charset="0"/>
                <a:ea typeface="+mn-ea"/>
                <a:cs typeface="+mn-cs"/>
              </a:rPr>
              <a:t>A </a:t>
            </a:r>
            <a:r>
              <a:rPr lang="en-US" sz="1920" b="0" i="1" kern="1200" dirty="0">
                <a:solidFill>
                  <a:schemeClr val="tx1"/>
                </a:solidFill>
                <a:effectLst/>
                <a:latin typeface="Amazon Ember Regular" charset="0"/>
                <a:ea typeface="+mn-ea"/>
                <a:cs typeface="+mn-cs"/>
              </a:rPr>
              <a:t>default capacity provider strategy</a:t>
            </a:r>
            <a:r>
              <a:rPr lang="en-US" sz="1920" b="0" i="0" kern="1200" dirty="0">
                <a:solidFill>
                  <a:schemeClr val="tx1"/>
                </a:solidFill>
                <a:effectLst/>
                <a:latin typeface="Amazon Ember Regular" charset="0"/>
                <a:ea typeface="+mn-ea"/>
                <a:cs typeface="+mn-cs"/>
              </a:rPr>
              <a:t> is associated with an Amazon ECS cluster. This determines the capacity provider strategy used creating a service or running a standalone task in the cluster when there isn't a custom capacity provider strategy or launch type specified. It is considered best practice to define a default capacity provider strategy for each cluster.</a:t>
            </a:r>
            <a:endParaRPr lang="en-AU"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ReInvent 2018</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349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Next we have CONTAINER INSTANCES</a:t>
            </a:r>
            <a:r>
              <a:rPr lang="en-US" sz="1200" b="0" i="0" kern="1200" dirty="0">
                <a:solidFill>
                  <a:schemeClr val="tx1"/>
                </a:solidFill>
                <a:effectLst/>
                <a:latin typeface="+mn-lt"/>
                <a:ea typeface="+mn-ea"/>
                <a:cs typeface="+mn-cs"/>
              </a:rPr>
              <a:t>: An Amazon ECS container instance is an Amazon EC2 instance that is running the Amazon ECS container agent and has been registered into an Amazon ECS cluster. When you run tasks with Amazon ECS using the EC2 launch type or an Auto Scaling group capacity provider, your tasks are placed on your active container instances.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ReInvent 2018</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838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Then there are TASKS AND TASK DEFINITIONS</a:t>
            </a:r>
            <a:r>
              <a:rPr lang="en-US" sz="1200" b="0" i="0" kern="1200" dirty="0">
                <a:solidFill>
                  <a:schemeClr val="tx1"/>
                </a:solidFill>
                <a:effectLst/>
                <a:latin typeface="+mn-lt"/>
                <a:ea typeface="+mn-ea"/>
                <a:cs typeface="+mn-cs"/>
              </a:rPr>
              <a:t>: A task is an instantiation of a </a:t>
            </a:r>
            <a:r>
              <a:rPr lang="en-US" sz="1200" b="0" i="0" u="none" strike="noStrike" kern="1200" dirty="0">
                <a:solidFill>
                  <a:schemeClr val="tx1"/>
                </a:solidFill>
                <a:effectLst/>
                <a:latin typeface="+mn-lt"/>
                <a:ea typeface="+mn-ea"/>
                <a:cs typeface="+mn-cs"/>
              </a:rPr>
              <a:t>task definition </a:t>
            </a:r>
            <a:r>
              <a:rPr lang="en-US" sz="1200" b="0" i="0" kern="1200" dirty="0">
                <a:solidFill>
                  <a:schemeClr val="tx1"/>
                </a:solidFill>
                <a:effectLst/>
                <a:latin typeface="+mn-lt"/>
                <a:ea typeface="+mn-ea"/>
                <a:cs typeface="+mn-cs"/>
              </a:rPr>
              <a:t>that is running on a container instance or in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A Task Definition is the the blueprint for your task. Specifies the name of the task, revisions, container definitions, and </a:t>
            </a:r>
            <a:r>
              <a:rPr lang="en-US" sz="1200" b="0" i="0" u="none" strike="noStrike" kern="1200" dirty="0">
                <a:solidFill>
                  <a:schemeClr val="tx1"/>
                </a:solidFill>
                <a:effectLst/>
                <a:latin typeface="+mn-lt"/>
                <a:ea typeface="+mn-ea"/>
                <a:cs typeface="+mn-cs"/>
              </a:rPr>
              <a:t>volume </a:t>
            </a:r>
            <a:r>
              <a:rPr lang="en-US" sz="1200" b="0" i="0" kern="1200" dirty="0">
                <a:solidFill>
                  <a:schemeClr val="tx1"/>
                </a:solidFill>
                <a:effectLst/>
                <a:latin typeface="+mn-lt"/>
                <a:ea typeface="+mn-ea"/>
                <a:cs typeface="+mn-cs"/>
              </a:rPr>
              <a:t>information.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ReInvent 2018</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9325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Let’s start with the CLUSTER</a:t>
            </a:r>
            <a:r>
              <a:rPr lang="en-US" sz="1200" b="0" i="0" kern="1200" dirty="0">
                <a:solidFill>
                  <a:schemeClr val="tx1"/>
                </a:solidFill>
                <a:effectLst/>
                <a:latin typeface="+mn-lt"/>
                <a:ea typeface="+mn-ea"/>
                <a:cs typeface="+mn-cs"/>
              </a:rPr>
              <a:t>: An Amazon ECS cluster is a logical grouping of tasks or services. If you are running tasks or services that use the EC2 launch type, a cluster is also a grouping of container instances. If you are using capacity providers, a cluster is also a logical grouping of capacity providers. When you first use Amazon ECS, a default cluster is created for you, but you can create multiple clusters in an account to keep your resources separate.</a:t>
            </a:r>
            <a:endParaRPr lang="en-AU"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Next we have CONTAINER INSTANCES</a:t>
            </a:r>
            <a:r>
              <a:rPr lang="en-US" sz="1200" b="0" i="0" kern="1200" dirty="0">
                <a:solidFill>
                  <a:schemeClr val="tx1"/>
                </a:solidFill>
                <a:effectLst/>
                <a:latin typeface="+mn-lt"/>
                <a:ea typeface="+mn-ea"/>
                <a:cs typeface="+mn-cs"/>
              </a:rPr>
              <a:t>: An Amazon ECS container instance is an Amazon EC2 instance that is running the Amazon ECS container agent and has been registered into an Amazon ECS cluster. When you run tasks with Amazon ECS using the EC2 launch type or an Auto Scaling group capacity provider, your tasks are placed on your active container instances.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Then there are TASKS AND TASK DEFINITIONS</a:t>
            </a:r>
            <a:r>
              <a:rPr lang="en-US" sz="1200" b="0" i="0" kern="1200" dirty="0">
                <a:solidFill>
                  <a:schemeClr val="tx1"/>
                </a:solidFill>
                <a:effectLst/>
                <a:latin typeface="+mn-lt"/>
                <a:ea typeface="+mn-ea"/>
                <a:cs typeface="+mn-cs"/>
              </a:rPr>
              <a:t>: A task is an instantiation of a </a:t>
            </a:r>
            <a:r>
              <a:rPr lang="en-US" sz="1200" b="0" i="0" u="none" strike="noStrike" kern="1200" dirty="0">
                <a:solidFill>
                  <a:schemeClr val="tx1"/>
                </a:solidFill>
                <a:effectLst/>
                <a:latin typeface="+mn-lt"/>
                <a:ea typeface="+mn-ea"/>
                <a:cs typeface="+mn-cs"/>
              </a:rPr>
              <a:t>task definition </a:t>
            </a:r>
            <a:r>
              <a:rPr lang="en-US" sz="1200" b="0" i="0" kern="1200" dirty="0">
                <a:solidFill>
                  <a:schemeClr val="tx1"/>
                </a:solidFill>
                <a:effectLst/>
                <a:latin typeface="+mn-lt"/>
                <a:ea typeface="+mn-ea"/>
                <a:cs typeface="+mn-cs"/>
              </a:rPr>
              <a:t>that is running on a container instance or in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A Task Definition is the the blueprint for your task. Specifies the name of the task, revisions, container definitions, and </a:t>
            </a:r>
            <a:r>
              <a:rPr lang="en-US" sz="1200" b="0" i="0" u="none" strike="noStrike" kern="1200" dirty="0">
                <a:solidFill>
                  <a:schemeClr val="tx1"/>
                </a:solidFill>
                <a:effectLst/>
                <a:latin typeface="+mn-lt"/>
                <a:ea typeface="+mn-ea"/>
                <a:cs typeface="+mn-cs"/>
              </a:rPr>
              <a:t>volume </a:t>
            </a:r>
            <a:r>
              <a:rPr lang="en-US" sz="1200" b="0" i="0" kern="1200" dirty="0">
                <a:solidFill>
                  <a:schemeClr val="tx1"/>
                </a:solidFill>
                <a:effectLst/>
                <a:latin typeface="+mn-lt"/>
                <a:ea typeface="+mn-ea"/>
                <a:cs typeface="+mn-cs"/>
              </a:rPr>
              <a:t>information.</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SAY: Finally, we have SERVICES</a:t>
            </a:r>
            <a:r>
              <a:rPr lang="en-US" sz="1200" b="0" i="0" kern="1200" dirty="0">
                <a:solidFill>
                  <a:schemeClr val="tx1"/>
                </a:solidFill>
                <a:effectLst/>
                <a:latin typeface="+mn-lt"/>
                <a:ea typeface="+mn-ea"/>
                <a:cs typeface="+mn-cs"/>
              </a:rPr>
              <a:t>: An Amazon ECS service enables you to run and maintain a specified number of instances of a task definition simultaneously in an Amazon ECS cluster. If any of your tasks should fail or stop for any reason, the Amazon ECS service scheduler launches another instance of your task definition to replace it in order to maintain the desired number of tasks in the service.</a:t>
            </a:r>
            <a:endParaRPr lang="en-AU"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ReInvent 2018</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31740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SAY</a:t>
            </a: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 task definition is and immutable, versioned document, Identified by </a:t>
            </a:r>
            <a:r>
              <a:rPr lang="en-US" sz="18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family:version</a:t>
            </a: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Task definitions can contain a list of up to 10 container definitions. </a:t>
            </a:r>
          </a:p>
          <a:p>
            <a:endPar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SAY</a:t>
            </a: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All containers defined with a task definition are co-located (co-scheduled) on the same host.</a:t>
            </a:r>
          </a:p>
          <a:p>
            <a:endPar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SAY</a:t>
            </a:r>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Each container definition has A name, Image URL (ECR or Public Images) and more…stay tuned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ReInvent 2018</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455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SAY</a:t>
            </a:r>
            <a:r>
              <a:rPr lang="en-AU" dirty="0"/>
              <a:t>: We’ve talked about Tasks and Services and we’ve explained some of the differences between them, but which one do you use for your particular workload?</a:t>
            </a:r>
          </a:p>
          <a:p>
            <a:endParaRPr lang="en-AU" dirty="0"/>
          </a:p>
          <a:p>
            <a:r>
              <a:rPr lang="en-AU" b="1" dirty="0"/>
              <a:t>SAY</a:t>
            </a:r>
            <a:r>
              <a:rPr lang="en-AU" dirty="0"/>
              <a:t>: For on-demand workloads, the ECS task scheduler is the best option. It is ideal for workloads that need to run once, or at recurring intervals. Things like batch or short-lived operations. This task scheduler kicks in when the </a:t>
            </a:r>
            <a:r>
              <a:rPr lang="en-AU" dirty="0" err="1"/>
              <a:t>RunTask</a:t>
            </a:r>
            <a:r>
              <a:rPr lang="en-AU" dirty="0"/>
              <a:t> API is invoked.</a:t>
            </a:r>
          </a:p>
          <a:p>
            <a:endParaRPr lang="en-AU" dirty="0"/>
          </a:p>
          <a:p>
            <a:r>
              <a:rPr lang="en-AU" b="1" dirty="0"/>
              <a:t>SAY</a:t>
            </a:r>
            <a:r>
              <a:rPr lang="en-AU" dirty="0"/>
              <a:t>: For long running workloads, the ECS service scheduler is used. It provides health management features, to ensure workloads are up and responding correctly. The ECS service scheduler also supports the scaling up and down of workloads and has an awareness of availability zones. These features make it ideal of workloads that need to be highly available and scale to meet changes in demand.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BE363A-6CBC-F54E-B81F-71E5BB1F6040}"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4311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dirty="0"/>
              <a:t>: Let’s look at a scenario where you had 10 container instances.</a:t>
            </a:r>
            <a:r>
              <a:rPr lang="en-US" baseline="0" dirty="0"/>
              <a:t> To start you’ll make a request to run some tasks or create a service. As part of that request you’ll specify CPU, memory, or port requirements.</a:t>
            </a:r>
          </a:p>
          <a:p>
            <a:endParaRPr lang="en-US" baseline="0" dirty="0"/>
          </a:p>
          <a:p>
            <a:r>
              <a:rPr lang="en-US" b="1" baseline="0" dirty="0"/>
              <a:t>SAY</a:t>
            </a:r>
            <a:r>
              <a:rPr lang="en-US" baseline="0" dirty="0"/>
              <a:t>: In addition now, you’ll also provide other constraints, such as specific Availability Zone,  AMI or instance-type.</a:t>
            </a:r>
          </a:p>
          <a:p>
            <a:endParaRPr lang="en-US" baseline="0" dirty="0"/>
          </a:p>
          <a:p>
            <a:r>
              <a:rPr lang="en-US" b="1" baseline="0" dirty="0"/>
              <a:t>SAY</a:t>
            </a:r>
            <a:r>
              <a:rPr lang="en-US" baseline="0" dirty="0"/>
              <a:t>: And then last you’ll tell us the strategy you prefer for us to use when starting the tasks, which could range from spread for availability, </a:t>
            </a:r>
            <a:r>
              <a:rPr lang="en-US" baseline="0" dirty="0" err="1"/>
              <a:t>binpack</a:t>
            </a:r>
            <a:r>
              <a:rPr lang="en-US" baseline="0" dirty="0"/>
              <a:t> to optimize for utilization, place together (affinity) or place apart (anti-affinity), etc.</a:t>
            </a:r>
          </a:p>
          <a:p>
            <a:endParaRPr lang="en-US" baseline="0" dirty="0"/>
          </a:p>
          <a:p>
            <a:r>
              <a:rPr lang="en-US" b="1" baseline="0" dirty="0"/>
              <a:t>SAY</a:t>
            </a:r>
            <a:r>
              <a:rPr lang="en-US" baseline="0" dirty="0"/>
              <a:t>: At the end of that process we have identified a set of instances that satisfies the requirements for the task you want to run and we place (or run) those tasks across your cluster based on the requirements specified.</a:t>
            </a:r>
            <a:endParaRPr lang="en-US" dirty="0"/>
          </a:p>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BE363A-6CBC-F54E-B81F-71E5BB1F6040}"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417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SAY</a:t>
            </a:r>
            <a:r>
              <a:rPr lang="en-US" sz="1200" dirty="0"/>
              <a:t>: As customers were adopting ECS to manage complex containerized application, we realized that they still ended up managing more than just containers</a:t>
            </a:r>
            <a:r>
              <a:rPr lang="en-US" sz="1200" baseline="0" dirty="0"/>
              <a:t>. There are these additional layers of management they need to manage </a:t>
            </a:r>
            <a:r>
              <a:rPr lang="en-US" sz="1200" b="1" baseline="0" dirty="0"/>
              <a:t>when all they wanted to do was run containers!</a:t>
            </a:r>
          </a:p>
          <a:p>
            <a:endParaRPr lang="en-US" sz="1200" b="1" baseline="0" dirty="0"/>
          </a:p>
          <a:p>
            <a:r>
              <a:rPr lang="en-US" sz="1200" b="1" baseline="0" dirty="0"/>
              <a:t>SAY</a:t>
            </a:r>
            <a:r>
              <a:rPr lang="en-US" sz="1200" b="0" baseline="0" dirty="0"/>
              <a:t>: To overcome this challenge, we launched AWS Fargate which is a serverless way to run containers. </a:t>
            </a:r>
          </a:p>
          <a:p>
            <a:endParaRPr lang="en-US" sz="1200" b="0" baseline="0" dirty="0"/>
          </a:p>
          <a:p>
            <a:r>
              <a:rPr lang="en-US" sz="1200" b="1" baseline="0" dirty="0"/>
              <a:t>SAY</a:t>
            </a:r>
            <a:r>
              <a:rPr lang="en-US" sz="1200" b="0" baseline="0" dirty="0"/>
              <a:t>: Both ECS and EKS (Elastic Kubernetes Service) support running </a:t>
            </a:r>
            <a:r>
              <a:rPr lang="en-US" sz="1200" b="0" baseline="0" dirty="0" err="1"/>
              <a:t>containerised</a:t>
            </a:r>
            <a:r>
              <a:rPr lang="en-US" sz="1200" b="0" baseline="0" dirty="0"/>
              <a:t> workloads using AWS </a:t>
            </a:r>
            <a:r>
              <a:rPr lang="en-US" sz="1200" b="0" baseline="0" dirty="0" err="1"/>
              <a:t>Fargate</a:t>
            </a:r>
            <a:r>
              <a:rPr lang="en-US" sz="1200" b="0" baseline="0" dirty="0"/>
              <a:t>. We will explore </a:t>
            </a:r>
            <a:r>
              <a:rPr lang="en-US" sz="1200" b="0" baseline="0" dirty="0" err="1"/>
              <a:t>Fargate</a:t>
            </a:r>
            <a:r>
              <a:rPr lang="en-US" sz="1200" b="0" baseline="0" dirty="0"/>
              <a:t> for EKS in a later module, for the moment, we will be looking at it from a ECS perspective.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90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913525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Let’s look at an example to better understand how Fargate helps you run serverless containers. Without Fargate, you’ve an EC2 instance with 2 tasks running on it . </a:t>
            </a:r>
          </a:p>
          <a:p>
            <a:endParaRPr lang="en-US" sz="1200" b="0" i="0" kern="1200" dirty="0">
              <a:solidFill>
                <a:schemeClr val="tx1"/>
              </a:solidFill>
              <a:effectLst/>
              <a:latin typeface="Amazon Ember Regular" charset="0"/>
              <a:ea typeface="+mn-ea"/>
              <a:cs typeface="+mn-cs"/>
            </a:endParaRPr>
          </a:p>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A task is a collection of containers that run together as a unit of your application. So here to support the 2 tasks you have to manage the underlying instance such the instance OS, the container runtime, as well as, in the case of Amazon ECS, the ECS Agent. This is still quite a bit of operational overhead. </a:t>
            </a:r>
          </a:p>
          <a:p>
            <a:endParaRPr lang="en-US" sz="1200"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177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So you end up having to to patch and update the OS, ECS agent </a:t>
            </a:r>
            <a:r>
              <a:rPr lang="en-US" sz="1200" b="0" i="0" kern="1200" dirty="0" err="1">
                <a:solidFill>
                  <a:schemeClr val="tx1"/>
                </a:solidFill>
                <a:effectLst/>
                <a:latin typeface="Amazon Ember Regular" charset="0"/>
                <a:ea typeface="+mn-ea"/>
                <a:cs typeface="+mn-cs"/>
              </a:rPr>
              <a:t>etc</a:t>
            </a:r>
            <a:r>
              <a:rPr lang="en-US" sz="1200" b="0" i="0" kern="1200" dirty="0">
                <a:solidFill>
                  <a:schemeClr val="tx1"/>
                </a:solidFill>
                <a:effectLst/>
                <a:latin typeface="Amazon Ember Regular" charset="0"/>
                <a:ea typeface="+mn-ea"/>
                <a:cs typeface="+mn-cs"/>
              </a:rPr>
              <a:t> while also scaling the instance fleet for optimal utilization. </a:t>
            </a:r>
          </a:p>
          <a:p>
            <a:r>
              <a:rPr lang="en-US" sz="1200" b="0" i="0" kern="1200" dirty="0">
                <a:solidFill>
                  <a:schemeClr val="tx1"/>
                </a:solidFill>
                <a:effectLst/>
                <a:latin typeface="Amazon Ember Regular" charset="0"/>
                <a:ea typeface="+mn-ea"/>
                <a:cs typeface="+mn-cs"/>
              </a:rPr>
              <a:t> </a:t>
            </a:r>
          </a:p>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All of these tasks are still required which add layers of management to your application.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0373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And this is what your layers of management end up looking like. You’ve this completely managed orchestration or container management layer but you also have these software management layers just to run your application.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32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And all you really want here is to run your containers. And Fargate enables you to do just that in a serverless manner. So if you notice here, there are no 2 levels of management of scale anymore. You only define the requirement of your application in terms of a task – how should the service scale, what metrics do you care about and how many more such container or task you want Fargate to launch. </a:t>
            </a:r>
          </a:p>
          <a:p>
            <a:endParaRPr lang="en-US" dirty="0"/>
          </a:p>
          <a:p>
            <a:r>
              <a:rPr lang="en-US" b="1" dirty="0"/>
              <a:t>SAY</a:t>
            </a:r>
            <a:r>
              <a:rPr lang="en-US" dirty="0"/>
              <a:t>: At this point, you might be asking yourself how do I ensure that my tasks are running on the latest and greatest managed components? What if, for example, I want to use a feature that is only supported in newer versions of the Amazon ECS container agent?</a:t>
            </a:r>
          </a:p>
          <a:p>
            <a:endParaRPr lang="en-US" dirty="0"/>
          </a:p>
          <a:p>
            <a:r>
              <a:rPr lang="en-US" b="1" dirty="0"/>
              <a:t>SAY</a:t>
            </a:r>
            <a:r>
              <a:rPr lang="en-US" dirty="0"/>
              <a:t>: Great question … &lt;</a:t>
            </a:r>
            <a:r>
              <a:rPr lang="en-US" b="1" dirty="0"/>
              <a:t>CLICK</a:t>
            </a:r>
            <a:r>
              <a:rPr lang="en-US" dirty="0"/>
              <a:t>&gt;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913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Which brings us to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Platform Versions.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platform versions are used to refer to a specific runtime environment for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task infrastructure. It is a combination of the kernel and container runtime versions.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New platform versions are released as the runtime environment evolves, for example, if there are kernel or operating system updates, new features, bug fixes, or security updates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Security updates and patches are deployed automatically for your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tasks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SAY</a:t>
            </a:r>
            <a:r>
              <a:rPr lang="en-US" sz="1200" b="0" i="0" kern="1200" dirty="0">
                <a:solidFill>
                  <a:schemeClr val="tx1"/>
                </a:solidFill>
                <a:effectLst/>
                <a:latin typeface="+mn-lt"/>
                <a:ea typeface="+mn-ea"/>
                <a:cs typeface="+mn-cs"/>
              </a:rPr>
              <a:t>: If a security issue is found that affects a platform version, AWS patches the platform version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BE363A-6CBC-F54E-B81F-71E5BB1F6040}"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1748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Let’s quickly re-cap on </a:t>
            </a:r>
            <a:r>
              <a:rPr lang="en-US" sz="1200" b="0" i="0" kern="1200" dirty="0" err="1">
                <a:solidFill>
                  <a:schemeClr val="tx1"/>
                </a:solidFill>
                <a:effectLst/>
                <a:latin typeface="Amazon Ember Regular" charset="0"/>
                <a:ea typeface="+mn-ea"/>
                <a:cs typeface="+mn-cs"/>
              </a:rPr>
              <a:t>Fargate</a:t>
            </a:r>
            <a:r>
              <a:rPr lang="en-US" sz="1200" b="0" i="0" kern="1200" dirty="0">
                <a:solidFill>
                  <a:schemeClr val="tx1"/>
                </a:solidFill>
                <a:effectLst/>
                <a:latin typeface="Amazon Ember Regular" charset="0"/>
                <a:ea typeface="+mn-ea"/>
                <a:cs typeface="+mn-cs"/>
              </a:rPr>
              <a:t> ….</a:t>
            </a:r>
          </a:p>
          <a:p>
            <a:pPr marL="0" indent="0">
              <a:buFont typeface="Arial" panose="020B0604020202020204" pitchFamily="34" charset="0"/>
              <a:buNone/>
            </a:pPr>
            <a:endParaRPr lang="en-US" sz="1200" b="0" i="0" kern="1200" dirty="0">
              <a:solidFill>
                <a:schemeClr val="tx1"/>
              </a:solidFill>
              <a:effectLst/>
              <a:latin typeface="Amazon Ember Regular" charset="0"/>
              <a:ea typeface="+mn-ea"/>
              <a:cs typeface="+mn-cs"/>
            </a:endParaRPr>
          </a:p>
          <a:p>
            <a:pPr marL="171450" indent="-171450">
              <a:buFontTx/>
              <a:buChar char="-"/>
            </a:pPr>
            <a:r>
              <a:rPr lang="en-US" sz="1200" b="0" i="0" kern="1200" dirty="0">
                <a:solidFill>
                  <a:schemeClr val="tx1"/>
                </a:solidFill>
                <a:effectLst/>
                <a:latin typeface="Amazon Ember Regular" charset="0"/>
                <a:ea typeface="+mn-ea"/>
                <a:cs typeface="+mn-cs"/>
              </a:rPr>
              <a:t>We launched Fargate in November 2017</a:t>
            </a:r>
          </a:p>
          <a:p>
            <a:pPr marL="171450" indent="-171450">
              <a:buFontTx/>
              <a:buChar char="-"/>
            </a:pPr>
            <a:r>
              <a:rPr lang="en-US" sz="1200" b="0" i="0" kern="1200" dirty="0">
                <a:solidFill>
                  <a:schemeClr val="tx1"/>
                </a:solidFill>
                <a:effectLst/>
                <a:latin typeface="Amazon Ember Regular" charset="0"/>
                <a:ea typeface="+mn-ea"/>
                <a:cs typeface="+mn-cs"/>
              </a:rPr>
              <a:t>With the primary goal of completely managed infrastructure.</a:t>
            </a:r>
          </a:p>
          <a:p>
            <a:pPr marL="171450" indent="-171450">
              <a:buFontTx/>
              <a:buChar char="-"/>
            </a:pPr>
            <a:r>
              <a:rPr lang="en-US" sz="1200" b="0" i="0" kern="1200" dirty="0">
                <a:solidFill>
                  <a:schemeClr val="tx1"/>
                </a:solidFill>
                <a:effectLst/>
                <a:latin typeface="Amazon Ember Regular" charset="0"/>
                <a:ea typeface="+mn-ea"/>
                <a:cs typeface="+mn-cs"/>
              </a:rPr>
              <a:t>You don’t have to worry about patching or upgrading or how do I pick the right instance type or instance size</a:t>
            </a:r>
          </a:p>
          <a:p>
            <a:pPr marL="171450" indent="-171450">
              <a:buFontTx/>
              <a:buChar char="-"/>
            </a:pPr>
            <a:r>
              <a:rPr lang="en-US" sz="1200" b="0" i="0" kern="1200" dirty="0">
                <a:solidFill>
                  <a:schemeClr val="tx1"/>
                </a:solidFill>
                <a:effectLst/>
                <a:latin typeface="Amazon Ember Regular" charset="0"/>
                <a:ea typeface="+mn-ea"/>
                <a:cs typeface="+mn-cs"/>
              </a:rPr>
              <a:t>and its fully integrated with the AWS ecosystem. </a:t>
            </a:r>
          </a:p>
          <a:p>
            <a:r>
              <a:rPr lang="en-US" sz="1200" b="0" i="0" kern="1200" dirty="0">
                <a:solidFill>
                  <a:schemeClr val="tx1"/>
                </a:solidFill>
                <a:effectLst/>
                <a:latin typeface="Amazon Ember Regular" charset="0"/>
                <a:ea typeface="+mn-ea"/>
                <a:cs typeface="+mn-cs"/>
              </a:rPr>
              <a:t> </a:t>
            </a:r>
          </a:p>
          <a:p>
            <a:r>
              <a:rPr lang="en-US" sz="1200" b="1" i="0" kern="1200" dirty="0">
                <a:solidFill>
                  <a:schemeClr val="tx1"/>
                </a:solidFill>
                <a:effectLst/>
                <a:latin typeface="Amazon Ember Regular" charset="0"/>
                <a:ea typeface="+mn-ea"/>
                <a:cs typeface="+mn-cs"/>
              </a:rPr>
              <a:t>SAY</a:t>
            </a:r>
            <a:r>
              <a:rPr lang="en-US" sz="1200" b="0" i="0" kern="1200" dirty="0">
                <a:solidFill>
                  <a:schemeClr val="tx1"/>
                </a:solidFill>
                <a:effectLst/>
                <a:latin typeface="Amazon Ember Regular" charset="0"/>
                <a:ea typeface="+mn-ea"/>
                <a:cs typeface="+mn-cs"/>
              </a:rPr>
              <a:t>: We have over the years invested in making the container the first level primitive of the AWS platform which means when it comes to IAM resources or networking or load balancers or integration with VPC, it is all built into ECS and Fargate takes advantage of that.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352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solidFill>
                  <a:srgbClr val="000000"/>
                </a:solidFill>
                <a:latin typeface="Calibri" panose="020F0502020204030204" pitchFamily="34" charset="0"/>
                <a:cs typeface="Calibri" panose="020F0502020204030204" pitchFamily="34" charset="0"/>
              </a:rPr>
              <a:t>Customers that want fully managed services that abstract the underlying infrastructure include teams at the largest enterprises and smaller companies that are born in the </a:t>
            </a:r>
            <a:r>
              <a:rPr lang="en-US" sz="1100" dirty="0" err="1">
                <a:solidFill>
                  <a:srgbClr val="000000"/>
                </a:solidFill>
                <a:latin typeface="Calibri" panose="020F0502020204030204" pitchFamily="34" charset="0"/>
                <a:cs typeface="Calibri" panose="020F0502020204030204" pitchFamily="34" charset="0"/>
              </a:rPr>
              <a:t>cloud.They</a:t>
            </a:r>
            <a:r>
              <a:rPr lang="en-US" sz="1100" dirty="0">
                <a:solidFill>
                  <a:srgbClr val="000000"/>
                </a:solidFill>
                <a:latin typeface="Calibri" panose="020F0502020204030204" pitchFamily="34" charset="0"/>
                <a:cs typeface="Calibri" panose="020F0502020204030204" pitchFamily="34" charset="0"/>
              </a:rPr>
              <a:t> see their ability to develop and deliver new technology products as a critical differentiator and want fully managed services that enable them to build without requiring them to build things themselves and investing in hiring or training staff that have infrastructure management skills.</a:t>
            </a: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Fargate works with Amazon ECS so you can bring your existing code and applications and run them.</a:t>
            </a: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Fargate is HIPAA eligible and ISO, PCI, and SOC compliant so you can run critical production applications. </a:t>
            </a:r>
            <a:endParaRPr lang="en-US" sz="8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ReInvent 2018</a:t>
            </a:r>
          </a:p>
        </p:txBody>
      </p:sp>
      <p:sp>
        <p:nvSpPr>
          <p:cNvPr id="5" name="Footer Placeholder 4"/>
          <p:cNvSpPr>
            <a:spLocks noGrp="1"/>
          </p:cNvSpPr>
          <p:nvPr>
            <p:ph type="ftr" sz="quarter" idx="11"/>
          </p:nvPr>
        </p:nvSpPr>
        <p:spPr/>
        <p:txBody>
          <a:bodyPr/>
          <a:lstStyle/>
          <a:p>
            <a:pPr marL="0" marR="0" lvl="0" indent="0" algn="l" defTabSz="1118059"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rPr>
              <a:t>© 2018, Amazon Web Services, Inc. or its Affiliates. All rights reserved.</a:t>
            </a: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165393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57</a:t>
            </a:fld>
            <a:endParaRPr lang="en-US" dirty="0"/>
          </a:p>
        </p:txBody>
      </p:sp>
    </p:spTree>
    <p:extLst>
      <p:ext uri="{BB962C8B-B14F-4D97-AF65-F5344CB8AC3E}">
        <p14:creationId xmlns:p14="http://schemas.microsoft.com/office/powerpoint/2010/main" val="3513646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Amazon Ember" panose="020B0603020204020204" pitchFamily="34" charset="0"/>
                <a:ea typeface="+mn-ea"/>
                <a:cs typeface="+mn-cs"/>
              </a:rPr>
              <a:t>The choice of orchestrator is important, as this is the key integration point for  it will deeply influence the rest of the choices you make</a:t>
            </a:r>
          </a:p>
          <a:p>
            <a:endParaRPr lang="en-US" sz="1100" b="0" i="0" kern="1200" dirty="0">
              <a:solidFill>
                <a:schemeClr val="tx1"/>
              </a:solidFill>
              <a:effectLst/>
              <a:latin typeface="Amazon Ember" panose="020B0603020204020204" pitchFamily="34" charset="0"/>
              <a:ea typeface="+mn-ea"/>
              <a:cs typeface="+mn-cs"/>
            </a:endParaRPr>
          </a:p>
          <a:p>
            <a:r>
              <a:rPr lang="en-US" sz="1100" b="0" i="0" kern="1200" dirty="0">
                <a:solidFill>
                  <a:schemeClr val="tx1"/>
                </a:solidFill>
                <a:effectLst/>
                <a:latin typeface="Amazon Ember" panose="020B0603020204020204" pitchFamily="34" charset="0"/>
                <a:ea typeface="+mn-ea"/>
                <a:cs typeface="+mn-cs"/>
              </a:rPr>
              <a:t>One of the most common requests we hear from customers is, “help me decide which container service to use.”</a:t>
            </a:r>
          </a:p>
          <a:p>
            <a:r>
              <a:rPr lang="en-US" sz="1100" b="0" i="0" kern="1200" dirty="0">
                <a:solidFill>
                  <a:schemeClr val="tx1"/>
                </a:solidFill>
                <a:effectLst/>
                <a:latin typeface="Amazon Ember" panose="020B0603020204020204" pitchFamily="34" charset="0"/>
                <a:ea typeface="+mn-ea"/>
                <a:cs typeface="+mn-cs"/>
              </a:rPr>
              <a:t>We recommend that most teams begin by selecting a container solution with the attributes most aligned to their application requirements or operational preferences. </a:t>
            </a:r>
          </a:p>
          <a:p>
            <a:endParaRPr lang="en-US" sz="1100" b="0" i="0" kern="1200" dirty="0">
              <a:solidFill>
                <a:schemeClr val="tx1"/>
              </a:solidFill>
              <a:effectLst/>
              <a:latin typeface="Amazon Ember" panose="020B0603020204020204" pitchFamily="34" charset="0"/>
              <a:ea typeface="+mn-ea"/>
              <a:cs typeface="+mn-cs"/>
            </a:endParaRPr>
          </a:p>
          <a:p>
            <a:r>
              <a:rPr lang="en-US" sz="1100" b="0" i="0" kern="1200" dirty="0">
                <a:solidFill>
                  <a:schemeClr val="tx1"/>
                </a:solidFill>
                <a:effectLst/>
                <a:latin typeface="Amazon Ember" panose="020B0603020204020204" pitchFamily="34" charset="0"/>
                <a:ea typeface="+mn-ea"/>
                <a:cs typeface="+mn-cs"/>
              </a:rPr>
              <a:t>AWS customers have a choice of fully managed container services, including </a:t>
            </a:r>
            <a:r>
              <a:rPr lang="en-US" sz="1100" b="0" i="0" u="none" strike="noStrike" kern="1200" dirty="0">
                <a:solidFill>
                  <a:schemeClr val="tx1"/>
                </a:solidFill>
                <a:effectLst/>
                <a:latin typeface="Amazon Ember" panose="020B0603020204020204" pitchFamily="34" charset="0"/>
                <a:ea typeface="+mn-ea"/>
                <a:cs typeface="+mn-cs"/>
                <a:hlinkClick r:id="rId3"/>
              </a:rPr>
              <a:t>Amazon Elastic Container Service</a:t>
            </a:r>
            <a:r>
              <a:rPr lang="en-US" sz="1100" b="0" i="0" kern="1200" dirty="0">
                <a:solidFill>
                  <a:schemeClr val="tx1"/>
                </a:solidFill>
                <a:effectLst/>
                <a:latin typeface="Amazon Ember" panose="020B0603020204020204" pitchFamily="34" charset="0"/>
                <a:ea typeface="+mn-ea"/>
                <a:cs typeface="+mn-cs"/>
              </a:rPr>
              <a:t> (Amazon ECS) and </a:t>
            </a:r>
            <a:r>
              <a:rPr lang="en-US" sz="1100" b="0" i="0" u="sng" kern="1200" dirty="0">
                <a:solidFill>
                  <a:schemeClr val="tx1"/>
                </a:solidFill>
                <a:effectLst/>
                <a:latin typeface="Amazon Ember" panose="020B0603020204020204" pitchFamily="34" charset="0"/>
                <a:ea typeface="+mn-ea"/>
                <a:cs typeface="+mn-cs"/>
                <a:hlinkClick r:id="rId3"/>
              </a:rPr>
              <a:t>Amazon Elastic Kubernetes Service</a:t>
            </a:r>
            <a:r>
              <a:rPr lang="en-US" sz="1100" b="0" i="0" kern="1200" dirty="0">
                <a:solidFill>
                  <a:schemeClr val="tx1"/>
                </a:solidFill>
                <a:effectLst/>
                <a:latin typeface="Amazon Ember" panose="020B0603020204020204" pitchFamily="34" charset="0"/>
                <a:ea typeface="+mn-ea"/>
                <a:cs typeface="+mn-cs"/>
              </a:rPr>
              <a:t> (Amazon EKS).</a:t>
            </a:r>
          </a:p>
          <a:p>
            <a:endParaRPr lang="en-US" sz="1100" b="0" i="0" kern="1200" dirty="0">
              <a:solidFill>
                <a:schemeClr val="tx1"/>
              </a:solidFill>
              <a:effectLst/>
              <a:latin typeface="Amazon Ember" panose="020B0603020204020204" pitchFamily="34" charset="0"/>
              <a:ea typeface="+mn-ea"/>
              <a:cs typeface="+mn-cs"/>
            </a:endParaRPr>
          </a:p>
          <a:p>
            <a:r>
              <a:rPr lang="en-US" sz="1100" b="0" i="0" kern="1200" dirty="0">
                <a:solidFill>
                  <a:schemeClr val="tx1"/>
                </a:solidFill>
                <a:effectLst/>
                <a:latin typeface="Amazon Ember" panose="020B0603020204020204" pitchFamily="34" charset="0"/>
                <a:ea typeface="+mn-ea"/>
                <a:cs typeface="+mn-cs"/>
              </a:rPr>
              <a:t>Both services support a broad array of compute options, have deep integration with other AWS services, and provide the global scale and reliability you’ve come to expect from AWS. So how are they different?</a:t>
            </a:r>
            <a:endParaRPr lang="en-US" sz="1100" kern="1200" dirty="0">
              <a:solidFill>
                <a:schemeClr val="tx1"/>
              </a:solidFill>
              <a:effectLst/>
              <a:latin typeface="Amazon Ember" panose="020B0603020204020204"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2140042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90000"/>
              </a:lnSpc>
              <a:spcBef>
                <a:spcPct val="0"/>
              </a:spcBef>
              <a:spcAft>
                <a:spcPts val="0"/>
              </a:spcAft>
              <a:buClrTx/>
              <a:buSzPct val="90000"/>
              <a:buFont typeface="Arial" panose="020B0604020202020204" pitchFamily="34" charset="0"/>
              <a:buNone/>
              <a:tabLst/>
              <a:defRPr/>
            </a:pPr>
            <a:r>
              <a:rPr lang="en-US" sz="2800" b="0" i="0" kern="1200" dirty="0">
                <a:solidFill>
                  <a:schemeClr val="tx1"/>
                </a:solidFill>
                <a:effectLst/>
                <a:latin typeface="Amazon Ember Regular" charset="0"/>
                <a:ea typeface="+mn-ea"/>
                <a:cs typeface="+mn-cs"/>
              </a:rPr>
              <a:t>In 2017 we announced the launch of AWS Batch, its purpose back then, and now, is to </a:t>
            </a:r>
            <a:r>
              <a:rPr lang="en-US" sz="2800" b="1" i="0" kern="1200" dirty="0">
                <a:solidFill>
                  <a:schemeClr val="tx1"/>
                </a:solidFill>
                <a:effectLst/>
                <a:latin typeface="Amazon Ember Regular" charset="0"/>
                <a:ea typeface="+mn-ea"/>
                <a:cs typeface="+mn-cs"/>
              </a:rPr>
              <a:t>streamline running simple batch </a:t>
            </a:r>
            <a:r>
              <a:rPr lang="en-US" sz="2800" b="0" i="0" kern="1200" dirty="0">
                <a:solidFill>
                  <a:schemeClr val="tx1"/>
                </a:solidFill>
                <a:effectLst/>
                <a:latin typeface="Amazon Ember Regular" charset="0"/>
                <a:ea typeface="+mn-ea"/>
                <a:cs typeface="+mn-cs"/>
              </a:rPr>
              <a:t>workloads in the cloud.  </a:t>
            </a:r>
          </a:p>
          <a:p>
            <a:pPr marL="0" marR="0" lvl="0" indent="0" algn="l" defTabSz="457200" rtl="0" eaLnBrk="1" fontAlgn="auto" latinLnBrk="0" hangingPunct="1">
              <a:lnSpc>
                <a:spcPct val="90000"/>
              </a:lnSpc>
              <a:spcBef>
                <a:spcPct val="0"/>
              </a:spcBef>
              <a:spcAft>
                <a:spcPts val="0"/>
              </a:spcAft>
              <a:buClrTx/>
              <a:buSzPct val="90000"/>
              <a:buFont typeface="Arial" panose="020B0604020202020204" pitchFamily="34" charset="0"/>
              <a:buNone/>
              <a:tabLst/>
              <a:defRPr/>
            </a:pPr>
            <a:endParaRPr lang="en-US" sz="2800" dirty="0"/>
          </a:p>
          <a:p>
            <a:endParaRPr lang="en-US" dirty="0"/>
          </a:p>
          <a:p>
            <a:r>
              <a:rPr lang="en-US" b="1" dirty="0"/>
              <a:t>Job Scheduler:</a:t>
            </a:r>
            <a:r>
              <a:rPr lang="en-US" dirty="0"/>
              <a:t>  </a:t>
            </a:r>
            <a:r>
              <a:rPr lang="en-US" sz="1200" b="0" i="0" u="none" strike="noStrike" kern="1200" dirty="0">
                <a:solidFill>
                  <a:schemeClr val="tx1"/>
                </a:solidFill>
                <a:effectLst/>
                <a:latin typeface="Amazon Ember Regular" charset="0"/>
                <a:ea typeface="+mn-ea"/>
                <a:cs typeface="+mn-cs"/>
              </a:rPr>
              <a:t>AWS Batch controls and manages job lifecycle for millions of jobs, from dependency and retry management to state monitoring.</a:t>
            </a:r>
          </a:p>
          <a:p>
            <a:endParaRPr lang="en-US" dirty="0"/>
          </a:p>
          <a:p>
            <a:r>
              <a:rPr lang="en-US" b="1" dirty="0"/>
              <a:t>Orchestrator:</a:t>
            </a:r>
            <a:r>
              <a:rPr lang="en-US" dirty="0"/>
              <a:t> </a:t>
            </a:r>
          </a:p>
          <a:p>
            <a:pPr marL="228600" marR="0" lvl="0" indent="-228600" algn="l" defTabSz="457200" rtl="0" eaLnBrk="1" fontAlgn="auto" latinLnBrk="0" hangingPunct="1">
              <a:lnSpc>
                <a:spcPct val="90000"/>
              </a:lnSpc>
              <a:spcBef>
                <a:spcPct val="0"/>
              </a:spcBef>
              <a:spcAft>
                <a:spcPts val="0"/>
              </a:spcAft>
              <a:buClrTx/>
              <a:buSzPct val="90000"/>
              <a:buFont typeface="+mj-lt"/>
              <a:buAutoNum type="arabicPeriod"/>
              <a:tabLst/>
              <a:defRPr/>
            </a:pPr>
            <a:r>
              <a:rPr lang="en-US" sz="1200" dirty="0"/>
              <a:t>AWS Batch offers fully managed batch computing primitives. </a:t>
            </a:r>
          </a:p>
          <a:p>
            <a:pPr marL="228600" marR="0" lvl="0" indent="-228600" algn="l" defTabSz="457200" rtl="0" eaLnBrk="1" fontAlgn="auto" latinLnBrk="0" hangingPunct="1">
              <a:lnSpc>
                <a:spcPct val="90000"/>
              </a:lnSpc>
              <a:spcBef>
                <a:spcPct val="0"/>
              </a:spcBef>
              <a:spcAft>
                <a:spcPts val="0"/>
              </a:spcAft>
              <a:buClrTx/>
              <a:buSzPct val="90000"/>
              <a:buFont typeface="+mj-lt"/>
              <a:buAutoNum type="arabicPeriod"/>
              <a:tabLst/>
              <a:defRPr/>
            </a:pPr>
            <a:r>
              <a:rPr lang="en-US" sz="1200" dirty="0"/>
              <a:t>We allow you to run your applications that are either explicitly or implicitly containerized. So you can give us a docker command, a docker container image, and the parameters with which you like us to run that docker image. Or you can give us a zip that you’d like us to run on top of the default Amazon Linux container image and we’ll take care of the rest for you. </a:t>
            </a:r>
          </a:p>
          <a:p>
            <a:pPr marL="228600" marR="0" lvl="0" indent="-228600" algn="l" defTabSz="457200" rtl="0" eaLnBrk="1" fontAlgn="auto" latinLnBrk="0" hangingPunct="1">
              <a:lnSpc>
                <a:spcPct val="90000"/>
              </a:lnSpc>
              <a:spcBef>
                <a:spcPct val="0"/>
              </a:spcBef>
              <a:spcAft>
                <a:spcPts val="0"/>
              </a:spcAft>
              <a:buClrTx/>
              <a:buSzPct val="90000"/>
              <a:buFont typeface="+mj-lt"/>
              <a:buAutoNum type="arabicPeriod"/>
              <a:tabLst/>
              <a:defRPr/>
            </a:pPr>
            <a:r>
              <a:rPr lang="en-US" dirty="0"/>
              <a:t>Evaluates when, where, and how to run jobs that have been submitted to a job queue. </a:t>
            </a:r>
          </a:p>
          <a:p>
            <a:pPr marL="228600" marR="0" lvl="0" indent="-228600" algn="l" defTabSz="457200" rtl="0" eaLnBrk="1" fontAlgn="auto" latinLnBrk="0" hangingPunct="1">
              <a:lnSpc>
                <a:spcPct val="90000"/>
              </a:lnSpc>
              <a:spcBef>
                <a:spcPct val="0"/>
              </a:spcBef>
              <a:spcAft>
                <a:spcPts val="0"/>
              </a:spcAft>
              <a:buClrTx/>
              <a:buSzPct val="90000"/>
              <a:buFont typeface="+mj-lt"/>
              <a:buAutoNum type="arabicPeriod"/>
              <a:tabLst/>
              <a:defRPr/>
            </a:pPr>
            <a:r>
              <a:rPr lang="en-US" dirty="0"/>
              <a:t>It provision and scale the compute instances that is needed for each job que and then shut them down when the job is completed. </a:t>
            </a:r>
          </a:p>
          <a:p>
            <a:pPr marL="228600" indent="-228600">
              <a:buAutoNum type="arabicPeriod"/>
            </a:pPr>
            <a:r>
              <a:rPr lang="en-US" dirty="0"/>
              <a:t>It manages job ques and workflow from start to finish, with each job/que requiring a different mix of hardware resources.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38021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722984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a:latin typeface="Calibri" panose="020F0502020204030204" pitchFamily="34" charset="0"/>
                <a:cs typeface="Calibri" panose="020F0502020204030204" pitchFamily="34" charset="0"/>
              </a:rPr>
              <a:t>AWS Batch has been constantly evolving to give you the ability to choose a solution that works best for your workload.</a:t>
            </a:r>
          </a:p>
          <a:p>
            <a:pPr marL="0" indent="0">
              <a:lnSpc>
                <a:spcPct val="100000"/>
              </a:lnSpc>
              <a:spcAft>
                <a:spcPts val="0"/>
              </a:spcAft>
              <a:buFont typeface="Arial" panose="020B0604020202020204" pitchFamily="34" charset="0"/>
              <a:buNone/>
            </a:pPr>
            <a:endParaRPr lang="en-US" sz="1200" dirty="0">
              <a:cs typeface="Amazon Ember" panose="020B0603020204020204" pitchFamily="34" charset="0"/>
            </a:endParaRPr>
          </a:p>
          <a:p>
            <a:r>
              <a:rPr lang="en-US" sz="1200" b="0" i="0" kern="1200" baseline="0" dirty="0">
                <a:solidFill>
                  <a:schemeClr val="tx1"/>
                </a:solidFill>
                <a:effectLst/>
                <a:latin typeface="Amazon Ember Regular" charset="0"/>
                <a:ea typeface="+mn-ea"/>
                <a:cs typeface="+mn-cs"/>
              </a:rPr>
              <a:t>We’re going to talk about AWS Batch, and how it helps you launch, customize, and scale your workload, taking advantage of the breadth and depth of resources, yet managing them for you so you can focus on your applications. </a:t>
            </a:r>
            <a:endParaRPr lang="en-US" sz="1200" b="0" i="0" kern="1200" dirty="0">
              <a:solidFill>
                <a:schemeClr val="tx1"/>
              </a:solidFill>
              <a:effectLst/>
              <a:latin typeface="Amazon Ember Regular" charset="0"/>
              <a:ea typeface="+mn-ea"/>
              <a:cs typeface="+mn-cs"/>
            </a:endParaRPr>
          </a:p>
          <a:p>
            <a:endParaRPr lang="en-US" dirty="0"/>
          </a:p>
          <a:p>
            <a:pPr marL="285750" indent="-285750">
              <a:buFont typeface="+mj-lt"/>
              <a:buAutoNum type="arabicPeriod"/>
            </a:pPr>
            <a:r>
              <a:rPr lang="en-US" sz="1250" b="1" dirty="0">
                <a:solidFill>
                  <a:schemeClr val="accent2"/>
                </a:solidFill>
              </a:rPr>
              <a:t>Reduce the need for compute resource management</a:t>
            </a:r>
            <a:r>
              <a:rPr lang="en-US" sz="1250" dirty="0">
                <a:solidFill>
                  <a:schemeClr val="accent2"/>
                </a:solidFill>
              </a:rPr>
              <a:t>: </a:t>
            </a:r>
          </a:p>
          <a:p>
            <a:pPr marL="537868"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Set of Fully-managed batch primitives - handle the scaling of appropriate instances and the scheduling of those jobs on the instances.</a:t>
            </a:r>
          </a:p>
          <a:p>
            <a:pPr marL="537868"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Batch will provision appropriate resources for your jobs. taking advantage of the spot market if that is appropriate.</a:t>
            </a:r>
          </a:p>
          <a:p>
            <a:pPr marL="537868" lvl="1" indent="-285750">
              <a:buFont typeface="Arial" panose="020B0604020202020204" pitchFamily="34" charset="0"/>
              <a:buChar char="•"/>
            </a:pPr>
            <a:r>
              <a:rPr lang="en-US" sz="1250" dirty="0">
                <a:solidFill>
                  <a:schemeClr val="tx1"/>
                </a:solidFill>
              </a:rPr>
              <a:t>Avoid the complexities of provisioning, managing, monitoring, and scaling batch computing jobs.</a:t>
            </a:r>
          </a:p>
          <a:p>
            <a:pPr marL="537868" lvl="1" indent="-285750">
              <a:buFont typeface="Arial" panose="020B0604020202020204" pitchFamily="34" charset="0"/>
              <a:buChar char="•"/>
            </a:pPr>
            <a:r>
              <a:rPr lang="en-US" sz="1250" dirty="0">
                <a:solidFill>
                  <a:schemeClr val="tx1"/>
                </a:solidFill>
              </a:rPr>
              <a:t>AWS Batch maintains job, dependency, and retry lifecycle, as well as compute resource </a:t>
            </a:r>
            <a:r>
              <a:rPr lang="en-US" sz="1250" dirty="0"/>
              <a:t>lifecycle. </a:t>
            </a:r>
          </a:p>
          <a:p>
            <a:pPr marL="537868" lvl="1" indent="-285750">
              <a:buFont typeface="Arial" panose="020B0604020202020204" pitchFamily="34" charset="0"/>
              <a:buChar char="•"/>
            </a:pPr>
            <a:r>
              <a:rPr lang="en-US" sz="1250" dirty="0">
                <a:solidFill>
                  <a:schemeClr val="tx1"/>
                </a:solidFill>
              </a:rPr>
              <a:t>Focus on analyzing results and solving problems. </a:t>
            </a:r>
          </a:p>
          <a:p>
            <a:pPr marL="285750" indent="-285750">
              <a:buFont typeface="+mj-lt"/>
              <a:buAutoNum type="arabicPeriod"/>
            </a:pPr>
            <a:endParaRPr lang="en-US" sz="1250" b="1" dirty="0"/>
          </a:p>
          <a:p>
            <a:pPr marL="285750" indent="-285750">
              <a:buFont typeface="+mj-lt"/>
              <a:buAutoNum type="arabicPeriod"/>
            </a:pPr>
            <a:r>
              <a:rPr lang="en-US" sz="1250" b="1" dirty="0">
                <a:solidFill>
                  <a:schemeClr val="accent2"/>
                </a:solidFill>
              </a:rPr>
              <a:t>Seamless AWS Services integration</a:t>
            </a:r>
            <a:r>
              <a:rPr lang="en-US" sz="1250" dirty="0">
                <a:solidFill>
                  <a:schemeClr val="accent2"/>
                </a:solidFill>
              </a:rPr>
              <a:t>: </a:t>
            </a:r>
            <a:endParaRPr lang="en-US" sz="1250" dirty="0"/>
          </a:p>
          <a:p>
            <a:pPr marL="537868" lvl="1" indent="-285750">
              <a:buFont typeface="Arial" panose="020B0604020202020204" pitchFamily="34" charset="0"/>
              <a:buChar char="•"/>
            </a:pPr>
            <a:r>
              <a:rPr lang="en-US" sz="1250" dirty="0"/>
              <a:t>Cloud native orchestrator.</a:t>
            </a:r>
          </a:p>
          <a:p>
            <a:pPr marL="537868" lvl="1" indent="-285750">
              <a:buFont typeface="Arial" panose="020B0604020202020204" pitchFamily="34" charset="0"/>
              <a:buChar char="•"/>
            </a:pPr>
            <a:r>
              <a:rPr lang="en-US" sz="1250" dirty="0"/>
              <a:t>Integrates seamlessly with other AWS services (Lambda, Step Function, DynamoDB, S3. Spot)</a:t>
            </a:r>
          </a:p>
          <a:p>
            <a:pPr marL="537868" lvl="1" indent="-285750">
              <a:buFont typeface="Arial" panose="020B0604020202020204" pitchFamily="34" charset="0"/>
              <a:buChar char="•"/>
            </a:pPr>
            <a:r>
              <a:rPr lang="en-US" sz="1250" dirty="0"/>
              <a:t>It schedules and executes batch computing workloads across the full range of AWS compute services.</a:t>
            </a:r>
          </a:p>
          <a:p>
            <a:pPr marL="537868" lvl="1" indent="-285750">
              <a:buFont typeface="Arial" panose="020B0604020202020204" pitchFamily="34" charset="0"/>
              <a:buChar char="•"/>
            </a:pPr>
            <a:r>
              <a:rPr lang="en-US" sz="1400" b="0" i="0" kern="1200" dirty="0">
                <a:solidFill>
                  <a:schemeClr val="tx1"/>
                </a:solidFill>
                <a:effectLst/>
                <a:latin typeface="Amazon Ember Regular" charset="0"/>
                <a:ea typeface="+mn-ea"/>
                <a:cs typeface="+mn-cs"/>
              </a:rPr>
              <a:t>Customers had been plugging together some </a:t>
            </a:r>
            <a:r>
              <a:rPr lang="en-US" sz="1400" b="1" i="0" kern="1200" dirty="0">
                <a:solidFill>
                  <a:schemeClr val="tx1"/>
                </a:solidFill>
                <a:effectLst/>
                <a:latin typeface="Amazon Ember Regular" charset="0"/>
                <a:ea typeface="+mn-ea"/>
                <a:cs typeface="+mn-cs"/>
              </a:rPr>
              <a:t>20+ different services </a:t>
            </a:r>
            <a:r>
              <a:rPr lang="en-US" sz="1400" b="0" i="0" kern="1200" dirty="0">
                <a:solidFill>
                  <a:schemeClr val="tx1"/>
                </a:solidFill>
                <a:effectLst/>
                <a:latin typeface="Amazon Ember Regular" charset="0"/>
                <a:ea typeface="+mn-ea"/>
                <a:cs typeface="+mn-cs"/>
              </a:rPr>
              <a:t>to get a batch workload processed.</a:t>
            </a:r>
            <a:endParaRPr lang="en-US" sz="1250" dirty="0"/>
          </a:p>
          <a:p>
            <a:pPr marL="285750" indent="-285750">
              <a:buFont typeface="+mj-lt"/>
              <a:buAutoNum type="arabicPeriod"/>
            </a:pPr>
            <a:endParaRPr lang="en-US" sz="1250" b="1" dirty="0">
              <a:solidFill>
                <a:schemeClr val="accent2"/>
              </a:solidFill>
            </a:endParaRPr>
          </a:p>
          <a:p>
            <a:pPr marL="285750" indent="-285750">
              <a:buFont typeface="+mj-lt"/>
              <a:buAutoNum type="arabicPeriod"/>
            </a:pPr>
            <a:r>
              <a:rPr lang="en-US" sz="1250" b="1" dirty="0">
                <a:solidFill>
                  <a:schemeClr val="accent2"/>
                </a:solidFill>
              </a:rPr>
              <a:t>Optimize resource provisioning</a:t>
            </a:r>
            <a:r>
              <a:rPr lang="en-US" sz="1250" dirty="0">
                <a:solidFill>
                  <a:schemeClr val="accent2"/>
                </a:solidFill>
              </a:rPr>
              <a:t>: </a:t>
            </a:r>
          </a:p>
          <a:p>
            <a:pPr marL="537868" lvl="1" indent="-285750">
              <a:buFont typeface="Arial" panose="020B0604020202020204" pitchFamily="34" charset="0"/>
              <a:buChar char="•"/>
            </a:pPr>
            <a:r>
              <a:rPr lang="en-US" sz="1250" dirty="0">
                <a:solidFill>
                  <a:schemeClr val="tx1"/>
                </a:solidFill>
              </a:rPr>
              <a:t>Dynamic</a:t>
            </a:r>
            <a:r>
              <a:rPr lang="en-US" sz="1250" dirty="0"/>
              <a:t>ally provisions the optimal quantity and type of compute resources (S3, CPU, GPU or memory optimized instances) based on the volume and specific resource requirements of the batch jobs submitted. </a:t>
            </a:r>
          </a:p>
          <a:p>
            <a:pPr marL="537868" lvl="1" indent="-285750">
              <a:buFont typeface="Arial" panose="020B0604020202020204" pitchFamily="34" charset="0"/>
              <a:buChar char="•"/>
            </a:pPr>
            <a:r>
              <a:rPr lang="en-US" sz="1250" dirty="0"/>
              <a:t>It improves job execution efficiency and scales up and down based on the need of the jobs submitted.</a:t>
            </a:r>
            <a:r>
              <a:rPr lang="en-US" sz="1250" b="1" dirty="0"/>
              <a:t> </a:t>
            </a:r>
          </a:p>
          <a:p>
            <a:pPr marL="537868" lvl="1" indent="-285750">
              <a:buFont typeface="Arial" panose="020B0604020202020204" pitchFamily="34" charset="0"/>
              <a:buChar char="•"/>
            </a:pPr>
            <a:r>
              <a:rPr lang="en-US" sz="1250" b="1" dirty="0"/>
              <a:t>Look for deepest Spot instances pool and assign it to the CE. </a:t>
            </a:r>
          </a:p>
          <a:p>
            <a:pPr marL="285750" indent="-285750">
              <a:buFont typeface="+mj-lt"/>
              <a:buAutoNum type="arabicPeriod"/>
            </a:pPr>
            <a:endParaRPr lang="en-US" sz="1250" b="1" dirty="0"/>
          </a:p>
          <a:p>
            <a:pPr marL="285750" indent="-285750">
              <a:buFont typeface="+mj-lt"/>
              <a:buAutoNum type="arabicPeriod"/>
            </a:pPr>
            <a:r>
              <a:rPr lang="en-US" sz="1250" b="1" dirty="0">
                <a:solidFill>
                  <a:schemeClr val="accent2"/>
                </a:solidFill>
              </a:rPr>
              <a:t>Lower Cost</a:t>
            </a:r>
            <a:r>
              <a:rPr lang="en-US" sz="1250" dirty="0">
                <a:solidFill>
                  <a:schemeClr val="accent2"/>
                </a:solidFill>
              </a:rPr>
              <a:t>: </a:t>
            </a:r>
          </a:p>
          <a:p>
            <a:pPr marL="537868" lvl="1" indent="-285750">
              <a:buFont typeface="Arial" panose="020B0604020202020204" pitchFamily="34" charset="0"/>
              <a:buChar char="•"/>
            </a:pPr>
            <a:r>
              <a:rPr lang="en-US" sz="1250" dirty="0"/>
              <a:t>AWS Batch is free.</a:t>
            </a:r>
          </a:p>
          <a:p>
            <a:pPr marL="537868" lvl="1" indent="-285750">
              <a:buFont typeface="Arial" panose="020B0604020202020204" pitchFamily="34" charset="0"/>
              <a:buChar char="•"/>
            </a:pPr>
            <a:r>
              <a:rPr lang="en-US" sz="1250" dirty="0"/>
              <a:t>Only pay for the AWS resources (EC2 instances, S3, DynamoDB) you use.</a:t>
            </a:r>
          </a:p>
          <a:p>
            <a:pPr marL="537868" lvl="1" indent="-285750">
              <a:buFont typeface="Arial" panose="020B0604020202020204" pitchFamily="34" charset="0"/>
              <a:buChar char="•"/>
            </a:pPr>
            <a:r>
              <a:rPr lang="en-US" sz="1250" dirty="0"/>
              <a:t>Go from Cap-Ex to Op-EX</a:t>
            </a:r>
          </a:p>
          <a:p>
            <a:pPr marL="537868" lvl="1" indent="-285750">
              <a:buFont typeface="Arial" panose="020B0604020202020204" pitchFamily="34" charset="0"/>
              <a:buChar char="•"/>
            </a:pPr>
            <a:r>
              <a:rPr lang="en-US" sz="1250" dirty="0"/>
              <a:t>AWS Batch takes advantage of different EC2 and Spot instances to reduce overall job execution cost.</a:t>
            </a:r>
          </a:p>
          <a:p>
            <a:pPr marL="342900" indent="-342900">
              <a:spcBef>
                <a:spcPts val="0"/>
              </a:spcBef>
              <a:buFont typeface="Arial" charset="0"/>
              <a:buChar char="•"/>
            </a:pPr>
            <a:endParaRPr lang="en-US" sz="1250" b="1" dirty="0"/>
          </a:p>
          <a:p>
            <a:pPr marL="342900" indent="-342900">
              <a:spcBef>
                <a:spcPts val="0"/>
              </a:spcBef>
              <a:buFont typeface="Arial" charset="0"/>
              <a:buChar char="•"/>
            </a:pPr>
            <a:r>
              <a:rPr lang="en-US" dirty="0"/>
              <a:t>No Undifferentiated Heavy Lifting - Focus on your applications (shell scripts, Linux executables, container images) and their resource requirements</a:t>
            </a:r>
          </a:p>
          <a:p>
            <a:pPr marL="342900" indent="-342900">
              <a:spcBef>
                <a:spcPts val="0"/>
              </a:spcBef>
              <a:buFont typeface="Arial" charset="0"/>
              <a:buChar char="•"/>
            </a:pPr>
            <a:r>
              <a:rPr lang="en-US" dirty="0"/>
              <a:t>We take care of the rest!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317869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mazon Ember Regular" charset="0"/>
                <a:ea typeface="+mn-ea"/>
                <a:cs typeface="+mn-cs"/>
              </a:rPr>
              <a:t>AWS Batch is used by a large number of segments, from autonomous vehicles and ML to Computer-Aided Design from companies such as </a:t>
            </a:r>
            <a:r>
              <a:rPr lang="en-US" sz="1200" b="1" i="0" u="none" strike="noStrike" kern="1200" dirty="0">
                <a:solidFill>
                  <a:schemeClr val="tx1"/>
                </a:solidFill>
                <a:effectLst/>
                <a:latin typeface="Amazon Ember Regular" charset="0"/>
                <a:ea typeface="+mn-ea"/>
                <a:cs typeface="+mn-cs"/>
              </a:rPr>
              <a:t>Western Digital</a:t>
            </a:r>
            <a:r>
              <a:rPr lang="en-US" sz="1200" b="0" i="0" u="none" strike="noStrike" kern="1200" dirty="0">
                <a:solidFill>
                  <a:schemeClr val="tx1"/>
                </a:solidFill>
                <a:effectLst/>
                <a:latin typeface="Amazon Ember Regular" charset="0"/>
                <a:ea typeface="+mn-ea"/>
                <a:cs typeface="+mn-cs"/>
              </a:rPr>
              <a:t>, who </a:t>
            </a:r>
            <a:r>
              <a:rPr lang="en-US" sz="1200" b="0" i="0" kern="1200" dirty="0">
                <a:solidFill>
                  <a:schemeClr val="tx1"/>
                </a:solidFill>
                <a:effectLst/>
                <a:latin typeface="Amazon Ember Regular" charset="0"/>
                <a:ea typeface="+mn-ea"/>
                <a:cs typeface="+mn-cs"/>
              </a:rPr>
              <a:t>uses AWS Batch to simulate energy-assisted recording technology. AWS Batch allows them to easily shrink simulation time from 20 days to 8 hours, dramatically improving time to results.</a:t>
            </a:r>
            <a:r>
              <a:rPr lang="en-US" sz="1200" b="0" i="0" u="none" strike="noStrike" kern="1200" dirty="0">
                <a:solidFill>
                  <a:schemeClr val="tx1"/>
                </a:solidFill>
                <a:effectLst/>
                <a:latin typeface="Amazon Ember Regular" charset="0"/>
                <a:ea typeface="+mn-ea"/>
                <a:cs typeface="+mn-cs"/>
              </a:rPr>
              <a:t> </a:t>
            </a:r>
          </a:p>
          <a:p>
            <a:endParaRPr lang="en-US" sz="1200" b="0" i="0" u="none" strike="noStrike" kern="1200" dirty="0">
              <a:solidFill>
                <a:schemeClr val="tx1"/>
              </a:solidFill>
              <a:effectLst/>
              <a:latin typeface="Amazon Ember Regular" charset="0"/>
              <a:ea typeface="+mn-ea"/>
              <a:cs typeface="+mn-cs"/>
            </a:endParaRPr>
          </a:p>
          <a:p>
            <a:r>
              <a:rPr lang="en-US" sz="1200" b="1" i="0" u="none" strike="noStrike" kern="1200" dirty="0">
                <a:solidFill>
                  <a:schemeClr val="tx1"/>
                </a:solidFill>
                <a:effectLst/>
                <a:latin typeface="Amazon Ember Regular" charset="0"/>
                <a:ea typeface="+mn-ea"/>
                <a:cs typeface="+mn-cs"/>
              </a:rPr>
              <a:t>Matterport</a:t>
            </a:r>
            <a:r>
              <a:rPr lang="en-US" sz="1200" b="0" i="0" u="none" strike="noStrike" kern="120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uses AWS Batch to process tens of thousands of 3D models a day for their customers, and bringing down the creation time for their containerized application environment from more than a year to a few months. </a:t>
            </a:r>
            <a:endParaRPr lang="en-US" sz="1200" b="0" i="0" u="none" strike="noStrike"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sz="1200" b="0" i="0" u="none" strike="noStrike"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sz="1200" b="0" i="0" u="none" strike="noStrike" kern="1200" dirty="0">
                <a:solidFill>
                  <a:schemeClr val="tx1"/>
                </a:solidFill>
                <a:effectLst/>
                <a:latin typeface="Amazon Ember Regular" charset="0"/>
                <a:ea typeface="+mn-ea"/>
                <a:cs typeface="+mn-cs"/>
              </a:rPr>
              <a:t>Life-science research with </a:t>
            </a:r>
            <a:r>
              <a:rPr lang="en-US" sz="1200" b="1" i="0" u="none" strike="noStrike" kern="1200" dirty="0" err="1">
                <a:solidFill>
                  <a:schemeClr val="tx1"/>
                </a:solidFill>
                <a:effectLst/>
                <a:latin typeface="Amazon Ember Regular" charset="0"/>
                <a:ea typeface="+mn-ea"/>
                <a:cs typeface="+mn-cs"/>
              </a:rPr>
              <a:t>QBiC</a:t>
            </a:r>
            <a:r>
              <a:rPr lang="en-US" sz="1200" b="0" i="0" u="none" strike="noStrike" kern="120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They use AWS Batch to analyze genomics data and determine, for example, gene expression differences between diseased and normal tissue. The automation and orchestration provided by AWS Batch potentially cuts research time by 50 percent</a:t>
            </a:r>
          </a:p>
          <a:p>
            <a:endParaRPr lang="en-US" sz="1200" b="0" i="0" u="none" strike="noStrike" kern="1200" dirty="0">
              <a:solidFill>
                <a:schemeClr val="tx1"/>
              </a:solidFill>
              <a:effectLst/>
              <a:latin typeface="Amazon Ember Regular" charset="0"/>
              <a:ea typeface="+mn-ea"/>
              <a:cs typeface="+mn-cs"/>
            </a:endParaRPr>
          </a:p>
          <a:p>
            <a:endParaRPr lang="en-US" sz="1200" b="0" i="0" u="none" strike="noStrike"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You all continue to surprise us with new and innovative uses of batch and many of the new features additions you see in the service today are a direct result of those.</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454681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Let’s start with </a:t>
            </a:r>
            <a:r>
              <a:rPr lang="en-US" b="1" dirty="0"/>
              <a:t>job queues (20 Max):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In AWS Batch, jobs are submitted to an AWS batch job queue within your account. You can have multiple job queues and each of these job queues can have a relative priority to each other. Your jobs can reside in these job queues until they are ready to run either because those jobs have an external dependency on another job or because we are waiting for resources to be launched for those jobs to run upon.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a:t>
            </a:r>
            <a:r>
              <a:rPr lang="en-US" b="1" dirty="0"/>
              <a:t> job queues</a:t>
            </a:r>
            <a:r>
              <a:rPr lang="en-US" dirty="0"/>
              <a:t> that you created are mapped to one or more compute environments (CEs).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1" dirty="0"/>
              <a:t>Compute Environment</a:t>
            </a:r>
            <a:r>
              <a:rPr lang="en-US" dirty="0"/>
              <a:t>: You can think of a </a:t>
            </a:r>
            <a:r>
              <a:rPr lang="en-US" b="1" dirty="0"/>
              <a:t>compute environment as a pool of resources/instances</a:t>
            </a:r>
            <a:r>
              <a:rPr lang="en-US" dirty="0"/>
              <a:t>, that your jobs use. There are two types of compute environments: managed compute environments and unmanaged compute environments. </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For managed compute environments, you are giving Batch some guardrails. You are telling AWS Batch the min and max and desired number of vCPUs in aggregate. You are also telling AWS Batch which instance types you would like AWS Batch to launch on your behalf. You can be either very prescriptive and say only launch C4.8xl instances, or select “optimal” and let Batch figure out the best instance type and size for you, base on your job size and cost. If you want to use Spot Instances, in your CE, you have the option to tell AWS Batch what percentage of on-demand pricing you would like AWS Batch to set as a cap to control your cost, meaning if the current Spot price is at 30% of on-demand price, you have the option to set say 50% as the cap. If Spot market price exceeds 50% of on-demand price, we will terminate these instances for you to control cost.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After you have provided these guardrails, we will start to launch compute resources in response to the arrival of jobs and the resource requirements of those jobs. For example I</a:t>
            </a:r>
            <a:r>
              <a:rPr lang="en-US" sz="1200" b="0" i="0" kern="1200" dirty="0">
                <a:solidFill>
                  <a:schemeClr val="tx1"/>
                </a:solidFill>
                <a:effectLst/>
                <a:latin typeface="Arial"/>
                <a:ea typeface="+mn-ea"/>
                <a:cs typeface="+mn-cs"/>
              </a:rPr>
              <a:t>f you have a lot of memory intensive jobs we'll start launching instances that have appropriate amounts of memory for these workloads. If you have CPU intensive workloads that don't need as much memory, we can we can run those on compute resources that are more appropriately sized for those jobs. And because we’re running your jobs within Docker containers, we have the ability to write multiple jobs concurrently on the same host and so we get more efficiency gains in the execution of those those jobs on top of your ec2 instances. The instances that we launched are launched within your AWS account, so you'll see these popping up in the ec2 console and you have the ability to to interact with them if you like.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200" b="0" i="0" kern="1200" dirty="0">
              <a:solidFill>
                <a:schemeClr val="tx1"/>
              </a:solidFill>
              <a:effectLst/>
              <a:latin typeface="Arial"/>
              <a:ea typeface="+mn-ea"/>
              <a:cs typeface="+mn-cs"/>
            </a:endParaRP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For example, if you create a managed CE and set 0 as your min vCPU, 2 as your desired vCPU, and 128 as the max vCPU, Batch will scale up 2 vCPU worth of instance (depending on the instance type you selected) at first regardless of whether you have any job in the queue, then we will scan the queue every 10 minutes to see how many jobs are there, if we see lots of jobs, we will scale up more instances up to the max number of vCPUs set by you. If we don’t see any jobs in the queue, we will scale down to the min number of vCPUs set by you. In this case, we will kill all instances because your min vCPU is 0. When you submit more jobs later, we will scale up again.</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1" dirty="0"/>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1" dirty="0"/>
              <a:t>Next, job definitions</a:t>
            </a:r>
            <a:r>
              <a:rPr lang="en-US" dirty="0"/>
              <a:t>. You can think of a job definition as a template for the job or jobs that you’d like to run. The job definition tells us the application you’d like to run, the role that you’d like to associate with the job when it executes, the mount points so Batch knows how you’d like to map that within the container instance when we actually execute the job, as well as environmental variables and other properties of the container. Some users create a job definition per job. Other users use a job definition as a template for a common job type. Users also have an option to override one or multiple parameters at job submission.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a:t>
            </a:r>
            <a:r>
              <a:rPr lang="en-US" b="1" dirty="0"/>
              <a:t>. Let’s talk about jobs. </a:t>
            </a:r>
            <a:r>
              <a:rPr lang="en-US" dirty="0"/>
              <a:t>Jobs are the unit of work executed by AWS Batch. A job is a container image, command, and parameters. When you submit a job, you have to specify the job name, the job definition, and the job queue. You will also have the option to override some parameters from the job definition. </a:t>
            </a:r>
            <a:r>
              <a:rPr lang="en-US" sz="800" b="1" dirty="0">
                <a:solidFill>
                  <a:schemeClr val="accent2"/>
                </a:solidFill>
              </a:rPr>
              <a:t>Jobs</a:t>
            </a:r>
            <a:r>
              <a:rPr lang="en-US" sz="800" dirty="0"/>
              <a:t> are the unit of work executed by AWS Batch as containerized applications running on Amazon EC2.</a:t>
            </a:r>
          </a:p>
          <a:p>
            <a:pPr lvl="1"/>
            <a:endParaRPr lang="en-US" sz="400" dirty="0"/>
          </a:p>
          <a:p>
            <a:pPr lvl="1"/>
            <a:r>
              <a:rPr lang="en-US" sz="1200" dirty="0"/>
              <a:t>Containerized jobs can reference a container image, command, and parameters or users can simply provide a .zip containing their application and we will run it on a default Amazon Linux container.</a:t>
            </a:r>
          </a:p>
          <a:p>
            <a:pPr lvl="1"/>
            <a:endParaRPr lang="en-US" dirty="0"/>
          </a:p>
          <a:p>
            <a:pPr lvl="1"/>
            <a:r>
              <a:rPr lang="en-US" dirty="0"/>
              <a:t>There are 7 jobs states. Once you submit a job, it is accepted into the queue and is at the “submitted” state. </a:t>
            </a:r>
            <a:r>
              <a:rPr lang="en-US" sz="1200" dirty="0"/>
              <a:t>Jobs submitted to a queue can have the following states:</a:t>
            </a:r>
          </a:p>
          <a:p>
            <a:pPr lvl="1"/>
            <a:endParaRPr lang="en-US" sz="1200" dirty="0"/>
          </a:p>
          <a:p>
            <a:pPr lvl="1"/>
            <a:r>
              <a:rPr lang="en-US" sz="1200" b="1" dirty="0">
                <a:solidFill>
                  <a:schemeClr val="accent2"/>
                </a:solidFill>
              </a:rPr>
              <a:t>SUBMITTED:</a:t>
            </a:r>
            <a:r>
              <a:rPr lang="en-US" sz="1200" dirty="0">
                <a:solidFill>
                  <a:schemeClr val="accent2"/>
                </a:solidFill>
              </a:rPr>
              <a:t> </a:t>
            </a:r>
            <a:r>
              <a:rPr lang="en-US" sz="1200" dirty="0"/>
              <a:t>Accepted into the queue, but not yet evaluated for execution</a:t>
            </a:r>
          </a:p>
          <a:p>
            <a:pPr lvl="1"/>
            <a:r>
              <a:rPr lang="en-US" sz="1200" b="1" dirty="0">
                <a:solidFill>
                  <a:schemeClr val="accent2"/>
                </a:solidFill>
              </a:rPr>
              <a:t>PENDING:</a:t>
            </a:r>
            <a:r>
              <a:rPr lang="en-US" sz="1200" dirty="0">
                <a:solidFill>
                  <a:schemeClr val="accent2"/>
                </a:solidFill>
              </a:rPr>
              <a:t> </a:t>
            </a:r>
            <a:r>
              <a:rPr lang="en-US" sz="1200" dirty="0"/>
              <a:t>Your job has dependencies on other jobs which have not yet completed</a:t>
            </a:r>
          </a:p>
          <a:p>
            <a:pPr lvl="1"/>
            <a:r>
              <a:rPr lang="en-US" sz="1200" b="1" dirty="0">
                <a:solidFill>
                  <a:schemeClr val="accent2"/>
                </a:solidFill>
              </a:rPr>
              <a:t>RUNNABLE:</a:t>
            </a:r>
            <a:r>
              <a:rPr lang="en-US" sz="1200" dirty="0">
                <a:solidFill>
                  <a:schemeClr val="accent2"/>
                </a:solidFill>
              </a:rPr>
              <a:t> </a:t>
            </a:r>
            <a:r>
              <a:rPr lang="en-US" sz="1200" dirty="0"/>
              <a:t>Your job has been evaluated by the scheduler and is ready to run</a:t>
            </a:r>
          </a:p>
          <a:p>
            <a:pPr lvl="1"/>
            <a:r>
              <a:rPr lang="en-US" sz="1200" b="1" dirty="0">
                <a:solidFill>
                  <a:schemeClr val="accent2"/>
                </a:solidFill>
              </a:rPr>
              <a:t>STARTING:</a:t>
            </a:r>
            <a:r>
              <a:rPr lang="en-US" sz="1200" dirty="0">
                <a:solidFill>
                  <a:schemeClr val="accent2"/>
                </a:solidFill>
              </a:rPr>
              <a:t> </a:t>
            </a:r>
            <a:r>
              <a:rPr lang="en-US" sz="1200" dirty="0"/>
              <a:t>Your job is in the process of being scheduled to a compute resource</a:t>
            </a:r>
          </a:p>
          <a:p>
            <a:pPr lvl="1"/>
            <a:r>
              <a:rPr lang="en-US" sz="1200" b="1" dirty="0">
                <a:solidFill>
                  <a:schemeClr val="accent2"/>
                </a:solidFill>
              </a:rPr>
              <a:t>RUNNING:</a:t>
            </a:r>
            <a:r>
              <a:rPr lang="en-US" sz="1200" dirty="0">
                <a:solidFill>
                  <a:schemeClr val="accent2"/>
                </a:solidFill>
              </a:rPr>
              <a:t> </a:t>
            </a:r>
            <a:r>
              <a:rPr lang="en-US" sz="1200" dirty="0"/>
              <a:t>Your job is currently running</a:t>
            </a:r>
          </a:p>
          <a:p>
            <a:pPr lvl="1"/>
            <a:r>
              <a:rPr lang="en-US" sz="1200" b="1" dirty="0">
                <a:solidFill>
                  <a:schemeClr val="accent2"/>
                </a:solidFill>
              </a:rPr>
              <a:t>SUCCEEDED:</a:t>
            </a:r>
            <a:r>
              <a:rPr lang="en-US" sz="1200" dirty="0">
                <a:solidFill>
                  <a:schemeClr val="accent2"/>
                </a:solidFill>
              </a:rPr>
              <a:t> </a:t>
            </a:r>
            <a:r>
              <a:rPr lang="en-US" sz="1200" dirty="0"/>
              <a:t>Your job has finished with exit code 0</a:t>
            </a:r>
          </a:p>
          <a:p>
            <a:pPr lvl="1"/>
            <a:r>
              <a:rPr lang="en-US" sz="1200" b="1" dirty="0">
                <a:solidFill>
                  <a:schemeClr val="accent2"/>
                </a:solidFill>
              </a:rPr>
              <a:t>FAILED:</a:t>
            </a:r>
            <a:r>
              <a:rPr lang="en-US" sz="1200" dirty="0"/>
              <a:t> Your job finished with a non-zero exit code or was cancelled or terminated.</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If you have lots of jobs, say millions, it is not viable to submit 1 job at a time. Instead of submitting a large number of independent “single jobs”, Batch also supports a feature called “array jobs” where you can give us the command you'd like to run and say run a thousand copies of this and here's the array of parameters for all of those jobs that were running and then each job can do effectively the same thing but each working on their part of the of the bigger puzzle. Array jobs are great for parametric sweeps and Monte Carlo simulations.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Last Batch concept is the </a:t>
            </a:r>
            <a:r>
              <a:rPr lang="en-US" b="1" dirty="0"/>
              <a:t>scheduler. </a:t>
            </a:r>
            <a:r>
              <a:rPr lang="en-US" dirty="0"/>
              <a:t>It runs </a:t>
            </a:r>
            <a:r>
              <a:rPr lang="en-US" sz="1200" b="0" i="0" kern="1200" dirty="0">
                <a:solidFill>
                  <a:schemeClr val="tx1"/>
                </a:solidFill>
                <a:effectLst/>
                <a:latin typeface="Arial"/>
                <a:ea typeface="+mn-ea"/>
                <a:cs typeface="+mn-cs"/>
              </a:rPr>
              <a:t>behind the scene, making sure that those jobs run in the right order on appropriately sized resources. The scheduler is also responsible for ensuring that we scale up and down appropriately with the the right heterogeneous mix of compute resources.</a:t>
            </a:r>
          </a:p>
          <a:p>
            <a:endParaRPr lang="en-US" sz="1200" b="0" i="0" kern="1200" dirty="0">
              <a:solidFill>
                <a:schemeClr val="tx1"/>
              </a:solidFill>
              <a:effectLst/>
              <a:latin typeface="Arial"/>
              <a:ea typeface="+mn-ea"/>
              <a:cs typeface="+mn-cs"/>
            </a:endParaRPr>
          </a:p>
          <a:p>
            <a:r>
              <a:rPr lang="en-US" dirty="0"/>
              <a:t>AWS Batch currently uses a FIFO (first in first out) scheduling algorithm. Jobs run in approximately the order in which they are submitted as long as all the dependencies have been met. Over time, we plan to add more types of scheduling algorithms such as fair share scheduling and deadline scheduling.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2568423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Job definitions</a:t>
            </a:r>
            <a:r>
              <a:rPr lang="en-US" dirty="0"/>
              <a:t>. You can think of a job definition as a template for the job or jobs that you’d like to run. The job definition tells us the application you’d like to run, the role that you’d like to associate with the job when it executes, the mount points so Batch knows how you’d like to map that within the container instance when we actually execute the job, as well as environmental variables and other properties of the container. Some users create a job definition per job. Other users use a job definition as a template for a common job type. Users also have an option to override one or multiple parameters at job submission. </a:t>
            </a:r>
          </a:p>
          <a:p>
            <a:endParaRPr lang="en-US" dirty="0"/>
          </a:p>
          <a:p>
            <a:r>
              <a:rPr lang="en-US" sz="1200" b="0" i="0" kern="1200" dirty="0">
                <a:solidFill>
                  <a:schemeClr val="tx1"/>
                </a:solidFill>
                <a:effectLst/>
                <a:latin typeface="Amazon Ember Regular" charset="0"/>
                <a:ea typeface="+mn-ea"/>
                <a:cs typeface="+mn-cs"/>
              </a:rPr>
              <a:t>A job definition specifies how jobs are to be run; you can think of it as a blueprint for the resources in your job. You can supply your job with an IAM role to provide programmatic access to other AWS resources, and you specify both memory and CPU requirements. </a:t>
            </a:r>
          </a:p>
          <a:p>
            <a:r>
              <a:rPr lang="en-US" sz="1200" b="0" i="0" kern="1200" dirty="0">
                <a:solidFill>
                  <a:schemeClr val="tx1"/>
                </a:solidFill>
                <a:effectLst/>
                <a:latin typeface="Amazon Ember Regular" charset="0"/>
                <a:ea typeface="+mn-ea"/>
                <a:cs typeface="+mn-cs"/>
              </a:rPr>
              <a:t>The job definition can also control container properties, environment variables, and mount points for persistent storage. </a:t>
            </a:r>
          </a:p>
          <a:p>
            <a:r>
              <a:rPr lang="en-US" sz="1200" b="0" i="0" kern="1200" dirty="0">
                <a:solidFill>
                  <a:schemeClr val="tx1"/>
                </a:solidFill>
                <a:effectLst/>
                <a:latin typeface="Amazon Ember Regular" charset="0"/>
                <a:ea typeface="+mn-ea"/>
                <a:cs typeface="+mn-cs"/>
              </a:rPr>
              <a:t>Many of the specifications in a job definition can be overridden by specifying new values when submitting individual Jobs. </a:t>
            </a:r>
          </a:p>
          <a:p>
            <a:endParaRPr lang="en-US" dirty="0"/>
          </a:p>
          <a:p>
            <a:r>
              <a:rPr lang="en-US" sz="1200" b="0" i="0" kern="1200" dirty="0">
                <a:solidFill>
                  <a:schemeClr val="tx1"/>
                </a:solidFill>
                <a:effectLst/>
                <a:latin typeface="Amazon Ember Regular" charset="0"/>
                <a:ea typeface="+mn-ea"/>
                <a:cs typeface="+mn-cs"/>
              </a:rPr>
              <a:t>Some of the attributes specified in a job definition include:</a:t>
            </a:r>
          </a:p>
          <a:p>
            <a:r>
              <a:rPr lang="en-US" sz="1200" b="0" i="0" kern="1200" dirty="0">
                <a:solidFill>
                  <a:schemeClr val="tx1"/>
                </a:solidFill>
                <a:effectLst/>
                <a:latin typeface="Amazon Ember Regular" charset="0"/>
                <a:ea typeface="+mn-ea"/>
                <a:cs typeface="+mn-cs"/>
              </a:rPr>
              <a:t>• Which Docker image to use with the container in your job</a:t>
            </a:r>
          </a:p>
          <a:p>
            <a:r>
              <a:rPr lang="en-US" sz="1200" b="0" i="0" kern="1200" dirty="0">
                <a:solidFill>
                  <a:schemeClr val="tx1"/>
                </a:solidFill>
                <a:effectLst/>
                <a:latin typeface="Amazon Ember Regular" charset="0"/>
                <a:ea typeface="+mn-ea"/>
                <a:cs typeface="+mn-cs"/>
              </a:rPr>
              <a:t>• How many vCPUs and how much memory to use with the container</a:t>
            </a:r>
          </a:p>
          <a:p>
            <a:r>
              <a:rPr lang="en-US" sz="1200" b="0" i="0" kern="1200" dirty="0">
                <a:solidFill>
                  <a:schemeClr val="tx1"/>
                </a:solidFill>
                <a:effectLst/>
                <a:latin typeface="Amazon Ember Regular" charset="0"/>
                <a:ea typeface="+mn-ea"/>
                <a:cs typeface="+mn-cs"/>
              </a:rPr>
              <a:t>• The command the container should run when it is started</a:t>
            </a:r>
          </a:p>
          <a:p>
            <a:r>
              <a:rPr lang="en-US" sz="1200" b="0" i="0" kern="1200" dirty="0">
                <a:solidFill>
                  <a:schemeClr val="tx1"/>
                </a:solidFill>
                <a:effectLst/>
                <a:latin typeface="Amazon Ember Regular" charset="0"/>
                <a:ea typeface="+mn-ea"/>
                <a:cs typeface="+mn-cs"/>
              </a:rPr>
              <a:t>• What (if any) environment variables should be passed to the container when it starts</a:t>
            </a:r>
          </a:p>
          <a:p>
            <a:r>
              <a:rPr lang="en-US" sz="1200" b="0" i="0" kern="1200" dirty="0">
                <a:solidFill>
                  <a:schemeClr val="tx1"/>
                </a:solidFill>
                <a:effectLst/>
                <a:latin typeface="Amazon Ember Regular" charset="0"/>
                <a:ea typeface="+mn-ea"/>
                <a:cs typeface="+mn-cs"/>
              </a:rPr>
              <a:t>• Any data volumes that should be used with the container</a:t>
            </a:r>
          </a:p>
          <a:p>
            <a:r>
              <a:rPr lang="en-US" sz="1200" b="0" i="0" kern="1200" dirty="0">
                <a:solidFill>
                  <a:schemeClr val="tx1"/>
                </a:solidFill>
                <a:effectLst/>
                <a:latin typeface="Amazon Ember Regular" charset="0"/>
                <a:ea typeface="+mn-ea"/>
                <a:cs typeface="+mn-cs"/>
              </a:rPr>
              <a:t>• What (if any) IAM role your job should use for AWS permissions</a:t>
            </a:r>
          </a:p>
          <a:p>
            <a:endParaRPr lang="en-US" dirty="0"/>
          </a:p>
          <a:p>
            <a:endParaRPr lang="en-US" dirty="0"/>
          </a:p>
          <a:p>
            <a:r>
              <a:rPr lang="en-US" sz="1200" b="0" i="0" kern="1200" dirty="0">
                <a:solidFill>
                  <a:schemeClr val="tx1"/>
                </a:solidFill>
                <a:effectLst/>
                <a:latin typeface="Amazon Ember Regular" charset="0"/>
                <a:ea typeface="+mn-ea"/>
                <a:cs typeface="+mn-cs"/>
              </a:rPr>
              <a:t>Your AWS Batch compute environments and container instances require AWS account credentials to make calls to other AWS APIs on your behalf. You must create an IAM role that provides these credentials to your compute environments and container instances, then associate that role with your compute environments.</a:t>
            </a:r>
          </a:p>
          <a:p>
            <a:r>
              <a:rPr lang="en-US" sz="1200" b="0" i="0" kern="1200" dirty="0">
                <a:solidFill>
                  <a:schemeClr val="tx1"/>
                </a:solidFill>
                <a:effectLst/>
                <a:latin typeface="Amazon Ember Regular" charset="0"/>
                <a:ea typeface="+mn-ea"/>
                <a:cs typeface="+mn-cs"/>
              </a:rPr>
              <a:t>The AWS Batch compute environment and container instance roles are automatically created for you in the console first-run experience, so if you intend to use the AWS Batch console, you can move ahead to the next section. If you plan to use the AWS CLI instead, complete the procedures in AWS Batch Service IAM Role and Amazon ECS Instance Role before creating your first compute environment.</a:t>
            </a:r>
          </a:p>
          <a:p>
            <a:endParaRPr lang="en-US" dirty="0"/>
          </a:p>
          <a:p>
            <a:endParaRPr lang="en-US" dirty="0"/>
          </a:p>
          <a:p>
            <a:endParaRPr lang="en-US" dirty="0"/>
          </a:p>
          <a:p>
            <a:r>
              <a:rPr lang="en-US" sz="1200" b="0" i="0" kern="1200" dirty="0">
                <a:solidFill>
                  <a:schemeClr val="tx1"/>
                </a:solidFill>
                <a:effectLst/>
                <a:latin typeface="Amazon Ember Regular" charset="0"/>
                <a:ea typeface="+mn-ea"/>
                <a:cs typeface="+mn-cs"/>
              </a:rPr>
              <a:t>Retry Strategy</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When you register a job definition, you can optionally specify a retry strategy to use for failed jobs that are submitted with this job definition.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By default, each job is attempted one time.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If you specify more than one attempt, the job is retried if it fails (for example, if it returns a non-zero exit code or the container instance is terminated).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the job definition and the job submission workflows allow you to specify a retry strategy with between 1 and 10 attempts. For more information</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Possible failure scenarios include:</a:t>
            </a:r>
          </a:p>
          <a:p>
            <a:r>
              <a:rPr lang="en-US" sz="1200" b="0" i="0" kern="1200" dirty="0">
                <a:solidFill>
                  <a:schemeClr val="tx1"/>
                </a:solidFill>
                <a:effectLst/>
                <a:latin typeface="Amazon Ember Regular" charset="0"/>
                <a:ea typeface="+mn-ea"/>
                <a:cs typeface="+mn-cs"/>
              </a:rPr>
              <a:t>• Any non-zero exit code from a container job</a:t>
            </a:r>
          </a:p>
          <a:p>
            <a:r>
              <a:rPr lang="en-US" sz="1200" b="0" i="0" kern="1200" dirty="0">
                <a:solidFill>
                  <a:schemeClr val="tx1"/>
                </a:solidFill>
                <a:effectLst/>
                <a:latin typeface="Amazon Ember Regular" charset="0"/>
                <a:ea typeface="+mn-ea"/>
                <a:cs typeface="+mn-cs"/>
              </a:rPr>
              <a:t>• Amazon EC2 instance failure or termination</a:t>
            </a:r>
          </a:p>
          <a:p>
            <a:r>
              <a:rPr lang="en-US" sz="1200" b="0" i="0" kern="1200" dirty="0">
                <a:solidFill>
                  <a:schemeClr val="tx1"/>
                </a:solidFill>
                <a:effectLst/>
                <a:latin typeface="Amazon Ember Regular" charset="0"/>
                <a:ea typeface="+mn-ea"/>
                <a:cs typeface="+mn-cs"/>
              </a:rPr>
              <a:t>• Internal AWS service error or outage</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Timeout</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You can configure a timeout duration for your jobs so that if a job runs longer than that, AWS Batch</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terminates the job.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If a job is terminated due to a timeout, it is not retried. Any timeout configuration that is specified during a </a:t>
            </a:r>
            <a:r>
              <a:rPr lang="en-US" sz="1200" b="0" i="0" kern="1200" dirty="0" err="1">
                <a:solidFill>
                  <a:schemeClr val="tx1"/>
                </a:solidFill>
                <a:effectLst/>
                <a:latin typeface="Amazon Ember Regular" charset="0"/>
                <a:ea typeface="+mn-ea"/>
                <a:cs typeface="+mn-cs"/>
              </a:rPr>
              <a:t>SubmitJob</a:t>
            </a:r>
            <a:r>
              <a:rPr lang="en-US" sz="1200" b="0" i="0" kern="1200" dirty="0">
                <a:solidFill>
                  <a:schemeClr val="tx1"/>
                </a:solidFill>
                <a:effectLst/>
                <a:latin typeface="Amazon Ember Regular" charset="0"/>
                <a:ea typeface="+mn-ea"/>
                <a:cs typeface="+mn-cs"/>
              </a:rPr>
              <a:t> operation</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overrides the timeout configuration defined here</a:t>
            </a:r>
          </a:p>
          <a:p>
            <a:endParaRPr lang="en-US" sz="1200" b="0" i="0" kern="1200" dirty="0">
              <a:solidFill>
                <a:schemeClr val="tx1"/>
              </a:solidFill>
              <a:effectLst/>
              <a:latin typeface="Amazon Ember Regular"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40196726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7 jobs states. Once you submit a job, it is accepted into the queue and is at the “submitted” state. </a:t>
            </a:r>
          </a:p>
          <a:p>
            <a:endParaRPr lang="en-US" dirty="0"/>
          </a:p>
          <a:p>
            <a:r>
              <a:rPr lang="en-US" sz="1200" dirty="0">
                <a:solidFill>
                  <a:schemeClr val="tx1"/>
                </a:solidFill>
              </a:rPr>
              <a:t>Jobs submitted to a queue can have the following states:</a:t>
            </a:r>
          </a:p>
          <a:p>
            <a:pPr marL="342900" indent="-342900">
              <a:buFont typeface="+mj-lt"/>
              <a:buAutoNum type="arabicPeriod"/>
            </a:pPr>
            <a:r>
              <a:rPr lang="en-US" sz="1200" b="1" dirty="0">
                <a:solidFill>
                  <a:schemeClr val="accent1"/>
                </a:solidFill>
              </a:rPr>
              <a:t>SUBMITTED</a:t>
            </a:r>
            <a:r>
              <a:rPr lang="en-US" sz="1200" b="1" dirty="0">
                <a:solidFill>
                  <a:schemeClr val="tx1"/>
                </a:solidFill>
              </a:rPr>
              <a:t>:</a:t>
            </a:r>
            <a:r>
              <a:rPr lang="en-US" sz="1200" dirty="0">
                <a:solidFill>
                  <a:schemeClr val="tx1"/>
                </a:solidFill>
              </a:rPr>
              <a:t> Accepted into the queue, but not yet evaluated by the scheduler for execution</a:t>
            </a:r>
          </a:p>
          <a:p>
            <a:pPr marL="342900" indent="-342900">
              <a:buFont typeface="+mj-lt"/>
              <a:buAutoNum type="arabicPeriod"/>
            </a:pPr>
            <a:r>
              <a:rPr lang="en-US" sz="1200" b="1" dirty="0">
                <a:solidFill>
                  <a:schemeClr val="accent1"/>
                </a:solidFill>
              </a:rPr>
              <a:t>PENDING</a:t>
            </a:r>
            <a:r>
              <a:rPr lang="en-US" sz="1200" b="1" dirty="0">
                <a:solidFill>
                  <a:schemeClr val="tx1"/>
                </a:solidFill>
              </a:rPr>
              <a:t>:</a:t>
            </a:r>
            <a:r>
              <a:rPr lang="en-US" sz="1200" dirty="0">
                <a:solidFill>
                  <a:schemeClr val="tx1"/>
                </a:solidFill>
              </a:rPr>
              <a:t> Your job has dependencies on other jobs which have not yet completed</a:t>
            </a:r>
          </a:p>
          <a:p>
            <a:pPr marL="342900" indent="-342900">
              <a:buFont typeface="+mj-lt"/>
              <a:buAutoNum type="arabicPeriod"/>
            </a:pPr>
            <a:r>
              <a:rPr lang="en-US" sz="1200" b="1" dirty="0">
                <a:solidFill>
                  <a:schemeClr val="accent1"/>
                </a:solidFill>
              </a:rPr>
              <a:t>RUNNABLE</a:t>
            </a:r>
            <a:r>
              <a:rPr lang="en-US" sz="1200" b="1" dirty="0">
                <a:solidFill>
                  <a:schemeClr val="tx1"/>
                </a:solidFill>
              </a:rPr>
              <a:t>:</a:t>
            </a:r>
            <a:r>
              <a:rPr lang="en-US" sz="1200" dirty="0">
                <a:solidFill>
                  <a:schemeClr val="tx1"/>
                </a:solidFill>
              </a:rPr>
              <a:t> Your job has been evaluated by the scheduler and is ready to run</a:t>
            </a:r>
          </a:p>
          <a:p>
            <a:pPr marL="342900" indent="-342900">
              <a:buFont typeface="+mj-lt"/>
              <a:buAutoNum type="arabicPeriod"/>
            </a:pPr>
            <a:r>
              <a:rPr lang="en-US" sz="1200" b="1" dirty="0">
                <a:solidFill>
                  <a:schemeClr val="accent1"/>
                </a:solidFill>
              </a:rPr>
              <a:t>STARTING</a:t>
            </a:r>
            <a:r>
              <a:rPr lang="en-US" sz="1200" b="1" dirty="0">
                <a:solidFill>
                  <a:schemeClr val="tx1"/>
                </a:solidFill>
              </a:rPr>
              <a:t>:</a:t>
            </a:r>
            <a:r>
              <a:rPr lang="en-US" sz="1200" dirty="0">
                <a:solidFill>
                  <a:schemeClr val="tx1"/>
                </a:solidFill>
              </a:rPr>
              <a:t> Your job is in the process of being scheduled to a compute resource</a:t>
            </a:r>
          </a:p>
          <a:p>
            <a:pPr marL="342900" indent="-342900">
              <a:buFont typeface="+mj-lt"/>
              <a:buAutoNum type="arabicPeriod"/>
            </a:pPr>
            <a:r>
              <a:rPr lang="en-US" sz="1200" b="1" dirty="0">
                <a:solidFill>
                  <a:schemeClr val="accent1"/>
                </a:solidFill>
              </a:rPr>
              <a:t>RUNNING</a:t>
            </a:r>
            <a:r>
              <a:rPr lang="en-US" sz="1200" b="1" dirty="0">
                <a:solidFill>
                  <a:schemeClr val="tx1"/>
                </a:solidFill>
              </a:rPr>
              <a:t>:</a:t>
            </a:r>
            <a:r>
              <a:rPr lang="en-US" sz="1200" dirty="0">
                <a:solidFill>
                  <a:schemeClr val="tx1"/>
                </a:solidFill>
              </a:rPr>
              <a:t> Your job is currently running</a:t>
            </a:r>
          </a:p>
          <a:p>
            <a:pPr marL="342900" indent="-342900">
              <a:buFont typeface="+mj-lt"/>
              <a:buAutoNum type="arabicPeriod"/>
            </a:pPr>
            <a:r>
              <a:rPr lang="en-US" sz="1200" b="1" dirty="0">
                <a:solidFill>
                  <a:schemeClr val="accent1"/>
                </a:solidFill>
              </a:rPr>
              <a:t>SUCCEEDED</a:t>
            </a:r>
            <a:r>
              <a:rPr lang="en-US" sz="1200" b="1" dirty="0">
                <a:solidFill>
                  <a:schemeClr val="tx1"/>
                </a:solidFill>
              </a:rPr>
              <a:t>:</a:t>
            </a:r>
            <a:r>
              <a:rPr lang="en-US" sz="1200" dirty="0">
                <a:solidFill>
                  <a:schemeClr val="tx1"/>
                </a:solidFill>
              </a:rPr>
              <a:t> Your job has finished with exit code 0</a:t>
            </a:r>
          </a:p>
          <a:p>
            <a:pPr marL="342900" indent="-342900">
              <a:buFont typeface="+mj-lt"/>
              <a:buAutoNum type="arabicPeriod"/>
            </a:pPr>
            <a:r>
              <a:rPr lang="en-US" sz="1200" b="1" dirty="0">
                <a:solidFill>
                  <a:schemeClr val="accent1"/>
                </a:solidFill>
              </a:rPr>
              <a:t>FAILED</a:t>
            </a:r>
            <a:r>
              <a:rPr lang="en-US" sz="1200" b="1" dirty="0">
                <a:solidFill>
                  <a:schemeClr val="tx1"/>
                </a:solidFill>
              </a:rPr>
              <a:t>:</a:t>
            </a:r>
            <a:r>
              <a:rPr lang="en-US" sz="1200" dirty="0">
                <a:solidFill>
                  <a:schemeClr val="tx1"/>
                </a:solidFill>
              </a:rPr>
              <a:t> Your job finished with a non-zero exit code (can be retried, if it was defined) or was cancelled or terminated (can’t be retried).</a:t>
            </a:r>
          </a:p>
          <a:p>
            <a:endParaRPr lang="en-US" dirty="0"/>
          </a:p>
          <a:p>
            <a:endParaRPr lang="en-US" dirty="0"/>
          </a:p>
          <a:p>
            <a:r>
              <a:rPr lang="en-US" b="1" dirty="0"/>
              <a:t>Job dependencies</a:t>
            </a:r>
            <a:r>
              <a:rPr lang="en-US" dirty="0"/>
              <a:t>:</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When you submit an AWS Batch job, you can specify the job IDs on which the job depends.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When you do so, the AWS Batch scheduler ensures that your job is run only after the specified dependencies have successfully completed.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After they succeed, the dependent job transitions from PENDING to RUNNABLE and then to STARTING and RUNNING.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If any of the job dependencies fail, the dependent job automatically transitions from PENDING to FAILED.</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For example, Job A can express a dependency on up to 20 other jobs that must succeed before it can run.</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You can then submit additional jobs that have a dependency on Job A and up to 19 other jobs.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For array jobs, you can specify a SEQUENTIAL type dependency without specifying a job ID so that each child array job completes sequentially, starting at index 0. You can also specify an N_TO_N type dependency with a job ID.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That way, each index child of this job must wait for the corresponding index child of each dependency to complete before it can begin.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2641945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sz="1200" b="0" i="0" kern="1200" dirty="0">
                <a:solidFill>
                  <a:schemeClr val="tx1"/>
                </a:solidFill>
                <a:effectLst/>
                <a:latin typeface="Arial"/>
                <a:ea typeface="+mn-ea"/>
                <a:cs typeface="+mn-cs"/>
              </a:rPr>
              <a:t>Job Queues link </a:t>
            </a:r>
            <a:r>
              <a:rPr lang="de-DE" sz="1200" b="0" i="0" kern="1200" dirty="0" err="1">
                <a:solidFill>
                  <a:schemeClr val="tx1"/>
                </a:solidFill>
                <a:effectLst/>
                <a:latin typeface="Arial"/>
                <a:ea typeface="+mn-ea"/>
                <a:cs typeface="+mn-cs"/>
              </a:rPr>
              <a:t>jobs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to</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compute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environments</a:t>
            </a:r>
            <a:r>
              <a:rPr lang="de-DE" sz="1200" b="0" i="0" kern="1200" dirty="0">
                <a:solidFill>
                  <a:schemeClr val="tx1"/>
                </a:solidFill>
                <a:effectLst/>
                <a:latin typeface="Arial"/>
                <a:ea typeface="+mn-ea"/>
                <a:cs typeface="+mn-cs"/>
              </a:rPr>
              <a:t>.</a:t>
            </a:r>
          </a:p>
          <a:p>
            <a:pPr marL="171450" indent="-171450">
              <a:buFont typeface="Arial" panose="020B0604020202020204" pitchFamily="34" charset="0"/>
              <a:buChar char="•"/>
            </a:pPr>
            <a:endParaRPr lang="de-DE" sz="1200" b="0" i="0" kern="1200" dirty="0">
              <a:solidFill>
                <a:schemeClr val="tx1"/>
              </a:solidFill>
              <a:effectLst/>
              <a:latin typeface="Arial"/>
              <a:ea typeface="+mn-ea"/>
              <a:cs typeface="+mn-cs"/>
            </a:endParaRPr>
          </a:p>
          <a:p>
            <a:pPr marL="171450" indent="-171450">
              <a:buFont typeface="Arial" panose="020B0604020202020204" pitchFamily="34" charset="0"/>
              <a:buChar char="•"/>
            </a:pPr>
            <a:r>
              <a:rPr lang="de-DE" sz="1200" b="0" i="0" kern="1200" dirty="0">
                <a:solidFill>
                  <a:schemeClr val="tx1"/>
                </a:solidFill>
                <a:effectLst/>
                <a:latin typeface="Arial"/>
                <a:ea typeface="+mn-ea"/>
                <a:cs typeface="+mn-cs"/>
              </a:rPr>
              <a:t>Multiple Job Queues </a:t>
            </a:r>
            <a:r>
              <a:rPr lang="de-DE" sz="1200" b="0" i="0" kern="1200" dirty="0" err="1">
                <a:solidFill>
                  <a:schemeClr val="tx1"/>
                </a:solidFill>
                <a:effectLst/>
                <a:latin typeface="Arial"/>
                <a:ea typeface="+mn-ea"/>
                <a:cs typeface="+mn-cs"/>
              </a:rPr>
              <a:t>can</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have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the</a:t>
            </a:r>
            <a:r>
              <a:rPr lang="de-DE" sz="1200" b="0" i="0" kern="1200" dirty="0">
                <a:solidFill>
                  <a:schemeClr val="tx1"/>
                </a:solidFill>
                <a:effectLst/>
                <a:latin typeface="Arial"/>
                <a:ea typeface="+mn-ea"/>
                <a:cs typeface="+mn-cs"/>
              </a:rPr>
              <a:t> same </a:t>
            </a:r>
            <a:r>
              <a:rPr lang="de-DE" sz="1200" b="0" i="0" kern="1200" dirty="0" err="1">
                <a:solidFill>
                  <a:schemeClr val="tx1"/>
                </a:solidFill>
                <a:effectLst/>
                <a:latin typeface="Arial"/>
                <a:ea typeface="+mn-ea"/>
                <a:cs typeface="+mn-cs"/>
              </a:rPr>
              <a:t>environment</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assigned</a:t>
            </a:r>
            <a:r>
              <a:rPr lang="de-DE" sz="1200" b="0" i="0" kern="1200" dirty="0">
                <a:solidFill>
                  <a:schemeClr val="tx1"/>
                </a:solidFill>
                <a:effectLst/>
                <a:latin typeface="Arial"/>
                <a:ea typeface="+mn-ea"/>
                <a:cs typeface="+mn-cs"/>
              </a:rPr>
              <a:t>.</a:t>
            </a:r>
          </a:p>
          <a:p>
            <a:pPr marL="171450" indent="-171450">
              <a:buFont typeface="Arial" panose="020B0604020202020204" pitchFamily="34" charset="0"/>
              <a:buChar char="•"/>
            </a:pPr>
            <a:r>
              <a:rPr lang="de-DE" sz="1200" b="0" i="0" kern="1200" dirty="0">
                <a:solidFill>
                  <a:schemeClr val="tx1"/>
                </a:solidFill>
                <a:effectLst/>
                <a:latin typeface="Arial"/>
                <a:ea typeface="+mn-ea"/>
                <a:cs typeface="+mn-cs"/>
              </a:rPr>
              <a:t>Job </a:t>
            </a:r>
            <a:r>
              <a:rPr lang="de-DE" sz="1200" b="0" i="0" kern="1200" dirty="0" err="1">
                <a:solidFill>
                  <a:schemeClr val="tx1"/>
                </a:solidFill>
                <a:effectLst/>
                <a:latin typeface="Arial"/>
                <a:ea typeface="+mn-ea"/>
                <a:cs typeface="+mn-cs"/>
              </a:rPr>
              <a:t>queues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have</a:t>
            </a:r>
            <a:r>
              <a:rPr lang="de-DE" sz="1200" b="0" i="0" kern="1200" dirty="0">
                <a:solidFill>
                  <a:schemeClr val="tx1"/>
                </a:solidFill>
                <a:effectLst/>
                <a:latin typeface="Arial"/>
                <a:ea typeface="+mn-ea"/>
                <a:cs typeface="+mn-cs"/>
              </a:rPr>
              <a:t> a </a:t>
            </a:r>
            <a:r>
              <a:rPr lang="de-DE" sz="1200" b="0" i="0" kern="1200" dirty="0" err="1">
                <a:solidFill>
                  <a:schemeClr val="tx1"/>
                </a:solidFill>
                <a:effectLst/>
                <a:latin typeface="Arial"/>
                <a:ea typeface="+mn-ea"/>
                <a:cs typeface="+mn-cs"/>
              </a:rPr>
              <a:t>priority</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that</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is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used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by</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the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scheduler</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to</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determine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which</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jobs</a:t>
            </a:r>
            <a:r>
              <a:rPr lang="de-DE" sz="1200" b="0" i="0" kern="1200" dirty="0">
                <a:solidFill>
                  <a:schemeClr val="tx1"/>
                </a:solidFill>
                <a:effectLst/>
                <a:latin typeface="Arial"/>
                <a:ea typeface="+mn-ea"/>
                <a:cs typeface="+mn-cs"/>
              </a:rPr>
              <a:t> in </a:t>
            </a:r>
            <a:r>
              <a:rPr lang="de-DE" sz="1200" b="0" i="0" kern="1200" dirty="0" err="1">
                <a:solidFill>
                  <a:schemeClr val="tx1"/>
                </a:solidFill>
                <a:effectLst/>
                <a:latin typeface="Arial"/>
                <a:ea typeface="+mn-ea"/>
                <a:cs typeface="+mn-cs"/>
              </a:rPr>
              <a:t>which</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queue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should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be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evaluated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for</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execution</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first</a:t>
            </a:r>
            <a:r>
              <a:rPr lang="de-DE" sz="1200" b="0" i="0" kern="1200" dirty="0">
                <a:solidFill>
                  <a:schemeClr val="tx1"/>
                </a:solidFill>
                <a:effectLst/>
                <a:latin typeface="Arial"/>
                <a:ea typeface="+mn-ea"/>
                <a:cs typeface="+mn-cs"/>
              </a:rPr>
              <a:t>.</a:t>
            </a:r>
          </a:p>
          <a:p>
            <a:pPr marL="171450" indent="-171450">
              <a:buFont typeface="Arial" panose="020B0604020202020204" pitchFamily="34" charset="0"/>
              <a:buChar char="•"/>
            </a:pPr>
            <a:r>
              <a:rPr lang="de-DE" sz="1200" b="0" i="0" kern="1200" dirty="0" err="1">
                <a:solidFill>
                  <a:schemeClr val="tx1"/>
                </a:solidFill>
                <a:effectLst/>
                <a:latin typeface="Arial"/>
                <a:ea typeface="+mn-ea"/>
                <a:cs typeface="+mn-cs"/>
              </a:rPr>
              <a:t>And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job</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queues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can</a:t>
            </a:r>
            <a:r>
              <a:rPr lang="de-DE" sz="1200" b="0" i="0" kern="1200" dirty="0">
                <a:solidFill>
                  <a:schemeClr val="tx1"/>
                </a:solidFill>
                <a:effectLst/>
                <a:latin typeface="Arial"/>
                <a:ea typeface="+mn-ea"/>
                <a:cs typeface="+mn-cs"/>
              </a:rPr>
              <a:t> also </a:t>
            </a:r>
            <a:r>
              <a:rPr lang="de-DE" sz="1200" b="0" i="0" kern="1200" dirty="0" err="1">
                <a:solidFill>
                  <a:schemeClr val="tx1"/>
                </a:solidFill>
                <a:effectLst/>
                <a:latin typeface="Arial"/>
                <a:ea typeface="+mn-ea"/>
                <a:cs typeface="+mn-cs"/>
              </a:rPr>
              <a:t>have</a:t>
            </a:r>
            <a:r>
              <a:rPr lang="de-DE" sz="1200" b="0" i="0" kern="1200" dirty="0">
                <a:solidFill>
                  <a:schemeClr val="tx1"/>
                </a:solidFill>
                <a:effectLst/>
                <a:latin typeface="Arial"/>
                <a:ea typeface="+mn-ea"/>
                <a:cs typeface="+mn-cs"/>
              </a:rPr>
              <a:t> multiple </a:t>
            </a:r>
            <a:r>
              <a:rPr lang="de-DE" sz="1200" b="0" i="0" kern="1200" dirty="0" err="1">
                <a:solidFill>
                  <a:schemeClr val="tx1"/>
                </a:solidFill>
                <a:effectLst/>
                <a:latin typeface="Arial"/>
                <a:ea typeface="+mn-ea"/>
                <a:cs typeface="+mn-cs"/>
              </a:rPr>
              <a:t>compute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environments</a:t>
            </a:r>
            <a:r>
              <a:rPr lang="de-DE" sz="1200" b="0" i="0" kern="1200" dirty="0">
                <a:solidFill>
                  <a:schemeClr val="tx1"/>
                </a:solidFill>
                <a:effectLst/>
                <a:latin typeface="Arial"/>
                <a:ea typeface="+mn-ea"/>
                <a:cs typeface="+mn-cs"/>
              </a:rPr>
              <a:t>. E.g. </a:t>
            </a:r>
            <a:r>
              <a:rPr lang="de-DE" sz="1200" b="0" i="0" kern="1200" dirty="0" err="1">
                <a:solidFill>
                  <a:schemeClr val="tx1"/>
                </a:solidFill>
                <a:effectLst/>
                <a:latin typeface="Arial"/>
                <a:ea typeface="+mn-ea"/>
                <a:cs typeface="+mn-cs"/>
              </a:rPr>
              <a:t>one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consists</a:t>
            </a:r>
            <a:r>
              <a:rPr lang="de-DE" sz="1200" b="0" i="0" kern="1200" dirty="0">
                <a:solidFill>
                  <a:schemeClr val="tx1"/>
                </a:solidFill>
                <a:effectLst/>
                <a:latin typeface="Arial"/>
                <a:ea typeface="+mn-ea"/>
                <a:cs typeface="+mn-cs"/>
              </a:rPr>
              <a:t> of </a:t>
            </a:r>
            <a:r>
              <a:rPr lang="de-DE" sz="1200" b="0" i="0" kern="1200" dirty="0" err="1">
                <a:solidFill>
                  <a:schemeClr val="tx1"/>
                </a:solidFill>
                <a:effectLst/>
                <a:latin typeface="Arial"/>
                <a:ea typeface="+mn-ea"/>
                <a:cs typeface="+mn-cs"/>
              </a:rPr>
              <a:t>spot</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instances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and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another</a:t>
            </a:r>
            <a:r>
              <a:rPr lang="de-DE" sz="1200" b="0" i="0" kern="1200" dirty="0">
                <a:solidFill>
                  <a:schemeClr val="tx1"/>
                </a:solidFill>
                <a:effectLst/>
                <a:latin typeface="Arial"/>
                <a:ea typeface="+mn-ea"/>
                <a:cs typeface="+mn-cs"/>
              </a:rPr>
              <a:t> of on </a:t>
            </a:r>
            <a:r>
              <a:rPr lang="de-DE" sz="1200" b="0" i="0" kern="1200" dirty="0" err="1">
                <a:solidFill>
                  <a:schemeClr val="tx1"/>
                </a:solidFill>
                <a:effectLst/>
                <a:latin typeface="Arial"/>
                <a:ea typeface="+mn-ea"/>
                <a:cs typeface="+mn-cs"/>
              </a:rPr>
              <a:t>demand</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instances</a:t>
            </a:r>
            <a:r>
              <a:rPr lang="de-DE" sz="1200" b="0" i="0" kern="1200" dirty="0">
                <a:solidFill>
                  <a:schemeClr val="tx1"/>
                </a:solidFill>
                <a:effectLst/>
                <a:latin typeface="Arial"/>
                <a:ea typeface="+mn-ea"/>
                <a:cs typeface="+mn-cs"/>
              </a:rPr>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200" b="0" i="0" kern="1200" dirty="0" err="1">
                <a:solidFill>
                  <a:schemeClr val="tx1"/>
                </a:solidFill>
                <a:effectLst/>
                <a:latin typeface="Arial"/>
                <a:ea typeface="+mn-ea"/>
                <a:cs typeface="+mn-cs"/>
              </a:rPr>
              <a:t>You</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define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the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order</a:t>
            </a:r>
            <a:r>
              <a:rPr lang="de-DE" sz="1200" b="0" i="0" kern="1200" dirty="0">
                <a:solidFill>
                  <a:schemeClr val="tx1"/>
                </a:solidFill>
                <a:effectLst/>
                <a:latin typeface="Arial"/>
                <a:ea typeface="+mn-ea"/>
                <a:cs typeface="+mn-cs"/>
              </a:rPr>
              <a:t> of </a:t>
            </a:r>
            <a:r>
              <a:rPr lang="de-DE" sz="1200" b="0" i="0" kern="1200" dirty="0" err="1">
                <a:solidFill>
                  <a:schemeClr val="tx1"/>
                </a:solidFill>
                <a:effectLst/>
                <a:latin typeface="Arial"/>
                <a:ea typeface="+mn-ea"/>
                <a:cs typeface="+mn-cs"/>
              </a:rPr>
              <a:t>the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compute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environment</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to</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define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which</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one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gets</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the</a:t>
            </a:r>
            <a:r>
              <a:rPr lang="de-DE" sz="1200" b="0" i="0" kern="1200" dirty="0">
                <a:solidFill>
                  <a:schemeClr val="tx1"/>
                </a:solidFill>
                <a:effectLst/>
                <a:latin typeface="Arial"/>
                <a:ea typeface="+mn-ea"/>
                <a:cs typeface="+mn-cs"/>
              </a:rPr>
              <a:t> </a:t>
            </a:r>
            <a:r>
              <a:rPr lang="de-DE" sz="1200" b="0" i="0" kern="1200" dirty="0" err="1">
                <a:solidFill>
                  <a:schemeClr val="tx1"/>
                </a:solidFill>
                <a:effectLst/>
                <a:latin typeface="Arial"/>
                <a:ea typeface="+mn-ea"/>
                <a:cs typeface="+mn-cs"/>
              </a:rPr>
              <a:t>job</a:t>
            </a:r>
            <a:r>
              <a:rPr lang="de-DE" sz="1200" b="0" i="0" kern="1200" dirty="0">
                <a:solidFill>
                  <a:schemeClr val="tx1"/>
                </a:solidFill>
                <a:effectLst/>
                <a:latin typeface="Arial"/>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418207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7 jobs states. Once you submit a job, it is accepted into the queue and is at the “submitted” state. </a:t>
            </a:r>
          </a:p>
          <a:p>
            <a:endParaRPr lang="en-US" dirty="0"/>
          </a:p>
          <a:p>
            <a:r>
              <a:rPr lang="en-US" sz="1200" dirty="0">
                <a:solidFill>
                  <a:schemeClr val="tx1"/>
                </a:solidFill>
              </a:rPr>
              <a:t>Jobs submitted to a queue can have the following states:</a:t>
            </a:r>
          </a:p>
          <a:p>
            <a:pPr marL="342900" indent="-342900">
              <a:buFont typeface="+mj-lt"/>
              <a:buAutoNum type="arabicPeriod"/>
            </a:pPr>
            <a:r>
              <a:rPr lang="en-US" sz="1200" b="1" dirty="0">
                <a:solidFill>
                  <a:schemeClr val="accent1"/>
                </a:solidFill>
              </a:rPr>
              <a:t>SUBMITTED</a:t>
            </a:r>
            <a:r>
              <a:rPr lang="en-US" sz="1200" b="1" dirty="0">
                <a:solidFill>
                  <a:schemeClr val="tx1"/>
                </a:solidFill>
              </a:rPr>
              <a:t>:</a:t>
            </a:r>
            <a:r>
              <a:rPr lang="en-US" sz="1200" dirty="0">
                <a:solidFill>
                  <a:schemeClr val="tx1"/>
                </a:solidFill>
              </a:rPr>
              <a:t> Accepted into the queue, but not yet evaluated by the scheduler for execution</a:t>
            </a:r>
          </a:p>
          <a:p>
            <a:pPr marL="342900" indent="-342900">
              <a:buFont typeface="+mj-lt"/>
              <a:buAutoNum type="arabicPeriod"/>
            </a:pPr>
            <a:r>
              <a:rPr lang="en-US" sz="1200" b="1" dirty="0">
                <a:solidFill>
                  <a:schemeClr val="accent1"/>
                </a:solidFill>
              </a:rPr>
              <a:t>PENDING</a:t>
            </a:r>
            <a:r>
              <a:rPr lang="en-US" sz="1200" b="1" dirty="0">
                <a:solidFill>
                  <a:schemeClr val="tx1"/>
                </a:solidFill>
              </a:rPr>
              <a:t>:</a:t>
            </a:r>
            <a:r>
              <a:rPr lang="en-US" sz="1200" dirty="0">
                <a:solidFill>
                  <a:schemeClr val="tx1"/>
                </a:solidFill>
              </a:rPr>
              <a:t> Your job has dependencies on other jobs which have not yet completed</a:t>
            </a:r>
          </a:p>
          <a:p>
            <a:pPr marL="342900" indent="-342900">
              <a:buFont typeface="+mj-lt"/>
              <a:buAutoNum type="arabicPeriod"/>
            </a:pPr>
            <a:r>
              <a:rPr lang="en-US" sz="1200" b="1" dirty="0">
                <a:solidFill>
                  <a:schemeClr val="accent1"/>
                </a:solidFill>
              </a:rPr>
              <a:t>RUNNABLE</a:t>
            </a:r>
            <a:r>
              <a:rPr lang="en-US" sz="1200" b="1" dirty="0">
                <a:solidFill>
                  <a:schemeClr val="tx1"/>
                </a:solidFill>
              </a:rPr>
              <a:t>:</a:t>
            </a:r>
            <a:r>
              <a:rPr lang="en-US" sz="1200" dirty="0">
                <a:solidFill>
                  <a:schemeClr val="tx1"/>
                </a:solidFill>
              </a:rPr>
              <a:t> Your job has been evaluated by the scheduler and is ready to run</a:t>
            </a:r>
          </a:p>
          <a:p>
            <a:pPr marL="342900" indent="-342900">
              <a:buFont typeface="+mj-lt"/>
              <a:buAutoNum type="arabicPeriod"/>
            </a:pPr>
            <a:r>
              <a:rPr lang="en-US" sz="1200" b="1" dirty="0">
                <a:solidFill>
                  <a:schemeClr val="accent1"/>
                </a:solidFill>
              </a:rPr>
              <a:t>STARTING</a:t>
            </a:r>
            <a:r>
              <a:rPr lang="en-US" sz="1200" b="1" dirty="0">
                <a:solidFill>
                  <a:schemeClr val="tx1"/>
                </a:solidFill>
              </a:rPr>
              <a:t>:</a:t>
            </a:r>
            <a:r>
              <a:rPr lang="en-US" sz="1200" dirty="0">
                <a:solidFill>
                  <a:schemeClr val="tx1"/>
                </a:solidFill>
              </a:rPr>
              <a:t> Your job is in the process of being scheduled to a compute resource</a:t>
            </a:r>
          </a:p>
          <a:p>
            <a:pPr marL="342900" indent="-342900">
              <a:buFont typeface="+mj-lt"/>
              <a:buAutoNum type="arabicPeriod"/>
            </a:pPr>
            <a:r>
              <a:rPr lang="en-US" sz="1200" b="1" dirty="0">
                <a:solidFill>
                  <a:schemeClr val="accent1"/>
                </a:solidFill>
              </a:rPr>
              <a:t>RUNNING</a:t>
            </a:r>
            <a:r>
              <a:rPr lang="en-US" sz="1200" b="1" dirty="0">
                <a:solidFill>
                  <a:schemeClr val="tx1"/>
                </a:solidFill>
              </a:rPr>
              <a:t>:</a:t>
            </a:r>
            <a:r>
              <a:rPr lang="en-US" sz="1200" dirty="0">
                <a:solidFill>
                  <a:schemeClr val="tx1"/>
                </a:solidFill>
              </a:rPr>
              <a:t> Your job is currently running</a:t>
            </a:r>
          </a:p>
          <a:p>
            <a:pPr marL="342900" indent="-342900">
              <a:buFont typeface="+mj-lt"/>
              <a:buAutoNum type="arabicPeriod"/>
            </a:pPr>
            <a:r>
              <a:rPr lang="en-US" sz="1200" b="1" dirty="0">
                <a:solidFill>
                  <a:schemeClr val="accent1"/>
                </a:solidFill>
              </a:rPr>
              <a:t>SUCCEEDED</a:t>
            </a:r>
            <a:r>
              <a:rPr lang="en-US" sz="1200" b="1" dirty="0">
                <a:solidFill>
                  <a:schemeClr val="tx1"/>
                </a:solidFill>
              </a:rPr>
              <a:t>:</a:t>
            </a:r>
            <a:r>
              <a:rPr lang="en-US" sz="1200" dirty="0">
                <a:solidFill>
                  <a:schemeClr val="tx1"/>
                </a:solidFill>
              </a:rPr>
              <a:t> Your job has finished with exit code 0</a:t>
            </a:r>
          </a:p>
          <a:p>
            <a:pPr marL="342900" indent="-342900">
              <a:buFont typeface="+mj-lt"/>
              <a:buAutoNum type="arabicPeriod"/>
            </a:pPr>
            <a:r>
              <a:rPr lang="en-US" sz="1200" b="1" dirty="0">
                <a:solidFill>
                  <a:schemeClr val="accent1"/>
                </a:solidFill>
              </a:rPr>
              <a:t>FAILED</a:t>
            </a:r>
            <a:r>
              <a:rPr lang="en-US" sz="1200" b="1" dirty="0">
                <a:solidFill>
                  <a:schemeClr val="tx1"/>
                </a:solidFill>
              </a:rPr>
              <a:t>:</a:t>
            </a:r>
            <a:r>
              <a:rPr lang="en-US" sz="1200" dirty="0">
                <a:solidFill>
                  <a:schemeClr val="tx1"/>
                </a:solidFill>
              </a:rPr>
              <a:t> Your job finished with a non-zero exit code (can be retried, if it was defined) or was cancelled or terminated (can’t be retried).</a:t>
            </a:r>
          </a:p>
          <a:p>
            <a:endParaRPr lang="en-US" dirty="0"/>
          </a:p>
          <a:p>
            <a:endParaRPr lang="en-US" dirty="0"/>
          </a:p>
          <a:p>
            <a:r>
              <a:rPr lang="en-US" b="1" dirty="0"/>
              <a:t>Job dependencies</a:t>
            </a:r>
            <a:r>
              <a:rPr lang="en-US" dirty="0"/>
              <a:t>:</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When you submit an AWS Batch job, you can specify the job IDs on which the job depends.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When you do so, the AWS Batch scheduler ensures that your job is run only after the specified dependencies have successfully completed.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After they succeed, the dependent job transitions from PENDING to RUNNABLE and then to STARTING and RUNNING.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If any of the job dependencies fail, the dependent job automatically transitions from PENDING to FAILED.</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For example, Job A can express a dependency on up to 20 other jobs that must succeed before it can run.</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You can then submit additional jobs that have a dependency on Job A and up to 19 other jobs.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For array jobs, you can specify a SEQUENTIAL type dependency without specifying a job ID so that each child array job completes sequentially, starting at index 0. You can also specify an N_TO_N type dependency with a job ID.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That way, each index child of this job must wait for the corresponding index child of each dependency to complete before it can begin.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4191435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job queues that you created are mapped to one or more compute environments (CEs). You can think of a compute environment as a pool of resources/instances, that your jobs use. There are two types of compute environments: managed compute environments and unmanaged compute environments. </a:t>
            </a:r>
          </a:p>
          <a:p>
            <a:endParaRPr lang="en-US" dirty="0"/>
          </a:p>
          <a:p>
            <a:r>
              <a:rPr lang="en-US" dirty="0"/>
              <a:t>For </a:t>
            </a:r>
            <a:r>
              <a:rPr lang="en-US" b="1" dirty="0"/>
              <a:t>managed compute environments: </a:t>
            </a:r>
          </a:p>
          <a:p>
            <a:pPr marL="171450" indent="-171450">
              <a:buFont typeface="Arial" panose="020B0604020202020204" pitchFamily="34" charset="0"/>
              <a:buChar char="•"/>
            </a:pPr>
            <a:r>
              <a:rPr lang="en-US" dirty="0"/>
              <a:t>you are </a:t>
            </a:r>
            <a:r>
              <a:rPr lang="en-US" b="1" dirty="0"/>
              <a:t>giving Batch some guardrails. </a:t>
            </a:r>
            <a:r>
              <a:rPr lang="en-US" dirty="0"/>
              <a:t>You are telling us the min and max and desired number of vCPUs in aggregate. </a:t>
            </a:r>
          </a:p>
          <a:p>
            <a:pPr marL="171450" indent="-171450">
              <a:buFont typeface="Arial" panose="020B0604020202020204" pitchFamily="34" charset="0"/>
              <a:buChar char="•"/>
            </a:pPr>
            <a:r>
              <a:rPr lang="en-US" dirty="0"/>
              <a:t>You are also telling us which instance types you would like us to launch on your behalf. </a:t>
            </a:r>
            <a:endParaRPr lang="en-US" sz="1200" b="0" i="0" kern="1200" dirty="0">
              <a:solidFill>
                <a:schemeClr val="tx1"/>
              </a:solidFill>
              <a:effectLst/>
              <a:latin typeface="Amazon Ember Regular"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You can specify instance families to launch any instance type within those families (for example, c5, c5n, or p3), or you can specify specific sizes within a family (such as c5.8xlarge).</a:t>
            </a:r>
            <a:endParaRPr lang="en-US" dirty="0"/>
          </a:p>
          <a:p>
            <a:pPr marL="171450" indent="-171450">
              <a:buFont typeface="Arial" panose="020B0604020202020204" pitchFamily="34" charset="0"/>
              <a:buChar char="•"/>
            </a:pPr>
            <a:r>
              <a:rPr lang="en-US" dirty="0"/>
              <a:t>You can be either very prescriptive and say only launch C4.8xl instances, or select “optimal” and let Batch figure out the best instance type and size for you, base on your job size and cost. </a:t>
            </a:r>
          </a:p>
          <a:p>
            <a:pPr marL="171450" indent="-171450">
              <a:buFont typeface="Arial" panose="020B0604020202020204" pitchFamily="34" charset="0"/>
              <a:buChar char="•"/>
            </a:pPr>
            <a:r>
              <a:rPr lang="en-US" dirty="0"/>
              <a:t>If you want to use Spot Instances, in your CE, you have the option to tell us what percentage of on-demand pricing you would like us to set as a cap to control your cost, meaning if the current Spot price is at 30% of on-demand price, you have the option to set say 50% as the cap. </a:t>
            </a:r>
          </a:p>
          <a:p>
            <a:pPr marL="171450" indent="-171450">
              <a:buFont typeface="Arial" panose="020B0604020202020204" pitchFamily="34" charset="0"/>
              <a:buChar char="•"/>
            </a:pPr>
            <a:r>
              <a:rPr lang="en-US" dirty="0"/>
              <a:t>If Spot market price exceeds 50% of on-demand price, we will terminate these instances for you to control cost. </a:t>
            </a:r>
          </a:p>
          <a:p>
            <a:endParaRPr lang="en-US" dirty="0"/>
          </a:p>
          <a:p>
            <a:r>
              <a:rPr lang="en-US" dirty="0"/>
              <a:t>After you have provided these guardrails, we will start to launch compute resources in response to the arrival of jobs and the resource requirements of those jobs. For example I</a:t>
            </a:r>
            <a:r>
              <a:rPr lang="en-US" sz="1200" b="0" i="0" kern="1200" dirty="0">
                <a:solidFill>
                  <a:schemeClr val="tx1"/>
                </a:solidFill>
                <a:effectLst/>
                <a:latin typeface="Arial"/>
                <a:ea typeface="+mn-ea"/>
                <a:cs typeface="+mn-cs"/>
              </a:rPr>
              <a:t>f you have a lot of memory intensive jobs we'll start launching instances that have appropriate amounts of memory for these workloads. If you have CPU intensive workloads that don't need as much memory, we can run those on compute resources that are more appropriately sized for those jobs. </a:t>
            </a:r>
          </a:p>
          <a:p>
            <a:r>
              <a:rPr lang="en-US" sz="1200" b="0" i="0" kern="1200" dirty="0">
                <a:solidFill>
                  <a:schemeClr val="tx1"/>
                </a:solidFill>
                <a:effectLst/>
                <a:latin typeface="Arial"/>
                <a:ea typeface="+mn-ea"/>
                <a:cs typeface="+mn-cs"/>
              </a:rPr>
              <a:t>And because we’re running your jobs within Docker containers, we have the ability to write multiple jobs concurrently on the same host and so we get more efficiency gains in the execution of those jobs on top of your ec2 instances. The instances that we launched are launched within your AWS account, so you'll see these popping up in the ec2 console and you have the ability to to interact with them if you like. </a:t>
            </a:r>
          </a:p>
          <a:p>
            <a:endParaRPr lang="en-US" sz="1200" b="0" i="0" kern="1200" dirty="0">
              <a:solidFill>
                <a:schemeClr val="tx1"/>
              </a:solidFill>
              <a:effectLst/>
              <a:latin typeface="Arial"/>
              <a:ea typeface="+mn-ea"/>
              <a:cs typeface="+mn-cs"/>
            </a:endParaRPr>
          </a:p>
          <a:p>
            <a:endParaRPr lang="en-US" sz="1200" b="0" i="0" kern="1200" dirty="0">
              <a:solidFill>
                <a:schemeClr val="tx1"/>
              </a:solidFill>
              <a:effectLst/>
              <a:latin typeface="Arial"/>
              <a:ea typeface="+mn-ea"/>
              <a:cs typeface="+mn-cs"/>
            </a:endParaRPr>
          </a:p>
          <a:p>
            <a:endParaRPr lang="en-US" dirty="0"/>
          </a:p>
          <a:p>
            <a:r>
              <a:rPr lang="en-US" dirty="0"/>
              <a:t>For example, if you create a managed CE and set 0 as your min vCPU, 2 as your desired vCPU, and 128 as the max vCPU, Batch will scale up 2 vCPU worth of instance (depending on the instance type you selected) at first regardless of whether you have any job in the queue, then we will scan the queue every 10 minutes to see how many jobs are there, if we see lots of jobs, we will scale up more instances up to the max number of vCPUs set by you. If we don’t see any jobs in the queue, we will scale down to the min number of vCPUs set by you. In this case, we will kill all instances because your min vCPU is 0. When you submit more jobs later, we will scale up again.</a:t>
            </a:r>
          </a:p>
          <a:p>
            <a:endParaRPr lang="de-DE" dirty="0"/>
          </a:p>
          <a:p>
            <a:r>
              <a:rPr lang="en-US" sz="1200" b="1" i="0" kern="1200" dirty="0">
                <a:solidFill>
                  <a:schemeClr val="tx1"/>
                </a:solidFill>
                <a:effectLst/>
                <a:latin typeface="Arial"/>
                <a:ea typeface="+mn-ea"/>
                <a:cs typeface="+mn-cs"/>
              </a:rPr>
              <a:t>un</a:t>
            </a:r>
            <a:r>
              <a:rPr lang="en-US" b="1" dirty="0"/>
              <a:t>managed compute environment:</a:t>
            </a:r>
            <a:endParaRPr lang="de-DE" b="1" dirty="0"/>
          </a:p>
          <a:p>
            <a:r>
              <a:rPr lang="en-US" dirty="0"/>
              <a:t>Most of our customers are happy with using managed compute environments. But there are </a:t>
            </a:r>
            <a:r>
              <a:rPr lang="en-US" sz="1200" b="0" i="0" kern="1200" dirty="0">
                <a:solidFill>
                  <a:schemeClr val="tx1"/>
                </a:solidFill>
                <a:effectLst/>
                <a:latin typeface="Arial"/>
                <a:ea typeface="+mn-ea"/>
                <a:cs typeface="+mn-cs"/>
              </a:rPr>
              <a:t>some categories of users who have resource requirements that go beyond what we're going to be providing in our managed CE at this point , and so those users should use unmanaged compute</a:t>
            </a:r>
          </a:p>
          <a:p>
            <a:r>
              <a:rPr lang="en-US" sz="1200" b="0" i="0" kern="1200" dirty="0">
                <a:solidFill>
                  <a:schemeClr val="tx1"/>
                </a:solidFill>
                <a:effectLst/>
                <a:latin typeface="Arial"/>
                <a:ea typeface="+mn-ea"/>
                <a:cs typeface="+mn-cs"/>
              </a:rPr>
              <a:t>Environments. </a:t>
            </a: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You can think of an </a:t>
            </a:r>
            <a:r>
              <a:rPr lang="en-US" sz="1200" b="1" i="0" kern="1200" dirty="0">
                <a:solidFill>
                  <a:schemeClr val="tx1"/>
                </a:solidFill>
                <a:effectLst/>
                <a:latin typeface="Arial"/>
                <a:ea typeface="+mn-ea"/>
                <a:cs typeface="+mn-cs"/>
              </a:rPr>
              <a:t>un</a:t>
            </a:r>
            <a:r>
              <a:rPr lang="en-US" b="1" dirty="0"/>
              <a:t>managed compute environment </a:t>
            </a:r>
            <a:r>
              <a:rPr lang="en-US" sz="1200" b="1" i="0" kern="1200" dirty="0">
                <a:solidFill>
                  <a:schemeClr val="tx1"/>
                </a:solidFill>
                <a:effectLst/>
                <a:latin typeface="Arial"/>
                <a:ea typeface="+mn-ea"/>
                <a:cs typeface="+mn-cs"/>
              </a:rPr>
              <a:t>as </a:t>
            </a:r>
            <a:r>
              <a:rPr lang="en-US" sz="1200" b="0" i="0" kern="1200" dirty="0">
                <a:solidFill>
                  <a:schemeClr val="tx1"/>
                </a:solidFill>
                <a:effectLst/>
                <a:latin typeface="Arial"/>
                <a:ea typeface="+mn-ea"/>
                <a:cs typeface="+mn-cs"/>
              </a:rPr>
              <a:t>being very similar to an ECS cluster. Not sure if you are familiar with ec2 container service, you can think of a ECS cluster is a logical representation of a collection of compute resources. If you create an unmanaged compute environment we will then create a ECS cluster for you. You can launch your instances of an </a:t>
            </a:r>
            <a:r>
              <a:rPr lang="en-US" sz="1200" b="0" i="0" kern="1200" dirty="0" err="1">
                <a:solidFill>
                  <a:schemeClr val="tx1"/>
                </a:solidFill>
                <a:effectLst/>
                <a:latin typeface="Arial"/>
                <a:ea typeface="+mn-ea"/>
                <a:cs typeface="+mn-cs"/>
              </a:rPr>
              <a:t>ami</a:t>
            </a:r>
            <a:r>
              <a:rPr lang="en-US" sz="1200" b="0" i="0" kern="1200" dirty="0">
                <a:solidFill>
                  <a:schemeClr val="tx1"/>
                </a:solidFill>
                <a:effectLst/>
                <a:latin typeface="Arial"/>
                <a:ea typeface="+mn-ea"/>
                <a:cs typeface="+mn-cs"/>
              </a:rPr>
              <a:t> that has the ECS agent installed running a compatible version of Linux. Once those instances are launched and registered with the ECS cluster we've created for you, are accessible and we'll start scheduling jobs to those to those compute resources. With unmanaged compute environments, you have the ability to attach terabytes of EBS storage to each of your compute resources. You can also attach EFS file systems, </a:t>
            </a:r>
            <a:r>
              <a:rPr lang="en-US" sz="1200" b="0" i="0" kern="1200" dirty="0" err="1">
                <a:solidFill>
                  <a:schemeClr val="tx1"/>
                </a:solidFill>
                <a:effectLst/>
                <a:latin typeface="Arial"/>
                <a:ea typeface="+mn-ea"/>
                <a:cs typeface="+mn-cs"/>
              </a:rPr>
              <a:t>lustre</a:t>
            </a:r>
            <a:r>
              <a:rPr lang="en-US" sz="1200" b="0" i="0" kern="1200" dirty="0">
                <a:solidFill>
                  <a:schemeClr val="tx1"/>
                </a:solidFill>
                <a:effectLst/>
                <a:latin typeface="Arial"/>
                <a:ea typeface="+mn-ea"/>
                <a:cs typeface="+mn-cs"/>
              </a:rPr>
              <a:t>, Orange, any network file system of your choice to these instances. Unmanaged CE also allows you to also take advantage of dedicated instances or a number of other ec2 features so effectively giving you custom ec2 instances on which we can schedule your jobs. Again, the difference between managed and unmanaged CEs lied in who manage the underlying instances. </a:t>
            </a:r>
          </a:p>
          <a:p>
            <a:endParaRPr lang="en-US" sz="1200" b="0" i="0" kern="1200" dirty="0">
              <a:solidFill>
                <a:schemeClr val="tx1"/>
              </a:solidFill>
              <a:effectLst/>
              <a:latin typeface="Arial"/>
              <a:ea typeface="+mn-ea"/>
              <a:cs typeface="+mn-cs"/>
            </a:endParaRPr>
          </a:p>
          <a:p>
            <a:r>
              <a:rPr lang="en-US" sz="1200" dirty="0">
                <a:solidFill>
                  <a:schemeClr val="tx1"/>
                </a:solidFill>
              </a:rPr>
              <a:t>Alternatively, you can launch and manage your own resources within an </a:t>
            </a:r>
            <a:r>
              <a:rPr lang="en-US" sz="1200" b="1" dirty="0">
                <a:solidFill>
                  <a:schemeClr val="bg2">
                    <a:lumMod val="10000"/>
                    <a:lumOff val="90000"/>
                  </a:schemeClr>
                </a:solidFill>
              </a:rPr>
              <a:t>Unmanaged</a:t>
            </a:r>
            <a:r>
              <a:rPr lang="en-US" sz="1200" dirty="0">
                <a:solidFill>
                  <a:schemeClr val="tx1"/>
                </a:solidFill>
              </a:rPr>
              <a:t> compute environment. Your instances need to include the ECS agent and run supported versions of Linux and Docker.</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AWS Batch will then create an Amazon ECS cluster which can accept the instances you launch. Jobs can be scheduled to your Compute Environment as soon as your instances are healthy and register with the ECS Agent.</a:t>
            </a:r>
          </a:p>
          <a:p>
            <a:endParaRPr lang="en-US" sz="1200" b="0" i="0" kern="1200" dirty="0">
              <a:solidFill>
                <a:schemeClr val="tx1"/>
              </a:solidFill>
              <a:effectLst/>
              <a:latin typeface="Arial"/>
              <a:ea typeface="+mn-ea"/>
              <a:cs typeface="+mn-cs"/>
            </a:endParaRPr>
          </a:p>
          <a:p>
            <a:endParaRPr lang="de-DE"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248024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38811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06165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082579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81150"/>
            <a:ext cx="3254375" cy="1830388"/>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Because</a:t>
            </a:r>
            <a:r>
              <a:rPr lang="en-US" baseline="0" dirty="0"/>
              <a:t> of these customer needs, </a:t>
            </a:r>
            <a:r>
              <a:rPr lang="en-US" dirty="0"/>
              <a:t>we’ve seen a</a:t>
            </a:r>
            <a:r>
              <a:rPr lang="en-US" baseline="0" dirty="0"/>
              <a:t> large push toward containers. </a:t>
            </a:r>
          </a:p>
          <a:p>
            <a:pPr marL="171450" indent="-171450">
              <a:buFont typeface="Arial" panose="020B0604020202020204" pitchFamily="34" charset="0"/>
              <a:buChar char="•"/>
            </a:pPr>
            <a:endParaRPr lang="en-US" baseline="0" dirty="0"/>
          </a:p>
          <a:p>
            <a:pPr marL="171450" marR="0" lvl="0" indent="-171450" algn="l" defTabSz="1096963" rtl="0" eaLnBrk="1" fontAlgn="base" latinLnBrk="0" hangingPunct="1">
              <a:lnSpc>
                <a:spcPct val="90000"/>
              </a:lnSpc>
              <a:spcBef>
                <a:spcPct val="30000"/>
              </a:spcBef>
              <a:spcAft>
                <a:spcPts val="400"/>
              </a:spcAft>
              <a:buClrTx/>
              <a:buSzTx/>
              <a:buFont typeface="Arial" panose="020B0604020202020204" pitchFamily="34" charset="0"/>
              <a:buChar char="•"/>
              <a:tabLst/>
              <a:defRPr/>
            </a:pPr>
            <a:r>
              <a:rPr lang="en-US" baseline="0" dirty="0"/>
              <a:t>by letting AWS handle infrastructure and operational burden and provide automation, customers are able to reduces risk and focus on building business logic instead of infrastructure </a:t>
            </a:r>
          </a:p>
          <a:p>
            <a:pPr marL="171450" marR="0" lvl="0" indent="-171450" algn="l" defTabSz="1096963" rtl="0" eaLnBrk="1" fontAlgn="base" latinLnBrk="0" hangingPunct="1">
              <a:lnSpc>
                <a:spcPct val="90000"/>
              </a:lnSpc>
              <a:spcBef>
                <a:spcPct val="30000"/>
              </a:spcBef>
              <a:spcAft>
                <a:spcPts val="40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baseline="0" dirty="0"/>
              <a:t>By moving to a controlled and repeatable environment and embracing automation, we see product delivery velocity dramatically increase, while improving quality, stability, and security </a:t>
            </a:r>
          </a:p>
        </p:txBody>
      </p:sp>
      <p:sp>
        <p:nvSpPr>
          <p:cNvPr id="4" name="Header Placeholder 3"/>
          <p:cNvSpPr>
            <a:spLocks noGrp="1"/>
          </p:cNvSpPr>
          <p:nvPr>
            <p:ph type="hdr" sz="quarter"/>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sym typeface="Amazon Ember"/>
              </a:rPr>
              <a:t>AWS SKO Event 2019</a:t>
            </a:r>
          </a:p>
        </p:txBody>
      </p:sp>
      <p:sp>
        <p:nvSpPr>
          <p:cNvPr id="5" name="Footer Placeholder 4"/>
          <p:cNvSpPr>
            <a:spLocks noGrp="1"/>
          </p:cNvSpPr>
          <p:nvPr>
            <p:ph type="ftr" sz="quarter" idx="4"/>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r>
              <a:rPr kumimoji="0" lang="en-US" altLang="x-none" sz="700" b="0" i="0" u="none" strike="noStrike" kern="1200" cap="none" spc="0" normalizeH="0" baseline="0" noProof="0" dirty="0">
                <a:ln>
                  <a:noFill/>
                </a:ln>
                <a:solidFill>
                  <a:srgbClr val="282828"/>
                </a:solidFill>
                <a:effectLst/>
                <a:uLnTx/>
                <a:uFillTx/>
                <a:latin typeface="Amazon Ember" charset="0"/>
                <a:ea typeface="Amazon Ember" charset="0"/>
                <a:cs typeface="Amazon Ember" charset="0"/>
                <a:sym typeface="Amazon Ember"/>
              </a:rPr>
              <a:t>© 2018, Amazon Web Services, Inc. or its Affiliates. All rights reserved.</a:t>
            </a:r>
          </a:p>
        </p:txBody>
      </p:sp>
      <p:sp>
        <p:nvSpPr>
          <p:cNvPr id="6" name="Date Placeholder 5"/>
          <p:cNvSpPr>
            <a:spLocks noGrp="1"/>
          </p:cNvSpPr>
          <p:nvPr>
            <p:ph type="dt" idx="1"/>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CA8E1BB1-B036-4140-B110-296DC0701D04}"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sym typeface="Amazon Ember"/>
              </a:rPr>
              <a:pPr marL="0" marR="0" lvl="0" indent="0" algn="r" defTabSz="1097212" rtl="0" eaLnBrk="1" fontAlgn="auto" latinLnBrk="0" hangingPunct="1">
                <a:lnSpc>
                  <a:spcPct val="100000"/>
                </a:lnSpc>
                <a:spcBef>
                  <a:spcPts val="0"/>
                </a:spcBef>
                <a:spcAft>
                  <a:spcPts val="0"/>
                </a:spcAft>
                <a:buClrTx/>
                <a:buSzTx/>
                <a:buFontTx/>
                <a:buNone/>
                <a:tabLst/>
                <a:defRPr/>
              </a:pPr>
              <a:t>11/8/2023 12:38 PM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sym typeface="Amazon Ember"/>
            </a:endParaRPr>
          </a:p>
        </p:txBody>
      </p:sp>
      <p:sp>
        <p:nvSpPr>
          <p:cNvPr id="7" name="Slide Number Placeholder 6"/>
          <p:cNvSpPr>
            <a:spLocks noGrp="1"/>
          </p:cNvSpPr>
          <p:nvPr>
            <p:ph type="sldNum" sz="quarter" idx="5"/>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Amazon Ember Regular"/>
                <a:cs typeface="Amazon Ember Regular"/>
                <a:sym typeface="Amazon Ember"/>
              </a:rPr>
              <a:pPr marL="0" marR="0" lvl="0" indent="0" algn="r" defTabSz="109721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a:ea typeface="Amazon Ember Regular"/>
              <a:cs typeface="Amazon Ember Regular"/>
              <a:sym typeface="Amazon Ember"/>
            </a:endParaRPr>
          </a:p>
        </p:txBody>
      </p:sp>
    </p:spTree>
    <p:extLst>
      <p:ext uri="{BB962C8B-B14F-4D97-AF65-F5344CB8AC3E}">
        <p14:creationId xmlns:p14="http://schemas.microsoft.com/office/powerpoint/2010/main" val="5122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AWS has</a:t>
            </a:r>
            <a:r>
              <a:rPr lang="en-US" baseline="0" dirty="0"/>
              <a:t> the broadest set of services, technologies and tools to build applications on containers, as well as deep integrations with open source and AWS partner technologies. </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baseline="0" dirty="0"/>
              <a:t>There is no one right way to build on AWS, and indeed our larger customers build in multiple ways, using both ECS and EKS, and container and non-container technologies.</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baseline="0"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The Core container orchestrators are ECS and EKS.</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We have the most choice in data plane options including EC2 and Fargate, Arm, AMD, Intel and special purpose hardware. </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You can use the operating systems of your choice, including Amazon Linux, Windows, and our new Container OS Bottlerocket,</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endParaRPr lang="en-US" dirty="0"/>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r>
              <a:rPr lang="en-US" dirty="0"/>
              <a:t>Tools and abstractions include Cloudformation, Terraform, Pulumi, CDK, Arrow/Compose/Copilot, eksctl, cdk8s  for Kubernetes, and Amazon Controllers for Kubernetes.</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br>
              <a:rPr lang="en-US" dirty="0"/>
            </a:br>
            <a:r>
              <a:rPr lang="en-US" dirty="0"/>
              <a:t>Observability options include Firelens, Container Insights, Prometheus, Grafana, etc)</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br>
              <a:rPr lang="en-US" dirty="0"/>
            </a:br>
            <a:r>
              <a:rPr lang="en-US" dirty="0"/>
              <a:t>State / storage options (CSI, native ECS/K8s integrations etc)</a:t>
            </a:r>
          </a:p>
          <a:p>
            <a:pPr marL="0" marR="0" lvl="0" indent="0" algn="l" defTabSz="1096963" rtl="0" eaLnBrk="1" fontAlgn="base" latinLnBrk="0" hangingPunct="1">
              <a:lnSpc>
                <a:spcPct val="90000"/>
              </a:lnSpc>
              <a:spcBef>
                <a:spcPct val="30000"/>
              </a:spcBef>
              <a:spcAft>
                <a:spcPts val="400"/>
              </a:spcAft>
              <a:buClrTx/>
              <a:buSzTx/>
              <a:buFont typeface="Arial" panose="020B0604020202020204" pitchFamily="34" charset="0"/>
              <a:buNone/>
              <a:tabLst/>
              <a:defRPr/>
            </a:pPr>
            <a:br>
              <a:rPr lang="en-US" dirty="0"/>
            </a:br>
            <a:r>
              <a:rPr lang="en-US" dirty="0"/>
              <a:t>Networking &amp; Network security (includes ALB, SG, AppMesh, Istio, others etc)</a:t>
            </a:r>
            <a:br>
              <a:rPr lang="en-US" dirty="0"/>
            </a:br>
            <a:r>
              <a:rPr lang="en-US" dirty="0"/>
              <a:t>CI/CD options (Code*, Spinnaker, GH Actions etc)</a:t>
            </a:r>
            <a:br>
              <a:rPr lang="en-US" dirty="0"/>
            </a:br>
            <a:r>
              <a:rPr lang="en-US" dirty="0"/>
              <a:t>Security (encryption, secrets, guard duty, shield, etc?)</a:t>
            </a:r>
            <a:br>
              <a:rPr lang="en-US" dirty="0"/>
            </a:br>
            <a:r>
              <a:rPr lang="en-US" dirty="0"/>
              <a:t>Hybridity (Outpost, Mithril, ModelRocket)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096963" rtl="0" eaLnBrk="1" fontAlgn="base" latinLnBrk="0" hangingPunct="1">
              <a:lnSpc>
                <a:spcPct val="100000"/>
              </a:lnSpc>
              <a:spcBef>
                <a:spcPct val="0"/>
              </a:spcBef>
              <a:spcAft>
                <a:spcPct val="0"/>
              </a:spcAft>
              <a:buClrTx/>
              <a:buSzTx/>
              <a:buFontTx/>
              <a:buNone/>
              <a:tabLst/>
              <a:defRPr/>
            </a:pPr>
            <a:fld id="{1B0DC58B-5992-482F-B691-240AC7B4D8C3}" type="slidenum">
              <a:rPr kumimoji="0" lang="en-US" alt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1096963"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dirty="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4035562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_and_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850" y="347413"/>
            <a:ext cx="13982827" cy="805278"/>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subtitle layout – Type title here</a:t>
            </a:r>
          </a:p>
        </p:txBody>
      </p:sp>
      <p:sp>
        <p:nvSpPr>
          <p:cNvPr id="4" name="Text Placeholder 3"/>
          <p:cNvSpPr>
            <a:spLocks noGrp="1"/>
          </p:cNvSpPr>
          <p:nvPr>
            <p:ph type="body" sz="quarter" idx="10" hasCustomPrompt="1"/>
          </p:nvPr>
        </p:nvSpPr>
        <p:spPr>
          <a:xfrm>
            <a:off x="323850" y="1152691"/>
            <a:ext cx="13982700" cy="517065"/>
          </a:xfrm>
        </p:spPr>
        <p:txBody>
          <a:bodyPr/>
          <a:lstStyle>
            <a:lvl1pPr>
              <a:spcBef>
                <a:spcPts val="0"/>
              </a:spcBef>
              <a:spcAft>
                <a:spcPts val="600"/>
              </a:spcAft>
              <a:defRPr sz="1600" b="1" i="0" cap="all" spc="300" baseline="0">
                <a:solidFill>
                  <a:srgbClr val="E659D6"/>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lvl="0"/>
            <a:r>
              <a:rPr lang="en-US" dirty="0"/>
              <a:t>Type subtitle here</a:t>
            </a:r>
          </a:p>
        </p:txBody>
      </p:sp>
      <p:sp>
        <p:nvSpPr>
          <p:cNvPr id="5" name="TextBox 4"/>
          <p:cNvSpPr txBox="1"/>
          <p:nvPr userDrawn="1"/>
        </p:nvSpPr>
        <p:spPr>
          <a:xfrm>
            <a:off x="4064000" y="7657136"/>
            <a:ext cx="4711700" cy="572464"/>
          </a:xfrm>
          <a:prstGeom prst="rect">
            <a:avLst/>
          </a:prstGeom>
          <a:noFill/>
        </p:spPr>
        <p:txBody>
          <a:bodyPr wrap="square" lIns="182880" tIns="146304" rIns="182880" bIns="146304" rtlCol="0">
            <a:spAutoFit/>
          </a:bodyPr>
          <a:lstStyle/>
          <a:p>
            <a:pPr algn="ctr">
              <a:lnSpc>
                <a:spcPct val="90000"/>
              </a:lnSpc>
              <a:spcAft>
                <a:spcPts val="1800"/>
              </a:spcAft>
            </a:pPr>
            <a:r>
              <a:rPr lang="en-US" sz="2000" b="1" dirty="0">
                <a:solidFill>
                  <a:schemeClr val="tx1"/>
                </a:solidFill>
              </a:rPr>
              <a:t>Internal</a:t>
            </a:r>
            <a:r>
              <a:rPr lang="en-US" sz="2000" b="1" baseline="0" dirty="0">
                <a:solidFill>
                  <a:schemeClr val="tx1"/>
                </a:solidFill>
              </a:rPr>
              <a:t> Use Only</a:t>
            </a:r>
            <a:endParaRPr lang="en-US" sz="2000" b="1" dirty="0">
              <a:solidFill>
                <a:schemeClr val="tx1"/>
              </a:solidFill>
            </a:endParaRPr>
          </a:p>
        </p:txBody>
      </p:sp>
    </p:spTree>
    <p:extLst>
      <p:ext uri="{BB962C8B-B14F-4D97-AF65-F5344CB8AC3E}">
        <p14:creationId xmlns:p14="http://schemas.microsoft.com/office/powerpoint/2010/main" val="398890030"/>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_Subtitle_and_Content">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idx="1" hasCustomPrompt="1"/>
          </p:nvPr>
        </p:nvSpPr>
        <p:spPr>
          <a:xfrm>
            <a:off x="323850" y="2017229"/>
            <a:ext cx="13982827" cy="1659942"/>
          </a:xfrm>
          <a:prstGeom prst="rect">
            <a:avLst/>
          </a:prstGeom>
        </p:spPr>
        <p:txBody>
          <a:bodyPr rtlCol="0"/>
          <a:lstStyle>
            <a:lvl1pPr>
              <a:spcBef>
                <a:spcPts val="0"/>
              </a:spcBef>
              <a:spcAft>
                <a:spcPts val="1200"/>
              </a:spcAft>
              <a:defRPr/>
            </a:lvl1pPr>
            <a:lvl2pPr>
              <a:spcBef>
                <a:spcPts val="0"/>
              </a:spcBef>
              <a:spcAft>
                <a:spcPts val="800"/>
              </a:spcAft>
              <a:defRPr/>
            </a:lvl2pPr>
            <a:lvl3pPr>
              <a:spcBef>
                <a:spcPts val="0"/>
              </a:spcBef>
              <a:spcAft>
                <a:spcPts val="800"/>
              </a:spcAft>
              <a:defRPr/>
            </a:lvl3pPr>
            <a:lvl4pPr>
              <a:spcAft>
                <a:spcPts val="800"/>
              </a:spcAft>
              <a:defRPr/>
            </a:lvl4pPr>
            <a:lvl5pPr>
              <a:spcAft>
                <a:spcPts val="800"/>
              </a:spcAft>
              <a:defRPr/>
            </a:lvl5pPr>
          </a:lstStyle>
          <a:p>
            <a:pPr lvl="0"/>
            <a:r>
              <a:rPr lang="en-US" dirty="0"/>
              <a:t>Type slide content or click icon to add media</a:t>
            </a:r>
          </a:p>
          <a:p>
            <a:pPr lvl="1"/>
            <a:r>
              <a:rPr lang="en-US" dirty="0"/>
              <a:t>Second level</a:t>
            </a:r>
          </a:p>
          <a:p>
            <a:pPr lvl="2"/>
            <a:r>
              <a:rPr lang="en-US" dirty="0"/>
              <a:t>Third level</a:t>
            </a:r>
          </a:p>
        </p:txBody>
      </p:sp>
      <p:sp>
        <p:nvSpPr>
          <p:cNvPr id="7" name="Title 1">
            <a:extLst>
              <a:ext uri="{FF2B5EF4-FFF2-40B4-BE49-F238E27FC236}">
                <a16:creationId xmlns:a16="http://schemas.microsoft.com/office/drawing/2014/main" id="{76D8BA69-B26A-524D-8456-47C58CF25DB3}"/>
              </a:ext>
            </a:extLst>
          </p:cNvPr>
          <p:cNvSpPr>
            <a:spLocks noGrp="1"/>
          </p:cNvSpPr>
          <p:nvPr>
            <p:ph type="title" hasCustomPrompt="1"/>
          </p:nvPr>
        </p:nvSpPr>
        <p:spPr>
          <a:xfrm>
            <a:off x="323850" y="347413"/>
            <a:ext cx="13982827" cy="805278"/>
          </a:xfrm>
        </p:spPr>
        <p:txBody>
          <a:bodyPr/>
          <a:lstStyle>
            <a:lvl1pPr>
              <a:defRPr b="0" i="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content, subtitle layout – Type title here</a:t>
            </a:r>
          </a:p>
        </p:txBody>
      </p:sp>
      <p:sp>
        <p:nvSpPr>
          <p:cNvPr id="8" name="Text Placeholder 3">
            <a:extLst>
              <a:ext uri="{FF2B5EF4-FFF2-40B4-BE49-F238E27FC236}">
                <a16:creationId xmlns:a16="http://schemas.microsoft.com/office/drawing/2014/main" id="{0CD86548-78E7-A148-AE65-B89FA44D5DA1}"/>
              </a:ext>
            </a:extLst>
          </p:cNvPr>
          <p:cNvSpPr>
            <a:spLocks noGrp="1"/>
          </p:cNvSpPr>
          <p:nvPr>
            <p:ph type="body" sz="quarter" idx="10" hasCustomPrompt="1"/>
          </p:nvPr>
        </p:nvSpPr>
        <p:spPr>
          <a:xfrm>
            <a:off x="323850" y="1152691"/>
            <a:ext cx="13982700" cy="517065"/>
          </a:xfrm>
        </p:spPr>
        <p:txBody>
          <a:bodyPr/>
          <a:lstStyle>
            <a:lvl1pPr>
              <a:spcBef>
                <a:spcPts val="0"/>
              </a:spcBef>
              <a:spcAft>
                <a:spcPts val="600"/>
              </a:spcAft>
              <a:defRPr sz="1600" b="1" i="0" cap="all" spc="300" baseline="0">
                <a:solidFill>
                  <a:srgbClr val="E659D6"/>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lvl="0"/>
            <a:r>
              <a:rPr lang="en-US" dirty="0"/>
              <a:t>Type subtitle here</a:t>
            </a:r>
          </a:p>
        </p:txBody>
      </p:sp>
      <p:sp>
        <p:nvSpPr>
          <p:cNvPr id="5" name="TextBox 4"/>
          <p:cNvSpPr txBox="1"/>
          <p:nvPr userDrawn="1"/>
        </p:nvSpPr>
        <p:spPr>
          <a:xfrm>
            <a:off x="4064000" y="7657136"/>
            <a:ext cx="4711700" cy="572464"/>
          </a:xfrm>
          <a:prstGeom prst="rect">
            <a:avLst/>
          </a:prstGeom>
          <a:noFill/>
        </p:spPr>
        <p:txBody>
          <a:bodyPr wrap="square" lIns="182880" tIns="146304" rIns="182880" bIns="146304" rtlCol="0">
            <a:spAutoFit/>
          </a:bodyPr>
          <a:lstStyle/>
          <a:p>
            <a:pPr algn="ctr">
              <a:lnSpc>
                <a:spcPct val="90000"/>
              </a:lnSpc>
              <a:spcAft>
                <a:spcPts val="1800"/>
              </a:spcAft>
            </a:pPr>
            <a:r>
              <a:rPr lang="en-US" sz="2000" b="1" dirty="0">
                <a:solidFill>
                  <a:schemeClr val="tx1"/>
                </a:solidFill>
              </a:rPr>
              <a:t>Internal</a:t>
            </a:r>
            <a:r>
              <a:rPr lang="en-US" sz="2000" b="1" baseline="0" dirty="0">
                <a:solidFill>
                  <a:schemeClr val="tx1"/>
                </a:solidFill>
              </a:rPr>
              <a:t> Use Only</a:t>
            </a:r>
            <a:endParaRPr lang="en-US" sz="2000" b="1" dirty="0">
              <a:solidFill>
                <a:schemeClr val="tx1"/>
              </a:solidFill>
            </a:endParaRPr>
          </a:p>
        </p:txBody>
      </p:sp>
    </p:spTree>
    <p:extLst>
      <p:ext uri="{BB962C8B-B14F-4D97-AF65-F5344CB8AC3E}">
        <p14:creationId xmlns:p14="http://schemas.microsoft.com/office/powerpoint/2010/main" val="40933448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9"/>
            <a:ext cx="13128486" cy="872308"/>
          </a:xfrm>
        </p:spPr>
        <p:txBody>
          <a:bodyPr/>
          <a:lstStyle/>
          <a:p>
            <a:r>
              <a:rPr lang="en-US"/>
              <a:t>Click to edit Master title style</a:t>
            </a:r>
            <a:endParaRPr lang="en-US" dirty="0"/>
          </a:p>
        </p:txBody>
      </p:sp>
    </p:spTree>
    <p:extLst>
      <p:ext uri="{BB962C8B-B14F-4D97-AF65-F5344CB8AC3E}">
        <p14:creationId xmlns:p14="http://schemas.microsoft.com/office/powerpoint/2010/main" val="3147210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89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8"/>
            <a:ext cx="13128486" cy="873186"/>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1188672" indent="-457182">
              <a:buFont typeface="Arial"/>
              <a:buChar char="•"/>
              <a:defRPr>
                <a:solidFill>
                  <a:schemeClr val="bg1"/>
                </a:solidFill>
              </a:defRPr>
            </a:lvl2pPr>
            <a:lvl3pPr marL="1828727" indent="-365746">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180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Title_OneSpeaker">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1" y="5950356"/>
            <a:ext cx="5892800" cy="996598"/>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1"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2"/>
            <a:ext cx="9666532"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300"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4" y="7683902"/>
            <a:ext cx="7115490" cy="172355"/>
          </a:xfrm>
          <a:prstGeom prst="rect">
            <a:avLst/>
          </a:prstGeom>
          <a:noFill/>
        </p:spPr>
        <p:txBody>
          <a:bodyPr wrap="square" lIns="0" tIns="0" rIns="0" bIns="0" rtlCol="0">
            <a:spAutoFit/>
          </a:bodyPr>
          <a:lstStyle/>
          <a:p>
            <a:pPr marL="0" marR="0" indent="0" algn="l" defTabSz="731491"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20541515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_TwoSpeakers">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1" y="5950356"/>
            <a:ext cx="5892800" cy="996598"/>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1"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2"/>
            <a:ext cx="9666532"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300" cy="811459"/>
          </a:xfrm>
          <a:prstGeom prst="rect">
            <a:avLst/>
          </a:prstGeom>
        </p:spPr>
      </p:pic>
      <p:sp>
        <p:nvSpPr>
          <p:cNvPr id="8" name="TextBox 7">
            <a:extLst>
              <a:ext uri="{FF2B5EF4-FFF2-40B4-BE49-F238E27FC236}">
                <a16:creationId xmlns:a16="http://schemas.microsoft.com/office/drawing/2014/main" id="{F9D47D4A-FB0D-BE48-ADF8-B8DECA8916C1}"/>
              </a:ext>
            </a:extLst>
          </p:cNvPr>
          <p:cNvSpPr txBox="1"/>
          <p:nvPr userDrawn="1"/>
        </p:nvSpPr>
        <p:spPr>
          <a:xfrm>
            <a:off x="538864" y="7683902"/>
            <a:ext cx="7115490" cy="172355"/>
          </a:xfrm>
          <a:prstGeom prst="rect">
            <a:avLst/>
          </a:prstGeom>
          <a:noFill/>
        </p:spPr>
        <p:txBody>
          <a:bodyPr wrap="square" lIns="0" tIns="0" rIns="0" bIns="0" rtlCol="0">
            <a:spAutoFit/>
          </a:bodyPr>
          <a:lstStyle/>
          <a:p>
            <a:pPr marL="0" marR="0" indent="0" algn="l" defTabSz="731491"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20439452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1"/>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09424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ivider_Slide_and_Subtitl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491" indent="0">
              <a:buNone/>
              <a:defRPr/>
            </a:lvl2pPr>
          </a:lstStyle>
          <a:p>
            <a:pPr lvl="0"/>
            <a:r>
              <a:rPr lang="en-US" dirty="0"/>
              <a:t>Edit Master text styles</a:t>
            </a:r>
          </a:p>
        </p:txBody>
      </p:sp>
    </p:spTree>
    <p:extLst>
      <p:ext uri="{BB962C8B-B14F-4D97-AF65-F5344CB8AC3E}">
        <p14:creationId xmlns:p14="http://schemas.microsoft.com/office/powerpoint/2010/main" val="34444593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8A2B94E5-EC77-5143-891C-94FF7C49B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Tree>
    <p:extLst>
      <p:ext uri="{BB962C8B-B14F-4D97-AF65-F5344CB8AC3E}">
        <p14:creationId xmlns:p14="http://schemas.microsoft.com/office/powerpoint/2010/main" val="1511070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lvl1pPr>
              <a:defRPr b="0" i="0">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3" name="Content Placeholder 2"/>
          <p:cNvSpPr>
            <a:spLocks noGrp="1"/>
          </p:cNvSpPr>
          <p:nvPr>
            <p:ph sz="half" idx="1"/>
          </p:nvPr>
        </p:nvSpPr>
        <p:spPr>
          <a:xfrm>
            <a:off x="548640" y="1645920"/>
            <a:ext cx="13510260" cy="5431156"/>
          </a:xfrm>
          <a:prstGeom prst="rect">
            <a:avLst/>
          </a:prstGeom>
        </p:spPr>
        <p:txBody>
          <a:bodyPr>
            <a:normAutofit/>
          </a:bodyPr>
          <a:lstStyle>
            <a:lvl1pPr>
              <a:defRPr sz="3200"/>
            </a:lvl1pPr>
            <a:lvl2pPr>
              <a:defRPr sz="2900"/>
            </a:lvl2pPr>
            <a:lvl3pPr>
              <a:defRPr sz="2600"/>
            </a:lvl3pPr>
            <a:lvl4pPr marL="2194472"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4089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1"/>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1"/>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070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20"/>
          </a:xfrm>
          <a:prstGeom prst="rect">
            <a:avLst/>
          </a:prstGeom>
        </p:spPr>
        <p:txBody>
          <a:bodyPr/>
          <a:lstStyle>
            <a:lvl1pPr marL="0" marR="0" indent="0" algn="l" defTabSz="731491"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491"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491"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491"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491"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491"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491"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4206663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2"/>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2"/>
            <a:ext cx="4572000" cy="5028635"/>
          </a:xfrm>
          <a:prstGeom prst="rect">
            <a:avLst/>
          </a:prstGeom>
        </p:spPr>
        <p:txBody>
          <a:bodyPr/>
          <a:lstStyle/>
          <a:p>
            <a:endParaRPr lang="en-US" dirty="0"/>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dirty="0"/>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6"/>
            <a:ext cx="3657600" cy="1892899"/>
          </a:xfrm>
          <a:prstGeom prst="rect">
            <a:avLst/>
          </a:prstGeom>
        </p:spPr>
        <p:txBody>
          <a:bodyPr/>
          <a:lstStyle/>
          <a:p>
            <a:endParaRPr lang="en-US" dirty="0"/>
          </a:p>
        </p:txBody>
      </p:sp>
    </p:spTree>
    <p:extLst>
      <p:ext uri="{BB962C8B-B14F-4D97-AF65-F5344CB8AC3E}">
        <p14:creationId xmlns:p14="http://schemas.microsoft.com/office/powerpoint/2010/main" val="17837023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8"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2" y="1645922"/>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2"/>
            <a:ext cx="4754880" cy="5028635"/>
          </a:xfrm>
          <a:prstGeom prst="rect">
            <a:avLst/>
          </a:prstGeom>
        </p:spPr>
        <p:txBody>
          <a:bodyPr/>
          <a:lstStyle/>
          <a:p>
            <a:endParaRPr lang="en-US" dirty="0"/>
          </a:p>
        </p:txBody>
      </p:sp>
    </p:spTree>
    <p:extLst>
      <p:ext uri="{BB962C8B-B14F-4D97-AF65-F5344CB8AC3E}">
        <p14:creationId xmlns:p14="http://schemas.microsoft.com/office/powerpoint/2010/main" val="3599006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dirty="0"/>
          </a:p>
        </p:txBody>
      </p:sp>
    </p:spTree>
    <p:extLst>
      <p:ext uri="{BB962C8B-B14F-4D97-AF65-F5344CB8AC3E}">
        <p14:creationId xmlns:p14="http://schemas.microsoft.com/office/powerpoint/2010/main" val="2355130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Tree>
    <p:extLst>
      <p:ext uri="{BB962C8B-B14F-4D97-AF65-F5344CB8AC3E}">
        <p14:creationId xmlns:p14="http://schemas.microsoft.com/office/powerpoint/2010/main" val="23955271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9"/>
            <a:ext cx="13510260" cy="872308"/>
          </a:xfrm>
        </p:spPr>
        <p:txBody>
          <a:bodyPr/>
          <a:lstStyle/>
          <a:p>
            <a:r>
              <a:rPr lang="en-US" dirty="0"/>
              <a:t>Click to edit Master title style</a:t>
            </a:r>
          </a:p>
        </p:txBody>
      </p:sp>
      <p:sp>
        <p:nvSpPr>
          <p:cNvPr id="9" name="Picture Placeholder 2"/>
          <p:cNvSpPr>
            <a:spLocks noGrp="1"/>
          </p:cNvSpPr>
          <p:nvPr>
            <p:ph type="pic" sz="quarter" idx="20"/>
          </p:nvPr>
        </p:nvSpPr>
        <p:spPr>
          <a:xfrm>
            <a:off x="543902" y="1873468"/>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4" y="1873468"/>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10599958" y="1873468"/>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5566894"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Tree>
    <p:extLst>
      <p:ext uri="{BB962C8B-B14F-4D97-AF65-F5344CB8AC3E}">
        <p14:creationId xmlns:p14="http://schemas.microsoft.com/office/powerpoint/2010/main" val="403314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861356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09463" cy="873186"/>
          </a:xfrm>
        </p:spPr>
        <p:txBody>
          <a:bodyPr/>
          <a:lstStyle>
            <a:lvl1pPr>
              <a:defRPr>
                <a:solidFill>
                  <a:schemeClr val="tx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7840234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9"/>
            <a:ext cx="13509463" cy="872308"/>
          </a:xfrm>
        </p:spPr>
        <p:txBody>
          <a:body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29735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9"/>
            <a:ext cx="13509463" cy="872308"/>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25982872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2" y="-4548147"/>
            <a:ext cx="184731" cy="801438"/>
          </a:xfrm>
          <a:prstGeom prst="rect">
            <a:avLst/>
          </a:prstGeom>
          <a:noFill/>
        </p:spPr>
        <p:txBody>
          <a:bodyPr wrap="none" rtlCol="0">
            <a:spAutoFit/>
          </a:bodyPr>
          <a:lstStyle/>
          <a:p>
            <a:endParaRPr lang="en-US" sz="4608"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6" name="TextBox 5"/>
          <p:cNvSpPr txBox="1"/>
          <p:nvPr userDrawn="1"/>
        </p:nvSpPr>
        <p:spPr>
          <a:xfrm>
            <a:off x="11897960" y="9767943"/>
            <a:ext cx="184731" cy="801438"/>
          </a:xfrm>
          <a:prstGeom prst="rect">
            <a:avLst/>
          </a:prstGeom>
          <a:noFill/>
        </p:spPr>
        <p:txBody>
          <a:bodyPr wrap="none" rtlCol="0">
            <a:spAutoFit/>
          </a:bodyPr>
          <a:lstStyle/>
          <a:p>
            <a:endParaRPr lang="en-US" sz="4608" dirty="0"/>
          </a:p>
        </p:txBody>
      </p:sp>
      <p:sp>
        <p:nvSpPr>
          <p:cNvPr id="10" name="Title 1"/>
          <p:cNvSpPr>
            <a:spLocks noGrp="1"/>
          </p:cNvSpPr>
          <p:nvPr>
            <p:ph type="title"/>
          </p:nvPr>
        </p:nvSpPr>
        <p:spPr>
          <a:xfrm>
            <a:off x="548641" y="2589431"/>
            <a:ext cx="10660674" cy="1127020"/>
          </a:xfrm>
        </p:spPr>
        <p:txBody>
          <a:bodyPr anchor="ctr" anchorCtr="0">
            <a:noAutofit/>
          </a:bodyPr>
          <a:lstStyle>
            <a:lvl1pPr algn="l">
              <a:defRPr sz="6400"/>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548641" y="3716448"/>
            <a:ext cx="6380480" cy="79248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548641" y="5950356"/>
            <a:ext cx="5892800" cy="996598"/>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1" name="TextBox 10">
            <a:extLst>
              <a:ext uri="{FF2B5EF4-FFF2-40B4-BE49-F238E27FC236}">
                <a16:creationId xmlns:a16="http://schemas.microsoft.com/office/drawing/2014/main" id="{F8B67D2B-BBD1-B546-A8C7-1FAD2B60374A}"/>
              </a:ext>
            </a:extLst>
          </p:cNvPr>
          <p:cNvSpPr txBox="1"/>
          <p:nvPr userDrawn="1"/>
        </p:nvSpPr>
        <p:spPr>
          <a:xfrm>
            <a:off x="538864" y="7683902"/>
            <a:ext cx="7115490" cy="172355"/>
          </a:xfrm>
          <a:prstGeom prst="rect">
            <a:avLst/>
          </a:prstGeom>
          <a:noFill/>
        </p:spPr>
        <p:txBody>
          <a:bodyPr wrap="square" lIns="0" tIns="0" rIns="0" bIns="0" rtlCol="0">
            <a:spAutoFit/>
          </a:bodyPr>
          <a:lstStyle/>
          <a:p>
            <a:pPr marL="0" marR="0" indent="0" algn="l" defTabSz="731491"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2805826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_You">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2" name="Title 1"/>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548641" y="4115821"/>
            <a:ext cx="5892800" cy="693419"/>
          </a:xfrm>
          <a:prstGeom prst="rect">
            <a:avLst/>
          </a:prstGeom>
        </p:spPr>
        <p:txBody>
          <a:bodyPr>
            <a:normAutofit/>
          </a:bodyPr>
          <a:lstStyle>
            <a:lvl1pPr marL="0" indent="0" algn="l">
              <a:buNone/>
              <a:defRPr sz="2600" baseline="0"/>
            </a:lvl1pPr>
          </a:lstStyle>
          <a:p>
            <a:pPr lvl="0"/>
            <a:r>
              <a:rPr lang="en-US" dirty="0"/>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8" name="TextBox 7">
            <a:extLst>
              <a:ext uri="{FF2B5EF4-FFF2-40B4-BE49-F238E27FC236}">
                <a16:creationId xmlns:a16="http://schemas.microsoft.com/office/drawing/2014/main" id="{8EC9990E-A3D8-4641-B99A-B31E88C6D0B8}"/>
              </a:ext>
            </a:extLst>
          </p:cNvPr>
          <p:cNvSpPr txBox="1"/>
          <p:nvPr userDrawn="1"/>
        </p:nvSpPr>
        <p:spPr>
          <a:xfrm>
            <a:off x="538864" y="7683902"/>
            <a:ext cx="7115490" cy="172355"/>
          </a:xfrm>
          <a:prstGeom prst="rect">
            <a:avLst/>
          </a:prstGeom>
          <a:noFill/>
        </p:spPr>
        <p:txBody>
          <a:bodyPr wrap="square" lIns="0" tIns="0" rIns="0" bIns="0" rtlCol="0">
            <a:spAutoFit/>
          </a:bodyPr>
          <a:lstStyle/>
          <a:p>
            <a:pPr marL="0" marR="0" indent="0" algn="l" defTabSz="731491"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8658788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p>
            <a:r>
              <a:rPr lang="en-US" dirty="0"/>
              <a:t>Click to edit Master title style</a:t>
            </a:r>
          </a:p>
        </p:txBody>
      </p:sp>
    </p:spTree>
    <p:extLst>
      <p:ext uri="{BB962C8B-B14F-4D97-AF65-F5344CB8AC3E}">
        <p14:creationId xmlns:p14="http://schemas.microsoft.com/office/powerpoint/2010/main" val="4007317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8" y="1645920"/>
            <a:ext cx="13514832" cy="5686282"/>
          </a:xfrm>
          <a:prstGeom prst="rect">
            <a:avLst/>
          </a:prstGeom>
        </p:spPr>
        <p:txBody>
          <a:bodyPr/>
          <a:lstStyle>
            <a:lvl1pPr marL="0" indent="0">
              <a:buNone/>
              <a:defRPr>
                <a:solidFill>
                  <a:schemeClr val="tx2"/>
                </a:solidFill>
              </a:defRPr>
            </a:lvl1pPr>
            <a:lvl2pPr marL="1188672" indent="-457182">
              <a:buFont typeface="Arial"/>
              <a:buChar char="•"/>
              <a:defRPr>
                <a:solidFill>
                  <a:schemeClr val="tx2"/>
                </a:solidFill>
              </a:defRPr>
            </a:lvl2pPr>
            <a:lvl3pPr marL="1828727" indent="-365746">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3198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2" y="-4548147"/>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TextBox 5"/>
          <p:cNvSpPr txBox="1"/>
          <p:nvPr userDrawn="1"/>
        </p:nvSpPr>
        <p:spPr>
          <a:xfrm>
            <a:off x="11897960" y="9767943"/>
            <a:ext cx="184731" cy="801438"/>
          </a:xfrm>
          <a:prstGeom prst="rect">
            <a:avLst/>
          </a:prstGeom>
          <a:noFill/>
        </p:spPr>
        <p:txBody>
          <a:bodyPr wrap="none" rtlCol="0">
            <a:spAutoFit/>
          </a:bodyPr>
          <a:lstStyle/>
          <a:p>
            <a:endParaRPr lang="en-US" sz="4608" dirty="0"/>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1" y="7531058"/>
            <a:ext cx="709381" cy="424102"/>
          </a:xfrm>
          <a:prstGeom prst="rect">
            <a:avLst/>
          </a:prstGeom>
        </p:spPr>
      </p:pic>
      <p:sp>
        <p:nvSpPr>
          <p:cNvPr id="7" name="TextBox 6">
            <a:extLst>
              <a:ext uri="{FF2B5EF4-FFF2-40B4-BE49-F238E27FC236}">
                <a16:creationId xmlns:a16="http://schemas.microsoft.com/office/drawing/2014/main" id="{ACF59969-BB76-0545-A5CB-3D34504EB147}"/>
              </a:ext>
            </a:extLst>
          </p:cNvPr>
          <p:cNvSpPr txBox="1"/>
          <p:nvPr userDrawn="1"/>
        </p:nvSpPr>
        <p:spPr>
          <a:xfrm>
            <a:off x="538864" y="7695477"/>
            <a:ext cx="7115490" cy="172355"/>
          </a:xfrm>
          <a:prstGeom prst="rect">
            <a:avLst/>
          </a:prstGeom>
          <a:noFill/>
        </p:spPr>
        <p:txBody>
          <a:bodyPr wrap="square" lIns="0" tIns="0" rIns="0" bIns="0" rtlCol="0">
            <a:spAutoFit/>
          </a:bodyPr>
          <a:lstStyle/>
          <a:p>
            <a:pPr marL="0" marR="0" indent="0" algn="l" defTabSz="731491"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t>
            </a:r>
          </a:p>
        </p:txBody>
      </p:sp>
    </p:spTree>
    <p:extLst>
      <p:ext uri="{BB962C8B-B14F-4D97-AF65-F5344CB8AC3E}">
        <p14:creationId xmlns:p14="http://schemas.microsoft.com/office/powerpoint/2010/main" val="1658173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tandard Content Page Layout (includes subtitle)">
    <p:bg>
      <p:bgPr>
        <a:solidFill>
          <a:srgbClr val="192850"/>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38862" y="278729"/>
            <a:ext cx="13536125" cy="873186"/>
          </a:xfrm>
        </p:spPr>
        <p:txBody>
          <a:bodyPr lIns="0"/>
          <a:lstStyle>
            <a:lvl1pPr>
              <a:defRPr baseline="0">
                <a:solidFill>
                  <a:schemeClr val="bg1"/>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547265" y="1760423"/>
            <a:ext cx="13527722" cy="4235752"/>
          </a:xfrm>
        </p:spPr>
        <p:txBody>
          <a:bodyPr lIns="0" tIns="0" rIns="0" bIns="0" anchor="t"/>
          <a:lstStyle>
            <a:lvl1pPr>
              <a:defRPr baseline="0">
                <a:solidFill>
                  <a:srgbClr val="FFFFFF"/>
                </a:solidFill>
                <a:latin typeface="Amazon Ember" panose="02000000000000000000" pitchFamily="2" charset="0"/>
                <a:ea typeface="Amazon Ember" panose="02000000000000000000" pitchFamily="2" charset="0"/>
                <a:cs typeface="Amazon Ember Light"/>
              </a:defRPr>
            </a:lvl1pPr>
          </a:lstStyle>
          <a:p>
            <a:r>
              <a:rPr lang="en-US" dirty="0"/>
              <a:t>Body copy here</a:t>
            </a:r>
          </a:p>
        </p:txBody>
      </p:sp>
      <p:sp>
        <p:nvSpPr>
          <p:cNvPr id="8" name="TextBox 7">
            <a:extLst>
              <a:ext uri="{FF2B5EF4-FFF2-40B4-BE49-F238E27FC236}">
                <a16:creationId xmlns:a16="http://schemas.microsoft.com/office/drawing/2014/main" id="{F9BDAE40-DC33-F94E-9BF1-20818E81D701}"/>
              </a:ext>
            </a:extLst>
          </p:cNvPr>
          <p:cNvSpPr txBox="1"/>
          <p:nvPr userDrawn="1"/>
        </p:nvSpPr>
        <p:spPr>
          <a:xfrm>
            <a:off x="4892981" y="7826147"/>
            <a:ext cx="4844438" cy="172355"/>
          </a:xfrm>
          <a:prstGeom prst="rect">
            <a:avLst/>
          </a:prstGeom>
          <a:noFill/>
        </p:spPr>
        <p:txBody>
          <a:bodyPr wrap="square" lIns="0" tIns="0" rIns="0" bIns="0" rtlCol="0">
            <a:spAutoFit/>
          </a:bodyPr>
          <a:lstStyle/>
          <a:p>
            <a:pPr algn="ctr"/>
            <a:r>
              <a:rPr lang="en-US" sz="1120" dirty="0">
                <a:solidFill>
                  <a:schemeClr val="bg1"/>
                </a:solidFill>
                <a:latin typeface="Amazon Ember"/>
                <a:cs typeface="Amazon Ember"/>
              </a:rPr>
              <a:t>© 2018, Amazon Web Services, Inc. or its affiliates. All rights reserved.</a:t>
            </a:r>
          </a:p>
        </p:txBody>
      </p:sp>
      <p:pic>
        <p:nvPicPr>
          <p:cNvPr id="7" name="Picture 6">
            <a:extLst>
              <a:ext uri="{FF2B5EF4-FFF2-40B4-BE49-F238E27FC236}">
                <a16:creationId xmlns:a16="http://schemas.microsoft.com/office/drawing/2014/main" id="{010E408A-93A9-9D41-B8AC-8A5F2377B548}"/>
              </a:ext>
            </a:extLst>
          </p:cNvPr>
          <p:cNvPicPr>
            <a:picLocks noChangeAspect="1"/>
          </p:cNvPicPr>
          <p:nvPr userDrawn="1"/>
        </p:nvPicPr>
        <p:blipFill>
          <a:blip r:embed="rId2"/>
          <a:stretch>
            <a:fillRect/>
          </a:stretch>
        </p:blipFill>
        <p:spPr>
          <a:xfrm>
            <a:off x="12369963" y="7615647"/>
            <a:ext cx="2020640" cy="577326"/>
          </a:xfrm>
          <a:prstGeom prst="rect">
            <a:avLst/>
          </a:prstGeom>
        </p:spPr>
      </p:pic>
    </p:spTree>
    <p:extLst>
      <p:ext uri="{BB962C8B-B14F-4D97-AF65-F5344CB8AC3E}">
        <p14:creationId xmlns:p14="http://schemas.microsoft.com/office/powerpoint/2010/main" val="240574657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9"/>
            <a:ext cx="13128486" cy="872308"/>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540387" y="5003335"/>
            <a:ext cx="2875280" cy="545504"/>
          </a:xfrm>
        </p:spPr>
        <p:txBody>
          <a:bodyPr>
            <a:noAutofit/>
          </a:bodyPr>
          <a:lstStyle>
            <a:lvl1pPr marL="0" indent="0" algn="ctr">
              <a:buNone/>
              <a:defRPr sz="2240">
                <a:solidFill>
                  <a:schemeClr val="bg1"/>
                </a:solidFill>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12" name="Text Placeholder 3"/>
          <p:cNvSpPr>
            <a:spLocks noGrp="1"/>
          </p:cNvSpPr>
          <p:nvPr>
            <p:ph type="body" sz="half" idx="11"/>
          </p:nvPr>
        </p:nvSpPr>
        <p:spPr>
          <a:xfrm>
            <a:off x="3994796" y="5003335"/>
            <a:ext cx="2875280" cy="545504"/>
          </a:xfrm>
        </p:spPr>
        <p:txBody>
          <a:bodyPr>
            <a:noAutofit/>
          </a:bodyPr>
          <a:lstStyle>
            <a:lvl1pPr marL="0" indent="0" algn="ctr">
              <a:buNone/>
              <a:defRPr sz="2240">
                <a:solidFill>
                  <a:schemeClr val="bg1"/>
                </a:solidFill>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13" name="Text Placeholder 3"/>
          <p:cNvSpPr>
            <a:spLocks noGrp="1"/>
          </p:cNvSpPr>
          <p:nvPr>
            <p:ph type="body" sz="half" idx="13"/>
          </p:nvPr>
        </p:nvSpPr>
        <p:spPr>
          <a:xfrm>
            <a:off x="7415337" y="5003335"/>
            <a:ext cx="2875280" cy="545504"/>
          </a:xfrm>
        </p:spPr>
        <p:txBody>
          <a:bodyPr>
            <a:noAutofit/>
          </a:bodyPr>
          <a:lstStyle>
            <a:lvl1pPr marL="0" indent="0" algn="ctr">
              <a:buNone/>
              <a:defRPr sz="2240">
                <a:solidFill>
                  <a:schemeClr val="bg1"/>
                </a:solidFill>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14" name="Text Placeholder 3"/>
          <p:cNvSpPr>
            <a:spLocks noGrp="1"/>
          </p:cNvSpPr>
          <p:nvPr>
            <p:ph type="body" sz="half" idx="15"/>
          </p:nvPr>
        </p:nvSpPr>
        <p:spPr>
          <a:xfrm>
            <a:off x="11184553" y="5003335"/>
            <a:ext cx="2875280" cy="545504"/>
          </a:xfrm>
        </p:spPr>
        <p:txBody>
          <a:bodyPr>
            <a:noAutofit/>
          </a:bodyPr>
          <a:lstStyle>
            <a:lvl1pPr marL="0" indent="0" algn="ctr">
              <a:buNone/>
              <a:defRPr sz="2240">
                <a:solidFill>
                  <a:schemeClr val="bg1"/>
                </a:solidFill>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15" name="Picture Placeholder 2"/>
          <p:cNvSpPr>
            <a:spLocks noGrp="1"/>
          </p:cNvSpPr>
          <p:nvPr>
            <p:ph type="pic" sz="quarter" idx="16"/>
          </p:nvPr>
        </p:nvSpPr>
        <p:spPr>
          <a:xfrm>
            <a:off x="540387" y="2566968"/>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994796" y="2566968"/>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415337" y="2566968"/>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184553" y="2566968"/>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44519878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82880" tIns="146304" rIns="182880" bIns="146304" rtlCol="0" anchor="t">
            <a:no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0" hasCustomPrompt="1"/>
          </p:nvPr>
        </p:nvSpPr>
        <p:spPr>
          <a:xfrm>
            <a:off x="323088" y="1427011"/>
            <a:ext cx="6305572" cy="2573705"/>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7531061" y="1427011"/>
            <a:ext cx="6305572" cy="2573705"/>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47101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wo_Column_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82880" tIns="146304" rIns="182880" bIns="146304" rtlCol="0" anchor="t">
            <a:no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0" hasCustomPrompt="1"/>
          </p:nvPr>
        </p:nvSpPr>
        <p:spPr>
          <a:xfrm>
            <a:off x="323088" y="1427011"/>
            <a:ext cx="6305572" cy="2573705"/>
          </a:xfrm>
        </p:spPr>
        <p:txBody>
          <a:bodyPr vert="horz" wrap="square" lIns="182880" tIns="146304" rIns="182880" bIns="146304" rtlCol="0">
            <a:spAutoFit/>
          </a:bodyPr>
          <a:lstStyle>
            <a:lvl1pPr marL="457182" indent="-457182">
              <a:buFont typeface="Arial" panose="020B0604020202020204" pitchFamily="34" charset="0"/>
              <a:buChar char="•"/>
              <a:defRPr lang="en-US" dirty="0"/>
            </a:lvl1pPr>
            <a:lvl2pPr marL="746258" indent="-342887">
              <a:buFont typeface="Arial" panose="020B0604020202020204" pitchFamily="34" charset="0"/>
              <a:buChar char="•"/>
              <a:defRPr lang="en-US" dirty="0"/>
            </a:lvl2pPr>
            <a:lvl3pPr marL="1015172" indent="-342887">
              <a:buFont typeface="Arial" panose="020B0604020202020204" pitchFamily="34" charset="0"/>
              <a:buChar char="•"/>
              <a:defRPr lang="en-US" dirty="0"/>
            </a:lvl3pPr>
            <a:lvl4pPr marL="1284086" indent="-342887">
              <a:buFont typeface="Arial" panose="020B0604020202020204" pitchFamily="34" charset="0"/>
              <a:buChar char="•"/>
              <a:defRPr lang="en-US" dirty="0"/>
            </a:lvl4pPr>
            <a:lvl5pPr marL="1553000" indent="-342887">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7531061" y="1427011"/>
            <a:ext cx="6305572" cy="2573705"/>
          </a:xfrm>
        </p:spPr>
        <p:txBody>
          <a:bodyPr vert="horz" wrap="square" lIns="182880" tIns="146304" rIns="182880" bIns="146304" rtlCol="0">
            <a:spAutoFit/>
          </a:bodyPr>
          <a:lstStyle>
            <a:lvl1pPr marL="457182" indent="-457182">
              <a:buFont typeface="Arial" panose="020B0604020202020204" pitchFamily="34" charset="0"/>
              <a:buChar char="•"/>
              <a:defRPr lang="en-US" dirty="0"/>
            </a:lvl1pPr>
            <a:lvl2pPr marL="746258" indent="-342887">
              <a:buFont typeface="Arial" panose="020B0604020202020204" pitchFamily="34" charset="0"/>
              <a:buChar char="•"/>
              <a:defRPr lang="en-US" dirty="0"/>
            </a:lvl2pPr>
            <a:lvl3pPr marL="1015172" indent="-342887">
              <a:buFont typeface="Arial" panose="020B0604020202020204" pitchFamily="34" charset="0"/>
              <a:buChar char="•"/>
              <a:defRPr lang="en-US" dirty="0"/>
            </a:lvl3pPr>
            <a:lvl4pPr marL="1284086" indent="-342887">
              <a:buFont typeface="Arial" panose="020B0604020202020204" pitchFamily="34" charset="0"/>
              <a:buChar char="•"/>
              <a:defRPr lang="en-US" dirty="0"/>
            </a:lvl4pPr>
            <a:lvl5pPr marL="1553000" indent="-342887">
              <a:buFont typeface="Arial" panose="020B0604020202020204" pitchFamily="34" charset="0"/>
              <a:buChar cha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7532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323090" y="1427015"/>
            <a:ext cx="13984225" cy="2573705"/>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920381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323091" y="1427015"/>
            <a:ext cx="13984226" cy="2573705"/>
          </a:xfrm>
          <a:prstGeom prst="rect">
            <a:avLst/>
          </a:prstGeom>
        </p:spPr>
        <p:txBody>
          <a:bodyPr vert="horz" wrap="square" lIns="182880" tIns="146304" rIns="182880" bIns="146304" rtlCol="0">
            <a:spAutoFit/>
          </a:bodyPr>
          <a:lstStyle>
            <a:lvl1pPr marL="457182" indent="-457182">
              <a:buFont typeface="Arial" panose="020B0604020202020204" pitchFamily="34" charset="0"/>
              <a:buChar char="•"/>
              <a:defRPr/>
            </a:lvl1pPr>
            <a:lvl2pPr marL="746258" indent="-342887">
              <a:buFont typeface="Arial" panose="020B0604020202020204" pitchFamily="34" charset="0"/>
              <a:buChar char="•"/>
              <a:defRPr/>
            </a:lvl2pPr>
            <a:lvl3pPr marL="1015172" indent="-342887">
              <a:buFont typeface="Arial" panose="020B0604020202020204" pitchFamily="34" charset="0"/>
              <a:buChar char="•"/>
              <a:defRPr/>
            </a:lvl3pPr>
            <a:lvl4pPr marL="1284086" indent="-342887">
              <a:buFont typeface="Arial" panose="020B0604020202020204" pitchFamily="34" charset="0"/>
              <a:buChar char="•"/>
              <a:defRPr/>
            </a:lvl4pPr>
            <a:lvl5pPr marL="1553000" indent="-342887">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635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20419885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1"/>
            <a:ext cx="14630400" cy="8388379"/>
          </a:xfrm>
          <a:prstGeom prst="rect">
            <a:avLst/>
          </a:prstGeom>
        </p:spPr>
      </p:pic>
      <p:sp>
        <p:nvSpPr>
          <p:cNvPr id="6" name="Text Placeholder 11"/>
          <p:cNvSpPr>
            <a:spLocks noGrp="1"/>
          </p:cNvSpPr>
          <p:nvPr>
            <p:ph type="body" sz="quarter" idx="10" hasCustomPrompt="1"/>
          </p:nvPr>
        </p:nvSpPr>
        <p:spPr>
          <a:xfrm>
            <a:off x="780639" y="6329637"/>
            <a:ext cx="5892800" cy="693419"/>
          </a:xfrm>
        </p:spPr>
        <p:txBody>
          <a:bodyPr>
            <a:normAutofit/>
          </a:bodyPr>
          <a:lstStyle>
            <a:lvl1pPr marL="0" indent="0" algn="l">
              <a:buNone/>
              <a:defRPr sz="256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9" y="6939238"/>
            <a:ext cx="5892800" cy="591821"/>
          </a:xfrm>
        </p:spPr>
        <p:txBody>
          <a:bodyPr>
            <a:normAutofit/>
          </a:bodyPr>
          <a:lstStyle>
            <a:lvl1pPr marL="0" indent="0" algn="l">
              <a:buNone/>
              <a:defRPr sz="256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9"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40" y="4253722"/>
            <a:ext cx="9666532" cy="780558"/>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9419" y="699290"/>
            <a:ext cx="1567030" cy="936846"/>
          </a:xfrm>
          <a:prstGeom prst="rect">
            <a:avLst/>
          </a:prstGeom>
        </p:spPr>
      </p:pic>
    </p:spTree>
    <p:extLst>
      <p:ext uri="{BB962C8B-B14F-4D97-AF65-F5344CB8AC3E}">
        <p14:creationId xmlns:p14="http://schemas.microsoft.com/office/powerpoint/2010/main" val="7631907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8"/>
            <a:ext cx="13128486" cy="873186"/>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538582" y="1616653"/>
            <a:ext cx="13132387" cy="5827082"/>
          </a:xfrm>
          <a:noFill/>
        </p:spPr>
        <p:txBody>
          <a:bodyPr/>
          <a:lstStyle>
            <a:lvl1pPr marL="0" indent="0">
              <a:buNone/>
              <a:defRPr lang="en-US" sz="1760">
                <a:solidFill>
                  <a:srgbClr val="3366FF"/>
                </a:solidFill>
                <a:effectLst/>
                <a:latin typeface="Lucida Console" panose="020B0609040504020204" pitchFamily="49" charset="0"/>
              </a:defRPr>
            </a:lvl1pPr>
            <a:lvl2pPr marL="731491" indent="0">
              <a:buNone/>
              <a:defRPr>
                <a:latin typeface="Lucida Console" panose="020B0609040504020204" pitchFamily="49" charset="0"/>
              </a:defRPr>
            </a:lvl2pPr>
            <a:lvl3pPr marL="1462981" indent="0">
              <a:buNone/>
              <a:defRPr>
                <a:latin typeface="Lucida Console" panose="020B0609040504020204" pitchFamily="49" charset="0"/>
              </a:defRPr>
            </a:lvl3pPr>
            <a:lvl4pPr marL="2194472" indent="0">
              <a:buNone/>
              <a:defRPr>
                <a:latin typeface="Lucida Console" panose="020B0609040504020204" pitchFamily="49" charset="0"/>
              </a:defRPr>
            </a:lvl4pPr>
            <a:lvl5pPr marL="2925962" indent="0">
              <a:buNone/>
              <a:defRPr>
                <a:latin typeface="Lucida Console" panose="020B0609040504020204" pitchFamily="49" charset="0"/>
              </a:defRPr>
            </a:lvl5pPr>
          </a:lstStyle>
          <a:p>
            <a:r>
              <a:rPr lang="en-US" sz="224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12499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389" y="1612886"/>
            <a:ext cx="6464302" cy="767716"/>
          </a:xfrm>
        </p:spPr>
        <p:txBody>
          <a:bodyPr anchor="b">
            <a:noAutofit/>
          </a:bodyPr>
          <a:lstStyle>
            <a:lvl1pPr marL="0" indent="0">
              <a:buNone/>
              <a:defRPr sz="3200" b="1"/>
            </a:lvl1pPr>
            <a:lvl2pPr marL="731491" indent="0">
              <a:buNone/>
              <a:defRPr sz="3200" b="1"/>
            </a:lvl2pPr>
            <a:lvl3pPr marL="1462981" indent="0">
              <a:buNone/>
              <a:defRPr sz="2880" b="1"/>
            </a:lvl3pPr>
            <a:lvl4pPr marL="2194472" indent="0">
              <a:buNone/>
              <a:defRPr sz="2560" b="1"/>
            </a:lvl4pPr>
            <a:lvl5pPr marL="2925962" indent="0">
              <a:buNone/>
              <a:defRPr sz="2560" b="1"/>
            </a:lvl5pPr>
            <a:lvl6pPr marL="3657454" indent="0">
              <a:buNone/>
              <a:defRPr sz="2560" b="1"/>
            </a:lvl6pPr>
            <a:lvl7pPr marL="4388945" indent="0">
              <a:buNone/>
              <a:defRPr sz="2560" b="1"/>
            </a:lvl7pPr>
            <a:lvl8pPr marL="5120435" indent="0">
              <a:buNone/>
              <a:defRPr sz="2560" b="1"/>
            </a:lvl8pPr>
            <a:lvl9pPr marL="5851926" indent="0">
              <a:buNone/>
              <a:defRPr sz="2560" b="1"/>
            </a:lvl9pPr>
          </a:lstStyle>
          <a:p>
            <a:pPr lvl="0"/>
            <a:r>
              <a:rPr lang="en-US"/>
              <a:t>Click to edit Master text styles</a:t>
            </a:r>
          </a:p>
        </p:txBody>
      </p:sp>
      <p:sp>
        <p:nvSpPr>
          <p:cNvPr id="4" name="Content Placeholder 3"/>
          <p:cNvSpPr>
            <a:spLocks noGrp="1"/>
          </p:cNvSpPr>
          <p:nvPr>
            <p:ph sz="half" idx="2"/>
          </p:nvPr>
        </p:nvSpPr>
        <p:spPr>
          <a:xfrm>
            <a:off x="540389" y="2380598"/>
            <a:ext cx="6464302" cy="4741546"/>
          </a:xfrm>
        </p:spPr>
        <p:txBody>
          <a:bodyPr/>
          <a:lstStyle>
            <a:lvl1pPr>
              <a:defRPr sz="3200"/>
            </a:lvl1pPr>
            <a:lvl2pPr>
              <a:defRPr sz="2880"/>
            </a:lvl2pPr>
            <a:lvl3pPr>
              <a:defRPr sz="2880"/>
            </a:lvl3pPr>
            <a:lvl4pPr>
              <a:defRPr sz="2880"/>
            </a:lvl4pPr>
            <a:lvl5pPr>
              <a:defRPr sz="288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538864" y="183898"/>
            <a:ext cx="13128486" cy="873186"/>
          </a:xfrm>
        </p:spPr>
        <p:txBody>
          <a:bodyPr>
            <a:normAutofit/>
          </a:bodyPr>
          <a:lstStyle>
            <a:lvl1pPr>
              <a:defRPr sz="448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7240912" y="1612886"/>
            <a:ext cx="6466840" cy="767716"/>
          </a:xfrm>
        </p:spPr>
        <p:txBody>
          <a:bodyPr anchor="b">
            <a:normAutofit/>
          </a:bodyPr>
          <a:lstStyle>
            <a:lvl1pPr marL="0" indent="0">
              <a:buNone/>
              <a:defRPr sz="3200" b="1"/>
            </a:lvl1pPr>
            <a:lvl2pPr marL="731491" indent="0">
              <a:buNone/>
              <a:defRPr sz="3200" b="1"/>
            </a:lvl2pPr>
            <a:lvl3pPr marL="1462981" indent="0">
              <a:buNone/>
              <a:defRPr sz="2880" b="1"/>
            </a:lvl3pPr>
            <a:lvl4pPr marL="2194472" indent="0">
              <a:buNone/>
              <a:defRPr sz="2560" b="1"/>
            </a:lvl4pPr>
            <a:lvl5pPr marL="2925962" indent="0">
              <a:buNone/>
              <a:defRPr sz="2560" b="1"/>
            </a:lvl5pPr>
            <a:lvl6pPr marL="3657454" indent="0">
              <a:buNone/>
              <a:defRPr sz="2560" b="1"/>
            </a:lvl6pPr>
            <a:lvl7pPr marL="4388945" indent="0">
              <a:buNone/>
              <a:defRPr sz="2560" b="1"/>
            </a:lvl7pPr>
            <a:lvl8pPr marL="5120435" indent="0">
              <a:buNone/>
              <a:defRPr sz="2560" b="1"/>
            </a:lvl8pPr>
            <a:lvl9pPr marL="5851926" indent="0">
              <a:buNone/>
              <a:defRPr sz="2560" b="1"/>
            </a:lvl9pPr>
          </a:lstStyle>
          <a:p>
            <a:pPr lvl="0"/>
            <a:r>
              <a:rPr lang="en-US"/>
              <a:t>Click to edit Master text styles</a:t>
            </a:r>
          </a:p>
        </p:txBody>
      </p:sp>
      <p:sp>
        <p:nvSpPr>
          <p:cNvPr id="16" name="Content Placeholder 5"/>
          <p:cNvSpPr>
            <a:spLocks noGrp="1"/>
          </p:cNvSpPr>
          <p:nvPr>
            <p:ph sz="quarter" idx="4"/>
          </p:nvPr>
        </p:nvSpPr>
        <p:spPr>
          <a:xfrm>
            <a:off x="7240912" y="2380598"/>
            <a:ext cx="6466840" cy="4741546"/>
          </a:xfrm>
        </p:spPr>
        <p:txBody>
          <a:bodyPr/>
          <a:lstStyle>
            <a:lvl1pPr>
              <a:defRPr sz="3200"/>
            </a:lvl1pPr>
            <a:lvl2pPr>
              <a:defRPr sz="2880"/>
            </a:lvl2pPr>
            <a:lvl3pPr>
              <a:defRPr sz="2880"/>
            </a:lvl3pPr>
            <a:lvl4pPr>
              <a:defRPr sz="2880"/>
            </a:lvl4pPr>
            <a:lvl5pPr>
              <a:defRPr sz="288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03781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8"/>
            <a:ext cx="13128486"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0031" y="1618468"/>
            <a:ext cx="3908213" cy="5431156"/>
          </a:xfrm>
        </p:spPr>
        <p:txBody>
          <a:bodyPr>
            <a:normAutofit/>
          </a:bodyPr>
          <a:lstStyle>
            <a:lvl1pPr>
              <a:defRPr sz="3200"/>
            </a:lvl1pPr>
            <a:lvl2pPr>
              <a:defRPr sz="2880"/>
            </a:lvl2pPr>
            <a:lvl3pPr>
              <a:defRPr sz="2560"/>
            </a:lvl3pPr>
            <a:lvl4pPr marL="2194472"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5169602" y="1618468"/>
            <a:ext cx="3908213" cy="5431156"/>
          </a:xfrm>
        </p:spPr>
        <p:txBody>
          <a:bodyPr>
            <a:normAutofit/>
          </a:bodyPr>
          <a:lstStyle>
            <a:lvl1pPr>
              <a:defRPr sz="3200"/>
            </a:lvl1pPr>
            <a:lvl2pPr>
              <a:defRPr sz="2880"/>
            </a:lvl2pPr>
            <a:lvl3pPr>
              <a:defRPr sz="2560"/>
            </a:lvl3pPr>
            <a:lvl4pPr marL="2194472"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9799177" y="1618468"/>
            <a:ext cx="3908213" cy="5431156"/>
          </a:xfrm>
        </p:spPr>
        <p:txBody>
          <a:bodyPr>
            <a:normAutofit/>
          </a:bodyPr>
          <a:lstStyle>
            <a:lvl1pPr>
              <a:defRPr sz="3200"/>
            </a:lvl1pPr>
            <a:lvl2pPr>
              <a:defRPr sz="2880"/>
            </a:lvl2pPr>
            <a:lvl3pPr>
              <a:defRPr sz="2560"/>
            </a:lvl3pPr>
            <a:lvl4pPr marL="2194472"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8897897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4" y="183899"/>
            <a:ext cx="13128486" cy="872308"/>
          </a:xfrm>
        </p:spPr>
        <p:txBody>
          <a:bodyPr/>
          <a:lstStyle/>
          <a:p>
            <a:r>
              <a:rPr lang="en-US"/>
              <a:t>Click to edit Master title style</a:t>
            </a:r>
          </a:p>
        </p:txBody>
      </p:sp>
      <p:sp>
        <p:nvSpPr>
          <p:cNvPr id="3" name="Text Placeholder 3"/>
          <p:cNvSpPr>
            <a:spLocks noGrp="1"/>
          </p:cNvSpPr>
          <p:nvPr>
            <p:ph type="body" sz="half" idx="2"/>
          </p:nvPr>
        </p:nvSpPr>
        <p:spPr>
          <a:xfrm>
            <a:off x="543902" y="3443036"/>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dirty="0"/>
              <a:t>Click to edit Master text styles</a:t>
            </a:r>
          </a:p>
        </p:txBody>
      </p:sp>
      <p:sp>
        <p:nvSpPr>
          <p:cNvPr id="4" name="Text Placeholder 3"/>
          <p:cNvSpPr>
            <a:spLocks noGrp="1"/>
          </p:cNvSpPr>
          <p:nvPr>
            <p:ph type="body" sz="half" idx="11"/>
          </p:nvPr>
        </p:nvSpPr>
        <p:spPr>
          <a:xfrm>
            <a:off x="5566902" y="3443036"/>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5" name="Text Placeholder 3"/>
          <p:cNvSpPr>
            <a:spLocks noGrp="1"/>
          </p:cNvSpPr>
          <p:nvPr>
            <p:ph type="body" sz="half" idx="13"/>
          </p:nvPr>
        </p:nvSpPr>
        <p:spPr>
          <a:xfrm>
            <a:off x="10599968" y="3443036"/>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6" name="Text Placeholder 3"/>
          <p:cNvSpPr>
            <a:spLocks noGrp="1"/>
          </p:cNvSpPr>
          <p:nvPr>
            <p:ph type="body" sz="half" idx="15"/>
          </p:nvPr>
        </p:nvSpPr>
        <p:spPr>
          <a:xfrm>
            <a:off x="543902"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7" name="Text Placeholder 3"/>
          <p:cNvSpPr>
            <a:spLocks noGrp="1"/>
          </p:cNvSpPr>
          <p:nvPr>
            <p:ph type="body" sz="half" idx="17"/>
          </p:nvPr>
        </p:nvSpPr>
        <p:spPr>
          <a:xfrm>
            <a:off x="5566894"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dirty="0"/>
              <a:t>Click to edit Master text styles</a:t>
            </a:r>
          </a:p>
        </p:txBody>
      </p:sp>
      <p:sp>
        <p:nvSpPr>
          <p:cNvPr id="8" name="Text Placeholder 3"/>
          <p:cNvSpPr>
            <a:spLocks noGrp="1"/>
          </p:cNvSpPr>
          <p:nvPr>
            <p:ph type="body" sz="half" idx="19"/>
          </p:nvPr>
        </p:nvSpPr>
        <p:spPr>
          <a:xfrm>
            <a:off x="10599958"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491" indent="0">
              <a:buNone/>
              <a:defRPr sz="1920"/>
            </a:lvl2pPr>
            <a:lvl3pPr marL="1462981" indent="0">
              <a:buNone/>
              <a:defRPr sz="1600"/>
            </a:lvl3pPr>
            <a:lvl4pPr marL="2194472" indent="0">
              <a:buNone/>
              <a:defRPr sz="1440"/>
            </a:lvl4pPr>
            <a:lvl5pPr marL="2925962" indent="0">
              <a:buNone/>
              <a:defRPr sz="1440"/>
            </a:lvl5pPr>
            <a:lvl6pPr marL="3657454" indent="0">
              <a:buNone/>
              <a:defRPr sz="1440"/>
            </a:lvl6pPr>
            <a:lvl7pPr marL="4388945" indent="0">
              <a:buNone/>
              <a:defRPr sz="1440"/>
            </a:lvl7pPr>
            <a:lvl8pPr marL="5120435" indent="0">
              <a:buNone/>
              <a:defRPr sz="1440"/>
            </a:lvl8pPr>
            <a:lvl9pPr marL="5851926" indent="0">
              <a:buNone/>
              <a:defRPr sz="1440"/>
            </a:lvl9pPr>
          </a:lstStyle>
          <a:p>
            <a:pPr lvl="0"/>
            <a:r>
              <a:rPr lang="en-US"/>
              <a:t>Click to edit Master text styles</a:t>
            </a:r>
          </a:p>
        </p:txBody>
      </p:sp>
      <p:sp>
        <p:nvSpPr>
          <p:cNvPr id="9" name="Picture Placeholder 2"/>
          <p:cNvSpPr>
            <a:spLocks noGrp="1"/>
          </p:cNvSpPr>
          <p:nvPr>
            <p:ph type="pic" sz="quarter" idx="20"/>
          </p:nvPr>
        </p:nvSpPr>
        <p:spPr>
          <a:xfrm>
            <a:off x="543902" y="1485279"/>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5566894" y="1485279"/>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485279"/>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4"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75525189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00091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1"/>
            <a:ext cx="14630400" cy="8388379"/>
          </a:xfrm>
          <a:prstGeom prst="rect">
            <a:avLst/>
          </a:prstGeom>
        </p:spPr>
      </p:pic>
      <p:sp>
        <p:nvSpPr>
          <p:cNvPr id="4" name="TextBox 3"/>
          <p:cNvSpPr txBox="1"/>
          <p:nvPr userDrawn="1"/>
        </p:nvSpPr>
        <p:spPr>
          <a:xfrm>
            <a:off x="4516342" y="-4548147"/>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60" y="9767943"/>
            <a:ext cx="184731" cy="801438"/>
          </a:xfrm>
          <a:prstGeom prst="rect">
            <a:avLst/>
          </a:prstGeom>
          <a:noFill/>
        </p:spPr>
        <p:txBody>
          <a:bodyPr wrap="none" rtlCol="0">
            <a:spAutoFit/>
          </a:bodyPr>
          <a:lstStyle/>
          <a:p>
            <a:endParaRPr lang="en-US" sz="4608"/>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bg1"/>
                </a:solidFill>
                <a:latin typeface="Amazon Ember Regular" charset="0"/>
              </a:rPr>
              <a:t>© 2020, Amazon Web Services, Inc. or its Affiliates. All rights reserved.</a:t>
            </a:r>
          </a:p>
        </p:txBody>
      </p:sp>
      <p:sp>
        <p:nvSpPr>
          <p:cNvPr id="10" name="Title 1"/>
          <p:cNvSpPr>
            <a:spLocks noGrp="1"/>
          </p:cNvSpPr>
          <p:nvPr>
            <p:ph type="title"/>
          </p:nvPr>
        </p:nvSpPr>
        <p:spPr>
          <a:xfrm>
            <a:off x="658636" y="2679085"/>
            <a:ext cx="9711266" cy="2001070"/>
          </a:xfrm>
        </p:spPr>
        <p:txBody>
          <a:bodyPr anchor="ctr" anchorCtr="0">
            <a:noAutofit/>
          </a:bodyPr>
          <a:lstStyle>
            <a:lvl1pPr algn="l">
              <a:defRPr sz="48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962304" y="7531058"/>
            <a:ext cx="709381" cy="424102"/>
          </a:xfrm>
          <a:prstGeom prst="rect">
            <a:avLst/>
          </a:prstGeom>
        </p:spPr>
      </p:pic>
    </p:spTree>
    <p:extLst>
      <p:ext uri="{BB962C8B-B14F-4D97-AF65-F5344CB8AC3E}">
        <p14:creationId xmlns:p14="http://schemas.microsoft.com/office/powerpoint/2010/main" val="37011700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4516342" y="-4548147"/>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60" y="9767943"/>
            <a:ext cx="184731" cy="801438"/>
          </a:xfrm>
          <a:prstGeom prst="rect">
            <a:avLst/>
          </a:prstGeom>
          <a:noFill/>
        </p:spPr>
        <p:txBody>
          <a:bodyPr wrap="none" rtlCol="0">
            <a:spAutoFit/>
          </a:bodyPr>
          <a:lstStyle/>
          <a:p>
            <a:endParaRPr lang="en-US" sz="4608"/>
          </a:p>
        </p:txBody>
      </p:sp>
      <p:sp>
        <p:nvSpPr>
          <p:cNvPr id="10" name="Title 1"/>
          <p:cNvSpPr>
            <a:spLocks noGrp="1"/>
          </p:cNvSpPr>
          <p:nvPr>
            <p:ph type="title"/>
          </p:nvPr>
        </p:nvSpPr>
        <p:spPr>
          <a:xfrm>
            <a:off x="3960417" y="1488239"/>
            <a:ext cx="9711266" cy="2001070"/>
          </a:xfrm>
        </p:spPr>
        <p:txBody>
          <a:bodyPr anchor="ctr" anchorCtr="0">
            <a:noAutofit/>
          </a:bodyPr>
          <a:lstStyle>
            <a:lvl1pPr algn="r">
              <a:defRPr sz="48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4" y="7531058"/>
            <a:ext cx="709381" cy="424102"/>
          </a:xfrm>
          <a:prstGeom prst="rect">
            <a:avLst/>
          </a:prstGeom>
        </p:spPr>
      </p:pic>
    </p:spTree>
    <p:extLst>
      <p:ext uri="{BB962C8B-B14F-4D97-AF65-F5344CB8AC3E}">
        <p14:creationId xmlns:p14="http://schemas.microsoft.com/office/powerpoint/2010/main" val="137808484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4516342" y="-4548147"/>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60" y="9767943"/>
            <a:ext cx="184731" cy="801438"/>
          </a:xfrm>
          <a:prstGeom prst="rect">
            <a:avLst/>
          </a:prstGeom>
          <a:noFill/>
        </p:spPr>
        <p:txBody>
          <a:bodyPr wrap="none" rtlCol="0">
            <a:spAutoFit/>
          </a:bodyPr>
          <a:lstStyle/>
          <a:p>
            <a:endParaRPr lang="en-US" sz="4608"/>
          </a:p>
        </p:txBody>
      </p:sp>
      <p:sp>
        <p:nvSpPr>
          <p:cNvPr id="10" name="Title 1"/>
          <p:cNvSpPr>
            <a:spLocks noGrp="1"/>
          </p:cNvSpPr>
          <p:nvPr>
            <p:ph type="title"/>
          </p:nvPr>
        </p:nvSpPr>
        <p:spPr>
          <a:xfrm>
            <a:off x="658636" y="2679085"/>
            <a:ext cx="9711266" cy="2001070"/>
          </a:xfrm>
        </p:spPr>
        <p:txBody>
          <a:bodyPr anchor="ctr" anchorCtr="0">
            <a:noAutofit/>
          </a:bodyPr>
          <a:lstStyle>
            <a:lvl1pPr algn="l">
              <a:defRPr sz="48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4" y="7531058"/>
            <a:ext cx="709381" cy="424102"/>
          </a:xfrm>
          <a:prstGeom prst="rect">
            <a:avLst/>
          </a:prstGeom>
        </p:spPr>
      </p:pic>
    </p:spTree>
    <p:extLst>
      <p:ext uri="{BB962C8B-B14F-4D97-AF65-F5344CB8AC3E}">
        <p14:creationId xmlns:p14="http://schemas.microsoft.com/office/powerpoint/2010/main" val="280710487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5123" y="2481329"/>
            <a:ext cx="12435840" cy="1634490"/>
          </a:xfrm>
        </p:spPr>
        <p:txBody>
          <a:bodyPr anchor="ctr">
            <a:noAutofit/>
          </a:bodyPr>
          <a:lstStyle>
            <a:lvl1pPr algn="l">
              <a:defRPr sz="6400" b="1" cap="none"/>
            </a:lvl1pPr>
          </a:lstStyle>
          <a:p>
            <a:r>
              <a:rPr lang="en-US" dirty="0"/>
              <a:t>Thank you!</a:t>
            </a:r>
          </a:p>
        </p:txBody>
      </p:sp>
      <p:sp>
        <p:nvSpPr>
          <p:cNvPr id="3" name="Text Placeholder 11"/>
          <p:cNvSpPr>
            <a:spLocks noGrp="1"/>
          </p:cNvSpPr>
          <p:nvPr>
            <p:ph type="body" sz="quarter" idx="10"/>
          </p:nvPr>
        </p:nvSpPr>
        <p:spPr>
          <a:xfrm>
            <a:off x="780639" y="4115821"/>
            <a:ext cx="5892800" cy="693419"/>
          </a:xfrm>
        </p:spPr>
        <p:txBody>
          <a:bodyPr>
            <a:normAutofit/>
          </a:bodyPr>
          <a:lstStyle>
            <a:lvl1pPr marL="0" indent="0" algn="l">
              <a:buNone/>
              <a:defRPr sz="2560" baseline="0"/>
            </a:lvl1pPr>
          </a:lstStyle>
          <a:p>
            <a:pPr lvl="0"/>
            <a:r>
              <a:rPr lang="en-US"/>
              <a:t>Click to edit Master text styles</a:t>
            </a:r>
          </a:p>
        </p:txBody>
      </p:sp>
    </p:spTree>
    <p:extLst>
      <p:ext uri="{BB962C8B-B14F-4D97-AF65-F5344CB8AC3E}">
        <p14:creationId xmlns:p14="http://schemas.microsoft.com/office/powerpoint/2010/main" val="18638534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mp; 3 Content Orange">
    <p:spTree>
      <p:nvGrpSpPr>
        <p:cNvPr id="1" name=""/>
        <p:cNvGrpSpPr/>
        <p:nvPr/>
      </p:nvGrpSpPr>
      <p:grpSpPr>
        <a:xfrm>
          <a:off x="0" y="0"/>
          <a:ext cx="0" cy="0"/>
          <a:chOff x="0" y="0"/>
          <a:chExt cx="0" cy="0"/>
        </a:xfrm>
      </p:grpSpPr>
      <p:sp>
        <p:nvSpPr>
          <p:cNvPr id="11" name="TextBox 3"/>
          <p:cNvSpPr txBox="1">
            <a:spLocks noChangeArrowheads="1"/>
          </p:cNvSpPr>
          <p:nvPr userDrawn="1"/>
        </p:nvSpPr>
        <p:spPr bwMode="auto">
          <a:xfrm>
            <a:off x="612210" y="7868336"/>
            <a:ext cx="4843781"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1120" b="0" i="0" dirty="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p:nvPr>
        </p:nvSpPr>
        <p:spPr>
          <a:xfrm>
            <a:off x="570585" y="1565113"/>
            <a:ext cx="4433011" cy="5172098"/>
          </a:xfrm>
        </p:spPr>
        <p:txBody>
          <a:bodyPr/>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1"/>
          </p:nvPr>
        </p:nvSpPr>
        <p:spPr>
          <a:xfrm>
            <a:off x="5113324" y="1565113"/>
            <a:ext cx="4433011" cy="5172098"/>
          </a:xfrm>
        </p:spPr>
        <p:txBody>
          <a:bodyPr/>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p:cNvSpPr>
            <a:spLocks noGrp="1"/>
          </p:cNvSpPr>
          <p:nvPr>
            <p:ph sz="quarter" idx="12"/>
          </p:nvPr>
        </p:nvSpPr>
        <p:spPr>
          <a:xfrm>
            <a:off x="9656064" y="1565113"/>
            <a:ext cx="4433011" cy="5172098"/>
          </a:xfrm>
        </p:spPr>
        <p:txBody>
          <a:bodyPr/>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hasCustomPrompt="1"/>
          </p:nvPr>
        </p:nvSpPr>
        <p:spPr>
          <a:xfrm>
            <a:off x="570584" y="555955"/>
            <a:ext cx="13518490" cy="751728"/>
          </a:xfrm>
        </p:spPr>
        <p:txBody>
          <a:bodyPr lIns="91440" tIns="45720" rIns="91440" bIns="45720"/>
          <a:lstStyle>
            <a:lvl1pPr>
              <a:defRPr b="0" i="0" spc="480">
                <a:latin typeface="Amazon Ember Light" charset="0"/>
                <a:ea typeface="Amazon Ember Light" charset="0"/>
                <a:cs typeface="Amazon Ember Light" charset="0"/>
              </a:defRPr>
            </a:lvl1pPr>
          </a:lstStyle>
          <a:p>
            <a:r>
              <a:rPr lang="en-US" dirty="0"/>
              <a:t>CLICK TO EDIT MASTER TITLE STYLE</a:t>
            </a: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13211913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70584" y="555955"/>
            <a:ext cx="13518490" cy="751728"/>
          </a:xfrm>
        </p:spPr>
        <p:txBody>
          <a:bodyPr lIns="91440" tIns="45720" rIns="91440" bIns="45720"/>
          <a:lstStyle>
            <a:lvl1pPr>
              <a:defRPr b="0" i="0" spc="48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570585" y="1565114"/>
            <a:ext cx="13518488" cy="5171675"/>
          </a:xfrm>
        </p:spPr>
        <p:txBody>
          <a:bodyPr/>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268204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de Snippe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612210" y="7868336"/>
            <a:ext cx="4843781"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1120" b="0" i="0" dirty="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570585" y="1565114"/>
            <a:ext cx="13518488" cy="5172096"/>
          </a:xfrm>
        </p:spPr>
        <p:txBody>
          <a:bodyPr/>
          <a:lstStyle>
            <a:lvl1pPr>
              <a:defRPr sz="1440" b="0" i="0" spc="0" baseline="0">
                <a:solidFill>
                  <a:schemeClr val="accent2"/>
                </a:solidFill>
                <a:latin typeface="Lucida Console" charset="0"/>
                <a:ea typeface="Lucida Console" charset="0"/>
                <a:cs typeface="Lucida Console" charset="0"/>
              </a:defRPr>
            </a:lvl1pPr>
            <a:lvl2pPr>
              <a:defRPr sz="1920" b="0" i="0" spc="0" baseline="0">
                <a:latin typeface="Lucida Console" charset="0"/>
                <a:ea typeface="Lucida Console" charset="0"/>
                <a:cs typeface="Lucida Console" charset="0"/>
              </a:defRPr>
            </a:lvl2pPr>
            <a:lvl3pPr>
              <a:defRPr sz="1920" b="0" i="0" spc="0" baseline="0">
                <a:latin typeface="Lucida Console" charset="0"/>
                <a:ea typeface="Lucida Console" charset="0"/>
                <a:cs typeface="Lucida Console" charset="0"/>
              </a:defRPr>
            </a:lvl3pPr>
            <a:lvl4pPr>
              <a:defRPr sz="1920" b="0" i="0" spc="0" baseline="0">
                <a:latin typeface="Lucida Console" charset="0"/>
                <a:ea typeface="Lucida Console" charset="0"/>
                <a:cs typeface="Lucida Console" charset="0"/>
              </a:defRPr>
            </a:lvl4pPr>
            <a:lvl5pPr>
              <a:defRPr sz="1920" b="0" i="0" spc="0" baseline="0">
                <a:latin typeface="Lucida Console" charset="0"/>
                <a:ea typeface="Lucida Console" charset="0"/>
                <a:cs typeface="Lucida Console" charset="0"/>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1" name="Title 1"/>
          <p:cNvSpPr>
            <a:spLocks noGrp="1"/>
          </p:cNvSpPr>
          <p:nvPr>
            <p:ph type="title" hasCustomPrompt="1"/>
          </p:nvPr>
        </p:nvSpPr>
        <p:spPr>
          <a:xfrm>
            <a:off x="570584" y="555955"/>
            <a:ext cx="13518490" cy="751728"/>
          </a:xfrm>
        </p:spPr>
        <p:txBody>
          <a:bodyPr lIns="91440" tIns="45720" rIns="91440" bIns="45720"/>
          <a:lstStyle>
            <a:lvl1pPr>
              <a:defRPr b="0" i="0" spc="480">
                <a:latin typeface="Amazon Ember Light" charset="0"/>
                <a:ea typeface="Amazon Ember Light" charset="0"/>
                <a:cs typeface="Amazon Ember Light" charset="0"/>
              </a:defRPr>
            </a:lvl1pPr>
          </a:lstStyle>
          <a:p>
            <a:r>
              <a:rPr lang="en-US" dirty="0"/>
              <a:t>CLICK TO EDIT MASTER TITLE STYLE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172535053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9A27D832-A6CE-413D-B175-4D7CC16A11CC}"/>
              </a:ext>
            </a:extLst>
          </p:cNvPr>
          <p:cNvSpPr/>
          <p:nvPr userDrawn="1"/>
        </p:nvSpPr>
        <p:spPr bwMode="white">
          <a:xfrm>
            <a:off x="0" y="0"/>
            <a:ext cx="14630400" cy="2133600"/>
          </a:xfrm>
          <a:prstGeom prst="rect">
            <a:avLst/>
          </a:prstGeom>
          <a:solidFill>
            <a:schemeClr val="bg1"/>
          </a:solidFill>
          <a:ln w="12700">
            <a:miter lim="400000"/>
          </a:ln>
        </p:spPr>
        <p:txBody>
          <a:bodyPr lIns="146304" tIns="146304" rIns="146304" bIns="146304"/>
          <a:lstStyle/>
          <a:p>
            <a:pPr defTabSz="1097234">
              <a:lnSpc>
                <a:spcPct val="90000"/>
              </a:lnSpc>
              <a:spcBef>
                <a:spcPts val="480"/>
              </a:spcBef>
              <a:defRPr sz="3200" spc="960">
                <a:solidFill>
                  <a:srgbClr val="232F3E"/>
                </a:solidFill>
              </a:defRPr>
            </a:pPr>
            <a:endParaRPr sz="1920" dirty="0"/>
          </a:p>
        </p:txBody>
      </p:sp>
      <p:sp>
        <p:nvSpPr>
          <p:cNvPr id="3" name="Title 2">
            <a:extLst>
              <a:ext uri="{FF2B5EF4-FFF2-40B4-BE49-F238E27FC236}">
                <a16:creationId xmlns:a16="http://schemas.microsoft.com/office/drawing/2014/main" id="{FA3CB3A7-FF22-4EFF-9EA1-8AD8DE5F3FC3}"/>
              </a:ext>
            </a:extLst>
          </p:cNvPr>
          <p:cNvSpPr>
            <a:spLocks noGrp="1"/>
          </p:cNvSpPr>
          <p:nvPr>
            <p:ph type="title" hasCustomPrompt="1"/>
          </p:nvPr>
        </p:nvSpPr>
        <p:spPr bwMode="black">
          <a:xfrm>
            <a:off x="1057963" y="267456"/>
            <a:ext cx="12514477" cy="1590676"/>
          </a:xfrm>
        </p:spPr>
        <p:txBody>
          <a:bodyPr/>
          <a:lstStyle>
            <a:lvl1pPr>
              <a:defRPr>
                <a:solidFill>
                  <a:schemeClr val="tx1"/>
                </a:solidFill>
              </a:defRPr>
            </a:lvl1pPr>
          </a:lstStyle>
          <a:p>
            <a:r>
              <a:rPr lang="en-US" dirty="0"/>
              <a:t>Header Text Here</a:t>
            </a:r>
            <a:endParaRPr lang="en-CA" dirty="0"/>
          </a:p>
        </p:txBody>
      </p:sp>
      <p:sp>
        <p:nvSpPr>
          <p:cNvPr id="5" name="Footer Placeholder 4">
            <a:extLst>
              <a:ext uri="{FF2B5EF4-FFF2-40B4-BE49-F238E27FC236}">
                <a16:creationId xmlns:a16="http://schemas.microsoft.com/office/drawing/2014/main" id="{E3DB2EEC-950E-4FEE-BF88-5309961EA1C9}"/>
              </a:ext>
            </a:extLst>
          </p:cNvPr>
          <p:cNvSpPr>
            <a:spLocks noGrp="1"/>
          </p:cNvSpPr>
          <p:nvPr>
            <p:ph type="ftr" sz="quarter" idx="10"/>
          </p:nvPr>
        </p:nvSpPr>
        <p:spPr/>
        <p:txBody>
          <a:bodyPr/>
          <a:lstStyle/>
          <a:p>
            <a:r>
              <a:rPr lang="en-CA"/>
              <a:t>© 2020, Amazon Web Services, Inc. or its affiliates. All rights reserved.</a:t>
            </a:r>
            <a:endParaRPr lang="en-CA" dirty="0"/>
          </a:p>
        </p:txBody>
      </p:sp>
    </p:spTree>
    <p:extLst>
      <p:ext uri="{BB962C8B-B14F-4D97-AF65-F5344CB8AC3E}">
        <p14:creationId xmlns:p14="http://schemas.microsoft.com/office/powerpoint/2010/main" val="366608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Image slide (full blee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a:p>
        </p:txBody>
      </p:sp>
      <p:sp>
        <p:nvSpPr>
          <p:cNvPr id="11" name="Title 1"/>
          <p:cNvSpPr>
            <a:spLocks noGrp="1"/>
          </p:cNvSpPr>
          <p:nvPr>
            <p:ph type="title"/>
          </p:nvPr>
        </p:nvSpPr>
        <p:spPr>
          <a:xfrm>
            <a:off x="538863" y="183898"/>
            <a:ext cx="13128486" cy="873186"/>
          </a:xfrm>
        </p:spPr>
        <p:txBody>
          <a:bodyPr>
            <a:normAutofit/>
          </a:bodyPr>
          <a:lstStyle>
            <a:lvl1pPr>
              <a:defRPr sz="384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93245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Title_OneSpeaker">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8"/>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7"/>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3"/>
            <a:ext cx="9666531" cy="1231243"/>
          </a:xfrm>
          <a:prstGeom prst="rect">
            <a:avLst/>
          </a:prstGeom>
        </p:spPr>
        <p:txBody>
          <a:bodyPr/>
          <a:lstStyle>
            <a:lvl1pPr marL="0" indent="0" algn="l">
              <a:buNone/>
              <a:defRPr sz="2901"/>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5"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288509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2_Title_TwoSpeakers">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8"/>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7"/>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3"/>
            <a:ext cx="9666531" cy="1231243"/>
          </a:xfrm>
          <a:prstGeom prst="rect">
            <a:avLst/>
          </a:prstGeom>
        </p:spPr>
        <p:txBody>
          <a:bodyPr/>
          <a:lstStyle>
            <a:lvl1pPr marL="0" indent="0" algn="l">
              <a:buNone/>
              <a:defRPr sz="2901"/>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5"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803037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1" y="183898"/>
            <a:ext cx="13510261" cy="993392"/>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1" y="1645920"/>
            <a:ext cx="13510261" cy="4686301"/>
          </a:xfrm>
          <a:prstGeom prst="rect">
            <a:avLst/>
          </a:prstGeom>
        </p:spPr>
        <p:txBody>
          <a:bodyPr/>
          <a:lstStyle>
            <a:lvl5pPr>
              <a:defRPr sz="190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1597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_Divider_Slide_and_Subtitl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1"/>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1"/>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9383626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1" y="183898"/>
            <a:ext cx="13511461" cy="873186"/>
          </a:xfrm>
        </p:spPr>
        <p:txBody>
          <a:bodyPr/>
          <a:lstStyle/>
          <a:p>
            <a:r>
              <a:rPr lang="en-US" dirty="0"/>
              <a:t>Click to edit Master title style</a:t>
            </a:r>
          </a:p>
        </p:txBody>
      </p:sp>
      <p:sp>
        <p:nvSpPr>
          <p:cNvPr id="3" name="Content Placeholder 2"/>
          <p:cNvSpPr>
            <a:spLocks noGrp="1"/>
          </p:cNvSpPr>
          <p:nvPr>
            <p:ph sz="half" idx="1"/>
          </p:nvPr>
        </p:nvSpPr>
        <p:spPr>
          <a:xfrm>
            <a:off x="548641" y="1645920"/>
            <a:ext cx="13510261" cy="5431155"/>
          </a:xfrm>
          <a:prstGeom prst="rect">
            <a:avLst/>
          </a:prstGeom>
        </p:spPr>
        <p:txBody>
          <a:bodyPr>
            <a:normAutofit/>
          </a:bodyPr>
          <a:lstStyle>
            <a:lvl1pPr>
              <a:defRPr sz="3200"/>
            </a:lvl1pPr>
            <a:lvl2pPr>
              <a:defRPr sz="2901"/>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187918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1" y="183898"/>
            <a:ext cx="13510261" cy="873186"/>
          </a:xfrm>
        </p:spPr>
        <p:txBody>
          <a:bodyPr>
            <a:normAutofit/>
          </a:bodyPr>
          <a:lstStyle>
            <a:lvl1pPr>
              <a:defRPr sz="380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8" y="1645920"/>
            <a:ext cx="6400800" cy="5089616"/>
          </a:xfrm>
          <a:prstGeom prst="rect">
            <a:avLst/>
          </a:prstGeom>
        </p:spPr>
        <p:txBody>
          <a:bodyPr/>
          <a:lstStyle>
            <a:lvl5pPr>
              <a:defRPr sz="190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1" y="1645920"/>
            <a:ext cx="6400800" cy="5089616"/>
          </a:xfrm>
          <a:prstGeom prst="rect">
            <a:avLst/>
          </a:prstGeom>
        </p:spPr>
        <p:txBody>
          <a:bodyPr/>
          <a:lstStyle>
            <a:lvl5pPr>
              <a:defRPr sz="190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0469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1" y="183898"/>
            <a:ext cx="13510261" cy="873186"/>
          </a:xfrm>
        </p:spPr>
        <p:txBody>
          <a:bodyPr>
            <a:normAutofit/>
          </a:bodyPr>
          <a:lstStyle>
            <a:lvl1pPr>
              <a:defRPr sz="3800">
                <a:solidFill>
                  <a:schemeClr val="tx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1"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8"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1"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22327268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1" y="183898"/>
            <a:ext cx="13510261"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8" y="1645921"/>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1"/>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1"/>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6"/>
            <a:ext cx="3657600" cy="1892899"/>
          </a:xfrm>
          <a:prstGeom prst="rect">
            <a:avLst/>
          </a:prstGeom>
        </p:spPr>
        <p:txBody>
          <a:bodyPr/>
          <a:lstStyle/>
          <a:p>
            <a:endParaRPr lang="en-US"/>
          </a:p>
        </p:txBody>
      </p:sp>
    </p:spTree>
    <p:extLst>
      <p:ext uri="{BB962C8B-B14F-4D97-AF65-F5344CB8AC3E}">
        <p14:creationId xmlns:p14="http://schemas.microsoft.com/office/powerpoint/2010/main" val="38915057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1" y="183898"/>
            <a:ext cx="13510261"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1"/>
            <a:ext cx="13514832" cy="5338152"/>
          </a:xfrm>
          <a:prstGeom prst="rect">
            <a:avLst/>
          </a:prstGeom>
        </p:spPr>
        <p:txBody>
          <a:bodyPr/>
          <a:lstStyle/>
          <a:p>
            <a:endParaRPr lang="en-US"/>
          </a:p>
        </p:txBody>
      </p:sp>
    </p:spTree>
    <p:extLst>
      <p:ext uri="{BB962C8B-B14F-4D97-AF65-F5344CB8AC3E}">
        <p14:creationId xmlns:p14="http://schemas.microsoft.com/office/powerpoint/2010/main" val="24237928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6" name="TextBox 5"/>
          <p:cNvSpPr txBox="1"/>
          <p:nvPr userDrawn="1"/>
        </p:nvSpPr>
        <p:spPr>
          <a:xfrm>
            <a:off x="11897961" y="9767944"/>
            <a:ext cx="184731" cy="801438"/>
          </a:xfrm>
          <a:prstGeom prst="rect">
            <a:avLst/>
          </a:prstGeom>
          <a:noFill/>
        </p:spPr>
        <p:txBody>
          <a:bodyPr wrap="none" rtlCol="0">
            <a:spAutoFit/>
          </a:bodyPr>
          <a:lstStyle/>
          <a:p>
            <a:endParaRPr lang="en-US" sz="4608"/>
          </a:p>
        </p:txBody>
      </p:sp>
      <p:sp>
        <p:nvSpPr>
          <p:cNvPr id="10" name="Title 1"/>
          <p:cNvSpPr>
            <a:spLocks noGrp="1"/>
          </p:cNvSpPr>
          <p:nvPr>
            <p:ph type="title"/>
          </p:nvPr>
        </p:nvSpPr>
        <p:spPr>
          <a:xfrm>
            <a:off x="548641" y="2589431"/>
            <a:ext cx="10660674" cy="1127019"/>
          </a:xfrm>
        </p:spPr>
        <p:txBody>
          <a:bodyPr anchor="ctr" anchorCtr="0">
            <a:noAutofit/>
          </a:bodyPr>
          <a:lstStyle>
            <a:lvl1pPr algn="l">
              <a:defRPr sz="6400"/>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548640" y="3716448"/>
            <a:ext cx="6380480" cy="79248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548640" y="5950358"/>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3" name="TextBox 12">
            <a:extLst>
              <a:ext uri="{FF2B5EF4-FFF2-40B4-BE49-F238E27FC236}">
                <a16:creationId xmlns:a16="http://schemas.microsoft.com/office/drawing/2014/main" id="{9A17EFB3-AE32-9E4B-AA56-B14E0F204499}"/>
              </a:ext>
            </a:extLst>
          </p:cNvPr>
          <p:cNvSpPr txBox="1"/>
          <p:nvPr userDrawn="1"/>
        </p:nvSpPr>
        <p:spPr>
          <a:xfrm>
            <a:off x="538865"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27070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Thank_You">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2" name="Title 1"/>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548640" y="4115822"/>
            <a:ext cx="5892800" cy="693419"/>
          </a:xfrm>
          <a:prstGeom prst="rect">
            <a:avLst/>
          </a:prstGeom>
        </p:spPr>
        <p:txBody>
          <a:bodyPr>
            <a:normAutofit/>
          </a:bodyPr>
          <a:lstStyle>
            <a:lvl1pPr marL="0" indent="0" algn="l">
              <a:buNone/>
              <a:defRPr sz="2600" baseline="0"/>
            </a:lvl1pPr>
          </a:lstStyle>
          <a:p>
            <a:pPr lvl="0"/>
            <a:r>
              <a:rPr lang="en-US" dirty="0"/>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21" y="7531058"/>
            <a:ext cx="709381" cy="424102"/>
          </a:xfrm>
          <a:prstGeom prst="rect">
            <a:avLst/>
          </a:prstGeom>
        </p:spPr>
      </p:pic>
      <p:sp>
        <p:nvSpPr>
          <p:cNvPr id="6" name="TextBox 5">
            <a:extLst>
              <a:ext uri="{FF2B5EF4-FFF2-40B4-BE49-F238E27FC236}">
                <a16:creationId xmlns:a16="http://schemas.microsoft.com/office/drawing/2014/main" id="{4D8B5D6C-FADB-1340-820C-26E840A8AC89}"/>
              </a:ext>
            </a:extLst>
          </p:cNvPr>
          <p:cNvSpPr txBox="1"/>
          <p:nvPr userDrawn="1"/>
        </p:nvSpPr>
        <p:spPr>
          <a:xfrm>
            <a:off x="538865"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33746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TextBox 5"/>
          <p:cNvSpPr txBox="1"/>
          <p:nvPr userDrawn="1"/>
        </p:nvSpPr>
        <p:spPr>
          <a:xfrm>
            <a:off x="11897961"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1" y="7531058"/>
            <a:ext cx="709381" cy="424102"/>
          </a:xfrm>
          <a:prstGeom prst="rect">
            <a:avLst/>
          </a:prstGeom>
        </p:spPr>
      </p:pic>
      <p:sp>
        <p:nvSpPr>
          <p:cNvPr id="10" name="TextBox 9">
            <a:extLst>
              <a:ext uri="{FF2B5EF4-FFF2-40B4-BE49-F238E27FC236}">
                <a16:creationId xmlns:a16="http://schemas.microsoft.com/office/drawing/2014/main" id="{EB462D74-2583-7345-AFE7-9092D34EC9CA}"/>
              </a:ext>
            </a:extLst>
          </p:cNvPr>
          <p:cNvSpPr txBox="1"/>
          <p:nvPr userDrawn="1"/>
        </p:nvSpPr>
        <p:spPr>
          <a:xfrm>
            <a:off x="548641"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1120" b="0" i="0" dirty="0">
                <a:solidFill>
                  <a:schemeClr val="tx1">
                    <a:lumMod val="65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967398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Title_and_Content">
    <p:bg bwMode="ltGray">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hasCustomPrompt="1"/>
          </p:nvPr>
        </p:nvSpPr>
        <p:spPr>
          <a:xfrm>
            <a:off x="323852" y="347415"/>
            <a:ext cx="13982827" cy="1079598"/>
          </a:xfrm>
        </p:spPr>
        <p:txBody>
          <a:bodyPr vert="horz" wrap="square" lIns="182880" tIns="146304" rIns="182880" bIns="146304" rtlCol="0" anchor="t">
            <a:noAutofit/>
          </a:bodyPr>
          <a:lstStyle>
            <a:lvl1pPr>
              <a:defRPr lang="en-US"/>
            </a:lvl1pPr>
          </a:lstStyle>
          <a:p>
            <a:pPr lvl="0"/>
            <a:r>
              <a:rPr lang="en-US" dirty="0"/>
              <a:t>Click to edit master title style</a:t>
            </a:r>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323852" y="1427017"/>
            <a:ext cx="13982827" cy="2925288"/>
          </a:xfrm>
          <a:prstGeom prst="rect">
            <a:avLst/>
          </a:prstGeom>
        </p:spPr>
        <p:txBody>
          <a:bodyPr vert="horz" wrap="square" lIns="182880" tIns="146304" rIns="182880" bIns="146304" rtlCol="0">
            <a:spAutoFit/>
          </a:bodyPr>
          <a:lstStyle>
            <a:lvl1pPr>
              <a:spcAft>
                <a:spcPts val="800"/>
              </a:spcAft>
              <a:defRPr/>
            </a:lvl1pPr>
            <a:lvl2pPr>
              <a:spcAft>
                <a:spcPts val="800"/>
              </a:spcAft>
              <a:defRPr/>
            </a:lvl2pPr>
            <a:lvl3pPr>
              <a:spcAft>
                <a:spcPts val="800"/>
              </a:spcAft>
              <a:defRPr/>
            </a:lvl3pPr>
            <a:lvl4pPr>
              <a:spcAft>
                <a:spcPts val="800"/>
              </a:spcAft>
              <a:defRPr/>
            </a:lvl4pPr>
            <a:lvl5pPr>
              <a:spcAft>
                <a:spcPts val="8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39975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3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142752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3_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18296532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3308703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3_Title_and_Content">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idx="1" hasCustomPrompt="1"/>
          </p:nvPr>
        </p:nvSpPr>
        <p:spPr>
          <a:xfrm>
            <a:off x="323850" y="1669756"/>
            <a:ext cx="13982827" cy="1659942"/>
          </a:xfrm>
          <a:prstGeom prst="rect">
            <a:avLst/>
          </a:prstGeom>
        </p:spPr>
        <p:txBody>
          <a:bodyPr rtlCol="0"/>
          <a:lstStyle>
            <a:lvl1pPr>
              <a:spcBef>
                <a:spcPts val="0"/>
              </a:spcBef>
              <a:spcAft>
                <a:spcPts val="1200"/>
              </a:spcAft>
              <a:defRPr baseline="0"/>
            </a:lvl1pPr>
            <a:lvl2pPr>
              <a:spcBef>
                <a:spcPts val="0"/>
              </a:spcBef>
              <a:spcAft>
                <a:spcPts val="800"/>
              </a:spcAft>
              <a:defRPr/>
            </a:lvl2pPr>
            <a:lvl3pPr>
              <a:spcBef>
                <a:spcPts val="0"/>
              </a:spcBef>
              <a:spcAft>
                <a:spcPts val="800"/>
              </a:spcAft>
              <a:defRPr/>
            </a:lvl3pPr>
            <a:lvl4pPr>
              <a:spcAft>
                <a:spcPts val="800"/>
              </a:spcAft>
              <a:defRPr/>
            </a:lvl4pPr>
            <a:lvl5pPr>
              <a:spcAft>
                <a:spcPts val="800"/>
              </a:spcAft>
              <a:defRPr/>
            </a:lvl5pPr>
          </a:lstStyle>
          <a:p>
            <a:pPr lvl="0"/>
            <a:r>
              <a:rPr lang="en-US" dirty="0"/>
              <a:t>Type slide content or click icon to add media</a:t>
            </a:r>
          </a:p>
          <a:p>
            <a:pPr lvl="1"/>
            <a:r>
              <a:rPr lang="en-US" dirty="0"/>
              <a:t>Second level</a:t>
            </a:r>
          </a:p>
          <a:p>
            <a:pPr lvl="2"/>
            <a:r>
              <a:rPr lang="en-US" dirty="0"/>
              <a:t>Third level</a:t>
            </a:r>
          </a:p>
        </p:txBody>
      </p:sp>
      <p:sp>
        <p:nvSpPr>
          <p:cNvPr id="4" name="Title 1">
            <a:extLst>
              <a:ext uri="{FF2B5EF4-FFF2-40B4-BE49-F238E27FC236}">
                <a16:creationId xmlns:a16="http://schemas.microsoft.com/office/drawing/2014/main" id="{4A781557-F2E8-9A40-A3CE-84E4ECCC2FC4}"/>
              </a:ext>
            </a:extLst>
          </p:cNvPr>
          <p:cNvSpPr>
            <a:spLocks noGrp="1"/>
          </p:cNvSpPr>
          <p:nvPr>
            <p:ph type="title" hasCustomPrompt="1"/>
          </p:nvPr>
        </p:nvSpPr>
        <p:spPr>
          <a:xfrm>
            <a:off x="323850" y="342900"/>
            <a:ext cx="13982827" cy="826681"/>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content layout – Type title here</a:t>
            </a:r>
          </a:p>
        </p:txBody>
      </p:sp>
    </p:spTree>
    <p:extLst>
      <p:ext uri="{BB962C8B-B14F-4D97-AF65-F5344CB8AC3E}">
        <p14:creationId xmlns:p14="http://schemas.microsoft.com/office/powerpoint/2010/main" val="27584077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_Title_and_Bulleted_Content">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idx="1" hasCustomPrompt="1"/>
          </p:nvPr>
        </p:nvSpPr>
        <p:spPr>
          <a:xfrm>
            <a:off x="323850" y="1669756"/>
            <a:ext cx="13983046" cy="1659942"/>
          </a:xfrm>
          <a:prstGeom prst="rect">
            <a:avLst/>
          </a:prstGeom>
        </p:spPr>
        <p:txBody>
          <a:bodyPr rtlCol="0"/>
          <a:lstStyle>
            <a:lvl1pPr marL="457200" indent="-457200">
              <a:spcBef>
                <a:spcPts val="0"/>
              </a:spcBef>
              <a:spcAft>
                <a:spcPts val="1200"/>
              </a:spcAft>
              <a:buClr>
                <a:schemeClr val="tx1"/>
              </a:buClr>
              <a:buFont typeface="Arial" panose="020B0604020202020204" pitchFamily="34" charset="0"/>
              <a:buChar char="•"/>
              <a:defRPr/>
            </a:lvl1pPr>
            <a:lvl2pPr marL="746288" indent="-342900">
              <a:spcBef>
                <a:spcPts val="0"/>
              </a:spcBef>
              <a:spcAft>
                <a:spcPts val="800"/>
              </a:spcAft>
              <a:buClr>
                <a:schemeClr val="tx1"/>
              </a:buClr>
              <a:buFont typeface="Wingdings" panose="05000000000000000000" pitchFamily="2" charset="2"/>
              <a:buChar char="§"/>
              <a:defRPr/>
            </a:lvl2pPr>
            <a:lvl3pPr marL="1015213" indent="-342900">
              <a:spcBef>
                <a:spcPts val="0"/>
              </a:spcBef>
              <a:spcAft>
                <a:spcPts val="800"/>
              </a:spcAft>
              <a:buClr>
                <a:schemeClr val="tx1"/>
              </a:buClr>
              <a:buFont typeface="Times New Roman" panose="02020603050405020304" pitchFamily="18" charset="0"/>
              <a:buChar char="–"/>
              <a:defRPr/>
            </a:lvl3pPr>
            <a:lvl4pPr marL="1284138" indent="-342900">
              <a:spcAft>
                <a:spcPts val="800"/>
              </a:spcAft>
              <a:buFont typeface="Arial" panose="020B0604020202020204" pitchFamily="34" charset="0"/>
              <a:buChar char="•"/>
              <a:defRPr/>
            </a:lvl4pPr>
            <a:lvl5pPr marL="1553063" indent="-342900">
              <a:spcAft>
                <a:spcPts val="800"/>
              </a:spcAft>
              <a:buFont typeface="Arial" panose="020B0604020202020204" pitchFamily="34" charset="0"/>
              <a:buChar char="•"/>
              <a:defRPr/>
            </a:lvl5pPr>
          </a:lstStyle>
          <a:p>
            <a:pPr lvl="0"/>
            <a:r>
              <a:rPr lang="en-US" dirty="0"/>
              <a:t>Type slide content or click icon to add media</a:t>
            </a:r>
          </a:p>
          <a:p>
            <a:pPr lvl="1"/>
            <a:r>
              <a:rPr lang="en-US" dirty="0"/>
              <a:t>Second level</a:t>
            </a:r>
          </a:p>
          <a:p>
            <a:pPr lvl="2"/>
            <a:r>
              <a:rPr lang="en-US" dirty="0"/>
              <a:t>Third level</a:t>
            </a:r>
          </a:p>
        </p:txBody>
      </p:sp>
      <p:sp>
        <p:nvSpPr>
          <p:cNvPr id="6" name="Title 1">
            <a:extLst>
              <a:ext uri="{FF2B5EF4-FFF2-40B4-BE49-F238E27FC236}">
                <a16:creationId xmlns:a16="http://schemas.microsoft.com/office/drawing/2014/main" id="{AD33CCB3-0379-7340-9C7D-66847C40654F}"/>
              </a:ext>
            </a:extLst>
          </p:cNvPr>
          <p:cNvSpPr>
            <a:spLocks noGrp="1"/>
          </p:cNvSpPr>
          <p:nvPr>
            <p:ph type="title" hasCustomPrompt="1"/>
          </p:nvPr>
        </p:nvSpPr>
        <p:spPr>
          <a:xfrm>
            <a:off x="323850" y="342900"/>
            <a:ext cx="13982827" cy="826681"/>
          </a:xfrm>
        </p:spPr>
        <p:txBody>
          <a:bodyPr/>
          <a:lstStyle>
            <a:lvl1pPr>
              <a:defRPr b="0" i="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bullet content layout – Type title here</a:t>
            </a:r>
          </a:p>
        </p:txBody>
      </p:sp>
    </p:spTree>
    <p:extLst>
      <p:ext uri="{BB962C8B-B14F-4D97-AF65-F5344CB8AC3E}">
        <p14:creationId xmlns:p14="http://schemas.microsoft.com/office/powerpoint/2010/main" val="1213002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523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Title_and_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850" y="347413"/>
            <a:ext cx="13982827" cy="805278"/>
          </a:xfrm>
        </p:spPr>
        <p:txBody>
          <a:bodyPr/>
          <a:lstStyle>
            <a:lvl1pPr>
              <a:defRPr b="0" i="0" baseline="0">
                <a:solidFill>
                  <a:schemeClr val="tx1"/>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Title and subtitle layout – Type title here</a:t>
            </a:r>
          </a:p>
        </p:txBody>
      </p:sp>
      <p:sp>
        <p:nvSpPr>
          <p:cNvPr id="4" name="Text Placeholder 3"/>
          <p:cNvSpPr>
            <a:spLocks noGrp="1"/>
          </p:cNvSpPr>
          <p:nvPr>
            <p:ph type="body" sz="quarter" idx="10" hasCustomPrompt="1"/>
          </p:nvPr>
        </p:nvSpPr>
        <p:spPr>
          <a:xfrm>
            <a:off x="323850" y="1152691"/>
            <a:ext cx="13982700" cy="517065"/>
          </a:xfrm>
        </p:spPr>
        <p:txBody>
          <a:bodyPr/>
          <a:lstStyle>
            <a:lvl1pPr>
              <a:spcBef>
                <a:spcPts val="0"/>
              </a:spcBef>
              <a:spcAft>
                <a:spcPts val="600"/>
              </a:spcAft>
              <a:defRPr sz="1600" b="1" i="0" cap="all" spc="300" baseline="0">
                <a:solidFill>
                  <a:srgbClr val="E659D6"/>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lvl="0"/>
            <a:r>
              <a:rPr lang="en-US" dirty="0"/>
              <a:t>Type subtitle here</a:t>
            </a:r>
          </a:p>
        </p:txBody>
      </p:sp>
    </p:spTree>
    <p:extLst>
      <p:ext uri="{BB962C8B-B14F-4D97-AF65-F5344CB8AC3E}">
        <p14:creationId xmlns:p14="http://schemas.microsoft.com/office/powerpoint/2010/main" val="3495120858"/>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4 Content Graphics Orange">
    <p:spTree>
      <p:nvGrpSpPr>
        <p:cNvPr id="1" name=""/>
        <p:cNvGrpSpPr/>
        <p:nvPr/>
      </p:nvGrpSpPr>
      <p:grpSpPr>
        <a:xfrm>
          <a:off x="0" y="0"/>
          <a:ext cx="0" cy="0"/>
          <a:chOff x="0" y="0"/>
          <a:chExt cx="0" cy="0"/>
        </a:xfrm>
      </p:grpSpPr>
      <p:sp>
        <p:nvSpPr>
          <p:cNvPr id="20" name="TextBox 3"/>
          <p:cNvSpPr txBox="1">
            <a:spLocks noChangeArrowheads="1"/>
          </p:cNvSpPr>
          <p:nvPr userDrawn="1"/>
        </p:nvSpPr>
        <p:spPr bwMode="auto">
          <a:xfrm>
            <a:off x="612209" y="7868336"/>
            <a:ext cx="4843781"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1120" b="0" i="0" dirty="0">
                <a:solidFill>
                  <a:srgbClr val="7F7F7F"/>
                </a:solidFill>
                <a:latin typeface="Amazon Ember" charset="0"/>
                <a:ea typeface="Amazon Ember" charset="0"/>
                <a:cs typeface="Amazon Ember" charset="0"/>
              </a:rPr>
              <a:t>© 2017, Amazon Web Services, Inc. or its Affiliates. All rights reserved.</a:t>
            </a:r>
          </a:p>
        </p:txBody>
      </p:sp>
      <p:sp>
        <p:nvSpPr>
          <p:cNvPr id="7" name="Content Placeholder 6"/>
          <p:cNvSpPr>
            <a:spLocks noGrp="1"/>
          </p:cNvSpPr>
          <p:nvPr>
            <p:ph sz="quarter" idx="10" hasCustomPrompt="1"/>
          </p:nvPr>
        </p:nvSpPr>
        <p:spPr>
          <a:xfrm>
            <a:off x="588646" y="5778157"/>
            <a:ext cx="3114110" cy="478813"/>
          </a:xfrm>
        </p:spPr>
        <p:txBody>
          <a:bodyPr/>
          <a:lstStyle>
            <a:lvl1pPr>
              <a:defRPr sz="1920" b="0" i="0" spc="80" baseline="0">
                <a:latin typeface="Amazon Ember" charset="0"/>
                <a:ea typeface="Amazon Ember" charset="0"/>
                <a:cs typeface="Amazon Ember" charset="0"/>
              </a:defRPr>
            </a:lvl1pPr>
            <a:lvl2pPr>
              <a:defRPr sz="1920" b="0" i="0" spc="80" baseline="0">
                <a:latin typeface="Roboto Condensed" charset="0"/>
                <a:ea typeface="Roboto Condensed" charset="0"/>
                <a:cs typeface="Roboto Condensed" charset="0"/>
              </a:defRPr>
            </a:lvl2pPr>
            <a:lvl3pPr>
              <a:defRPr sz="1920" b="0" i="0" spc="80" baseline="0">
                <a:latin typeface="Roboto Condensed" charset="0"/>
                <a:ea typeface="Roboto Condensed" charset="0"/>
                <a:cs typeface="Roboto Condensed" charset="0"/>
              </a:defRPr>
            </a:lvl3pPr>
            <a:lvl4pPr>
              <a:defRPr sz="1920" b="0" i="0" spc="80" baseline="0">
                <a:latin typeface="Roboto Condensed" charset="0"/>
                <a:ea typeface="Roboto Condensed" charset="0"/>
                <a:cs typeface="Roboto Condensed" charset="0"/>
              </a:defRPr>
            </a:lvl4pPr>
            <a:lvl5pPr>
              <a:defRPr sz="1920" b="0" i="0" spc="80" baseline="0">
                <a:latin typeface="Roboto Condensed" charset="0"/>
                <a:ea typeface="Roboto Condensed" charset="0"/>
                <a:cs typeface="Roboto Condensed" charset="0"/>
              </a:defRPr>
            </a:lvl5pPr>
          </a:lstStyle>
          <a:p>
            <a:pPr lvl="0"/>
            <a:r>
              <a:rPr lang="en-US" dirty="0"/>
              <a:t>CLICK TO EDIT MASTER TEXT STYLES</a:t>
            </a:r>
          </a:p>
        </p:txBody>
      </p:sp>
      <p:sp>
        <p:nvSpPr>
          <p:cNvPr id="10" name="Content Placeholder 6"/>
          <p:cNvSpPr>
            <a:spLocks noGrp="1"/>
          </p:cNvSpPr>
          <p:nvPr>
            <p:ph sz="quarter" idx="11" hasCustomPrompt="1"/>
          </p:nvPr>
        </p:nvSpPr>
        <p:spPr>
          <a:xfrm>
            <a:off x="4020168" y="5778157"/>
            <a:ext cx="3116275" cy="478813"/>
          </a:xfrm>
        </p:spPr>
        <p:txBody>
          <a:bodyPr/>
          <a:lstStyle>
            <a:lvl1pPr>
              <a:defRPr sz="1920" b="0" i="0" spc="80" baseline="0">
                <a:latin typeface="Amazon Ember" charset="0"/>
                <a:ea typeface="Amazon Ember" charset="0"/>
                <a:cs typeface="Amazon Ember" charset="0"/>
              </a:defRPr>
            </a:lvl1pPr>
            <a:lvl2pPr>
              <a:defRPr sz="1920" b="0" i="0" spc="80" baseline="0">
                <a:latin typeface="Roboto Condensed" charset="0"/>
                <a:ea typeface="Roboto Condensed" charset="0"/>
                <a:cs typeface="Roboto Condensed" charset="0"/>
              </a:defRPr>
            </a:lvl2pPr>
            <a:lvl3pPr>
              <a:defRPr sz="1920" b="0" i="0" spc="80" baseline="0">
                <a:latin typeface="Roboto Condensed" charset="0"/>
                <a:ea typeface="Roboto Condensed" charset="0"/>
                <a:cs typeface="Roboto Condensed" charset="0"/>
              </a:defRPr>
            </a:lvl3pPr>
            <a:lvl4pPr>
              <a:defRPr sz="1920" b="0" i="0" spc="80" baseline="0">
                <a:latin typeface="Roboto Condensed" charset="0"/>
                <a:ea typeface="Roboto Condensed" charset="0"/>
                <a:cs typeface="Roboto Condensed" charset="0"/>
              </a:defRPr>
            </a:lvl4pPr>
            <a:lvl5pPr>
              <a:defRPr sz="1920" b="0" i="0" spc="80" baseline="0">
                <a:latin typeface="Roboto Condensed" charset="0"/>
                <a:ea typeface="Roboto Condensed" charset="0"/>
                <a:cs typeface="Roboto Condensed" charset="0"/>
              </a:defRPr>
            </a:lvl5pPr>
          </a:lstStyle>
          <a:p>
            <a:pPr lvl="0"/>
            <a:r>
              <a:rPr lang="en-US" dirty="0"/>
              <a:t>CLICK TO EDIT MASTER TEXT STYLES</a:t>
            </a:r>
          </a:p>
        </p:txBody>
      </p:sp>
      <p:sp>
        <p:nvSpPr>
          <p:cNvPr id="12" name="Content Placeholder 6"/>
          <p:cNvSpPr>
            <a:spLocks noGrp="1"/>
          </p:cNvSpPr>
          <p:nvPr>
            <p:ph sz="quarter" idx="12" hasCustomPrompt="1"/>
          </p:nvPr>
        </p:nvSpPr>
        <p:spPr>
          <a:xfrm>
            <a:off x="7453856" y="5778157"/>
            <a:ext cx="3116275" cy="478813"/>
          </a:xfrm>
        </p:spPr>
        <p:txBody>
          <a:bodyPr/>
          <a:lstStyle>
            <a:lvl1pPr>
              <a:defRPr sz="1920" b="0" i="0" spc="80" baseline="0">
                <a:latin typeface="Amazon Ember" charset="0"/>
                <a:ea typeface="Amazon Ember" charset="0"/>
                <a:cs typeface="Amazon Ember" charset="0"/>
              </a:defRPr>
            </a:lvl1pPr>
            <a:lvl2pPr>
              <a:defRPr sz="1920" b="0" i="0" spc="80" baseline="0">
                <a:latin typeface="Roboto Condensed" charset="0"/>
                <a:ea typeface="Roboto Condensed" charset="0"/>
                <a:cs typeface="Roboto Condensed" charset="0"/>
              </a:defRPr>
            </a:lvl2pPr>
            <a:lvl3pPr>
              <a:defRPr sz="1920" b="0" i="0" spc="80" baseline="0">
                <a:latin typeface="Roboto Condensed" charset="0"/>
                <a:ea typeface="Roboto Condensed" charset="0"/>
                <a:cs typeface="Roboto Condensed" charset="0"/>
              </a:defRPr>
            </a:lvl3pPr>
            <a:lvl4pPr>
              <a:defRPr sz="1920" b="0" i="0" spc="80" baseline="0">
                <a:latin typeface="Roboto Condensed" charset="0"/>
                <a:ea typeface="Roboto Condensed" charset="0"/>
                <a:cs typeface="Roboto Condensed" charset="0"/>
              </a:defRPr>
            </a:lvl4pPr>
            <a:lvl5pPr>
              <a:defRPr sz="1920" b="0" i="0" spc="80" baseline="0">
                <a:latin typeface="Roboto Condensed" charset="0"/>
                <a:ea typeface="Roboto Condensed" charset="0"/>
                <a:cs typeface="Roboto Condensed" charset="0"/>
              </a:defRPr>
            </a:lvl5pPr>
          </a:lstStyle>
          <a:p>
            <a:pPr lvl="0"/>
            <a:r>
              <a:rPr lang="en-US" dirty="0"/>
              <a:t>CLICK TO EDIT MASTER TEXT STYLES</a:t>
            </a:r>
          </a:p>
        </p:txBody>
      </p:sp>
      <p:sp>
        <p:nvSpPr>
          <p:cNvPr id="9" name="Content Placeholder 6"/>
          <p:cNvSpPr>
            <a:spLocks noGrp="1"/>
          </p:cNvSpPr>
          <p:nvPr>
            <p:ph sz="quarter" idx="13" hasCustomPrompt="1"/>
          </p:nvPr>
        </p:nvSpPr>
        <p:spPr>
          <a:xfrm>
            <a:off x="10887546" y="5778157"/>
            <a:ext cx="3116275" cy="478813"/>
          </a:xfrm>
        </p:spPr>
        <p:txBody>
          <a:bodyPr/>
          <a:lstStyle>
            <a:lvl1pPr>
              <a:defRPr sz="1920" b="0" i="0" spc="80" baseline="0">
                <a:latin typeface="Amazon Ember" charset="0"/>
                <a:ea typeface="Amazon Ember" charset="0"/>
                <a:cs typeface="Amazon Ember" charset="0"/>
              </a:defRPr>
            </a:lvl1pPr>
            <a:lvl2pPr>
              <a:defRPr sz="1920" b="0" i="0" spc="80" baseline="0">
                <a:latin typeface="Roboto Condensed" charset="0"/>
                <a:ea typeface="Roboto Condensed" charset="0"/>
                <a:cs typeface="Roboto Condensed" charset="0"/>
              </a:defRPr>
            </a:lvl2pPr>
            <a:lvl3pPr>
              <a:defRPr sz="1920" b="0" i="0" spc="80" baseline="0">
                <a:latin typeface="Roboto Condensed" charset="0"/>
                <a:ea typeface="Roboto Condensed" charset="0"/>
                <a:cs typeface="Roboto Condensed" charset="0"/>
              </a:defRPr>
            </a:lvl3pPr>
            <a:lvl4pPr>
              <a:defRPr sz="1920" b="0" i="0" spc="80" baseline="0">
                <a:latin typeface="Roboto Condensed" charset="0"/>
                <a:ea typeface="Roboto Condensed" charset="0"/>
                <a:cs typeface="Roboto Condensed" charset="0"/>
              </a:defRPr>
            </a:lvl4pPr>
            <a:lvl5pPr>
              <a:defRPr sz="1920" b="0" i="0" spc="80" baseline="0">
                <a:latin typeface="Roboto Condensed" charset="0"/>
                <a:ea typeface="Roboto Condensed" charset="0"/>
                <a:cs typeface="Roboto Condensed" charset="0"/>
              </a:defRPr>
            </a:lvl5pPr>
          </a:lstStyle>
          <a:p>
            <a:pPr lvl="0"/>
            <a:r>
              <a:rPr lang="en-US" dirty="0"/>
              <a:t>CLICK TO EDIT MASTER TEXT STYLES</a:t>
            </a:r>
          </a:p>
        </p:txBody>
      </p:sp>
      <p:sp>
        <p:nvSpPr>
          <p:cNvPr id="6" name="Picture Placeholder 5"/>
          <p:cNvSpPr>
            <a:spLocks noGrp="1"/>
          </p:cNvSpPr>
          <p:nvPr>
            <p:ph type="pic" sz="quarter" idx="14"/>
          </p:nvPr>
        </p:nvSpPr>
        <p:spPr>
          <a:xfrm>
            <a:off x="741039" y="2637133"/>
            <a:ext cx="2794406" cy="2794406"/>
          </a:xfrm>
        </p:spPr>
        <p:txBody>
          <a:bodyPr/>
          <a:lstStyle>
            <a:lvl1pPr>
              <a:defRPr sz="2880"/>
            </a:lvl1pPr>
          </a:lstStyle>
          <a:p>
            <a:endParaRPr lang="en-US" dirty="0"/>
          </a:p>
        </p:txBody>
      </p:sp>
      <p:sp>
        <p:nvSpPr>
          <p:cNvPr id="13" name="Picture Placeholder 5"/>
          <p:cNvSpPr>
            <a:spLocks noGrp="1" noChangeAspect="1"/>
          </p:cNvSpPr>
          <p:nvPr>
            <p:ph type="pic" sz="quarter" idx="15"/>
          </p:nvPr>
        </p:nvSpPr>
        <p:spPr>
          <a:xfrm>
            <a:off x="4183416" y="2637133"/>
            <a:ext cx="2794406" cy="2794406"/>
          </a:xfrm>
        </p:spPr>
        <p:txBody>
          <a:bodyPr/>
          <a:lstStyle>
            <a:lvl1pPr>
              <a:defRPr sz="2880"/>
            </a:lvl1pPr>
          </a:lstStyle>
          <a:p>
            <a:endParaRPr lang="en-US" dirty="0"/>
          </a:p>
        </p:txBody>
      </p:sp>
      <p:sp>
        <p:nvSpPr>
          <p:cNvPr id="14" name="Picture Placeholder 5"/>
          <p:cNvSpPr>
            <a:spLocks noGrp="1" noChangeAspect="1"/>
          </p:cNvSpPr>
          <p:nvPr>
            <p:ph type="pic" sz="quarter" idx="16"/>
          </p:nvPr>
        </p:nvSpPr>
        <p:spPr>
          <a:xfrm>
            <a:off x="7625794" y="2637133"/>
            <a:ext cx="2794406" cy="2794406"/>
          </a:xfrm>
        </p:spPr>
        <p:txBody>
          <a:bodyPr/>
          <a:lstStyle>
            <a:lvl1pPr>
              <a:defRPr sz="2880"/>
            </a:lvl1pPr>
          </a:lstStyle>
          <a:p>
            <a:endParaRPr lang="en-US"/>
          </a:p>
        </p:txBody>
      </p:sp>
      <p:sp>
        <p:nvSpPr>
          <p:cNvPr id="15" name="Picture Placeholder 5"/>
          <p:cNvSpPr>
            <a:spLocks noGrp="1" noChangeAspect="1"/>
          </p:cNvSpPr>
          <p:nvPr>
            <p:ph type="pic" sz="quarter" idx="17"/>
          </p:nvPr>
        </p:nvSpPr>
        <p:spPr>
          <a:xfrm>
            <a:off x="11068170" y="2637133"/>
            <a:ext cx="2794406" cy="2794406"/>
          </a:xfrm>
        </p:spPr>
        <p:txBody>
          <a:bodyPr/>
          <a:lstStyle>
            <a:lvl1pPr>
              <a:defRPr sz="2880"/>
            </a:lvl1pPr>
          </a:lstStyle>
          <a:p>
            <a:endParaRPr lang="en-US"/>
          </a:p>
        </p:txBody>
      </p:sp>
      <p:sp>
        <p:nvSpPr>
          <p:cNvPr id="17" name="Title 1"/>
          <p:cNvSpPr>
            <a:spLocks noGrp="1"/>
          </p:cNvSpPr>
          <p:nvPr>
            <p:ph type="title" hasCustomPrompt="1"/>
          </p:nvPr>
        </p:nvSpPr>
        <p:spPr>
          <a:xfrm>
            <a:off x="570584" y="555955"/>
            <a:ext cx="13518490" cy="751728"/>
          </a:xfrm>
        </p:spPr>
        <p:txBody>
          <a:bodyPr lIns="91440" tIns="45720" rIns="91440" bIns="45720"/>
          <a:lstStyle>
            <a:lvl1pPr>
              <a:defRPr b="0" i="0" spc="480">
                <a:latin typeface="Amazon Ember Light" charset="0"/>
                <a:ea typeface="Amazon Ember Light" charset="0"/>
                <a:cs typeface="Amazon Ember Light" charset="0"/>
              </a:defRPr>
            </a:lvl1pPr>
          </a:lstStyle>
          <a:p>
            <a:r>
              <a:rPr lang="en-US" dirty="0"/>
              <a:t>CLICK TO EDIT MASTER TITLE STYLE</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Tree>
    <p:extLst>
      <p:ext uri="{BB962C8B-B14F-4D97-AF65-F5344CB8AC3E}">
        <p14:creationId xmlns:p14="http://schemas.microsoft.com/office/powerpoint/2010/main" val="20396359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theme" Target="../theme/theme1.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userDrawn="1"/>
        </p:nvPicPr>
        <p:blipFill>
          <a:blip r:embed="rId9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 id="2147483742" r:id="rId25"/>
    <p:sldLayoutId id="2147483743" r:id="rId26"/>
    <p:sldLayoutId id="2147483746" r:id="rId27"/>
    <p:sldLayoutId id="2147483807" r:id="rId28"/>
    <p:sldLayoutId id="2147483943" r:id="rId29"/>
    <p:sldLayoutId id="2147483748" r:id="rId30"/>
    <p:sldLayoutId id="2147483749" r:id="rId31"/>
    <p:sldLayoutId id="2147483750" r:id="rId32"/>
    <p:sldLayoutId id="2147483751" r:id="rId33"/>
    <p:sldLayoutId id="2147483752" r:id="rId34"/>
    <p:sldLayoutId id="2147483756" r:id="rId35"/>
    <p:sldLayoutId id="2147483757" r:id="rId36"/>
    <p:sldLayoutId id="2147483758" r:id="rId37"/>
    <p:sldLayoutId id="2147483759" r:id="rId38"/>
    <p:sldLayoutId id="2147483760" r:id="rId39"/>
    <p:sldLayoutId id="2147483761" r:id="rId40"/>
    <p:sldLayoutId id="2147483762" r:id="rId41"/>
    <p:sldLayoutId id="2147483764" r:id="rId42"/>
    <p:sldLayoutId id="2147483765" r:id="rId43"/>
    <p:sldLayoutId id="2147483766" r:id="rId44"/>
    <p:sldLayoutId id="2147483767" r:id="rId45"/>
    <p:sldLayoutId id="2147483768" r:id="rId46"/>
    <p:sldLayoutId id="2147483769" r:id="rId47"/>
    <p:sldLayoutId id="2147483770" r:id="rId48"/>
    <p:sldLayoutId id="2147483771" r:id="rId49"/>
    <p:sldLayoutId id="2147483772" r:id="rId50"/>
    <p:sldLayoutId id="2147483773" r:id="rId51"/>
    <p:sldLayoutId id="2147483774" r:id="rId52"/>
    <p:sldLayoutId id="2147483777" r:id="rId53"/>
    <p:sldLayoutId id="2147483778" r:id="rId54"/>
    <p:sldLayoutId id="2147483779" r:id="rId55"/>
    <p:sldLayoutId id="2147483780" r:id="rId56"/>
    <p:sldLayoutId id="2147483782" r:id="rId57"/>
    <p:sldLayoutId id="2147483784" r:id="rId58"/>
    <p:sldLayoutId id="2147483787" r:id="rId59"/>
    <p:sldLayoutId id="2147483789" r:id="rId60"/>
    <p:sldLayoutId id="2147483792" r:id="rId61"/>
    <p:sldLayoutId id="2147483793" r:id="rId62"/>
    <p:sldLayoutId id="2147483795" r:id="rId63"/>
    <p:sldLayoutId id="2147483798" r:id="rId64"/>
    <p:sldLayoutId id="2147483799" r:id="rId65"/>
    <p:sldLayoutId id="2147483800" r:id="rId66"/>
    <p:sldLayoutId id="2147483801" r:id="rId67"/>
    <p:sldLayoutId id="2147483802" r:id="rId68"/>
    <p:sldLayoutId id="2147483803" r:id="rId69"/>
    <p:sldLayoutId id="2147483804" r:id="rId70"/>
    <p:sldLayoutId id="2147483805" r:id="rId71"/>
    <p:sldLayoutId id="2147483806" r:id="rId72"/>
    <p:sldLayoutId id="2147483948" r:id="rId73"/>
    <p:sldLayoutId id="2147483839" r:id="rId74"/>
    <p:sldLayoutId id="2147483840" r:id="rId75"/>
    <p:sldLayoutId id="2147483841" r:id="rId76"/>
    <p:sldLayoutId id="2147483842" r:id="rId77"/>
    <p:sldLayoutId id="2147483847" r:id="rId78"/>
    <p:sldLayoutId id="2147483848" r:id="rId79"/>
    <p:sldLayoutId id="2147483849" r:id="rId80"/>
    <p:sldLayoutId id="2147483850" r:id="rId81"/>
    <p:sldLayoutId id="2147483852" r:id="rId82"/>
    <p:sldLayoutId id="2147483860" r:id="rId83"/>
    <p:sldLayoutId id="2147483861" r:id="rId84"/>
    <p:sldLayoutId id="2147483864" r:id="rId85"/>
    <p:sldLayoutId id="2147483867" r:id="rId86"/>
    <p:sldLayoutId id="2147483869" r:id="rId87"/>
    <p:sldLayoutId id="2147483890" r:id="rId88"/>
    <p:sldLayoutId id="2147483892" r:id="rId89"/>
    <p:sldLayoutId id="2147483895" r:id="rId90"/>
    <p:sldLayoutId id="2147483897" r:id="rId91"/>
    <p:sldLayoutId id="2147483940" r:id="rId92"/>
    <p:sldLayoutId id="2147483941" r:id="rId93"/>
    <p:sldLayoutId id="2147483953" r:id="rId94"/>
  </p:sldLayoutIdLst>
  <p:transition>
    <p:fade/>
  </p:transition>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1.sv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28.svg"/><Relationship Id="rId5" Type="http://schemas.openxmlformats.org/officeDocument/2006/relationships/image" Target="../media/image26.png"/><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image" Target="../media/image28.svg"/><Relationship Id="rId5" Type="http://schemas.openxmlformats.org/officeDocument/2006/relationships/image" Target="../media/image26.png"/><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33.sv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9"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tif"/><Relationship Id="rId2" Type="http://schemas.openxmlformats.org/officeDocument/2006/relationships/notesSlide" Target="../notesSlides/notesSlide22.xml"/><Relationship Id="rId1" Type="http://schemas.openxmlformats.org/officeDocument/2006/relationships/slideLayout" Target="../slideLayouts/slideLayout2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34.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25.xml"/><Relationship Id="rId16" Type="http://schemas.openxmlformats.org/officeDocument/2006/relationships/image" Target="../media/image55.svg"/><Relationship Id="rId1" Type="http://schemas.openxmlformats.org/officeDocument/2006/relationships/slideLayout" Target="../slideLayouts/slideLayout7.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svg"/><Relationship Id="rId4" Type="http://schemas.openxmlformats.org/officeDocument/2006/relationships/image" Target="../media/image35.svg"/><Relationship Id="rId9" Type="http://schemas.openxmlformats.org/officeDocument/2006/relationships/image" Target="../media/image48.png"/><Relationship Id="rId14" Type="http://schemas.openxmlformats.org/officeDocument/2006/relationships/image" Target="../media/image53.svg"/></Relationships>
</file>

<file path=ppt/slides/_rels/slide31.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0.png"/><Relationship Id="rId3" Type="http://schemas.openxmlformats.org/officeDocument/2006/relationships/image" Target="../media/image34.png"/><Relationship Id="rId7" Type="http://schemas.openxmlformats.org/officeDocument/2006/relationships/image" Target="../media/image46.png"/><Relationship Id="rId12" Type="http://schemas.openxmlformats.org/officeDocument/2006/relationships/image" Target="../media/image49.svg"/><Relationship Id="rId2" Type="http://schemas.openxmlformats.org/officeDocument/2006/relationships/notesSlide" Target="../notesSlides/notesSlide26.xml"/><Relationship Id="rId16" Type="http://schemas.openxmlformats.org/officeDocument/2006/relationships/image" Target="../media/image53.svg"/><Relationship Id="rId1" Type="http://schemas.openxmlformats.org/officeDocument/2006/relationships/slideLayout" Target="../slideLayouts/slideLayout7.xml"/><Relationship Id="rId6" Type="http://schemas.openxmlformats.org/officeDocument/2006/relationships/image" Target="../media/image45.svg"/><Relationship Id="rId11" Type="http://schemas.openxmlformats.org/officeDocument/2006/relationships/image" Target="../media/image48.png"/><Relationship Id="rId5" Type="http://schemas.openxmlformats.org/officeDocument/2006/relationships/image" Target="../media/image44.png"/><Relationship Id="rId15" Type="http://schemas.openxmlformats.org/officeDocument/2006/relationships/image" Target="../media/image52.png"/><Relationship Id="rId10" Type="http://schemas.openxmlformats.org/officeDocument/2006/relationships/image" Target="../media/image55.svg"/><Relationship Id="rId4" Type="http://schemas.openxmlformats.org/officeDocument/2006/relationships/image" Target="../media/image35.svg"/><Relationship Id="rId9" Type="http://schemas.openxmlformats.org/officeDocument/2006/relationships/image" Target="../media/image54.png"/><Relationship Id="rId14" Type="http://schemas.openxmlformats.org/officeDocument/2006/relationships/image" Target="../media/image51.sv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57.svg"/><Relationship Id="rId4" Type="http://schemas.openxmlformats.org/officeDocument/2006/relationships/image" Target="../media/image56.png"/><Relationship Id="rId9" Type="http://schemas.openxmlformats.org/officeDocument/2006/relationships/image" Target="../media/image49.svg"/></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5.svg"/><Relationship Id="rId7" Type="http://schemas.openxmlformats.org/officeDocument/2006/relationships/image" Target="../media/image57.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49.svg"/><Relationship Id="rId5" Type="http://schemas.openxmlformats.org/officeDocument/2006/relationships/image" Target="../media/image47.sv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51.svg"/></Relationships>
</file>

<file path=ppt/slides/_rels/slide3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sv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9.svg"/><Relationship Id="rId3" Type="http://schemas.openxmlformats.org/officeDocument/2006/relationships/image" Target="../media/image57.svg"/><Relationship Id="rId7" Type="http://schemas.openxmlformats.org/officeDocument/2006/relationships/image" Target="../media/image49.svg"/><Relationship Id="rId12" Type="http://schemas.openxmlformats.org/officeDocument/2006/relationships/image" Target="../media/image46.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51.svg"/><Relationship Id="rId10"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image" Target="../media/image35.svg"/></Relationships>
</file>

<file path=ppt/slides/_rels/slide37.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46.png"/><Relationship Id="rId3"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1.sv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35.svg"/><Relationship Id="rId4" Type="http://schemas.openxmlformats.org/officeDocument/2006/relationships/image" Target="../media/image57.svg"/><Relationship Id="rId9" Type="http://schemas.openxmlformats.org/officeDocument/2006/relationships/image" Target="../media/image34.png"/><Relationship Id="rId14" Type="http://schemas.openxmlformats.org/officeDocument/2006/relationships/image" Target="../media/image59.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8.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8.svg"/></Relationships>
</file>

<file path=ppt/slides/_rels/slide45.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66.svg"/><Relationship Id="rId4" Type="http://schemas.openxmlformats.org/officeDocument/2006/relationships/image" Target="../media/image68.svg"/><Relationship Id="rId9" Type="http://schemas.openxmlformats.org/officeDocument/2006/relationships/image" Target="../media/image6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0.png"/><Relationship Id="rId7"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3.svg"/><Relationship Id="rId5" Type="http://schemas.openxmlformats.org/officeDocument/2006/relationships/image" Target="../media/image62.png"/><Relationship Id="rId10" Type="http://schemas.openxmlformats.org/officeDocument/2006/relationships/image" Target="../media/image76.svg"/><Relationship Id="rId4" Type="http://schemas.openxmlformats.org/officeDocument/2006/relationships/image" Target="../media/image61.svg"/><Relationship Id="rId9" Type="http://schemas.openxmlformats.org/officeDocument/2006/relationships/image" Target="../media/image75.png"/></Relationships>
</file>

<file path=ppt/slides/_rels/slide5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5.png"/><Relationship Id="rId7" Type="http://schemas.openxmlformats.org/officeDocument/2006/relationships/image" Target="../media/image73.png"/><Relationship Id="rId2" Type="http://schemas.openxmlformats.org/officeDocument/2006/relationships/notesSlide" Target="../notesSlides/notesSlide41.xml"/><Relationship Id="rId1" Type="http://schemas.openxmlformats.org/officeDocument/2006/relationships/slideLayout" Target="../slideLayouts/slideLayout28.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76.svg"/></Relationships>
</file>

<file path=ppt/slides/_rels/slide52.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5.png"/><Relationship Id="rId7"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8.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76.svg"/></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3.xml"/><Relationship Id="rId1" Type="http://schemas.openxmlformats.org/officeDocument/2006/relationships/slideLayout" Target="../slideLayouts/slideLayout28.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76.svg"/></Relationships>
</file>

<file path=ppt/slides/_rels/slide5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image" Target="../media/image78.svg"/><Relationship Id="rId5" Type="http://schemas.openxmlformats.org/officeDocument/2006/relationships/image" Target="../media/image62.png"/><Relationship Id="rId4" Type="http://schemas.openxmlformats.org/officeDocument/2006/relationships/image" Target="../media/image77.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9.svg"/><Relationship Id="rId5" Type="http://schemas.openxmlformats.org/officeDocument/2006/relationships/image" Target="../media/image46.png"/><Relationship Id="rId4" Type="http://schemas.openxmlformats.org/officeDocument/2006/relationships/image" Target="../media/image45.sv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6D2FFDC-3B7E-4802-A7E3-F86F03EAEEF3}"/>
              </a:ext>
            </a:extLst>
          </p:cNvPr>
          <p:cNvSpPr>
            <a:spLocks noGrp="1"/>
          </p:cNvSpPr>
          <p:nvPr>
            <p:ph type="body" sz="quarter" idx="12"/>
          </p:nvPr>
        </p:nvSpPr>
        <p:spPr>
          <a:xfrm>
            <a:off x="548640" y="3053166"/>
            <a:ext cx="11719981" cy="1191259"/>
          </a:xfrm>
        </p:spPr>
        <p:txBody>
          <a:bodyPr anchor="b" anchorCtr="0"/>
          <a:lstStyle/>
          <a:p>
            <a:r>
              <a:rPr lang="en-US" dirty="0">
                <a:solidFill>
                  <a:schemeClr val="accent1"/>
                </a:solidFill>
              </a:rPr>
              <a:t>Containers on AWS</a:t>
            </a:r>
          </a:p>
        </p:txBody>
      </p:sp>
    </p:spTree>
    <p:extLst>
      <p:ext uri="{BB962C8B-B14F-4D97-AF65-F5344CB8AC3E}">
        <p14:creationId xmlns:p14="http://schemas.microsoft.com/office/powerpoint/2010/main" val="10515186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3803C0D5-6681-4D76-AF1C-283DE7D6310C}"/>
              </a:ext>
            </a:extLst>
          </p:cNvPr>
          <p:cNvSpPr/>
          <p:nvPr/>
        </p:nvSpPr>
        <p:spPr>
          <a:xfrm>
            <a:off x="0" y="7427362"/>
            <a:ext cx="14630400" cy="80223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C09D295-D905-AA47-A4B6-28A967FC7330}"/>
              </a:ext>
            </a:extLst>
          </p:cNvPr>
          <p:cNvSpPr txBox="1"/>
          <p:nvPr/>
        </p:nvSpPr>
        <p:spPr>
          <a:xfrm>
            <a:off x="1566389" y="1877548"/>
            <a:ext cx="2720938" cy="738664"/>
          </a:xfrm>
          <a:prstGeom prst="rect">
            <a:avLst/>
          </a:prstGeom>
          <a:noFill/>
        </p:spPr>
        <p:txBody>
          <a:bodyPr wrap="none" lIns="182880" tIns="146304" rIns="182880" bIns="146304" rtlCol="0">
            <a:spAutoFit/>
          </a:bodyPr>
          <a:lstStyle/>
          <a:p>
            <a:pPr marL="0" marR="0" lvl="0" indent="0" algn="r" defTabSz="1097168" rtl="0" eaLnBrk="0" fontAlgn="base" latinLnBrk="0" hangingPunct="0">
              <a:lnSpc>
                <a:spcPct val="90000"/>
              </a:lnSpc>
              <a:spcBef>
                <a:spcPct val="0"/>
              </a:spcBef>
              <a:spcAft>
                <a:spcPts val="1800"/>
              </a:spcAft>
              <a:buClrTx/>
              <a:buSzTx/>
              <a:buFontTx/>
              <a:buNone/>
              <a:tabLst/>
              <a:defRPr/>
            </a:pPr>
            <a: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t>Reduced risk</a:t>
            </a:r>
          </a:p>
        </p:txBody>
      </p:sp>
      <p:sp>
        <p:nvSpPr>
          <p:cNvPr id="60" name="TextBox 59">
            <a:extLst>
              <a:ext uri="{FF2B5EF4-FFF2-40B4-BE49-F238E27FC236}">
                <a16:creationId xmlns:a16="http://schemas.microsoft.com/office/drawing/2014/main" id="{84398D01-47D9-D74E-9848-3C7A9BB1513C}"/>
              </a:ext>
            </a:extLst>
          </p:cNvPr>
          <p:cNvSpPr txBox="1"/>
          <p:nvPr/>
        </p:nvSpPr>
        <p:spPr>
          <a:xfrm>
            <a:off x="1696232" y="3336794"/>
            <a:ext cx="2591094" cy="1280351"/>
          </a:xfrm>
          <a:prstGeom prst="rect">
            <a:avLst/>
          </a:prstGeom>
          <a:noFill/>
        </p:spPr>
        <p:txBody>
          <a:bodyPr wrap="none" lIns="182880" tIns="146304" rIns="182880" bIns="146304" rtlCol="0">
            <a:spAutoFit/>
          </a:bodyPr>
          <a:lstStyle/>
          <a:p>
            <a:pPr marL="0" marR="0" lvl="0" indent="0" algn="r" defTabSz="1097168" rtl="0" eaLnBrk="0" fontAlgn="base" latinLnBrk="0" hangingPunct="0">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t>Operational</a:t>
            </a:r>
            <a:b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br>
            <a: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t>efficiency</a:t>
            </a:r>
          </a:p>
        </p:txBody>
      </p:sp>
      <p:sp>
        <p:nvSpPr>
          <p:cNvPr id="61" name="TextBox 60">
            <a:extLst>
              <a:ext uri="{FF2B5EF4-FFF2-40B4-BE49-F238E27FC236}">
                <a16:creationId xmlns:a16="http://schemas.microsoft.com/office/drawing/2014/main" id="{F7D416BA-3786-BA44-A854-DEDAB1655361}"/>
              </a:ext>
            </a:extLst>
          </p:cNvPr>
          <p:cNvSpPr txBox="1"/>
          <p:nvPr/>
        </p:nvSpPr>
        <p:spPr>
          <a:xfrm>
            <a:off x="1566391" y="5037562"/>
            <a:ext cx="2720937" cy="738664"/>
          </a:xfrm>
          <a:prstGeom prst="rect">
            <a:avLst/>
          </a:prstGeom>
          <a:noFill/>
        </p:spPr>
        <p:txBody>
          <a:bodyPr wrap="square" lIns="182880" tIns="146304" rIns="182880" bIns="146304" rtlCol="0">
            <a:spAutoFit/>
          </a:bodyPr>
          <a:lstStyle/>
          <a:p>
            <a:pPr marL="0" marR="0" lvl="0" indent="0" algn="r" defTabSz="1097168" rtl="0" eaLnBrk="0" fontAlgn="base" latinLnBrk="0" hangingPunct="0">
              <a:lnSpc>
                <a:spcPct val="90000"/>
              </a:lnSpc>
              <a:spcBef>
                <a:spcPct val="0"/>
              </a:spcBef>
              <a:spcAft>
                <a:spcPts val="1800"/>
              </a:spcAft>
              <a:buClrTx/>
              <a:buSzTx/>
              <a:buFontTx/>
              <a:buNone/>
              <a:tabLst/>
              <a:defRPr/>
            </a:pPr>
            <a: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t>Speed</a:t>
            </a:r>
          </a:p>
        </p:txBody>
      </p:sp>
      <p:sp>
        <p:nvSpPr>
          <p:cNvPr id="71" name="TextBox 70">
            <a:extLst>
              <a:ext uri="{FF2B5EF4-FFF2-40B4-BE49-F238E27FC236}">
                <a16:creationId xmlns:a16="http://schemas.microsoft.com/office/drawing/2014/main" id="{25EFBF2E-3A4F-8244-8DF3-E2C65E77F68B}"/>
              </a:ext>
            </a:extLst>
          </p:cNvPr>
          <p:cNvSpPr txBox="1"/>
          <p:nvPr/>
        </p:nvSpPr>
        <p:spPr>
          <a:xfrm>
            <a:off x="2264658" y="6446725"/>
            <a:ext cx="2022670" cy="787908"/>
          </a:xfrm>
          <a:prstGeom prst="rect">
            <a:avLst/>
          </a:prstGeom>
          <a:noFill/>
        </p:spPr>
        <p:txBody>
          <a:bodyPr wrap="none" lIns="182880" tIns="146304" rIns="182880" bIns="146304" rtlCol="0">
            <a:spAutoFit/>
          </a:bodyPr>
          <a:lstStyle/>
          <a:p>
            <a:pPr marL="548584" marR="0" lvl="1" indent="-90488" algn="r" defTabSz="1097168" rtl="0" eaLnBrk="0" fontAlgn="base" latinLnBrk="0" hangingPunct="0">
              <a:lnSpc>
                <a:spcPct val="100000"/>
              </a:lnSpc>
              <a:spcBef>
                <a:spcPct val="0"/>
              </a:spcBef>
              <a:spcAft>
                <a:spcPts val="600"/>
              </a:spcAft>
              <a:buClrTx/>
              <a:buSzTx/>
              <a:buFontTx/>
              <a:buNone/>
              <a:tabLst/>
              <a:defRPr/>
            </a:pPr>
            <a:r>
              <a:rPr kumimoji="0" lang="en-US" sz="3200" b="0" i="0" u="none" strike="noStrike" kern="1200" cap="none" spc="0" normalizeH="0" baseline="0" noProof="0" dirty="0">
                <a:ln>
                  <a:noFill/>
                </a:ln>
                <a:solidFill>
                  <a:schemeClr val="accent2"/>
                </a:solidFill>
                <a:effectLst/>
                <a:uLnTx/>
                <a:uFillTx/>
                <a:latin typeface="Amazon Ember"/>
                <a:ea typeface="Amazon Ember"/>
                <a:cs typeface="Amazon Ember"/>
                <a:sym typeface="Amazon Ember"/>
              </a:rPr>
              <a:t>Agility</a:t>
            </a:r>
            <a:endParaRPr kumimoji="0" lang="en-US" sz="3200" b="0" i="0" u="none" strike="noStrike" kern="1200" cap="none" spc="0" normalizeH="0" baseline="0" noProof="0" dirty="0">
              <a:ln>
                <a:noFill/>
              </a:ln>
              <a:solidFill>
                <a:schemeClr val="accent2"/>
              </a:solidFill>
              <a:effectLst/>
              <a:uLnTx/>
              <a:uFillTx/>
              <a:latin typeface="Amazon Ember" panose="02000000000000000000" pitchFamily="2" charset="0"/>
              <a:ea typeface="Amazon Ember"/>
              <a:cs typeface="Amazon Ember"/>
              <a:sym typeface="Amazon Ember"/>
            </a:endParaRPr>
          </a:p>
        </p:txBody>
      </p:sp>
      <p:sp>
        <p:nvSpPr>
          <p:cNvPr id="12" name="TextBox 11">
            <a:extLst>
              <a:ext uri="{FF2B5EF4-FFF2-40B4-BE49-F238E27FC236}">
                <a16:creationId xmlns:a16="http://schemas.microsoft.com/office/drawing/2014/main" id="{26872FFC-DBFB-8940-A11E-90AFCCFF30C9}"/>
              </a:ext>
            </a:extLst>
          </p:cNvPr>
          <p:cNvSpPr txBox="1"/>
          <p:nvPr/>
        </p:nvSpPr>
        <p:spPr>
          <a:xfrm>
            <a:off x="7085557" y="3329000"/>
            <a:ext cx="6885937" cy="1071062"/>
          </a:xfrm>
          <a:prstGeom prst="rect">
            <a:avLst/>
          </a:prstGeom>
          <a:noFill/>
        </p:spPr>
        <p:txBody>
          <a:bodyPr wrap="square" lIns="182880" tIns="146304" rIns="182880" bIns="146304" rtlCol="0">
            <a:spAutoFit/>
          </a:bodyPr>
          <a:lstStyle/>
          <a:p>
            <a:pPr marL="0" marR="0" lvl="0" indent="0" algn="l" defTabSz="1097168" rtl="0" eaLnBrk="0" fontAlgn="base" latinLnBrk="0" hangingPunct="0">
              <a:lnSpc>
                <a:spcPct val="9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mazon Ember"/>
                <a:ea typeface="Amazon Ember"/>
                <a:cs typeface="Amazon Ember"/>
                <a:sym typeface="Amazon Ember"/>
              </a:rPr>
              <a:t>Reduced operational burden by removing undifferentiated heavy lifting</a:t>
            </a:r>
          </a:p>
        </p:txBody>
      </p:sp>
      <p:sp>
        <p:nvSpPr>
          <p:cNvPr id="75" name="TextBox 74">
            <a:extLst>
              <a:ext uri="{FF2B5EF4-FFF2-40B4-BE49-F238E27FC236}">
                <a16:creationId xmlns:a16="http://schemas.microsoft.com/office/drawing/2014/main" id="{185C8A8C-04EE-E749-93B1-CF7A5969E15D}"/>
              </a:ext>
            </a:extLst>
          </p:cNvPr>
          <p:cNvSpPr txBox="1"/>
          <p:nvPr/>
        </p:nvSpPr>
        <p:spPr>
          <a:xfrm>
            <a:off x="7085557" y="4836088"/>
            <a:ext cx="6684231" cy="1071062"/>
          </a:xfrm>
          <a:prstGeom prst="rect">
            <a:avLst/>
          </a:prstGeom>
          <a:noFill/>
        </p:spPr>
        <p:txBody>
          <a:bodyPr wrap="square" lIns="182880" tIns="146304" rIns="182880" bIns="146304" rtlCol="0">
            <a:spAutoFit/>
          </a:bodyPr>
          <a:lstStyle/>
          <a:p>
            <a:pPr marL="0" marR="0" lvl="0" indent="0" algn="l" defTabSz="1097168"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mazon Ember"/>
                <a:ea typeface="Amazon Ember"/>
                <a:cs typeface="Amazon Ember"/>
                <a:sym typeface="Amazon Ember"/>
              </a:rPr>
              <a:t>Consistent environment improves developer velocity</a:t>
            </a:r>
          </a:p>
        </p:txBody>
      </p:sp>
      <p:sp>
        <p:nvSpPr>
          <p:cNvPr id="76" name="TextBox 75">
            <a:extLst>
              <a:ext uri="{FF2B5EF4-FFF2-40B4-BE49-F238E27FC236}">
                <a16:creationId xmlns:a16="http://schemas.microsoft.com/office/drawing/2014/main" id="{2B41551C-AE7D-4D4B-AC8B-B682FBAAAC11}"/>
              </a:ext>
            </a:extLst>
          </p:cNvPr>
          <p:cNvSpPr txBox="1"/>
          <p:nvPr/>
        </p:nvSpPr>
        <p:spPr>
          <a:xfrm>
            <a:off x="7085556" y="6366687"/>
            <a:ext cx="6684231" cy="1071062"/>
          </a:xfrm>
          <a:prstGeom prst="rect">
            <a:avLst/>
          </a:prstGeom>
          <a:noFill/>
        </p:spPr>
        <p:txBody>
          <a:bodyPr wrap="square" lIns="182880" tIns="146304" rIns="182880" bIns="146304" rtlCol="0">
            <a:spAutoFit/>
          </a:bodyPr>
          <a:lstStyle/>
          <a:p>
            <a:pPr marL="0" marR="0" lvl="0" indent="0" algn="l" defTabSz="1097168" rtl="0" eaLnBrk="0" fontAlgn="base" latinLnBrk="0" hangingPunct="0">
              <a:lnSpc>
                <a:spcPct val="9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mazon Ember"/>
                <a:ea typeface="Amazon Ember"/>
                <a:cs typeface="Amazon Ember"/>
                <a:sym typeface="Amazon Ember"/>
              </a:rPr>
              <a:t>Automation increases speed and ease of testing and iterating</a:t>
            </a:r>
          </a:p>
        </p:txBody>
      </p:sp>
      <p:sp>
        <p:nvSpPr>
          <p:cNvPr id="77" name="TextBox 76">
            <a:extLst>
              <a:ext uri="{FF2B5EF4-FFF2-40B4-BE49-F238E27FC236}">
                <a16:creationId xmlns:a16="http://schemas.microsoft.com/office/drawing/2014/main" id="{4CE9E72E-01E3-EA49-A4D6-D4BDBC160A7A}"/>
              </a:ext>
            </a:extLst>
          </p:cNvPr>
          <p:cNvSpPr txBox="1"/>
          <p:nvPr/>
        </p:nvSpPr>
        <p:spPr>
          <a:xfrm>
            <a:off x="7085560" y="1774892"/>
            <a:ext cx="6684228" cy="1071062"/>
          </a:xfrm>
          <a:prstGeom prst="rect">
            <a:avLst/>
          </a:prstGeom>
          <a:noFill/>
        </p:spPr>
        <p:txBody>
          <a:bodyPr wrap="square" lIns="182880" tIns="146304" rIns="182880" bIns="146304" rtlCol="0">
            <a:spAutoFit/>
          </a:bodyPr>
          <a:lstStyle/>
          <a:p>
            <a:pPr marL="0" marR="0" lvl="0" indent="0" algn="l" defTabSz="1097168"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mazon Ember"/>
                <a:ea typeface="Amazon Ember"/>
                <a:cs typeface="Amazon Ember"/>
                <a:sym typeface="Amazon Ember"/>
              </a:rPr>
              <a:t>Uniform security across environment, maintained with automation</a:t>
            </a:r>
          </a:p>
        </p:txBody>
      </p:sp>
      <p:cxnSp>
        <p:nvCxnSpPr>
          <p:cNvPr id="10" name="Straight Connector 9">
            <a:extLst>
              <a:ext uri="{FF2B5EF4-FFF2-40B4-BE49-F238E27FC236}">
                <a16:creationId xmlns:a16="http://schemas.microsoft.com/office/drawing/2014/main" id="{AD2A0546-58DD-D048-A4CE-E99FD843A88C}"/>
              </a:ext>
            </a:extLst>
          </p:cNvPr>
          <p:cNvCxnSpPr>
            <a:cxnSpLocks/>
          </p:cNvCxnSpPr>
          <p:nvPr/>
        </p:nvCxnSpPr>
        <p:spPr>
          <a:xfrm>
            <a:off x="6413660" y="1746327"/>
            <a:ext cx="0" cy="1062318"/>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2949C6-6DF3-2949-AE68-0870AD0D718D}"/>
              </a:ext>
            </a:extLst>
          </p:cNvPr>
          <p:cNvCxnSpPr>
            <a:cxnSpLocks/>
          </p:cNvCxnSpPr>
          <p:nvPr/>
        </p:nvCxnSpPr>
        <p:spPr>
          <a:xfrm>
            <a:off x="6413660" y="3333372"/>
            <a:ext cx="0" cy="1062318"/>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87BEB15-540A-8D4B-AE53-239F1C48B85F}"/>
              </a:ext>
            </a:extLst>
          </p:cNvPr>
          <p:cNvCxnSpPr>
            <a:cxnSpLocks/>
          </p:cNvCxnSpPr>
          <p:nvPr/>
        </p:nvCxnSpPr>
        <p:spPr>
          <a:xfrm>
            <a:off x="6413660" y="4844832"/>
            <a:ext cx="0" cy="1062318"/>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8E7FF11-92CA-4346-82E6-3AB78CE846EA}"/>
              </a:ext>
            </a:extLst>
          </p:cNvPr>
          <p:cNvCxnSpPr>
            <a:cxnSpLocks/>
          </p:cNvCxnSpPr>
          <p:nvPr/>
        </p:nvCxnSpPr>
        <p:spPr>
          <a:xfrm>
            <a:off x="6412185" y="6419833"/>
            <a:ext cx="0" cy="1062318"/>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aphic 17">
            <a:extLst>
              <a:ext uri="{FF2B5EF4-FFF2-40B4-BE49-F238E27FC236}">
                <a16:creationId xmlns:a16="http://schemas.microsoft.com/office/drawing/2014/main" id="{F1CA29EA-F1D2-408D-882A-B395ED649B41}"/>
              </a:ext>
            </a:extLst>
          </p:cNvPr>
          <p:cNvGrpSpPr/>
          <p:nvPr/>
        </p:nvGrpSpPr>
        <p:grpSpPr>
          <a:xfrm>
            <a:off x="4675467" y="4799668"/>
            <a:ext cx="1200026" cy="1200026"/>
            <a:chOff x="5657695" y="-562018"/>
            <a:chExt cx="643689" cy="643689"/>
          </a:xfrm>
        </p:grpSpPr>
        <p:grpSp>
          <p:nvGrpSpPr>
            <p:cNvPr id="8" name="Graphic 17">
              <a:extLst>
                <a:ext uri="{FF2B5EF4-FFF2-40B4-BE49-F238E27FC236}">
                  <a16:creationId xmlns:a16="http://schemas.microsoft.com/office/drawing/2014/main" id="{F1CA29EA-F1D2-408D-882A-B395ED649B41}"/>
                </a:ext>
              </a:extLst>
            </p:cNvPr>
            <p:cNvGrpSpPr/>
            <p:nvPr/>
          </p:nvGrpSpPr>
          <p:grpSpPr>
            <a:xfrm>
              <a:off x="5767122" y="-452802"/>
              <a:ext cx="424724" cy="425368"/>
              <a:chOff x="5767122" y="-452802"/>
              <a:chExt cx="424724" cy="425368"/>
            </a:xfrm>
            <a:noFill/>
          </p:grpSpPr>
          <p:sp>
            <p:nvSpPr>
              <p:cNvPr id="9" name="Freeform: Shape 8">
                <a:extLst>
                  <a:ext uri="{FF2B5EF4-FFF2-40B4-BE49-F238E27FC236}">
                    <a16:creationId xmlns:a16="http://schemas.microsoft.com/office/drawing/2014/main" id="{051D0D75-7E1A-482B-ACF2-E78035A7C67D}"/>
                  </a:ext>
                </a:extLst>
              </p:cNvPr>
              <p:cNvSpPr/>
              <p:nvPr/>
            </p:nvSpPr>
            <p:spPr>
              <a:xfrm>
                <a:off x="5862388" y="-452802"/>
                <a:ext cx="329458" cy="329458"/>
              </a:xfrm>
              <a:custGeom>
                <a:avLst/>
                <a:gdLst>
                  <a:gd name="connsiteX0" fmla="*/ 96232 w 329458"/>
                  <a:gd name="connsiteY0" fmla="*/ 329458 h 329458"/>
                  <a:gd name="connsiteX1" fmla="*/ 221429 w 329458"/>
                  <a:gd name="connsiteY1" fmla="*/ 249963 h 329458"/>
                  <a:gd name="connsiteX2" fmla="*/ 328925 w 329458"/>
                  <a:gd name="connsiteY2" fmla="*/ 533 h 329458"/>
                  <a:gd name="connsiteX3" fmla="*/ 79496 w 329458"/>
                  <a:gd name="connsiteY3" fmla="*/ 108029 h 329458"/>
                  <a:gd name="connsiteX4" fmla="*/ 0 w 329458"/>
                  <a:gd name="connsiteY4" fmla="*/ 233227 h 329458"/>
                  <a:gd name="connsiteX5" fmla="*/ 96232 w 329458"/>
                  <a:gd name="connsiteY5" fmla="*/ 329458 h 3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458" h="329458">
                    <a:moveTo>
                      <a:pt x="96232" y="329458"/>
                    </a:moveTo>
                    <a:cubicBezTo>
                      <a:pt x="157382" y="308217"/>
                      <a:pt x="221429" y="249963"/>
                      <a:pt x="221429" y="249963"/>
                    </a:cubicBezTo>
                    <a:cubicBezTo>
                      <a:pt x="343408" y="127984"/>
                      <a:pt x="328925" y="533"/>
                      <a:pt x="328925" y="533"/>
                    </a:cubicBezTo>
                    <a:cubicBezTo>
                      <a:pt x="328925" y="533"/>
                      <a:pt x="201475" y="-13950"/>
                      <a:pt x="79496" y="108029"/>
                    </a:cubicBezTo>
                    <a:cubicBezTo>
                      <a:pt x="79496" y="108029"/>
                      <a:pt x="21564" y="172076"/>
                      <a:pt x="0" y="233227"/>
                    </a:cubicBezTo>
                    <a:lnTo>
                      <a:pt x="96232" y="329458"/>
                    </a:lnTo>
                    <a:close/>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 name="Freeform: Shape 10">
                <a:extLst>
                  <a:ext uri="{FF2B5EF4-FFF2-40B4-BE49-F238E27FC236}">
                    <a16:creationId xmlns:a16="http://schemas.microsoft.com/office/drawing/2014/main" id="{08D50A43-D562-4212-8908-D2BA0B85A22C}"/>
                  </a:ext>
                </a:extLst>
              </p:cNvPr>
              <p:cNvSpPr/>
              <p:nvPr/>
            </p:nvSpPr>
            <p:spPr>
              <a:xfrm>
                <a:off x="5837927" y="-197368"/>
                <a:ext cx="97840" cy="98484"/>
              </a:xfrm>
              <a:custGeom>
                <a:avLst/>
                <a:gdLst>
                  <a:gd name="connsiteX0" fmla="*/ 46667 w 97840"/>
                  <a:gd name="connsiteY0" fmla="*/ 0 h 98484"/>
                  <a:gd name="connsiteX1" fmla="*/ 0 w 97840"/>
                  <a:gd name="connsiteY1" fmla="*/ 644 h 98484"/>
                  <a:gd name="connsiteX2" fmla="*/ 97841 w 97840"/>
                  <a:gd name="connsiteY2" fmla="*/ 98484 h 98484"/>
                  <a:gd name="connsiteX3" fmla="*/ 97841 w 97840"/>
                  <a:gd name="connsiteY3" fmla="*/ 51173 h 98484"/>
                </a:gdLst>
                <a:ahLst/>
                <a:cxnLst>
                  <a:cxn ang="0">
                    <a:pos x="connsiteX0" y="connsiteY0"/>
                  </a:cxn>
                  <a:cxn ang="0">
                    <a:pos x="connsiteX1" y="connsiteY1"/>
                  </a:cxn>
                  <a:cxn ang="0">
                    <a:pos x="connsiteX2" y="connsiteY2"/>
                  </a:cxn>
                  <a:cxn ang="0">
                    <a:pos x="connsiteX3" y="connsiteY3"/>
                  </a:cxn>
                </a:cxnLst>
                <a:rect l="l" t="t" r="r" b="b"/>
                <a:pathLst>
                  <a:path w="97840" h="98484">
                    <a:moveTo>
                      <a:pt x="46667" y="0"/>
                    </a:moveTo>
                    <a:lnTo>
                      <a:pt x="0" y="644"/>
                    </a:lnTo>
                    <a:lnTo>
                      <a:pt x="97841" y="98484"/>
                    </a:lnTo>
                    <a:lnTo>
                      <a:pt x="97841" y="51173"/>
                    </a:lnTo>
                    <a:close/>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3" name="Freeform: Shape 12">
                <a:extLst>
                  <a:ext uri="{FF2B5EF4-FFF2-40B4-BE49-F238E27FC236}">
                    <a16:creationId xmlns:a16="http://schemas.microsoft.com/office/drawing/2014/main" id="{BF13FBE1-655E-4391-8BB2-EE729CD8123B}"/>
                  </a:ext>
                </a:extLst>
              </p:cNvPr>
              <p:cNvSpPr/>
              <p:nvPr/>
            </p:nvSpPr>
            <p:spPr>
              <a:xfrm>
                <a:off x="5767122" y="-340620"/>
                <a:ext cx="169933" cy="96906"/>
              </a:xfrm>
              <a:custGeom>
                <a:avLst/>
                <a:gdLst>
                  <a:gd name="connsiteX0" fmla="*/ 169934 w 169933"/>
                  <a:gd name="connsiteY0" fmla="*/ 675 h 96906"/>
                  <a:gd name="connsiteX1" fmla="*/ 90116 w 169933"/>
                  <a:gd name="connsiteY1" fmla="*/ 6790 h 96906"/>
                  <a:gd name="connsiteX2" fmla="*/ 0 w 169933"/>
                  <a:gd name="connsiteY2" fmla="*/ 96907 h 96906"/>
                  <a:gd name="connsiteX3" fmla="*/ 105243 w 169933"/>
                  <a:gd name="connsiteY3" fmla="*/ 96907 h 96906"/>
                </a:gdLst>
                <a:ahLst/>
                <a:cxnLst>
                  <a:cxn ang="0">
                    <a:pos x="connsiteX0" y="connsiteY0"/>
                  </a:cxn>
                  <a:cxn ang="0">
                    <a:pos x="connsiteX1" y="connsiteY1"/>
                  </a:cxn>
                  <a:cxn ang="0">
                    <a:pos x="connsiteX2" y="connsiteY2"/>
                  </a:cxn>
                  <a:cxn ang="0">
                    <a:pos x="connsiteX3" y="connsiteY3"/>
                  </a:cxn>
                </a:cxnLst>
                <a:rect l="l" t="t" r="r" b="b"/>
                <a:pathLst>
                  <a:path w="169933" h="96906">
                    <a:moveTo>
                      <a:pt x="169934" y="675"/>
                    </a:moveTo>
                    <a:cubicBezTo>
                      <a:pt x="166715" y="-2543"/>
                      <a:pt x="90116" y="6790"/>
                      <a:pt x="90116" y="6790"/>
                    </a:cubicBezTo>
                    <a:lnTo>
                      <a:pt x="0" y="96907"/>
                    </a:lnTo>
                    <a:lnTo>
                      <a:pt x="105243" y="96907"/>
                    </a:ln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4" name="Freeform: Shape 13">
                <a:extLst>
                  <a:ext uri="{FF2B5EF4-FFF2-40B4-BE49-F238E27FC236}">
                    <a16:creationId xmlns:a16="http://schemas.microsoft.com/office/drawing/2014/main" id="{014BE99E-932C-4F75-B83F-34583C883B9C}"/>
                  </a:ext>
                </a:extLst>
              </p:cNvPr>
              <p:cNvSpPr/>
              <p:nvPr/>
            </p:nvSpPr>
            <p:spPr>
              <a:xfrm>
                <a:off x="5983079" y="-197690"/>
                <a:ext cx="97228" cy="170255"/>
              </a:xfrm>
              <a:custGeom>
                <a:avLst/>
                <a:gdLst>
                  <a:gd name="connsiteX0" fmla="*/ 96553 w 97228"/>
                  <a:gd name="connsiteY0" fmla="*/ 0 h 170255"/>
                  <a:gd name="connsiteX1" fmla="*/ 90438 w 97228"/>
                  <a:gd name="connsiteY1" fmla="*/ 79817 h 170255"/>
                  <a:gd name="connsiteX2" fmla="*/ 0 w 97228"/>
                  <a:gd name="connsiteY2" fmla="*/ 170256 h 170255"/>
                  <a:gd name="connsiteX3" fmla="*/ 0 w 97228"/>
                  <a:gd name="connsiteY3" fmla="*/ 65013 h 170255"/>
                </a:gdLst>
                <a:ahLst/>
                <a:cxnLst>
                  <a:cxn ang="0">
                    <a:pos x="connsiteX0" y="connsiteY0"/>
                  </a:cxn>
                  <a:cxn ang="0">
                    <a:pos x="connsiteX1" y="connsiteY1"/>
                  </a:cxn>
                  <a:cxn ang="0">
                    <a:pos x="connsiteX2" y="connsiteY2"/>
                  </a:cxn>
                  <a:cxn ang="0">
                    <a:pos x="connsiteX3" y="connsiteY3"/>
                  </a:cxn>
                </a:cxnLst>
                <a:rect l="l" t="t" r="r" b="b"/>
                <a:pathLst>
                  <a:path w="97228" h="170255">
                    <a:moveTo>
                      <a:pt x="96553" y="0"/>
                    </a:moveTo>
                    <a:cubicBezTo>
                      <a:pt x="99772" y="3218"/>
                      <a:pt x="90438" y="79817"/>
                      <a:pt x="90438" y="79817"/>
                    </a:cubicBezTo>
                    <a:lnTo>
                      <a:pt x="0" y="170256"/>
                    </a:lnTo>
                    <a:lnTo>
                      <a:pt x="0" y="65013"/>
                    </a:ln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nvGrpSpPr>
              <p:cNvPr id="15" name="Graphic 17">
                <a:extLst>
                  <a:ext uri="{FF2B5EF4-FFF2-40B4-BE49-F238E27FC236}">
                    <a16:creationId xmlns:a16="http://schemas.microsoft.com/office/drawing/2014/main" id="{F1CA29EA-F1D2-408D-882A-B395ED649B41}"/>
                  </a:ext>
                </a:extLst>
              </p:cNvPr>
              <p:cNvGrpSpPr/>
              <p:nvPr/>
            </p:nvGrpSpPr>
            <p:grpSpPr>
              <a:xfrm>
                <a:off x="5772593" y="-151988"/>
                <a:ext cx="121013" cy="121013"/>
                <a:chOff x="5772593" y="-151988"/>
                <a:chExt cx="121013" cy="121013"/>
              </a:xfrm>
            </p:grpSpPr>
            <p:sp>
              <p:nvSpPr>
                <p:cNvPr id="16" name="Freeform: Shape 15">
                  <a:extLst>
                    <a:ext uri="{FF2B5EF4-FFF2-40B4-BE49-F238E27FC236}">
                      <a16:creationId xmlns:a16="http://schemas.microsoft.com/office/drawing/2014/main" id="{BA7A3564-A0E2-4BC8-8A1D-8E6845ED6EA3}"/>
                    </a:ext>
                  </a:extLst>
                </p:cNvPr>
                <p:cNvSpPr/>
                <p:nvPr/>
              </p:nvSpPr>
              <p:spPr>
                <a:xfrm>
                  <a:off x="5772593" y="-151988"/>
                  <a:ext cx="64368" cy="64368"/>
                </a:xfrm>
                <a:custGeom>
                  <a:avLst/>
                  <a:gdLst>
                    <a:gd name="connsiteX0" fmla="*/ 64369 w 64368"/>
                    <a:gd name="connsiteY0" fmla="*/ 0 h 64368"/>
                    <a:gd name="connsiteX1" fmla="*/ 0 w 64368"/>
                    <a:gd name="connsiteY1" fmla="*/ 64369 h 64368"/>
                  </a:gdLst>
                  <a:ahLst/>
                  <a:cxnLst>
                    <a:cxn ang="0">
                      <a:pos x="connsiteX0" y="connsiteY0"/>
                    </a:cxn>
                    <a:cxn ang="0">
                      <a:pos x="connsiteX1" y="connsiteY1"/>
                    </a:cxn>
                  </a:cxnLst>
                  <a:rect l="l" t="t" r="r" b="b"/>
                  <a:pathLst>
                    <a:path w="64368" h="64368">
                      <a:moveTo>
                        <a:pt x="64369" y="0"/>
                      </a:moveTo>
                      <a:lnTo>
                        <a:pt x="0" y="64369"/>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7" name="Freeform: Shape 16">
                  <a:extLst>
                    <a:ext uri="{FF2B5EF4-FFF2-40B4-BE49-F238E27FC236}">
                      <a16:creationId xmlns:a16="http://schemas.microsoft.com/office/drawing/2014/main" id="{5490FC71-CF71-4C8D-83E0-ECF966315565}"/>
                    </a:ext>
                  </a:extLst>
                </p:cNvPr>
                <p:cNvSpPr/>
                <p:nvPr/>
              </p:nvSpPr>
              <p:spPr>
                <a:xfrm>
                  <a:off x="5829238" y="-95343"/>
                  <a:ext cx="64368" cy="64368"/>
                </a:xfrm>
                <a:custGeom>
                  <a:avLst/>
                  <a:gdLst>
                    <a:gd name="connsiteX0" fmla="*/ 64369 w 64368"/>
                    <a:gd name="connsiteY0" fmla="*/ 0 h 64368"/>
                    <a:gd name="connsiteX1" fmla="*/ 0 w 64368"/>
                    <a:gd name="connsiteY1" fmla="*/ 64369 h 64368"/>
                  </a:gdLst>
                  <a:ahLst/>
                  <a:cxnLst>
                    <a:cxn ang="0">
                      <a:pos x="connsiteX0" y="connsiteY0"/>
                    </a:cxn>
                    <a:cxn ang="0">
                      <a:pos x="connsiteX1" y="connsiteY1"/>
                    </a:cxn>
                  </a:cxnLst>
                  <a:rect l="l" t="t" r="r" b="b"/>
                  <a:pathLst>
                    <a:path w="64368" h="64368">
                      <a:moveTo>
                        <a:pt x="64369" y="0"/>
                      </a:moveTo>
                      <a:lnTo>
                        <a:pt x="0" y="64369"/>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sp>
            <p:nvSpPr>
              <p:cNvPr id="19" name="Freeform: Shape 18">
                <a:extLst>
                  <a:ext uri="{FF2B5EF4-FFF2-40B4-BE49-F238E27FC236}">
                    <a16:creationId xmlns:a16="http://schemas.microsoft.com/office/drawing/2014/main" id="{08ADF554-6788-416E-A047-BC7811502505}"/>
                  </a:ext>
                </a:extLst>
              </p:cNvPr>
              <p:cNvSpPr/>
              <p:nvPr/>
            </p:nvSpPr>
            <p:spPr>
              <a:xfrm>
                <a:off x="5772593" y="-112723"/>
                <a:ext cx="81748" cy="81748"/>
              </a:xfrm>
              <a:custGeom>
                <a:avLst/>
                <a:gdLst>
                  <a:gd name="connsiteX0" fmla="*/ 81749 w 81748"/>
                  <a:gd name="connsiteY0" fmla="*/ 0 h 81748"/>
                  <a:gd name="connsiteX1" fmla="*/ 0 w 81748"/>
                  <a:gd name="connsiteY1" fmla="*/ 81749 h 81748"/>
                </a:gdLst>
                <a:ahLst/>
                <a:cxnLst>
                  <a:cxn ang="0">
                    <a:pos x="connsiteX0" y="connsiteY0"/>
                  </a:cxn>
                  <a:cxn ang="0">
                    <a:pos x="connsiteX1" y="connsiteY1"/>
                  </a:cxn>
                </a:cxnLst>
                <a:rect l="l" t="t" r="r" b="b"/>
                <a:pathLst>
                  <a:path w="81748" h="81748">
                    <a:moveTo>
                      <a:pt x="81749" y="0"/>
                    </a:moveTo>
                    <a:lnTo>
                      <a:pt x="0" y="81749"/>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20" name="Freeform: Shape 19">
                <a:extLst>
                  <a:ext uri="{FF2B5EF4-FFF2-40B4-BE49-F238E27FC236}">
                    <a16:creationId xmlns:a16="http://schemas.microsoft.com/office/drawing/2014/main" id="{EBC208D3-11A7-43CF-98F1-B1EB16684C3E}"/>
                  </a:ext>
                </a:extLst>
              </p:cNvPr>
              <p:cNvSpPr/>
              <p:nvPr/>
            </p:nvSpPr>
            <p:spPr>
              <a:xfrm>
                <a:off x="6022264" y="-402785"/>
                <a:ext cx="119887" cy="119606"/>
              </a:xfrm>
              <a:custGeom>
                <a:avLst/>
                <a:gdLst>
                  <a:gd name="connsiteX0" fmla="*/ 61875 w 119887"/>
                  <a:gd name="connsiteY0" fmla="*/ 114013 h 119606"/>
                  <a:gd name="connsiteX1" fmla="*/ 5552 w 119887"/>
                  <a:gd name="connsiteY1" fmla="*/ 57691 h 119606"/>
                  <a:gd name="connsiteX2" fmla="*/ 5552 w 119887"/>
                  <a:gd name="connsiteY2" fmla="*/ 31299 h 119606"/>
                  <a:gd name="connsiteX3" fmla="*/ 31299 w 119887"/>
                  <a:gd name="connsiteY3" fmla="*/ 5552 h 119606"/>
                  <a:gd name="connsiteX4" fmla="*/ 57691 w 119887"/>
                  <a:gd name="connsiteY4" fmla="*/ 5552 h 119606"/>
                  <a:gd name="connsiteX5" fmla="*/ 114335 w 119887"/>
                  <a:gd name="connsiteY5" fmla="*/ 62196 h 119606"/>
                  <a:gd name="connsiteX6" fmla="*/ 114335 w 119887"/>
                  <a:gd name="connsiteY6" fmla="*/ 88588 h 119606"/>
                  <a:gd name="connsiteX7" fmla="*/ 88588 w 119887"/>
                  <a:gd name="connsiteY7" fmla="*/ 114335 h 119606"/>
                  <a:gd name="connsiteX8" fmla="*/ 61875 w 119887"/>
                  <a:gd name="connsiteY8" fmla="*/ 114013 h 11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887" h="119606">
                    <a:moveTo>
                      <a:pt x="61875" y="114013"/>
                    </a:moveTo>
                    <a:lnTo>
                      <a:pt x="5552" y="57691"/>
                    </a:lnTo>
                    <a:cubicBezTo>
                      <a:pt x="-1851" y="50288"/>
                      <a:pt x="-1851" y="38702"/>
                      <a:pt x="5552" y="31299"/>
                    </a:cubicBezTo>
                    <a:lnTo>
                      <a:pt x="31299" y="5552"/>
                    </a:lnTo>
                    <a:cubicBezTo>
                      <a:pt x="38702" y="-1851"/>
                      <a:pt x="50288" y="-1851"/>
                      <a:pt x="57691" y="5552"/>
                    </a:cubicBezTo>
                    <a:lnTo>
                      <a:pt x="114335" y="62196"/>
                    </a:lnTo>
                    <a:cubicBezTo>
                      <a:pt x="121738" y="69599"/>
                      <a:pt x="121738" y="81185"/>
                      <a:pt x="114335" y="88588"/>
                    </a:cubicBezTo>
                    <a:lnTo>
                      <a:pt x="88588" y="114335"/>
                    </a:lnTo>
                    <a:cubicBezTo>
                      <a:pt x="81185" y="121416"/>
                      <a:pt x="69277" y="121416"/>
                      <a:pt x="61875" y="114013"/>
                    </a:cubicBezTo>
                    <a:close/>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grpSp>
        <p:nvGrpSpPr>
          <p:cNvPr id="38" name="Graphic 46">
            <a:extLst>
              <a:ext uri="{FF2B5EF4-FFF2-40B4-BE49-F238E27FC236}">
                <a16:creationId xmlns:a16="http://schemas.microsoft.com/office/drawing/2014/main" id="{CD512CBD-7DBF-4F52-AD6C-25B393CAFDAC}"/>
              </a:ext>
            </a:extLst>
          </p:cNvPr>
          <p:cNvGrpSpPr/>
          <p:nvPr/>
        </p:nvGrpSpPr>
        <p:grpSpPr>
          <a:xfrm>
            <a:off x="4603574" y="6323902"/>
            <a:ext cx="1220397" cy="1220397"/>
            <a:chOff x="-837847" y="4564857"/>
            <a:chExt cx="643689" cy="643689"/>
          </a:xfrm>
        </p:grpSpPr>
        <p:grpSp>
          <p:nvGrpSpPr>
            <p:cNvPr id="39" name="Graphic 46">
              <a:extLst>
                <a:ext uri="{FF2B5EF4-FFF2-40B4-BE49-F238E27FC236}">
                  <a16:creationId xmlns:a16="http://schemas.microsoft.com/office/drawing/2014/main" id="{CD512CBD-7DBF-4F52-AD6C-25B393CAFDAC}"/>
                </a:ext>
              </a:extLst>
            </p:cNvPr>
            <p:cNvGrpSpPr/>
            <p:nvPr/>
          </p:nvGrpSpPr>
          <p:grpSpPr>
            <a:xfrm>
              <a:off x="-747878" y="4685766"/>
              <a:ext cx="463604" cy="401914"/>
              <a:chOff x="-747878" y="4685766"/>
              <a:chExt cx="463604" cy="401914"/>
            </a:xfrm>
            <a:noFill/>
          </p:grpSpPr>
          <p:grpSp>
            <p:nvGrpSpPr>
              <p:cNvPr id="40" name="Graphic 46">
                <a:extLst>
                  <a:ext uri="{FF2B5EF4-FFF2-40B4-BE49-F238E27FC236}">
                    <a16:creationId xmlns:a16="http://schemas.microsoft.com/office/drawing/2014/main" id="{CD512CBD-7DBF-4F52-AD6C-25B393CAFDAC}"/>
                  </a:ext>
                </a:extLst>
              </p:cNvPr>
              <p:cNvGrpSpPr/>
              <p:nvPr/>
            </p:nvGrpSpPr>
            <p:grpSpPr>
              <a:xfrm>
                <a:off x="-747878" y="4685766"/>
                <a:ext cx="463604" cy="401914"/>
                <a:chOff x="-747878" y="4685766"/>
                <a:chExt cx="463604" cy="401914"/>
              </a:xfrm>
              <a:noFill/>
            </p:grpSpPr>
            <p:grpSp>
              <p:nvGrpSpPr>
                <p:cNvPr id="41" name="Graphic 46">
                  <a:extLst>
                    <a:ext uri="{FF2B5EF4-FFF2-40B4-BE49-F238E27FC236}">
                      <a16:creationId xmlns:a16="http://schemas.microsoft.com/office/drawing/2014/main" id="{CD512CBD-7DBF-4F52-AD6C-25B393CAFDAC}"/>
                    </a:ext>
                  </a:extLst>
                </p:cNvPr>
                <p:cNvGrpSpPr/>
                <p:nvPr/>
              </p:nvGrpSpPr>
              <p:grpSpPr>
                <a:xfrm>
                  <a:off x="-466760" y="4688123"/>
                  <a:ext cx="182485" cy="204693"/>
                  <a:chOff x="-466760" y="4688123"/>
                  <a:chExt cx="182485" cy="204693"/>
                </a:xfrm>
              </p:grpSpPr>
              <p:sp>
                <p:nvSpPr>
                  <p:cNvPr id="42" name="Freeform: Shape 41">
                    <a:extLst>
                      <a:ext uri="{FF2B5EF4-FFF2-40B4-BE49-F238E27FC236}">
                        <a16:creationId xmlns:a16="http://schemas.microsoft.com/office/drawing/2014/main" id="{FA42D054-8A50-4F7F-B77B-98245716FED0}"/>
                      </a:ext>
                    </a:extLst>
                  </p:cNvPr>
                  <p:cNvSpPr/>
                  <p:nvPr/>
                </p:nvSpPr>
                <p:spPr>
                  <a:xfrm>
                    <a:off x="-466760" y="4832953"/>
                    <a:ext cx="46989" cy="59863"/>
                  </a:xfrm>
                  <a:custGeom>
                    <a:avLst/>
                    <a:gdLst>
                      <a:gd name="connsiteX0" fmla="*/ 46989 w 46989"/>
                      <a:gd name="connsiteY0" fmla="*/ 0 h 59863"/>
                      <a:gd name="connsiteX1" fmla="*/ 0 w 46989"/>
                      <a:gd name="connsiteY1" fmla="*/ 59863 h 59863"/>
                    </a:gdLst>
                    <a:ahLst/>
                    <a:cxnLst>
                      <a:cxn ang="0">
                        <a:pos x="connsiteX0" y="connsiteY0"/>
                      </a:cxn>
                      <a:cxn ang="0">
                        <a:pos x="connsiteX1" y="connsiteY1"/>
                      </a:cxn>
                    </a:cxnLst>
                    <a:rect l="l" t="t" r="r" b="b"/>
                    <a:pathLst>
                      <a:path w="46989" h="59863">
                        <a:moveTo>
                          <a:pt x="46989" y="0"/>
                        </a:moveTo>
                        <a:lnTo>
                          <a:pt x="0" y="59863"/>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43" name="Freeform: Shape 42">
                    <a:extLst>
                      <a:ext uri="{FF2B5EF4-FFF2-40B4-BE49-F238E27FC236}">
                        <a16:creationId xmlns:a16="http://schemas.microsoft.com/office/drawing/2014/main" id="{60C1FE1D-3265-4D18-A642-6FE52E321CBF}"/>
                      </a:ext>
                    </a:extLst>
                  </p:cNvPr>
                  <p:cNvSpPr/>
                  <p:nvPr/>
                </p:nvSpPr>
                <p:spPr>
                  <a:xfrm>
                    <a:off x="-353149" y="4688123"/>
                    <a:ext cx="46667" cy="59863"/>
                  </a:xfrm>
                  <a:custGeom>
                    <a:avLst/>
                    <a:gdLst>
                      <a:gd name="connsiteX0" fmla="*/ 46667 w 46667"/>
                      <a:gd name="connsiteY0" fmla="*/ 0 h 59863"/>
                      <a:gd name="connsiteX1" fmla="*/ 0 w 46667"/>
                      <a:gd name="connsiteY1" fmla="*/ 59863 h 59863"/>
                    </a:gdLst>
                    <a:ahLst/>
                    <a:cxnLst>
                      <a:cxn ang="0">
                        <a:pos x="connsiteX0" y="connsiteY0"/>
                      </a:cxn>
                      <a:cxn ang="0">
                        <a:pos x="connsiteX1" y="connsiteY1"/>
                      </a:cxn>
                    </a:cxnLst>
                    <a:rect l="l" t="t" r="r" b="b"/>
                    <a:pathLst>
                      <a:path w="46667" h="59863">
                        <a:moveTo>
                          <a:pt x="46667" y="0"/>
                        </a:moveTo>
                        <a:lnTo>
                          <a:pt x="0" y="59863"/>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44" name="Freeform: Shape 43">
                    <a:extLst>
                      <a:ext uri="{FF2B5EF4-FFF2-40B4-BE49-F238E27FC236}">
                        <a16:creationId xmlns:a16="http://schemas.microsoft.com/office/drawing/2014/main" id="{822FE7AF-136D-4925-9BA0-EA5AE9F0BE31}"/>
                      </a:ext>
                    </a:extLst>
                  </p:cNvPr>
                  <p:cNvSpPr/>
                  <p:nvPr/>
                </p:nvSpPr>
                <p:spPr>
                  <a:xfrm>
                    <a:off x="-331907" y="4780814"/>
                    <a:ext cx="41517" cy="5149"/>
                  </a:xfrm>
                  <a:custGeom>
                    <a:avLst/>
                    <a:gdLst>
                      <a:gd name="connsiteX0" fmla="*/ 41518 w 41517"/>
                      <a:gd name="connsiteY0" fmla="*/ 0 h 5149"/>
                      <a:gd name="connsiteX1" fmla="*/ 0 w 41517"/>
                      <a:gd name="connsiteY1" fmla="*/ 5150 h 5149"/>
                    </a:gdLst>
                    <a:ahLst/>
                    <a:cxnLst>
                      <a:cxn ang="0">
                        <a:pos x="connsiteX0" y="connsiteY0"/>
                      </a:cxn>
                      <a:cxn ang="0">
                        <a:pos x="connsiteX1" y="connsiteY1"/>
                      </a:cxn>
                    </a:cxnLst>
                    <a:rect l="l" t="t" r="r" b="b"/>
                    <a:pathLst>
                      <a:path w="41517" h="5149">
                        <a:moveTo>
                          <a:pt x="41518" y="0"/>
                        </a:moveTo>
                        <a:lnTo>
                          <a:pt x="0" y="5150"/>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45" name="Freeform: Shape 44">
                    <a:extLst>
                      <a:ext uri="{FF2B5EF4-FFF2-40B4-BE49-F238E27FC236}">
                        <a16:creationId xmlns:a16="http://schemas.microsoft.com/office/drawing/2014/main" id="{CFC03AF6-CBFF-4706-8BBB-D7504B251614}"/>
                      </a:ext>
                    </a:extLst>
                  </p:cNvPr>
                  <p:cNvSpPr/>
                  <p:nvPr/>
                </p:nvSpPr>
                <p:spPr>
                  <a:xfrm>
                    <a:off x="-381471" y="4849045"/>
                    <a:ext cx="4827" cy="41839"/>
                  </a:xfrm>
                  <a:custGeom>
                    <a:avLst/>
                    <a:gdLst>
                      <a:gd name="connsiteX0" fmla="*/ 4828 w 4827"/>
                      <a:gd name="connsiteY0" fmla="*/ 41840 h 41839"/>
                      <a:gd name="connsiteX1" fmla="*/ 0 w 4827"/>
                      <a:gd name="connsiteY1" fmla="*/ 0 h 41839"/>
                    </a:gdLst>
                    <a:ahLst/>
                    <a:cxnLst>
                      <a:cxn ang="0">
                        <a:pos x="connsiteX0" y="connsiteY0"/>
                      </a:cxn>
                      <a:cxn ang="0">
                        <a:pos x="connsiteX1" y="connsiteY1"/>
                      </a:cxn>
                    </a:cxnLst>
                    <a:rect l="l" t="t" r="r" b="b"/>
                    <a:pathLst>
                      <a:path w="4827" h="41839">
                        <a:moveTo>
                          <a:pt x="4828" y="41840"/>
                        </a:moveTo>
                        <a:lnTo>
                          <a:pt x="0" y="0"/>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46" name="Freeform: Shape 45">
                    <a:extLst>
                      <a:ext uri="{FF2B5EF4-FFF2-40B4-BE49-F238E27FC236}">
                        <a16:creationId xmlns:a16="http://schemas.microsoft.com/office/drawing/2014/main" id="{8385D13A-FB4C-4C9F-9177-E4F432710948}"/>
                      </a:ext>
                    </a:extLst>
                  </p:cNvPr>
                  <p:cNvSpPr/>
                  <p:nvPr/>
                </p:nvSpPr>
                <p:spPr>
                  <a:xfrm>
                    <a:off x="-344137" y="4823941"/>
                    <a:ext cx="59863" cy="46989"/>
                  </a:xfrm>
                  <a:custGeom>
                    <a:avLst/>
                    <a:gdLst>
                      <a:gd name="connsiteX0" fmla="*/ 59863 w 59863"/>
                      <a:gd name="connsiteY0" fmla="*/ 46989 h 46989"/>
                      <a:gd name="connsiteX1" fmla="*/ 0 w 59863"/>
                      <a:gd name="connsiteY1" fmla="*/ 0 h 46989"/>
                    </a:gdLst>
                    <a:ahLst/>
                    <a:cxnLst>
                      <a:cxn ang="0">
                        <a:pos x="connsiteX0" y="connsiteY0"/>
                      </a:cxn>
                      <a:cxn ang="0">
                        <a:pos x="connsiteX1" y="connsiteY1"/>
                      </a:cxn>
                    </a:cxnLst>
                    <a:rect l="l" t="t" r="r" b="b"/>
                    <a:pathLst>
                      <a:path w="59863" h="46989">
                        <a:moveTo>
                          <a:pt x="59863" y="46989"/>
                        </a:moveTo>
                        <a:lnTo>
                          <a:pt x="0" y="0"/>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nvGrpSpPr>
                <p:cNvPr id="48" name="Graphic 46">
                  <a:extLst>
                    <a:ext uri="{FF2B5EF4-FFF2-40B4-BE49-F238E27FC236}">
                      <a16:creationId xmlns:a16="http://schemas.microsoft.com/office/drawing/2014/main" id="{CD512CBD-7DBF-4F52-AD6C-25B393CAFDAC}"/>
                    </a:ext>
                  </a:extLst>
                </p:cNvPr>
                <p:cNvGrpSpPr/>
                <p:nvPr/>
              </p:nvGrpSpPr>
              <p:grpSpPr>
                <a:xfrm>
                  <a:off x="-747878" y="4685766"/>
                  <a:ext cx="376706" cy="401914"/>
                  <a:chOff x="-747878" y="4685766"/>
                  <a:chExt cx="376706" cy="401914"/>
                </a:xfrm>
                <a:noFill/>
              </p:grpSpPr>
              <p:sp>
                <p:nvSpPr>
                  <p:cNvPr id="49" name="Freeform: Shape 48">
                    <a:extLst>
                      <a:ext uri="{FF2B5EF4-FFF2-40B4-BE49-F238E27FC236}">
                        <a16:creationId xmlns:a16="http://schemas.microsoft.com/office/drawing/2014/main" id="{BAA70D86-C467-48D3-850E-99AC3A2E534E}"/>
                      </a:ext>
                    </a:extLst>
                  </p:cNvPr>
                  <p:cNvSpPr/>
                  <p:nvPr/>
                </p:nvSpPr>
                <p:spPr>
                  <a:xfrm>
                    <a:off x="-747878" y="4788217"/>
                    <a:ext cx="267600" cy="299463"/>
                  </a:xfrm>
                  <a:custGeom>
                    <a:avLst/>
                    <a:gdLst>
                      <a:gd name="connsiteX0" fmla="*/ 167185 w 267600"/>
                      <a:gd name="connsiteY0" fmla="*/ 57610 h 299463"/>
                      <a:gd name="connsiteX1" fmla="*/ 4654 w 267600"/>
                      <a:gd name="connsiteY1" fmla="*/ 264234 h 299463"/>
                      <a:gd name="connsiteX2" fmla="*/ 8194 w 267600"/>
                      <a:gd name="connsiteY2" fmla="*/ 294810 h 299463"/>
                      <a:gd name="connsiteX3" fmla="*/ 8194 w 267600"/>
                      <a:gd name="connsiteY3" fmla="*/ 294810 h 299463"/>
                      <a:gd name="connsiteX4" fmla="*/ 38769 w 267600"/>
                      <a:gd name="connsiteY4" fmla="*/ 291269 h 299463"/>
                      <a:gd name="connsiteX5" fmla="*/ 267601 w 267600"/>
                      <a:gd name="connsiteY5" fmla="*/ 0 h 29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00" h="299463">
                        <a:moveTo>
                          <a:pt x="167185" y="57610"/>
                        </a:moveTo>
                        <a:lnTo>
                          <a:pt x="4654" y="264234"/>
                        </a:lnTo>
                        <a:cubicBezTo>
                          <a:pt x="-2749" y="273568"/>
                          <a:pt x="-1139" y="287407"/>
                          <a:pt x="8194" y="294810"/>
                        </a:cubicBezTo>
                        <a:lnTo>
                          <a:pt x="8194" y="294810"/>
                        </a:lnTo>
                        <a:cubicBezTo>
                          <a:pt x="17528" y="302212"/>
                          <a:pt x="31367" y="300603"/>
                          <a:pt x="38769" y="291269"/>
                        </a:cubicBezTo>
                        <a:lnTo>
                          <a:pt x="267601" y="0"/>
                        </a:ln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0" name="Freeform: Shape 49">
                    <a:extLst>
                      <a:ext uri="{FF2B5EF4-FFF2-40B4-BE49-F238E27FC236}">
                        <a16:creationId xmlns:a16="http://schemas.microsoft.com/office/drawing/2014/main" id="{F715F131-3D02-4C70-A056-642335F29F13}"/>
                      </a:ext>
                    </a:extLst>
                  </p:cNvPr>
                  <p:cNvSpPr/>
                  <p:nvPr/>
                </p:nvSpPr>
                <p:spPr>
                  <a:xfrm>
                    <a:off x="-580693" y="4832953"/>
                    <a:ext cx="10299" cy="12873"/>
                  </a:xfrm>
                  <a:custGeom>
                    <a:avLst/>
                    <a:gdLst>
                      <a:gd name="connsiteX0" fmla="*/ 10299 w 10299"/>
                      <a:gd name="connsiteY0" fmla="*/ 0 h 12873"/>
                      <a:gd name="connsiteX1" fmla="*/ 0 w 10299"/>
                      <a:gd name="connsiteY1" fmla="*/ 12874 h 12873"/>
                    </a:gdLst>
                    <a:ahLst/>
                    <a:cxnLst>
                      <a:cxn ang="0">
                        <a:pos x="connsiteX0" y="connsiteY0"/>
                      </a:cxn>
                      <a:cxn ang="0">
                        <a:pos x="connsiteX1" y="connsiteY1"/>
                      </a:cxn>
                    </a:cxnLst>
                    <a:rect l="l" t="t" r="r" b="b"/>
                    <a:pathLst>
                      <a:path w="10299" h="12873">
                        <a:moveTo>
                          <a:pt x="10299" y="0"/>
                        </a:moveTo>
                        <a:lnTo>
                          <a:pt x="0" y="12874"/>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1" name="Freeform: Shape 50">
                    <a:extLst>
                      <a:ext uri="{FF2B5EF4-FFF2-40B4-BE49-F238E27FC236}">
                        <a16:creationId xmlns:a16="http://schemas.microsoft.com/office/drawing/2014/main" id="{6AA5FACE-B82A-40AA-B14D-E9564FEA7DAE}"/>
                      </a:ext>
                    </a:extLst>
                  </p:cNvPr>
                  <p:cNvSpPr/>
                  <p:nvPr/>
                </p:nvSpPr>
                <p:spPr>
                  <a:xfrm>
                    <a:off x="-558485" y="4761182"/>
                    <a:ext cx="44414" cy="56644"/>
                  </a:xfrm>
                  <a:custGeom>
                    <a:avLst/>
                    <a:gdLst>
                      <a:gd name="connsiteX0" fmla="*/ 44415 w 44414"/>
                      <a:gd name="connsiteY0" fmla="*/ 0 h 56644"/>
                      <a:gd name="connsiteX1" fmla="*/ 0 w 44414"/>
                      <a:gd name="connsiteY1" fmla="*/ 56645 h 56644"/>
                    </a:gdLst>
                    <a:ahLst/>
                    <a:cxnLst>
                      <a:cxn ang="0">
                        <a:pos x="connsiteX0" y="connsiteY0"/>
                      </a:cxn>
                      <a:cxn ang="0">
                        <a:pos x="connsiteX1" y="connsiteY1"/>
                      </a:cxn>
                    </a:cxnLst>
                    <a:rect l="l" t="t" r="r" b="b"/>
                    <a:pathLst>
                      <a:path w="44414" h="56644">
                        <a:moveTo>
                          <a:pt x="44415" y="0"/>
                        </a:moveTo>
                        <a:lnTo>
                          <a:pt x="0" y="56645"/>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2" name="Freeform: Shape 51">
                    <a:extLst>
                      <a:ext uri="{FF2B5EF4-FFF2-40B4-BE49-F238E27FC236}">
                        <a16:creationId xmlns:a16="http://schemas.microsoft.com/office/drawing/2014/main" id="{CCF34748-5EC8-4948-9579-24EA26882E7F}"/>
                      </a:ext>
                    </a:extLst>
                  </p:cNvPr>
                  <p:cNvSpPr/>
                  <p:nvPr/>
                </p:nvSpPr>
                <p:spPr>
                  <a:xfrm>
                    <a:off x="-421374" y="4758477"/>
                    <a:ext cx="50201" cy="52912"/>
                  </a:xfrm>
                  <a:custGeom>
                    <a:avLst/>
                    <a:gdLst>
                      <a:gd name="connsiteX0" fmla="*/ 4178 w 50201"/>
                      <a:gd name="connsiteY0" fmla="*/ 39717 h 52912"/>
                      <a:gd name="connsiteX1" fmla="*/ 20914 w 50201"/>
                      <a:gd name="connsiteY1" fmla="*/ 52913 h 52912"/>
                      <a:gd name="connsiteX2" fmla="*/ 50202 w 50201"/>
                      <a:gd name="connsiteY2" fmla="*/ 15579 h 52912"/>
                      <a:gd name="connsiteX3" fmla="*/ 33466 w 50201"/>
                      <a:gd name="connsiteY3" fmla="*/ 2383 h 52912"/>
                      <a:gd name="connsiteX4" fmla="*/ 18017 w 50201"/>
                      <a:gd name="connsiteY4" fmla="*/ 4314 h 52912"/>
                      <a:gd name="connsiteX5" fmla="*/ 2247 w 50201"/>
                      <a:gd name="connsiteY5" fmla="*/ 24269 h 52912"/>
                      <a:gd name="connsiteX6" fmla="*/ 4178 w 50201"/>
                      <a:gd name="connsiteY6" fmla="*/ 39717 h 5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01" h="52912">
                        <a:moveTo>
                          <a:pt x="4178" y="39717"/>
                        </a:moveTo>
                        <a:lnTo>
                          <a:pt x="20914" y="52913"/>
                        </a:lnTo>
                        <a:lnTo>
                          <a:pt x="50202" y="15579"/>
                        </a:lnTo>
                        <a:lnTo>
                          <a:pt x="33466" y="2383"/>
                        </a:lnTo>
                        <a:cubicBezTo>
                          <a:pt x="28638" y="-1479"/>
                          <a:pt x="21879" y="-513"/>
                          <a:pt x="18017" y="4314"/>
                        </a:cubicBezTo>
                        <a:lnTo>
                          <a:pt x="2247" y="24269"/>
                        </a:lnTo>
                        <a:cubicBezTo>
                          <a:pt x="-1294" y="29096"/>
                          <a:pt x="-650" y="35855"/>
                          <a:pt x="4178" y="39717"/>
                        </a:cubicBezTo>
                        <a:close/>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3" name="Freeform: Shape 52">
                    <a:extLst>
                      <a:ext uri="{FF2B5EF4-FFF2-40B4-BE49-F238E27FC236}">
                        <a16:creationId xmlns:a16="http://schemas.microsoft.com/office/drawing/2014/main" id="{BA940676-7DC2-4694-8B68-E6ED4A7681B0}"/>
                      </a:ext>
                    </a:extLst>
                  </p:cNvPr>
                  <p:cNvSpPr/>
                  <p:nvPr/>
                </p:nvSpPr>
                <p:spPr>
                  <a:xfrm>
                    <a:off x="-424598" y="4736721"/>
                    <a:ext cx="30897" cy="24460"/>
                  </a:xfrm>
                  <a:custGeom>
                    <a:avLst/>
                    <a:gdLst>
                      <a:gd name="connsiteX0" fmla="*/ 0 w 30897"/>
                      <a:gd name="connsiteY0" fmla="*/ 0 h 24460"/>
                      <a:gd name="connsiteX1" fmla="*/ 11586 w 30897"/>
                      <a:gd name="connsiteY1" fmla="*/ 17058 h 24460"/>
                      <a:gd name="connsiteX2" fmla="*/ 30897 w 30897"/>
                      <a:gd name="connsiteY2" fmla="*/ 24460 h 24460"/>
                    </a:gdLst>
                    <a:ahLst/>
                    <a:cxnLst>
                      <a:cxn ang="0">
                        <a:pos x="connsiteX0" y="connsiteY0"/>
                      </a:cxn>
                      <a:cxn ang="0">
                        <a:pos x="connsiteX1" y="connsiteY1"/>
                      </a:cxn>
                      <a:cxn ang="0">
                        <a:pos x="connsiteX2" y="connsiteY2"/>
                      </a:cxn>
                    </a:cxnLst>
                    <a:rect l="l" t="t" r="r" b="b"/>
                    <a:pathLst>
                      <a:path w="30897" h="24460">
                        <a:moveTo>
                          <a:pt x="0" y="0"/>
                        </a:moveTo>
                        <a:cubicBezTo>
                          <a:pt x="1609" y="6115"/>
                          <a:pt x="5793" y="12230"/>
                          <a:pt x="11586" y="17058"/>
                        </a:cubicBezTo>
                        <a:cubicBezTo>
                          <a:pt x="17701" y="21885"/>
                          <a:pt x="24460" y="24138"/>
                          <a:pt x="30897" y="2446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4" name="Freeform: Shape 53">
                    <a:extLst>
                      <a:ext uri="{FF2B5EF4-FFF2-40B4-BE49-F238E27FC236}">
                        <a16:creationId xmlns:a16="http://schemas.microsoft.com/office/drawing/2014/main" id="{B972E091-0504-4736-B5CD-28719DECF52E}"/>
                      </a:ext>
                    </a:extLst>
                  </p:cNvPr>
                  <p:cNvSpPr/>
                  <p:nvPr/>
                </p:nvSpPr>
                <p:spPr>
                  <a:xfrm>
                    <a:off x="-450024" y="4769550"/>
                    <a:ext cx="32828" cy="25747"/>
                  </a:xfrm>
                  <a:custGeom>
                    <a:avLst/>
                    <a:gdLst>
                      <a:gd name="connsiteX0" fmla="*/ 32828 w 32828"/>
                      <a:gd name="connsiteY0" fmla="*/ 25748 h 25747"/>
                      <a:gd name="connsiteX1" fmla="*/ 20276 w 32828"/>
                      <a:gd name="connsiteY1" fmla="*/ 8046 h 25747"/>
                      <a:gd name="connsiteX2" fmla="*/ 0 w 32828"/>
                      <a:gd name="connsiteY2" fmla="*/ 0 h 25747"/>
                    </a:gdLst>
                    <a:ahLst/>
                    <a:cxnLst>
                      <a:cxn ang="0">
                        <a:pos x="connsiteX0" y="connsiteY0"/>
                      </a:cxn>
                      <a:cxn ang="0">
                        <a:pos x="connsiteX1" y="connsiteY1"/>
                      </a:cxn>
                      <a:cxn ang="0">
                        <a:pos x="connsiteX2" y="connsiteY2"/>
                      </a:cxn>
                    </a:cxnLst>
                    <a:rect l="l" t="t" r="r" b="b"/>
                    <a:pathLst>
                      <a:path w="32828" h="25747">
                        <a:moveTo>
                          <a:pt x="32828" y="25748"/>
                        </a:moveTo>
                        <a:cubicBezTo>
                          <a:pt x="30897" y="19311"/>
                          <a:pt x="26713" y="12874"/>
                          <a:pt x="20276" y="8046"/>
                        </a:cubicBezTo>
                        <a:cubicBezTo>
                          <a:pt x="13839" y="3218"/>
                          <a:pt x="6759" y="322"/>
                          <a:pt x="0" y="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5" name="Freeform: Shape 54">
                    <a:extLst>
                      <a:ext uri="{FF2B5EF4-FFF2-40B4-BE49-F238E27FC236}">
                        <a16:creationId xmlns:a16="http://schemas.microsoft.com/office/drawing/2014/main" id="{654B17B3-72EC-496D-9A15-4529DE85CD7F}"/>
                      </a:ext>
                    </a:extLst>
                  </p:cNvPr>
                  <p:cNvSpPr/>
                  <p:nvPr/>
                </p:nvSpPr>
                <p:spPr>
                  <a:xfrm>
                    <a:off x="-590992" y="4685766"/>
                    <a:ext cx="169290" cy="102450"/>
                  </a:xfrm>
                  <a:custGeom>
                    <a:avLst/>
                    <a:gdLst>
                      <a:gd name="connsiteX0" fmla="*/ 140968 w 169290"/>
                      <a:gd name="connsiteY0" fmla="*/ 83784 h 102450"/>
                      <a:gd name="connsiteX1" fmla="*/ 111036 w 169290"/>
                      <a:gd name="connsiteY1" fmla="*/ 102451 h 102450"/>
                      <a:gd name="connsiteX2" fmla="*/ 76921 w 169290"/>
                      <a:gd name="connsiteY2" fmla="*/ 75416 h 102450"/>
                      <a:gd name="connsiteX3" fmla="*/ 89151 w 169290"/>
                      <a:gd name="connsiteY3" fmla="*/ 34863 h 102450"/>
                      <a:gd name="connsiteX4" fmla="*/ 3218 w 169290"/>
                      <a:gd name="connsiteY4" fmla="*/ 39369 h 102450"/>
                      <a:gd name="connsiteX5" fmla="*/ 0 w 169290"/>
                      <a:gd name="connsiteY5" fmla="*/ 30036 h 102450"/>
                      <a:gd name="connsiteX6" fmla="*/ 122301 w 169290"/>
                      <a:gd name="connsiteY6" fmla="*/ 10403 h 102450"/>
                      <a:gd name="connsiteX7" fmla="*/ 169290 w 169290"/>
                      <a:gd name="connsiteY7" fmla="*/ 47415 h 102450"/>
                      <a:gd name="connsiteX8" fmla="*/ 140968 w 169290"/>
                      <a:gd name="connsiteY8" fmla="*/ 83784 h 10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290" h="102450">
                        <a:moveTo>
                          <a:pt x="140968" y="83784"/>
                        </a:moveTo>
                        <a:lnTo>
                          <a:pt x="111036" y="102451"/>
                        </a:lnTo>
                        <a:lnTo>
                          <a:pt x="76921" y="75416"/>
                        </a:lnTo>
                        <a:cubicBezTo>
                          <a:pt x="76921" y="75416"/>
                          <a:pt x="96875" y="46128"/>
                          <a:pt x="89151" y="34863"/>
                        </a:cubicBezTo>
                        <a:cubicBezTo>
                          <a:pt x="79174" y="20380"/>
                          <a:pt x="40874" y="24564"/>
                          <a:pt x="3218" y="39369"/>
                        </a:cubicBezTo>
                        <a:lnTo>
                          <a:pt x="0" y="30036"/>
                        </a:lnTo>
                        <a:cubicBezTo>
                          <a:pt x="0" y="30036"/>
                          <a:pt x="82070" y="-21459"/>
                          <a:pt x="122301" y="10403"/>
                        </a:cubicBezTo>
                        <a:lnTo>
                          <a:pt x="169290" y="47415"/>
                        </a:lnTo>
                        <a:lnTo>
                          <a:pt x="140968" y="83784"/>
                        </a:ln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sp>
            <p:nvSpPr>
              <p:cNvPr id="56" name="Freeform: Shape 55">
                <a:extLst>
                  <a:ext uri="{FF2B5EF4-FFF2-40B4-BE49-F238E27FC236}">
                    <a16:creationId xmlns:a16="http://schemas.microsoft.com/office/drawing/2014/main" id="{1DE9C010-4054-4754-9231-2F079E40042D}"/>
                  </a:ext>
                </a:extLst>
              </p:cNvPr>
              <p:cNvSpPr/>
              <p:nvPr/>
            </p:nvSpPr>
            <p:spPr>
              <a:xfrm>
                <a:off x="-540140" y="4794332"/>
                <a:ext cx="34115" cy="27034"/>
              </a:xfrm>
              <a:custGeom>
                <a:avLst/>
                <a:gdLst>
                  <a:gd name="connsiteX0" fmla="*/ 0 w 34115"/>
                  <a:gd name="connsiteY0" fmla="*/ 0 h 27034"/>
                  <a:gd name="connsiteX1" fmla="*/ 34116 w 34115"/>
                  <a:gd name="connsiteY1" fmla="*/ 27035 h 27034"/>
                </a:gdLst>
                <a:ahLst/>
                <a:cxnLst>
                  <a:cxn ang="0">
                    <a:pos x="connsiteX0" y="connsiteY0"/>
                  </a:cxn>
                  <a:cxn ang="0">
                    <a:pos x="connsiteX1" y="connsiteY1"/>
                  </a:cxn>
                </a:cxnLst>
                <a:rect l="l" t="t" r="r" b="b"/>
                <a:pathLst>
                  <a:path w="34115" h="27034">
                    <a:moveTo>
                      <a:pt x="0" y="0"/>
                    </a:moveTo>
                    <a:lnTo>
                      <a:pt x="34116" y="27035"/>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7" name="Freeform: Shape 56">
                <a:extLst>
                  <a:ext uri="{FF2B5EF4-FFF2-40B4-BE49-F238E27FC236}">
                    <a16:creationId xmlns:a16="http://schemas.microsoft.com/office/drawing/2014/main" id="{655ADF53-A432-4F1B-B0F5-A798CBA41EFA}"/>
                  </a:ext>
                </a:extLst>
              </p:cNvPr>
              <p:cNvSpPr/>
              <p:nvPr/>
            </p:nvSpPr>
            <p:spPr>
              <a:xfrm>
                <a:off x="-699453" y="4953967"/>
                <a:ext cx="60506" cy="77242"/>
              </a:xfrm>
              <a:custGeom>
                <a:avLst/>
                <a:gdLst>
                  <a:gd name="connsiteX0" fmla="*/ 60507 w 60506"/>
                  <a:gd name="connsiteY0" fmla="*/ 0 h 77242"/>
                  <a:gd name="connsiteX1" fmla="*/ 0 w 60506"/>
                  <a:gd name="connsiteY1" fmla="*/ 77243 h 77242"/>
                </a:gdLst>
                <a:ahLst/>
                <a:cxnLst>
                  <a:cxn ang="0">
                    <a:pos x="connsiteX0" y="connsiteY0"/>
                  </a:cxn>
                  <a:cxn ang="0">
                    <a:pos x="connsiteX1" y="connsiteY1"/>
                  </a:cxn>
                </a:cxnLst>
                <a:rect l="l" t="t" r="r" b="b"/>
                <a:pathLst>
                  <a:path w="60506" h="77242">
                    <a:moveTo>
                      <a:pt x="60507" y="0"/>
                    </a:moveTo>
                    <a:lnTo>
                      <a:pt x="0" y="77243"/>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8" name="Freeform: Shape 57">
                <a:extLst>
                  <a:ext uri="{FF2B5EF4-FFF2-40B4-BE49-F238E27FC236}">
                    <a16:creationId xmlns:a16="http://schemas.microsoft.com/office/drawing/2014/main" id="{37D9077F-76ED-4C69-9778-C6B7D1E6ED34}"/>
                  </a:ext>
                </a:extLst>
              </p:cNvPr>
              <p:cNvSpPr/>
              <p:nvPr/>
            </p:nvSpPr>
            <p:spPr>
              <a:xfrm>
                <a:off x="-631866" y="4920817"/>
                <a:ext cx="18988" cy="24138"/>
              </a:xfrm>
              <a:custGeom>
                <a:avLst/>
                <a:gdLst>
                  <a:gd name="connsiteX0" fmla="*/ 18989 w 18988"/>
                  <a:gd name="connsiteY0" fmla="*/ 0 h 24138"/>
                  <a:gd name="connsiteX1" fmla="*/ 0 w 18988"/>
                  <a:gd name="connsiteY1" fmla="*/ 24138 h 24138"/>
                </a:gdLst>
                <a:ahLst/>
                <a:cxnLst>
                  <a:cxn ang="0">
                    <a:pos x="connsiteX0" y="connsiteY0"/>
                  </a:cxn>
                  <a:cxn ang="0">
                    <a:pos x="connsiteX1" y="connsiteY1"/>
                  </a:cxn>
                </a:cxnLst>
                <a:rect l="l" t="t" r="r" b="b"/>
                <a:pathLst>
                  <a:path w="18988" h="24138">
                    <a:moveTo>
                      <a:pt x="18989" y="0"/>
                    </a:moveTo>
                    <a:lnTo>
                      <a:pt x="0" y="24138"/>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59" name="Freeform: Shape 58">
                <a:extLst>
                  <a:ext uri="{FF2B5EF4-FFF2-40B4-BE49-F238E27FC236}">
                    <a16:creationId xmlns:a16="http://schemas.microsoft.com/office/drawing/2014/main" id="{93623F17-5870-40D1-B7AB-EB58A5456E92}"/>
                  </a:ext>
                </a:extLst>
              </p:cNvPr>
              <p:cNvSpPr/>
              <p:nvPr/>
            </p:nvSpPr>
            <p:spPr>
              <a:xfrm>
                <a:off x="-603222" y="4880908"/>
                <a:ext cx="21563" cy="27678"/>
              </a:xfrm>
              <a:custGeom>
                <a:avLst/>
                <a:gdLst>
                  <a:gd name="connsiteX0" fmla="*/ 21564 w 21563"/>
                  <a:gd name="connsiteY0" fmla="*/ 0 h 27678"/>
                  <a:gd name="connsiteX1" fmla="*/ 0 w 21563"/>
                  <a:gd name="connsiteY1" fmla="*/ 27679 h 27678"/>
                </a:gdLst>
                <a:ahLst/>
                <a:cxnLst>
                  <a:cxn ang="0">
                    <a:pos x="connsiteX0" y="connsiteY0"/>
                  </a:cxn>
                  <a:cxn ang="0">
                    <a:pos x="connsiteX1" y="connsiteY1"/>
                  </a:cxn>
                </a:cxnLst>
                <a:rect l="l" t="t" r="r" b="b"/>
                <a:pathLst>
                  <a:path w="21563" h="27678">
                    <a:moveTo>
                      <a:pt x="21564" y="0"/>
                    </a:moveTo>
                    <a:lnTo>
                      <a:pt x="0" y="27679"/>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sp>
        <p:nvSpPr>
          <p:cNvPr id="18" name="Title 17"/>
          <p:cNvSpPr>
            <a:spLocks noGrp="1"/>
          </p:cNvSpPr>
          <p:nvPr>
            <p:ph type="title"/>
          </p:nvPr>
        </p:nvSpPr>
        <p:spPr>
          <a:xfrm>
            <a:off x="548639" y="183898"/>
            <a:ext cx="13514832" cy="904122"/>
          </a:xfrm>
        </p:spPr>
        <p:txBody>
          <a:bodyPr/>
          <a:lstStyle/>
          <a:p>
            <a:r>
              <a:rPr lang="en-US" dirty="0"/>
              <a:t>Why customers adopt containers</a:t>
            </a:r>
          </a:p>
        </p:txBody>
      </p:sp>
      <p:grpSp>
        <p:nvGrpSpPr>
          <p:cNvPr id="87" name="Graphic 29">
            <a:extLst>
              <a:ext uri="{FF2B5EF4-FFF2-40B4-BE49-F238E27FC236}">
                <a16:creationId xmlns:a16="http://schemas.microsoft.com/office/drawing/2014/main" id="{977179EE-6ED3-4F98-88AA-FBF7E80C47C9}"/>
              </a:ext>
            </a:extLst>
          </p:cNvPr>
          <p:cNvGrpSpPr/>
          <p:nvPr/>
        </p:nvGrpSpPr>
        <p:grpSpPr>
          <a:xfrm>
            <a:off x="4747745" y="3384979"/>
            <a:ext cx="1043458" cy="1043458"/>
            <a:chOff x="8162792" y="-512307"/>
            <a:chExt cx="643689" cy="643689"/>
          </a:xfrm>
        </p:grpSpPr>
        <p:grpSp>
          <p:nvGrpSpPr>
            <p:cNvPr id="88" name="Graphic 29">
              <a:extLst>
                <a:ext uri="{FF2B5EF4-FFF2-40B4-BE49-F238E27FC236}">
                  <a16:creationId xmlns:a16="http://schemas.microsoft.com/office/drawing/2014/main" id="{977179EE-6ED3-4F98-88AA-FBF7E80C47C9}"/>
                </a:ext>
              </a:extLst>
            </p:cNvPr>
            <p:cNvGrpSpPr/>
            <p:nvPr/>
          </p:nvGrpSpPr>
          <p:grpSpPr>
            <a:xfrm>
              <a:off x="8243578" y="-432653"/>
              <a:ext cx="481873" cy="494194"/>
              <a:chOff x="8243578" y="-432653"/>
              <a:chExt cx="481873" cy="494194"/>
            </a:xfrm>
            <a:solidFill>
              <a:schemeClr val="accent1"/>
            </a:solidFill>
          </p:grpSpPr>
          <p:grpSp>
            <p:nvGrpSpPr>
              <p:cNvPr id="89" name="Graphic 29">
                <a:extLst>
                  <a:ext uri="{FF2B5EF4-FFF2-40B4-BE49-F238E27FC236}">
                    <a16:creationId xmlns:a16="http://schemas.microsoft.com/office/drawing/2014/main" id="{977179EE-6ED3-4F98-88AA-FBF7E80C47C9}"/>
                  </a:ext>
                </a:extLst>
              </p:cNvPr>
              <p:cNvGrpSpPr/>
              <p:nvPr/>
            </p:nvGrpSpPr>
            <p:grpSpPr>
              <a:xfrm>
                <a:off x="8243578" y="-432653"/>
                <a:ext cx="481873" cy="494194"/>
                <a:chOff x="8243578" y="-432653"/>
                <a:chExt cx="481873" cy="494194"/>
              </a:xfrm>
              <a:solidFill>
                <a:schemeClr val="accent1"/>
              </a:solidFill>
            </p:grpSpPr>
            <p:sp>
              <p:nvSpPr>
                <p:cNvPr id="93" name="Freeform: Shape 23">
                  <a:extLst>
                    <a:ext uri="{FF2B5EF4-FFF2-40B4-BE49-F238E27FC236}">
                      <a16:creationId xmlns:a16="http://schemas.microsoft.com/office/drawing/2014/main" id="{75DB3259-4D0F-4F80-A0D6-DDAC8CF19C9E}"/>
                    </a:ext>
                  </a:extLst>
                </p:cNvPr>
                <p:cNvSpPr/>
                <p:nvPr/>
              </p:nvSpPr>
              <p:spPr>
                <a:xfrm>
                  <a:off x="8248080" y="-145082"/>
                  <a:ext cx="78208" cy="137749"/>
                </a:xfrm>
                <a:custGeom>
                  <a:avLst/>
                  <a:gdLst>
                    <a:gd name="connsiteX0" fmla="*/ 0 w 78208"/>
                    <a:gd name="connsiteY0" fmla="*/ 0 h 137749"/>
                    <a:gd name="connsiteX1" fmla="*/ 78208 w 78208"/>
                    <a:gd name="connsiteY1" fmla="*/ 137749 h 137749"/>
                  </a:gdLst>
                  <a:ahLst/>
                  <a:cxnLst>
                    <a:cxn ang="0">
                      <a:pos x="connsiteX0" y="connsiteY0"/>
                    </a:cxn>
                    <a:cxn ang="0">
                      <a:pos x="connsiteX1" y="connsiteY1"/>
                    </a:cxn>
                  </a:cxnLst>
                  <a:rect l="l" t="t" r="r" b="b"/>
                  <a:pathLst>
                    <a:path w="78208" h="137749">
                      <a:moveTo>
                        <a:pt x="0" y="0"/>
                      </a:moveTo>
                      <a:cubicBezTo>
                        <a:pt x="7724" y="43449"/>
                        <a:pt x="27679" y="97841"/>
                        <a:pt x="78208" y="137749"/>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94" name="Freeform: Shape 24">
                  <a:extLst>
                    <a:ext uri="{FF2B5EF4-FFF2-40B4-BE49-F238E27FC236}">
                      <a16:creationId xmlns:a16="http://schemas.microsoft.com/office/drawing/2014/main" id="{730DA300-F16C-4473-9799-4D5672942A48}"/>
                    </a:ext>
                  </a:extLst>
                </p:cNvPr>
                <p:cNvSpPr/>
                <p:nvPr/>
              </p:nvSpPr>
              <p:spPr>
                <a:xfrm>
                  <a:off x="8243578" y="-404810"/>
                  <a:ext cx="131309" cy="228509"/>
                </a:xfrm>
                <a:custGeom>
                  <a:avLst/>
                  <a:gdLst>
                    <a:gd name="connsiteX0" fmla="*/ 131309 w 131309"/>
                    <a:gd name="connsiteY0" fmla="*/ 0 h 228509"/>
                    <a:gd name="connsiteX1" fmla="*/ 119723 w 131309"/>
                    <a:gd name="connsiteY1" fmla="*/ 6437 h 228509"/>
                    <a:gd name="connsiteX2" fmla="*/ 962 w 131309"/>
                    <a:gd name="connsiteY2" fmla="*/ 189888 h 228509"/>
                    <a:gd name="connsiteX3" fmla="*/ 640 w 131309"/>
                    <a:gd name="connsiteY3" fmla="*/ 228510 h 228509"/>
                  </a:gdLst>
                  <a:ahLst/>
                  <a:cxnLst>
                    <a:cxn ang="0">
                      <a:pos x="connsiteX0" y="connsiteY0"/>
                    </a:cxn>
                    <a:cxn ang="0">
                      <a:pos x="connsiteX1" y="connsiteY1"/>
                    </a:cxn>
                    <a:cxn ang="0">
                      <a:pos x="connsiteX2" y="connsiteY2"/>
                    </a:cxn>
                    <a:cxn ang="0">
                      <a:pos x="connsiteX3" y="connsiteY3"/>
                    </a:cxn>
                  </a:cxnLst>
                  <a:rect l="l" t="t" r="r" b="b"/>
                  <a:pathLst>
                    <a:path w="131309" h="228509">
                      <a:moveTo>
                        <a:pt x="131309" y="0"/>
                      </a:moveTo>
                      <a:cubicBezTo>
                        <a:pt x="127447" y="1931"/>
                        <a:pt x="123585" y="4184"/>
                        <a:pt x="119723" y="6437"/>
                      </a:cubicBezTo>
                      <a:cubicBezTo>
                        <a:pt x="69193" y="35725"/>
                        <a:pt x="9974" y="101381"/>
                        <a:pt x="962" y="189888"/>
                      </a:cubicBezTo>
                      <a:cubicBezTo>
                        <a:pt x="962" y="189888"/>
                        <a:pt x="-969" y="205337"/>
                        <a:pt x="640" y="22851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nvGrpSpPr>
                <p:cNvPr id="95" name="Graphic 29">
                  <a:extLst>
                    <a:ext uri="{FF2B5EF4-FFF2-40B4-BE49-F238E27FC236}">
                      <a16:creationId xmlns:a16="http://schemas.microsoft.com/office/drawing/2014/main" id="{977179EE-6ED3-4F98-88AA-FBF7E80C47C9}"/>
                    </a:ext>
                  </a:extLst>
                </p:cNvPr>
                <p:cNvGrpSpPr/>
                <p:nvPr/>
              </p:nvGrpSpPr>
              <p:grpSpPr>
                <a:xfrm>
                  <a:off x="8402887" y="-432653"/>
                  <a:ext cx="288694" cy="109912"/>
                  <a:chOff x="8402887" y="-432653"/>
                  <a:chExt cx="288694" cy="109912"/>
                </a:xfrm>
                <a:solidFill>
                  <a:schemeClr val="accent1"/>
                </a:solidFill>
              </p:grpSpPr>
              <p:sp>
                <p:nvSpPr>
                  <p:cNvPr id="101" name="Freeform: Shape 26">
                    <a:extLst>
                      <a:ext uri="{FF2B5EF4-FFF2-40B4-BE49-F238E27FC236}">
                        <a16:creationId xmlns:a16="http://schemas.microsoft.com/office/drawing/2014/main" id="{5E5F4E94-B58A-4589-A5E4-206365F0F8E8}"/>
                      </a:ext>
                    </a:extLst>
                  </p:cNvPr>
                  <p:cNvSpPr/>
                  <p:nvPr/>
                </p:nvSpPr>
                <p:spPr>
                  <a:xfrm>
                    <a:off x="8402887" y="-432653"/>
                    <a:ext cx="279682" cy="104119"/>
                  </a:xfrm>
                  <a:custGeom>
                    <a:avLst/>
                    <a:gdLst>
                      <a:gd name="connsiteX0" fmla="*/ 279683 w 279682"/>
                      <a:gd name="connsiteY0" fmla="*/ 104119 h 104119"/>
                      <a:gd name="connsiteX1" fmla="*/ 0 w 279682"/>
                      <a:gd name="connsiteY1" fmla="*/ 15290 h 104119"/>
                    </a:gdLst>
                    <a:ahLst/>
                    <a:cxnLst>
                      <a:cxn ang="0">
                        <a:pos x="connsiteX0" y="connsiteY0"/>
                      </a:cxn>
                      <a:cxn ang="0">
                        <a:pos x="connsiteX1" y="connsiteY1"/>
                      </a:cxn>
                    </a:cxnLst>
                    <a:rect l="l" t="t" r="r" b="b"/>
                    <a:pathLst>
                      <a:path w="279682" h="104119">
                        <a:moveTo>
                          <a:pt x="279683" y="104119"/>
                        </a:moveTo>
                        <a:cubicBezTo>
                          <a:pt x="238487" y="39750"/>
                          <a:pt x="125519" y="-32021"/>
                          <a:pt x="0" y="1529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02" name="Freeform: Shape 27">
                    <a:extLst>
                      <a:ext uri="{FF2B5EF4-FFF2-40B4-BE49-F238E27FC236}">
                        <a16:creationId xmlns:a16="http://schemas.microsoft.com/office/drawing/2014/main" id="{6CB526E0-B217-4215-8F9F-3762947508AE}"/>
                      </a:ext>
                    </a:extLst>
                  </p:cNvPr>
                  <p:cNvSpPr/>
                  <p:nvPr/>
                </p:nvSpPr>
                <p:spPr>
                  <a:xfrm>
                    <a:off x="8648455" y="-362005"/>
                    <a:ext cx="43127" cy="39265"/>
                  </a:xfrm>
                  <a:custGeom>
                    <a:avLst/>
                    <a:gdLst>
                      <a:gd name="connsiteX0" fmla="*/ 43127 w 43127"/>
                      <a:gd name="connsiteY0" fmla="*/ 966 h 39265"/>
                      <a:gd name="connsiteX1" fmla="*/ 36690 w 43127"/>
                      <a:gd name="connsiteY1" fmla="*/ 0 h 39265"/>
                      <a:gd name="connsiteX2" fmla="*/ 32184 w 43127"/>
                      <a:gd name="connsiteY2" fmla="*/ 31541 h 39265"/>
                      <a:gd name="connsiteX3" fmla="*/ 1287 w 43127"/>
                      <a:gd name="connsiteY3" fmla="*/ 24782 h 39265"/>
                      <a:gd name="connsiteX4" fmla="*/ 0 w 43127"/>
                      <a:gd name="connsiteY4" fmla="*/ 30897 h 39265"/>
                      <a:gd name="connsiteX5" fmla="*/ 37656 w 43127"/>
                      <a:gd name="connsiteY5" fmla="*/ 39265 h 3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27" h="39265">
                        <a:moveTo>
                          <a:pt x="43127" y="966"/>
                        </a:moveTo>
                        <a:lnTo>
                          <a:pt x="36690" y="0"/>
                        </a:lnTo>
                        <a:lnTo>
                          <a:pt x="32184" y="31541"/>
                        </a:lnTo>
                        <a:lnTo>
                          <a:pt x="1287" y="24782"/>
                        </a:lnTo>
                        <a:lnTo>
                          <a:pt x="0" y="30897"/>
                        </a:lnTo>
                        <a:lnTo>
                          <a:pt x="37656" y="39265"/>
                        </a:lnTo>
                        <a:close/>
                      </a:path>
                    </a:pathLst>
                  </a:custGeom>
                  <a:solidFill>
                    <a:srgbClr val="232F3E"/>
                  </a:solidFill>
                  <a:ln w="19050" cap="flat">
                    <a:solidFill>
                      <a:schemeClr val="tx1"/>
                    </a:solidFill>
                    <a:prstDash val="solid"/>
                    <a:miter/>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sp>
              <p:nvSpPr>
                <p:cNvPr id="96" name="Freeform: Shape 28">
                  <a:extLst>
                    <a:ext uri="{FF2B5EF4-FFF2-40B4-BE49-F238E27FC236}">
                      <a16:creationId xmlns:a16="http://schemas.microsoft.com/office/drawing/2014/main" id="{6C599BC9-0E2E-46AA-A466-A15AFA90D251}"/>
                    </a:ext>
                  </a:extLst>
                </p:cNvPr>
                <p:cNvSpPr/>
                <p:nvPr/>
              </p:nvSpPr>
              <p:spPr>
                <a:xfrm>
                  <a:off x="8714433" y="-261268"/>
                  <a:ext cx="11018" cy="84966"/>
                </a:xfrm>
                <a:custGeom>
                  <a:avLst/>
                  <a:gdLst>
                    <a:gd name="connsiteX0" fmla="*/ 10621 w 11018"/>
                    <a:gd name="connsiteY0" fmla="*/ 84967 h 84966"/>
                    <a:gd name="connsiteX1" fmla="*/ 0 w 11018"/>
                    <a:gd name="connsiteY1" fmla="*/ 0 h 84966"/>
                  </a:gdLst>
                  <a:ahLst/>
                  <a:cxnLst>
                    <a:cxn ang="0">
                      <a:pos x="connsiteX0" y="connsiteY0"/>
                    </a:cxn>
                    <a:cxn ang="0">
                      <a:pos x="connsiteX1" y="connsiteY1"/>
                    </a:cxn>
                  </a:cxnLst>
                  <a:rect l="l" t="t" r="r" b="b"/>
                  <a:pathLst>
                    <a:path w="11018" h="84966">
                      <a:moveTo>
                        <a:pt x="10621" y="84967"/>
                      </a:moveTo>
                      <a:cubicBezTo>
                        <a:pt x="12230" y="58576"/>
                        <a:pt x="9012" y="29932"/>
                        <a:pt x="0" y="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97" name="Freeform: Shape 30">
                  <a:extLst>
                    <a:ext uri="{FF2B5EF4-FFF2-40B4-BE49-F238E27FC236}">
                      <a16:creationId xmlns:a16="http://schemas.microsoft.com/office/drawing/2014/main" id="{6C69AC7D-097E-4EE0-8C9F-4B74F8A386AC}"/>
                    </a:ext>
                  </a:extLst>
                </p:cNvPr>
                <p:cNvSpPr/>
                <p:nvPr/>
              </p:nvSpPr>
              <p:spPr>
                <a:xfrm>
                  <a:off x="8706709" y="-156668"/>
                  <a:ext cx="16735" cy="58575"/>
                </a:xfrm>
                <a:custGeom>
                  <a:avLst/>
                  <a:gdLst>
                    <a:gd name="connsiteX0" fmla="*/ 0 w 16735"/>
                    <a:gd name="connsiteY0" fmla="*/ 58576 h 58575"/>
                    <a:gd name="connsiteX1" fmla="*/ 16736 w 16735"/>
                    <a:gd name="connsiteY1" fmla="*/ 0 h 58575"/>
                  </a:gdLst>
                  <a:ahLst/>
                  <a:cxnLst>
                    <a:cxn ang="0">
                      <a:pos x="connsiteX0" y="connsiteY0"/>
                    </a:cxn>
                    <a:cxn ang="0">
                      <a:pos x="connsiteX1" y="connsiteY1"/>
                    </a:cxn>
                  </a:cxnLst>
                  <a:rect l="l" t="t" r="r" b="b"/>
                  <a:pathLst>
                    <a:path w="16735" h="58575">
                      <a:moveTo>
                        <a:pt x="0" y="58576"/>
                      </a:moveTo>
                      <a:cubicBezTo>
                        <a:pt x="7724" y="40552"/>
                        <a:pt x="13517" y="20920"/>
                        <a:pt x="16736" y="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nvGrpSpPr>
                <p:cNvPr id="98" name="Graphic 29">
                  <a:extLst>
                    <a:ext uri="{FF2B5EF4-FFF2-40B4-BE49-F238E27FC236}">
                      <a16:creationId xmlns:a16="http://schemas.microsoft.com/office/drawing/2014/main" id="{977179EE-6ED3-4F98-88AA-FBF7E80C47C9}"/>
                    </a:ext>
                  </a:extLst>
                </p:cNvPr>
                <p:cNvGrpSpPr/>
                <p:nvPr/>
              </p:nvGrpSpPr>
              <p:grpSpPr>
                <a:xfrm>
                  <a:off x="8376818" y="-75885"/>
                  <a:ext cx="319269" cy="137427"/>
                  <a:chOff x="8376818" y="-75885"/>
                  <a:chExt cx="319269" cy="137427"/>
                </a:xfrm>
                <a:solidFill>
                  <a:schemeClr val="accent1"/>
                </a:solidFill>
              </p:grpSpPr>
              <p:sp>
                <p:nvSpPr>
                  <p:cNvPr id="99" name="Freeform: Shape 32">
                    <a:extLst>
                      <a:ext uri="{FF2B5EF4-FFF2-40B4-BE49-F238E27FC236}">
                        <a16:creationId xmlns:a16="http://schemas.microsoft.com/office/drawing/2014/main" id="{C56E63DA-7D40-4644-BB04-AFCA11542966}"/>
                      </a:ext>
                    </a:extLst>
                  </p:cNvPr>
                  <p:cNvSpPr/>
                  <p:nvPr/>
                </p:nvSpPr>
                <p:spPr>
                  <a:xfrm>
                    <a:off x="8383255" y="-75885"/>
                    <a:ext cx="312832" cy="127790"/>
                  </a:xfrm>
                  <a:custGeom>
                    <a:avLst/>
                    <a:gdLst>
                      <a:gd name="connsiteX0" fmla="*/ 0 w 312832"/>
                      <a:gd name="connsiteY0" fmla="*/ 104921 h 127790"/>
                      <a:gd name="connsiteX1" fmla="*/ 222395 w 312832"/>
                      <a:gd name="connsiteY1" fmla="*/ 93657 h 127790"/>
                      <a:gd name="connsiteX2" fmla="*/ 312833 w 312832"/>
                      <a:gd name="connsiteY2" fmla="*/ 0 h 127790"/>
                    </a:gdLst>
                    <a:ahLst/>
                    <a:cxnLst>
                      <a:cxn ang="0">
                        <a:pos x="connsiteX0" y="connsiteY0"/>
                      </a:cxn>
                      <a:cxn ang="0">
                        <a:pos x="connsiteX1" y="connsiteY1"/>
                      </a:cxn>
                      <a:cxn ang="0">
                        <a:pos x="connsiteX2" y="connsiteY2"/>
                      </a:cxn>
                    </a:cxnLst>
                    <a:rect l="l" t="t" r="r" b="b"/>
                    <a:pathLst>
                      <a:path w="312832" h="127790">
                        <a:moveTo>
                          <a:pt x="0" y="104921"/>
                        </a:moveTo>
                        <a:cubicBezTo>
                          <a:pt x="61150" y="133565"/>
                          <a:pt x="140324" y="140968"/>
                          <a:pt x="222395" y="93657"/>
                        </a:cubicBezTo>
                        <a:cubicBezTo>
                          <a:pt x="253935" y="75312"/>
                          <a:pt x="288695" y="43127"/>
                          <a:pt x="312833" y="0"/>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00" name="Freeform: Shape 33">
                    <a:extLst>
                      <a:ext uri="{FF2B5EF4-FFF2-40B4-BE49-F238E27FC236}">
                        <a16:creationId xmlns:a16="http://schemas.microsoft.com/office/drawing/2014/main" id="{97AFEEE2-523F-4A91-8AA4-9E04FA496314}"/>
                      </a:ext>
                    </a:extLst>
                  </p:cNvPr>
                  <p:cNvSpPr/>
                  <p:nvPr/>
                </p:nvSpPr>
                <p:spPr>
                  <a:xfrm>
                    <a:off x="8376818" y="13265"/>
                    <a:ext cx="38621" cy="48276"/>
                  </a:xfrm>
                  <a:custGeom>
                    <a:avLst/>
                    <a:gdLst>
                      <a:gd name="connsiteX0" fmla="*/ 15127 w 38621"/>
                      <a:gd name="connsiteY0" fmla="*/ 48277 h 48276"/>
                      <a:gd name="connsiteX1" fmla="*/ 21242 w 38621"/>
                      <a:gd name="connsiteY1" fmla="*/ 45702 h 48276"/>
                      <a:gd name="connsiteX2" fmla="*/ 8690 w 38621"/>
                      <a:gd name="connsiteY2" fmla="*/ 16414 h 48276"/>
                      <a:gd name="connsiteX3" fmla="*/ 38621 w 38621"/>
                      <a:gd name="connsiteY3" fmla="*/ 6115 h 48276"/>
                      <a:gd name="connsiteX4" fmla="*/ 36690 w 38621"/>
                      <a:gd name="connsiteY4" fmla="*/ 0 h 48276"/>
                      <a:gd name="connsiteX5" fmla="*/ 0 w 38621"/>
                      <a:gd name="connsiteY5" fmla="*/ 12552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21" h="48276">
                        <a:moveTo>
                          <a:pt x="15127" y="48277"/>
                        </a:moveTo>
                        <a:lnTo>
                          <a:pt x="21242" y="45702"/>
                        </a:lnTo>
                        <a:lnTo>
                          <a:pt x="8690" y="16414"/>
                        </a:lnTo>
                        <a:lnTo>
                          <a:pt x="38621" y="6115"/>
                        </a:lnTo>
                        <a:lnTo>
                          <a:pt x="36690" y="0"/>
                        </a:lnTo>
                        <a:lnTo>
                          <a:pt x="0" y="12552"/>
                        </a:lnTo>
                        <a:close/>
                      </a:path>
                    </a:pathLst>
                  </a:custGeom>
                  <a:solidFill>
                    <a:srgbClr val="232F3E"/>
                  </a:solidFill>
                  <a:ln w="19050" cap="flat">
                    <a:solidFill>
                      <a:schemeClr val="tx1"/>
                    </a:solidFill>
                    <a:prstDash val="solid"/>
                    <a:miter/>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grpSp>
            <p:nvGrpSpPr>
              <p:cNvPr id="90" name="Graphic 29">
                <a:extLst>
                  <a:ext uri="{FF2B5EF4-FFF2-40B4-BE49-F238E27FC236}">
                    <a16:creationId xmlns:a16="http://schemas.microsoft.com/office/drawing/2014/main" id="{977179EE-6ED3-4F98-88AA-FBF7E80C47C9}"/>
                  </a:ext>
                </a:extLst>
              </p:cNvPr>
              <p:cNvGrpSpPr/>
              <p:nvPr/>
            </p:nvGrpSpPr>
            <p:grpSpPr>
              <a:xfrm>
                <a:off x="8427026" y="-336901"/>
                <a:ext cx="115220" cy="292878"/>
                <a:chOff x="8427026" y="-336901"/>
                <a:chExt cx="115220" cy="292878"/>
              </a:xfrm>
              <a:noFill/>
            </p:grpSpPr>
            <p:sp>
              <p:nvSpPr>
                <p:cNvPr id="91" name="Freeform: Shape 35">
                  <a:extLst>
                    <a:ext uri="{FF2B5EF4-FFF2-40B4-BE49-F238E27FC236}">
                      <a16:creationId xmlns:a16="http://schemas.microsoft.com/office/drawing/2014/main" id="{08B8A562-5D88-4A76-8D5D-17ED320A9A76}"/>
                    </a:ext>
                  </a:extLst>
                </p:cNvPr>
                <p:cNvSpPr/>
                <p:nvPr/>
              </p:nvSpPr>
              <p:spPr>
                <a:xfrm>
                  <a:off x="8427026" y="-310832"/>
                  <a:ext cx="115220" cy="230118"/>
                </a:xfrm>
                <a:custGeom>
                  <a:avLst/>
                  <a:gdLst>
                    <a:gd name="connsiteX0" fmla="*/ 0 w 115220"/>
                    <a:gd name="connsiteY0" fmla="*/ 172509 h 230118"/>
                    <a:gd name="connsiteX1" fmla="*/ 57610 w 115220"/>
                    <a:gd name="connsiteY1" fmla="*/ 230119 h 230118"/>
                    <a:gd name="connsiteX2" fmla="*/ 115220 w 115220"/>
                    <a:gd name="connsiteY2" fmla="*/ 172509 h 230118"/>
                    <a:gd name="connsiteX3" fmla="*/ 57610 w 115220"/>
                    <a:gd name="connsiteY3" fmla="*/ 115220 h 230118"/>
                    <a:gd name="connsiteX4" fmla="*/ 0 w 115220"/>
                    <a:gd name="connsiteY4" fmla="*/ 57610 h 230118"/>
                    <a:gd name="connsiteX5" fmla="*/ 57610 w 115220"/>
                    <a:gd name="connsiteY5" fmla="*/ 0 h 230118"/>
                    <a:gd name="connsiteX6" fmla="*/ 115220 w 115220"/>
                    <a:gd name="connsiteY6" fmla="*/ 57610 h 23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220" h="230118">
                      <a:moveTo>
                        <a:pt x="0" y="172509"/>
                      </a:moveTo>
                      <a:cubicBezTo>
                        <a:pt x="0" y="204371"/>
                        <a:pt x="25748" y="230119"/>
                        <a:pt x="57610" y="230119"/>
                      </a:cubicBezTo>
                      <a:cubicBezTo>
                        <a:pt x="89473" y="230119"/>
                        <a:pt x="115220" y="204371"/>
                        <a:pt x="115220" y="172509"/>
                      </a:cubicBezTo>
                      <a:cubicBezTo>
                        <a:pt x="115220" y="140646"/>
                        <a:pt x="88829" y="120370"/>
                        <a:pt x="57610" y="115220"/>
                      </a:cubicBezTo>
                      <a:cubicBezTo>
                        <a:pt x="26391" y="110071"/>
                        <a:pt x="0" y="89473"/>
                        <a:pt x="0" y="57610"/>
                      </a:cubicBezTo>
                      <a:cubicBezTo>
                        <a:pt x="0" y="25748"/>
                        <a:pt x="25748" y="0"/>
                        <a:pt x="57610" y="0"/>
                      </a:cubicBezTo>
                      <a:cubicBezTo>
                        <a:pt x="89473" y="0"/>
                        <a:pt x="115220" y="25748"/>
                        <a:pt x="115220" y="57610"/>
                      </a:cubicBezTo>
                    </a:path>
                  </a:pathLst>
                </a:custGeom>
                <a:noFill/>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92" name="Freeform: Shape 36">
                  <a:extLst>
                    <a:ext uri="{FF2B5EF4-FFF2-40B4-BE49-F238E27FC236}">
                      <a16:creationId xmlns:a16="http://schemas.microsoft.com/office/drawing/2014/main" id="{9FFB8526-099C-417C-93E8-7A889534D365}"/>
                    </a:ext>
                  </a:extLst>
                </p:cNvPr>
                <p:cNvSpPr/>
                <p:nvPr/>
              </p:nvSpPr>
              <p:spPr>
                <a:xfrm>
                  <a:off x="8489786" y="-336901"/>
                  <a:ext cx="3218" cy="292878"/>
                </a:xfrm>
                <a:custGeom>
                  <a:avLst/>
                  <a:gdLst>
                    <a:gd name="connsiteX0" fmla="*/ 0 w 3218"/>
                    <a:gd name="connsiteY0" fmla="*/ 0 h 292878"/>
                    <a:gd name="connsiteX1" fmla="*/ 0 w 3218"/>
                    <a:gd name="connsiteY1" fmla="*/ 292879 h 292878"/>
                  </a:gdLst>
                  <a:ahLst/>
                  <a:cxnLst>
                    <a:cxn ang="0">
                      <a:pos x="connsiteX0" y="connsiteY0"/>
                    </a:cxn>
                    <a:cxn ang="0">
                      <a:pos x="connsiteX1" y="connsiteY1"/>
                    </a:cxn>
                  </a:cxnLst>
                  <a:rect l="l" t="t" r="r" b="b"/>
                  <a:pathLst>
                    <a:path w="3218" h="292878">
                      <a:moveTo>
                        <a:pt x="0" y="0"/>
                      </a:moveTo>
                      <a:lnTo>
                        <a:pt x="0" y="292879"/>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grpSp>
      <p:grpSp>
        <p:nvGrpSpPr>
          <p:cNvPr id="103" name="Graphic 68">
            <a:extLst>
              <a:ext uri="{FF2B5EF4-FFF2-40B4-BE49-F238E27FC236}">
                <a16:creationId xmlns:a16="http://schemas.microsoft.com/office/drawing/2014/main" id="{D3D0EE29-7990-40B8-9E8B-19C5DE54E7C9}"/>
              </a:ext>
            </a:extLst>
          </p:cNvPr>
          <p:cNvGrpSpPr/>
          <p:nvPr/>
        </p:nvGrpSpPr>
        <p:grpSpPr>
          <a:xfrm>
            <a:off x="4675663" y="1623943"/>
            <a:ext cx="1224704" cy="1224704"/>
            <a:chOff x="-1120437" y="4363242"/>
            <a:chExt cx="1009594" cy="1009594"/>
          </a:xfrm>
        </p:grpSpPr>
        <p:grpSp>
          <p:nvGrpSpPr>
            <p:cNvPr id="104" name="Graphic 68">
              <a:extLst>
                <a:ext uri="{FF2B5EF4-FFF2-40B4-BE49-F238E27FC236}">
                  <a16:creationId xmlns:a16="http://schemas.microsoft.com/office/drawing/2014/main" id="{D3D0EE29-7990-40B8-9E8B-19C5DE54E7C9}"/>
                </a:ext>
              </a:extLst>
            </p:cNvPr>
            <p:cNvGrpSpPr/>
            <p:nvPr/>
          </p:nvGrpSpPr>
          <p:grpSpPr>
            <a:xfrm>
              <a:off x="-927604" y="4483888"/>
              <a:ext cx="623929" cy="768301"/>
              <a:chOff x="-927604" y="4483888"/>
              <a:chExt cx="623929" cy="768301"/>
            </a:xfrm>
            <a:noFill/>
          </p:grpSpPr>
          <p:grpSp>
            <p:nvGrpSpPr>
              <p:cNvPr id="105" name="Graphic 68">
                <a:extLst>
                  <a:ext uri="{FF2B5EF4-FFF2-40B4-BE49-F238E27FC236}">
                    <a16:creationId xmlns:a16="http://schemas.microsoft.com/office/drawing/2014/main" id="{D3D0EE29-7990-40B8-9E8B-19C5DE54E7C9}"/>
                  </a:ext>
                </a:extLst>
              </p:cNvPr>
              <p:cNvGrpSpPr/>
              <p:nvPr/>
            </p:nvGrpSpPr>
            <p:grpSpPr>
              <a:xfrm>
                <a:off x="-927604" y="4602515"/>
                <a:ext cx="623929" cy="649673"/>
                <a:chOff x="-927604" y="4602515"/>
                <a:chExt cx="623929" cy="649673"/>
              </a:xfrm>
              <a:noFill/>
            </p:grpSpPr>
            <p:grpSp>
              <p:nvGrpSpPr>
                <p:cNvPr id="112" name="Graphic 68">
                  <a:extLst>
                    <a:ext uri="{FF2B5EF4-FFF2-40B4-BE49-F238E27FC236}">
                      <a16:creationId xmlns:a16="http://schemas.microsoft.com/office/drawing/2014/main" id="{D3D0EE29-7990-40B8-9E8B-19C5DE54E7C9}"/>
                    </a:ext>
                  </a:extLst>
                </p:cNvPr>
                <p:cNvGrpSpPr/>
                <p:nvPr/>
              </p:nvGrpSpPr>
              <p:grpSpPr>
                <a:xfrm>
                  <a:off x="-927604" y="4602515"/>
                  <a:ext cx="623929" cy="649673"/>
                  <a:chOff x="-927604" y="4602515"/>
                  <a:chExt cx="623929" cy="649673"/>
                </a:xfrm>
                <a:noFill/>
              </p:grpSpPr>
              <p:sp>
                <p:nvSpPr>
                  <p:cNvPr id="116" name="Freeform: Shape 65">
                    <a:extLst>
                      <a:ext uri="{FF2B5EF4-FFF2-40B4-BE49-F238E27FC236}">
                        <a16:creationId xmlns:a16="http://schemas.microsoft.com/office/drawing/2014/main" id="{725EA849-F4F4-4F69-B4F8-C3CECE17A1F9}"/>
                      </a:ext>
                    </a:extLst>
                  </p:cNvPr>
                  <p:cNvSpPr/>
                  <p:nvPr/>
                </p:nvSpPr>
                <p:spPr>
                  <a:xfrm>
                    <a:off x="-927604" y="4671168"/>
                    <a:ext cx="623929" cy="255932"/>
                  </a:xfrm>
                  <a:custGeom>
                    <a:avLst/>
                    <a:gdLst>
                      <a:gd name="connsiteX0" fmla="*/ 314489 w 623929"/>
                      <a:gd name="connsiteY0" fmla="*/ 0 h 255932"/>
                      <a:gd name="connsiteX1" fmla="*/ 311965 w 623929"/>
                      <a:gd name="connsiteY1" fmla="*/ 0 h 255932"/>
                      <a:gd name="connsiteX2" fmla="*/ 309441 w 623929"/>
                      <a:gd name="connsiteY2" fmla="*/ 0 h 255932"/>
                      <a:gd name="connsiteX3" fmla="*/ 0 w 623929"/>
                      <a:gd name="connsiteY3" fmla="*/ 232711 h 255932"/>
                      <a:gd name="connsiteX4" fmla="*/ 75720 w 623929"/>
                      <a:gd name="connsiteY4" fmla="*/ 200909 h 255932"/>
                      <a:gd name="connsiteX5" fmla="*/ 158506 w 623929"/>
                      <a:gd name="connsiteY5" fmla="*/ 246341 h 255932"/>
                      <a:gd name="connsiteX6" fmla="*/ 234731 w 623929"/>
                      <a:gd name="connsiteY6" fmla="*/ 200909 h 255932"/>
                      <a:gd name="connsiteX7" fmla="*/ 311965 w 623929"/>
                      <a:gd name="connsiteY7" fmla="*/ 255932 h 255932"/>
                      <a:gd name="connsiteX8" fmla="*/ 311965 w 623929"/>
                      <a:gd name="connsiteY8" fmla="*/ 255932 h 255932"/>
                      <a:gd name="connsiteX9" fmla="*/ 389199 w 623929"/>
                      <a:gd name="connsiteY9" fmla="*/ 200909 h 255932"/>
                      <a:gd name="connsiteX10" fmla="*/ 465423 w 623929"/>
                      <a:gd name="connsiteY10" fmla="*/ 246341 h 255932"/>
                      <a:gd name="connsiteX11" fmla="*/ 548210 w 623929"/>
                      <a:gd name="connsiteY11" fmla="*/ 200909 h 255932"/>
                      <a:gd name="connsiteX12" fmla="*/ 623929 w 623929"/>
                      <a:gd name="connsiteY12" fmla="*/ 232711 h 255932"/>
                      <a:gd name="connsiteX13" fmla="*/ 314489 w 623929"/>
                      <a:gd name="connsiteY13" fmla="*/ 0 h 25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3929" h="255932">
                        <a:moveTo>
                          <a:pt x="314489" y="0"/>
                        </a:moveTo>
                        <a:cubicBezTo>
                          <a:pt x="313479" y="0"/>
                          <a:pt x="312974" y="0"/>
                          <a:pt x="311965" y="0"/>
                        </a:cubicBezTo>
                        <a:cubicBezTo>
                          <a:pt x="311965" y="0"/>
                          <a:pt x="310450" y="0"/>
                          <a:pt x="309441" y="0"/>
                        </a:cubicBezTo>
                        <a:cubicBezTo>
                          <a:pt x="142353" y="0"/>
                          <a:pt x="6058" y="103483"/>
                          <a:pt x="0" y="232711"/>
                        </a:cubicBezTo>
                        <a:cubicBezTo>
                          <a:pt x="13125" y="214034"/>
                          <a:pt x="42403" y="200909"/>
                          <a:pt x="75720" y="200909"/>
                        </a:cubicBezTo>
                        <a:cubicBezTo>
                          <a:pt x="117113" y="200909"/>
                          <a:pt x="151439" y="220596"/>
                          <a:pt x="158506" y="246341"/>
                        </a:cubicBezTo>
                        <a:cubicBezTo>
                          <a:pt x="164564" y="220596"/>
                          <a:pt x="196366" y="200909"/>
                          <a:pt x="234731" y="200909"/>
                        </a:cubicBezTo>
                        <a:cubicBezTo>
                          <a:pt x="277638" y="200909"/>
                          <a:pt x="311965" y="225644"/>
                          <a:pt x="311965" y="255932"/>
                        </a:cubicBezTo>
                        <a:lnTo>
                          <a:pt x="311965" y="255932"/>
                        </a:lnTo>
                        <a:cubicBezTo>
                          <a:pt x="311965" y="225644"/>
                          <a:pt x="346796" y="200909"/>
                          <a:pt x="389199" y="200909"/>
                        </a:cubicBezTo>
                        <a:cubicBezTo>
                          <a:pt x="427563" y="200909"/>
                          <a:pt x="458861" y="220596"/>
                          <a:pt x="465423" y="246341"/>
                        </a:cubicBezTo>
                        <a:cubicBezTo>
                          <a:pt x="471985" y="220596"/>
                          <a:pt x="506311" y="200909"/>
                          <a:pt x="548210" y="200909"/>
                        </a:cubicBezTo>
                        <a:cubicBezTo>
                          <a:pt x="582031" y="200909"/>
                          <a:pt x="610804" y="214034"/>
                          <a:pt x="623929" y="232711"/>
                        </a:cubicBezTo>
                        <a:cubicBezTo>
                          <a:pt x="617367" y="103483"/>
                          <a:pt x="481576" y="0"/>
                          <a:pt x="314489" y="0"/>
                        </a:cubicBezTo>
                        <a:close/>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7" name="Freeform: Shape 66">
                    <a:extLst>
                      <a:ext uri="{FF2B5EF4-FFF2-40B4-BE49-F238E27FC236}">
                        <a16:creationId xmlns:a16="http://schemas.microsoft.com/office/drawing/2014/main" id="{F20E01F5-C5F4-4099-BAFF-D817E9A8C5AA}"/>
                      </a:ext>
                    </a:extLst>
                  </p:cNvPr>
                  <p:cNvSpPr/>
                  <p:nvPr/>
                </p:nvSpPr>
                <p:spPr>
                  <a:xfrm>
                    <a:off x="-615640" y="4602515"/>
                    <a:ext cx="5047" cy="42907"/>
                  </a:xfrm>
                  <a:custGeom>
                    <a:avLst/>
                    <a:gdLst>
                      <a:gd name="connsiteX0" fmla="*/ 0 w 5047"/>
                      <a:gd name="connsiteY0" fmla="*/ 0 h 42907"/>
                      <a:gd name="connsiteX1" fmla="*/ 0 w 5047"/>
                      <a:gd name="connsiteY1" fmla="*/ 42908 h 42907"/>
                    </a:gdLst>
                    <a:ahLst/>
                    <a:cxnLst>
                      <a:cxn ang="0">
                        <a:pos x="connsiteX0" y="connsiteY0"/>
                      </a:cxn>
                      <a:cxn ang="0">
                        <a:pos x="connsiteX1" y="connsiteY1"/>
                      </a:cxn>
                    </a:cxnLst>
                    <a:rect l="l" t="t" r="r" b="b"/>
                    <a:pathLst>
                      <a:path w="5047" h="42907">
                        <a:moveTo>
                          <a:pt x="0" y="0"/>
                        </a:moveTo>
                        <a:lnTo>
                          <a:pt x="0" y="42908"/>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8" name="Freeform: Shape 67">
                    <a:extLst>
                      <a:ext uri="{FF2B5EF4-FFF2-40B4-BE49-F238E27FC236}">
                        <a16:creationId xmlns:a16="http://schemas.microsoft.com/office/drawing/2014/main" id="{D305B9C8-BD83-40AC-9E61-C62C86633649}"/>
                      </a:ext>
                    </a:extLst>
                  </p:cNvPr>
                  <p:cNvSpPr/>
                  <p:nvPr/>
                </p:nvSpPr>
                <p:spPr>
                  <a:xfrm>
                    <a:off x="-724676" y="4971017"/>
                    <a:ext cx="109036" cy="281171"/>
                  </a:xfrm>
                  <a:custGeom>
                    <a:avLst/>
                    <a:gdLst>
                      <a:gd name="connsiteX0" fmla="*/ 0 w 109036"/>
                      <a:gd name="connsiteY0" fmla="*/ 195356 h 281171"/>
                      <a:gd name="connsiteX1" fmla="*/ 0 w 109036"/>
                      <a:gd name="connsiteY1" fmla="*/ 226654 h 281171"/>
                      <a:gd name="connsiteX2" fmla="*/ 54518 w 109036"/>
                      <a:gd name="connsiteY2" fmla="*/ 281172 h 281171"/>
                      <a:gd name="connsiteX3" fmla="*/ 54518 w 109036"/>
                      <a:gd name="connsiteY3" fmla="*/ 281172 h 281171"/>
                      <a:gd name="connsiteX4" fmla="*/ 109036 w 109036"/>
                      <a:gd name="connsiteY4" fmla="*/ 226654 h 281171"/>
                      <a:gd name="connsiteX5" fmla="*/ 109036 w 109036"/>
                      <a:gd name="connsiteY5" fmla="*/ 221101 h 281171"/>
                      <a:gd name="connsiteX6" fmla="*/ 109036 w 109036"/>
                      <a:gd name="connsiteY6" fmla="*/ 215044 h 281171"/>
                      <a:gd name="connsiteX7" fmla="*/ 109036 w 109036"/>
                      <a:gd name="connsiteY7" fmla="*/ 0 h 2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036" h="281171">
                        <a:moveTo>
                          <a:pt x="0" y="195356"/>
                        </a:moveTo>
                        <a:lnTo>
                          <a:pt x="0" y="226654"/>
                        </a:lnTo>
                        <a:cubicBezTo>
                          <a:pt x="0" y="256437"/>
                          <a:pt x="24735" y="281172"/>
                          <a:pt x="54518" y="281172"/>
                        </a:cubicBezTo>
                        <a:lnTo>
                          <a:pt x="54518" y="281172"/>
                        </a:lnTo>
                        <a:cubicBezTo>
                          <a:pt x="84301" y="281172"/>
                          <a:pt x="109036" y="256437"/>
                          <a:pt x="109036" y="226654"/>
                        </a:cubicBezTo>
                        <a:lnTo>
                          <a:pt x="109036" y="221101"/>
                        </a:lnTo>
                        <a:lnTo>
                          <a:pt x="109036" y="215044"/>
                        </a:lnTo>
                        <a:lnTo>
                          <a:pt x="109036" y="0"/>
                        </a:ln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sp>
              <p:nvSpPr>
                <p:cNvPr id="113" name="Freeform: Shape 69">
                  <a:extLst>
                    <a:ext uri="{FF2B5EF4-FFF2-40B4-BE49-F238E27FC236}">
                      <a16:creationId xmlns:a16="http://schemas.microsoft.com/office/drawing/2014/main" id="{092A2C09-4BC5-4F90-BB5C-F5009619B504}"/>
                    </a:ext>
                  </a:extLst>
                </p:cNvPr>
                <p:cNvSpPr/>
                <p:nvPr/>
              </p:nvSpPr>
              <p:spPr>
                <a:xfrm>
                  <a:off x="-765564" y="4705999"/>
                  <a:ext cx="95911" cy="151439"/>
                </a:xfrm>
                <a:custGeom>
                  <a:avLst/>
                  <a:gdLst>
                    <a:gd name="connsiteX0" fmla="*/ 95911 w 95911"/>
                    <a:gd name="connsiteY0" fmla="*/ 0 h 151439"/>
                    <a:gd name="connsiteX1" fmla="*/ 0 w 95911"/>
                    <a:gd name="connsiteY1" fmla="*/ 151439 h 151439"/>
                  </a:gdLst>
                  <a:ahLst/>
                  <a:cxnLst>
                    <a:cxn ang="0">
                      <a:pos x="connsiteX0" y="connsiteY0"/>
                    </a:cxn>
                    <a:cxn ang="0">
                      <a:pos x="connsiteX1" y="connsiteY1"/>
                    </a:cxn>
                  </a:cxnLst>
                  <a:rect l="l" t="t" r="r" b="b"/>
                  <a:pathLst>
                    <a:path w="95911" h="151439">
                      <a:moveTo>
                        <a:pt x="95911" y="0"/>
                      </a:moveTo>
                      <a:cubicBezTo>
                        <a:pt x="95911" y="0"/>
                        <a:pt x="3534" y="45432"/>
                        <a:pt x="0" y="151439"/>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4" name="Freeform: Shape 77">
                  <a:extLst>
                    <a:ext uri="{FF2B5EF4-FFF2-40B4-BE49-F238E27FC236}">
                      <a16:creationId xmlns:a16="http://schemas.microsoft.com/office/drawing/2014/main" id="{5A416E3F-20B8-4C23-BE50-F4D8ADFCE726}"/>
                    </a:ext>
                  </a:extLst>
                </p:cNvPr>
                <p:cNvSpPr/>
                <p:nvPr/>
              </p:nvSpPr>
              <p:spPr>
                <a:xfrm>
                  <a:off x="-553549" y="4705999"/>
                  <a:ext cx="95911" cy="151439"/>
                </a:xfrm>
                <a:custGeom>
                  <a:avLst/>
                  <a:gdLst>
                    <a:gd name="connsiteX0" fmla="*/ 0 w 95911"/>
                    <a:gd name="connsiteY0" fmla="*/ 0 h 151439"/>
                    <a:gd name="connsiteX1" fmla="*/ 95911 w 95911"/>
                    <a:gd name="connsiteY1" fmla="*/ 151439 h 151439"/>
                  </a:gdLst>
                  <a:ahLst/>
                  <a:cxnLst>
                    <a:cxn ang="0">
                      <a:pos x="connsiteX0" y="connsiteY0"/>
                    </a:cxn>
                    <a:cxn ang="0">
                      <a:pos x="connsiteX1" y="connsiteY1"/>
                    </a:cxn>
                  </a:cxnLst>
                  <a:rect l="l" t="t" r="r" b="b"/>
                  <a:pathLst>
                    <a:path w="95911" h="151439">
                      <a:moveTo>
                        <a:pt x="0" y="0"/>
                      </a:moveTo>
                      <a:cubicBezTo>
                        <a:pt x="0" y="0"/>
                        <a:pt x="92378" y="45432"/>
                        <a:pt x="95911" y="151439"/>
                      </a:cubicBezTo>
                    </a:path>
                  </a:pathLst>
                </a:custGeom>
                <a:noFill/>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5" name="Freeform: Shape 78">
                  <a:extLst>
                    <a:ext uri="{FF2B5EF4-FFF2-40B4-BE49-F238E27FC236}">
                      <a16:creationId xmlns:a16="http://schemas.microsoft.com/office/drawing/2014/main" id="{8B90F86B-730B-45CF-9370-D3A2D26F867F}"/>
                    </a:ext>
                  </a:extLst>
                </p:cNvPr>
                <p:cNvSpPr/>
                <p:nvPr/>
              </p:nvSpPr>
              <p:spPr>
                <a:xfrm>
                  <a:off x="-615640" y="4710037"/>
                  <a:ext cx="5047" cy="147400"/>
                </a:xfrm>
                <a:custGeom>
                  <a:avLst/>
                  <a:gdLst>
                    <a:gd name="connsiteX0" fmla="*/ 0 w 5047"/>
                    <a:gd name="connsiteY0" fmla="*/ 0 h 147400"/>
                    <a:gd name="connsiteX1" fmla="*/ 0 w 5047"/>
                    <a:gd name="connsiteY1" fmla="*/ 147401 h 147400"/>
                  </a:gdLst>
                  <a:ahLst/>
                  <a:cxnLst>
                    <a:cxn ang="0">
                      <a:pos x="connsiteX0" y="connsiteY0"/>
                    </a:cxn>
                    <a:cxn ang="0">
                      <a:pos x="connsiteX1" y="connsiteY1"/>
                    </a:cxn>
                  </a:cxnLst>
                  <a:rect l="l" t="t" r="r" b="b"/>
                  <a:pathLst>
                    <a:path w="5047" h="147400">
                      <a:moveTo>
                        <a:pt x="0" y="0"/>
                      </a:moveTo>
                      <a:lnTo>
                        <a:pt x="0" y="147401"/>
                      </a:lnTo>
                    </a:path>
                  </a:pathLst>
                </a:custGeom>
                <a:ln w="19050" cap="flat">
                  <a:solidFill>
                    <a:schemeClr val="tx1"/>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sp>
            <p:nvSpPr>
              <p:cNvPr id="106" name="Freeform: Shape 79">
                <a:extLst>
                  <a:ext uri="{FF2B5EF4-FFF2-40B4-BE49-F238E27FC236}">
                    <a16:creationId xmlns:a16="http://schemas.microsoft.com/office/drawing/2014/main" id="{A9BAEDCA-153F-49BD-B122-E258F6A09DAA}"/>
                  </a:ext>
                </a:extLst>
              </p:cNvPr>
              <p:cNvSpPr/>
              <p:nvPr/>
            </p:nvSpPr>
            <p:spPr>
              <a:xfrm>
                <a:off x="-737296" y="4483888"/>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07" name="Freeform: Shape 80">
                <a:extLst>
                  <a:ext uri="{FF2B5EF4-FFF2-40B4-BE49-F238E27FC236}">
                    <a16:creationId xmlns:a16="http://schemas.microsoft.com/office/drawing/2014/main" id="{BBD726B3-849F-4C60-8D83-71391E3C28D9}"/>
                  </a:ext>
                </a:extLst>
              </p:cNvPr>
              <p:cNvSpPr/>
              <p:nvPr/>
            </p:nvSpPr>
            <p:spPr>
              <a:xfrm>
                <a:off x="-828159" y="4593429"/>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08" name="Freeform: Shape 81">
                <a:extLst>
                  <a:ext uri="{FF2B5EF4-FFF2-40B4-BE49-F238E27FC236}">
                    <a16:creationId xmlns:a16="http://schemas.microsoft.com/office/drawing/2014/main" id="{661B1407-312B-4FB7-8002-F3FE452B9F17}"/>
                  </a:ext>
                </a:extLst>
              </p:cNvPr>
              <p:cNvSpPr/>
              <p:nvPr/>
            </p:nvSpPr>
            <p:spPr>
              <a:xfrm>
                <a:off x="-927604" y="4551026"/>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09" name="Freeform: Shape 82">
                <a:extLst>
                  <a:ext uri="{FF2B5EF4-FFF2-40B4-BE49-F238E27FC236}">
                    <a16:creationId xmlns:a16="http://schemas.microsoft.com/office/drawing/2014/main" id="{24F30B1D-FE99-4183-B975-AFDA75708C29}"/>
                  </a:ext>
                </a:extLst>
              </p:cNvPr>
              <p:cNvSpPr/>
              <p:nvPr/>
            </p:nvSpPr>
            <p:spPr>
              <a:xfrm>
                <a:off x="-496003" y="4483888"/>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0" name="Freeform: Shape 83">
                <a:extLst>
                  <a:ext uri="{FF2B5EF4-FFF2-40B4-BE49-F238E27FC236}">
                    <a16:creationId xmlns:a16="http://schemas.microsoft.com/office/drawing/2014/main" id="{315FDB9B-B7D8-4EA3-8350-CBAC3DF1ABF6}"/>
                  </a:ext>
                </a:extLst>
              </p:cNvPr>
              <p:cNvSpPr/>
              <p:nvPr/>
            </p:nvSpPr>
            <p:spPr>
              <a:xfrm>
                <a:off x="-405139" y="4593429"/>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111" name="Freeform: Shape 84">
                <a:extLst>
                  <a:ext uri="{FF2B5EF4-FFF2-40B4-BE49-F238E27FC236}">
                    <a16:creationId xmlns:a16="http://schemas.microsoft.com/office/drawing/2014/main" id="{369E6D17-51B7-4AA8-95B6-C7DD05CFF813}"/>
                  </a:ext>
                </a:extLst>
              </p:cNvPr>
              <p:cNvSpPr/>
              <p:nvPr/>
            </p:nvSpPr>
            <p:spPr>
              <a:xfrm>
                <a:off x="-305694" y="4551026"/>
                <a:ext cx="5047" cy="70166"/>
              </a:xfrm>
              <a:custGeom>
                <a:avLst/>
                <a:gdLst>
                  <a:gd name="connsiteX0" fmla="*/ 0 w 5047"/>
                  <a:gd name="connsiteY0" fmla="*/ 0 h 70166"/>
                  <a:gd name="connsiteX1" fmla="*/ 0 w 5047"/>
                  <a:gd name="connsiteY1" fmla="*/ 70167 h 70166"/>
                </a:gdLst>
                <a:ahLst/>
                <a:cxnLst>
                  <a:cxn ang="0">
                    <a:pos x="connsiteX0" y="connsiteY0"/>
                  </a:cxn>
                  <a:cxn ang="0">
                    <a:pos x="connsiteX1" y="connsiteY1"/>
                  </a:cxn>
                </a:cxnLst>
                <a:rect l="l" t="t" r="r" b="b"/>
                <a:pathLst>
                  <a:path w="5047" h="70166">
                    <a:moveTo>
                      <a:pt x="0" y="0"/>
                    </a:moveTo>
                    <a:lnTo>
                      <a:pt x="0" y="70167"/>
                    </a:lnTo>
                  </a:path>
                </a:pathLst>
              </a:custGeom>
              <a:ln w="19050" cap="flat">
                <a:solidFill>
                  <a:schemeClr val="accent2"/>
                </a:solidFill>
                <a:prstDash val="solid"/>
                <a:round/>
              </a:ln>
            </p:spPr>
            <p:txBody>
              <a:bodyPr rtlCol="0" anchor="ctr"/>
              <a:lstStyle/>
              <a:p>
                <a:pPr marL="0" marR="0" lvl="0" indent="0" algn="l" defTabSz="1097168" rtl="0" eaLnBrk="0" fontAlgn="base" latinLnBrk="0" hangingPunct="0">
                  <a:lnSpc>
                    <a:spcPct val="100000"/>
                  </a:lnSpc>
                  <a:spcBef>
                    <a:spcPct val="0"/>
                  </a:spcBef>
                  <a:spcAft>
                    <a:spcPct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Amazon Ember"/>
                  <a:cs typeface="Amazon Ember"/>
                  <a:sym typeface="Amazon Ember"/>
                </a:endParaRPr>
              </a:p>
            </p:txBody>
          </p:sp>
        </p:grpSp>
      </p:grpSp>
    </p:spTree>
    <p:extLst>
      <p:ext uri="{BB962C8B-B14F-4D97-AF65-F5344CB8AC3E}">
        <p14:creationId xmlns:p14="http://schemas.microsoft.com/office/powerpoint/2010/main" val="1613253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42" presetClass="path" presetSubtype="0" decel="100000" fill="hold" grpId="0" nodeType="withEffect">
                                  <p:stCondLst>
                                    <p:cond delay="0"/>
                                  </p:stCondLst>
                                  <p:childTnLst>
                                    <p:animMotion origin="layout" path="M 2.22222E-6 -1.2963E-6 L -0.09158 0.00135 " pathEditMode="relative" rAng="0" ptsTypes="AA">
                                      <p:cBhvr>
                                        <p:cTn id="9" dur="500" spd="-100000" fill="hold"/>
                                        <p:tgtEl>
                                          <p:spTgt spid="77"/>
                                        </p:tgtEl>
                                        <p:attrNameLst>
                                          <p:attrName>ppt_x</p:attrName>
                                          <p:attrName>ppt_y</p:attrName>
                                        </p:attrNameLst>
                                      </p:cBhvr>
                                      <p:rCtr x="-4579" y="58"/>
                                    </p:animMotion>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42" presetClass="path" presetSubtype="0" decel="100000" fill="hold" grpId="1" nodeType="withEffect">
                                  <p:stCondLst>
                                    <p:cond delay="0"/>
                                  </p:stCondLst>
                                  <p:childTnLst>
                                    <p:animMotion origin="layout" path="M 1.94444E-6 -1.60494E-6 L -0.09158 0.00135 " pathEditMode="relative" rAng="0" ptsTypes="AA">
                                      <p:cBhvr>
                                        <p:cTn id="14" dur="500" spd="-100000" fill="hold"/>
                                        <p:tgtEl>
                                          <p:spTgt spid="12"/>
                                        </p:tgtEl>
                                        <p:attrNameLst>
                                          <p:attrName>ppt_x</p:attrName>
                                          <p:attrName>ppt_y</p:attrName>
                                        </p:attrNameLst>
                                      </p:cBhvr>
                                      <p:rCtr x="-4579" y="58"/>
                                    </p:animMotion>
                                  </p:childTnLst>
                                </p:cTn>
                              </p:par>
                              <p:par>
                                <p:cTn id="15" presetID="10"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par>
                                <p:cTn id="18" presetID="42" presetClass="path" presetSubtype="0" decel="100000" fill="hold" grpId="1" nodeType="withEffect">
                                  <p:stCondLst>
                                    <p:cond delay="0"/>
                                  </p:stCondLst>
                                  <p:childTnLst>
                                    <p:animMotion origin="layout" path="M -2.60417E-6 -4.87654E-6 L -0.09158 0.00136 " pathEditMode="relative" rAng="0" ptsTypes="AA">
                                      <p:cBhvr>
                                        <p:cTn id="19" dur="500" spd="-100000" fill="hold"/>
                                        <p:tgtEl>
                                          <p:spTgt spid="75"/>
                                        </p:tgtEl>
                                        <p:attrNameLst>
                                          <p:attrName>ppt_x</p:attrName>
                                          <p:attrName>ppt_y</p:attrName>
                                        </p:attrNameLst>
                                      </p:cBhvr>
                                      <p:rCtr x="-4579" y="58"/>
                                    </p:animMotion>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42" presetClass="path" presetSubtype="0" decel="100000" fill="hold" grpId="1" nodeType="withEffect">
                                  <p:stCondLst>
                                    <p:cond delay="0"/>
                                  </p:stCondLst>
                                  <p:childTnLst>
                                    <p:animMotion origin="layout" path="M 4.86111E-7 -4.5679E-6 L -0.09158 0.00135 " pathEditMode="relative" rAng="0" ptsTypes="AA">
                                      <p:cBhvr>
                                        <p:cTn id="24" dur="500" spd="-100000" fill="hold"/>
                                        <p:tgtEl>
                                          <p:spTgt spid="76"/>
                                        </p:tgtEl>
                                        <p:attrNameLst>
                                          <p:attrName>ppt_x</p:attrName>
                                          <p:attrName>ppt_y</p:attrName>
                                        </p:attrNameLst>
                                      </p:cBhvr>
                                      <p:rCtr x="-4579" y="58"/>
                                    </p:animMotion>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42" presetClass="path" presetSubtype="0" decel="100000" fill="hold" grpId="1" nodeType="withEffect">
                                  <p:stCondLst>
                                    <p:cond delay="0"/>
                                  </p:stCondLst>
                                  <p:childTnLst>
                                    <p:animMotion origin="layout" path="M 2.22222E-6 -1.2963E-6 L -0.09158 0.00135 " pathEditMode="relative" rAng="0" ptsTypes="AA">
                                      <p:cBhvr>
                                        <p:cTn id="29" dur="500" spd="-100000" fill="hold"/>
                                        <p:tgtEl>
                                          <p:spTgt spid="5"/>
                                        </p:tgtEl>
                                        <p:attrNameLst>
                                          <p:attrName>ppt_x</p:attrName>
                                          <p:attrName>ppt_y</p:attrName>
                                        </p:attrNameLst>
                                      </p:cBhvr>
                                      <p:rCtr x="-4579" y="58"/>
                                    </p:animMotion>
                                  </p:childTnLst>
                                </p:cTn>
                              </p:par>
                              <p:par>
                                <p:cTn id="30" presetID="10"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42" presetClass="path" presetSubtype="0" decel="100000" fill="hold" grpId="1" nodeType="withEffect">
                                  <p:stCondLst>
                                    <p:cond delay="0"/>
                                  </p:stCondLst>
                                  <p:childTnLst>
                                    <p:animMotion origin="layout" path="M 2.91667E-6 2.40741E-6 L -0.09158 0.00135 " pathEditMode="relative" rAng="0" ptsTypes="AA">
                                      <p:cBhvr>
                                        <p:cTn id="34" dur="500" spd="-100000" fill="hold"/>
                                        <p:tgtEl>
                                          <p:spTgt spid="60"/>
                                        </p:tgtEl>
                                        <p:attrNameLst>
                                          <p:attrName>ppt_x</p:attrName>
                                          <p:attrName>ppt_y</p:attrName>
                                        </p:attrNameLst>
                                      </p:cBhvr>
                                      <p:rCtr x="-4579" y="58"/>
                                    </p:animMotion>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42" presetClass="path" presetSubtype="0" decel="100000" fill="hold" grpId="1" nodeType="withEffect">
                                  <p:stCondLst>
                                    <p:cond delay="0"/>
                                  </p:stCondLst>
                                  <p:childTnLst>
                                    <p:animMotion origin="layout" path="M 2.22222E-6 -1.2963E-6 L -0.09158 0.00135 " pathEditMode="relative" rAng="0" ptsTypes="AA">
                                      <p:cBhvr>
                                        <p:cTn id="39" dur="500" spd="-100000" fill="hold"/>
                                        <p:tgtEl>
                                          <p:spTgt spid="61"/>
                                        </p:tgtEl>
                                        <p:attrNameLst>
                                          <p:attrName>ppt_x</p:attrName>
                                          <p:attrName>ppt_y</p:attrName>
                                        </p:attrNameLst>
                                      </p:cBhvr>
                                      <p:rCtr x="-4579" y="58"/>
                                    </p:animMotion>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42" presetClass="path" presetSubtype="0" decel="100000" fill="hold" grpId="1" nodeType="withEffect">
                                  <p:stCondLst>
                                    <p:cond delay="0"/>
                                  </p:stCondLst>
                                  <p:childTnLst>
                                    <p:animMotion origin="layout" path="M 2.22222E-6 -1.2963E-6 L -0.09158 0.00135 " pathEditMode="relative" rAng="0" ptsTypes="AA">
                                      <p:cBhvr>
                                        <p:cTn id="44" dur="500" spd="-100000" fill="hold"/>
                                        <p:tgtEl>
                                          <p:spTgt spid="71"/>
                                        </p:tgtEl>
                                        <p:attrNameLst>
                                          <p:attrName>ppt_x</p:attrName>
                                          <p:attrName>ppt_y</p:attrName>
                                        </p:attrNameLst>
                                      </p:cBhvr>
                                      <p:rCtr x="-4579" y="58"/>
                                    </p:animMotion>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22" presetClass="entr" presetSubtype="1"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up)">
                                      <p:cBhvr>
                                        <p:cTn id="53" dur="500"/>
                                        <p:tgtEl>
                                          <p:spTgt spid="10"/>
                                        </p:tgtEl>
                                      </p:cBhvr>
                                    </p:animEffect>
                                  </p:childTnLst>
                                </p:cTn>
                              </p:par>
                              <p:par>
                                <p:cTn id="54" presetID="22" presetClass="entr" presetSubtype="1"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up)">
                                      <p:cBhvr>
                                        <p:cTn id="56" dur="500"/>
                                        <p:tgtEl>
                                          <p:spTgt spid="72"/>
                                        </p:tgtEl>
                                      </p:cBhvr>
                                    </p:animEffect>
                                  </p:childTnLst>
                                </p:cTn>
                              </p:par>
                              <p:par>
                                <p:cTn id="57" presetID="22" presetClass="entr" presetSubtype="1"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500"/>
                                        <p:tgtEl>
                                          <p:spTgt spid="73"/>
                                        </p:tgtEl>
                                      </p:cBhvr>
                                    </p:animEffect>
                                  </p:childTnLst>
                                </p:cTn>
                              </p:par>
                              <p:par>
                                <p:cTn id="60" presetID="22" presetClass="entr" presetSubtype="1" fill="hold" nodeType="with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up)">
                                      <p:cBhvr>
                                        <p:cTn id="62" dur="500"/>
                                        <p:tgtEl>
                                          <p:spTgt spid="74"/>
                                        </p:tgtEl>
                                      </p:cBhvr>
                                    </p:animEffect>
                                  </p:childTnLst>
                                </p:cTn>
                              </p:par>
                              <p:par>
                                <p:cTn id="63" presetID="10" presetClass="entr" presetSubtype="0" fill="hold" nodeType="with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500"/>
                                        <p:tgtEl>
                                          <p:spTgt spid="103"/>
                                        </p:tgtEl>
                                      </p:cBhvr>
                                    </p:animEffect>
                                  </p:childTnLst>
                                </p:cTn>
                              </p:par>
                              <p:par>
                                <p:cTn id="66" presetID="10" presetClass="entr" presetSubtype="0" fill="hold"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0" grpId="0"/>
      <p:bldP spid="60" grpId="1"/>
      <p:bldP spid="61" grpId="0"/>
      <p:bldP spid="61" grpId="1"/>
      <p:bldP spid="71" grpId="0"/>
      <p:bldP spid="71" grpId="1"/>
      <p:bldP spid="12" grpId="0"/>
      <p:bldP spid="12" grpId="1"/>
      <p:bldP spid="75" grpId="0"/>
      <p:bldP spid="75" grpId="1"/>
      <p:bldP spid="76" grpId="0"/>
      <p:bldP spid="76" grpId="1"/>
      <p:bldP spid="77" grpId="0"/>
      <p:bldP spid="7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92899031-2D01-4092-90FF-3C8E41A5C031}"/>
              </a:ext>
            </a:extLst>
          </p:cNvPr>
          <p:cNvSpPr/>
          <p:nvPr/>
        </p:nvSpPr>
        <p:spPr>
          <a:xfrm>
            <a:off x="0" y="7427362"/>
            <a:ext cx="14630400" cy="80223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5" name="Title 334">
            <a:extLst>
              <a:ext uri="{FF2B5EF4-FFF2-40B4-BE49-F238E27FC236}">
                <a16:creationId xmlns:a16="http://schemas.microsoft.com/office/drawing/2014/main" id="{5432E8DB-8E90-44FC-90FC-354ACC33E524}"/>
              </a:ext>
            </a:extLst>
          </p:cNvPr>
          <p:cNvSpPr>
            <a:spLocks noGrp="1"/>
          </p:cNvSpPr>
          <p:nvPr>
            <p:ph type="title"/>
          </p:nvPr>
        </p:nvSpPr>
        <p:spPr>
          <a:xfrm>
            <a:off x="548639" y="183898"/>
            <a:ext cx="13514832" cy="904122"/>
          </a:xfrm>
        </p:spPr>
        <p:txBody>
          <a:bodyPr/>
          <a:lstStyle/>
          <a:p>
            <a:r>
              <a:rPr lang="en-US" dirty="0"/>
              <a:t>The containers stack on AWS</a:t>
            </a:r>
          </a:p>
        </p:txBody>
      </p:sp>
      <p:grpSp>
        <p:nvGrpSpPr>
          <p:cNvPr id="12" name="Group 11">
            <a:extLst>
              <a:ext uri="{FF2B5EF4-FFF2-40B4-BE49-F238E27FC236}">
                <a16:creationId xmlns:a16="http://schemas.microsoft.com/office/drawing/2014/main" id="{E352E5C2-B391-48CE-BA60-76DC77D8DE3F}"/>
              </a:ext>
            </a:extLst>
          </p:cNvPr>
          <p:cNvGrpSpPr/>
          <p:nvPr/>
        </p:nvGrpSpPr>
        <p:grpSpPr>
          <a:xfrm>
            <a:off x="7243737" y="1296952"/>
            <a:ext cx="3196113" cy="3545082"/>
            <a:chOff x="7369298" y="1271586"/>
            <a:chExt cx="3196113" cy="2827556"/>
          </a:xfrm>
        </p:grpSpPr>
        <p:sp>
          <p:nvSpPr>
            <p:cNvPr id="199" name="Rectangle 198">
              <a:extLst>
                <a:ext uri="{FF2B5EF4-FFF2-40B4-BE49-F238E27FC236}">
                  <a16:creationId xmlns:a16="http://schemas.microsoft.com/office/drawing/2014/main" id="{DBACAEE0-4012-4A4F-82F1-9313A0C50537}"/>
                </a:ext>
              </a:extLst>
            </p:cNvPr>
            <p:cNvSpPr/>
            <p:nvPr/>
          </p:nvSpPr>
          <p:spPr>
            <a:xfrm>
              <a:off x="7369298" y="1650480"/>
              <a:ext cx="3196113" cy="24486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1" rtlCol="0" anchor="t" anchorCtr="0">
              <a:sp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ACCESS CONTROL</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ASSESSMENT &amp; REPORTING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CONFIGURATION COMPLIANCE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DATA PROTECTION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DDOS PROTECTION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IDENTITY MANAGEMENT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KEY MANAGEMENT &amp;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MONITORING &amp; LODGING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RESOURCE MANAGEMENT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THREAT DETECTION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WEB APPLICATION FIREWALL</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THREAT DETECTION &amp; INVESTIGATION </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FOR AMAZON DETECTIVE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AUTOMATED SECURITY POSTURE </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CHECKS FOR AWS SECURITY HUB</a:t>
              </a:r>
            </a:p>
            <a:p>
              <a:pPr marL="0" marR="0" lvl="0" indent="0" algn="l" defTabSz="1088421" rtl="0" eaLnBrk="0" fontAlgn="base" latinLnBrk="0" hangingPunct="0">
                <a:lnSpc>
                  <a:spcPct val="100000"/>
                </a:lnSpc>
                <a:spcBef>
                  <a:spcPts val="300"/>
                </a:spcBef>
                <a:spcAft>
                  <a:spcPct val="0"/>
                </a:spcAft>
                <a:buClrTx/>
                <a:buSzTx/>
                <a:buFontTx/>
                <a:buNone/>
                <a:tabLst/>
                <a:defRPr/>
              </a:pPr>
              <a:endPar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a:p>
              <a:pPr marL="0" marR="0" lvl="0" indent="0" algn="l" defTabSz="1088421" rtl="0" eaLnBrk="0" fontAlgn="base" latinLnBrk="0" hangingPunct="0">
                <a:lnSpc>
                  <a:spcPct val="100000"/>
                </a:lnSpc>
                <a:spcBef>
                  <a:spcPts val="300"/>
                </a:spcBef>
                <a:spcAft>
                  <a:spcPct val="0"/>
                </a:spcAft>
                <a:buClrTx/>
                <a:buSzTx/>
                <a:buFontTx/>
                <a:buNone/>
                <a:tabLst/>
                <a:defRPr/>
              </a:pPr>
              <a:endPar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a:p>
              <a:pPr marL="0" marR="0" lvl="0" indent="0" algn="l" defTabSz="1088421" rtl="0" eaLnBrk="0" fontAlgn="base" latinLnBrk="0" hangingPunct="0">
                <a:lnSpc>
                  <a:spcPct val="100000"/>
                </a:lnSpc>
                <a:spcBef>
                  <a:spcPts val="300"/>
                </a:spcBef>
                <a:spcAft>
                  <a:spcPct val="0"/>
                </a:spcAft>
                <a:buClrTx/>
                <a:buSzTx/>
                <a:buFontTx/>
                <a:buNone/>
                <a:tabLst/>
                <a:defRPr/>
              </a:pPr>
              <a:endPar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00" name="Rectangle 199">
              <a:extLst>
                <a:ext uri="{FF2B5EF4-FFF2-40B4-BE49-F238E27FC236}">
                  <a16:creationId xmlns:a16="http://schemas.microsoft.com/office/drawing/2014/main" id="{7696BB2E-CCD1-4980-9BCA-2756A65E842E}"/>
                </a:ext>
              </a:extLst>
            </p:cNvPr>
            <p:cNvSpPr/>
            <p:nvPr/>
          </p:nvSpPr>
          <p:spPr>
            <a:xfrm>
              <a:off x="7369298" y="1271586"/>
              <a:ext cx="3196113" cy="378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SECURITY, IDENTITY, &amp; COMPLIANCE</a:t>
              </a:r>
            </a:p>
          </p:txBody>
        </p:sp>
        <p:sp>
          <p:nvSpPr>
            <p:cNvPr id="198" name="Freeform 26">
              <a:extLst>
                <a:ext uri="{FF2B5EF4-FFF2-40B4-BE49-F238E27FC236}">
                  <a16:creationId xmlns:a16="http://schemas.microsoft.com/office/drawing/2014/main" id="{C23887BA-41DD-4E78-ADD3-6080362DD556}"/>
                </a:ext>
              </a:extLst>
            </p:cNvPr>
            <p:cNvSpPr>
              <a:spLocks noEditPoints="1"/>
            </p:cNvSpPr>
            <p:nvPr/>
          </p:nvSpPr>
          <p:spPr bwMode="auto">
            <a:xfrm>
              <a:off x="7474255" y="1331866"/>
              <a:ext cx="162414" cy="247682"/>
            </a:xfrm>
            <a:custGeom>
              <a:avLst/>
              <a:gdLst>
                <a:gd name="T0" fmla="*/ 747 w 816"/>
                <a:gd name="T1" fmla="*/ 285 h 1066"/>
                <a:gd name="T2" fmla="*/ 408 w 816"/>
                <a:gd name="T3" fmla="*/ 285 h 1066"/>
                <a:gd name="T4" fmla="*/ 69 w 816"/>
                <a:gd name="T5" fmla="*/ 285 h 1066"/>
                <a:gd name="T6" fmla="*/ 0 w 816"/>
                <a:gd name="T7" fmla="*/ 676 h 1066"/>
                <a:gd name="T8" fmla="*/ 408 w 816"/>
                <a:gd name="T9" fmla="*/ 1066 h 1066"/>
                <a:gd name="T10" fmla="*/ 816 w 816"/>
                <a:gd name="T11" fmla="*/ 676 h 1066"/>
                <a:gd name="T12" fmla="*/ 747 w 816"/>
                <a:gd name="T13" fmla="*/ 285 h 1066"/>
                <a:gd name="T14" fmla="*/ 491 w 816"/>
                <a:gd name="T15" fmla="*/ 828 h 1066"/>
                <a:gd name="T16" fmla="*/ 325 w 816"/>
                <a:gd name="T17" fmla="*/ 828 h 1066"/>
                <a:gd name="T18" fmla="*/ 357 w 816"/>
                <a:gd name="T19" fmla="*/ 673 h 1066"/>
                <a:gd name="T20" fmla="*/ 324 w 816"/>
                <a:gd name="T21" fmla="*/ 607 h 1066"/>
                <a:gd name="T22" fmla="*/ 408 w 816"/>
                <a:gd name="T23" fmla="*/ 523 h 1066"/>
                <a:gd name="T24" fmla="*/ 492 w 816"/>
                <a:gd name="T25" fmla="*/ 607 h 1066"/>
                <a:gd name="T26" fmla="*/ 459 w 816"/>
                <a:gd name="T27" fmla="*/ 673 h 1066"/>
                <a:gd name="T28" fmla="*/ 491 w 816"/>
                <a:gd name="T29" fmla="*/ 828 h 1066"/>
                <a:gd name="T30" fmla="*/ 242 w 816"/>
                <a:gd name="T31" fmla="*/ 297 h 1066"/>
                <a:gd name="T32" fmla="*/ 152 w 816"/>
                <a:gd name="T33" fmla="*/ 285 h 1066"/>
                <a:gd name="T34" fmla="*/ 152 w 816"/>
                <a:gd name="T35" fmla="*/ 230 h 1066"/>
                <a:gd name="T36" fmla="*/ 383 w 816"/>
                <a:gd name="T37" fmla="*/ 0 h 1066"/>
                <a:gd name="T38" fmla="*/ 433 w 816"/>
                <a:gd name="T39" fmla="*/ 0 h 1066"/>
                <a:gd name="T40" fmla="*/ 664 w 816"/>
                <a:gd name="T41" fmla="*/ 230 h 1066"/>
                <a:gd name="T42" fmla="*/ 664 w 816"/>
                <a:gd name="T43" fmla="*/ 285 h 1066"/>
                <a:gd name="T44" fmla="*/ 574 w 816"/>
                <a:gd name="T45" fmla="*/ 297 h 1066"/>
                <a:gd name="T46" fmla="*/ 564 w 816"/>
                <a:gd name="T47" fmla="*/ 297 h 1066"/>
                <a:gd name="T48" fmla="*/ 564 w 816"/>
                <a:gd name="T49" fmla="*/ 230 h 1066"/>
                <a:gd name="T50" fmla="*/ 433 w 816"/>
                <a:gd name="T51" fmla="*/ 100 h 1066"/>
                <a:gd name="T52" fmla="*/ 383 w 816"/>
                <a:gd name="T53" fmla="*/ 100 h 1066"/>
                <a:gd name="T54" fmla="*/ 252 w 816"/>
                <a:gd name="T55" fmla="*/ 230 h 1066"/>
                <a:gd name="T56" fmla="*/ 252 w 816"/>
                <a:gd name="T57" fmla="*/ 297 h 1066"/>
                <a:gd name="T58" fmla="*/ 242 w 816"/>
                <a:gd name="T59" fmla="*/ 297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6" h="1066">
                  <a:moveTo>
                    <a:pt x="747" y="285"/>
                  </a:moveTo>
                  <a:cubicBezTo>
                    <a:pt x="555" y="376"/>
                    <a:pt x="408" y="285"/>
                    <a:pt x="408" y="285"/>
                  </a:cubicBezTo>
                  <a:cubicBezTo>
                    <a:pt x="408" y="285"/>
                    <a:pt x="261" y="376"/>
                    <a:pt x="69" y="285"/>
                  </a:cubicBezTo>
                  <a:cubicBezTo>
                    <a:pt x="69" y="285"/>
                    <a:pt x="0" y="438"/>
                    <a:pt x="0" y="676"/>
                  </a:cubicBezTo>
                  <a:cubicBezTo>
                    <a:pt x="0" y="1005"/>
                    <a:pt x="408" y="1066"/>
                    <a:pt x="408" y="1066"/>
                  </a:cubicBezTo>
                  <a:cubicBezTo>
                    <a:pt x="408" y="1066"/>
                    <a:pt x="816" y="1005"/>
                    <a:pt x="816" y="676"/>
                  </a:cubicBezTo>
                  <a:cubicBezTo>
                    <a:pt x="816" y="438"/>
                    <a:pt x="747" y="285"/>
                    <a:pt x="747" y="285"/>
                  </a:cubicBezTo>
                  <a:close/>
                  <a:moveTo>
                    <a:pt x="491" y="828"/>
                  </a:moveTo>
                  <a:cubicBezTo>
                    <a:pt x="325" y="828"/>
                    <a:pt x="325" y="828"/>
                    <a:pt x="325" y="828"/>
                  </a:cubicBezTo>
                  <a:cubicBezTo>
                    <a:pt x="357" y="673"/>
                    <a:pt x="357" y="673"/>
                    <a:pt x="357" y="673"/>
                  </a:cubicBezTo>
                  <a:cubicBezTo>
                    <a:pt x="337" y="658"/>
                    <a:pt x="324" y="634"/>
                    <a:pt x="324" y="607"/>
                  </a:cubicBezTo>
                  <a:cubicBezTo>
                    <a:pt x="324" y="560"/>
                    <a:pt x="362" y="523"/>
                    <a:pt x="408" y="523"/>
                  </a:cubicBezTo>
                  <a:cubicBezTo>
                    <a:pt x="454" y="523"/>
                    <a:pt x="492" y="560"/>
                    <a:pt x="492" y="607"/>
                  </a:cubicBezTo>
                  <a:cubicBezTo>
                    <a:pt x="492" y="634"/>
                    <a:pt x="479" y="658"/>
                    <a:pt x="459" y="673"/>
                  </a:cubicBezTo>
                  <a:lnTo>
                    <a:pt x="491" y="828"/>
                  </a:lnTo>
                  <a:close/>
                  <a:moveTo>
                    <a:pt x="242" y="297"/>
                  </a:moveTo>
                  <a:cubicBezTo>
                    <a:pt x="212" y="297"/>
                    <a:pt x="182" y="293"/>
                    <a:pt x="152" y="285"/>
                  </a:cubicBezTo>
                  <a:cubicBezTo>
                    <a:pt x="152" y="230"/>
                    <a:pt x="152" y="230"/>
                    <a:pt x="152" y="230"/>
                  </a:cubicBezTo>
                  <a:cubicBezTo>
                    <a:pt x="152" y="103"/>
                    <a:pt x="256" y="0"/>
                    <a:pt x="383" y="0"/>
                  </a:cubicBezTo>
                  <a:cubicBezTo>
                    <a:pt x="433" y="0"/>
                    <a:pt x="433" y="0"/>
                    <a:pt x="433" y="0"/>
                  </a:cubicBezTo>
                  <a:cubicBezTo>
                    <a:pt x="560" y="0"/>
                    <a:pt x="664" y="103"/>
                    <a:pt x="664" y="230"/>
                  </a:cubicBezTo>
                  <a:cubicBezTo>
                    <a:pt x="664" y="285"/>
                    <a:pt x="664" y="285"/>
                    <a:pt x="664" y="285"/>
                  </a:cubicBezTo>
                  <a:cubicBezTo>
                    <a:pt x="634" y="293"/>
                    <a:pt x="604" y="297"/>
                    <a:pt x="574" y="297"/>
                  </a:cubicBezTo>
                  <a:cubicBezTo>
                    <a:pt x="570" y="297"/>
                    <a:pt x="567" y="297"/>
                    <a:pt x="564" y="297"/>
                  </a:cubicBezTo>
                  <a:cubicBezTo>
                    <a:pt x="564" y="230"/>
                    <a:pt x="564" y="230"/>
                    <a:pt x="564" y="230"/>
                  </a:cubicBezTo>
                  <a:cubicBezTo>
                    <a:pt x="564" y="158"/>
                    <a:pt x="505" y="100"/>
                    <a:pt x="433" y="100"/>
                  </a:cubicBezTo>
                  <a:cubicBezTo>
                    <a:pt x="383" y="100"/>
                    <a:pt x="383" y="100"/>
                    <a:pt x="383" y="100"/>
                  </a:cubicBezTo>
                  <a:cubicBezTo>
                    <a:pt x="311" y="100"/>
                    <a:pt x="252" y="158"/>
                    <a:pt x="252" y="230"/>
                  </a:cubicBezTo>
                  <a:cubicBezTo>
                    <a:pt x="252" y="297"/>
                    <a:pt x="252" y="297"/>
                    <a:pt x="252" y="297"/>
                  </a:cubicBezTo>
                  <a:cubicBezTo>
                    <a:pt x="249" y="297"/>
                    <a:pt x="246" y="297"/>
                    <a:pt x="242" y="297"/>
                  </a:cubicBezTo>
                  <a:close/>
                </a:path>
              </a:pathLst>
            </a:custGeom>
            <a:noFill/>
            <a:ln w="6350" cap="rnd">
              <a:solidFill>
                <a:schemeClr val="tx1"/>
              </a:solidFill>
              <a:prstDash val="solid"/>
              <a:round/>
              <a:headEnd type="arrow"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sp>
        <p:nvSpPr>
          <p:cNvPr id="223" name="Rectangle 222">
            <a:extLst>
              <a:ext uri="{FF2B5EF4-FFF2-40B4-BE49-F238E27FC236}">
                <a16:creationId xmlns:a16="http://schemas.microsoft.com/office/drawing/2014/main" id="{3D7B6BAE-0B0B-4C24-8971-7CF6ED0A3DEF}"/>
              </a:ext>
            </a:extLst>
          </p:cNvPr>
          <p:cNvSpPr/>
          <p:nvPr/>
        </p:nvSpPr>
        <p:spPr>
          <a:xfrm>
            <a:off x="7243737" y="5418039"/>
            <a:ext cx="3196113" cy="24686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91429" rIns="91429" bIns="91429" numCol="2" spcCol="182880"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ACTIVITY &amp; API USAGE TRACKING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CHATBOT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CONFIGURATION TRACKING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GOVERNANCE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INVENTORY TRACKING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LICENSE MANAGER</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 POLICIES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 RESOURCES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MONITORING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PROVISIONING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RESOURCE TEMPLATES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SECURITY RECOMMENDATIONS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SERVER MANAGEMENT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SERVICE CATALOG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SYSTEM MANAGER </a:t>
            </a:r>
          </a:p>
        </p:txBody>
      </p:sp>
      <p:sp>
        <p:nvSpPr>
          <p:cNvPr id="224" name="Rectangle 223">
            <a:extLst>
              <a:ext uri="{FF2B5EF4-FFF2-40B4-BE49-F238E27FC236}">
                <a16:creationId xmlns:a16="http://schemas.microsoft.com/office/drawing/2014/main" id="{01EEE962-6E0D-427E-AEB9-01FE51118D4B}"/>
              </a:ext>
            </a:extLst>
          </p:cNvPr>
          <p:cNvSpPr/>
          <p:nvPr/>
        </p:nvSpPr>
        <p:spPr>
          <a:xfrm>
            <a:off x="7243737" y="5122021"/>
            <a:ext cx="3196113" cy="3246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MANAGEMENT &amp; GOVERNANCE</a:t>
            </a:r>
          </a:p>
        </p:txBody>
      </p:sp>
      <p:grpSp>
        <p:nvGrpSpPr>
          <p:cNvPr id="208" name="Group 207">
            <a:extLst>
              <a:ext uri="{FF2B5EF4-FFF2-40B4-BE49-F238E27FC236}">
                <a16:creationId xmlns:a16="http://schemas.microsoft.com/office/drawing/2014/main" id="{67A24449-A335-484B-9303-F7738154A32C}"/>
              </a:ext>
            </a:extLst>
          </p:cNvPr>
          <p:cNvGrpSpPr/>
          <p:nvPr/>
        </p:nvGrpSpPr>
        <p:grpSpPr>
          <a:xfrm>
            <a:off x="7337831" y="5187054"/>
            <a:ext cx="188846" cy="139799"/>
            <a:chOff x="2387586" y="3047004"/>
            <a:chExt cx="447364" cy="331178"/>
          </a:xfrm>
        </p:grpSpPr>
        <p:sp>
          <p:nvSpPr>
            <p:cNvPr id="209" name="Freeform: Shape 208">
              <a:extLst>
                <a:ext uri="{FF2B5EF4-FFF2-40B4-BE49-F238E27FC236}">
                  <a16:creationId xmlns:a16="http://schemas.microsoft.com/office/drawing/2014/main" id="{BB425E30-2947-49C5-BD58-73E67C5465B6}"/>
                </a:ext>
              </a:extLst>
            </p:cNvPr>
            <p:cNvSpPr/>
            <p:nvPr/>
          </p:nvSpPr>
          <p:spPr>
            <a:xfrm>
              <a:off x="2387586" y="3047004"/>
              <a:ext cx="447364" cy="328281"/>
            </a:xfrm>
            <a:custGeom>
              <a:avLst/>
              <a:gdLst>
                <a:gd name="connsiteX0" fmla="*/ 279039 w 447363"/>
                <a:gd name="connsiteY0" fmla="*/ 326350 h 328281"/>
                <a:gd name="connsiteX1" fmla="*/ 13517 w 447363"/>
                <a:gd name="connsiteY1" fmla="*/ 326350 h 328281"/>
                <a:gd name="connsiteX2" fmla="*/ 4828 w 447363"/>
                <a:gd name="connsiteY2" fmla="*/ 317661 h 328281"/>
                <a:gd name="connsiteX3" fmla="*/ 4828 w 447363"/>
                <a:gd name="connsiteY3" fmla="*/ 13517 h 328281"/>
                <a:gd name="connsiteX4" fmla="*/ 13517 w 447363"/>
                <a:gd name="connsiteY4" fmla="*/ 4828 h 328281"/>
                <a:gd name="connsiteX5" fmla="*/ 434812 w 447363"/>
                <a:gd name="connsiteY5" fmla="*/ 4828 h 328281"/>
                <a:gd name="connsiteX6" fmla="*/ 443502 w 447363"/>
                <a:gd name="connsiteY6" fmla="*/ 13517 h 328281"/>
                <a:gd name="connsiteX7" fmla="*/ 443502 w 447363"/>
                <a:gd name="connsiteY7" fmla="*/ 317339 h 328281"/>
                <a:gd name="connsiteX8" fmla="*/ 434812 w 447363"/>
                <a:gd name="connsiteY8" fmla="*/ 326028 h 328281"/>
                <a:gd name="connsiteX9" fmla="*/ 383639 w 447363"/>
                <a:gd name="connsiteY9" fmla="*/ 326028 h 32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363" h="328281">
                  <a:moveTo>
                    <a:pt x="279039" y="326350"/>
                  </a:moveTo>
                  <a:lnTo>
                    <a:pt x="13517" y="326350"/>
                  </a:lnTo>
                  <a:cubicBezTo>
                    <a:pt x="8690" y="326350"/>
                    <a:pt x="4828" y="322488"/>
                    <a:pt x="4828" y="317661"/>
                  </a:cubicBezTo>
                  <a:lnTo>
                    <a:pt x="4828" y="13517"/>
                  </a:lnTo>
                  <a:cubicBezTo>
                    <a:pt x="4828" y="8690"/>
                    <a:pt x="8690" y="4828"/>
                    <a:pt x="13517" y="4828"/>
                  </a:cubicBezTo>
                  <a:lnTo>
                    <a:pt x="434812" y="4828"/>
                  </a:lnTo>
                  <a:cubicBezTo>
                    <a:pt x="439640" y="4828"/>
                    <a:pt x="443502" y="8690"/>
                    <a:pt x="443502" y="13517"/>
                  </a:cubicBezTo>
                  <a:lnTo>
                    <a:pt x="443502" y="317339"/>
                  </a:lnTo>
                  <a:cubicBezTo>
                    <a:pt x="443502" y="322166"/>
                    <a:pt x="439640" y="326028"/>
                    <a:pt x="434812" y="326028"/>
                  </a:cubicBezTo>
                  <a:lnTo>
                    <a:pt x="383639" y="326028"/>
                  </a:lnTo>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0" name="Freeform: Shape 209">
              <a:extLst>
                <a:ext uri="{FF2B5EF4-FFF2-40B4-BE49-F238E27FC236}">
                  <a16:creationId xmlns:a16="http://schemas.microsoft.com/office/drawing/2014/main" id="{6F3D2C54-701D-4AFF-A1D2-DA99AA568CB5}"/>
                </a:ext>
              </a:extLst>
            </p:cNvPr>
            <p:cNvSpPr/>
            <p:nvPr/>
          </p:nvSpPr>
          <p:spPr>
            <a:xfrm>
              <a:off x="2682395" y="3368527"/>
              <a:ext cx="70806" cy="9655"/>
            </a:xfrm>
            <a:custGeom>
              <a:avLst/>
              <a:gdLst>
                <a:gd name="connsiteX0" fmla="*/ 66622 w 70805"/>
                <a:gd name="connsiteY0" fmla="*/ 4828 h 9655"/>
                <a:gd name="connsiteX1" fmla="*/ 4828 w 70805"/>
                <a:gd name="connsiteY1" fmla="*/ 4828 h 9655"/>
              </a:gdLst>
              <a:ahLst/>
              <a:cxnLst>
                <a:cxn ang="0">
                  <a:pos x="connsiteX0" y="connsiteY0"/>
                </a:cxn>
                <a:cxn ang="0">
                  <a:pos x="connsiteX1" y="connsiteY1"/>
                </a:cxn>
              </a:cxnLst>
              <a:rect l="l" t="t" r="r" b="b"/>
              <a:pathLst>
                <a:path w="70805" h="9655">
                  <a:moveTo>
                    <a:pt x="66622" y="4828"/>
                  </a:moveTo>
                  <a:lnTo>
                    <a:pt x="4828"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1" name="Freeform: Shape 210">
              <a:extLst>
                <a:ext uri="{FF2B5EF4-FFF2-40B4-BE49-F238E27FC236}">
                  <a16:creationId xmlns:a16="http://schemas.microsoft.com/office/drawing/2014/main" id="{36BAD181-4F09-499C-B3CE-2A70664AA29B}"/>
                </a:ext>
              </a:extLst>
            </p:cNvPr>
            <p:cNvSpPr/>
            <p:nvPr/>
          </p:nvSpPr>
          <p:spPr>
            <a:xfrm>
              <a:off x="2475449" y="3205674"/>
              <a:ext cx="135175" cy="9655"/>
            </a:xfrm>
            <a:custGeom>
              <a:avLst/>
              <a:gdLst>
                <a:gd name="connsiteX0" fmla="*/ 4828 w 135174"/>
                <a:gd name="connsiteY0" fmla="*/ 4828 h 9655"/>
                <a:gd name="connsiteX1" fmla="*/ 132922 w 135174"/>
                <a:gd name="connsiteY1" fmla="*/ 4828 h 9655"/>
              </a:gdLst>
              <a:ahLst/>
              <a:cxnLst>
                <a:cxn ang="0">
                  <a:pos x="connsiteX0" y="connsiteY0"/>
                </a:cxn>
                <a:cxn ang="0">
                  <a:pos x="connsiteX1" y="connsiteY1"/>
                </a:cxn>
              </a:cxnLst>
              <a:rect l="l" t="t" r="r" b="b"/>
              <a:pathLst>
                <a:path w="135174" h="9655">
                  <a:moveTo>
                    <a:pt x="4828" y="4828"/>
                  </a:moveTo>
                  <a:lnTo>
                    <a:pt x="132922"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2" name="Freeform: Shape 211">
              <a:extLst>
                <a:ext uri="{FF2B5EF4-FFF2-40B4-BE49-F238E27FC236}">
                  <a16:creationId xmlns:a16="http://schemas.microsoft.com/office/drawing/2014/main" id="{4420654C-03EE-40F4-AA8E-D968589383F7}"/>
                </a:ext>
              </a:extLst>
            </p:cNvPr>
            <p:cNvSpPr/>
            <p:nvPr/>
          </p:nvSpPr>
          <p:spPr>
            <a:xfrm>
              <a:off x="2603543" y="3179926"/>
              <a:ext cx="61150" cy="61150"/>
            </a:xfrm>
            <a:custGeom>
              <a:avLst/>
              <a:gdLst>
                <a:gd name="connsiteX0" fmla="*/ 56323 w 61150"/>
                <a:gd name="connsiteY0" fmla="*/ 30575 h 61150"/>
                <a:gd name="connsiteX1" fmla="*/ 30575 w 61150"/>
                <a:gd name="connsiteY1" fmla="*/ 56323 h 61150"/>
                <a:gd name="connsiteX2" fmla="*/ 4828 w 61150"/>
                <a:gd name="connsiteY2" fmla="*/ 30575 h 61150"/>
                <a:gd name="connsiteX3" fmla="*/ 30575 w 61150"/>
                <a:gd name="connsiteY3" fmla="*/ 4828 h 61150"/>
                <a:gd name="connsiteX4" fmla="*/ 56323 w 61150"/>
                <a:gd name="connsiteY4" fmla="*/ 30575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6323" y="30575"/>
                  </a:moveTo>
                  <a:cubicBezTo>
                    <a:pt x="56323" y="44795"/>
                    <a:pt x="44795" y="56323"/>
                    <a:pt x="30575" y="56323"/>
                  </a:cubicBezTo>
                  <a:cubicBezTo>
                    <a:pt x="16355" y="56323"/>
                    <a:pt x="4828" y="44795"/>
                    <a:pt x="4828" y="30575"/>
                  </a:cubicBezTo>
                  <a:cubicBezTo>
                    <a:pt x="4828" y="16355"/>
                    <a:pt x="16355" y="4828"/>
                    <a:pt x="30575" y="4828"/>
                  </a:cubicBezTo>
                  <a:cubicBezTo>
                    <a:pt x="44795" y="4828"/>
                    <a:pt x="56323" y="16355"/>
                    <a:pt x="56323" y="30575"/>
                  </a:cubicBezTo>
                  <a:close/>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3" name="Freeform: Shape 212">
              <a:extLst>
                <a:ext uri="{FF2B5EF4-FFF2-40B4-BE49-F238E27FC236}">
                  <a16:creationId xmlns:a16="http://schemas.microsoft.com/office/drawing/2014/main" id="{DC5543E1-6F10-4E43-939C-8AB1342A3243}"/>
                </a:ext>
              </a:extLst>
            </p:cNvPr>
            <p:cNvSpPr/>
            <p:nvPr/>
          </p:nvSpPr>
          <p:spPr>
            <a:xfrm>
              <a:off x="2655039" y="3205674"/>
              <a:ext cx="119082" cy="9655"/>
            </a:xfrm>
            <a:custGeom>
              <a:avLst/>
              <a:gdLst>
                <a:gd name="connsiteX0" fmla="*/ 4828 w 119082"/>
                <a:gd name="connsiteY0" fmla="*/ 4828 h 9655"/>
                <a:gd name="connsiteX1" fmla="*/ 115864 w 119082"/>
                <a:gd name="connsiteY1" fmla="*/ 4828 h 9655"/>
              </a:gdLst>
              <a:ahLst/>
              <a:cxnLst>
                <a:cxn ang="0">
                  <a:pos x="connsiteX0" y="connsiteY0"/>
                </a:cxn>
                <a:cxn ang="0">
                  <a:pos x="connsiteX1" y="connsiteY1"/>
                </a:cxn>
              </a:cxnLst>
              <a:rect l="l" t="t" r="r" b="b"/>
              <a:pathLst>
                <a:path w="119082" h="9655">
                  <a:moveTo>
                    <a:pt x="4828" y="4828"/>
                  </a:moveTo>
                  <a:lnTo>
                    <a:pt x="115864"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4" name="Freeform: Shape 213">
              <a:extLst>
                <a:ext uri="{FF2B5EF4-FFF2-40B4-BE49-F238E27FC236}">
                  <a16:creationId xmlns:a16="http://schemas.microsoft.com/office/drawing/2014/main" id="{BDE3CF4C-AB78-4972-A302-5D8B5B5B77B5}"/>
                </a:ext>
              </a:extLst>
            </p:cNvPr>
            <p:cNvSpPr/>
            <p:nvPr/>
          </p:nvSpPr>
          <p:spPr>
            <a:xfrm>
              <a:off x="2475449" y="3108155"/>
              <a:ext cx="80461" cy="9655"/>
            </a:xfrm>
            <a:custGeom>
              <a:avLst/>
              <a:gdLst>
                <a:gd name="connsiteX0" fmla="*/ 4828 w 80461"/>
                <a:gd name="connsiteY0" fmla="*/ 4828 h 9655"/>
                <a:gd name="connsiteX1" fmla="*/ 76921 w 80461"/>
                <a:gd name="connsiteY1" fmla="*/ 4828 h 9655"/>
              </a:gdLst>
              <a:ahLst/>
              <a:cxnLst>
                <a:cxn ang="0">
                  <a:pos x="connsiteX0" y="connsiteY0"/>
                </a:cxn>
                <a:cxn ang="0">
                  <a:pos x="connsiteX1" y="connsiteY1"/>
                </a:cxn>
              </a:cxnLst>
              <a:rect l="l" t="t" r="r" b="b"/>
              <a:pathLst>
                <a:path w="80461" h="9655">
                  <a:moveTo>
                    <a:pt x="4828" y="4828"/>
                  </a:moveTo>
                  <a:lnTo>
                    <a:pt x="76921"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5" name="Freeform: Shape 214">
              <a:extLst>
                <a:ext uri="{FF2B5EF4-FFF2-40B4-BE49-F238E27FC236}">
                  <a16:creationId xmlns:a16="http://schemas.microsoft.com/office/drawing/2014/main" id="{B2A058C2-46BE-4C5E-A37A-82945148DF14}"/>
                </a:ext>
              </a:extLst>
            </p:cNvPr>
            <p:cNvSpPr/>
            <p:nvPr/>
          </p:nvSpPr>
          <p:spPr>
            <a:xfrm>
              <a:off x="2547542" y="3082407"/>
              <a:ext cx="61150" cy="61150"/>
            </a:xfrm>
            <a:custGeom>
              <a:avLst/>
              <a:gdLst>
                <a:gd name="connsiteX0" fmla="*/ 56323 w 61150"/>
                <a:gd name="connsiteY0" fmla="*/ 30575 h 61150"/>
                <a:gd name="connsiteX1" fmla="*/ 30575 w 61150"/>
                <a:gd name="connsiteY1" fmla="*/ 56323 h 61150"/>
                <a:gd name="connsiteX2" fmla="*/ 4828 w 61150"/>
                <a:gd name="connsiteY2" fmla="*/ 30575 h 61150"/>
                <a:gd name="connsiteX3" fmla="*/ 30575 w 61150"/>
                <a:gd name="connsiteY3" fmla="*/ 4828 h 61150"/>
                <a:gd name="connsiteX4" fmla="*/ 56323 w 61150"/>
                <a:gd name="connsiteY4" fmla="*/ 30575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6323" y="30575"/>
                  </a:moveTo>
                  <a:cubicBezTo>
                    <a:pt x="56323" y="44795"/>
                    <a:pt x="44795" y="56323"/>
                    <a:pt x="30575" y="56323"/>
                  </a:cubicBezTo>
                  <a:cubicBezTo>
                    <a:pt x="16355" y="56323"/>
                    <a:pt x="4828" y="44795"/>
                    <a:pt x="4828" y="30575"/>
                  </a:cubicBezTo>
                  <a:cubicBezTo>
                    <a:pt x="4828" y="16355"/>
                    <a:pt x="16355" y="4828"/>
                    <a:pt x="30575" y="4828"/>
                  </a:cubicBezTo>
                  <a:cubicBezTo>
                    <a:pt x="44795" y="4828"/>
                    <a:pt x="56323" y="16355"/>
                    <a:pt x="56323" y="30575"/>
                  </a:cubicBezTo>
                  <a:close/>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6" name="Freeform: Shape 215">
              <a:extLst>
                <a:ext uri="{FF2B5EF4-FFF2-40B4-BE49-F238E27FC236}">
                  <a16:creationId xmlns:a16="http://schemas.microsoft.com/office/drawing/2014/main" id="{F8872F33-06AB-4755-918D-F1DAA186B869}"/>
                </a:ext>
              </a:extLst>
            </p:cNvPr>
            <p:cNvSpPr/>
            <p:nvPr/>
          </p:nvSpPr>
          <p:spPr>
            <a:xfrm>
              <a:off x="2599038" y="3108155"/>
              <a:ext cx="173796" cy="9655"/>
            </a:xfrm>
            <a:custGeom>
              <a:avLst/>
              <a:gdLst>
                <a:gd name="connsiteX0" fmla="*/ 4828 w 173796"/>
                <a:gd name="connsiteY0" fmla="*/ 4828 h 9655"/>
                <a:gd name="connsiteX1" fmla="*/ 171865 w 173796"/>
                <a:gd name="connsiteY1" fmla="*/ 4828 h 9655"/>
              </a:gdLst>
              <a:ahLst/>
              <a:cxnLst>
                <a:cxn ang="0">
                  <a:pos x="connsiteX0" y="connsiteY0"/>
                </a:cxn>
                <a:cxn ang="0">
                  <a:pos x="connsiteX1" y="connsiteY1"/>
                </a:cxn>
              </a:cxnLst>
              <a:rect l="l" t="t" r="r" b="b"/>
              <a:pathLst>
                <a:path w="173796" h="9655">
                  <a:moveTo>
                    <a:pt x="4828" y="4828"/>
                  </a:moveTo>
                  <a:lnTo>
                    <a:pt x="171865"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7" name="Freeform: Shape 216">
              <a:extLst>
                <a:ext uri="{FF2B5EF4-FFF2-40B4-BE49-F238E27FC236}">
                  <a16:creationId xmlns:a16="http://schemas.microsoft.com/office/drawing/2014/main" id="{08E3CB1B-6FF2-4EB9-963A-AAF62CD239FF}"/>
                </a:ext>
              </a:extLst>
            </p:cNvPr>
            <p:cNvSpPr/>
            <p:nvPr/>
          </p:nvSpPr>
          <p:spPr>
            <a:xfrm>
              <a:off x="2475449" y="3303193"/>
              <a:ext cx="45058" cy="9655"/>
            </a:xfrm>
            <a:custGeom>
              <a:avLst/>
              <a:gdLst>
                <a:gd name="connsiteX0" fmla="*/ 4828 w 45058"/>
                <a:gd name="connsiteY0" fmla="*/ 4828 h 9655"/>
                <a:gd name="connsiteX1" fmla="*/ 42162 w 45058"/>
                <a:gd name="connsiteY1" fmla="*/ 4828 h 9655"/>
              </a:gdLst>
              <a:ahLst/>
              <a:cxnLst>
                <a:cxn ang="0">
                  <a:pos x="connsiteX0" y="connsiteY0"/>
                </a:cxn>
                <a:cxn ang="0">
                  <a:pos x="connsiteX1" y="connsiteY1"/>
                </a:cxn>
              </a:cxnLst>
              <a:rect l="l" t="t" r="r" b="b"/>
              <a:pathLst>
                <a:path w="45058" h="9655">
                  <a:moveTo>
                    <a:pt x="4828" y="4828"/>
                  </a:moveTo>
                  <a:lnTo>
                    <a:pt x="42162"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8" name="Freeform: Shape 217">
              <a:extLst>
                <a:ext uri="{FF2B5EF4-FFF2-40B4-BE49-F238E27FC236}">
                  <a16:creationId xmlns:a16="http://schemas.microsoft.com/office/drawing/2014/main" id="{5E317664-B8B8-4F67-9DB3-A1B3D8E82240}"/>
                </a:ext>
              </a:extLst>
            </p:cNvPr>
            <p:cNvSpPr/>
            <p:nvPr/>
          </p:nvSpPr>
          <p:spPr>
            <a:xfrm>
              <a:off x="2512783" y="3277445"/>
              <a:ext cx="61150" cy="61150"/>
            </a:xfrm>
            <a:custGeom>
              <a:avLst/>
              <a:gdLst>
                <a:gd name="connsiteX0" fmla="*/ 56323 w 61150"/>
                <a:gd name="connsiteY0" fmla="*/ 30575 h 61150"/>
                <a:gd name="connsiteX1" fmla="*/ 30575 w 61150"/>
                <a:gd name="connsiteY1" fmla="*/ 56323 h 61150"/>
                <a:gd name="connsiteX2" fmla="*/ 4828 w 61150"/>
                <a:gd name="connsiteY2" fmla="*/ 30575 h 61150"/>
                <a:gd name="connsiteX3" fmla="*/ 30575 w 61150"/>
                <a:gd name="connsiteY3" fmla="*/ 4828 h 61150"/>
                <a:gd name="connsiteX4" fmla="*/ 56323 w 61150"/>
                <a:gd name="connsiteY4" fmla="*/ 30575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6323" y="30575"/>
                  </a:moveTo>
                  <a:cubicBezTo>
                    <a:pt x="56323" y="44795"/>
                    <a:pt x="44795" y="56323"/>
                    <a:pt x="30575" y="56323"/>
                  </a:cubicBezTo>
                  <a:cubicBezTo>
                    <a:pt x="16355" y="56323"/>
                    <a:pt x="4828" y="44795"/>
                    <a:pt x="4828" y="30575"/>
                  </a:cubicBezTo>
                  <a:cubicBezTo>
                    <a:pt x="4828" y="16355"/>
                    <a:pt x="16355" y="4828"/>
                    <a:pt x="30575" y="4828"/>
                  </a:cubicBezTo>
                  <a:cubicBezTo>
                    <a:pt x="44795" y="4828"/>
                    <a:pt x="56323" y="16355"/>
                    <a:pt x="56323" y="30575"/>
                  </a:cubicBezTo>
                  <a:close/>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19" name="Freeform: Shape 218">
              <a:extLst>
                <a:ext uri="{FF2B5EF4-FFF2-40B4-BE49-F238E27FC236}">
                  <a16:creationId xmlns:a16="http://schemas.microsoft.com/office/drawing/2014/main" id="{D6A9A9E0-0355-4D19-9E4E-06B0D3673E1A}"/>
                </a:ext>
              </a:extLst>
            </p:cNvPr>
            <p:cNvSpPr/>
            <p:nvPr/>
          </p:nvSpPr>
          <p:spPr>
            <a:xfrm>
              <a:off x="2564278" y="3303193"/>
              <a:ext cx="209199" cy="9655"/>
            </a:xfrm>
            <a:custGeom>
              <a:avLst/>
              <a:gdLst>
                <a:gd name="connsiteX0" fmla="*/ 4828 w 209198"/>
                <a:gd name="connsiteY0" fmla="*/ 4828 h 9655"/>
                <a:gd name="connsiteX1" fmla="*/ 206624 w 209198"/>
                <a:gd name="connsiteY1" fmla="*/ 4828 h 9655"/>
              </a:gdLst>
              <a:ahLst/>
              <a:cxnLst>
                <a:cxn ang="0">
                  <a:pos x="connsiteX0" y="connsiteY0"/>
                </a:cxn>
                <a:cxn ang="0">
                  <a:pos x="connsiteX1" y="connsiteY1"/>
                </a:cxn>
              </a:cxnLst>
              <a:rect l="l" t="t" r="r" b="b"/>
              <a:pathLst>
                <a:path w="209198" h="9655">
                  <a:moveTo>
                    <a:pt x="4828" y="4828"/>
                  </a:moveTo>
                  <a:lnTo>
                    <a:pt x="206624"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20" name="Freeform: Shape 219">
              <a:extLst>
                <a:ext uri="{FF2B5EF4-FFF2-40B4-BE49-F238E27FC236}">
                  <a16:creationId xmlns:a16="http://schemas.microsoft.com/office/drawing/2014/main" id="{4CBE7003-B9AA-467F-8D0C-FEFB85DBECFA}"/>
                </a:ext>
              </a:extLst>
            </p:cNvPr>
            <p:cNvSpPr/>
            <p:nvPr/>
          </p:nvSpPr>
          <p:spPr>
            <a:xfrm>
              <a:off x="2439725" y="3108155"/>
              <a:ext cx="22529" cy="9655"/>
            </a:xfrm>
            <a:custGeom>
              <a:avLst/>
              <a:gdLst>
                <a:gd name="connsiteX0" fmla="*/ 4828 w 22529"/>
                <a:gd name="connsiteY0" fmla="*/ 4828 h 9655"/>
                <a:gd name="connsiteX1" fmla="*/ 19311 w 22529"/>
                <a:gd name="connsiteY1" fmla="*/ 4828 h 9655"/>
              </a:gdLst>
              <a:ahLst/>
              <a:cxnLst>
                <a:cxn ang="0">
                  <a:pos x="connsiteX0" y="connsiteY0"/>
                </a:cxn>
                <a:cxn ang="0">
                  <a:pos x="connsiteX1" y="connsiteY1"/>
                </a:cxn>
              </a:cxnLst>
              <a:rect l="l" t="t" r="r" b="b"/>
              <a:pathLst>
                <a:path w="22529" h="9655">
                  <a:moveTo>
                    <a:pt x="4828" y="4828"/>
                  </a:moveTo>
                  <a:lnTo>
                    <a:pt x="19311"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21" name="Freeform: Shape 220">
              <a:extLst>
                <a:ext uri="{FF2B5EF4-FFF2-40B4-BE49-F238E27FC236}">
                  <a16:creationId xmlns:a16="http://schemas.microsoft.com/office/drawing/2014/main" id="{12795B13-2A5F-47F1-AC69-1A98B9DBA87D}"/>
                </a:ext>
              </a:extLst>
            </p:cNvPr>
            <p:cNvSpPr/>
            <p:nvPr/>
          </p:nvSpPr>
          <p:spPr>
            <a:xfrm>
              <a:off x="2439725" y="3205674"/>
              <a:ext cx="22529" cy="9655"/>
            </a:xfrm>
            <a:custGeom>
              <a:avLst/>
              <a:gdLst>
                <a:gd name="connsiteX0" fmla="*/ 4828 w 22529"/>
                <a:gd name="connsiteY0" fmla="*/ 4828 h 9655"/>
                <a:gd name="connsiteX1" fmla="*/ 19311 w 22529"/>
                <a:gd name="connsiteY1" fmla="*/ 4828 h 9655"/>
              </a:gdLst>
              <a:ahLst/>
              <a:cxnLst>
                <a:cxn ang="0">
                  <a:pos x="connsiteX0" y="connsiteY0"/>
                </a:cxn>
                <a:cxn ang="0">
                  <a:pos x="connsiteX1" y="connsiteY1"/>
                </a:cxn>
              </a:cxnLst>
              <a:rect l="l" t="t" r="r" b="b"/>
              <a:pathLst>
                <a:path w="22529" h="9655">
                  <a:moveTo>
                    <a:pt x="4828" y="4828"/>
                  </a:moveTo>
                  <a:lnTo>
                    <a:pt x="19311"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22" name="Freeform: Shape 221">
              <a:extLst>
                <a:ext uri="{FF2B5EF4-FFF2-40B4-BE49-F238E27FC236}">
                  <a16:creationId xmlns:a16="http://schemas.microsoft.com/office/drawing/2014/main" id="{494B85F6-0A05-45C5-8E61-9E12DB414701}"/>
                </a:ext>
              </a:extLst>
            </p:cNvPr>
            <p:cNvSpPr/>
            <p:nvPr/>
          </p:nvSpPr>
          <p:spPr>
            <a:xfrm>
              <a:off x="2439725" y="3303193"/>
              <a:ext cx="22529" cy="9655"/>
            </a:xfrm>
            <a:custGeom>
              <a:avLst/>
              <a:gdLst>
                <a:gd name="connsiteX0" fmla="*/ 4828 w 22529"/>
                <a:gd name="connsiteY0" fmla="*/ 4828 h 9655"/>
                <a:gd name="connsiteX1" fmla="*/ 19311 w 22529"/>
                <a:gd name="connsiteY1" fmla="*/ 4828 h 9655"/>
              </a:gdLst>
              <a:ahLst/>
              <a:cxnLst>
                <a:cxn ang="0">
                  <a:pos x="connsiteX0" y="connsiteY0"/>
                </a:cxn>
                <a:cxn ang="0">
                  <a:pos x="connsiteX1" y="connsiteY1"/>
                </a:cxn>
              </a:cxnLst>
              <a:rect l="l" t="t" r="r" b="b"/>
              <a:pathLst>
                <a:path w="22529" h="9655">
                  <a:moveTo>
                    <a:pt x="4828" y="4828"/>
                  </a:moveTo>
                  <a:lnTo>
                    <a:pt x="19311"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nvGrpSpPr>
          <p:cNvPr id="15" name="Group 14">
            <a:extLst>
              <a:ext uri="{FF2B5EF4-FFF2-40B4-BE49-F238E27FC236}">
                <a16:creationId xmlns:a16="http://schemas.microsoft.com/office/drawing/2014/main" id="{D4F1BE6A-2CD8-41F7-904E-C8EB0B5E19BC}"/>
              </a:ext>
            </a:extLst>
          </p:cNvPr>
          <p:cNvGrpSpPr/>
          <p:nvPr/>
        </p:nvGrpSpPr>
        <p:grpSpPr>
          <a:xfrm>
            <a:off x="10579177" y="4142607"/>
            <a:ext cx="3196113" cy="2040353"/>
            <a:chOff x="10777899" y="4142608"/>
            <a:chExt cx="3196113" cy="2040353"/>
          </a:xfrm>
        </p:grpSpPr>
        <p:sp>
          <p:nvSpPr>
            <p:cNvPr id="256" name="Rectangle 255">
              <a:extLst>
                <a:ext uri="{FF2B5EF4-FFF2-40B4-BE49-F238E27FC236}">
                  <a16:creationId xmlns:a16="http://schemas.microsoft.com/office/drawing/2014/main" id="{5A67D1B0-EB66-4153-9C15-68966FE359D3}"/>
                </a:ext>
              </a:extLst>
            </p:cNvPr>
            <p:cNvSpPr/>
            <p:nvPr/>
          </p:nvSpPr>
          <p:spPr>
            <a:xfrm>
              <a:off x="10777899" y="4467224"/>
              <a:ext cx="3196113" cy="17157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2" spcCol="182880"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API GATEWAY</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DEVELOPMENT FRAMEWORK</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IDENTITY</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MOBILE ANALYTICS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MOBILE APP TESTING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SINGLE INTEGRATED CONSOLE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SYNC</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TARGETED PUSH NOTIFICATIONS</a:t>
              </a:r>
            </a:p>
          </p:txBody>
        </p:sp>
        <p:sp>
          <p:nvSpPr>
            <p:cNvPr id="257" name="Rectangle 256">
              <a:extLst>
                <a:ext uri="{FF2B5EF4-FFF2-40B4-BE49-F238E27FC236}">
                  <a16:creationId xmlns:a16="http://schemas.microsoft.com/office/drawing/2014/main" id="{DCDE591D-2665-4905-9CC3-1081C5C27623}"/>
                </a:ext>
              </a:extLst>
            </p:cNvPr>
            <p:cNvSpPr/>
            <p:nvPr/>
          </p:nvSpPr>
          <p:spPr>
            <a:xfrm>
              <a:off x="10777899" y="4142608"/>
              <a:ext cx="3196113" cy="3246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MOBILE</a:t>
              </a:r>
            </a:p>
          </p:txBody>
        </p:sp>
        <p:grpSp>
          <p:nvGrpSpPr>
            <p:cNvPr id="250" name="Group 76">
              <a:extLst>
                <a:ext uri="{FF2B5EF4-FFF2-40B4-BE49-F238E27FC236}">
                  <a16:creationId xmlns:a16="http://schemas.microsoft.com/office/drawing/2014/main" id="{6A9678C6-0DE0-4320-80CB-0E05D58C5E43}"/>
                </a:ext>
              </a:extLst>
            </p:cNvPr>
            <p:cNvGrpSpPr>
              <a:grpSpLocks noChangeAspect="1"/>
            </p:cNvGrpSpPr>
            <p:nvPr/>
          </p:nvGrpSpPr>
          <p:grpSpPr bwMode="auto">
            <a:xfrm>
              <a:off x="10870605" y="4233049"/>
              <a:ext cx="191299" cy="143733"/>
              <a:chOff x="1581" y="639"/>
              <a:chExt cx="2598" cy="1952"/>
            </a:xfrm>
          </p:grpSpPr>
          <p:sp>
            <p:nvSpPr>
              <p:cNvPr id="251" name="Freeform 77">
                <a:extLst>
                  <a:ext uri="{FF2B5EF4-FFF2-40B4-BE49-F238E27FC236}">
                    <a16:creationId xmlns:a16="http://schemas.microsoft.com/office/drawing/2014/main" id="{80D20B26-9064-462D-B9FA-D5C96051ECC1}"/>
                  </a:ext>
                </a:extLst>
              </p:cNvPr>
              <p:cNvSpPr>
                <a:spLocks/>
              </p:cNvSpPr>
              <p:nvPr/>
            </p:nvSpPr>
            <p:spPr bwMode="auto">
              <a:xfrm>
                <a:off x="1581" y="643"/>
                <a:ext cx="2598" cy="1948"/>
              </a:xfrm>
              <a:custGeom>
                <a:avLst/>
                <a:gdLst>
                  <a:gd name="T0" fmla="*/ 1158 w 1263"/>
                  <a:gd name="T1" fmla="*/ 0 h 947"/>
                  <a:gd name="T2" fmla="*/ 105 w 1263"/>
                  <a:gd name="T3" fmla="*/ 0 h 947"/>
                  <a:gd name="T4" fmla="*/ 0 w 1263"/>
                  <a:gd name="T5" fmla="*/ 105 h 947"/>
                  <a:gd name="T6" fmla="*/ 0 w 1263"/>
                  <a:gd name="T7" fmla="*/ 591 h 947"/>
                  <a:gd name="T8" fmla="*/ 105 w 1263"/>
                  <a:gd name="T9" fmla="*/ 696 h 947"/>
                  <a:gd name="T10" fmla="*/ 381 w 1263"/>
                  <a:gd name="T11" fmla="*/ 696 h 947"/>
                  <a:gd name="T12" fmla="*/ 381 w 1263"/>
                  <a:gd name="T13" fmla="*/ 947 h 947"/>
                  <a:gd name="T14" fmla="*/ 632 w 1263"/>
                  <a:gd name="T15" fmla="*/ 696 h 947"/>
                  <a:gd name="T16" fmla="*/ 1158 w 1263"/>
                  <a:gd name="T17" fmla="*/ 696 h 947"/>
                  <a:gd name="T18" fmla="*/ 1263 w 1263"/>
                  <a:gd name="T19" fmla="*/ 591 h 947"/>
                  <a:gd name="T20" fmla="*/ 1263 w 1263"/>
                  <a:gd name="T21" fmla="*/ 105 h 947"/>
                  <a:gd name="T22" fmla="*/ 1158 w 1263"/>
                  <a:gd name="T23"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3" h="947">
                    <a:moveTo>
                      <a:pt x="1158" y="0"/>
                    </a:moveTo>
                    <a:cubicBezTo>
                      <a:pt x="105" y="0"/>
                      <a:pt x="105" y="0"/>
                      <a:pt x="105" y="0"/>
                    </a:cubicBezTo>
                    <a:cubicBezTo>
                      <a:pt x="47" y="0"/>
                      <a:pt x="0" y="47"/>
                      <a:pt x="0" y="105"/>
                    </a:cubicBezTo>
                    <a:cubicBezTo>
                      <a:pt x="0" y="591"/>
                      <a:pt x="0" y="591"/>
                      <a:pt x="0" y="591"/>
                    </a:cubicBezTo>
                    <a:cubicBezTo>
                      <a:pt x="0" y="649"/>
                      <a:pt x="47" y="696"/>
                      <a:pt x="105" y="696"/>
                    </a:cubicBezTo>
                    <a:cubicBezTo>
                      <a:pt x="381" y="696"/>
                      <a:pt x="381" y="696"/>
                      <a:pt x="381" y="696"/>
                    </a:cubicBezTo>
                    <a:cubicBezTo>
                      <a:pt x="381" y="947"/>
                      <a:pt x="381" y="947"/>
                      <a:pt x="381" y="947"/>
                    </a:cubicBezTo>
                    <a:cubicBezTo>
                      <a:pt x="632" y="696"/>
                      <a:pt x="632" y="696"/>
                      <a:pt x="632" y="696"/>
                    </a:cubicBezTo>
                    <a:cubicBezTo>
                      <a:pt x="1158" y="696"/>
                      <a:pt x="1158" y="696"/>
                      <a:pt x="1158" y="696"/>
                    </a:cubicBezTo>
                    <a:cubicBezTo>
                      <a:pt x="1216" y="696"/>
                      <a:pt x="1263" y="649"/>
                      <a:pt x="1263" y="591"/>
                    </a:cubicBezTo>
                    <a:cubicBezTo>
                      <a:pt x="1263" y="105"/>
                      <a:pt x="1263" y="105"/>
                      <a:pt x="1263" y="105"/>
                    </a:cubicBezTo>
                    <a:cubicBezTo>
                      <a:pt x="1263" y="47"/>
                      <a:pt x="1216" y="0"/>
                      <a:pt x="1158" y="0"/>
                    </a:cubicBezTo>
                    <a:close/>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2" name="Line 78">
                <a:extLst>
                  <a:ext uri="{FF2B5EF4-FFF2-40B4-BE49-F238E27FC236}">
                    <a16:creationId xmlns:a16="http://schemas.microsoft.com/office/drawing/2014/main" id="{9B2D1A10-7546-4DA9-86B9-AC751770E30D}"/>
                  </a:ext>
                </a:extLst>
              </p:cNvPr>
              <p:cNvSpPr>
                <a:spLocks noChangeShapeType="1"/>
              </p:cNvSpPr>
              <p:nvPr/>
            </p:nvSpPr>
            <p:spPr bwMode="auto">
              <a:xfrm>
                <a:off x="1968" y="643"/>
                <a:ext cx="0" cy="1431"/>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3" name="Line 79">
                <a:extLst>
                  <a:ext uri="{FF2B5EF4-FFF2-40B4-BE49-F238E27FC236}">
                    <a16:creationId xmlns:a16="http://schemas.microsoft.com/office/drawing/2014/main" id="{3688CD96-0FAD-4ED7-BE00-502E57B02941}"/>
                  </a:ext>
                </a:extLst>
              </p:cNvPr>
              <p:cNvSpPr>
                <a:spLocks noChangeShapeType="1"/>
              </p:cNvSpPr>
              <p:nvPr/>
            </p:nvSpPr>
            <p:spPr bwMode="auto">
              <a:xfrm>
                <a:off x="3804" y="639"/>
                <a:ext cx="0" cy="1431"/>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4" name="Line 80">
                <a:extLst>
                  <a:ext uri="{FF2B5EF4-FFF2-40B4-BE49-F238E27FC236}">
                    <a16:creationId xmlns:a16="http://schemas.microsoft.com/office/drawing/2014/main" id="{A1A8FFCE-B80D-4F8F-8206-9F860A56A7AE}"/>
                  </a:ext>
                </a:extLst>
              </p:cNvPr>
              <p:cNvSpPr>
                <a:spLocks noChangeShapeType="1"/>
              </p:cNvSpPr>
              <p:nvPr/>
            </p:nvSpPr>
            <p:spPr bwMode="auto">
              <a:xfrm>
                <a:off x="3967" y="1153"/>
                <a:ext cx="0" cy="405"/>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5" name="Oval 81">
                <a:extLst>
                  <a:ext uri="{FF2B5EF4-FFF2-40B4-BE49-F238E27FC236}">
                    <a16:creationId xmlns:a16="http://schemas.microsoft.com/office/drawing/2014/main" id="{A97579F9-1443-41D5-B840-FB8C8235BD32}"/>
                  </a:ext>
                </a:extLst>
              </p:cNvPr>
              <p:cNvSpPr>
                <a:spLocks noChangeArrowheads="1"/>
              </p:cNvSpPr>
              <p:nvPr/>
            </p:nvSpPr>
            <p:spPr bwMode="auto">
              <a:xfrm>
                <a:off x="1698" y="1274"/>
                <a:ext cx="171" cy="169"/>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grpSp>
        <p:nvGrpSpPr>
          <p:cNvPr id="9" name="Group 8">
            <a:extLst>
              <a:ext uri="{FF2B5EF4-FFF2-40B4-BE49-F238E27FC236}">
                <a16:creationId xmlns:a16="http://schemas.microsoft.com/office/drawing/2014/main" id="{04961374-9155-46A3-BF51-CFDD19857C94}"/>
              </a:ext>
            </a:extLst>
          </p:cNvPr>
          <p:cNvGrpSpPr/>
          <p:nvPr/>
        </p:nvGrpSpPr>
        <p:grpSpPr>
          <a:xfrm>
            <a:off x="3904546" y="3326924"/>
            <a:ext cx="3196113" cy="2047530"/>
            <a:chOff x="4042651" y="3328196"/>
            <a:chExt cx="3196113" cy="2047530"/>
          </a:xfrm>
        </p:grpSpPr>
        <p:sp>
          <p:nvSpPr>
            <p:cNvPr id="274" name="Rectangle 273">
              <a:extLst>
                <a:ext uri="{FF2B5EF4-FFF2-40B4-BE49-F238E27FC236}">
                  <a16:creationId xmlns:a16="http://schemas.microsoft.com/office/drawing/2014/main" id="{3D77C97D-BF72-49CA-8833-34EE99D79783}"/>
                </a:ext>
              </a:extLst>
            </p:cNvPr>
            <p:cNvSpPr/>
            <p:nvPr/>
          </p:nvSpPr>
          <p:spPr>
            <a:xfrm>
              <a:off x="4042651" y="3652812"/>
              <a:ext cx="3196113" cy="17229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1" spcCol="182880"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AVAILABILITY ZONES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CUSTOM HARDWARE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DATA CENTER INFRASTRUCTURE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GLOBAL NETWORK BACKBONE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POINT OF PRESENCE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POWER INFRASTRUCTURE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REGIONS</a:t>
              </a:r>
            </a:p>
          </p:txBody>
        </p:sp>
        <p:sp>
          <p:nvSpPr>
            <p:cNvPr id="275" name="Rectangle 274">
              <a:extLst>
                <a:ext uri="{FF2B5EF4-FFF2-40B4-BE49-F238E27FC236}">
                  <a16:creationId xmlns:a16="http://schemas.microsoft.com/office/drawing/2014/main" id="{3AC088D2-27C3-4507-B82B-A8F03D00D9AA}"/>
                </a:ext>
              </a:extLst>
            </p:cNvPr>
            <p:cNvSpPr/>
            <p:nvPr/>
          </p:nvSpPr>
          <p:spPr>
            <a:xfrm>
              <a:off x="4042651" y="3328196"/>
              <a:ext cx="3196113" cy="3246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INFRASTRUCTURE</a:t>
              </a:r>
            </a:p>
          </p:txBody>
        </p:sp>
        <p:grpSp>
          <p:nvGrpSpPr>
            <p:cNvPr id="260" name="Group 3082">
              <a:extLst>
                <a:ext uri="{FF2B5EF4-FFF2-40B4-BE49-F238E27FC236}">
                  <a16:creationId xmlns:a16="http://schemas.microsoft.com/office/drawing/2014/main" id="{8264529B-925E-4B12-B623-7D17AAA64F1D}"/>
                </a:ext>
              </a:extLst>
            </p:cNvPr>
            <p:cNvGrpSpPr/>
            <p:nvPr/>
          </p:nvGrpSpPr>
          <p:grpSpPr>
            <a:xfrm>
              <a:off x="4127404" y="3420584"/>
              <a:ext cx="158846" cy="169623"/>
              <a:chOff x="0" y="0"/>
              <a:chExt cx="2636983" cy="2815893"/>
            </a:xfrm>
          </p:grpSpPr>
          <p:sp>
            <p:nvSpPr>
              <p:cNvPr id="261" name="Shape 3069">
                <a:extLst>
                  <a:ext uri="{FF2B5EF4-FFF2-40B4-BE49-F238E27FC236}">
                    <a16:creationId xmlns:a16="http://schemas.microsoft.com/office/drawing/2014/main" id="{52B43F7F-C73B-4546-BB04-79131ED107D4}"/>
                  </a:ext>
                </a:extLst>
              </p:cNvPr>
              <p:cNvSpPr/>
              <p:nvPr/>
            </p:nvSpPr>
            <p:spPr>
              <a:xfrm>
                <a:off x="0" y="1416382"/>
                <a:ext cx="604292" cy="604292"/>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2" name="Shape 3070">
                <a:extLst>
                  <a:ext uri="{FF2B5EF4-FFF2-40B4-BE49-F238E27FC236}">
                    <a16:creationId xmlns:a16="http://schemas.microsoft.com/office/drawing/2014/main" id="{F29C2D08-672D-4740-98DE-AD405973CF3C}"/>
                  </a:ext>
                </a:extLst>
              </p:cNvPr>
              <p:cNvSpPr/>
              <p:nvPr/>
            </p:nvSpPr>
            <p:spPr>
              <a:xfrm>
                <a:off x="1188943" y="1654171"/>
                <a:ext cx="604293" cy="604292"/>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3" name="Shape 3071">
                <a:extLst>
                  <a:ext uri="{FF2B5EF4-FFF2-40B4-BE49-F238E27FC236}">
                    <a16:creationId xmlns:a16="http://schemas.microsoft.com/office/drawing/2014/main" id="{220FB65E-06A2-4EF2-B0B3-FCD6270D43C4}"/>
                  </a:ext>
                </a:extLst>
              </p:cNvPr>
              <p:cNvSpPr/>
              <p:nvPr/>
            </p:nvSpPr>
            <p:spPr>
              <a:xfrm>
                <a:off x="737630" y="683604"/>
                <a:ext cx="604292" cy="604293"/>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4" name="Shape 3072">
                <a:extLst>
                  <a:ext uri="{FF2B5EF4-FFF2-40B4-BE49-F238E27FC236}">
                    <a16:creationId xmlns:a16="http://schemas.microsoft.com/office/drawing/2014/main" id="{55EFAD4C-7EEC-4E98-8554-9C9ED170AEBD}"/>
                  </a:ext>
                </a:extLst>
              </p:cNvPr>
              <p:cNvSpPr/>
              <p:nvPr/>
            </p:nvSpPr>
            <p:spPr>
              <a:xfrm flipV="1">
                <a:off x="1159517" y="314274"/>
                <a:ext cx="379524" cy="379523"/>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5" name="Shape 3073">
                <a:extLst>
                  <a:ext uri="{FF2B5EF4-FFF2-40B4-BE49-F238E27FC236}">
                    <a16:creationId xmlns:a16="http://schemas.microsoft.com/office/drawing/2014/main" id="{CE2588C7-CC2E-451B-B04C-E67073E7075F}"/>
                  </a:ext>
                </a:extLst>
              </p:cNvPr>
              <p:cNvSpPr/>
              <p:nvPr/>
            </p:nvSpPr>
            <p:spPr>
              <a:xfrm>
                <a:off x="1505022" y="0"/>
                <a:ext cx="389478" cy="389478"/>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6" name="Shape 3074">
                <a:extLst>
                  <a:ext uri="{FF2B5EF4-FFF2-40B4-BE49-F238E27FC236}">
                    <a16:creationId xmlns:a16="http://schemas.microsoft.com/office/drawing/2014/main" id="{560EC194-0880-4DB9-9517-A8ECDC7C1265}"/>
                  </a:ext>
                </a:extLst>
              </p:cNvPr>
              <p:cNvSpPr/>
              <p:nvPr/>
            </p:nvSpPr>
            <p:spPr>
              <a:xfrm>
                <a:off x="1348779" y="989819"/>
                <a:ext cx="459142" cy="1"/>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7" name="Shape 3075">
                <a:extLst>
                  <a:ext uri="{FF2B5EF4-FFF2-40B4-BE49-F238E27FC236}">
                    <a16:creationId xmlns:a16="http://schemas.microsoft.com/office/drawing/2014/main" id="{5F5F8BDE-B013-4229-BE4D-3D908544F66B}"/>
                  </a:ext>
                </a:extLst>
              </p:cNvPr>
              <p:cNvSpPr/>
              <p:nvPr/>
            </p:nvSpPr>
            <p:spPr>
              <a:xfrm>
                <a:off x="1820456" y="771600"/>
                <a:ext cx="389478" cy="389478"/>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8" name="Shape 3076">
                <a:extLst>
                  <a:ext uri="{FF2B5EF4-FFF2-40B4-BE49-F238E27FC236}">
                    <a16:creationId xmlns:a16="http://schemas.microsoft.com/office/drawing/2014/main" id="{A2DD4C6C-9CC8-4131-8019-980D77098C5B}"/>
                  </a:ext>
                </a:extLst>
              </p:cNvPr>
              <p:cNvSpPr/>
              <p:nvPr/>
            </p:nvSpPr>
            <p:spPr>
              <a:xfrm flipV="1">
                <a:off x="493245" y="1179146"/>
                <a:ext cx="311951" cy="311950"/>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69" name="Shape 3077">
                <a:extLst>
                  <a:ext uri="{FF2B5EF4-FFF2-40B4-BE49-F238E27FC236}">
                    <a16:creationId xmlns:a16="http://schemas.microsoft.com/office/drawing/2014/main" id="{F43CC748-81A3-4135-9C70-2826391EAD21}"/>
                  </a:ext>
                </a:extLst>
              </p:cNvPr>
              <p:cNvSpPr/>
              <p:nvPr/>
            </p:nvSpPr>
            <p:spPr>
              <a:xfrm>
                <a:off x="590303" y="1821087"/>
                <a:ext cx="583462" cy="110533"/>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70" name="Shape 3078">
                <a:extLst>
                  <a:ext uri="{FF2B5EF4-FFF2-40B4-BE49-F238E27FC236}">
                    <a16:creationId xmlns:a16="http://schemas.microsoft.com/office/drawing/2014/main" id="{9BD98FD7-029F-45DD-BFC9-A6E8C2EA347A}"/>
                  </a:ext>
                </a:extLst>
              </p:cNvPr>
              <p:cNvSpPr/>
              <p:nvPr/>
            </p:nvSpPr>
            <p:spPr>
              <a:xfrm>
                <a:off x="1795239" y="1940974"/>
                <a:ext cx="459142" cy="1"/>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71" name="Shape 3079">
                <a:extLst>
                  <a:ext uri="{FF2B5EF4-FFF2-40B4-BE49-F238E27FC236}">
                    <a16:creationId xmlns:a16="http://schemas.microsoft.com/office/drawing/2014/main" id="{6E075DB7-BD85-4CE9-8B15-438DD34D1FB1}"/>
                  </a:ext>
                </a:extLst>
              </p:cNvPr>
              <p:cNvSpPr/>
              <p:nvPr/>
            </p:nvSpPr>
            <p:spPr>
              <a:xfrm>
                <a:off x="2247505" y="1771283"/>
                <a:ext cx="389479" cy="389479"/>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72" name="Shape 3080">
                <a:extLst>
                  <a:ext uri="{FF2B5EF4-FFF2-40B4-BE49-F238E27FC236}">
                    <a16:creationId xmlns:a16="http://schemas.microsoft.com/office/drawing/2014/main" id="{53B81D1E-F2FD-477D-8C90-BF286A366E93}"/>
                  </a:ext>
                </a:extLst>
              </p:cNvPr>
              <p:cNvSpPr/>
              <p:nvPr/>
            </p:nvSpPr>
            <p:spPr>
              <a:xfrm>
                <a:off x="1927218" y="2426415"/>
                <a:ext cx="389479" cy="389479"/>
              </a:xfrm>
              <a:prstGeom prst="ellips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sp>
            <p:nvSpPr>
              <p:cNvPr id="273" name="Shape 3081">
                <a:extLst>
                  <a:ext uri="{FF2B5EF4-FFF2-40B4-BE49-F238E27FC236}">
                    <a16:creationId xmlns:a16="http://schemas.microsoft.com/office/drawing/2014/main" id="{95BA1EE7-042D-42C6-BE67-7397990B4F12}"/>
                  </a:ext>
                </a:extLst>
              </p:cNvPr>
              <p:cNvSpPr/>
              <p:nvPr/>
            </p:nvSpPr>
            <p:spPr>
              <a:xfrm>
                <a:off x="1683625" y="2183615"/>
                <a:ext cx="305864" cy="305864"/>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wrap="square" lIns="33835" tIns="33835" rIns="33835" bIns="33835" numCol="1" anchor="ctr">
                <a:noAutofit/>
              </a:bodyPr>
              <a:lstStyle/>
              <a:p>
                <a:pPr marL="0" marR="0" lvl="0" indent="0" algn="l" defTabSz="1088421" rtl="0" eaLnBrk="0" fontAlgn="base" latinLnBrk="0" hangingPunct="0">
                  <a:lnSpc>
                    <a:spcPct val="100000"/>
                  </a:lnSpc>
                  <a:spcBef>
                    <a:spcPct val="0"/>
                  </a:spcBef>
                  <a:spcAft>
                    <a:spcPct val="0"/>
                  </a:spcAft>
                  <a:buClrTx/>
                  <a:buSzTx/>
                  <a:buFontTx/>
                  <a:buNone/>
                  <a:tabLst/>
                  <a:defRPr sz="3600">
                    <a:latin typeface="+mn-lt"/>
                    <a:ea typeface="+mn-ea"/>
                    <a:cs typeface="+mn-cs"/>
                    <a:sym typeface="Helvetica Light"/>
                  </a:defRPr>
                </a:pPr>
                <a:endParaRPr kumimoji="0" sz="48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sym typeface="Helvetica Light"/>
                </a:endParaRPr>
              </a:p>
            </p:txBody>
          </p:sp>
        </p:grpSp>
      </p:grpSp>
      <p:grpSp>
        <p:nvGrpSpPr>
          <p:cNvPr id="10" name="Group 9">
            <a:extLst>
              <a:ext uri="{FF2B5EF4-FFF2-40B4-BE49-F238E27FC236}">
                <a16:creationId xmlns:a16="http://schemas.microsoft.com/office/drawing/2014/main" id="{4DA91688-8340-41F5-B903-73EB3DECBA9D}"/>
              </a:ext>
            </a:extLst>
          </p:cNvPr>
          <p:cNvGrpSpPr/>
          <p:nvPr/>
        </p:nvGrpSpPr>
        <p:grpSpPr>
          <a:xfrm>
            <a:off x="3906511" y="1296952"/>
            <a:ext cx="3196113" cy="1909527"/>
            <a:chOff x="3959851" y="1296952"/>
            <a:chExt cx="3196113" cy="1909527"/>
          </a:xfrm>
        </p:grpSpPr>
        <p:sp>
          <p:nvSpPr>
            <p:cNvPr id="293" name="Rectangle 292">
              <a:extLst>
                <a:ext uri="{FF2B5EF4-FFF2-40B4-BE49-F238E27FC236}">
                  <a16:creationId xmlns:a16="http://schemas.microsoft.com/office/drawing/2014/main" id="{538022BB-8E95-46EE-A75A-3497841B971E}"/>
                </a:ext>
              </a:extLst>
            </p:cNvPr>
            <p:cNvSpPr/>
            <p:nvPr/>
          </p:nvSpPr>
          <p:spPr>
            <a:xfrm>
              <a:off x="3959851" y="1621567"/>
              <a:ext cx="3196113" cy="15849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2" spcCol="182880"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AWS-SERVICES </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ON-PREMISES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DATA INTEGRATION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INTEGRATED DEVICES &amp; EDGE SYSTEMS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INTEGRATED IDENTITY &amp; ACCESS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INTEGRATED NETWORKING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INTEGRATED RESOURCE &amp; DEPLOYMENT MANAGEMENT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VMWARE CLOUD </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ON AWS</a:t>
              </a:r>
            </a:p>
          </p:txBody>
        </p:sp>
        <p:sp>
          <p:nvSpPr>
            <p:cNvPr id="294" name="Rectangle 293">
              <a:extLst>
                <a:ext uri="{FF2B5EF4-FFF2-40B4-BE49-F238E27FC236}">
                  <a16:creationId xmlns:a16="http://schemas.microsoft.com/office/drawing/2014/main" id="{C37747C2-5207-4C9B-8D0F-25949E845E67}"/>
                </a:ext>
              </a:extLst>
            </p:cNvPr>
            <p:cNvSpPr/>
            <p:nvPr/>
          </p:nvSpPr>
          <p:spPr>
            <a:xfrm>
              <a:off x="3959851" y="1296952"/>
              <a:ext cx="3196113" cy="324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HYBRID ARCHITECTURE</a:t>
              </a:r>
            </a:p>
          </p:txBody>
        </p:sp>
        <p:sp>
          <p:nvSpPr>
            <p:cNvPr id="292" name="Freeform 71">
              <a:extLst>
                <a:ext uri="{FF2B5EF4-FFF2-40B4-BE49-F238E27FC236}">
                  <a16:creationId xmlns:a16="http://schemas.microsoft.com/office/drawing/2014/main" id="{A290D70B-4016-487D-A968-90593915BA62}"/>
                </a:ext>
              </a:extLst>
            </p:cNvPr>
            <p:cNvSpPr>
              <a:spLocks noEditPoints="1"/>
            </p:cNvSpPr>
            <p:nvPr/>
          </p:nvSpPr>
          <p:spPr bwMode="auto">
            <a:xfrm>
              <a:off x="4041349" y="1365204"/>
              <a:ext cx="162222" cy="194664"/>
            </a:xfrm>
            <a:custGeom>
              <a:avLst/>
              <a:gdLst>
                <a:gd name="T0" fmla="*/ 27 w 103"/>
                <a:gd name="T1" fmla="*/ 124 h 124"/>
                <a:gd name="T2" fmla="*/ 43 w 103"/>
                <a:gd name="T3" fmla="*/ 77 h 124"/>
                <a:gd name="T4" fmla="*/ 53 w 103"/>
                <a:gd name="T5" fmla="*/ 47 h 124"/>
                <a:gd name="T6" fmla="*/ 77 w 103"/>
                <a:gd name="T7" fmla="*/ 124 h 124"/>
                <a:gd name="T8" fmla="*/ 60 w 103"/>
                <a:gd name="T9" fmla="*/ 77 h 124"/>
                <a:gd name="T10" fmla="*/ 45 w 103"/>
                <a:gd name="T11" fmla="*/ 77 h 124"/>
                <a:gd name="T12" fmla="*/ 67 w 103"/>
                <a:gd name="T13" fmla="*/ 93 h 124"/>
                <a:gd name="T14" fmla="*/ 37 w 103"/>
                <a:gd name="T15" fmla="*/ 93 h 124"/>
                <a:gd name="T16" fmla="*/ 71 w 103"/>
                <a:gd name="T17" fmla="*/ 107 h 124"/>
                <a:gd name="T18" fmla="*/ 33 w 103"/>
                <a:gd name="T19" fmla="*/ 107 h 124"/>
                <a:gd name="T20" fmla="*/ 76 w 103"/>
                <a:gd name="T21" fmla="*/ 97 h 124"/>
                <a:gd name="T22" fmla="*/ 103 w 103"/>
                <a:gd name="T23" fmla="*/ 51 h 124"/>
                <a:gd name="T24" fmla="*/ 51 w 103"/>
                <a:gd name="T25" fmla="*/ 0 h 124"/>
                <a:gd name="T26" fmla="*/ 0 w 103"/>
                <a:gd name="T27" fmla="*/ 51 h 124"/>
                <a:gd name="T28" fmla="*/ 27 w 103"/>
                <a:gd name="T29" fmla="*/ 97 h 124"/>
                <a:gd name="T30" fmla="*/ 70 w 103"/>
                <a:gd name="T31" fmla="*/ 78 h 124"/>
                <a:gd name="T32" fmla="*/ 87 w 103"/>
                <a:gd name="T33" fmla="*/ 50 h 124"/>
                <a:gd name="T34" fmla="*/ 53 w 103"/>
                <a:gd name="T35" fmla="*/ 16 h 124"/>
                <a:gd name="T36" fmla="*/ 19 w 103"/>
                <a:gd name="T37" fmla="*/ 50 h 124"/>
                <a:gd name="T38" fmla="*/ 34 w 103"/>
                <a:gd name="T39" fmla="*/ 7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24">
                  <a:moveTo>
                    <a:pt x="27" y="124"/>
                  </a:moveTo>
                  <a:cubicBezTo>
                    <a:pt x="43" y="77"/>
                    <a:pt x="43" y="77"/>
                    <a:pt x="43" y="77"/>
                  </a:cubicBezTo>
                  <a:cubicBezTo>
                    <a:pt x="53" y="47"/>
                    <a:pt x="53" y="47"/>
                    <a:pt x="53" y="47"/>
                  </a:cubicBezTo>
                  <a:cubicBezTo>
                    <a:pt x="77" y="124"/>
                    <a:pt x="77" y="124"/>
                    <a:pt x="77" y="124"/>
                  </a:cubicBezTo>
                  <a:moveTo>
                    <a:pt x="60" y="77"/>
                  </a:moveTo>
                  <a:cubicBezTo>
                    <a:pt x="45" y="77"/>
                    <a:pt x="45" y="77"/>
                    <a:pt x="45" y="77"/>
                  </a:cubicBezTo>
                  <a:moveTo>
                    <a:pt x="67" y="93"/>
                  </a:moveTo>
                  <a:cubicBezTo>
                    <a:pt x="37" y="93"/>
                    <a:pt x="37" y="93"/>
                    <a:pt x="37" y="93"/>
                  </a:cubicBezTo>
                  <a:moveTo>
                    <a:pt x="71" y="107"/>
                  </a:moveTo>
                  <a:cubicBezTo>
                    <a:pt x="33" y="107"/>
                    <a:pt x="33" y="107"/>
                    <a:pt x="33" y="107"/>
                  </a:cubicBezTo>
                  <a:moveTo>
                    <a:pt x="76" y="97"/>
                  </a:moveTo>
                  <a:cubicBezTo>
                    <a:pt x="92" y="88"/>
                    <a:pt x="103" y="71"/>
                    <a:pt x="103" y="51"/>
                  </a:cubicBezTo>
                  <a:cubicBezTo>
                    <a:pt x="103" y="23"/>
                    <a:pt x="80" y="0"/>
                    <a:pt x="51" y="0"/>
                  </a:cubicBezTo>
                  <a:cubicBezTo>
                    <a:pt x="23" y="0"/>
                    <a:pt x="0" y="23"/>
                    <a:pt x="0" y="51"/>
                  </a:cubicBezTo>
                  <a:cubicBezTo>
                    <a:pt x="0" y="71"/>
                    <a:pt x="11" y="88"/>
                    <a:pt x="27" y="97"/>
                  </a:cubicBezTo>
                  <a:moveTo>
                    <a:pt x="70" y="78"/>
                  </a:moveTo>
                  <a:cubicBezTo>
                    <a:pt x="80" y="72"/>
                    <a:pt x="87" y="62"/>
                    <a:pt x="87" y="50"/>
                  </a:cubicBezTo>
                  <a:cubicBezTo>
                    <a:pt x="87" y="31"/>
                    <a:pt x="71" y="16"/>
                    <a:pt x="53" y="16"/>
                  </a:cubicBezTo>
                  <a:cubicBezTo>
                    <a:pt x="34" y="16"/>
                    <a:pt x="19" y="31"/>
                    <a:pt x="19" y="50"/>
                  </a:cubicBezTo>
                  <a:cubicBezTo>
                    <a:pt x="19" y="61"/>
                    <a:pt x="25" y="71"/>
                    <a:pt x="34" y="77"/>
                  </a:cubicBez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nvGrpSpPr>
          <p:cNvPr id="16" name="Group 15">
            <a:extLst>
              <a:ext uri="{FF2B5EF4-FFF2-40B4-BE49-F238E27FC236}">
                <a16:creationId xmlns:a16="http://schemas.microsoft.com/office/drawing/2014/main" id="{FF527618-2483-42A9-8CCF-2ECA51807803}"/>
              </a:ext>
            </a:extLst>
          </p:cNvPr>
          <p:cNvGrpSpPr/>
          <p:nvPr/>
        </p:nvGrpSpPr>
        <p:grpSpPr>
          <a:xfrm>
            <a:off x="10579177" y="6311768"/>
            <a:ext cx="3196113" cy="1574931"/>
            <a:chOff x="10777899" y="6311767"/>
            <a:chExt cx="3196113" cy="1574931"/>
          </a:xfrm>
        </p:grpSpPr>
        <p:sp>
          <p:nvSpPr>
            <p:cNvPr id="42" name="Rectangle 41">
              <a:extLst>
                <a:ext uri="{FF2B5EF4-FFF2-40B4-BE49-F238E27FC236}">
                  <a16:creationId xmlns:a16="http://schemas.microsoft.com/office/drawing/2014/main" id="{208AD571-9A31-4109-9F1F-9A050F78FD65}"/>
                </a:ext>
              </a:extLst>
            </p:cNvPr>
            <p:cNvSpPr/>
            <p:nvPr/>
          </p:nvSpPr>
          <p:spPr>
            <a:xfrm>
              <a:off x="10777899" y="6311767"/>
              <a:ext cx="3196113" cy="3246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20003"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APPLICATION INTEGRATION</a:t>
              </a:r>
            </a:p>
          </p:txBody>
        </p:sp>
        <p:grpSp>
          <p:nvGrpSpPr>
            <p:cNvPr id="43" name="Group 42">
              <a:extLst>
                <a:ext uri="{FF2B5EF4-FFF2-40B4-BE49-F238E27FC236}">
                  <a16:creationId xmlns:a16="http://schemas.microsoft.com/office/drawing/2014/main" id="{C1F8F048-9AB9-4F3C-91BC-3B3F899F49B2}"/>
                </a:ext>
              </a:extLst>
            </p:cNvPr>
            <p:cNvGrpSpPr/>
            <p:nvPr/>
          </p:nvGrpSpPr>
          <p:grpSpPr>
            <a:xfrm>
              <a:off x="10879220" y="6387140"/>
              <a:ext cx="129220" cy="173869"/>
              <a:chOff x="6236044" y="4541986"/>
              <a:chExt cx="360466" cy="485019"/>
            </a:xfrm>
          </p:grpSpPr>
          <p:sp>
            <p:nvSpPr>
              <p:cNvPr id="44" name="Freeform: Shape 43">
                <a:extLst>
                  <a:ext uri="{FF2B5EF4-FFF2-40B4-BE49-F238E27FC236}">
                    <a16:creationId xmlns:a16="http://schemas.microsoft.com/office/drawing/2014/main" id="{D065C751-5FC9-41F6-AFCC-A3EB02D32B7C}"/>
                  </a:ext>
                </a:extLst>
              </p:cNvPr>
              <p:cNvSpPr/>
              <p:nvPr/>
            </p:nvSpPr>
            <p:spPr>
              <a:xfrm>
                <a:off x="6238577" y="4737345"/>
                <a:ext cx="357247" cy="289660"/>
              </a:xfrm>
              <a:custGeom>
                <a:avLst/>
                <a:gdLst>
                  <a:gd name="connsiteX0" fmla="*/ 4828 w 357247"/>
                  <a:gd name="connsiteY0" fmla="*/ 4828 h 289660"/>
                  <a:gd name="connsiteX1" fmla="*/ 126485 w 357247"/>
                  <a:gd name="connsiteY1" fmla="*/ 212096 h 289660"/>
                  <a:gd name="connsiteX2" fmla="*/ 128094 w 357247"/>
                  <a:gd name="connsiteY2" fmla="*/ 217889 h 289660"/>
                  <a:gd name="connsiteX3" fmla="*/ 128738 w 357247"/>
                  <a:gd name="connsiteY3" fmla="*/ 273568 h 289660"/>
                  <a:gd name="connsiteX4" fmla="*/ 140646 w 357247"/>
                  <a:gd name="connsiteY4" fmla="*/ 285476 h 289660"/>
                  <a:gd name="connsiteX5" fmla="*/ 218854 w 357247"/>
                  <a:gd name="connsiteY5" fmla="*/ 285476 h 289660"/>
                  <a:gd name="connsiteX6" fmla="*/ 230763 w 357247"/>
                  <a:gd name="connsiteY6" fmla="*/ 273568 h 289660"/>
                  <a:gd name="connsiteX7" fmla="*/ 230119 w 357247"/>
                  <a:gd name="connsiteY7" fmla="*/ 218211 h 289660"/>
                  <a:gd name="connsiteX8" fmla="*/ 231728 w 357247"/>
                  <a:gd name="connsiteY8" fmla="*/ 212096 h 289660"/>
                  <a:gd name="connsiteX9" fmla="*/ 353707 w 357247"/>
                  <a:gd name="connsiteY9" fmla="*/ 5471 h 28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247" h="289660">
                    <a:moveTo>
                      <a:pt x="4828" y="4828"/>
                    </a:moveTo>
                    <a:lnTo>
                      <a:pt x="126485" y="212096"/>
                    </a:lnTo>
                    <a:cubicBezTo>
                      <a:pt x="127450" y="214027"/>
                      <a:pt x="128094" y="215958"/>
                      <a:pt x="128094" y="217889"/>
                    </a:cubicBezTo>
                    <a:lnTo>
                      <a:pt x="128738" y="273568"/>
                    </a:lnTo>
                    <a:cubicBezTo>
                      <a:pt x="128738" y="280005"/>
                      <a:pt x="134209" y="285476"/>
                      <a:pt x="140646" y="285476"/>
                    </a:cubicBezTo>
                    <a:lnTo>
                      <a:pt x="218854" y="285476"/>
                    </a:lnTo>
                    <a:cubicBezTo>
                      <a:pt x="225613" y="285476"/>
                      <a:pt x="230763" y="280005"/>
                      <a:pt x="230763" y="273568"/>
                    </a:cubicBezTo>
                    <a:lnTo>
                      <a:pt x="230119" y="218211"/>
                    </a:lnTo>
                    <a:cubicBezTo>
                      <a:pt x="230119" y="215958"/>
                      <a:pt x="230763" y="214027"/>
                      <a:pt x="231728" y="212096"/>
                    </a:cubicBezTo>
                    <a:lnTo>
                      <a:pt x="353707" y="5471"/>
                    </a:lnTo>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45" name="Freeform: Shape 44">
                <a:extLst>
                  <a:ext uri="{FF2B5EF4-FFF2-40B4-BE49-F238E27FC236}">
                    <a16:creationId xmlns:a16="http://schemas.microsoft.com/office/drawing/2014/main" id="{4F2451FD-CF64-4C9D-99D1-14CB3ED78BCE}"/>
                  </a:ext>
                </a:extLst>
              </p:cNvPr>
              <p:cNvSpPr/>
              <p:nvPr/>
            </p:nvSpPr>
            <p:spPr>
              <a:xfrm>
                <a:off x="6236044" y="4699046"/>
                <a:ext cx="360466" cy="80461"/>
              </a:xfrm>
              <a:custGeom>
                <a:avLst/>
                <a:gdLst>
                  <a:gd name="connsiteX0" fmla="*/ 39867 w 360465"/>
                  <a:gd name="connsiteY0" fmla="*/ 12230 h 80461"/>
                  <a:gd name="connsiteX1" fmla="*/ 20234 w 360465"/>
                  <a:gd name="connsiteY1" fmla="*/ 50851 h 80461"/>
                  <a:gd name="connsiteX2" fmla="*/ 189846 w 360465"/>
                  <a:gd name="connsiteY2" fmla="*/ 77243 h 80461"/>
                  <a:gd name="connsiteX3" fmla="*/ 358815 w 360465"/>
                  <a:gd name="connsiteY3" fmla="*/ 36047 h 80461"/>
                  <a:gd name="connsiteX4" fmla="*/ 308285 w 360465"/>
                  <a:gd name="connsiteY4" fmla="*/ 4828 h 8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65" h="80461">
                    <a:moveTo>
                      <a:pt x="39867" y="12230"/>
                    </a:moveTo>
                    <a:cubicBezTo>
                      <a:pt x="39867" y="12230"/>
                      <a:pt x="-23537" y="33794"/>
                      <a:pt x="20234" y="50851"/>
                    </a:cubicBezTo>
                    <a:cubicBezTo>
                      <a:pt x="20234" y="50851"/>
                      <a:pt x="60787" y="72737"/>
                      <a:pt x="189846" y="77243"/>
                    </a:cubicBezTo>
                    <a:cubicBezTo>
                      <a:pt x="189846" y="77243"/>
                      <a:pt x="356240" y="77243"/>
                      <a:pt x="358815" y="36047"/>
                    </a:cubicBezTo>
                    <a:cubicBezTo>
                      <a:pt x="359780" y="21242"/>
                      <a:pt x="335320" y="7402"/>
                      <a:pt x="308285" y="4828"/>
                    </a:cubicBezTo>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46" name="Freeform: Shape 45">
                <a:extLst>
                  <a:ext uri="{FF2B5EF4-FFF2-40B4-BE49-F238E27FC236}">
                    <a16:creationId xmlns:a16="http://schemas.microsoft.com/office/drawing/2014/main" id="{D008C714-4324-4A92-B861-EC2A0CEA0D18}"/>
                  </a:ext>
                </a:extLst>
              </p:cNvPr>
              <p:cNvSpPr/>
              <p:nvPr/>
            </p:nvSpPr>
            <p:spPr>
              <a:xfrm>
                <a:off x="6479317" y="4645942"/>
                <a:ext cx="51495" cy="51495"/>
              </a:xfrm>
              <a:custGeom>
                <a:avLst/>
                <a:gdLst>
                  <a:gd name="connsiteX0" fmla="*/ 4828 w 51495"/>
                  <a:gd name="connsiteY0" fmla="*/ 47311 h 51495"/>
                  <a:gd name="connsiteX1" fmla="*/ 47311 w 51495"/>
                  <a:gd name="connsiteY1" fmla="*/ 47311 h 51495"/>
                  <a:gd name="connsiteX2" fmla="*/ 4828 w 51495"/>
                  <a:gd name="connsiteY2" fmla="*/ 4828 h 51495"/>
                </a:gdLst>
                <a:ahLst/>
                <a:cxnLst>
                  <a:cxn ang="0">
                    <a:pos x="connsiteX0" y="connsiteY0"/>
                  </a:cxn>
                  <a:cxn ang="0">
                    <a:pos x="connsiteX1" y="connsiteY1"/>
                  </a:cxn>
                  <a:cxn ang="0">
                    <a:pos x="connsiteX2" y="connsiteY2"/>
                  </a:cxn>
                </a:cxnLst>
                <a:rect l="l" t="t" r="r" b="b"/>
                <a:pathLst>
                  <a:path w="51495" h="51495">
                    <a:moveTo>
                      <a:pt x="4828" y="47311"/>
                    </a:moveTo>
                    <a:lnTo>
                      <a:pt x="47311" y="47311"/>
                    </a:lnTo>
                    <a:lnTo>
                      <a:pt x="4828" y="4828"/>
                    </a:lnTo>
                    <a:close/>
                  </a:path>
                </a:pathLst>
              </a:custGeom>
              <a:noFill/>
              <a:ln w="6350" cap="rnd">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47" name="Freeform: Shape 46">
                <a:extLst>
                  <a:ext uri="{FF2B5EF4-FFF2-40B4-BE49-F238E27FC236}">
                    <a16:creationId xmlns:a16="http://schemas.microsoft.com/office/drawing/2014/main" id="{5803C38C-492F-4C75-B1C5-5F783444BF74}"/>
                  </a:ext>
                </a:extLst>
              </p:cNvPr>
              <p:cNvSpPr/>
              <p:nvPr/>
            </p:nvSpPr>
            <p:spPr>
              <a:xfrm>
                <a:off x="6413339" y="4722541"/>
                <a:ext cx="96553" cy="9655"/>
              </a:xfrm>
              <a:custGeom>
                <a:avLst/>
                <a:gdLst>
                  <a:gd name="connsiteX0" fmla="*/ 4828 w 96553"/>
                  <a:gd name="connsiteY0" fmla="*/ 4828 h 9655"/>
                  <a:gd name="connsiteX1" fmla="*/ 94622 w 96553"/>
                  <a:gd name="connsiteY1" fmla="*/ 4828 h 9655"/>
                </a:gdLst>
                <a:ahLst/>
                <a:cxnLst>
                  <a:cxn ang="0">
                    <a:pos x="connsiteX0" y="connsiteY0"/>
                  </a:cxn>
                  <a:cxn ang="0">
                    <a:pos x="connsiteX1" y="connsiteY1"/>
                  </a:cxn>
                </a:cxnLst>
                <a:rect l="l" t="t" r="r" b="b"/>
                <a:pathLst>
                  <a:path w="96553" h="9655">
                    <a:moveTo>
                      <a:pt x="4828" y="4828"/>
                    </a:moveTo>
                    <a:lnTo>
                      <a:pt x="94622"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48" name="Freeform: Shape 47">
                <a:extLst>
                  <a:ext uri="{FF2B5EF4-FFF2-40B4-BE49-F238E27FC236}">
                    <a16:creationId xmlns:a16="http://schemas.microsoft.com/office/drawing/2014/main" id="{BBEC7811-1E8D-40B8-88E5-E4C563E98AB6}"/>
                  </a:ext>
                </a:extLst>
              </p:cNvPr>
              <p:cNvSpPr/>
              <p:nvPr/>
            </p:nvSpPr>
            <p:spPr>
              <a:xfrm>
                <a:off x="6413339" y="4697758"/>
                <a:ext cx="57932" cy="9655"/>
              </a:xfrm>
              <a:custGeom>
                <a:avLst/>
                <a:gdLst>
                  <a:gd name="connsiteX0" fmla="*/ 4828 w 57932"/>
                  <a:gd name="connsiteY0" fmla="*/ 4828 h 9655"/>
                  <a:gd name="connsiteX1" fmla="*/ 55679 w 57932"/>
                  <a:gd name="connsiteY1" fmla="*/ 4828 h 9655"/>
                </a:gdLst>
                <a:ahLst/>
                <a:cxnLst>
                  <a:cxn ang="0">
                    <a:pos x="connsiteX0" y="connsiteY0"/>
                  </a:cxn>
                  <a:cxn ang="0">
                    <a:pos x="connsiteX1" y="connsiteY1"/>
                  </a:cxn>
                </a:cxnLst>
                <a:rect l="l" t="t" r="r" b="b"/>
                <a:pathLst>
                  <a:path w="57932" h="9655">
                    <a:moveTo>
                      <a:pt x="4828" y="4828"/>
                    </a:moveTo>
                    <a:lnTo>
                      <a:pt x="55679"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49" name="Freeform: Shape 48">
                <a:extLst>
                  <a:ext uri="{FF2B5EF4-FFF2-40B4-BE49-F238E27FC236}">
                    <a16:creationId xmlns:a16="http://schemas.microsoft.com/office/drawing/2014/main" id="{85B806B9-EC1F-48F2-B073-B91301C50944}"/>
                  </a:ext>
                </a:extLst>
              </p:cNvPr>
              <p:cNvSpPr/>
              <p:nvPr/>
            </p:nvSpPr>
            <p:spPr>
              <a:xfrm>
                <a:off x="6285566" y="4541986"/>
                <a:ext cx="99772" cy="189888"/>
              </a:xfrm>
              <a:custGeom>
                <a:avLst/>
                <a:gdLst>
                  <a:gd name="connsiteX0" fmla="*/ 89151 w 99771"/>
                  <a:gd name="connsiteY0" fmla="*/ 4828 h 189888"/>
                  <a:gd name="connsiteX1" fmla="*/ 9655 w 99771"/>
                  <a:gd name="connsiteY1" fmla="*/ 4828 h 189888"/>
                  <a:gd name="connsiteX2" fmla="*/ 4828 w 99771"/>
                  <a:gd name="connsiteY2" fmla="*/ 9655 h 189888"/>
                  <a:gd name="connsiteX3" fmla="*/ 4828 w 99771"/>
                  <a:gd name="connsiteY3" fmla="*/ 182164 h 189888"/>
                  <a:gd name="connsiteX4" fmla="*/ 9655 w 99771"/>
                  <a:gd name="connsiteY4" fmla="*/ 186992 h 189888"/>
                  <a:gd name="connsiteX5" fmla="*/ 96875 w 99771"/>
                  <a:gd name="connsiteY5" fmla="*/ 186992 h 1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71" h="189888">
                    <a:moveTo>
                      <a:pt x="89151" y="4828"/>
                    </a:moveTo>
                    <a:lnTo>
                      <a:pt x="9655" y="4828"/>
                    </a:lnTo>
                    <a:cubicBezTo>
                      <a:pt x="6759" y="4828"/>
                      <a:pt x="4828" y="7081"/>
                      <a:pt x="4828" y="9655"/>
                    </a:cubicBezTo>
                    <a:lnTo>
                      <a:pt x="4828" y="182164"/>
                    </a:lnTo>
                    <a:cubicBezTo>
                      <a:pt x="4828" y="185061"/>
                      <a:pt x="7081" y="186992"/>
                      <a:pt x="9655" y="186992"/>
                    </a:cubicBezTo>
                    <a:lnTo>
                      <a:pt x="96875" y="186992"/>
                    </a:lnTo>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0" name="Freeform: Shape 49">
                <a:extLst>
                  <a:ext uri="{FF2B5EF4-FFF2-40B4-BE49-F238E27FC236}">
                    <a16:creationId xmlns:a16="http://schemas.microsoft.com/office/drawing/2014/main" id="{A0C2A8A2-6E7E-4BEB-9A3D-E1881B2F12D3}"/>
                  </a:ext>
                </a:extLst>
              </p:cNvPr>
              <p:cNvSpPr/>
              <p:nvPr/>
            </p:nvSpPr>
            <p:spPr>
              <a:xfrm>
                <a:off x="6369890" y="4541986"/>
                <a:ext cx="51495" cy="51495"/>
              </a:xfrm>
              <a:custGeom>
                <a:avLst/>
                <a:gdLst>
                  <a:gd name="connsiteX0" fmla="*/ 4828 w 51495"/>
                  <a:gd name="connsiteY0" fmla="*/ 46989 h 51495"/>
                  <a:gd name="connsiteX1" fmla="*/ 47311 w 51495"/>
                  <a:gd name="connsiteY1" fmla="*/ 46989 h 51495"/>
                  <a:gd name="connsiteX2" fmla="*/ 4828 w 51495"/>
                  <a:gd name="connsiteY2" fmla="*/ 4828 h 51495"/>
                </a:gdLst>
                <a:ahLst/>
                <a:cxnLst>
                  <a:cxn ang="0">
                    <a:pos x="connsiteX0" y="connsiteY0"/>
                  </a:cxn>
                  <a:cxn ang="0">
                    <a:pos x="connsiteX1" y="connsiteY1"/>
                  </a:cxn>
                  <a:cxn ang="0">
                    <a:pos x="connsiteX2" y="connsiteY2"/>
                  </a:cxn>
                </a:cxnLst>
                <a:rect l="l" t="t" r="r" b="b"/>
                <a:pathLst>
                  <a:path w="51495" h="51495">
                    <a:moveTo>
                      <a:pt x="4828" y="46989"/>
                    </a:moveTo>
                    <a:lnTo>
                      <a:pt x="47311" y="46989"/>
                    </a:lnTo>
                    <a:lnTo>
                      <a:pt x="4828" y="4828"/>
                    </a:lnTo>
                    <a:close/>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1" name="Freeform: Shape 50">
                <a:extLst>
                  <a:ext uri="{FF2B5EF4-FFF2-40B4-BE49-F238E27FC236}">
                    <a16:creationId xmlns:a16="http://schemas.microsoft.com/office/drawing/2014/main" id="{74B35760-FE76-4351-B918-1095B12DFF99}"/>
                  </a:ext>
                </a:extLst>
              </p:cNvPr>
              <p:cNvSpPr/>
              <p:nvPr/>
            </p:nvSpPr>
            <p:spPr>
              <a:xfrm>
                <a:off x="6412373" y="4584147"/>
                <a:ext cx="9655" cy="54714"/>
              </a:xfrm>
              <a:custGeom>
                <a:avLst/>
                <a:gdLst>
                  <a:gd name="connsiteX0" fmla="*/ 4828 w 9655"/>
                  <a:gd name="connsiteY0" fmla="*/ 51817 h 54713"/>
                  <a:gd name="connsiteX1" fmla="*/ 4828 w 9655"/>
                  <a:gd name="connsiteY1" fmla="*/ 4828 h 54713"/>
                </a:gdLst>
                <a:ahLst/>
                <a:cxnLst>
                  <a:cxn ang="0">
                    <a:pos x="connsiteX0" y="connsiteY0"/>
                  </a:cxn>
                  <a:cxn ang="0">
                    <a:pos x="connsiteX1" y="connsiteY1"/>
                  </a:cxn>
                </a:cxnLst>
                <a:rect l="l" t="t" r="r" b="b"/>
                <a:pathLst>
                  <a:path w="9655" h="54713">
                    <a:moveTo>
                      <a:pt x="4828" y="51817"/>
                    </a:moveTo>
                    <a:lnTo>
                      <a:pt x="4828"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2" name="Freeform: Shape 51">
                <a:extLst>
                  <a:ext uri="{FF2B5EF4-FFF2-40B4-BE49-F238E27FC236}">
                    <a16:creationId xmlns:a16="http://schemas.microsoft.com/office/drawing/2014/main" id="{A8D8C3AE-2DA1-4AFB-8A1E-249B192AA364}"/>
                  </a:ext>
                </a:extLst>
              </p:cNvPr>
              <p:cNvSpPr/>
              <p:nvPr/>
            </p:nvSpPr>
            <p:spPr>
              <a:xfrm>
                <a:off x="6304877" y="4617619"/>
                <a:ext cx="96553" cy="9655"/>
              </a:xfrm>
              <a:custGeom>
                <a:avLst/>
                <a:gdLst>
                  <a:gd name="connsiteX0" fmla="*/ 4828 w 96553"/>
                  <a:gd name="connsiteY0" fmla="*/ 4828 h 9655"/>
                  <a:gd name="connsiteX1" fmla="*/ 94622 w 96553"/>
                  <a:gd name="connsiteY1" fmla="*/ 4828 h 9655"/>
                </a:gdLst>
                <a:ahLst/>
                <a:cxnLst>
                  <a:cxn ang="0">
                    <a:pos x="connsiteX0" y="connsiteY0"/>
                  </a:cxn>
                  <a:cxn ang="0">
                    <a:pos x="connsiteX1" y="connsiteY1"/>
                  </a:cxn>
                </a:cxnLst>
                <a:rect l="l" t="t" r="r" b="b"/>
                <a:pathLst>
                  <a:path w="96553" h="9655">
                    <a:moveTo>
                      <a:pt x="4828" y="4828"/>
                    </a:moveTo>
                    <a:lnTo>
                      <a:pt x="94622"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3" name="Freeform: Shape 52">
                <a:extLst>
                  <a:ext uri="{FF2B5EF4-FFF2-40B4-BE49-F238E27FC236}">
                    <a16:creationId xmlns:a16="http://schemas.microsoft.com/office/drawing/2014/main" id="{AC535F32-709A-4EAA-947D-ED1C7497E645}"/>
                  </a:ext>
                </a:extLst>
              </p:cNvPr>
              <p:cNvSpPr/>
              <p:nvPr/>
            </p:nvSpPr>
            <p:spPr>
              <a:xfrm>
                <a:off x="6304877" y="4642401"/>
                <a:ext cx="86898" cy="9655"/>
              </a:xfrm>
              <a:custGeom>
                <a:avLst/>
                <a:gdLst>
                  <a:gd name="connsiteX0" fmla="*/ 4828 w 86898"/>
                  <a:gd name="connsiteY0" fmla="*/ 4828 h 9655"/>
                  <a:gd name="connsiteX1" fmla="*/ 83358 w 86898"/>
                  <a:gd name="connsiteY1" fmla="*/ 4828 h 9655"/>
                </a:gdLst>
                <a:ahLst/>
                <a:cxnLst>
                  <a:cxn ang="0">
                    <a:pos x="connsiteX0" y="connsiteY0"/>
                  </a:cxn>
                  <a:cxn ang="0">
                    <a:pos x="connsiteX1" y="connsiteY1"/>
                  </a:cxn>
                </a:cxnLst>
                <a:rect l="l" t="t" r="r" b="b"/>
                <a:pathLst>
                  <a:path w="86898" h="9655">
                    <a:moveTo>
                      <a:pt x="4828" y="4828"/>
                    </a:moveTo>
                    <a:lnTo>
                      <a:pt x="83358"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4" name="Freeform: Shape 53">
                <a:extLst>
                  <a:ext uri="{FF2B5EF4-FFF2-40B4-BE49-F238E27FC236}">
                    <a16:creationId xmlns:a16="http://schemas.microsoft.com/office/drawing/2014/main" id="{9E29F248-A295-46CC-A3AD-49E86E56EB86}"/>
                  </a:ext>
                </a:extLst>
              </p:cNvPr>
              <p:cNvSpPr/>
              <p:nvPr/>
            </p:nvSpPr>
            <p:spPr>
              <a:xfrm>
                <a:off x="6304877" y="4667505"/>
                <a:ext cx="77243" cy="9655"/>
              </a:xfrm>
              <a:custGeom>
                <a:avLst/>
                <a:gdLst>
                  <a:gd name="connsiteX0" fmla="*/ 4828 w 77242"/>
                  <a:gd name="connsiteY0" fmla="*/ 4828 h 9655"/>
                  <a:gd name="connsiteX1" fmla="*/ 74990 w 77242"/>
                  <a:gd name="connsiteY1" fmla="*/ 4828 h 9655"/>
                </a:gdLst>
                <a:ahLst/>
                <a:cxnLst>
                  <a:cxn ang="0">
                    <a:pos x="connsiteX0" y="connsiteY0"/>
                  </a:cxn>
                  <a:cxn ang="0">
                    <a:pos x="connsiteX1" y="connsiteY1"/>
                  </a:cxn>
                </a:cxnLst>
                <a:rect l="l" t="t" r="r" b="b"/>
                <a:pathLst>
                  <a:path w="77242" h="9655">
                    <a:moveTo>
                      <a:pt x="4828" y="4828"/>
                    </a:moveTo>
                    <a:lnTo>
                      <a:pt x="74990"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5" name="Freeform: Shape 54">
                <a:extLst>
                  <a:ext uri="{FF2B5EF4-FFF2-40B4-BE49-F238E27FC236}">
                    <a16:creationId xmlns:a16="http://schemas.microsoft.com/office/drawing/2014/main" id="{671529EB-1B57-44B5-A4AE-9D583D8AB26C}"/>
                  </a:ext>
                </a:extLst>
              </p:cNvPr>
              <p:cNvSpPr/>
              <p:nvPr/>
            </p:nvSpPr>
            <p:spPr>
              <a:xfrm>
                <a:off x="6304877" y="4692287"/>
                <a:ext cx="77243" cy="9655"/>
              </a:xfrm>
              <a:custGeom>
                <a:avLst/>
                <a:gdLst>
                  <a:gd name="connsiteX0" fmla="*/ 4828 w 77242"/>
                  <a:gd name="connsiteY0" fmla="*/ 4828 h 9655"/>
                  <a:gd name="connsiteX1" fmla="*/ 74990 w 77242"/>
                  <a:gd name="connsiteY1" fmla="*/ 4828 h 9655"/>
                </a:gdLst>
                <a:ahLst/>
                <a:cxnLst>
                  <a:cxn ang="0">
                    <a:pos x="connsiteX0" y="connsiteY0"/>
                  </a:cxn>
                  <a:cxn ang="0">
                    <a:pos x="connsiteX1" y="connsiteY1"/>
                  </a:cxn>
                </a:cxnLst>
                <a:rect l="l" t="t" r="r" b="b"/>
                <a:pathLst>
                  <a:path w="77242" h="9655">
                    <a:moveTo>
                      <a:pt x="4828" y="4828"/>
                    </a:moveTo>
                    <a:lnTo>
                      <a:pt x="74990"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6" name="Freeform: Shape 55">
                <a:extLst>
                  <a:ext uri="{FF2B5EF4-FFF2-40B4-BE49-F238E27FC236}">
                    <a16:creationId xmlns:a16="http://schemas.microsoft.com/office/drawing/2014/main" id="{BCB3893F-4208-4D1D-9629-63341F92C5DC}"/>
                  </a:ext>
                </a:extLst>
              </p:cNvPr>
              <p:cNvSpPr/>
              <p:nvPr/>
            </p:nvSpPr>
            <p:spPr>
              <a:xfrm>
                <a:off x="6394994" y="4645942"/>
                <a:ext cx="93335" cy="106209"/>
              </a:xfrm>
              <a:custGeom>
                <a:avLst/>
                <a:gdLst>
                  <a:gd name="connsiteX0" fmla="*/ 89151 w 93334"/>
                  <a:gd name="connsiteY0" fmla="*/ 4828 h 106208"/>
                  <a:gd name="connsiteX1" fmla="*/ 9655 w 93334"/>
                  <a:gd name="connsiteY1" fmla="*/ 4828 h 106208"/>
                  <a:gd name="connsiteX2" fmla="*/ 4828 w 93334"/>
                  <a:gd name="connsiteY2" fmla="*/ 9655 h 106208"/>
                  <a:gd name="connsiteX3" fmla="*/ 4828 w 93334"/>
                  <a:gd name="connsiteY3" fmla="*/ 103634 h 106208"/>
                </a:gdLst>
                <a:ahLst/>
                <a:cxnLst>
                  <a:cxn ang="0">
                    <a:pos x="connsiteX0" y="connsiteY0"/>
                  </a:cxn>
                  <a:cxn ang="0">
                    <a:pos x="connsiteX1" y="connsiteY1"/>
                  </a:cxn>
                  <a:cxn ang="0">
                    <a:pos x="connsiteX2" y="connsiteY2"/>
                  </a:cxn>
                  <a:cxn ang="0">
                    <a:pos x="connsiteX3" y="connsiteY3"/>
                  </a:cxn>
                </a:cxnLst>
                <a:rect l="l" t="t" r="r" b="b"/>
                <a:pathLst>
                  <a:path w="93334" h="106208">
                    <a:moveTo>
                      <a:pt x="89151" y="4828"/>
                    </a:moveTo>
                    <a:lnTo>
                      <a:pt x="9655" y="4828"/>
                    </a:lnTo>
                    <a:cubicBezTo>
                      <a:pt x="6759" y="4828"/>
                      <a:pt x="4828" y="7081"/>
                      <a:pt x="4828" y="9655"/>
                    </a:cubicBezTo>
                    <a:lnTo>
                      <a:pt x="4828" y="103634"/>
                    </a:lnTo>
                  </a:path>
                </a:pathLst>
              </a:custGeom>
              <a:noFill/>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7" name="Freeform: Shape 56">
                <a:extLst>
                  <a:ext uri="{FF2B5EF4-FFF2-40B4-BE49-F238E27FC236}">
                    <a16:creationId xmlns:a16="http://schemas.microsoft.com/office/drawing/2014/main" id="{B242AC4F-15FB-46BB-B9A8-7E38D04CDCD0}"/>
                  </a:ext>
                </a:extLst>
              </p:cNvPr>
              <p:cNvSpPr/>
              <p:nvPr/>
            </p:nvSpPr>
            <p:spPr>
              <a:xfrm>
                <a:off x="6521800" y="4688425"/>
                <a:ext cx="9655" cy="64369"/>
              </a:xfrm>
              <a:custGeom>
                <a:avLst/>
                <a:gdLst>
                  <a:gd name="connsiteX0" fmla="*/ 4828 w 9655"/>
                  <a:gd name="connsiteY0" fmla="*/ 61150 h 64368"/>
                  <a:gd name="connsiteX1" fmla="*/ 4828 w 9655"/>
                  <a:gd name="connsiteY1" fmla="*/ 4828 h 64368"/>
                </a:gdLst>
                <a:ahLst/>
                <a:cxnLst>
                  <a:cxn ang="0">
                    <a:pos x="connsiteX0" y="connsiteY0"/>
                  </a:cxn>
                  <a:cxn ang="0">
                    <a:pos x="connsiteX1" y="connsiteY1"/>
                  </a:cxn>
                </a:cxnLst>
                <a:rect l="l" t="t" r="r" b="b"/>
                <a:pathLst>
                  <a:path w="9655" h="64368">
                    <a:moveTo>
                      <a:pt x="4828" y="61150"/>
                    </a:moveTo>
                    <a:lnTo>
                      <a:pt x="4828"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8" name="Freeform: Shape 57">
                <a:extLst>
                  <a:ext uri="{FF2B5EF4-FFF2-40B4-BE49-F238E27FC236}">
                    <a16:creationId xmlns:a16="http://schemas.microsoft.com/office/drawing/2014/main" id="{81F568E5-25B7-4C67-B35D-3F630B80BC45}"/>
                  </a:ext>
                </a:extLst>
              </p:cNvPr>
              <p:cNvSpPr/>
              <p:nvPr/>
            </p:nvSpPr>
            <p:spPr>
              <a:xfrm>
                <a:off x="6304877" y="4595090"/>
                <a:ext cx="57932" cy="9655"/>
              </a:xfrm>
              <a:custGeom>
                <a:avLst/>
                <a:gdLst>
                  <a:gd name="connsiteX0" fmla="*/ 4828 w 57932"/>
                  <a:gd name="connsiteY0" fmla="*/ 4828 h 9655"/>
                  <a:gd name="connsiteX1" fmla="*/ 55679 w 57932"/>
                  <a:gd name="connsiteY1" fmla="*/ 4828 h 9655"/>
                </a:gdLst>
                <a:ahLst/>
                <a:cxnLst>
                  <a:cxn ang="0">
                    <a:pos x="connsiteX0" y="connsiteY0"/>
                  </a:cxn>
                  <a:cxn ang="0">
                    <a:pos x="connsiteX1" y="connsiteY1"/>
                  </a:cxn>
                </a:cxnLst>
                <a:rect l="l" t="t" r="r" b="b"/>
                <a:pathLst>
                  <a:path w="57932" h="9655">
                    <a:moveTo>
                      <a:pt x="4828" y="4828"/>
                    </a:moveTo>
                    <a:lnTo>
                      <a:pt x="55679" y="4828"/>
                    </a:lnTo>
                  </a:path>
                </a:pathLst>
              </a:custGeom>
              <a:ln w="6350" cap="flat">
                <a:solidFill>
                  <a:schemeClr val="tx1"/>
                </a:solidFill>
                <a:prstDash val="solid"/>
                <a:round/>
              </a:ln>
            </p:spPr>
            <p:txBody>
              <a:bodyPr rtlCol="0" anchor="ct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sp>
          <p:nvSpPr>
            <p:cNvPr id="41" name="Rectangle 40">
              <a:extLst>
                <a:ext uri="{FF2B5EF4-FFF2-40B4-BE49-F238E27FC236}">
                  <a16:creationId xmlns:a16="http://schemas.microsoft.com/office/drawing/2014/main" id="{8E45DE50-BB80-43E5-AF5C-CB318B49A998}"/>
                </a:ext>
              </a:extLst>
            </p:cNvPr>
            <p:cNvSpPr/>
            <p:nvPr/>
          </p:nvSpPr>
          <p:spPr>
            <a:xfrm>
              <a:off x="10777899" y="6636384"/>
              <a:ext cx="3196113" cy="12503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numCol="2" rtlCol="0" anchor="t"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EMAIL</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MESSAGE BROKER</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QUEUING &amp; NOTIFICATIONS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SEARCH</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TRANSCODING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WORKFLOW</a:t>
              </a:r>
            </a:p>
          </p:txBody>
        </p:sp>
      </p:grpSp>
      <p:grpSp>
        <p:nvGrpSpPr>
          <p:cNvPr id="8" name="Group 7">
            <a:extLst>
              <a:ext uri="{FF2B5EF4-FFF2-40B4-BE49-F238E27FC236}">
                <a16:creationId xmlns:a16="http://schemas.microsoft.com/office/drawing/2014/main" id="{229C9D4F-3695-4CA5-9A3D-6F83528454A4}"/>
              </a:ext>
            </a:extLst>
          </p:cNvPr>
          <p:cNvGrpSpPr/>
          <p:nvPr/>
        </p:nvGrpSpPr>
        <p:grpSpPr>
          <a:xfrm>
            <a:off x="567319" y="2618242"/>
            <a:ext cx="3196114" cy="2737044"/>
            <a:chOff x="567319" y="1313883"/>
            <a:chExt cx="3196114" cy="2737044"/>
          </a:xfrm>
        </p:grpSpPr>
        <p:sp>
          <p:nvSpPr>
            <p:cNvPr id="96" name="Rectangle 95">
              <a:extLst>
                <a:ext uri="{FF2B5EF4-FFF2-40B4-BE49-F238E27FC236}">
                  <a16:creationId xmlns:a16="http://schemas.microsoft.com/office/drawing/2014/main" id="{5064BF77-5E25-4FCE-8B56-5222F7BCA834}"/>
                </a:ext>
              </a:extLst>
            </p:cNvPr>
            <p:cNvSpPr/>
            <p:nvPr/>
          </p:nvSpPr>
          <p:spPr>
            <a:xfrm>
              <a:off x="567321" y="1638499"/>
              <a:ext cx="3196112" cy="241242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2" rtlCol="0" anchor="t"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AUTO SCALING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BATCH JOBS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EVENT-DRIVEN SERVERLESS COMPUTING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INSTANCE TYPES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MANAGED VIRTUAL PRIVATE SERVERS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MANAGED REPOSITORY FOR SERVERLESS APPS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RUN &amp; MANAGE </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WEB APPS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SERVERLESS</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COMPUTE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VIRTUAL SERVERS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ISOLATED COMPUTE ENVORNMENTS (FOR NITRO ENCLAVES)</a:t>
              </a:r>
            </a:p>
          </p:txBody>
        </p:sp>
        <p:sp>
          <p:nvSpPr>
            <p:cNvPr id="98" name="Rectangle 97">
              <a:extLst>
                <a:ext uri="{FF2B5EF4-FFF2-40B4-BE49-F238E27FC236}">
                  <a16:creationId xmlns:a16="http://schemas.microsoft.com/office/drawing/2014/main" id="{3D4B004E-BFBD-4F01-8325-0879E90C7223}"/>
                </a:ext>
              </a:extLst>
            </p:cNvPr>
            <p:cNvSpPr/>
            <p:nvPr/>
          </p:nvSpPr>
          <p:spPr>
            <a:xfrm>
              <a:off x="567319" y="1313883"/>
              <a:ext cx="3196113" cy="324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11432" tIns="45715" rIns="91429" bIns="45715" numCol="2"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COMPUTE</a:t>
              </a:r>
            </a:p>
          </p:txBody>
        </p:sp>
      </p:grpSp>
      <p:grpSp>
        <p:nvGrpSpPr>
          <p:cNvPr id="14" name="Group 13">
            <a:extLst>
              <a:ext uri="{FF2B5EF4-FFF2-40B4-BE49-F238E27FC236}">
                <a16:creationId xmlns:a16="http://schemas.microsoft.com/office/drawing/2014/main" id="{F9BFE673-FFB1-4059-9179-CA1394DA4396}"/>
              </a:ext>
            </a:extLst>
          </p:cNvPr>
          <p:cNvGrpSpPr/>
          <p:nvPr/>
        </p:nvGrpSpPr>
        <p:grpSpPr>
          <a:xfrm>
            <a:off x="10579177" y="1296951"/>
            <a:ext cx="3196113" cy="2716849"/>
            <a:chOff x="10777900" y="1219200"/>
            <a:chExt cx="3196113" cy="2595668"/>
          </a:xfrm>
        </p:grpSpPr>
        <p:sp>
          <p:nvSpPr>
            <p:cNvPr id="122" name="Rectangle 121">
              <a:extLst>
                <a:ext uri="{FF2B5EF4-FFF2-40B4-BE49-F238E27FC236}">
                  <a16:creationId xmlns:a16="http://schemas.microsoft.com/office/drawing/2014/main" id="{F5E965F6-46D7-4BBF-800A-3103EA015419}"/>
                </a:ext>
              </a:extLst>
            </p:cNvPr>
            <p:cNvSpPr/>
            <p:nvPr/>
          </p:nvSpPr>
          <p:spPr>
            <a:xfrm>
              <a:off x="10777900" y="1219200"/>
              <a:ext cx="3196113" cy="324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2"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DEV TOOLS</a:t>
              </a:r>
            </a:p>
          </p:txBody>
        </p:sp>
        <p:sp>
          <p:nvSpPr>
            <p:cNvPr id="120" name="Freeform 5">
              <a:extLst>
                <a:ext uri="{FF2B5EF4-FFF2-40B4-BE49-F238E27FC236}">
                  <a16:creationId xmlns:a16="http://schemas.microsoft.com/office/drawing/2014/main" id="{ACA02EC4-A41A-42E5-9A38-7A07FADD282A}"/>
                </a:ext>
              </a:extLst>
            </p:cNvPr>
            <p:cNvSpPr>
              <a:spLocks/>
            </p:cNvSpPr>
            <p:nvPr/>
          </p:nvSpPr>
          <p:spPr bwMode="auto">
            <a:xfrm>
              <a:off x="10879542" y="1306564"/>
              <a:ext cx="169448" cy="167068"/>
            </a:xfrm>
            <a:custGeom>
              <a:avLst/>
              <a:gdLst>
                <a:gd name="T0" fmla="*/ 134 w 206"/>
                <a:gd name="T1" fmla="*/ 106 h 202"/>
                <a:gd name="T2" fmla="*/ 148 w 206"/>
                <a:gd name="T3" fmla="*/ 93 h 202"/>
                <a:gd name="T4" fmla="*/ 206 w 206"/>
                <a:gd name="T5" fmla="*/ 49 h 202"/>
                <a:gd name="T6" fmla="*/ 201 w 206"/>
                <a:gd name="T7" fmla="*/ 46 h 202"/>
                <a:gd name="T8" fmla="*/ 174 w 206"/>
                <a:gd name="T9" fmla="*/ 61 h 202"/>
                <a:gd name="T10" fmla="*/ 160 w 206"/>
                <a:gd name="T11" fmla="*/ 52 h 202"/>
                <a:gd name="T12" fmla="*/ 160 w 206"/>
                <a:gd name="T13" fmla="*/ 35 h 202"/>
                <a:gd name="T14" fmla="*/ 187 w 206"/>
                <a:gd name="T15" fmla="*/ 17 h 202"/>
                <a:gd name="T16" fmla="*/ 178 w 206"/>
                <a:gd name="T17" fmla="*/ 12 h 202"/>
                <a:gd name="T18" fmla="*/ 150 w 206"/>
                <a:gd name="T19" fmla="*/ 14 h 202"/>
                <a:gd name="T20" fmla="*/ 122 w 206"/>
                <a:gd name="T21" fmla="*/ 67 h 202"/>
                <a:gd name="T22" fmla="*/ 109 w 206"/>
                <a:gd name="T23" fmla="*/ 81 h 202"/>
                <a:gd name="T24" fmla="*/ 81 w 206"/>
                <a:gd name="T25" fmla="*/ 53 h 202"/>
                <a:gd name="T26" fmla="*/ 98 w 206"/>
                <a:gd name="T27" fmla="*/ 34 h 202"/>
                <a:gd name="T28" fmla="*/ 67 w 206"/>
                <a:gd name="T29" fmla="*/ 1 h 202"/>
                <a:gd name="T30" fmla="*/ 58 w 206"/>
                <a:gd name="T31" fmla="*/ 1 h 202"/>
                <a:gd name="T32" fmla="*/ 0 w 206"/>
                <a:gd name="T33" fmla="*/ 61 h 202"/>
                <a:gd name="T34" fmla="*/ 31 w 206"/>
                <a:gd name="T35" fmla="*/ 95 h 202"/>
                <a:gd name="T36" fmla="*/ 39 w 206"/>
                <a:gd name="T37" fmla="*/ 95 h 202"/>
                <a:gd name="T38" fmla="*/ 82 w 206"/>
                <a:gd name="T39" fmla="*/ 107 h 202"/>
                <a:gd name="T40" fmla="*/ 52 w 206"/>
                <a:gd name="T41" fmla="*/ 123 h 202"/>
                <a:gd name="T42" fmla="*/ 50 w 206"/>
                <a:gd name="T43" fmla="*/ 123 h 202"/>
                <a:gd name="T44" fmla="*/ 26 w 206"/>
                <a:gd name="T45" fmla="*/ 134 h 202"/>
                <a:gd name="T46" fmla="*/ 14 w 206"/>
                <a:gd name="T47" fmla="*/ 165 h 202"/>
                <a:gd name="T48" fmla="*/ 44 w 206"/>
                <a:gd name="T49" fmla="*/ 150 h 202"/>
                <a:gd name="T50" fmla="*/ 54 w 206"/>
                <a:gd name="T51" fmla="*/ 153 h 202"/>
                <a:gd name="T52" fmla="*/ 60 w 206"/>
                <a:gd name="T53" fmla="*/ 176 h 202"/>
                <a:gd name="T54" fmla="*/ 33 w 206"/>
                <a:gd name="T55" fmla="*/ 192 h 202"/>
                <a:gd name="T56" fmla="*/ 33 w 206"/>
                <a:gd name="T57" fmla="*/ 196 h 202"/>
                <a:gd name="T58" fmla="*/ 80 w 206"/>
                <a:gd name="T59" fmla="*/ 190 h 202"/>
                <a:gd name="T60" fmla="*/ 96 w 206"/>
                <a:gd name="T61" fmla="*/ 144 h 202"/>
                <a:gd name="T62" fmla="*/ 175 w 206"/>
                <a:gd name="T63" fmla="*/ 200 h 202"/>
                <a:gd name="T64" fmla="*/ 202 w 206"/>
                <a:gd name="T65" fmla="*/ 178 h 202"/>
                <a:gd name="T66" fmla="*/ 202 w 206"/>
                <a:gd name="T67"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02">
                  <a:moveTo>
                    <a:pt x="134" y="107"/>
                  </a:moveTo>
                  <a:cubicBezTo>
                    <a:pt x="134" y="107"/>
                    <a:pt x="134" y="106"/>
                    <a:pt x="134" y="106"/>
                  </a:cubicBezTo>
                  <a:cubicBezTo>
                    <a:pt x="137" y="103"/>
                    <a:pt x="140" y="101"/>
                    <a:pt x="141" y="100"/>
                  </a:cubicBezTo>
                  <a:cubicBezTo>
                    <a:pt x="148" y="94"/>
                    <a:pt x="148" y="93"/>
                    <a:pt x="148" y="93"/>
                  </a:cubicBezTo>
                  <a:cubicBezTo>
                    <a:pt x="156" y="86"/>
                    <a:pt x="166" y="89"/>
                    <a:pt x="176" y="87"/>
                  </a:cubicBezTo>
                  <a:cubicBezTo>
                    <a:pt x="193" y="82"/>
                    <a:pt x="204" y="67"/>
                    <a:pt x="206" y="49"/>
                  </a:cubicBezTo>
                  <a:cubicBezTo>
                    <a:pt x="206" y="48"/>
                    <a:pt x="205" y="47"/>
                    <a:pt x="204" y="46"/>
                  </a:cubicBezTo>
                  <a:cubicBezTo>
                    <a:pt x="203" y="46"/>
                    <a:pt x="202" y="46"/>
                    <a:pt x="201" y="46"/>
                  </a:cubicBezTo>
                  <a:cubicBezTo>
                    <a:pt x="175" y="61"/>
                    <a:pt x="175" y="61"/>
                    <a:pt x="175" y="61"/>
                  </a:cubicBezTo>
                  <a:cubicBezTo>
                    <a:pt x="175" y="61"/>
                    <a:pt x="175" y="61"/>
                    <a:pt x="174" y="61"/>
                  </a:cubicBezTo>
                  <a:cubicBezTo>
                    <a:pt x="173" y="62"/>
                    <a:pt x="170" y="63"/>
                    <a:pt x="165" y="58"/>
                  </a:cubicBezTo>
                  <a:cubicBezTo>
                    <a:pt x="163" y="57"/>
                    <a:pt x="162" y="55"/>
                    <a:pt x="160" y="52"/>
                  </a:cubicBezTo>
                  <a:cubicBezTo>
                    <a:pt x="154" y="41"/>
                    <a:pt x="157" y="38"/>
                    <a:pt x="158" y="36"/>
                  </a:cubicBezTo>
                  <a:cubicBezTo>
                    <a:pt x="159" y="35"/>
                    <a:pt x="160" y="35"/>
                    <a:pt x="160" y="35"/>
                  </a:cubicBezTo>
                  <a:cubicBezTo>
                    <a:pt x="186" y="20"/>
                    <a:pt x="186" y="20"/>
                    <a:pt x="186" y="20"/>
                  </a:cubicBezTo>
                  <a:cubicBezTo>
                    <a:pt x="187" y="20"/>
                    <a:pt x="187" y="18"/>
                    <a:pt x="187" y="17"/>
                  </a:cubicBezTo>
                  <a:cubicBezTo>
                    <a:pt x="187" y="16"/>
                    <a:pt x="186" y="15"/>
                    <a:pt x="186" y="15"/>
                  </a:cubicBezTo>
                  <a:cubicBezTo>
                    <a:pt x="184" y="15"/>
                    <a:pt x="180" y="13"/>
                    <a:pt x="178" y="12"/>
                  </a:cubicBezTo>
                  <a:cubicBezTo>
                    <a:pt x="175" y="11"/>
                    <a:pt x="172" y="11"/>
                    <a:pt x="169" y="11"/>
                  </a:cubicBezTo>
                  <a:cubicBezTo>
                    <a:pt x="162" y="10"/>
                    <a:pt x="156" y="11"/>
                    <a:pt x="150" y="14"/>
                  </a:cubicBezTo>
                  <a:cubicBezTo>
                    <a:pt x="136" y="19"/>
                    <a:pt x="130" y="30"/>
                    <a:pt x="128" y="44"/>
                  </a:cubicBezTo>
                  <a:cubicBezTo>
                    <a:pt x="127" y="52"/>
                    <a:pt x="129" y="61"/>
                    <a:pt x="122" y="67"/>
                  </a:cubicBezTo>
                  <a:cubicBezTo>
                    <a:pt x="115" y="75"/>
                    <a:pt x="115" y="75"/>
                    <a:pt x="115" y="75"/>
                  </a:cubicBezTo>
                  <a:cubicBezTo>
                    <a:pt x="115" y="75"/>
                    <a:pt x="115" y="75"/>
                    <a:pt x="109" y="81"/>
                  </a:cubicBezTo>
                  <a:cubicBezTo>
                    <a:pt x="108" y="81"/>
                    <a:pt x="108" y="81"/>
                    <a:pt x="108" y="81"/>
                  </a:cubicBezTo>
                  <a:cubicBezTo>
                    <a:pt x="97" y="70"/>
                    <a:pt x="87" y="59"/>
                    <a:pt x="81" y="53"/>
                  </a:cubicBezTo>
                  <a:cubicBezTo>
                    <a:pt x="96" y="38"/>
                    <a:pt x="96" y="38"/>
                    <a:pt x="96" y="38"/>
                  </a:cubicBezTo>
                  <a:cubicBezTo>
                    <a:pt x="97" y="38"/>
                    <a:pt x="98" y="36"/>
                    <a:pt x="98" y="34"/>
                  </a:cubicBezTo>
                  <a:cubicBezTo>
                    <a:pt x="98" y="32"/>
                    <a:pt x="97" y="31"/>
                    <a:pt x="96" y="30"/>
                  </a:cubicBezTo>
                  <a:cubicBezTo>
                    <a:pt x="67" y="1"/>
                    <a:pt x="67" y="1"/>
                    <a:pt x="67" y="1"/>
                  </a:cubicBezTo>
                  <a:cubicBezTo>
                    <a:pt x="66" y="0"/>
                    <a:pt x="64" y="0"/>
                    <a:pt x="63" y="0"/>
                  </a:cubicBezTo>
                  <a:cubicBezTo>
                    <a:pt x="61" y="0"/>
                    <a:pt x="60" y="0"/>
                    <a:pt x="58" y="1"/>
                  </a:cubicBezTo>
                  <a:cubicBezTo>
                    <a:pt x="2" y="58"/>
                    <a:pt x="2" y="58"/>
                    <a:pt x="2" y="58"/>
                  </a:cubicBezTo>
                  <a:cubicBezTo>
                    <a:pt x="1" y="59"/>
                    <a:pt x="0" y="60"/>
                    <a:pt x="0" y="61"/>
                  </a:cubicBezTo>
                  <a:cubicBezTo>
                    <a:pt x="0" y="63"/>
                    <a:pt x="1" y="65"/>
                    <a:pt x="2" y="66"/>
                  </a:cubicBezTo>
                  <a:cubicBezTo>
                    <a:pt x="31" y="95"/>
                    <a:pt x="31" y="95"/>
                    <a:pt x="31" y="95"/>
                  </a:cubicBezTo>
                  <a:cubicBezTo>
                    <a:pt x="32" y="96"/>
                    <a:pt x="34" y="97"/>
                    <a:pt x="35" y="97"/>
                  </a:cubicBezTo>
                  <a:cubicBezTo>
                    <a:pt x="36" y="97"/>
                    <a:pt x="38" y="96"/>
                    <a:pt x="39" y="95"/>
                  </a:cubicBezTo>
                  <a:cubicBezTo>
                    <a:pt x="45" y="89"/>
                    <a:pt x="50" y="84"/>
                    <a:pt x="54" y="80"/>
                  </a:cubicBezTo>
                  <a:cubicBezTo>
                    <a:pt x="69" y="94"/>
                    <a:pt x="80" y="105"/>
                    <a:pt x="82" y="107"/>
                  </a:cubicBezTo>
                  <a:cubicBezTo>
                    <a:pt x="79" y="110"/>
                    <a:pt x="75" y="114"/>
                    <a:pt x="71" y="118"/>
                  </a:cubicBezTo>
                  <a:cubicBezTo>
                    <a:pt x="67" y="123"/>
                    <a:pt x="60" y="123"/>
                    <a:pt x="52" y="123"/>
                  </a:cubicBezTo>
                  <a:cubicBezTo>
                    <a:pt x="52" y="123"/>
                    <a:pt x="52" y="123"/>
                    <a:pt x="52" y="123"/>
                  </a:cubicBezTo>
                  <a:cubicBezTo>
                    <a:pt x="51" y="123"/>
                    <a:pt x="51" y="123"/>
                    <a:pt x="50" y="123"/>
                  </a:cubicBezTo>
                  <a:cubicBezTo>
                    <a:pt x="44" y="124"/>
                    <a:pt x="39" y="125"/>
                    <a:pt x="34" y="128"/>
                  </a:cubicBezTo>
                  <a:cubicBezTo>
                    <a:pt x="32" y="130"/>
                    <a:pt x="28" y="132"/>
                    <a:pt x="26" y="134"/>
                  </a:cubicBezTo>
                  <a:cubicBezTo>
                    <a:pt x="19" y="142"/>
                    <a:pt x="14" y="152"/>
                    <a:pt x="13" y="162"/>
                  </a:cubicBezTo>
                  <a:cubicBezTo>
                    <a:pt x="13" y="163"/>
                    <a:pt x="14" y="164"/>
                    <a:pt x="14" y="165"/>
                  </a:cubicBezTo>
                  <a:cubicBezTo>
                    <a:pt x="15" y="165"/>
                    <a:pt x="16" y="165"/>
                    <a:pt x="18" y="165"/>
                  </a:cubicBezTo>
                  <a:cubicBezTo>
                    <a:pt x="18" y="165"/>
                    <a:pt x="18" y="165"/>
                    <a:pt x="44" y="150"/>
                  </a:cubicBezTo>
                  <a:cubicBezTo>
                    <a:pt x="44" y="150"/>
                    <a:pt x="44" y="150"/>
                    <a:pt x="44" y="150"/>
                  </a:cubicBezTo>
                  <a:cubicBezTo>
                    <a:pt x="46" y="149"/>
                    <a:pt x="49" y="148"/>
                    <a:pt x="54" y="153"/>
                  </a:cubicBezTo>
                  <a:cubicBezTo>
                    <a:pt x="55" y="154"/>
                    <a:pt x="57" y="156"/>
                    <a:pt x="58" y="159"/>
                  </a:cubicBezTo>
                  <a:cubicBezTo>
                    <a:pt x="64" y="170"/>
                    <a:pt x="62" y="174"/>
                    <a:pt x="60" y="176"/>
                  </a:cubicBezTo>
                  <a:cubicBezTo>
                    <a:pt x="60" y="176"/>
                    <a:pt x="59" y="176"/>
                    <a:pt x="59" y="176"/>
                  </a:cubicBezTo>
                  <a:cubicBezTo>
                    <a:pt x="59" y="176"/>
                    <a:pt x="59" y="176"/>
                    <a:pt x="33" y="192"/>
                  </a:cubicBezTo>
                  <a:cubicBezTo>
                    <a:pt x="32" y="192"/>
                    <a:pt x="31" y="193"/>
                    <a:pt x="32" y="194"/>
                  </a:cubicBezTo>
                  <a:cubicBezTo>
                    <a:pt x="32" y="195"/>
                    <a:pt x="32" y="196"/>
                    <a:pt x="33" y="196"/>
                  </a:cubicBezTo>
                  <a:cubicBezTo>
                    <a:pt x="46" y="202"/>
                    <a:pt x="62" y="202"/>
                    <a:pt x="73" y="196"/>
                  </a:cubicBezTo>
                  <a:cubicBezTo>
                    <a:pt x="76" y="194"/>
                    <a:pt x="78" y="192"/>
                    <a:pt x="80" y="190"/>
                  </a:cubicBezTo>
                  <a:cubicBezTo>
                    <a:pt x="87" y="183"/>
                    <a:pt x="91" y="174"/>
                    <a:pt x="91" y="164"/>
                  </a:cubicBezTo>
                  <a:cubicBezTo>
                    <a:pt x="91" y="156"/>
                    <a:pt x="92" y="148"/>
                    <a:pt x="96" y="144"/>
                  </a:cubicBezTo>
                  <a:cubicBezTo>
                    <a:pt x="96" y="144"/>
                    <a:pt x="101" y="139"/>
                    <a:pt x="108" y="133"/>
                  </a:cubicBezTo>
                  <a:cubicBezTo>
                    <a:pt x="175" y="200"/>
                    <a:pt x="175" y="200"/>
                    <a:pt x="175" y="200"/>
                  </a:cubicBezTo>
                  <a:cubicBezTo>
                    <a:pt x="176" y="201"/>
                    <a:pt x="178" y="201"/>
                    <a:pt x="179" y="200"/>
                  </a:cubicBezTo>
                  <a:cubicBezTo>
                    <a:pt x="202" y="178"/>
                    <a:pt x="202" y="178"/>
                    <a:pt x="202" y="178"/>
                  </a:cubicBezTo>
                  <a:cubicBezTo>
                    <a:pt x="202" y="177"/>
                    <a:pt x="202" y="176"/>
                    <a:pt x="202" y="176"/>
                  </a:cubicBezTo>
                  <a:cubicBezTo>
                    <a:pt x="202" y="175"/>
                    <a:pt x="202" y="174"/>
                    <a:pt x="202" y="174"/>
                  </a:cubicBezTo>
                  <a:cubicBezTo>
                    <a:pt x="134" y="107"/>
                    <a:pt x="134" y="107"/>
                    <a:pt x="134" y="107"/>
                  </a:cubicBezTo>
                  <a:close/>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21" name="Rectangle 120">
              <a:extLst>
                <a:ext uri="{FF2B5EF4-FFF2-40B4-BE49-F238E27FC236}">
                  <a16:creationId xmlns:a16="http://schemas.microsoft.com/office/drawing/2014/main" id="{8DD7FAC1-1D8B-4A56-BC93-409E36ADA692}"/>
                </a:ext>
              </a:extLst>
            </p:cNvPr>
            <p:cNvSpPr/>
            <p:nvPr/>
          </p:nvSpPr>
          <p:spPr>
            <a:xfrm>
              <a:off x="10777900" y="1543817"/>
              <a:ext cx="3196113" cy="227105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82859" numCol="1"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ANALYSE &amp; DEBUG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APPLICATION LIFECYCLE MANAGEMENT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AUTHORING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BUILD &amp; TEST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CONTAINERS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DEVOPS RESOURCE MANAGEMENT </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ONE CLICK APP DEVELOPMENT</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PATCHING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PIPELINE ORCHESTRATION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RESOURCE TEMPLATES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TRIGGERS</a:t>
              </a:r>
            </a:p>
          </p:txBody>
        </p:sp>
      </p:grpSp>
      <p:grpSp>
        <p:nvGrpSpPr>
          <p:cNvPr id="7" name="Group 6">
            <a:extLst>
              <a:ext uri="{FF2B5EF4-FFF2-40B4-BE49-F238E27FC236}">
                <a16:creationId xmlns:a16="http://schemas.microsoft.com/office/drawing/2014/main" id="{CC4561D3-74F5-4ADB-8A00-F59A8E10F563}"/>
              </a:ext>
            </a:extLst>
          </p:cNvPr>
          <p:cNvGrpSpPr/>
          <p:nvPr/>
        </p:nvGrpSpPr>
        <p:grpSpPr>
          <a:xfrm>
            <a:off x="567319" y="5466365"/>
            <a:ext cx="3196113" cy="2420334"/>
            <a:chOff x="567320" y="5735304"/>
            <a:chExt cx="3196113" cy="2200293"/>
          </a:xfrm>
        </p:grpSpPr>
        <p:sp>
          <p:nvSpPr>
            <p:cNvPr id="246" name="Rectangle 245">
              <a:extLst>
                <a:ext uri="{FF2B5EF4-FFF2-40B4-BE49-F238E27FC236}">
                  <a16:creationId xmlns:a16="http://schemas.microsoft.com/office/drawing/2014/main" id="{F0D8ACD6-CC61-4CA1-80E0-A97574C47968}"/>
                </a:ext>
              </a:extLst>
            </p:cNvPr>
            <p:cNvSpPr/>
            <p:nvPr/>
          </p:nvSpPr>
          <p:spPr>
            <a:xfrm>
              <a:off x="567320" y="6121400"/>
              <a:ext cx="3196113" cy="181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91429" rIns="91429" bIns="91429" numCol="1" spcCol="182880" rtlCol="0" anchor="t"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APPLICATION DELIVERY</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DEDICATED NETWORK CONNECTION</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DOMAIN NAMING SERVICE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LOAD BALANCING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MONITOR APIS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MONITOR MICROSERVICES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NETWORK TOPOLOGY</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NETWORKING HUG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PRIVATE CONNECTION TO APPS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SCALE VPS &amp; ACCOUNT CONNECTIONS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SERVICE DISCOVERY</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VIRTUAL PRIVATE CLOUD</a:t>
              </a:r>
            </a:p>
          </p:txBody>
        </p:sp>
        <p:sp>
          <p:nvSpPr>
            <p:cNvPr id="247" name="Rectangle 246">
              <a:extLst>
                <a:ext uri="{FF2B5EF4-FFF2-40B4-BE49-F238E27FC236}">
                  <a16:creationId xmlns:a16="http://schemas.microsoft.com/office/drawing/2014/main" id="{F4298C90-D982-40F3-819F-CBCF5B95E0DF}"/>
                </a:ext>
              </a:extLst>
            </p:cNvPr>
            <p:cNvSpPr/>
            <p:nvPr/>
          </p:nvSpPr>
          <p:spPr>
            <a:xfrm>
              <a:off x="567320" y="5735304"/>
              <a:ext cx="3196113" cy="397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no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NETWORKING &amp; </a:t>
              </a:r>
              <a:b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CONTENT DELIVERY</a:t>
              </a:r>
            </a:p>
          </p:txBody>
        </p:sp>
      </p:grpSp>
      <p:grpSp>
        <p:nvGrpSpPr>
          <p:cNvPr id="11" name="Group 10">
            <a:extLst>
              <a:ext uri="{FF2B5EF4-FFF2-40B4-BE49-F238E27FC236}">
                <a16:creationId xmlns:a16="http://schemas.microsoft.com/office/drawing/2014/main" id="{C3C790E3-ABCF-4016-9BED-52D050DB742B}"/>
              </a:ext>
            </a:extLst>
          </p:cNvPr>
          <p:cNvGrpSpPr/>
          <p:nvPr/>
        </p:nvGrpSpPr>
        <p:grpSpPr>
          <a:xfrm>
            <a:off x="3902759" y="5494898"/>
            <a:ext cx="3196113" cy="2372232"/>
            <a:chOff x="4013229" y="5494900"/>
            <a:chExt cx="3196113" cy="2161112"/>
          </a:xfrm>
        </p:grpSpPr>
        <p:sp>
          <p:nvSpPr>
            <p:cNvPr id="371" name="Rectangle 370">
              <a:extLst>
                <a:ext uri="{FF2B5EF4-FFF2-40B4-BE49-F238E27FC236}">
                  <a16:creationId xmlns:a16="http://schemas.microsoft.com/office/drawing/2014/main" id="{A04CAE45-ABCE-42B5-ABBE-A57D881AA7B0}"/>
                </a:ext>
              </a:extLst>
            </p:cNvPr>
            <p:cNvSpPr/>
            <p:nvPr/>
          </p:nvSpPr>
          <p:spPr>
            <a:xfrm>
              <a:off x="4013229" y="5819516"/>
              <a:ext cx="3196113" cy="18364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1" rtlCol="0" anchor="t" anchorCtr="0">
              <a:spAutoFit/>
            </a:bodyPr>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ARCHIVE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BACKUP &amp; RESTORE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BLOCK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DATA TRANSFER</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EDGE PROCESSING &amp; COMPUTING</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FILE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HIGH PERFORMANCE FILE SYSTEM</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HYBRID CLOUD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OBJECT STORAGE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WINDOWS FILE SYSTEM</a:t>
              </a:r>
            </a:p>
            <a:p>
              <a:pPr marL="0" marR="0" lvl="0" indent="0" algn="l" defTabSz="1088421" rtl="0" eaLnBrk="0" fontAlgn="base" latinLnBrk="0" hangingPunct="0">
                <a:lnSpc>
                  <a:spcPct val="100000"/>
                </a:lnSpc>
                <a:spcBef>
                  <a:spcPts val="300"/>
                </a:spcBef>
                <a:spcAft>
                  <a:spcPct val="0"/>
                </a:spcAft>
                <a:buClrTx/>
                <a:buSzTx/>
                <a:buFontTx/>
                <a:buNone/>
                <a:tabLst/>
                <a:defRPr/>
              </a:pPr>
              <a:endPar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72" name="Rectangle 371">
              <a:extLst>
                <a:ext uri="{FF2B5EF4-FFF2-40B4-BE49-F238E27FC236}">
                  <a16:creationId xmlns:a16="http://schemas.microsoft.com/office/drawing/2014/main" id="{82538DD8-A8C1-4ECC-847D-4E0CFE70A171}"/>
                </a:ext>
              </a:extLst>
            </p:cNvPr>
            <p:cNvSpPr/>
            <p:nvPr/>
          </p:nvSpPr>
          <p:spPr>
            <a:xfrm>
              <a:off x="4013229" y="5494900"/>
              <a:ext cx="3196113" cy="3246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18" tIns="45715" rIns="91429" bIns="45715" numCol="1"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STORAGE</a:t>
              </a:r>
            </a:p>
          </p:txBody>
        </p:sp>
        <p:grpSp>
          <p:nvGrpSpPr>
            <p:cNvPr id="4" name="Group 3">
              <a:extLst>
                <a:ext uri="{FF2B5EF4-FFF2-40B4-BE49-F238E27FC236}">
                  <a16:creationId xmlns:a16="http://schemas.microsoft.com/office/drawing/2014/main" id="{26589BE8-A3FA-40FD-BB76-2E4A18628C4D}"/>
                </a:ext>
              </a:extLst>
            </p:cNvPr>
            <p:cNvGrpSpPr/>
            <p:nvPr/>
          </p:nvGrpSpPr>
          <p:grpSpPr>
            <a:xfrm>
              <a:off x="4087101" y="5548824"/>
              <a:ext cx="199149" cy="186480"/>
              <a:chOff x="2860217" y="4939692"/>
              <a:chExt cx="135516" cy="126895"/>
            </a:xfrm>
          </p:grpSpPr>
          <p:sp>
            <p:nvSpPr>
              <p:cNvPr id="366" name="Freeform 60">
                <a:extLst>
                  <a:ext uri="{FF2B5EF4-FFF2-40B4-BE49-F238E27FC236}">
                    <a16:creationId xmlns:a16="http://schemas.microsoft.com/office/drawing/2014/main" id="{3A058E66-75D9-4AE4-8764-F7386FB503A9}"/>
                  </a:ext>
                </a:extLst>
              </p:cNvPr>
              <p:cNvSpPr>
                <a:spLocks/>
              </p:cNvSpPr>
              <p:nvPr/>
            </p:nvSpPr>
            <p:spPr bwMode="auto">
              <a:xfrm>
                <a:off x="2860217" y="5000849"/>
                <a:ext cx="135516" cy="65738"/>
              </a:xfrm>
              <a:custGeom>
                <a:avLst/>
                <a:gdLst>
                  <a:gd name="T0" fmla="*/ 412 w 503"/>
                  <a:gd name="T1" fmla="*/ 244 h 244"/>
                  <a:gd name="T2" fmla="*/ 0 w 503"/>
                  <a:gd name="T3" fmla="*/ 244 h 244"/>
                  <a:gd name="T4" fmla="*/ 0 w 503"/>
                  <a:gd name="T5" fmla="*/ 242 h 244"/>
                  <a:gd name="T6" fmla="*/ 92 w 503"/>
                  <a:gd name="T7" fmla="*/ 0 h 244"/>
                  <a:gd name="T8" fmla="*/ 503 w 503"/>
                  <a:gd name="T9" fmla="*/ 0 h 244"/>
                  <a:gd name="T10" fmla="*/ 412 w 503"/>
                  <a:gd name="T11" fmla="*/ 244 h 244"/>
                </a:gdLst>
                <a:ahLst/>
                <a:cxnLst>
                  <a:cxn ang="0">
                    <a:pos x="T0" y="T1"/>
                  </a:cxn>
                  <a:cxn ang="0">
                    <a:pos x="T2" y="T3"/>
                  </a:cxn>
                  <a:cxn ang="0">
                    <a:pos x="T4" y="T5"/>
                  </a:cxn>
                  <a:cxn ang="0">
                    <a:pos x="T6" y="T7"/>
                  </a:cxn>
                  <a:cxn ang="0">
                    <a:pos x="T8" y="T9"/>
                  </a:cxn>
                  <a:cxn ang="0">
                    <a:pos x="T10" y="T11"/>
                  </a:cxn>
                </a:cxnLst>
                <a:rect l="0" t="0" r="r" b="b"/>
                <a:pathLst>
                  <a:path w="503" h="244">
                    <a:moveTo>
                      <a:pt x="412" y="244"/>
                    </a:moveTo>
                    <a:lnTo>
                      <a:pt x="0" y="244"/>
                    </a:lnTo>
                    <a:lnTo>
                      <a:pt x="0" y="242"/>
                    </a:lnTo>
                    <a:lnTo>
                      <a:pt x="92" y="0"/>
                    </a:lnTo>
                    <a:lnTo>
                      <a:pt x="503" y="0"/>
                    </a:lnTo>
                    <a:lnTo>
                      <a:pt x="412" y="244"/>
                    </a:lnTo>
                    <a:close/>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67" name="Freeform 61">
                <a:extLst>
                  <a:ext uri="{FF2B5EF4-FFF2-40B4-BE49-F238E27FC236}">
                    <a16:creationId xmlns:a16="http://schemas.microsoft.com/office/drawing/2014/main" id="{F1F37E83-B236-4CC2-B996-F62DB7EA1548}"/>
                  </a:ext>
                </a:extLst>
              </p:cNvPr>
              <p:cNvSpPr>
                <a:spLocks/>
              </p:cNvSpPr>
              <p:nvPr/>
            </p:nvSpPr>
            <p:spPr bwMode="auto">
              <a:xfrm>
                <a:off x="2957207" y="4979566"/>
                <a:ext cx="14010" cy="21284"/>
              </a:xfrm>
              <a:custGeom>
                <a:avLst/>
                <a:gdLst>
                  <a:gd name="T0" fmla="*/ 0 w 52"/>
                  <a:gd name="T1" fmla="*/ 0 h 79"/>
                  <a:gd name="T2" fmla="*/ 52 w 52"/>
                  <a:gd name="T3" fmla="*/ 0 h 79"/>
                  <a:gd name="T4" fmla="*/ 52 w 52"/>
                  <a:gd name="T5" fmla="*/ 79 h 79"/>
                </a:gdLst>
                <a:ahLst/>
                <a:cxnLst>
                  <a:cxn ang="0">
                    <a:pos x="T0" y="T1"/>
                  </a:cxn>
                  <a:cxn ang="0">
                    <a:pos x="T2" y="T3"/>
                  </a:cxn>
                  <a:cxn ang="0">
                    <a:pos x="T4" y="T5"/>
                  </a:cxn>
                </a:cxnLst>
                <a:rect l="0" t="0" r="r" b="b"/>
                <a:pathLst>
                  <a:path w="52" h="79">
                    <a:moveTo>
                      <a:pt x="0" y="0"/>
                    </a:moveTo>
                    <a:lnTo>
                      <a:pt x="52" y="0"/>
                    </a:lnTo>
                    <a:lnTo>
                      <a:pt x="52" y="79"/>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68" name="Freeform 62">
                <a:extLst>
                  <a:ext uri="{FF2B5EF4-FFF2-40B4-BE49-F238E27FC236}">
                    <a16:creationId xmlns:a16="http://schemas.microsoft.com/office/drawing/2014/main" id="{97309417-2309-46B3-B368-6D27D2517118}"/>
                  </a:ext>
                </a:extLst>
              </p:cNvPr>
              <p:cNvSpPr>
                <a:spLocks/>
              </p:cNvSpPr>
              <p:nvPr/>
            </p:nvSpPr>
            <p:spPr bwMode="auto">
              <a:xfrm>
                <a:off x="2860217" y="4969328"/>
                <a:ext cx="15357" cy="97259"/>
              </a:xfrm>
              <a:custGeom>
                <a:avLst/>
                <a:gdLst>
                  <a:gd name="T0" fmla="*/ 0 w 57"/>
                  <a:gd name="T1" fmla="*/ 361 h 361"/>
                  <a:gd name="T2" fmla="*/ 0 w 57"/>
                  <a:gd name="T3" fmla="*/ 0 h 361"/>
                  <a:gd name="T4" fmla="*/ 57 w 57"/>
                  <a:gd name="T5" fmla="*/ 0 h 361"/>
                </a:gdLst>
                <a:ahLst/>
                <a:cxnLst>
                  <a:cxn ang="0">
                    <a:pos x="T0" y="T1"/>
                  </a:cxn>
                  <a:cxn ang="0">
                    <a:pos x="T2" y="T3"/>
                  </a:cxn>
                  <a:cxn ang="0">
                    <a:pos x="T4" y="T5"/>
                  </a:cxn>
                </a:cxnLst>
                <a:rect l="0" t="0" r="r" b="b"/>
                <a:pathLst>
                  <a:path w="57" h="361">
                    <a:moveTo>
                      <a:pt x="0" y="361"/>
                    </a:moveTo>
                    <a:lnTo>
                      <a:pt x="0" y="0"/>
                    </a:lnTo>
                    <a:lnTo>
                      <a:pt x="57" y="0"/>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69" name="Freeform 63">
                <a:extLst>
                  <a:ext uri="{FF2B5EF4-FFF2-40B4-BE49-F238E27FC236}">
                    <a16:creationId xmlns:a16="http://schemas.microsoft.com/office/drawing/2014/main" id="{3CF40340-CEF3-4E22-9BAE-6A447F0F30E2}"/>
                  </a:ext>
                </a:extLst>
              </p:cNvPr>
              <p:cNvSpPr>
                <a:spLocks/>
              </p:cNvSpPr>
              <p:nvPr/>
            </p:nvSpPr>
            <p:spPr bwMode="auto">
              <a:xfrm>
                <a:off x="2875574" y="4939692"/>
                <a:ext cx="81633" cy="86213"/>
              </a:xfrm>
              <a:custGeom>
                <a:avLst/>
                <a:gdLst>
                  <a:gd name="T0" fmla="*/ 0 w 303"/>
                  <a:gd name="T1" fmla="*/ 320 h 320"/>
                  <a:gd name="T2" fmla="*/ 0 w 303"/>
                  <a:gd name="T3" fmla="*/ 0 h 320"/>
                  <a:gd name="T4" fmla="*/ 214 w 303"/>
                  <a:gd name="T5" fmla="*/ 0 h 320"/>
                  <a:gd name="T6" fmla="*/ 303 w 303"/>
                  <a:gd name="T7" fmla="*/ 77 h 320"/>
                  <a:gd name="T8" fmla="*/ 303 w 303"/>
                  <a:gd name="T9" fmla="*/ 227 h 320"/>
                </a:gdLst>
                <a:ahLst/>
                <a:cxnLst>
                  <a:cxn ang="0">
                    <a:pos x="T0" y="T1"/>
                  </a:cxn>
                  <a:cxn ang="0">
                    <a:pos x="T2" y="T3"/>
                  </a:cxn>
                  <a:cxn ang="0">
                    <a:pos x="T4" y="T5"/>
                  </a:cxn>
                  <a:cxn ang="0">
                    <a:pos x="T6" y="T7"/>
                  </a:cxn>
                  <a:cxn ang="0">
                    <a:pos x="T8" y="T9"/>
                  </a:cxn>
                </a:cxnLst>
                <a:rect l="0" t="0" r="r" b="b"/>
                <a:pathLst>
                  <a:path w="303" h="320">
                    <a:moveTo>
                      <a:pt x="0" y="320"/>
                    </a:moveTo>
                    <a:lnTo>
                      <a:pt x="0" y="0"/>
                    </a:lnTo>
                    <a:lnTo>
                      <a:pt x="214" y="0"/>
                    </a:lnTo>
                    <a:lnTo>
                      <a:pt x="303" y="77"/>
                    </a:lnTo>
                    <a:lnTo>
                      <a:pt x="303" y="227"/>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70" name="Freeform 64">
                <a:extLst>
                  <a:ext uri="{FF2B5EF4-FFF2-40B4-BE49-F238E27FC236}">
                    <a16:creationId xmlns:a16="http://schemas.microsoft.com/office/drawing/2014/main" id="{2F37BD72-B91D-4A49-B900-7B26C57569F1}"/>
                  </a:ext>
                </a:extLst>
              </p:cNvPr>
              <p:cNvSpPr>
                <a:spLocks/>
              </p:cNvSpPr>
              <p:nvPr/>
            </p:nvSpPr>
            <p:spPr bwMode="auto">
              <a:xfrm>
                <a:off x="2932420" y="4939692"/>
                <a:ext cx="24786" cy="20745"/>
              </a:xfrm>
              <a:custGeom>
                <a:avLst/>
                <a:gdLst>
                  <a:gd name="T0" fmla="*/ 0 w 92"/>
                  <a:gd name="T1" fmla="*/ 0 h 77"/>
                  <a:gd name="T2" fmla="*/ 0 w 92"/>
                  <a:gd name="T3" fmla="*/ 77 h 77"/>
                  <a:gd name="T4" fmla="*/ 92 w 92"/>
                  <a:gd name="T5" fmla="*/ 77 h 77"/>
                </a:gdLst>
                <a:ahLst/>
                <a:cxnLst>
                  <a:cxn ang="0">
                    <a:pos x="T0" y="T1"/>
                  </a:cxn>
                  <a:cxn ang="0">
                    <a:pos x="T2" y="T3"/>
                  </a:cxn>
                  <a:cxn ang="0">
                    <a:pos x="T4" y="T5"/>
                  </a:cxn>
                </a:cxnLst>
                <a:rect l="0" t="0" r="r" b="b"/>
                <a:pathLst>
                  <a:path w="92" h="77">
                    <a:moveTo>
                      <a:pt x="0" y="0"/>
                    </a:moveTo>
                    <a:lnTo>
                      <a:pt x="0" y="77"/>
                    </a:lnTo>
                    <a:lnTo>
                      <a:pt x="92" y="77"/>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grpSp>
        <p:nvGrpSpPr>
          <p:cNvPr id="232" name="Group 231">
            <a:extLst>
              <a:ext uri="{FF2B5EF4-FFF2-40B4-BE49-F238E27FC236}">
                <a16:creationId xmlns:a16="http://schemas.microsoft.com/office/drawing/2014/main" id="{3279996B-550E-4003-B616-9D0F74E92119}"/>
              </a:ext>
            </a:extLst>
          </p:cNvPr>
          <p:cNvGrpSpPr/>
          <p:nvPr/>
        </p:nvGrpSpPr>
        <p:grpSpPr>
          <a:xfrm>
            <a:off x="656013" y="5642988"/>
            <a:ext cx="207650" cy="247112"/>
            <a:chOff x="4234801" y="1223039"/>
            <a:chExt cx="774130" cy="753246"/>
          </a:xfrm>
        </p:grpSpPr>
        <p:grpSp>
          <p:nvGrpSpPr>
            <p:cNvPr id="233" name="Group 232">
              <a:extLst>
                <a:ext uri="{FF2B5EF4-FFF2-40B4-BE49-F238E27FC236}">
                  <a16:creationId xmlns:a16="http://schemas.microsoft.com/office/drawing/2014/main" id="{8CFA934C-6FED-4BC6-B236-32062AD10315}"/>
                </a:ext>
              </a:extLst>
            </p:cNvPr>
            <p:cNvGrpSpPr/>
            <p:nvPr/>
          </p:nvGrpSpPr>
          <p:grpSpPr>
            <a:xfrm>
              <a:off x="4234801" y="1223039"/>
              <a:ext cx="774130" cy="427640"/>
              <a:chOff x="9002360" y="4411102"/>
              <a:chExt cx="1423863" cy="786562"/>
            </a:xfrm>
          </p:grpSpPr>
          <p:sp>
            <p:nvSpPr>
              <p:cNvPr id="244" name="Freeform 128">
                <a:extLst>
                  <a:ext uri="{FF2B5EF4-FFF2-40B4-BE49-F238E27FC236}">
                    <a16:creationId xmlns:a16="http://schemas.microsoft.com/office/drawing/2014/main" id="{576900FB-2760-4235-9AB3-02D12624D6C0}"/>
                  </a:ext>
                </a:extLst>
              </p:cNvPr>
              <p:cNvSpPr>
                <a:spLocks noChangeAspect="1"/>
              </p:cNvSpPr>
              <p:nvPr/>
            </p:nvSpPr>
            <p:spPr bwMode="white">
              <a:xfrm>
                <a:off x="9002360" y="4411102"/>
                <a:ext cx="1423863" cy="78656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6350">
                <a:solidFill>
                  <a:schemeClr val="tx1"/>
                </a:solidFill>
              </a:ln>
            </p:spPr>
            <p:txBody>
              <a:bodyPr vert="horz" wrap="square" lIns="45715" tIns="22857" rIns="45715" bIns="22857" numCol="1" anchor="t" anchorCtr="0" compatLnSpc="1">
                <a:prstTxWarp prst="textNoShape">
                  <a:avLst/>
                </a:prstTxWarp>
                <a:noAutofit/>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474746"/>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45" name="Freeform 128">
                <a:extLst>
                  <a:ext uri="{FF2B5EF4-FFF2-40B4-BE49-F238E27FC236}">
                    <a16:creationId xmlns:a16="http://schemas.microsoft.com/office/drawing/2014/main" id="{93F7E85F-C160-4067-BA51-85A1F967283B}"/>
                  </a:ext>
                </a:extLst>
              </p:cNvPr>
              <p:cNvSpPr>
                <a:spLocks noChangeAspect="1"/>
              </p:cNvSpPr>
              <p:nvPr/>
            </p:nvSpPr>
            <p:spPr bwMode="white">
              <a:xfrm>
                <a:off x="9002360" y="4411102"/>
                <a:ext cx="1423863" cy="78656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6350">
                <a:solidFill>
                  <a:schemeClr val="tx1"/>
                </a:solidFill>
              </a:ln>
            </p:spPr>
            <p:txBody>
              <a:bodyPr vert="horz" wrap="square" lIns="45715" tIns="22857" rIns="45715" bIns="22857" numCol="1" anchor="t" anchorCtr="0" compatLnSpc="1">
                <a:prstTxWarp prst="textNoShape">
                  <a:avLst/>
                </a:prstTxWarp>
                <a:noAutofit/>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474746"/>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sp>
          <p:nvSpPr>
            <p:cNvPr id="234" name="Oval 233">
              <a:extLst>
                <a:ext uri="{FF2B5EF4-FFF2-40B4-BE49-F238E27FC236}">
                  <a16:creationId xmlns:a16="http://schemas.microsoft.com/office/drawing/2014/main" id="{E456CE32-465A-406F-A806-EC2BBC37E034}"/>
                </a:ext>
              </a:extLst>
            </p:cNvPr>
            <p:cNvSpPr/>
            <p:nvPr/>
          </p:nvSpPr>
          <p:spPr>
            <a:xfrm>
              <a:off x="4339327" y="1781738"/>
              <a:ext cx="62355" cy="62355"/>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35" name="Oval 234">
              <a:extLst>
                <a:ext uri="{FF2B5EF4-FFF2-40B4-BE49-F238E27FC236}">
                  <a16:creationId xmlns:a16="http://schemas.microsoft.com/office/drawing/2014/main" id="{B3183B68-A484-467D-8FB4-82404A44FF46}"/>
                </a:ext>
              </a:extLst>
            </p:cNvPr>
            <p:cNvSpPr/>
            <p:nvPr/>
          </p:nvSpPr>
          <p:spPr>
            <a:xfrm>
              <a:off x="4506438" y="1830375"/>
              <a:ext cx="62355" cy="62355"/>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36" name="Oval 235">
              <a:extLst>
                <a:ext uri="{FF2B5EF4-FFF2-40B4-BE49-F238E27FC236}">
                  <a16:creationId xmlns:a16="http://schemas.microsoft.com/office/drawing/2014/main" id="{38014B0A-BC1E-4EA8-B26B-A67807DC7746}"/>
                </a:ext>
              </a:extLst>
            </p:cNvPr>
            <p:cNvSpPr/>
            <p:nvPr/>
          </p:nvSpPr>
          <p:spPr>
            <a:xfrm>
              <a:off x="4591240" y="1913930"/>
              <a:ext cx="62355" cy="62355"/>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37" name="Oval 236">
              <a:extLst>
                <a:ext uri="{FF2B5EF4-FFF2-40B4-BE49-F238E27FC236}">
                  <a16:creationId xmlns:a16="http://schemas.microsoft.com/office/drawing/2014/main" id="{A3A456B2-18AF-4BA7-A058-68B7DF2C9EBF}"/>
                </a:ext>
              </a:extLst>
            </p:cNvPr>
            <p:cNvSpPr/>
            <p:nvPr/>
          </p:nvSpPr>
          <p:spPr>
            <a:xfrm>
              <a:off x="4667850" y="1830375"/>
              <a:ext cx="62355" cy="62355"/>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38" name="Oval 237">
              <a:extLst>
                <a:ext uri="{FF2B5EF4-FFF2-40B4-BE49-F238E27FC236}">
                  <a16:creationId xmlns:a16="http://schemas.microsoft.com/office/drawing/2014/main" id="{02B06D1B-E8C5-4866-AE63-1547D1D1A2DA}"/>
                </a:ext>
              </a:extLst>
            </p:cNvPr>
            <p:cNvSpPr/>
            <p:nvPr/>
          </p:nvSpPr>
          <p:spPr>
            <a:xfrm>
              <a:off x="4810911" y="1780573"/>
              <a:ext cx="62355" cy="62355"/>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cxnSp>
          <p:nvCxnSpPr>
            <p:cNvPr id="239" name="Straight Connector 238">
              <a:extLst>
                <a:ext uri="{FF2B5EF4-FFF2-40B4-BE49-F238E27FC236}">
                  <a16:creationId xmlns:a16="http://schemas.microsoft.com/office/drawing/2014/main" id="{AB37F332-0467-4A31-8EEF-8C0D317F69F4}"/>
                </a:ext>
              </a:extLst>
            </p:cNvPr>
            <p:cNvCxnSpPr/>
            <p:nvPr/>
          </p:nvCxnSpPr>
          <p:spPr>
            <a:xfrm flipV="1">
              <a:off x="4537615" y="1654534"/>
              <a:ext cx="0" cy="175840"/>
            </a:xfrm>
            <a:prstGeom prst="line">
              <a:avLst/>
            </a:prstGeom>
            <a:noFill/>
            <a:ln w="6350">
              <a:solidFill>
                <a:schemeClr val="tx1"/>
              </a:solidFill>
            </a:ln>
          </p:spPr>
        </p:cxnSp>
        <p:cxnSp>
          <p:nvCxnSpPr>
            <p:cNvPr id="240" name="Straight Connector 239">
              <a:extLst>
                <a:ext uri="{FF2B5EF4-FFF2-40B4-BE49-F238E27FC236}">
                  <a16:creationId xmlns:a16="http://schemas.microsoft.com/office/drawing/2014/main" id="{17E81511-092B-4F5A-BAED-D4607525333C}"/>
                </a:ext>
              </a:extLst>
            </p:cNvPr>
            <p:cNvCxnSpPr>
              <a:cxnSpLocks/>
            </p:cNvCxnSpPr>
            <p:nvPr/>
          </p:nvCxnSpPr>
          <p:spPr>
            <a:xfrm flipV="1">
              <a:off x="4622418" y="1654534"/>
              <a:ext cx="0" cy="280596"/>
            </a:xfrm>
            <a:prstGeom prst="line">
              <a:avLst/>
            </a:prstGeom>
            <a:noFill/>
            <a:ln w="6350">
              <a:solidFill>
                <a:schemeClr val="tx1"/>
              </a:solidFill>
            </a:ln>
          </p:spPr>
        </p:cxnSp>
        <p:cxnSp>
          <p:nvCxnSpPr>
            <p:cNvPr id="241" name="Straight Connector 240">
              <a:extLst>
                <a:ext uri="{FF2B5EF4-FFF2-40B4-BE49-F238E27FC236}">
                  <a16:creationId xmlns:a16="http://schemas.microsoft.com/office/drawing/2014/main" id="{DC8BF859-13ED-4A7E-9E46-F79F5EAEFD70}"/>
                </a:ext>
              </a:extLst>
            </p:cNvPr>
            <p:cNvCxnSpPr>
              <a:cxnSpLocks/>
            </p:cNvCxnSpPr>
            <p:nvPr/>
          </p:nvCxnSpPr>
          <p:spPr>
            <a:xfrm flipV="1">
              <a:off x="4699027" y="1654535"/>
              <a:ext cx="0" cy="189558"/>
            </a:xfrm>
            <a:prstGeom prst="line">
              <a:avLst/>
            </a:prstGeom>
            <a:noFill/>
            <a:ln w="6350">
              <a:solidFill>
                <a:schemeClr val="tx1"/>
              </a:solidFill>
            </a:ln>
          </p:spPr>
        </p:cxnSp>
        <p:cxnSp>
          <p:nvCxnSpPr>
            <p:cNvPr id="242" name="Connector: Elbow 241">
              <a:extLst>
                <a:ext uri="{FF2B5EF4-FFF2-40B4-BE49-F238E27FC236}">
                  <a16:creationId xmlns:a16="http://schemas.microsoft.com/office/drawing/2014/main" id="{6FD154DD-7BB9-42A2-AB9E-B8F1D5F74987}"/>
                </a:ext>
              </a:extLst>
            </p:cNvPr>
            <p:cNvCxnSpPr>
              <a:endCxn id="234" idx="6"/>
            </p:cNvCxnSpPr>
            <p:nvPr/>
          </p:nvCxnSpPr>
          <p:spPr>
            <a:xfrm rot="5400000">
              <a:off x="4346004" y="1706357"/>
              <a:ext cx="162236" cy="50880"/>
            </a:xfrm>
            <a:prstGeom prst="bentConnector2">
              <a:avLst/>
            </a:prstGeom>
            <a:noFill/>
            <a:ln w="6350">
              <a:solidFill>
                <a:schemeClr val="tx1"/>
              </a:solidFill>
            </a:ln>
          </p:spPr>
        </p:cxnSp>
        <p:cxnSp>
          <p:nvCxnSpPr>
            <p:cNvPr id="243" name="Connector: Elbow 242">
              <a:extLst>
                <a:ext uri="{FF2B5EF4-FFF2-40B4-BE49-F238E27FC236}">
                  <a16:creationId xmlns:a16="http://schemas.microsoft.com/office/drawing/2014/main" id="{0D7052E1-5245-41A3-B5DE-910E59F2B65B}"/>
                </a:ext>
              </a:extLst>
            </p:cNvPr>
            <p:cNvCxnSpPr>
              <a:endCxn id="238" idx="2"/>
            </p:cNvCxnSpPr>
            <p:nvPr/>
          </p:nvCxnSpPr>
          <p:spPr>
            <a:xfrm rot="16200000" flipH="1">
              <a:off x="4705050" y="1705889"/>
              <a:ext cx="161072" cy="50651"/>
            </a:xfrm>
            <a:prstGeom prst="bentConnector2">
              <a:avLst/>
            </a:prstGeom>
            <a:noFill/>
            <a:ln w="6350">
              <a:solidFill>
                <a:schemeClr val="tx1"/>
              </a:solidFill>
            </a:ln>
          </p:spPr>
        </p:cxnSp>
      </p:grpSp>
      <p:grpSp>
        <p:nvGrpSpPr>
          <p:cNvPr id="99" name="Group 30">
            <a:extLst>
              <a:ext uri="{FF2B5EF4-FFF2-40B4-BE49-F238E27FC236}">
                <a16:creationId xmlns:a16="http://schemas.microsoft.com/office/drawing/2014/main" id="{ACF2FBE4-1CF1-4765-8153-4F198F17887E}"/>
              </a:ext>
            </a:extLst>
          </p:cNvPr>
          <p:cNvGrpSpPr>
            <a:grpSpLocks noChangeAspect="1"/>
          </p:cNvGrpSpPr>
          <p:nvPr/>
        </p:nvGrpSpPr>
        <p:grpSpPr bwMode="auto">
          <a:xfrm>
            <a:off x="660478" y="2680722"/>
            <a:ext cx="203185" cy="203185"/>
            <a:chOff x="2646" y="1385"/>
            <a:chExt cx="470" cy="470"/>
          </a:xfrm>
        </p:grpSpPr>
        <p:sp>
          <p:nvSpPr>
            <p:cNvPr id="100" name="Freeform 31">
              <a:extLst>
                <a:ext uri="{FF2B5EF4-FFF2-40B4-BE49-F238E27FC236}">
                  <a16:creationId xmlns:a16="http://schemas.microsoft.com/office/drawing/2014/main" id="{023ADD7F-40DB-4182-A68D-3AC77303EA85}"/>
                </a:ext>
              </a:extLst>
            </p:cNvPr>
            <p:cNvSpPr>
              <a:spLocks/>
            </p:cNvSpPr>
            <p:nvPr/>
          </p:nvSpPr>
          <p:spPr bwMode="auto">
            <a:xfrm>
              <a:off x="2748" y="1485"/>
              <a:ext cx="268" cy="268"/>
            </a:xfrm>
            <a:custGeom>
              <a:avLst/>
              <a:gdLst>
                <a:gd name="T0" fmla="*/ 268 w 268"/>
                <a:gd name="T1" fmla="*/ 268 h 268"/>
                <a:gd name="T2" fmla="*/ 0 w 268"/>
                <a:gd name="T3" fmla="*/ 268 h 268"/>
                <a:gd name="T4" fmla="*/ 0 w 268"/>
                <a:gd name="T5" fmla="*/ 60 h 268"/>
                <a:gd name="T6" fmla="*/ 48 w 268"/>
                <a:gd name="T7" fmla="*/ 0 h 268"/>
                <a:gd name="T8" fmla="*/ 268 w 268"/>
                <a:gd name="T9" fmla="*/ 0 h 268"/>
                <a:gd name="T10" fmla="*/ 268 w 268"/>
                <a:gd name="T11" fmla="*/ 268 h 268"/>
              </a:gdLst>
              <a:ahLst/>
              <a:cxnLst>
                <a:cxn ang="0">
                  <a:pos x="T0" y="T1"/>
                </a:cxn>
                <a:cxn ang="0">
                  <a:pos x="T2" y="T3"/>
                </a:cxn>
                <a:cxn ang="0">
                  <a:pos x="T4" y="T5"/>
                </a:cxn>
                <a:cxn ang="0">
                  <a:pos x="T6" y="T7"/>
                </a:cxn>
                <a:cxn ang="0">
                  <a:pos x="T8" y="T9"/>
                </a:cxn>
                <a:cxn ang="0">
                  <a:pos x="T10" y="T11"/>
                </a:cxn>
              </a:cxnLst>
              <a:rect l="0" t="0" r="r" b="b"/>
              <a:pathLst>
                <a:path w="268" h="268">
                  <a:moveTo>
                    <a:pt x="268" y="268"/>
                  </a:moveTo>
                  <a:lnTo>
                    <a:pt x="0" y="268"/>
                  </a:lnTo>
                  <a:lnTo>
                    <a:pt x="0" y="60"/>
                  </a:lnTo>
                  <a:lnTo>
                    <a:pt x="48" y="0"/>
                  </a:lnTo>
                  <a:lnTo>
                    <a:pt x="268" y="0"/>
                  </a:lnTo>
                  <a:lnTo>
                    <a:pt x="268" y="268"/>
                  </a:lnTo>
                  <a:close/>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1" name="Freeform 32">
              <a:extLst>
                <a:ext uri="{FF2B5EF4-FFF2-40B4-BE49-F238E27FC236}">
                  <a16:creationId xmlns:a16="http://schemas.microsoft.com/office/drawing/2014/main" id="{B3E8B390-3884-466D-944F-66DB43592444}"/>
                </a:ext>
              </a:extLst>
            </p:cNvPr>
            <p:cNvSpPr>
              <a:spLocks/>
            </p:cNvSpPr>
            <p:nvPr/>
          </p:nvSpPr>
          <p:spPr bwMode="auto">
            <a:xfrm>
              <a:off x="2983" y="1753"/>
              <a:ext cx="33" cy="102"/>
            </a:xfrm>
            <a:custGeom>
              <a:avLst/>
              <a:gdLst>
                <a:gd name="T0" fmla="*/ 0 w 33"/>
                <a:gd name="T1" fmla="*/ 0 h 102"/>
                <a:gd name="T2" fmla="*/ 0 w 33"/>
                <a:gd name="T3" fmla="*/ 58 h 102"/>
                <a:gd name="T4" fmla="*/ 33 w 33"/>
                <a:gd name="T5" fmla="*/ 58 h 102"/>
                <a:gd name="T6" fmla="*/ 33 w 33"/>
                <a:gd name="T7" fmla="*/ 102 h 102"/>
              </a:gdLst>
              <a:ahLst/>
              <a:cxnLst>
                <a:cxn ang="0">
                  <a:pos x="T0" y="T1"/>
                </a:cxn>
                <a:cxn ang="0">
                  <a:pos x="T2" y="T3"/>
                </a:cxn>
                <a:cxn ang="0">
                  <a:pos x="T4" y="T5"/>
                </a:cxn>
                <a:cxn ang="0">
                  <a:pos x="T6" y="T7"/>
                </a:cxn>
              </a:cxnLst>
              <a:rect l="0" t="0" r="r" b="b"/>
              <a:pathLst>
                <a:path w="33" h="102">
                  <a:moveTo>
                    <a:pt x="0" y="0"/>
                  </a:moveTo>
                  <a:lnTo>
                    <a:pt x="0" y="58"/>
                  </a:lnTo>
                  <a:lnTo>
                    <a:pt x="33" y="58"/>
                  </a:lnTo>
                  <a:lnTo>
                    <a:pt x="33" y="102"/>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2" name="Freeform 33">
              <a:extLst>
                <a:ext uri="{FF2B5EF4-FFF2-40B4-BE49-F238E27FC236}">
                  <a16:creationId xmlns:a16="http://schemas.microsoft.com/office/drawing/2014/main" id="{06986456-CA70-42AE-AE0B-3344E797FF2F}"/>
                </a:ext>
              </a:extLst>
            </p:cNvPr>
            <p:cNvSpPr>
              <a:spLocks/>
            </p:cNvSpPr>
            <p:nvPr/>
          </p:nvSpPr>
          <p:spPr bwMode="auto">
            <a:xfrm>
              <a:off x="3016" y="1630"/>
              <a:ext cx="100" cy="71"/>
            </a:xfrm>
            <a:custGeom>
              <a:avLst/>
              <a:gdLst>
                <a:gd name="T0" fmla="*/ 0 w 100"/>
                <a:gd name="T1" fmla="*/ 71 h 71"/>
                <a:gd name="T2" fmla="*/ 54 w 100"/>
                <a:gd name="T3" fmla="*/ 71 h 71"/>
                <a:gd name="T4" fmla="*/ 54 w 100"/>
                <a:gd name="T5" fmla="*/ 0 h 71"/>
                <a:gd name="T6" fmla="*/ 100 w 100"/>
                <a:gd name="T7" fmla="*/ 0 h 71"/>
              </a:gdLst>
              <a:ahLst/>
              <a:cxnLst>
                <a:cxn ang="0">
                  <a:pos x="T0" y="T1"/>
                </a:cxn>
                <a:cxn ang="0">
                  <a:pos x="T2" y="T3"/>
                </a:cxn>
                <a:cxn ang="0">
                  <a:pos x="T4" y="T5"/>
                </a:cxn>
                <a:cxn ang="0">
                  <a:pos x="T6" y="T7"/>
                </a:cxn>
              </a:cxnLst>
              <a:rect l="0" t="0" r="r" b="b"/>
              <a:pathLst>
                <a:path w="100" h="71">
                  <a:moveTo>
                    <a:pt x="0" y="71"/>
                  </a:moveTo>
                  <a:lnTo>
                    <a:pt x="54" y="71"/>
                  </a:lnTo>
                  <a:lnTo>
                    <a:pt x="54" y="0"/>
                  </a:lnTo>
                  <a:lnTo>
                    <a:pt x="100" y="0"/>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3" name="Line 34">
              <a:extLst>
                <a:ext uri="{FF2B5EF4-FFF2-40B4-BE49-F238E27FC236}">
                  <a16:creationId xmlns:a16="http://schemas.microsoft.com/office/drawing/2014/main" id="{BE6FD57A-815A-4383-B807-518C0E239CF3}"/>
                </a:ext>
              </a:extLst>
            </p:cNvPr>
            <p:cNvSpPr>
              <a:spLocks noChangeShapeType="1"/>
            </p:cNvSpPr>
            <p:nvPr/>
          </p:nvSpPr>
          <p:spPr bwMode="auto">
            <a:xfrm>
              <a:off x="3016" y="1537"/>
              <a:ext cx="100" cy="0"/>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4" name="Freeform 35">
              <a:extLst>
                <a:ext uri="{FF2B5EF4-FFF2-40B4-BE49-F238E27FC236}">
                  <a16:creationId xmlns:a16="http://schemas.microsoft.com/office/drawing/2014/main" id="{7B33377B-D4DF-41F4-A66F-B09807A3116D}"/>
                </a:ext>
              </a:extLst>
            </p:cNvPr>
            <p:cNvSpPr>
              <a:spLocks/>
            </p:cNvSpPr>
            <p:nvPr/>
          </p:nvSpPr>
          <p:spPr bwMode="auto">
            <a:xfrm>
              <a:off x="2860" y="1753"/>
              <a:ext cx="63" cy="102"/>
            </a:xfrm>
            <a:custGeom>
              <a:avLst/>
              <a:gdLst>
                <a:gd name="T0" fmla="*/ 0 w 63"/>
                <a:gd name="T1" fmla="*/ 0 h 102"/>
                <a:gd name="T2" fmla="*/ 0 w 63"/>
                <a:gd name="T3" fmla="*/ 60 h 102"/>
                <a:gd name="T4" fmla="*/ 63 w 63"/>
                <a:gd name="T5" fmla="*/ 60 h 102"/>
                <a:gd name="T6" fmla="*/ 63 w 63"/>
                <a:gd name="T7" fmla="*/ 102 h 102"/>
              </a:gdLst>
              <a:ahLst/>
              <a:cxnLst>
                <a:cxn ang="0">
                  <a:pos x="T0" y="T1"/>
                </a:cxn>
                <a:cxn ang="0">
                  <a:pos x="T2" y="T3"/>
                </a:cxn>
                <a:cxn ang="0">
                  <a:pos x="T4" y="T5"/>
                </a:cxn>
                <a:cxn ang="0">
                  <a:pos x="T6" y="T7"/>
                </a:cxn>
              </a:cxnLst>
              <a:rect l="0" t="0" r="r" b="b"/>
              <a:pathLst>
                <a:path w="63" h="102">
                  <a:moveTo>
                    <a:pt x="0" y="0"/>
                  </a:moveTo>
                  <a:lnTo>
                    <a:pt x="0" y="60"/>
                  </a:lnTo>
                  <a:lnTo>
                    <a:pt x="63" y="60"/>
                  </a:lnTo>
                  <a:lnTo>
                    <a:pt x="63" y="102"/>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5" name="Line 36">
              <a:extLst>
                <a:ext uri="{FF2B5EF4-FFF2-40B4-BE49-F238E27FC236}">
                  <a16:creationId xmlns:a16="http://schemas.microsoft.com/office/drawing/2014/main" id="{85636A71-E2A1-4983-B5F9-B9340C20157F}"/>
                </a:ext>
              </a:extLst>
            </p:cNvPr>
            <p:cNvSpPr>
              <a:spLocks noChangeShapeType="1"/>
            </p:cNvSpPr>
            <p:nvPr/>
          </p:nvSpPr>
          <p:spPr bwMode="auto">
            <a:xfrm>
              <a:off x="2783" y="1753"/>
              <a:ext cx="0" cy="102"/>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6" name="Freeform 37">
              <a:extLst>
                <a:ext uri="{FF2B5EF4-FFF2-40B4-BE49-F238E27FC236}">
                  <a16:creationId xmlns:a16="http://schemas.microsoft.com/office/drawing/2014/main" id="{AB6F155D-5482-4EA5-8F5D-13165D5A976D}"/>
                </a:ext>
              </a:extLst>
            </p:cNvPr>
            <p:cNvSpPr>
              <a:spLocks/>
            </p:cNvSpPr>
            <p:nvPr/>
          </p:nvSpPr>
          <p:spPr bwMode="auto">
            <a:xfrm>
              <a:off x="2646" y="1568"/>
              <a:ext cx="102" cy="42"/>
            </a:xfrm>
            <a:custGeom>
              <a:avLst/>
              <a:gdLst>
                <a:gd name="T0" fmla="*/ 102 w 102"/>
                <a:gd name="T1" fmla="*/ 42 h 42"/>
                <a:gd name="T2" fmla="*/ 52 w 102"/>
                <a:gd name="T3" fmla="*/ 42 h 42"/>
                <a:gd name="T4" fmla="*/ 52 w 102"/>
                <a:gd name="T5" fmla="*/ 0 h 42"/>
                <a:gd name="T6" fmla="*/ 0 w 102"/>
                <a:gd name="T7" fmla="*/ 0 h 42"/>
              </a:gdLst>
              <a:ahLst/>
              <a:cxnLst>
                <a:cxn ang="0">
                  <a:pos x="T0" y="T1"/>
                </a:cxn>
                <a:cxn ang="0">
                  <a:pos x="T2" y="T3"/>
                </a:cxn>
                <a:cxn ang="0">
                  <a:pos x="T4" y="T5"/>
                </a:cxn>
                <a:cxn ang="0">
                  <a:pos x="T6" y="T7"/>
                </a:cxn>
              </a:cxnLst>
              <a:rect l="0" t="0" r="r" b="b"/>
              <a:pathLst>
                <a:path w="102" h="42">
                  <a:moveTo>
                    <a:pt x="102" y="42"/>
                  </a:moveTo>
                  <a:lnTo>
                    <a:pt x="52" y="42"/>
                  </a:lnTo>
                  <a:lnTo>
                    <a:pt x="52" y="0"/>
                  </a:lnTo>
                  <a:lnTo>
                    <a:pt x="0" y="0"/>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7" name="Line 38">
              <a:extLst>
                <a:ext uri="{FF2B5EF4-FFF2-40B4-BE49-F238E27FC236}">
                  <a16:creationId xmlns:a16="http://schemas.microsoft.com/office/drawing/2014/main" id="{930E25BC-484A-4875-98E4-D9C3C221FF69}"/>
                </a:ext>
              </a:extLst>
            </p:cNvPr>
            <p:cNvSpPr>
              <a:spLocks noChangeShapeType="1"/>
            </p:cNvSpPr>
            <p:nvPr/>
          </p:nvSpPr>
          <p:spPr bwMode="auto">
            <a:xfrm flipH="1">
              <a:off x="2646" y="1707"/>
              <a:ext cx="102" cy="0"/>
            </a:xfrm>
            <a:prstGeom prst="line">
              <a:avLst/>
            </a:pr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8" name="Freeform 39">
              <a:extLst>
                <a:ext uri="{FF2B5EF4-FFF2-40B4-BE49-F238E27FC236}">
                  <a16:creationId xmlns:a16="http://schemas.microsoft.com/office/drawing/2014/main" id="{FF356AB5-4732-4F1E-8793-EA95C5A2854E}"/>
                </a:ext>
              </a:extLst>
            </p:cNvPr>
            <p:cNvSpPr>
              <a:spLocks/>
            </p:cNvSpPr>
            <p:nvPr/>
          </p:nvSpPr>
          <p:spPr bwMode="auto">
            <a:xfrm>
              <a:off x="2939" y="1385"/>
              <a:ext cx="44" cy="100"/>
            </a:xfrm>
            <a:custGeom>
              <a:avLst/>
              <a:gdLst>
                <a:gd name="T0" fmla="*/ 44 w 44"/>
                <a:gd name="T1" fmla="*/ 100 h 100"/>
                <a:gd name="T2" fmla="*/ 44 w 44"/>
                <a:gd name="T3" fmla="*/ 50 h 100"/>
                <a:gd name="T4" fmla="*/ 0 w 44"/>
                <a:gd name="T5" fmla="*/ 50 h 100"/>
                <a:gd name="T6" fmla="*/ 0 w 44"/>
                <a:gd name="T7" fmla="*/ 0 h 100"/>
              </a:gdLst>
              <a:ahLst/>
              <a:cxnLst>
                <a:cxn ang="0">
                  <a:pos x="T0" y="T1"/>
                </a:cxn>
                <a:cxn ang="0">
                  <a:pos x="T2" y="T3"/>
                </a:cxn>
                <a:cxn ang="0">
                  <a:pos x="T4" y="T5"/>
                </a:cxn>
                <a:cxn ang="0">
                  <a:pos x="T6" y="T7"/>
                </a:cxn>
              </a:cxnLst>
              <a:rect l="0" t="0" r="r" b="b"/>
              <a:pathLst>
                <a:path w="44" h="100">
                  <a:moveTo>
                    <a:pt x="44" y="100"/>
                  </a:moveTo>
                  <a:lnTo>
                    <a:pt x="44" y="50"/>
                  </a:lnTo>
                  <a:lnTo>
                    <a:pt x="0" y="50"/>
                  </a:lnTo>
                  <a:lnTo>
                    <a:pt x="0" y="0"/>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09" name="Freeform 40">
              <a:extLst>
                <a:ext uri="{FF2B5EF4-FFF2-40B4-BE49-F238E27FC236}">
                  <a16:creationId xmlns:a16="http://schemas.microsoft.com/office/drawing/2014/main" id="{B36B03EF-1229-48F7-BCB1-8C78BF43D879}"/>
                </a:ext>
              </a:extLst>
            </p:cNvPr>
            <p:cNvSpPr>
              <a:spLocks/>
            </p:cNvSpPr>
            <p:nvPr/>
          </p:nvSpPr>
          <p:spPr bwMode="auto">
            <a:xfrm>
              <a:off x="2821" y="1385"/>
              <a:ext cx="31" cy="100"/>
            </a:xfrm>
            <a:custGeom>
              <a:avLst/>
              <a:gdLst>
                <a:gd name="T0" fmla="*/ 31 w 31"/>
                <a:gd name="T1" fmla="*/ 100 h 100"/>
                <a:gd name="T2" fmla="*/ 31 w 31"/>
                <a:gd name="T3" fmla="*/ 58 h 100"/>
                <a:gd name="T4" fmla="*/ 0 w 31"/>
                <a:gd name="T5" fmla="*/ 27 h 100"/>
                <a:gd name="T6" fmla="*/ 0 w 31"/>
                <a:gd name="T7" fmla="*/ 0 h 100"/>
              </a:gdLst>
              <a:ahLst/>
              <a:cxnLst>
                <a:cxn ang="0">
                  <a:pos x="T0" y="T1"/>
                </a:cxn>
                <a:cxn ang="0">
                  <a:pos x="T2" y="T3"/>
                </a:cxn>
                <a:cxn ang="0">
                  <a:pos x="T4" y="T5"/>
                </a:cxn>
                <a:cxn ang="0">
                  <a:pos x="T6" y="T7"/>
                </a:cxn>
              </a:cxnLst>
              <a:rect l="0" t="0" r="r" b="b"/>
              <a:pathLst>
                <a:path w="31" h="100">
                  <a:moveTo>
                    <a:pt x="31" y="100"/>
                  </a:moveTo>
                  <a:lnTo>
                    <a:pt x="31" y="58"/>
                  </a:lnTo>
                  <a:lnTo>
                    <a:pt x="0" y="27"/>
                  </a:lnTo>
                  <a:lnTo>
                    <a:pt x="0" y="0"/>
                  </a:lnTo>
                </a:path>
              </a:pathLst>
            </a:custGeom>
            <a:noFill/>
            <a:ln w="63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45715" tIns="22857" rIns="45715" bIns="22857" numCol="1" anchor="t" anchorCtr="0" compatLnSpc="1">
              <a:prstTxWarp prst="textNoShape">
                <a:avLst/>
              </a:prstTxWarp>
            </a:bodyPr>
            <a:lstStyle/>
            <a:p>
              <a:pPr marL="0" marR="0" lvl="0" indent="0" algn="l" defTabSz="1088421"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nvGrpSpPr>
          <p:cNvPr id="127" name="Group 126">
            <a:extLst>
              <a:ext uri="{FF2B5EF4-FFF2-40B4-BE49-F238E27FC236}">
                <a16:creationId xmlns:a16="http://schemas.microsoft.com/office/drawing/2014/main" id="{D31DB5E3-BDC4-4D14-81D0-64E14C3AA66A}"/>
              </a:ext>
            </a:extLst>
          </p:cNvPr>
          <p:cNvGrpSpPr/>
          <p:nvPr/>
        </p:nvGrpSpPr>
        <p:grpSpPr>
          <a:xfrm>
            <a:off x="567319" y="1295394"/>
            <a:ext cx="3196113" cy="1159532"/>
            <a:chOff x="567321" y="4298183"/>
            <a:chExt cx="3196113" cy="1309238"/>
          </a:xfrm>
        </p:grpSpPr>
        <p:sp>
          <p:nvSpPr>
            <p:cNvPr id="128" name="Rectangle 127">
              <a:extLst>
                <a:ext uri="{FF2B5EF4-FFF2-40B4-BE49-F238E27FC236}">
                  <a16:creationId xmlns:a16="http://schemas.microsoft.com/office/drawing/2014/main" id="{1890E8E4-9384-42F5-9262-15D7594563D0}"/>
                </a:ext>
              </a:extLst>
            </p:cNvPr>
            <p:cNvSpPr/>
            <p:nvPr/>
          </p:nvSpPr>
          <p:spPr>
            <a:xfrm>
              <a:off x="567321" y="4622800"/>
              <a:ext cx="3196113" cy="98462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137144" rIns="91429" bIns="137144" numCol="2" rtlCol="0" anchor="t"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CONTAINER SERVICE</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MANAGED KUBERNETES</a:t>
              </a:r>
            </a:p>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STORE &amp; RETRIEVE</a:t>
              </a:r>
              <a:b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br>
              <a:r>
                <a:rPr kumimoji="0" lang="en-US" sz="800" b="0" i="0" u="none" strike="noStrike" kern="1200" cap="none" spc="50" normalizeH="0" baseline="0" noProof="0" dirty="0">
                  <a:ln>
                    <a:noFill/>
                  </a:ln>
                  <a:solidFill>
                    <a:prstClr val="black"/>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DOCKER IMAGES</a:t>
              </a:r>
            </a:p>
          </p:txBody>
        </p:sp>
        <p:sp>
          <p:nvSpPr>
            <p:cNvPr id="138" name="Rectangle 137">
              <a:extLst>
                <a:ext uri="{FF2B5EF4-FFF2-40B4-BE49-F238E27FC236}">
                  <a16:creationId xmlns:a16="http://schemas.microsoft.com/office/drawing/2014/main" id="{2180DBBF-3F23-447A-A5C8-1C4459ABA5C8}"/>
                </a:ext>
              </a:extLst>
            </p:cNvPr>
            <p:cNvSpPr/>
            <p:nvPr/>
          </p:nvSpPr>
          <p:spPr>
            <a:xfrm>
              <a:off x="567321" y="4298183"/>
              <a:ext cx="3196113" cy="324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11432" tIns="45715" rIns="91429" bIns="45715" numCol="2" rtlCol="0" anchor="ctr" anchorCtr="0"/>
            <a:lstStyle/>
            <a:p>
              <a:pPr marL="0" marR="0" lvl="0" indent="0" algn="l" defTabSz="1088421" rtl="0" eaLnBrk="0" fontAlgn="base" latinLnBrk="0" hangingPunct="0">
                <a:lnSpc>
                  <a:spcPct val="100000"/>
                </a:lnSpc>
                <a:spcBef>
                  <a:spcPts val="300"/>
                </a:spcBef>
                <a:spcAft>
                  <a:spcPct val="0"/>
                </a:spcAft>
                <a:buClrTx/>
                <a:buSzTx/>
                <a:buFontTx/>
                <a:buNone/>
                <a:tabLst/>
                <a:defRPr/>
              </a:pPr>
              <a:r>
                <a:rPr kumimoji="0" lang="en-US" sz="1000" b="0" i="0" u="none" strike="noStrike" kern="1200" cap="none" spc="100" normalizeH="0" baseline="0" noProof="0" dirty="0">
                  <a:ln>
                    <a:noFill/>
                  </a:ln>
                  <a:solidFill>
                    <a:prstClr val="whit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CONTAINERS</a:t>
              </a:r>
            </a:p>
          </p:txBody>
        </p:sp>
      </p:grpSp>
      <p:grpSp>
        <p:nvGrpSpPr>
          <p:cNvPr id="139" name="Graphic 5125">
            <a:extLst>
              <a:ext uri="{FF2B5EF4-FFF2-40B4-BE49-F238E27FC236}">
                <a16:creationId xmlns:a16="http://schemas.microsoft.com/office/drawing/2014/main" id="{45A4C7A7-8D8A-42D2-86EA-9F4778F21E6E}"/>
              </a:ext>
            </a:extLst>
          </p:cNvPr>
          <p:cNvGrpSpPr/>
          <p:nvPr/>
        </p:nvGrpSpPr>
        <p:grpSpPr>
          <a:xfrm>
            <a:off x="571905" y="1245083"/>
            <a:ext cx="401886" cy="401886"/>
            <a:chOff x="10930773" y="6858000"/>
            <a:chExt cx="1905000" cy="1905000"/>
          </a:xfrm>
        </p:grpSpPr>
        <p:sp>
          <p:nvSpPr>
            <p:cNvPr id="140" name="Freeform: Shape 131">
              <a:extLst>
                <a:ext uri="{FF2B5EF4-FFF2-40B4-BE49-F238E27FC236}">
                  <a16:creationId xmlns:a16="http://schemas.microsoft.com/office/drawing/2014/main" id="{5FBA592B-0780-40EB-96F3-1976F9F9AC54}"/>
                </a:ext>
              </a:extLst>
            </p:cNvPr>
            <p:cNvSpPr/>
            <p:nvPr/>
          </p:nvSpPr>
          <p:spPr>
            <a:xfrm>
              <a:off x="11726681" y="7337849"/>
              <a:ext cx="658367" cy="468269"/>
            </a:xfrm>
            <a:custGeom>
              <a:avLst/>
              <a:gdLst>
                <a:gd name="connsiteX0" fmla="*/ 0 w 658367"/>
                <a:gd name="connsiteY0" fmla="*/ 369590 h 468269"/>
                <a:gd name="connsiteX1" fmla="*/ 189357 w 658367"/>
                <a:gd name="connsiteY1" fmla="*/ 468269 h 468269"/>
                <a:gd name="connsiteX2" fmla="*/ 658368 w 658367"/>
                <a:gd name="connsiteY2" fmla="*/ 230144 h 468269"/>
                <a:gd name="connsiteX3" fmla="*/ 226504 w 658367"/>
                <a:gd name="connsiteY3" fmla="*/ 5926 h 468269"/>
                <a:gd name="connsiteX4" fmla="*/ 177451 w 658367"/>
                <a:gd name="connsiteY4" fmla="*/ 5926 h 468269"/>
                <a:gd name="connsiteX5" fmla="*/ 9430 w 658367"/>
                <a:gd name="connsiteY5" fmla="*/ 90413 h 46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367" h="468269">
                  <a:moveTo>
                    <a:pt x="0" y="369590"/>
                  </a:moveTo>
                  <a:lnTo>
                    <a:pt x="189357" y="468269"/>
                  </a:lnTo>
                  <a:lnTo>
                    <a:pt x="658368" y="230144"/>
                  </a:lnTo>
                  <a:lnTo>
                    <a:pt x="226504" y="5926"/>
                  </a:lnTo>
                  <a:cubicBezTo>
                    <a:pt x="211108" y="-1975"/>
                    <a:pt x="192848" y="-1975"/>
                    <a:pt x="177451" y="5926"/>
                  </a:cubicBezTo>
                  <a:lnTo>
                    <a:pt x="9430" y="90413"/>
                  </a:lnTo>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41" name="Freeform: Shape 132">
              <a:extLst>
                <a:ext uri="{FF2B5EF4-FFF2-40B4-BE49-F238E27FC236}">
                  <a16:creationId xmlns:a16="http://schemas.microsoft.com/office/drawing/2014/main" id="{11D52BB4-2593-4834-B53E-0E97FFBFC7B5}"/>
                </a:ext>
              </a:extLst>
            </p:cNvPr>
            <p:cNvSpPr/>
            <p:nvPr/>
          </p:nvSpPr>
          <p:spPr>
            <a:xfrm>
              <a:off x="11459696" y="7812404"/>
              <a:ext cx="462724" cy="599122"/>
            </a:xfrm>
            <a:custGeom>
              <a:avLst/>
              <a:gdLst>
                <a:gd name="connsiteX0" fmla="*/ 0 w 462724"/>
                <a:gd name="connsiteY0" fmla="*/ 25527 h 599122"/>
                <a:gd name="connsiteX1" fmla="*/ 0 w 462724"/>
                <a:gd name="connsiteY1" fmla="*/ 328708 h 599122"/>
                <a:gd name="connsiteX2" fmla="*/ 29147 w 462724"/>
                <a:gd name="connsiteY2" fmla="*/ 376333 h 599122"/>
                <a:gd name="connsiteX3" fmla="*/ 462725 w 462724"/>
                <a:gd name="connsiteY3" fmla="*/ 599123 h 599122"/>
                <a:gd name="connsiteX4" fmla="*/ 462725 w 462724"/>
                <a:gd name="connsiteY4" fmla="*/ 0 h 59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599122">
                  <a:moveTo>
                    <a:pt x="0" y="25527"/>
                  </a:moveTo>
                  <a:lnTo>
                    <a:pt x="0" y="328708"/>
                  </a:lnTo>
                  <a:cubicBezTo>
                    <a:pt x="54" y="348782"/>
                    <a:pt x="11296" y="367150"/>
                    <a:pt x="29147" y="376333"/>
                  </a:cubicBezTo>
                  <a:lnTo>
                    <a:pt x="462725" y="599123"/>
                  </a:lnTo>
                  <a:lnTo>
                    <a:pt x="462725" y="0"/>
                  </a:lnTo>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42" name="Freeform: Shape 133">
              <a:extLst>
                <a:ext uri="{FF2B5EF4-FFF2-40B4-BE49-F238E27FC236}">
                  <a16:creationId xmlns:a16="http://schemas.microsoft.com/office/drawing/2014/main" id="{7051519D-200D-45DE-8A3D-AA5EAF7F094D}"/>
                </a:ext>
              </a:extLst>
            </p:cNvPr>
            <p:cNvSpPr/>
            <p:nvPr/>
          </p:nvSpPr>
          <p:spPr>
            <a:xfrm>
              <a:off x="11922420" y="7568374"/>
              <a:ext cx="462629" cy="843153"/>
            </a:xfrm>
            <a:custGeom>
              <a:avLst/>
              <a:gdLst>
                <a:gd name="connsiteX0" fmla="*/ 462629 w 462629"/>
                <a:gd name="connsiteY0" fmla="*/ 0 h 843153"/>
                <a:gd name="connsiteX1" fmla="*/ 462629 w 462629"/>
                <a:gd name="connsiteY1" fmla="*/ 572738 h 843153"/>
                <a:gd name="connsiteX2" fmla="*/ 433578 w 462629"/>
                <a:gd name="connsiteY2" fmla="*/ 620363 h 843153"/>
                <a:gd name="connsiteX3" fmla="*/ 0 w 462629"/>
                <a:gd name="connsiteY3" fmla="*/ 843153 h 843153"/>
                <a:gd name="connsiteX4" fmla="*/ 0 w 462629"/>
                <a:gd name="connsiteY4" fmla="*/ 237744 h 84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29" h="843153">
                  <a:moveTo>
                    <a:pt x="462629" y="0"/>
                  </a:moveTo>
                  <a:lnTo>
                    <a:pt x="462629" y="572738"/>
                  </a:lnTo>
                  <a:cubicBezTo>
                    <a:pt x="462572" y="592785"/>
                    <a:pt x="451376" y="611138"/>
                    <a:pt x="433578" y="620363"/>
                  </a:cubicBezTo>
                  <a:lnTo>
                    <a:pt x="0" y="843153"/>
                  </a:lnTo>
                  <a:lnTo>
                    <a:pt x="0" y="237744"/>
                  </a:lnTo>
                  <a:close/>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43" name="Freeform: Shape 134">
              <a:extLst>
                <a:ext uri="{FF2B5EF4-FFF2-40B4-BE49-F238E27FC236}">
                  <a16:creationId xmlns:a16="http://schemas.microsoft.com/office/drawing/2014/main" id="{8DF76153-6F00-44F8-B38D-4C237289553D}"/>
                </a:ext>
              </a:extLst>
            </p:cNvPr>
            <p:cNvSpPr/>
            <p:nvPr/>
          </p:nvSpPr>
          <p:spPr>
            <a:xfrm>
              <a:off x="11735825" y="7410640"/>
              <a:ext cx="496633" cy="452437"/>
            </a:xfrm>
            <a:custGeom>
              <a:avLst/>
              <a:gdLst>
                <a:gd name="connsiteX0" fmla="*/ 32576 w 496633"/>
                <a:gd name="connsiteY0" fmla="*/ 129159 h 452437"/>
                <a:gd name="connsiteX1" fmla="*/ 368999 w 496633"/>
                <a:gd name="connsiteY1" fmla="*/ 302038 h 452437"/>
                <a:gd name="connsiteX2" fmla="*/ 368999 w 496633"/>
                <a:gd name="connsiteY2" fmla="*/ 452437 h 452437"/>
                <a:gd name="connsiteX3" fmla="*/ 496634 w 496633"/>
                <a:gd name="connsiteY3" fmla="*/ 381953 h 452437"/>
                <a:gd name="connsiteX4" fmla="*/ 496634 w 496633"/>
                <a:gd name="connsiteY4" fmla="*/ 237744 h 452437"/>
                <a:gd name="connsiteX5" fmla="*/ 34004 w 496633"/>
                <a:gd name="connsiteY5" fmla="*/ 0 h 452437"/>
                <a:gd name="connsiteX6" fmla="*/ 0 w 496633"/>
                <a:gd name="connsiteY6" fmla="*/ 17050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633" h="452437">
                  <a:moveTo>
                    <a:pt x="32576" y="129159"/>
                  </a:moveTo>
                  <a:lnTo>
                    <a:pt x="368999" y="302038"/>
                  </a:lnTo>
                  <a:lnTo>
                    <a:pt x="368999" y="452437"/>
                  </a:lnTo>
                  <a:lnTo>
                    <a:pt x="496634" y="381953"/>
                  </a:lnTo>
                  <a:lnTo>
                    <a:pt x="496634" y="237744"/>
                  </a:lnTo>
                  <a:lnTo>
                    <a:pt x="34004" y="0"/>
                  </a:lnTo>
                  <a:lnTo>
                    <a:pt x="0" y="17050"/>
                  </a:lnTo>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44" name="Freeform: Shape 135">
              <a:extLst>
                <a:ext uri="{FF2B5EF4-FFF2-40B4-BE49-F238E27FC236}">
                  <a16:creationId xmlns:a16="http://schemas.microsoft.com/office/drawing/2014/main" id="{2C02F430-94E8-41FD-815E-1D48E4B3B376}"/>
                </a:ext>
              </a:extLst>
            </p:cNvPr>
            <p:cNvSpPr/>
            <p:nvPr/>
          </p:nvSpPr>
          <p:spPr>
            <a:xfrm>
              <a:off x="11262338" y="7337679"/>
              <a:ext cx="450151" cy="450151"/>
            </a:xfrm>
            <a:custGeom>
              <a:avLst/>
              <a:gdLst>
                <a:gd name="connsiteX0" fmla="*/ 450152 w 450151"/>
                <a:gd name="connsiteY0" fmla="*/ 225076 h 450151"/>
                <a:gd name="connsiteX1" fmla="*/ 225076 w 450151"/>
                <a:gd name="connsiteY1" fmla="*/ 450151 h 450151"/>
                <a:gd name="connsiteX2" fmla="*/ 0 w 450151"/>
                <a:gd name="connsiteY2" fmla="*/ 225076 h 450151"/>
                <a:gd name="connsiteX3" fmla="*/ 225076 w 450151"/>
                <a:gd name="connsiteY3" fmla="*/ 0 h 450151"/>
                <a:gd name="connsiteX4" fmla="*/ 450152 w 450151"/>
                <a:gd name="connsiteY4" fmla="*/ 225076 h 45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151" h="450151">
                  <a:moveTo>
                    <a:pt x="450152" y="225076"/>
                  </a:moveTo>
                  <a:cubicBezTo>
                    <a:pt x="450152" y="349382"/>
                    <a:pt x="349382" y="450151"/>
                    <a:pt x="225076" y="450151"/>
                  </a:cubicBezTo>
                  <a:cubicBezTo>
                    <a:pt x="100770" y="450151"/>
                    <a:pt x="0" y="349382"/>
                    <a:pt x="0" y="225076"/>
                  </a:cubicBezTo>
                  <a:cubicBezTo>
                    <a:pt x="0" y="100770"/>
                    <a:pt x="100770" y="0"/>
                    <a:pt x="225076" y="0"/>
                  </a:cubicBezTo>
                  <a:cubicBezTo>
                    <a:pt x="349382" y="0"/>
                    <a:pt x="450152" y="100770"/>
                    <a:pt x="450152" y="225076"/>
                  </a:cubicBezTo>
                  <a:close/>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45" name="Freeform: Shape 136">
              <a:extLst>
                <a:ext uri="{FF2B5EF4-FFF2-40B4-BE49-F238E27FC236}">
                  <a16:creationId xmlns:a16="http://schemas.microsoft.com/office/drawing/2014/main" id="{D253AD29-CB35-4822-BE3F-9AD73E77B1CE}"/>
                </a:ext>
              </a:extLst>
            </p:cNvPr>
            <p:cNvSpPr/>
            <p:nvPr/>
          </p:nvSpPr>
          <p:spPr>
            <a:xfrm>
              <a:off x="11363017" y="7471886"/>
              <a:ext cx="251078" cy="178689"/>
            </a:xfrm>
            <a:custGeom>
              <a:avLst/>
              <a:gdLst>
                <a:gd name="connsiteX0" fmla="*/ 0 w 251078"/>
                <a:gd name="connsiteY0" fmla="*/ 106108 h 178689"/>
                <a:gd name="connsiteX1" fmla="*/ 72485 w 251078"/>
                <a:gd name="connsiteY1" fmla="*/ 178689 h 178689"/>
                <a:gd name="connsiteX2" fmla="*/ 251079 w 251078"/>
                <a:gd name="connsiteY2" fmla="*/ 0 h 178689"/>
              </a:gdLst>
              <a:ahLst/>
              <a:cxnLst>
                <a:cxn ang="0">
                  <a:pos x="connsiteX0" y="connsiteY0"/>
                </a:cxn>
                <a:cxn ang="0">
                  <a:pos x="connsiteX1" y="connsiteY1"/>
                </a:cxn>
                <a:cxn ang="0">
                  <a:pos x="connsiteX2" y="connsiteY2"/>
                </a:cxn>
              </a:cxnLst>
              <a:rect l="l" t="t" r="r" b="b"/>
              <a:pathLst>
                <a:path w="251078" h="178689">
                  <a:moveTo>
                    <a:pt x="0" y="106108"/>
                  </a:moveTo>
                  <a:lnTo>
                    <a:pt x="72485" y="178689"/>
                  </a:lnTo>
                  <a:lnTo>
                    <a:pt x="251079" y="0"/>
                  </a:lnTo>
                </a:path>
              </a:pathLst>
            </a:custGeom>
            <a:noFill/>
            <a:ln w="6350" cap="flat">
              <a:solidFill>
                <a:schemeClr val="tx1"/>
              </a:solidFill>
              <a:prstDash val="solid"/>
              <a:round/>
            </a:ln>
          </p:spPr>
          <p:txBody>
            <a:bodyPr rtlCol="0" anchor="ct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spTree>
    <p:extLst>
      <p:ext uri="{BB962C8B-B14F-4D97-AF65-F5344CB8AC3E}">
        <p14:creationId xmlns:p14="http://schemas.microsoft.com/office/powerpoint/2010/main" val="42641444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container services landscape</a:t>
            </a:r>
          </a:p>
        </p:txBody>
      </p:sp>
      <p:sp>
        <p:nvSpPr>
          <p:cNvPr id="5" name="TextBox 4"/>
          <p:cNvSpPr txBox="1"/>
          <p:nvPr/>
        </p:nvSpPr>
        <p:spPr>
          <a:xfrm>
            <a:off x="688847" y="2019449"/>
            <a:ext cx="3549570" cy="1421928"/>
          </a:xfrm>
          <a:prstGeom prst="rect">
            <a:avLst/>
          </a:prstGeom>
          <a:noFill/>
        </p:spPr>
        <p:txBody>
          <a:bodyPr wrap="square" rtlCol="0">
            <a:spAutoFit/>
          </a:bodyPr>
          <a:lstStyle/>
          <a:p>
            <a:pPr algn="ctr"/>
            <a:r>
              <a:rPr lang="en-US" b="1" dirty="0">
                <a:latin typeface="Amazon Ember"/>
              </a:rPr>
              <a:t>Management</a:t>
            </a:r>
          </a:p>
          <a:p>
            <a:pPr algn="ctr"/>
            <a:r>
              <a:rPr lang="en-US" sz="1920" dirty="0">
                <a:latin typeface="Amazon Ember"/>
              </a:rPr>
              <a:t>Deployment, Scheduling, Scaling &amp; Management of containerized applications</a:t>
            </a:r>
          </a:p>
        </p:txBody>
      </p:sp>
      <p:sp>
        <p:nvSpPr>
          <p:cNvPr id="6" name="TextBox 5"/>
          <p:cNvSpPr txBox="1"/>
          <p:nvPr/>
        </p:nvSpPr>
        <p:spPr>
          <a:xfrm>
            <a:off x="688846" y="4213955"/>
            <a:ext cx="3549570" cy="830997"/>
          </a:xfrm>
          <a:prstGeom prst="rect">
            <a:avLst/>
          </a:prstGeom>
          <a:noFill/>
        </p:spPr>
        <p:txBody>
          <a:bodyPr wrap="square" rtlCol="0">
            <a:spAutoFit/>
          </a:bodyPr>
          <a:lstStyle/>
          <a:p>
            <a:pPr algn="ctr"/>
            <a:r>
              <a:rPr lang="en-US" b="1" dirty="0">
                <a:latin typeface="Amazon Ember"/>
              </a:rPr>
              <a:t>Hosting</a:t>
            </a:r>
          </a:p>
          <a:p>
            <a:pPr algn="ctr"/>
            <a:r>
              <a:rPr lang="en-US" sz="1920" dirty="0">
                <a:latin typeface="Amazon Ember"/>
              </a:rPr>
              <a:t>Where the containers run</a:t>
            </a:r>
          </a:p>
        </p:txBody>
      </p:sp>
      <p:sp>
        <p:nvSpPr>
          <p:cNvPr id="23" name="TextBox 22"/>
          <p:cNvSpPr txBox="1"/>
          <p:nvPr/>
        </p:nvSpPr>
        <p:spPr>
          <a:xfrm>
            <a:off x="6253130" y="2059377"/>
            <a:ext cx="2407093" cy="683264"/>
          </a:xfrm>
          <a:prstGeom prst="rect">
            <a:avLst/>
          </a:prstGeom>
          <a:noFill/>
        </p:spPr>
        <p:txBody>
          <a:bodyPr wrap="square" rtlCol="0">
            <a:spAutoFit/>
          </a:bodyPr>
          <a:lstStyle/>
          <a:p>
            <a:r>
              <a:rPr lang="en-US" sz="1920" b="1" dirty="0">
                <a:latin typeface="Amazon Ember"/>
              </a:rPr>
              <a:t>Amazon Elastic </a:t>
            </a:r>
          </a:p>
          <a:p>
            <a:r>
              <a:rPr lang="en-US" sz="1920" b="1" dirty="0">
                <a:latin typeface="Amazon Ember"/>
              </a:rPr>
              <a:t>Container Service </a:t>
            </a:r>
          </a:p>
        </p:txBody>
      </p:sp>
      <p:sp>
        <p:nvSpPr>
          <p:cNvPr id="24" name="TextBox 23"/>
          <p:cNvSpPr txBox="1"/>
          <p:nvPr/>
        </p:nvSpPr>
        <p:spPr>
          <a:xfrm>
            <a:off x="10708285" y="2019449"/>
            <a:ext cx="2424740" cy="683264"/>
          </a:xfrm>
          <a:prstGeom prst="rect">
            <a:avLst/>
          </a:prstGeom>
          <a:noFill/>
        </p:spPr>
        <p:txBody>
          <a:bodyPr wrap="square" rtlCol="0">
            <a:spAutoFit/>
          </a:bodyPr>
          <a:lstStyle/>
          <a:p>
            <a:r>
              <a:rPr lang="en-US" sz="1920" b="1" dirty="0">
                <a:latin typeface="Amazon Ember"/>
              </a:rPr>
              <a:t>Amazon Elastic </a:t>
            </a:r>
          </a:p>
          <a:p>
            <a:r>
              <a:rPr lang="en-US" sz="1920" b="1" dirty="0">
                <a:latin typeface="Amazon Ember"/>
              </a:rPr>
              <a:t>Kubernetes Service</a:t>
            </a:r>
          </a:p>
        </p:txBody>
      </p:sp>
      <p:sp>
        <p:nvSpPr>
          <p:cNvPr id="26" name="TextBox 25"/>
          <p:cNvSpPr txBox="1"/>
          <p:nvPr/>
        </p:nvSpPr>
        <p:spPr>
          <a:xfrm>
            <a:off x="6322492" y="4435554"/>
            <a:ext cx="1823299" cy="387798"/>
          </a:xfrm>
          <a:prstGeom prst="rect">
            <a:avLst/>
          </a:prstGeom>
          <a:noFill/>
        </p:spPr>
        <p:txBody>
          <a:bodyPr wrap="square" rtlCol="0">
            <a:spAutoFit/>
          </a:bodyPr>
          <a:lstStyle/>
          <a:p>
            <a:r>
              <a:rPr lang="en-US" sz="1920" b="1" dirty="0">
                <a:latin typeface="Amazon Ember"/>
              </a:rPr>
              <a:t>Amazon EC2 </a:t>
            </a:r>
          </a:p>
        </p:txBody>
      </p:sp>
      <p:sp>
        <p:nvSpPr>
          <p:cNvPr id="27" name="TextBox 26"/>
          <p:cNvSpPr txBox="1"/>
          <p:nvPr/>
        </p:nvSpPr>
        <p:spPr>
          <a:xfrm>
            <a:off x="10708285" y="4435554"/>
            <a:ext cx="1823299" cy="387798"/>
          </a:xfrm>
          <a:prstGeom prst="rect">
            <a:avLst/>
          </a:prstGeom>
          <a:noFill/>
        </p:spPr>
        <p:txBody>
          <a:bodyPr wrap="square" rtlCol="0">
            <a:spAutoFit/>
          </a:bodyPr>
          <a:lstStyle/>
          <a:p>
            <a:r>
              <a:rPr lang="en-US" sz="1920" b="1" dirty="0">
                <a:latin typeface="Amazon Ember"/>
              </a:rPr>
              <a:t>AWS Fargate</a:t>
            </a:r>
          </a:p>
        </p:txBody>
      </p:sp>
      <p:sp>
        <p:nvSpPr>
          <p:cNvPr id="20" name="TextBox 19"/>
          <p:cNvSpPr txBox="1"/>
          <p:nvPr/>
        </p:nvSpPr>
        <p:spPr>
          <a:xfrm>
            <a:off x="688846" y="6008483"/>
            <a:ext cx="3549570" cy="830997"/>
          </a:xfrm>
          <a:prstGeom prst="rect">
            <a:avLst/>
          </a:prstGeom>
          <a:noFill/>
        </p:spPr>
        <p:txBody>
          <a:bodyPr wrap="square" rtlCol="0">
            <a:spAutoFit/>
          </a:bodyPr>
          <a:lstStyle/>
          <a:p>
            <a:pPr algn="ctr"/>
            <a:r>
              <a:rPr lang="en-US" b="1" dirty="0">
                <a:latin typeface="Amazon Ember"/>
              </a:rPr>
              <a:t>Image Registry</a:t>
            </a:r>
          </a:p>
          <a:p>
            <a:pPr algn="ctr"/>
            <a:r>
              <a:rPr lang="en-US" sz="1920" dirty="0">
                <a:latin typeface="Amazon Ember"/>
              </a:rPr>
              <a:t>Container Image Repository</a:t>
            </a:r>
          </a:p>
        </p:txBody>
      </p:sp>
      <p:sp>
        <p:nvSpPr>
          <p:cNvPr id="16" name="TextBox 15"/>
          <p:cNvSpPr txBox="1"/>
          <p:nvPr/>
        </p:nvSpPr>
        <p:spPr>
          <a:xfrm>
            <a:off x="6253130" y="6082351"/>
            <a:ext cx="2725268" cy="683264"/>
          </a:xfrm>
          <a:prstGeom prst="rect">
            <a:avLst/>
          </a:prstGeom>
          <a:noFill/>
        </p:spPr>
        <p:txBody>
          <a:bodyPr wrap="square" rtlCol="0">
            <a:spAutoFit/>
          </a:bodyPr>
          <a:lstStyle/>
          <a:p>
            <a:r>
              <a:rPr lang="en-US" sz="1920" b="1" dirty="0">
                <a:latin typeface="Amazon Ember"/>
              </a:rPr>
              <a:t>Amazon Elastic </a:t>
            </a:r>
          </a:p>
          <a:p>
            <a:r>
              <a:rPr lang="en-US" sz="1920" b="1" dirty="0">
                <a:latin typeface="Amazon Ember"/>
              </a:rPr>
              <a:t>Container Registry </a:t>
            </a:r>
          </a:p>
        </p:txBody>
      </p:sp>
      <p:grpSp>
        <p:nvGrpSpPr>
          <p:cNvPr id="17" name="Graphic 3">
            <a:extLst>
              <a:ext uri="{FF2B5EF4-FFF2-40B4-BE49-F238E27FC236}">
                <a16:creationId xmlns:a16="http://schemas.microsoft.com/office/drawing/2014/main" id="{AA6B6E00-ABA3-462C-B113-470204B47150}"/>
              </a:ext>
            </a:extLst>
          </p:cNvPr>
          <p:cNvGrpSpPr/>
          <p:nvPr/>
        </p:nvGrpSpPr>
        <p:grpSpPr>
          <a:xfrm>
            <a:off x="4792976" y="4047118"/>
            <a:ext cx="1220072" cy="1220072"/>
            <a:chOff x="4333875" y="2333625"/>
            <a:chExt cx="476250" cy="476250"/>
          </a:xfrm>
          <a:solidFill>
            <a:schemeClr val="accent1"/>
          </a:solidFill>
        </p:grpSpPr>
        <p:sp>
          <p:nvSpPr>
            <p:cNvPr id="18" name="Freeform: Shape 17">
              <a:extLst>
                <a:ext uri="{FF2B5EF4-FFF2-40B4-BE49-F238E27FC236}">
                  <a16:creationId xmlns:a16="http://schemas.microsoft.com/office/drawing/2014/main" id="{98C86AF7-E6BF-49A9-807E-4A697360B570}"/>
                </a:ext>
              </a:extLst>
            </p:cNvPr>
            <p:cNvSpPr/>
            <p:nvPr/>
          </p:nvSpPr>
          <p:spPr>
            <a:xfrm>
              <a:off x="4536281" y="2326481"/>
              <a:ext cx="276225" cy="276225"/>
            </a:xfrm>
            <a:custGeom>
              <a:avLst/>
              <a:gdLst>
                <a:gd name="connsiteX0" fmla="*/ 254794 w 276225"/>
                <a:gd name="connsiteY0" fmla="*/ 7144 h 276225"/>
                <a:gd name="connsiteX1" fmla="*/ 26194 w 276225"/>
                <a:gd name="connsiteY1" fmla="*/ 7144 h 276225"/>
                <a:gd name="connsiteX2" fmla="*/ 7144 w 276225"/>
                <a:gd name="connsiteY2" fmla="*/ 26194 h 276225"/>
                <a:gd name="connsiteX3" fmla="*/ 7144 w 276225"/>
                <a:gd name="connsiteY3" fmla="*/ 73819 h 276225"/>
                <a:gd name="connsiteX4" fmla="*/ 26194 w 276225"/>
                <a:gd name="connsiteY4" fmla="*/ 73819 h 276225"/>
                <a:gd name="connsiteX5" fmla="*/ 26194 w 276225"/>
                <a:gd name="connsiteY5" fmla="*/ 26194 h 276225"/>
                <a:gd name="connsiteX6" fmla="*/ 254794 w 276225"/>
                <a:gd name="connsiteY6" fmla="*/ 26194 h 276225"/>
                <a:gd name="connsiteX7" fmla="*/ 254794 w 276225"/>
                <a:gd name="connsiteY7" fmla="*/ 254794 h 276225"/>
                <a:gd name="connsiteX8" fmla="*/ 207169 w 276225"/>
                <a:gd name="connsiteY8" fmla="*/ 254794 h 276225"/>
                <a:gd name="connsiteX9" fmla="*/ 207169 w 276225"/>
                <a:gd name="connsiteY9" fmla="*/ 273844 h 276225"/>
                <a:gd name="connsiteX10" fmla="*/ 254794 w 276225"/>
                <a:gd name="connsiteY10" fmla="*/ 273844 h 276225"/>
                <a:gd name="connsiteX11" fmla="*/ 273844 w 276225"/>
                <a:gd name="connsiteY11" fmla="*/ 254794 h 276225"/>
                <a:gd name="connsiteX12" fmla="*/ 273844 w 276225"/>
                <a:gd name="connsiteY12" fmla="*/ 26194 h 276225"/>
                <a:gd name="connsiteX13" fmla="*/ 254794 w 276225"/>
                <a:gd name="connsiteY13" fmla="*/ 71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7144"/>
                  </a:moveTo>
                  <a:lnTo>
                    <a:pt x="26194" y="7144"/>
                  </a:lnTo>
                  <a:cubicBezTo>
                    <a:pt x="15716" y="7144"/>
                    <a:pt x="7144" y="15716"/>
                    <a:pt x="7144" y="26194"/>
                  </a:cubicBezTo>
                  <a:lnTo>
                    <a:pt x="7144" y="73819"/>
                  </a:lnTo>
                  <a:lnTo>
                    <a:pt x="26194" y="73819"/>
                  </a:lnTo>
                  <a:lnTo>
                    <a:pt x="26194" y="26194"/>
                  </a:lnTo>
                  <a:lnTo>
                    <a:pt x="254794" y="26194"/>
                  </a:lnTo>
                  <a:lnTo>
                    <a:pt x="254794" y="254794"/>
                  </a:lnTo>
                  <a:lnTo>
                    <a:pt x="207169" y="254794"/>
                  </a:lnTo>
                  <a:lnTo>
                    <a:pt x="207169" y="273844"/>
                  </a:lnTo>
                  <a:lnTo>
                    <a:pt x="254794" y="273844"/>
                  </a:lnTo>
                  <a:cubicBezTo>
                    <a:pt x="265271" y="273844"/>
                    <a:pt x="273844" y="265271"/>
                    <a:pt x="273844" y="254794"/>
                  </a:cubicBezTo>
                  <a:lnTo>
                    <a:pt x="273844" y="26194"/>
                  </a:lnTo>
                  <a:cubicBezTo>
                    <a:pt x="273844" y="15716"/>
                    <a:pt x="265271" y="7144"/>
                    <a:pt x="254794" y="7144"/>
                  </a:cubicBezTo>
                  <a:close/>
                </a:path>
              </a:pathLst>
            </a:custGeom>
            <a:grpFill/>
            <a:ln w="9525" cap="flat">
              <a:noFill/>
              <a:prstDash val="solid"/>
              <a:miter/>
            </a:ln>
          </p:spPr>
          <p:txBody>
            <a:bodyPr rtlCol="0" anchor="ctr"/>
            <a:lstStyle/>
            <a:p>
              <a:endParaRPr lang="en-US" sz="3917"/>
            </a:p>
          </p:txBody>
        </p:sp>
        <p:sp>
          <p:nvSpPr>
            <p:cNvPr id="19" name="Freeform: Shape 18">
              <a:extLst>
                <a:ext uri="{FF2B5EF4-FFF2-40B4-BE49-F238E27FC236}">
                  <a16:creationId xmlns:a16="http://schemas.microsoft.com/office/drawing/2014/main" id="{8D637AA2-BC4B-41FC-AB7B-10197CB7CA01}"/>
                </a:ext>
              </a:extLst>
            </p:cNvPr>
            <p:cNvSpPr/>
            <p:nvPr/>
          </p:nvSpPr>
          <p:spPr>
            <a:xfrm>
              <a:off x="4326731" y="2536031"/>
              <a:ext cx="276225" cy="276225"/>
            </a:xfrm>
            <a:custGeom>
              <a:avLst/>
              <a:gdLst>
                <a:gd name="connsiteX0" fmla="*/ 254794 w 276225"/>
                <a:gd name="connsiteY0" fmla="*/ 254794 h 276225"/>
                <a:gd name="connsiteX1" fmla="*/ 26194 w 276225"/>
                <a:gd name="connsiteY1" fmla="*/ 254794 h 276225"/>
                <a:gd name="connsiteX2" fmla="*/ 26194 w 276225"/>
                <a:gd name="connsiteY2" fmla="*/ 26194 h 276225"/>
                <a:gd name="connsiteX3" fmla="*/ 73819 w 276225"/>
                <a:gd name="connsiteY3" fmla="*/ 26194 h 276225"/>
                <a:gd name="connsiteX4" fmla="*/ 73819 w 276225"/>
                <a:gd name="connsiteY4" fmla="*/ 7144 h 276225"/>
                <a:gd name="connsiteX5" fmla="*/ 26194 w 276225"/>
                <a:gd name="connsiteY5" fmla="*/ 7144 h 276225"/>
                <a:gd name="connsiteX6" fmla="*/ 7144 w 276225"/>
                <a:gd name="connsiteY6" fmla="*/ 26194 h 276225"/>
                <a:gd name="connsiteX7" fmla="*/ 7144 w 276225"/>
                <a:gd name="connsiteY7" fmla="*/ 254794 h 276225"/>
                <a:gd name="connsiteX8" fmla="*/ 26194 w 276225"/>
                <a:gd name="connsiteY8" fmla="*/ 273844 h 276225"/>
                <a:gd name="connsiteX9" fmla="*/ 254794 w 276225"/>
                <a:gd name="connsiteY9" fmla="*/ 273844 h 276225"/>
                <a:gd name="connsiteX10" fmla="*/ 273844 w 276225"/>
                <a:gd name="connsiteY10" fmla="*/ 254794 h 276225"/>
                <a:gd name="connsiteX11" fmla="*/ 273844 w 276225"/>
                <a:gd name="connsiteY11" fmla="*/ 207169 h 276225"/>
                <a:gd name="connsiteX12" fmla="*/ 254794 w 276225"/>
                <a:gd name="connsiteY12" fmla="*/ 207169 h 276225"/>
                <a:gd name="connsiteX13" fmla="*/ 254794 w 276225"/>
                <a:gd name="connsiteY13" fmla="*/ 25479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6225" h="276225">
                  <a:moveTo>
                    <a:pt x="254794" y="254794"/>
                  </a:moveTo>
                  <a:lnTo>
                    <a:pt x="26194" y="254794"/>
                  </a:lnTo>
                  <a:lnTo>
                    <a:pt x="26194" y="26194"/>
                  </a:lnTo>
                  <a:lnTo>
                    <a:pt x="73819" y="26194"/>
                  </a:lnTo>
                  <a:lnTo>
                    <a:pt x="73819" y="7144"/>
                  </a:lnTo>
                  <a:lnTo>
                    <a:pt x="26194" y="7144"/>
                  </a:lnTo>
                  <a:cubicBezTo>
                    <a:pt x="15716" y="7144"/>
                    <a:pt x="7144" y="15716"/>
                    <a:pt x="7144" y="26194"/>
                  </a:cubicBezTo>
                  <a:lnTo>
                    <a:pt x="7144" y="254794"/>
                  </a:lnTo>
                  <a:cubicBezTo>
                    <a:pt x="7144" y="265271"/>
                    <a:pt x="15716" y="273844"/>
                    <a:pt x="26194" y="273844"/>
                  </a:cubicBezTo>
                  <a:lnTo>
                    <a:pt x="254794" y="273844"/>
                  </a:lnTo>
                  <a:cubicBezTo>
                    <a:pt x="265271" y="273844"/>
                    <a:pt x="273844" y="265271"/>
                    <a:pt x="273844" y="254794"/>
                  </a:cubicBezTo>
                  <a:lnTo>
                    <a:pt x="273844" y="207169"/>
                  </a:lnTo>
                  <a:lnTo>
                    <a:pt x="254794" y="207169"/>
                  </a:lnTo>
                  <a:lnTo>
                    <a:pt x="254794" y="254794"/>
                  </a:lnTo>
                  <a:close/>
                </a:path>
              </a:pathLst>
            </a:custGeom>
            <a:grpFill/>
            <a:ln w="9525" cap="flat">
              <a:noFill/>
              <a:prstDash val="solid"/>
              <a:miter/>
            </a:ln>
          </p:spPr>
          <p:txBody>
            <a:bodyPr rtlCol="0" anchor="ctr"/>
            <a:lstStyle/>
            <a:p>
              <a:endParaRPr lang="en-US" sz="3917"/>
            </a:p>
          </p:txBody>
        </p:sp>
        <p:sp>
          <p:nvSpPr>
            <p:cNvPr id="21" name="Freeform: Shape 20">
              <a:extLst>
                <a:ext uri="{FF2B5EF4-FFF2-40B4-BE49-F238E27FC236}">
                  <a16:creationId xmlns:a16="http://schemas.microsoft.com/office/drawing/2014/main" id="{F32C6BBB-AEB7-49AA-9A39-E3709A9045CD}"/>
                </a:ext>
              </a:extLst>
            </p:cNvPr>
            <p:cNvSpPr/>
            <p:nvPr/>
          </p:nvSpPr>
          <p:spPr>
            <a:xfrm>
              <a:off x="4412456" y="2412206"/>
              <a:ext cx="314325" cy="314325"/>
            </a:xfrm>
            <a:custGeom>
              <a:avLst/>
              <a:gdLst>
                <a:gd name="connsiteX0" fmla="*/ 264319 w 314325"/>
                <a:gd name="connsiteY0" fmla="*/ 35719 h 314325"/>
                <a:gd name="connsiteX1" fmla="*/ 264319 w 314325"/>
                <a:gd name="connsiteY1" fmla="*/ 7144 h 314325"/>
                <a:gd name="connsiteX2" fmla="*/ 245269 w 314325"/>
                <a:gd name="connsiteY2" fmla="*/ 7144 h 314325"/>
                <a:gd name="connsiteX3" fmla="*/ 245269 w 314325"/>
                <a:gd name="connsiteY3" fmla="*/ 35719 h 314325"/>
                <a:gd name="connsiteX4" fmla="*/ 216694 w 314325"/>
                <a:gd name="connsiteY4" fmla="*/ 35719 h 314325"/>
                <a:gd name="connsiteX5" fmla="*/ 216694 w 314325"/>
                <a:gd name="connsiteY5" fmla="*/ 7144 h 314325"/>
                <a:gd name="connsiteX6" fmla="*/ 197644 w 314325"/>
                <a:gd name="connsiteY6" fmla="*/ 7144 h 314325"/>
                <a:gd name="connsiteX7" fmla="*/ 197644 w 314325"/>
                <a:gd name="connsiteY7" fmla="*/ 35719 h 314325"/>
                <a:gd name="connsiteX8" fmla="*/ 169069 w 314325"/>
                <a:gd name="connsiteY8" fmla="*/ 35719 h 314325"/>
                <a:gd name="connsiteX9" fmla="*/ 169069 w 314325"/>
                <a:gd name="connsiteY9" fmla="*/ 7144 h 314325"/>
                <a:gd name="connsiteX10" fmla="*/ 150019 w 314325"/>
                <a:gd name="connsiteY10" fmla="*/ 7144 h 314325"/>
                <a:gd name="connsiteX11" fmla="*/ 150019 w 314325"/>
                <a:gd name="connsiteY11" fmla="*/ 35719 h 314325"/>
                <a:gd name="connsiteX12" fmla="*/ 121444 w 314325"/>
                <a:gd name="connsiteY12" fmla="*/ 35719 h 314325"/>
                <a:gd name="connsiteX13" fmla="*/ 121444 w 314325"/>
                <a:gd name="connsiteY13" fmla="*/ 7144 h 314325"/>
                <a:gd name="connsiteX14" fmla="*/ 102394 w 314325"/>
                <a:gd name="connsiteY14" fmla="*/ 7144 h 314325"/>
                <a:gd name="connsiteX15" fmla="*/ 102394 w 314325"/>
                <a:gd name="connsiteY15" fmla="*/ 35719 h 314325"/>
                <a:gd name="connsiteX16" fmla="*/ 73819 w 314325"/>
                <a:gd name="connsiteY16" fmla="*/ 35719 h 314325"/>
                <a:gd name="connsiteX17" fmla="*/ 73819 w 314325"/>
                <a:gd name="connsiteY17" fmla="*/ 7144 h 314325"/>
                <a:gd name="connsiteX18" fmla="*/ 54769 w 314325"/>
                <a:gd name="connsiteY18" fmla="*/ 7144 h 314325"/>
                <a:gd name="connsiteX19" fmla="*/ 54769 w 314325"/>
                <a:gd name="connsiteY19" fmla="*/ 35719 h 314325"/>
                <a:gd name="connsiteX20" fmla="*/ 35719 w 314325"/>
                <a:gd name="connsiteY20" fmla="*/ 54769 h 314325"/>
                <a:gd name="connsiteX21" fmla="*/ 7144 w 314325"/>
                <a:gd name="connsiteY21" fmla="*/ 54769 h 314325"/>
                <a:gd name="connsiteX22" fmla="*/ 7144 w 314325"/>
                <a:gd name="connsiteY22" fmla="*/ 73819 h 314325"/>
                <a:gd name="connsiteX23" fmla="*/ 35719 w 314325"/>
                <a:gd name="connsiteY23" fmla="*/ 73819 h 314325"/>
                <a:gd name="connsiteX24" fmla="*/ 35719 w 314325"/>
                <a:gd name="connsiteY24" fmla="*/ 102394 h 314325"/>
                <a:gd name="connsiteX25" fmla="*/ 7144 w 314325"/>
                <a:gd name="connsiteY25" fmla="*/ 102394 h 314325"/>
                <a:gd name="connsiteX26" fmla="*/ 7144 w 314325"/>
                <a:gd name="connsiteY26" fmla="*/ 121444 h 314325"/>
                <a:gd name="connsiteX27" fmla="*/ 35719 w 314325"/>
                <a:gd name="connsiteY27" fmla="*/ 121444 h 314325"/>
                <a:gd name="connsiteX28" fmla="*/ 35719 w 314325"/>
                <a:gd name="connsiteY28" fmla="*/ 150019 h 314325"/>
                <a:gd name="connsiteX29" fmla="*/ 7144 w 314325"/>
                <a:gd name="connsiteY29" fmla="*/ 150019 h 314325"/>
                <a:gd name="connsiteX30" fmla="*/ 7144 w 314325"/>
                <a:gd name="connsiteY30" fmla="*/ 169069 h 314325"/>
                <a:gd name="connsiteX31" fmla="*/ 35719 w 314325"/>
                <a:gd name="connsiteY31" fmla="*/ 169069 h 314325"/>
                <a:gd name="connsiteX32" fmla="*/ 35719 w 314325"/>
                <a:gd name="connsiteY32" fmla="*/ 197644 h 314325"/>
                <a:gd name="connsiteX33" fmla="*/ 7144 w 314325"/>
                <a:gd name="connsiteY33" fmla="*/ 197644 h 314325"/>
                <a:gd name="connsiteX34" fmla="*/ 7144 w 314325"/>
                <a:gd name="connsiteY34" fmla="*/ 216694 h 314325"/>
                <a:gd name="connsiteX35" fmla="*/ 35719 w 314325"/>
                <a:gd name="connsiteY35" fmla="*/ 216694 h 314325"/>
                <a:gd name="connsiteX36" fmla="*/ 35719 w 314325"/>
                <a:gd name="connsiteY36" fmla="*/ 245269 h 314325"/>
                <a:gd name="connsiteX37" fmla="*/ 7144 w 314325"/>
                <a:gd name="connsiteY37" fmla="*/ 245269 h 314325"/>
                <a:gd name="connsiteX38" fmla="*/ 7144 w 314325"/>
                <a:gd name="connsiteY38" fmla="*/ 264319 h 314325"/>
                <a:gd name="connsiteX39" fmla="*/ 35719 w 314325"/>
                <a:gd name="connsiteY39" fmla="*/ 264319 h 314325"/>
                <a:gd name="connsiteX40" fmla="*/ 54769 w 314325"/>
                <a:gd name="connsiteY40" fmla="*/ 283369 h 314325"/>
                <a:gd name="connsiteX41" fmla="*/ 54769 w 314325"/>
                <a:gd name="connsiteY41" fmla="*/ 311944 h 314325"/>
                <a:gd name="connsiteX42" fmla="*/ 73819 w 314325"/>
                <a:gd name="connsiteY42" fmla="*/ 311944 h 314325"/>
                <a:gd name="connsiteX43" fmla="*/ 73819 w 314325"/>
                <a:gd name="connsiteY43" fmla="*/ 283369 h 314325"/>
                <a:gd name="connsiteX44" fmla="*/ 102394 w 314325"/>
                <a:gd name="connsiteY44" fmla="*/ 283369 h 314325"/>
                <a:gd name="connsiteX45" fmla="*/ 102394 w 314325"/>
                <a:gd name="connsiteY45" fmla="*/ 311944 h 314325"/>
                <a:gd name="connsiteX46" fmla="*/ 121444 w 314325"/>
                <a:gd name="connsiteY46" fmla="*/ 311944 h 314325"/>
                <a:gd name="connsiteX47" fmla="*/ 121444 w 314325"/>
                <a:gd name="connsiteY47" fmla="*/ 283369 h 314325"/>
                <a:gd name="connsiteX48" fmla="*/ 150019 w 314325"/>
                <a:gd name="connsiteY48" fmla="*/ 283369 h 314325"/>
                <a:gd name="connsiteX49" fmla="*/ 150019 w 314325"/>
                <a:gd name="connsiteY49" fmla="*/ 311944 h 314325"/>
                <a:gd name="connsiteX50" fmla="*/ 169069 w 314325"/>
                <a:gd name="connsiteY50" fmla="*/ 311944 h 314325"/>
                <a:gd name="connsiteX51" fmla="*/ 169069 w 314325"/>
                <a:gd name="connsiteY51" fmla="*/ 283369 h 314325"/>
                <a:gd name="connsiteX52" fmla="*/ 197644 w 314325"/>
                <a:gd name="connsiteY52" fmla="*/ 283369 h 314325"/>
                <a:gd name="connsiteX53" fmla="*/ 197644 w 314325"/>
                <a:gd name="connsiteY53" fmla="*/ 311944 h 314325"/>
                <a:gd name="connsiteX54" fmla="*/ 216694 w 314325"/>
                <a:gd name="connsiteY54" fmla="*/ 311944 h 314325"/>
                <a:gd name="connsiteX55" fmla="*/ 216694 w 314325"/>
                <a:gd name="connsiteY55" fmla="*/ 283369 h 314325"/>
                <a:gd name="connsiteX56" fmla="*/ 245269 w 314325"/>
                <a:gd name="connsiteY56" fmla="*/ 283369 h 314325"/>
                <a:gd name="connsiteX57" fmla="*/ 245269 w 314325"/>
                <a:gd name="connsiteY57" fmla="*/ 311944 h 314325"/>
                <a:gd name="connsiteX58" fmla="*/ 264319 w 314325"/>
                <a:gd name="connsiteY58" fmla="*/ 311944 h 314325"/>
                <a:gd name="connsiteX59" fmla="*/ 264319 w 314325"/>
                <a:gd name="connsiteY59" fmla="*/ 283369 h 314325"/>
                <a:gd name="connsiteX60" fmla="*/ 283369 w 314325"/>
                <a:gd name="connsiteY60" fmla="*/ 264319 h 314325"/>
                <a:gd name="connsiteX61" fmla="*/ 311944 w 314325"/>
                <a:gd name="connsiteY61" fmla="*/ 264319 h 314325"/>
                <a:gd name="connsiteX62" fmla="*/ 311944 w 314325"/>
                <a:gd name="connsiteY62" fmla="*/ 245269 h 314325"/>
                <a:gd name="connsiteX63" fmla="*/ 283369 w 314325"/>
                <a:gd name="connsiteY63" fmla="*/ 245269 h 314325"/>
                <a:gd name="connsiteX64" fmla="*/ 283369 w 314325"/>
                <a:gd name="connsiteY64" fmla="*/ 216694 h 314325"/>
                <a:gd name="connsiteX65" fmla="*/ 311944 w 314325"/>
                <a:gd name="connsiteY65" fmla="*/ 216694 h 314325"/>
                <a:gd name="connsiteX66" fmla="*/ 311944 w 314325"/>
                <a:gd name="connsiteY66" fmla="*/ 197644 h 314325"/>
                <a:gd name="connsiteX67" fmla="*/ 283369 w 314325"/>
                <a:gd name="connsiteY67" fmla="*/ 197644 h 314325"/>
                <a:gd name="connsiteX68" fmla="*/ 283369 w 314325"/>
                <a:gd name="connsiteY68" fmla="*/ 169069 h 314325"/>
                <a:gd name="connsiteX69" fmla="*/ 311944 w 314325"/>
                <a:gd name="connsiteY69" fmla="*/ 169069 h 314325"/>
                <a:gd name="connsiteX70" fmla="*/ 311944 w 314325"/>
                <a:gd name="connsiteY70" fmla="*/ 150019 h 314325"/>
                <a:gd name="connsiteX71" fmla="*/ 283369 w 314325"/>
                <a:gd name="connsiteY71" fmla="*/ 150019 h 314325"/>
                <a:gd name="connsiteX72" fmla="*/ 283369 w 314325"/>
                <a:gd name="connsiteY72" fmla="*/ 121444 h 314325"/>
                <a:gd name="connsiteX73" fmla="*/ 311944 w 314325"/>
                <a:gd name="connsiteY73" fmla="*/ 121444 h 314325"/>
                <a:gd name="connsiteX74" fmla="*/ 311944 w 314325"/>
                <a:gd name="connsiteY74" fmla="*/ 102394 h 314325"/>
                <a:gd name="connsiteX75" fmla="*/ 283369 w 314325"/>
                <a:gd name="connsiteY75" fmla="*/ 102394 h 314325"/>
                <a:gd name="connsiteX76" fmla="*/ 283369 w 314325"/>
                <a:gd name="connsiteY76" fmla="*/ 73819 h 314325"/>
                <a:gd name="connsiteX77" fmla="*/ 311944 w 314325"/>
                <a:gd name="connsiteY77" fmla="*/ 73819 h 314325"/>
                <a:gd name="connsiteX78" fmla="*/ 311944 w 314325"/>
                <a:gd name="connsiteY78" fmla="*/ 54769 h 314325"/>
                <a:gd name="connsiteX79" fmla="*/ 283369 w 314325"/>
                <a:gd name="connsiteY79" fmla="*/ 54769 h 314325"/>
                <a:gd name="connsiteX80" fmla="*/ 264319 w 314325"/>
                <a:gd name="connsiteY80" fmla="*/ 35719 h 314325"/>
                <a:gd name="connsiteX81" fmla="*/ 264319 w 314325"/>
                <a:gd name="connsiteY81" fmla="*/ 262414 h 314325"/>
                <a:gd name="connsiteX82" fmla="*/ 262414 w 314325"/>
                <a:gd name="connsiteY82" fmla="*/ 264319 h 314325"/>
                <a:gd name="connsiteX83" fmla="*/ 56674 w 314325"/>
                <a:gd name="connsiteY83" fmla="*/ 264319 h 314325"/>
                <a:gd name="connsiteX84" fmla="*/ 56674 w 314325"/>
                <a:gd name="connsiteY84" fmla="*/ 264319 h 314325"/>
                <a:gd name="connsiteX85" fmla="*/ 54769 w 314325"/>
                <a:gd name="connsiteY85" fmla="*/ 262414 h 314325"/>
                <a:gd name="connsiteX86" fmla="*/ 54769 w 314325"/>
                <a:gd name="connsiteY86" fmla="*/ 56674 h 314325"/>
                <a:gd name="connsiteX87" fmla="*/ 54769 w 314325"/>
                <a:gd name="connsiteY87" fmla="*/ 56674 h 314325"/>
                <a:gd name="connsiteX88" fmla="*/ 56674 w 314325"/>
                <a:gd name="connsiteY88" fmla="*/ 54769 h 314325"/>
                <a:gd name="connsiteX89" fmla="*/ 262414 w 314325"/>
                <a:gd name="connsiteY89" fmla="*/ 54769 h 314325"/>
                <a:gd name="connsiteX90" fmla="*/ 264319 w 314325"/>
                <a:gd name="connsiteY90" fmla="*/ 56674 h 314325"/>
                <a:gd name="connsiteX91" fmla="*/ 264319 w 314325"/>
                <a:gd name="connsiteY91" fmla="*/ 26241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14325" h="314325">
                  <a:moveTo>
                    <a:pt x="264319" y="35719"/>
                  </a:moveTo>
                  <a:lnTo>
                    <a:pt x="264319" y="7144"/>
                  </a:lnTo>
                  <a:lnTo>
                    <a:pt x="245269" y="7144"/>
                  </a:lnTo>
                  <a:lnTo>
                    <a:pt x="245269" y="35719"/>
                  </a:lnTo>
                  <a:lnTo>
                    <a:pt x="216694" y="35719"/>
                  </a:lnTo>
                  <a:lnTo>
                    <a:pt x="216694" y="7144"/>
                  </a:lnTo>
                  <a:lnTo>
                    <a:pt x="197644" y="7144"/>
                  </a:lnTo>
                  <a:lnTo>
                    <a:pt x="197644" y="35719"/>
                  </a:lnTo>
                  <a:lnTo>
                    <a:pt x="169069" y="35719"/>
                  </a:lnTo>
                  <a:lnTo>
                    <a:pt x="169069" y="7144"/>
                  </a:lnTo>
                  <a:lnTo>
                    <a:pt x="150019" y="7144"/>
                  </a:lnTo>
                  <a:lnTo>
                    <a:pt x="150019" y="35719"/>
                  </a:lnTo>
                  <a:lnTo>
                    <a:pt x="121444" y="35719"/>
                  </a:lnTo>
                  <a:lnTo>
                    <a:pt x="121444" y="7144"/>
                  </a:lnTo>
                  <a:lnTo>
                    <a:pt x="102394" y="7144"/>
                  </a:lnTo>
                  <a:lnTo>
                    <a:pt x="102394" y="35719"/>
                  </a:lnTo>
                  <a:lnTo>
                    <a:pt x="73819" y="35719"/>
                  </a:lnTo>
                  <a:lnTo>
                    <a:pt x="73819" y="7144"/>
                  </a:lnTo>
                  <a:lnTo>
                    <a:pt x="54769" y="7144"/>
                  </a:lnTo>
                  <a:lnTo>
                    <a:pt x="54769" y="35719"/>
                  </a:lnTo>
                  <a:cubicBezTo>
                    <a:pt x="44291" y="36671"/>
                    <a:pt x="36671" y="44291"/>
                    <a:pt x="35719" y="54769"/>
                  </a:cubicBezTo>
                  <a:lnTo>
                    <a:pt x="7144" y="54769"/>
                  </a:lnTo>
                  <a:lnTo>
                    <a:pt x="7144" y="73819"/>
                  </a:lnTo>
                  <a:lnTo>
                    <a:pt x="35719" y="73819"/>
                  </a:lnTo>
                  <a:lnTo>
                    <a:pt x="35719" y="102394"/>
                  </a:lnTo>
                  <a:lnTo>
                    <a:pt x="7144" y="102394"/>
                  </a:lnTo>
                  <a:lnTo>
                    <a:pt x="7144" y="121444"/>
                  </a:lnTo>
                  <a:lnTo>
                    <a:pt x="35719" y="121444"/>
                  </a:lnTo>
                  <a:lnTo>
                    <a:pt x="35719" y="150019"/>
                  </a:lnTo>
                  <a:lnTo>
                    <a:pt x="7144" y="150019"/>
                  </a:lnTo>
                  <a:lnTo>
                    <a:pt x="7144" y="169069"/>
                  </a:lnTo>
                  <a:lnTo>
                    <a:pt x="35719" y="169069"/>
                  </a:lnTo>
                  <a:lnTo>
                    <a:pt x="35719" y="197644"/>
                  </a:lnTo>
                  <a:lnTo>
                    <a:pt x="7144" y="197644"/>
                  </a:lnTo>
                  <a:lnTo>
                    <a:pt x="7144" y="216694"/>
                  </a:lnTo>
                  <a:lnTo>
                    <a:pt x="35719" y="216694"/>
                  </a:lnTo>
                  <a:lnTo>
                    <a:pt x="35719" y="245269"/>
                  </a:lnTo>
                  <a:lnTo>
                    <a:pt x="7144" y="245269"/>
                  </a:lnTo>
                  <a:lnTo>
                    <a:pt x="7144" y="264319"/>
                  </a:lnTo>
                  <a:lnTo>
                    <a:pt x="35719" y="264319"/>
                  </a:lnTo>
                  <a:cubicBezTo>
                    <a:pt x="36671" y="274796"/>
                    <a:pt x="44291" y="282416"/>
                    <a:pt x="54769" y="283369"/>
                  </a:cubicBezTo>
                  <a:lnTo>
                    <a:pt x="54769" y="311944"/>
                  </a:lnTo>
                  <a:lnTo>
                    <a:pt x="73819" y="311944"/>
                  </a:lnTo>
                  <a:lnTo>
                    <a:pt x="73819" y="283369"/>
                  </a:lnTo>
                  <a:lnTo>
                    <a:pt x="102394" y="283369"/>
                  </a:lnTo>
                  <a:lnTo>
                    <a:pt x="102394" y="311944"/>
                  </a:lnTo>
                  <a:lnTo>
                    <a:pt x="121444" y="311944"/>
                  </a:lnTo>
                  <a:lnTo>
                    <a:pt x="121444" y="283369"/>
                  </a:lnTo>
                  <a:lnTo>
                    <a:pt x="150019" y="283369"/>
                  </a:lnTo>
                  <a:lnTo>
                    <a:pt x="150019" y="311944"/>
                  </a:lnTo>
                  <a:lnTo>
                    <a:pt x="169069" y="311944"/>
                  </a:lnTo>
                  <a:lnTo>
                    <a:pt x="169069" y="283369"/>
                  </a:lnTo>
                  <a:lnTo>
                    <a:pt x="197644" y="283369"/>
                  </a:lnTo>
                  <a:lnTo>
                    <a:pt x="197644" y="311944"/>
                  </a:lnTo>
                  <a:lnTo>
                    <a:pt x="216694" y="311944"/>
                  </a:lnTo>
                  <a:lnTo>
                    <a:pt x="216694" y="283369"/>
                  </a:lnTo>
                  <a:lnTo>
                    <a:pt x="245269" y="283369"/>
                  </a:lnTo>
                  <a:lnTo>
                    <a:pt x="245269" y="311944"/>
                  </a:lnTo>
                  <a:lnTo>
                    <a:pt x="264319" y="311944"/>
                  </a:lnTo>
                  <a:lnTo>
                    <a:pt x="264319" y="283369"/>
                  </a:lnTo>
                  <a:cubicBezTo>
                    <a:pt x="274796" y="282416"/>
                    <a:pt x="282416" y="274796"/>
                    <a:pt x="283369" y="264319"/>
                  </a:cubicBezTo>
                  <a:lnTo>
                    <a:pt x="311944" y="264319"/>
                  </a:lnTo>
                  <a:lnTo>
                    <a:pt x="311944" y="245269"/>
                  </a:lnTo>
                  <a:lnTo>
                    <a:pt x="283369" y="245269"/>
                  </a:lnTo>
                  <a:lnTo>
                    <a:pt x="283369" y="216694"/>
                  </a:lnTo>
                  <a:lnTo>
                    <a:pt x="311944" y="216694"/>
                  </a:lnTo>
                  <a:lnTo>
                    <a:pt x="311944" y="197644"/>
                  </a:lnTo>
                  <a:lnTo>
                    <a:pt x="283369" y="197644"/>
                  </a:lnTo>
                  <a:lnTo>
                    <a:pt x="283369" y="169069"/>
                  </a:lnTo>
                  <a:lnTo>
                    <a:pt x="311944" y="169069"/>
                  </a:lnTo>
                  <a:lnTo>
                    <a:pt x="311944" y="150019"/>
                  </a:lnTo>
                  <a:lnTo>
                    <a:pt x="283369" y="150019"/>
                  </a:lnTo>
                  <a:lnTo>
                    <a:pt x="283369" y="121444"/>
                  </a:lnTo>
                  <a:lnTo>
                    <a:pt x="311944" y="121444"/>
                  </a:lnTo>
                  <a:lnTo>
                    <a:pt x="311944" y="102394"/>
                  </a:lnTo>
                  <a:lnTo>
                    <a:pt x="283369" y="102394"/>
                  </a:lnTo>
                  <a:lnTo>
                    <a:pt x="283369" y="73819"/>
                  </a:lnTo>
                  <a:lnTo>
                    <a:pt x="311944" y="73819"/>
                  </a:lnTo>
                  <a:lnTo>
                    <a:pt x="311944" y="54769"/>
                  </a:lnTo>
                  <a:lnTo>
                    <a:pt x="283369" y="54769"/>
                  </a:lnTo>
                  <a:cubicBezTo>
                    <a:pt x="282416" y="44291"/>
                    <a:pt x="274796" y="36671"/>
                    <a:pt x="264319" y="35719"/>
                  </a:cubicBezTo>
                  <a:close/>
                  <a:moveTo>
                    <a:pt x="264319" y="262414"/>
                  </a:moveTo>
                  <a:cubicBezTo>
                    <a:pt x="264319" y="263366"/>
                    <a:pt x="263366" y="264319"/>
                    <a:pt x="262414" y="264319"/>
                  </a:cubicBezTo>
                  <a:lnTo>
                    <a:pt x="56674" y="264319"/>
                  </a:lnTo>
                  <a:cubicBezTo>
                    <a:pt x="56674" y="264319"/>
                    <a:pt x="56674" y="264319"/>
                    <a:pt x="56674" y="264319"/>
                  </a:cubicBezTo>
                  <a:cubicBezTo>
                    <a:pt x="55721" y="264319"/>
                    <a:pt x="54769" y="263366"/>
                    <a:pt x="54769" y="262414"/>
                  </a:cubicBezTo>
                  <a:lnTo>
                    <a:pt x="54769" y="56674"/>
                  </a:lnTo>
                  <a:cubicBezTo>
                    <a:pt x="54769" y="56674"/>
                    <a:pt x="54769" y="56674"/>
                    <a:pt x="54769" y="56674"/>
                  </a:cubicBezTo>
                  <a:cubicBezTo>
                    <a:pt x="54769" y="55721"/>
                    <a:pt x="55721" y="54769"/>
                    <a:pt x="56674" y="54769"/>
                  </a:cubicBezTo>
                  <a:lnTo>
                    <a:pt x="262414" y="54769"/>
                  </a:lnTo>
                  <a:cubicBezTo>
                    <a:pt x="263366" y="54769"/>
                    <a:pt x="264319" y="55721"/>
                    <a:pt x="264319" y="56674"/>
                  </a:cubicBezTo>
                  <a:lnTo>
                    <a:pt x="264319" y="262414"/>
                  </a:lnTo>
                  <a:close/>
                </a:path>
              </a:pathLst>
            </a:custGeom>
            <a:grpFill/>
            <a:ln w="9525" cap="flat">
              <a:noFill/>
              <a:prstDash val="solid"/>
              <a:miter/>
            </a:ln>
          </p:spPr>
          <p:txBody>
            <a:bodyPr rtlCol="0" anchor="ctr"/>
            <a:lstStyle/>
            <a:p>
              <a:endParaRPr lang="en-US" sz="3917" dirty="0"/>
            </a:p>
          </p:txBody>
        </p:sp>
      </p:grpSp>
      <p:grpSp>
        <p:nvGrpSpPr>
          <p:cNvPr id="3" name="Group 4">
            <a:extLst>
              <a:ext uri="{FF2B5EF4-FFF2-40B4-BE49-F238E27FC236}">
                <a16:creationId xmlns:a16="http://schemas.microsoft.com/office/drawing/2014/main" id="{4C8FEC9D-F5C4-4DD3-9E26-006B04C2285D}"/>
              </a:ext>
            </a:extLst>
          </p:cNvPr>
          <p:cNvGrpSpPr>
            <a:grpSpLocks noChangeAspect="1"/>
          </p:cNvGrpSpPr>
          <p:nvPr/>
        </p:nvGrpSpPr>
        <p:grpSpPr bwMode="auto">
          <a:xfrm>
            <a:off x="9436606" y="1812081"/>
            <a:ext cx="1043941" cy="1165861"/>
            <a:chOff x="4188" y="848"/>
            <a:chExt cx="411" cy="459"/>
          </a:xfrm>
        </p:grpSpPr>
        <p:sp>
          <p:nvSpPr>
            <p:cNvPr id="7" name="Freeform 5">
              <a:extLst>
                <a:ext uri="{FF2B5EF4-FFF2-40B4-BE49-F238E27FC236}">
                  <a16:creationId xmlns:a16="http://schemas.microsoft.com/office/drawing/2014/main" id="{9ACC232D-17E3-40A0-8F14-63E093F8B5D0}"/>
                </a:ext>
              </a:extLst>
            </p:cNvPr>
            <p:cNvSpPr>
              <a:spLocks/>
            </p:cNvSpPr>
            <p:nvPr/>
          </p:nvSpPr>
          <p:spPr bwMode="auto">
            <a:xfrm>
              <a:off x="4188" y="848"/>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9D007A6-A168-455F-8259-0C93C0987C0D}"/>
                </a:ext>
              </a:extLst>
            </p:cNvPr>
            <p:cNvSpPr>
              <a:spLocks/>
            </p:cNvSpPr>
            <p:nvPr/>
          </p:nvSpPr>
          <p:spPr bwMode="auto">
            <a:xfrm>
              <a:off x="4412" y="849"/>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B184799-EF89-4126-8A32-3A5A7090FB7A}"/>
                </a:ext>
              </a:extLst>
            </p:cNvPr>
            <p:cNvSpPr>
              <a:spLocks/>
            </p:cNvSpPr>
            <p:nvPr/>
          </p:nvSpPr>
          <p:spPr bwMode="auto">
            <a:xfrm>
              <a:off x="4347" y="1008"/>
              <a:ext cx="106" cy="135"/>
            </a:xfrm>
            <a:custGeom>
              <a:avLst/>
              <a:gdLst>
                <a:gd name="T0" fmla="*/ 0 w 157"/>
                <a:gd name="T1" fmla="*/ 204 h 204"/>
                <a:gd name="T2" fmla="*/ 0 w 157"/>
                <a:gd name="T3" fmla="*/ 204 h 204"/>
                <a:gd name="T4" fmla="*/ 0 w 157"/>
                <a:gd name="T5" fmla="*/ 0 h 204"/>
                <a:gd name="T6" fmla="*/ 30 w 157"/>
                <a:gd name="T7" fmla="*/ 0 h 204"/>
                <a:gd name="T8" fmla="*/ 30 w 157"/>
                <a:gd name="T9" fmla="*/ 91 h 204"/>
                <a:gd name="T10" fmla="*/ 114 w 157"/>
                <a:gd name="T11" fmla="*/ 0 h 204"/>
                <a:gd name="T12" fmla="*/ 149 w 157"/>
                <a:gd name="T13" fmla="*/ 0 h 204"/>
                <a:gd name="T14" fmla="*/ 59 w 157"/>
                <a:gd name="T15" fmla="*/ 98 h 204"/>
                <a:gd name="T16" fmla="*/ 157 w 157"/>
                <a:gd name="T17" fmla="*/ 204 h 204"/>
                <a:gd name="T18" fmla="*/ 120 w 157"/>
                <a:gd name="T19" fmla="*/ 204 h 204"/>
                <a:gd name="T20" fmla="*/ 30 w 157"/>
                <a:gd name="T21" fmla="*/ 107 h 204"/>
                <a:gd name="T22" fmla="*/ 30 w 157"/>
                <a:gd name="T23" fmla="*/ 204 h 204"/>
                <a:gd name="T24" fmla="*/ 0 w 157"/>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204">
                  <a:moveTo>
                    <a:pt x="0" y="204"/>
                  </a:moveTo>
                  <a:lnTo>
                    <a:pt x="0" y="204"/>
                  </a:lnTo>
                  <a:lnTo>
                    <a:pt x="0" y="0"/>
                  </a:lnTo>
                  <a:lnTo>
                    <a:pt x="30" y="0"/>
                  </a:lnTo>
                  <a:lnTo>
                    <a:pt x="30" y="91"/>
                  </a:lnTo>
                  <a:lnTo>
                    <a:pt x="114" y="0"/>
                  </a:lnTo>
                  <a:lnTo>
                    <a:pt x="149" y="0"/>
                  </a:lnTo>
                  <a:lnTo>
                    <a:pt x="59" y="98"/>
                  </a:lnTo>
                  <a:lnTo>
                    <a:pt x="157" y="204"/>
                  </a:lnTo>
                  <a:lnTo>
                    <a:pt x="120" y="204"/>
                  </a:lnTo>
                  <a:lnTo>
                    <a:pt x="30" y="107"/>
                  </a:lnTo>
                  <a:lnTo>
                    <a:pt x="30" y="204"/>
                  </a:lnTo>
                  <a:lnTo>
                    <a:pt x="0" y="204"/>
                  </a:lnTo>
                  <a:close/>
                </a:path>
              </a:pathLst>
            </a:custGeom>
            <a:solidFill>
              <a:schemeClr val="accent2"/>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a:p>
          </p:txBody>
        </p:sp>
      </p:grpSp>
      <p:grpSp>
        <p:nvGrpSpPr>
          <p:cNvPr id="14" name="Group 10">
            <a:extLst>
              <a:ext uri="{FF2B5EF4-FFF2-40B4-BE49-F238E27FC236}">
                <a16:creationId xmlns:a16="http://schemas.microsoft.com/office/drawing/2014/main" id="{6BEA2088-BB00-433F-B92A-405D08876CE3}"/>
              </a:ext>
            </a:extLst>
          </p:cNvPr>
          <p:cNvGrpSpPr>
            <a:grpSpLocks noChangeAspect="1"/>
          </p:cNvGrpSpPr>
          <p:nvPr/>
        </p:nvGrpSpPr>
        <p:grpSpPr bwMode="auto">
          <a:xfrm>
            <a:off x="4881042" y="5864941"/>
            <a:ext cx="1043941" cy="1173480"/>
            <a:chOff x="2563" y="2255"/>
            <a:chExt cx="411" cy="462"/>
          </a:xfrm>
        </p:grpSpPr>
        <p:sp>
          <p:nvSpPr>
            <p:cNvPr id="36" name="Freeform 11">
              <a:extLst>
                <a:ext uri="{FF2B5EF4-FFF2-40B4-BE49-F238E27FC236}">
                  <a16:creationId xmlns:a16="http://schemas.microsoft.com/office/drawing/2014/main" id="{59593340-05FB-4970-B708-E475CA092585}"/>
                </a:ext>
              </a:extLst>
            </p:cNvPr>
            <p:cNvSpPr>
              <a:spLocks noEditPoints="1"/>
            </p:cNvSpPr>
            <p:nvPr/>
          </p:nvSpPr>
          <p:spPr bwMode="auto">
            <a:xfrm>
              <a:off x="2782" y="2391"/>
              <a:ext cx="192" cy="324"/>
            </a:xfrm>
            <a:custGeom>
              <a:avLst/>
              <a:gdLst>
                <a:gd name="T0" fmla="*/ 286 w 293"/>
                <a:gd name="T1" fmla="*/ 0 h 497"/>
                <a:gd name="T2" fmla="*/ 286 w 293"/>
                <a:gd name="T3" fmla="*/ 0 h 497"/>
                <a:gd name="T4" fmla="*/ 282 w 293"/>
                <a:gd name="T5" fmla="*/ 1 h 497"/>
                <a:gd name="T6" fmla="*/ 154 w 293"/>
                <a:gd name="T7" fmla="*/ 75 h 497"/>
                <a:gd name="T8" fmla="*/ 147 w 293"/>
                <a:gd name="T9" fmla="*/ 82 h 497"/>
                <a:gd name="T10" fmla="*/ 147 w 293"/>
                <a:gd name="T11" fmla="*/ 246 h 497"/>
                <a:gd name="T12" fmla="*/ 147 w 293"/>
                <a:gd name="T13" fmla="*/ 253 h 497"/>
                <a:gd name="T14" fmla="*/ 4 w 293"/>
                <a:gd name="T15" fmla="*/ 336 h 497"/>
                <a:gd name="T16" fmla="*/ 0 w 293"/>
                <a:gd name="T17" fmla="*/ 342 h 497"/>
                <a:gd name="T18" fmla="*/ 0 w 293"/>
                <a:gd name="T19" fmla="*/ 489 h 497"/>
                <a:gd name="T20" fmla="*/ 8 w 293"/>
                <a:gd name="T21" fmla="*/ 497 h 497"/>
                <a:gd name="T22" fmla="*/ 12 w 293"/>
                <a:gd name="T23" fmla="*/ 496 h 497"/>
                <a:gd name="T24" fmla="*/ 290 w 293"/>
                <a:gd name="T25" fmla="*/ 336 h 497"/>
                <a:gd name="T26" fmla="*/ 293 w 293"/>
                <a:gd name="T27" fmla="*/ 329 h 497"/>
                <a:gd name="T28" fmla="*/ 293 w 293"/>
                <a:gd name="T29" fmla="*/ 8 h 497"/>
                <a:gd name="T30" fmla="*/ 286 w 293"/>
                <a:gd name="T31" fmla="*/ 0 h 497"/>
                <a:gd name="T32" fmla="*/ 267 w 293"/>
                <a:gd name="T33" fmla="*/ 41 h 497"/>
                <a:gd name="T34" fmla="*/ 267 w 293"/>
                <a:gd name="T35" fmla="*/ 41 h 497"/>
                <a:gd name="T36" fmla="*/ 267 w 293"/>
                <a:gd name="T37" fmla="*/ 318 h 497"/>
                <a:gd name="T38" fmla="*/ 27 w 293"/>
                <a:gd name="T39" fmla="*/ 457 h 497"/>
                <a:gd name="T40" fmla="*/ 27 w 293"/>
                <a:gd name="T41" fmla="*/ 353 h 497"/>
                <a:gd name="T42" fmla="*/ 160 w 293"/>
                <a:gd name="T43" fmla="*/ 276 h 497"/>
                <a:gd name="T44" fmla="*/ 173 w 293"/>
                <a:gd name="T45" fmla="*/ 257 h 497"/>
                <a:gd name="T46" fmla="*/ 173 w 293"/>
                <a:gd name="T47" fmla="*/ 246 h 497"/>
                <a:gd name="T48" fmla="*/ 173 w 293"/>
                <a:gd name="T49" fmla="*/ 95 h 497"/>
                <a:gd name="T50" fmla="*/ 267 w 293"/>
                <a:gd name="T51" fmla="*/ 4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3" h="497">
                  <a:moveTo>
                    <a:pt x="286" y="0"/>
                  </a:moveTo>
                  <a:lnTo>
                    <a:pt x="286" y="0"/>
                  </a:lnTo>
                  <a:cubicBezTo>
                    <a:pt x="284" y="0"/>
                    <a:pt x="283" y="1"/>
                    <a:pt x="282" y="1"/>
                  </a:cubicBezTo>
                  <a:lnTo>
                    <a:pt x="154" y="75"/>
                  </a:lnTo>
                  <a:cubicBezTo>
                    <a:pt x="152" y="76"/>
                    <a:pt x="147" y="79"/>
                    <a:pt x="147" y="82"/>
                  </a:cubicBezTo>
                  <a:lnTo>
                    <a:pt x="147" y="246"/>
                  </a:lnTo>
                  <a:cubicBezTo>
                    <a:pt x="147" y="252"/>
                    <a:pt x="147" y="252"/>
                    <a:pt x="147" y="253"/>
                  </a:cubicBezTo>
                  <a:lnTo>
                    <a:pt x="4" y="336"/>
                  </a:lnTo>
                  <a:cubicBezTo>
                    <a:pt x="2" y="337"/>
                    <a:pt x="0" y="340"/>
                    <a:pt x="0" y="342"/>
                  </a:cubicBezTo>
                  <a:lnTo>
                    <a:pt x="0" y="489"/>
                  </a:lnTo>
                  <a:cubicBezTo>
                    <a:pt x="0" y="494"/>
                    <a:pt x="4" y="497"/>
                    <a:pt x="8" y="497"/>
                  </a:cubicBezTo>
                  <a:cubicBezTo>
                    <a:pt x="9" y="497"/>
                    <a:pt x="11" y="497"/>
                    <a:pt x="12" y="496"/>
                  </a:cubicBezTo>
                  <a:lnTo>
                    <a:pt x="290" y="336"/>
                  </a:lnTo>
                  <a:cubicBezTo>
                    <a:pt x="292" y="334"/>
                    <a:pt x="293" y="332"/>
                    <a:pt x="293" y="329"/>
                  </a:cubicBezTo>
                  <a:lnTo>
                    <a:pt x="293" y="8"/>
                  </a:lnTo>
                  <a:cubicBezTo>
                    <a:pt x="293" y="4"/>
                    <a:pt x="290" y="0"/>
                    <a:pt x="286" y="0"/>
                  </a:cubicBezTo>
                  <a:close/>
                  <a:moveTo>
                    <a:pt x="267" y="41"/>
                  </a:moveTo>
                  <a:lnTo>
                    <a:pt x="267" y="41"/>
                  </a:lnTo>
                  <a:lnTo>
                    <a:pt x="267" y="318"/>
                  </a:lnTo>
                  <a:lnTo>
                    <a:pt x="27" y="457"/>
                  </a:lnTo>
                  <a:lnTo>
                    <a:pt x="27" y="353"/>
                  </a:lnTo>
                  <a:lnTo>
                    <a:pt x="160" y="276"/>
                  </a:lnTo>
                  <a:cubicBezTo>
                    <a:pt x="167" y="272"/>
                    <a:pt x="172" y="265"/>
                    <a:pt x="173" y="257"/>
                  </a:cubicBezTo>
                  <a:cubicBezTo>
                    <a:pt x="173" y="254"/>
                    <a:pt x="173" y="253"/>
                    <a:pt x="173" y="246"/>
                  </a:cubicBezTo>
                  <a:lnTo>
                    <a:pt x="173" y="95"/>
                  </a:lnTo>
                  <a:lnTo>
                    <a:pt x="267" y="41"/>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a:p>
          </p:txBody>
        </p:sp>
        <p:sp>
          <p:nvSpPr>
            <p:cNvPr id="37" name="Freeform 12">
              <a:extLst>
                <a:ext uri="{FF2B5EF4-FFF2-40B4-BE49-F238E27FC236}">
                  <a16:creationId xmlns:a16="http://schemas.microsoft.com/office/drawing/2014/main" id="{B858A02E-8F91-4034-964E-ED66DF73EF77}"/>
                </a:ext>
              </a:extLst>
            </p:cNvPr>
            <p:cNvSpPr>
              <a:spLocks/>
            </p:cNvSpPr>
            <p:nvPr/>
          </p:nvSpPr>
          <p:spPr bwMode="auto">
            <a:xfrm>
              <a:off x="2563" y="2255"/>
              <a:ext cx="394" cy="462"/>
            </a:xfrm>
            <a:custGeom>
              <a:avLst/>
              <a:gdLst>
                <a:gd name="T0" fmla="*/ 293 w 600"/>
                <a:gd name="T1" fmla="*/ 354 h 707"/>
                <a:gd name="T2" fmla="*/ 293 w 600"/>
                <a:gd name="T3" fmla="*/ 354 h 707"/>
                <a:gd name="T4" fmla="*/ 293 w 600"/>
                <a:gd name="T5" fmla="*/ 697 h 707"/>
                <a:gd name="T6" fmla="*/ 282 w 600"/>
                <a:gd name="T7" fmla="*/ 704 h 707"/>
                <a:gd name="T8" fmla="*/ 4 w 600"/>
                <a:gd name="T9" fmla="*/ 544 h 707"/>
                <a:gd name="T10" fmla="*/ 0 w 600"/>
                <a:gd name="T11" fmla="*/ 537 h 707"/>
                <a:gd name="T12" fmla="*/ 0 w 600"/>
                <a:gd name="T13" fmla="*/ 184 h 707"/>
                <a:gd name="T14" fmla="*/ 4 w 600"/>
                <a:gd name="T15" fmla="*/ 177 h 707"/>
                <a:gd name="T16" fmla="*/ 309 w 600"/>
                <a:gd name="T17" fmla="*/ 1 h 707"/>
                <a:gd name="T18" fmla="*/ 317 w 600"/>
                <a:gd name="T19" fmla="*/ 1 h 707"/>
                <a:gd name="T20" fmla="*/ 595 w 600"/>
                <a:gd name="T21" fmla="*/ 161 h 707"/>
                <a:gd name="T22" fmla="*/ 595 w 600"/>
                <a:gd name="T23" fmla="*/ 175 h 707"/>
                <a:gd name="T24" fmla="*/ 297 w 600"/>
                <a:gd name="T25" fmla="*/ 347 h 707"/>
                <a:gd name="T26" fmla="*/ 293 w 600"/>
                <a:gd name="T27" fmla="*/ 354 h 707"/>
                <a:gd name="T28" fmla="*/ 293 w 600"/>
                <a:gd name="T29" fmla="*/ 354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0" h="707">
                  <a:moveTo>
                    <a:pt x="293" y="354"/>
                  </a:moveTo>
                  <a:lnTo>
                    <a:pt x="293" y="354"/>
                  </a:lnTo>
                  <a:lnTo>
                    <a:pt x="293" y="697"/>
                  </a:lnTo>
                  <a:cubicBezTo>
                    <a:pt x="293" y="703"/>
                    <a:pt x="287" y="707"/>
                    <a:pt x="282" y="704"/>
                  </a:cubicBezTo>
                  <a:lnTo>
                    <a:pt x="4" y="544"/>
                  </a:lnTo>
                  <a:cubicBezTo>
                    <a:pt x="1" y="542"/>
                    <a:pt x="0" y="540"/>
                    <a:pt x="0" y="537"/>
                  </a:cubicBezTo>
                  <a:lnTo>
                    <a:pt x="0" y="184"/>
                  </a:lnTo>
                  <a:cubicBezTo>
                    <a:pt x="0" y="181"/>
                    <a:pt x="1" y="179"/>
                    <a:pt x="4" y="177"/>
                  </a:cubicBezTo>
                  <a:lnTo>
                    <a:pt x="309" y="1"/>
                  </a:lnTo>
                  <a:cubicBezTo>
                    <a:pt x="312" y="0"/>
                    <a:pt x="315" y="0"/>
                    <a:pt x="317" y="1"/>
                  </a:cubicBezTo>
                  <a:lnTo>
                    <a:pt x="595" y="161"/>
                  </a:lnTo>
                  <a:cubicBezTo>
                    <a:pt x="600" y="164"/>
                    <a:pt x="600" y="172"/>
                    <a:pt x="595" y="175"/>
                  </a:cubicBezTo>
                  <a:lnTo>
                    <a:pt x="297" y="347"/>
                  </a:lnTo>
                  <a:cubicBezTo>
                    <a:pt x="295" y="348"/>
                    <a:pt x="293" y="351"/>
                    <a:pt x="293" y="354"/>
                  </a:cubicBezTo>
                  <a:lnTo>
                    <a:pt x="293" y="3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p>
          </p:txBody>
        </p:sp>
      </p:grpSp>
      <p:grpSp>
        <p:nvGrpSpPr>
          <p:cNvPr id="38" name="Group 15">
            <a:extLst>
              <a:ext uri="{FF2B5EF4-FFF2-40B4-BE49-F238E27FC236}">
                <a16:creationId xmlns:a16="http://schemas.microsoft.com/office/drawing/2014/main" id="{507B1538-D756-456A-8985-85067DA3527A}"/>
              </a:ext>
            </a:extLst>
          </p:cNvPr>
          <p:cNvGrpSpPr>
            <a:grpSpLocks noChangeAspect="1"/>
          </p:cNvGrpSpPr>
          <p:nvPr/>
        </p:nvGrpSpPr>
        <p:grpSpPr bwMode="auto">
          <a:xfrm>
            <a:off x="4881042" y="1812081"/>
            <a:ext cx="1043941" cy="1165861"/>
            <a:chOff x="2104" y="682"/>
            <a:chExt cx="411" cy="459"/>
          </a:xfrm>
        </p:grpSpPr>
        <p:sp>
          <p:nvSpPr>
            <p:cNvPr id="40" name="Freeform 16">
              <a:extLst>
                <a:ext uri="{FF2B5EF4-FFF2-40B4-BE49-F238E27FC236}">
                  <a16:creationId xmlns:a16="http://schemas.microsoft.com/office/drawing/2014/main" id="{DC768078-18F0-4B26-AACA-4D8DA1D0C624}"/>
                </a:ext>
              </a:extLst>
            </p:cNvPr>
            <p:cNvSpPr>
              <a:spLocks/>
            </p:cNvSpPr>
            <p:nvPr/>
          </p:nvSpPr>
          <p:spPr bwMode="auto">
            <a:xfrm>
              <a:off x="2104" y="682"/>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p>
          </p:txBody>
        </p:sp>
        <p:sp>
          <p:nvSpPr>
            <p:cNvPr id="41" name="Freeform 17">
              <a:extLst>
                <a:ext uri="{FF2B5EF4-FFF2-40B4-BE49-F238E27FC236}">
                  <a16:creationId xmlns:a16="http://schemas.microsoft.com/office/drawing/2014/main" id="{E90EF895-D3FB-4185-904E-438AE2FDED83}"/>
                </a:ext>
              </a:extLst>
            </p:cNvPr>
            <p:cNvSpPr>
              <a:spLocks/>
            </p:cNvSpPr>
            <p:nvPr/>
          </p:nvSpPr>
          <p:spPr bwMode="auto">
            <a:xfrm>
              <a:off x="2328" y="683"/>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p>
          </p:txBody>
        </p:sp>
      </p:grpSp>
      <p:grpSp>
        <p:nvGrpSpPr>
          <p:cNvPr id="42" name="Graphic 45">
            <a:extLst>
              <a:ext uri="{FF2B5EF4-FFF2-40B4-BE49-F238E27FC236}">
                <a16:creationId xmlns:a16="http://schemas.microsoft.com/office/drawing/2014/main" id="{14013ADD-6669-41EE-AB78-AD29378CA73F}"/>
              </a:ext>
            </a:extLst>
          </p:cNvPr>
          <p:cNvGrpSpPr/>
          <p:nvPr/>
        </p:nvGrpSpPr>
        <p:grpSpPr>
          <a:xfrm>
            <a:off x="9382357" y="4080934"/>
            <a:ext cx="1152438" cy="1152438"/>
            <a:chOff x="4495265" y="657669"/>
            <a:chExt cx="529661" cy="529661"/>
          </a:xfrm>
          <a:solidFill>
            <a:schemeClr val="accent1"/>
          </a:solidFill>
        </p:grpSpPr>
        <p:sp>
          <p:nvSpPr>
            <p:cNvPr id="43" name="Freeform: Shape 42">
              <a:extLst>
                <a:ext uri="{FF2B5EF4-FFF2-40B4-BE49-F238E27FC236}">
                  <a16:creationId xmlns:a16="http://schemas.microsoft.com/office/drawing/2014/main" id="{61EB3E2B-65FD-4BA4-B2CE-7AFD5344AD26}"/>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endParaRPr lang="en-US" sz="3917"/>
            </a:p>
          </p:txBody>
        </p:sp>
        <p:sp>
          <p:nvSpPr>
            <p:cNvPr id="44" name="Freeform: Shape 43">
              <a:extLst>
                <a:ext uri="{FF2B5EF4-FFF2-40B4-BE49-F238E27FC236}">
                  <a16:creationId xmlns:a16="http://schemas.microsoft.com/office/drawing/2014/main" id="{1BE352D7-F49F-4DCE-9606-28CCB70CC19C}"/>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endParaRPr lang="en-US" sz="3917"/>
            </a:p>
          </p:txBody>
        </p:sp>
        <p:sp>
          <p:nvSpPr>
            <p:cNvPr id="45" name="Freeform: Shape 44">
              <a:extLst>
                <a:ext uri="{FF2B5EF4-FFF2-40B4-BE49-F238E27FC236}">
                  <a16:creationId xmlns:a16="http://schemas.microsoft.com/office/drawing/2014/main" id="{78F39A81-0F53-470E-828E-17ACF43535EA}"/>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endParaRPr lang="en-US" sz="3917"/>
            </a:p>
          </p:txBody>
        </p:sp>
      </p:grpSp>
      <p:sp>
        <p:nvSpPr>
          <p:cNvPr id="4" name="TextBox 3">
            <a:extLst>
              <a:ext uri="{FF2B5EF4-FFF2-40B4-BE49-F238E27FC236}">
                <a16:creationId xmlns:a16="http://schemas.microsoft.com/office/drawing/2014/main" id="{FD38996D-7ED8-C746-B44C-06225FEBA2AA}"/>
              </a:ext>
            </a:extLst>
          </p:cNvPr>
          <p:cNvSpPr txBox="1"/>
          <p:nvPr/>
        </p:nvSpPr>
        <p:spPr>
          <a:xfrm>
            <a:off x="6152723" y="1383873"/>
            <a:ext cx="2305439" cy="538609"/>
          </a:xfrm>
          <a:prstGeom prst="rect">
            <a:avLst/>
          </a:prstGeom>
          <a:noFill/>
        </p:spPr>
        <p:txBody>
          <a:bodyPr wrap="none" rtlCol="0">
            <a:spAutoFit/>
          </a:bodyPr>
          <a:lstStyle/>
          <a:p>
            <a:pPr algn="l"/>
            <a:r>
              <a:rPr lang="en-US" sz="2900" dirty="0">
                <a:latin typeface="Amazon Ember" panose="020B0603020204020204" pitchFamily="34" charset="0"/>
                <a:ea typeface="Amazon Ember" panose="020B0603020204020204" pitchFamily="34" charset="0"/>
                <a:cs typeface="Amazon Ember" panose="020B0603020204020204" pitchFamily="34" charset="0"/>
              </a:rPr>
              <a:t>Amazon ECS</a:t>
            </a:r>
          </a:p>
        </p:txBody>
      </p:sp>
      <p:sp>
        <p:nvSpPr>
          <p:cNvPr id="30" name="TextBox 29">
            <a:extLst>
              <a:ext uri="{FF2B5EF4-FFF2-40B4-BE49-F238E27FC236}">
                <a16:creationId xmlns:a16="http://schemas.microsoft.com/office/drawing/2014/main" id="{645FAF4E-157C-7A4A-89B0-A86ECB78D500}"/>
              </a:ext>
            </a:extLst>
          </p:cNvPr>
          <p:cNvSpPr txBox="1"/>
          <p:nvPr/>
        </p:nvSpPr>
        <p:spPr>
          <a:xfrm>
            <a:off x="10554170" y="1355370"/>
            <a:ext cx="2308645" cy="538609"/>
          </a:xfrm>
          <a:prstGeom prst="rect">
            <a:avLst/>
          </a:prstGeom>
          <a:noFill/>
        </p:spPr>
        <p:txBody>
          <a:bodyPr wrap="none" rtlCol="0">
            <a:spAutoFit/>
          </a:bodyPr>
          <a:lstStyle/>
          <a:p>
            <a:pPr algn="l"/>
            <a:r>
              <a:rPr lang="en-US" sz="2900" dirty="0">
                <a:latin typeface="Amazon Ember" panose="020B0603020204020204" pitchFamily="34" charset="0"/>
                <a:ea typeface="Amazon Ember" panose="020B0603020204020204" pitchFamily="34" charset="0"/>
                <a:cs typeface="Amazon Ember" panose="020B0603020204020204" pitchFamily="34" charset="0"/>
              </a:rPr>
              <a:t>Amazon EKS</a:t>
            </a:r>
          </a:p>
        </p:txBody>
      </p:sp>
    </p:spTree>
    <p:extLst>
      <p:ext uri="{BB962C8B-B14F-4D97-AF65-F5344CB8AC3E}">
        <p14:creationId xmlns:p14="http://schemas.microsoft.com/office/powerpoint/2010/main" val="181667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Amazon ECR</a:t>
            </a:r>
          </a:p>
        </p:txBody>
      </p:sp>
      <p:sp>
        <p:nvSpPr>
          <p:cNvPr id="3" name="Text Placeholder 2">
            <a:extLst>
              <a:ext uri="{FF2B5EF4-FFF2-40B4-BE49-F238E27FC236}">
                <a16:creationId xmlns:a16="http://schemas.microsoft.com/office/drawing/2014/main" id="{CA290C54-D5A7-F74B-A088-508AA52DCCEF}"/>
              </a:ext>
            </a:extLst>
          </p:cNvPr>
          <p:cNvSpPr>
            <a:spLocks noGrp="1"/>
          </p:cNvSpPr>
          <p:nvPr>
            <p:ph type="body" sz="quarter" idx="10"/>
          </p:nvPr>
        </p:nvSpPr>
        <p:spPr/>
        <p:txBody>
          <a:bodyPr/>
          <a:lstStyle/>
          <a:p>
            <a:r>
              <a:rPr lang="en-US" dirty="0"/>
              <a:t>Amazon Elastic Container Registry</a:t>
            </a:r>
          </a:p>
        </p:txBody>
      </p:sp>
    </p:spTree>
    <p:extLst>
      <p:ext uri="{BB962C8B-B14F-4D97-AF65-F5344CB8AC3E}">
        <p14:creationId xmlns:p14="http://schemas.microsoft.com/office/powerpoint/2010/main" val="1146504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Amazon ECR Registries</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Tree>
    <p:extLst>
      <p:ext uri="{BB962C8B-B14F-4D97-AF65-F5344CB8AC3E}">
        <p14:creationId xmlns:p14="http://schemas.microsoft.com/office/powerpoint/2010/main" val="26410695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Amazon ECR Repositories</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sp>
        <p:nvSpPr>
          <p:cNvPr id="9" name="TextBox 8">
            <a:extLst>
              <a:ext uri="{FF2B5EF4-FFF2-40B4-BE49-F238E27FC236}">
                <a16:creationId xmlns:a16="http://schemas.microsoft.com/office/drawing/2014/main" id="{415BEA18-09F0-8545-9AA2-17BC0C314093}"/>
              </a:ext>
            </a:extLst>
          </p:cNvPr>
          <p:cNvSpPr txBox="1"/>
          <p:nvPr/>
        </p:nvSpPr>
        <p:spPr>
          <a:xfrm>
            <a:off x="7911124" y="3940345"/>
            <a:ext cx="337945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team-b</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a:t>
            </a:r>
          </a:p>
        </p:txBody>
      </p:sp>
      <p:cxnSp>
        <p:nvCxnSpPr>
          <p:cNvPr id="10" name="Elbow Connector 9">
            <a:extLst>
              <a:ext uri="{FF2B5EF4-FFF2-40B4-BE49-F238E27FC236}">
                <a16:creationId xmlns:a16="http://schemas.microsoft.com/office/drawing/2014/main" id="{3BAB9C06-D4A7-FB45-9029-6E433890B2B1}"/>
              </a:ext>
            </a:extLst>
          </p:cNvPr>
          <p:cNvCxnSpPr>
            <a:cxnSpLocks/>
            <a:endCxn id="9" idx="2"/>
          </p:cNvCxnSpPr>
          <p:nvPr/>
        </p:nvCxnSpPr>
        <p:spPr>
          <a:xfrm rot="10800000">
            <a:off x="9600851" y="4525120"/>
            <a:ext cx="1729671" cy="1296562"/>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pic>
        <p:nvPicPr>
          <p:cNvPr id="13" name="Graphic 12">
            <a:extLst>
              <a:ext uri="{FF2B5EF4-FFF2-40B4-BE49-F238E27FC236}">
                <a16:creationId xmlns:a16="http://schemas.microsoft.com/office/drawing/2014/main" id="{3137BCA6-52DD-394F-AA14-79F81E7082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364448" y="4975249"/>
            <a:ext cx="1416904" cy="1376803"/>
          </a:xfrm>
          <a:prstGeom prst="rect">
            <a:avLst/>
          </a:prstGeom>
        </p:spPr>
      </p:pic>
      <p:pic>
        <p:nvPicPr>
          <p:cNvPr id="14" name="Graphic 13">
            <a:extLst>
              <a:ext uri="{FF2B5EF4-FFF2-40B4-BE49-F238E27FC236}">
                <a16:creationId xmlns:a16="http://schemas.microsoft.com/office/drawing/2014/main" id="{5512A5A9-5C09-5444-AF6D-61A2E7766504}"/>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flipH="1">
            <a:off x="1497758" y="4975249"/>
            <a:ext cx="1416904" cy="1376803"/>
          </a:xfrm>
          <a:prstGeom prst="rect">
            <a:avLst/>
          </a:prstGeom>
        </p:spPr>
      </p:pic>
    </p:spTree>
    <p:extLst>
      <p:ext uri="{BB962C8B-B14F-4D97-AF65-F5344CB8AC3E}">
        <p14:creationId xmlns:p14="http://schemas.microsoft.com/office/powerpoint/2010/main" val="21209673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Container Images</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sp>
        <p:nvSpPr>
          <p:cNvPr id="9" name="TextBox 8">
            <a:extLst>
              <a:ext uri="{FF2B5EF4-FFF2-40B4-BE49-F238E27FC236}">
                <a16:creationId xmlns:a16="http://schemas.microsoft.com/office/drawing/2014/main" id="{415BEA18-09F0-8545-9AA2-17BC0C314093}"/>
              </a:ext>
            </a:extLst>
          </p:cNvPr>
          <p:cNvSpPr txBox="1"/>
          <p:nvPr/>
        </p:nvSpPr>
        <p:spPr>
          <a:xfrm>
            <a:off x="7911124" y="3940345"/>
            <a:ext cx="337945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team-b</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a:t>
            </a:r>
          </a:p>
        </p:txBody>
      </p:sp>
      <p:cxnSp>
        <p:nvCxnSpPr>
          <p:cNvPr id="10" name="Elbow Connector 9">
            <a:extLst>
              <a:ext uri="{FF2B5EF4-FFF2-40B4-BE49-F238E27FC236}">
                <a16:creationId xmlns:a16="http://schemas.microsoft.com/office/drawing/2014/main" id="{3BAB9C06-D4A7-FB45-9029-6E433890B2B1}"/>
              </a:ext>
            </a:extLst>
          </p:cNvPr>
          <p:cNvCxnSpPr>
            <a:cxnSpLocks/>
            <a:endCxn id="9" idx="2"/>
          </p:cNvCxnSpPr>
          <p:nvPr/>
        </p:nvCxnSpPr>
        <p:spPr>
          <a:xfrm rot="10800000">
            <a:off x="9600851" y="4525120"/>
            <a:ext cx="1729671" cy="1296562"/>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AA45CC9-4877-B84A-8312-3DC756C4B2E4}"/>
              </a:ext>
            </a:extLst>
          </p:cNvPr>
          <p:cNvSpPr/>
          <p:nvPr/>
        </p:nvSpPr>
        <p:spPr>
          <a:xfrm>
            <a:off x="716138" y="5135880"/>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6" name="Rectangle 15">
            <a:extLst>
              <a:ext uri="{FF2B5EF4-FFF2-40B4-BE49-F238E27FC236}">
                <a16:creationId xmlns:a16="http://schemas.microsoft.com/office/drawing/2014/main" id="{27D0B006-69F2-E644-9AD7-65499E696635}"/>
              </a:ext>
            </a:extLst>
          </p:cNvPr>
          <p:cNvSpPr/>
          <p:nvPr/>
        </p:nvSpPr>
        <p:spPr>
          <a:xfrm>
            <a:off x="11476079" y="5135880"/>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sz="2400" dirty="0">
                <a:solidFill>
                  <a:schemeClr val="tx1"/>
                </a:solidFill>
              </a:rPr>
              <a:t>OCI image OCI Artifacts</a:t>
            </a:r>
          </a:p>
        </p:txBody>
      </p:sp>
    </p:spTree>
    <p:extLst>
      <p:ext uri="{BB962C8B-B14F-4D97-AF65-F5344CB8AC3E}">
        <p14:creationId xmlns:p14="http://schemas.microsoft.com/office/powerpoint/2010/main" val="25319680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Container Images: Lifecycle policies</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AA45CC9-4877-B84A-8312-3DC756C4B2E4}"/>
              </a:ext>
            </a:extLst>
          </p:cNvPr>
          <p:cNvSpPr/>
          <p:nvPr/>
        </p:nvSpPr>
        <p:spPr>
          <a:xfrm>
            <a:off x="716138" y="5135880"/>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4" name="Rectangle 13">
            <a:extLst>
              <a:ext uri="{FF2B5EF4-FFF2-40B4-BE49-F238E27FC236}">
                <a16:creationId xmlns:a16="http://schemas.microsoft.com/office/drawing/2014/main" id="{F60E21F9-79EB-634C-A327-834E707D7CB0}"/>
              </a:ext>
            </a:extLst>
          </p:cNvPr>
          <p:cNvSpPr/>
          <p:nvPr/>
        </p:nvSpPr>
        <p:spPr>
          <a:xfrm>
            <a:off x="8921755" y="2662181"/>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6" name="Rectangle 15">
            <a:extLst>
              <a:ext uri="{FF2B5EF4-FFF2-40B4-BE49-F238E27FC236}">
                <a16:creationId xmlns:a16="http://schemas.microsoft.com/office/drawing/2014/main" id="{3E9398AD-054D-F64F-BC5B-C1F866919565}"/>
              </a:ext>
            </a:extLst>
          </p:cNvPr>
          <p:cNvSpPr/>
          <p:nvPr/>
        </p:nvSpPr>
        <p:spPr>
          <a:xfrm>
            <a:off x="8921755" y="4260737"/>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7" name="Rectangle 16">
            <a:extLst>
              <a:ext uri="{FF2B5EF4-FFF2-40B4-BE49-F238E27FC236}">
                <a16:creationId xmlns:a16="http://schemas.microsoft.com/office/drawing/2014/main" id="{31E69428-5A91-3447-B07F-00FDF090E27E}"/>
              </a:ext>
            </a:extLst>
          </p:cNvPr>
          <p:cNvSpPr/>
          <p:nvPr/>
        </p:nvSpPr>
        <p:spPr>
          <a:xfrm>
            <a:off x="8921755" y="5822424"/>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8" name="TextBox 17">
            <a:extLst>
              <a:ext uri="{FF2B5EF4-FFF2-40B4-BE49-F238E27FC236}">
                <a16:creationId xmlns:a16="http://schemas.microsoft.com/office/drawing/2014/main" id="{5B4ED4FA-3DDE-7445-B0D2-44B2E29CCCA8}"/>
              </a:ext>
            </a:extLst>
          </p:cNvPr>
          <p:cNvSpPr txBox="1"/>
          <p:nvPr/>
        </p:nvSpPr>
        <p:spPr>
          <a:xfrm>
            <a:off x="11273373" y="2891512"/>
            <a:ext cx="697627"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:1</a:t>
            </a:r>
          </a:p>
        </p:txBody>
      </p:sp>
      <p:sp>
        <p:nvSpPr>
          <p:cNvPr id="19" name="TextBox 18">
            <a:extLst>
              <a:ext uri="{FF2B5EF4-FFF2-40B4-BE49-F238E27FC236}">
                <a16:creationId xmlns:a16="http://schemas.microsoft.com/office/drawing/2014/main" id="{BF46CA94-5747-E147-A96A-840F1D9D708F}"/>
              </a:ext>
            </a:extLst>
          </p:cNvPr>
          <p:cNvSpPr txBox="1"/>
          <p:nvPr/>
        </p:nvSpPr>
        <p:spPr>
          <a:xfrm>
            <a:off x="11274817" y="4487131"/>
            <a:ext cx="2856872"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:&lt;no tag&gt;</a:t>
            </a:r>
          </a:p>
        </p:txBody>
      </p:sp>
      <p:sp>
        <p:nvSpPr>
          <p:cNvPr id="20" name="TextBox 19">
            <a:extLst>
              <a:ext uri="{FF2B5EF4-FFF2-40B4-BE49-F238E27FC236}">
                <a16:creationId xmlns:a16="http://schemas.microsoft.com/office/drawing/2014/main" id="{83A03E94-2C4A-154D-86B3-D1AF6D7B3EE2}"/>
              </a:ext>
            </a:extLst>
          </p:cNvPr>
          <p:cNvSpPr txBox="1"/>
          <p:nvPr/>
        </p:nvSpPr>
        <p:spPr>
          <a:xfrm>
            <a:off x="11273373" y="6082749"/>
            <a:ext cx="697627"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:3</a:t>
            </a:r>
          </a:p>
        </p:txBody>
      </p:sp>
    </p:spTree>
    <p:extLst>
      <p:ext uri="{BB962C8B-B14F-4D97-AF65-F5344CB8AC3E}">
        <p14:creationId xmlns:p14="http://schemas.microsoft.com/office/powerpoint/2010/main" val="445874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Container Images: Lifecycle policies</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AA45CC9-4877-B84A-8312-3DC756C4B2E4}"/>
              </a:ext>
            </a:extLst>
          </p:cNvPr>
          <p:cNvSpPr/>
          <p:nvPr/>
        </p:nvSpPr>
        <p:spPr>
          <a:xfrm>
            <a:off x="716138" y="5135880"/>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4" name="Rectangle 13">
            <a:extLst>
              <a:ext uri="{FF2B5EF4-FFF2-40B4-BE49-F238E27FC236}">
                <a16:creationId xmlns:a16="http://schemas.microsoft.com/office/drawing/2014/main" id="{F60E21F9-79EB-634C-A327-834E707D7CB0}"/>
              </a:ext>
            </a:extLst>
          </p:cNvPr>
          <p:cNvSpPr/>
          <p:nvPr/>
        </p:nvSpPr>
        <p:spPr>
          <a:xfrm>
            <a:off x="8921755" y="2662181"/>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6" name="Rectangle 15">
            <a:extLst>
              <a:ext uri="{FF2B5EF4-FFF2-40B4-BE49-F238E27FC236}">
                <a16:creationId xmlns:a16="http://schemas.microsoft.com/office/drawing/2014/main" id="{3E9398AD-054D-F64F-BC5B-C1F866919565}"/>
              </a:ext>
            </a:extLst>
          </p:cNvPr>
          <p:cNvSpPr/>
          <p:nvPr/>
        </p:nvSpPr>
        <p:spPr>
          <a:xfrm>
            <a:off x="8921755" y="4260737"/>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7" name="Rectangle 16">
            <a:extLst>
              <a:ext uri="{FF2B5EF4-FFF2-40B4-BE49-F238E27FC236}">
                <a16:creationId xmlns:a16="http://schemas.microsoft.com/office/drawing/2014/main" id="{31E69428-5A91-3447-B07F-00FDF090E27E}"/>
              </a:ext>
            </a:extLst>
          </p:cNvPr>
          <p:cNvSpPr/>
          <p:nvPr/>
        </p:nvSpPr>
        <p:spPr>
          <a:xfrm>
            <a:off x="8921755" y="5822424"/>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 image</a:t>
            </a:r>
          </a:p>
        </p:txBody>
      </p:sp>
      <p:sp>
        <p:nvSpPr>
          <p:cNvPr id="18" name="TextBox 17">
            <a:extLst>
              <a:ext uri="{FF2B5EF4-FFF2-40B4-BE49-F238E27FC236}">
                <a16:creationId xmlns:a16="http://schemas.microsoft.com/office/drawing/2014/main" id="{5B4ED4FA-3DDE-7445-B0D2-44B2E29CCCA8}"/>
              </a:ext>
            </a:extLst>
          </p:cNvPr>
          <p:cNvSpPr txBox="1"/>
          <p:nvPr/>
        </p:nvSpPr>
        <p:spPr>
          <a:xfrm>
            <a:off x="11273373" y="2891512"/>
            <a:ext cx="697627"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:1</a:t>
            </a:r>
          </a:p>
        </p:txBody>
      </p:sp>
      <p:sp>
        <p:nvSpPr>
          <p:cNvPr id="19" name="TextBox 18">
            <a:extLst>
              <a:ext uri="{FF2B5EF4-FFF2-40B4-BE49-F238E27FC236}">
                <a16:creationId xmlns:a16="http://schemas.microsoft.com/office/drawing/2014/main" id="{BF46CA94-5747-E147-A96A-840F1D9D708F}"/>
              </a:ext>
            </a:extLst>
          </p:cNvPr>
          <p:cNvSpPr txBox="1"/>
          <p:nvPr/>
        </p:nvSpPr>
        <p:spPr>
          <a:xfrm>
            <a:off x="11274817" y="4487131"/>
            <a:ext cx="2856872"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:&lt;no tag&gt;</a:t>
            </a:r>
          </a:p>
        </p:txBody>
      </p:sp>
      <p:sp>
        <p:nvSpPr>
          <p:cNvPr id="20" name="TextBox 19">
            <a:extLst>
              <a:ext uri="{FF2B5EF4-FFF2-40B4-BE49-F238E27FC236}">
                <a16:creationId xmlns:a16="http://schemas.microsoft.com/office/drawing/2014/main" id="{83A03E94-2C4A-154D-86B3-D1AF6D7B3EE2}"/>
              </a:ext>
            </a:extLst>
          </p:cNvPr>
          <p:cNvSpPr txBox="1"/>
          <p:nvPr/>
        </p:nvSpPr>
        <p:spPr>
          <a:xfrm>
            <a:off x="11273373" y="6082749"/>
            <a:ext cx="697627" cy="830997"/>
          </a:xfrm>
          <a:prstGeom prst="rect">
            <a:avLst/>
          </a:prstGeom>
          <a:noFill/>
        </p:spPr>
        <p:txBody>
          <a:bodyPr wrap="none" rtlCol="0">
            <a:spAutoFit/>
          </a:bodyPr>
          <a:lstStyle/>
          <a:p>
            <a:pPr algn="ctr" defTabSz="731491"/>
            <a:r>
              <a:rPr lang="en-AU" sz="4800" dirty="0">
                <a:solidFill>
                  <a:srgbClr val="FFFFFF"/>
                </a:solidFill>
                <a:latin typeface="+mj-lt"/>
                <a:ea typeface="Lucida Console" charset="0"/>
                <a:cs typeface="Lucida Console" charset="0"/>
              </a:rPr>
              <a:t>:3</a:t>
            </a:r>
          </a:p>
        </p:txBody>
      </p:sp>
      <p:sp>
        <p:nvSpPr>
          <p:cNvPr id="21" name="Rectangle 20">
            <a:extLst>
              <a:ext uri="{FF2B5EF4-FFF2-40B4-BE49-F238E27FC236}">
                <a16:creationId xmlns:a16="http://schemas.microsoft.com/office/drawing/2014/main" id="{EBD6592B-F1BD-F64A-9B46-BDF6DF74B6E7}"/>
              </a:ext>
            </a:extLst>
          </p:cNvPr>
          <p:cNvSpPr/>
          <p:nvPr/>
        </p:nvSpPr>
        <p:spPr>
          <a:xfrm>
            <a:off x="1272005" y="2384178"/>
            <a:ext cx="7046347" cy="5115246"/>
          </a:xfrm>
          <a:prstGeom prst="rect">
            <a:avLst/>
          </a:prstGeom>
          <a:solidFill>
            <a:srgbClr val="000000"/>
          </a:solidFill>
          <a:effectLst>
            <a:softEdge rad="190500"/>
          </a:effectLst>
        </p:spPr>
        <p:txBody>
          <a:bodyPr wrap="square">
            <a:spAutoFit/>
          </a:bodyPr>
          <a:lstStyle/>
          <a:p>
            <a:r>
              <a:rPr lang="en-AU" sz="1920" dirty="0"/>
              <a:t>{</a:t>
            </a:r>
          </a:p>
          <a:p>
            <a:r>
              <a:rPr lang="en-AU" sz="1920" dirty="0"/>
              <a:t>    "rules": [</a:t>
            </a:r>
          </a:p>
          <a:p>
            <a:r>
              <a:rPr lang="en-AU" sz="1920" dirty="0"/>
              <a:t>        {</a:t>
            </a:r>
          </a:p>
          <a:p>
            <a:r>
              <a:rPr lang="en-AU" sz="1920" dirty="0"/>
              <a:t>            "</a:t>
            </a:r>
            <a:r>
              <a:rPr lang="en-AU" sz="1920" dirty="0" err="1"/>
              <a:t>rulePriority</a:t>
            </a:r>
            <a:r>
              <a:rPr lang="en-AU" sz="1920" dirty="0"/>
              <a:t>": 1,</a:t>
            </a:r>
          </a:p>
          <a:p>
            <a:r>
              <a:rPr lang="en-AU" sz="1920" dirty="0"/>
              <a:t>            "description": "Expire images older than 14 days",</a:t>
            </a:r>
          </a:p>
          <a:p>
            <a:r>
              <a:rPr lang="en-AU" sz="1920" dirty="0"/>
              <a:t>            "selection": {</a:t>
            </a:r>
          </a:p>
          <a:p>
            <a:r>
              <a:rPr lang="en-AU" sz="1920" dirty="0"/>
              <a:t>                "</a:t>
            </a:r>
            <a:r>
              <a:rPr lang="en-AU" sz="1920" dirty="0" err="1"/>
              <a:t>tagStatus</a:t>
            </a:r>
            <a:r>
              <a:rPr lang="en-AU" sz="1920" dirty="0"/>
              <a:t>": "untagged",</a:t>
            </a:r>
          </a:p>
          <a:p>
            <a:r>
              <a:rPr lang="en-AU" sz="1920" dirty="0"/>
              <a:t>                "</a:t>
            </a:r>
            <a:r>
              <a:rPr lang="en-AU" sz="1920" dirty="0" err="1"/>
              <a:t>countType</a:t>
            </a:r>
            <a:r>
              <a:rPr lang="en-AU" sz="1920" dirty="0"/>
              <a:t>": "</a:t>
            </a:r>
            <a:r>
              <a:rPr lang="en-AU" sz="1920" dirty="0" err="1"/>
              <a:t>sinceImagePushed</a:t>
            </a:r>
            <a:r>
              <a:rPr lang="en-AU" sz="1920" dirty="0"/>
              <a:t>",</a:t>
            </a:r>
          </a:p>
          <a:p>
            <a:r>
              <a:rPr lang="en-AU" sz="1920" dirty="0"/>
              <a:t>                "</a:t>
            </a:r>
            <a:r>
              <a:rPr lang="en-AU" sz="1920" dirty="0" err="1"/>
              <a:t>countUnit</a:t>
            </a:r>
            <a:r>
              <a:rPr lang="en-AU" sz="1920" dirty="0"/>
              <a:t>": "days",</a:t>
            </a:r>
          </a:p>
          <a:p>
            <a:r>
              <a:rPr lang="en-AU" sz="1920" dirty="0"/>
              <a:t>                "</a:t>
            </a:r>
            <a:r>
              <a:rPr lang="en-AU" sz="1920" dirty="0" err="1"/>
              <a:t>countNumber</a:t>
            </a:r>
            <a:r>
              <a:rPr lang="en-AU" sz="1920" dirty="0"/>
              <a:t>": 14</a:t>
            </a:r>
          </a:p>
          <a:p>
            <a:r>
              <a:rPr lang="en-AU" sz="1920" dirty="0"/>
              <a:t>            },</a:t>
            </a:r>
          </a:p>
          <a:p>
            <a:r>
              <a:rPr lang="en-AU" sz="1920" dirty="0"/>
              <a:t>            "action": {</a:t>
            </a:r>
          </a:p>
          <a:p>
            <a:r>
              <a:rPr lang="en-AU" sz="1920" dirty="0"/>
              <a:t>                "type": "expire"</a:t>
            </a:r>
          </a:p>
          <a:p>
            <a:r>
              <a:rPr lang="en-AU" sz="1920" dirty="0"/>
              <a:t>            }</a:t>
            </a:r>
          </a:p>
          <a:p>
            <a:r>
              <a:rPr lang="en-AU" sz="1920" dirty="0"/>
              <a:t>        }</a:t>
            </a:r>
          </a:p>
          <a:p>
            <a:r>
              <a:rPr lang="en-AU" sz="1920" dirty="0"/>
              <a:t>    ]</a:t>
            </a:r>
          </a:p>
          <a:p>
            <a:r>
              <a:rPr lang="en-AU" sz="1920" dirty="0"/>
              <a:t>}</a:t>
            </a:r>
          </a:p>
        </p:txBody>
      </p:sp>
      <p:sp>
        <p:nvSpPr>
          <p:cNvPr id="4" name="Left Brace 3">
            <a:extLst>
              <a:ext uri="{FF2B5EF4-FFF2-40B4-BE49-F238E27FC236}">
                <a16:creationId xmlns:a16="http://schemas.microsoft.com/office/drawing/2014/main" id="{C05E7DE6-19A5-2248-9BE9-564C49257930}"/>
              </a:ext>
            </a:extLst>
          </p:cNvPr>
          <p:cNvSpPr/>
          <p:nvPr/>
        </p:nvSpPr>
        <p:spPr>
          <a:xfrm>
            <a:off x="8238597" y="2229082"/>
            <a:ext cx="937375" cy="566874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sz="3456"/>
          </a:p>
        </p:txBody>
      </p:sp>
    </p:spTree>
    <p:extLst>
      <p:ext uri="{BB962C8B-B14F-4D97-AF65-F5344CB8AC3E}">
        <p14:creationId xmlns:p14="http://schemas.microsoft.com/office/powerpoint/2010/main" val="29635197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Container Images: Image scanning</a:t>
            </a:r>
            <a:endParaRPr lang="en-AU" dirty="0"/>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AA45CC9-4877-B84A-8312-3DC756C4B2E4}"/>
              </a:ext>
            </a:extLst>
          </p:cNvPr>
          <p:cNvSpPr/>
          <p:nvPr/>
        </p:nvSpPr>
        <p:spPr>
          <a:xfrm>
            <a:off x="716138" y="5135880"/>
            <a:ext cx="2118360" cy="1371600"/>
          </a:xfrm>
          <a:prstGeom prst="rect">
            <a:avLst/>
          </a:prstGeom>
          <a:solidFill>
            <a:schemeClr val="bg2">
              <a:lumMod val="25000"/>
              <a:lumOff val="75000"/>
              <a:alpha val="20000"/>
            </a:schemeClr>
          </a:solid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ctr" anchorCtr="0" forceAA="0" compatLnSpc="1">
            <a:prstTxWarp prst="textNoShape">
              <a:avLst/>
            </a:prstTxWarp>
            <a:noAutofit/>
          </a:bodyPr>
          <a:lstStyle/>
          <a:p>
            <a:pPr algn="ctr"/>
            <a:r>
              <a:rPr lang="en-US" dirty="0">
                <a:solidFill>
                  <a:schemeClr val="tx1"/>
                </a:solidFill>
              </a:rPr>
              <a:t>My app</a:t>
            </a:r>
          </a:p>
          <a:p>
            <a:pPr algn="ctr"/>
            <a:r>
              <a:rPr lang="en-US" dirty="0">
                <a:solidFill>
                  <a:schemeClr val="tx1"/>
                </a:solidFill>
              </a:rPr>
              <a:t>image</a:t>
            </a:r>
          </a:p>
        </p:txBody>
      </p:sp>
      <p:pic>
        <p:nvPicPr>
          <p:cNvPr id="4" name="Picture 3">
            <a:extLst>
              <a:ext uri="{FF2B5EF4-FFF2-40B4-BE49-F238E27FC236}">
                <a16:creationId xmlns:a16="http://schemas.microsoft.com/office/drawing/2014/main" id="{0832B579-425F-054D-AC3B-78F32EAD2ED6}"/>
              </a:ext>
            </a:extLst>
          </p:cNvPr>
          <p:cNvPicPr>
            <a:picLocks noChangeAspect="1"/>
          </p:cNvPicPr>
          <p:nvPr/>
        </p:nvPicPr>
        <p:blipFill>
          <a:blip r:embed="rId5"/>
          <a:stretch>
            <a:fillRect/>
          </a:stretch>
        </p:blipFill>
        <p:spPr>
          <a:xfrm>
            <a:off x="8229260" y="3772930"/>
            <a:ext cx="5889960" cy="3772928"/>
          </a:xfrm>
          <a:prstGeom prst="rect">
            <a:avLst/>
          </a:prstGeom>
        </p:spPr>
      </p:pic>
      <p:cxnSp>
        <p:nvCxnSpPr>
          <p:cNvPr id="13" name="Elbow Connector 12">
            <a:extLst>
              <a:ext uri="{FF2B5EF4-FFF2-40B4-BE49-F238E27FC236}">
                <a16:creationId xmlns:a16="http://schemas.microsoft.com/office/drawing/2014/main" id="{D6B74A49-CC5A-2D41-BD52-E367BB85BE8F}"/>
              </a:ext>
            </a:extLst>
          </p:cNvPr>
          <p:cNvCxnSpPr>
            <a:cxnSpLocks/>
            <a:stCxn id="3" idx="3"/>
            <a:endCxn id="4" idx="0"/>
          </p:cNvCxnSpPr>
          <p:nvPr/>
        </p:nvCxnSpPr>
        <p:spPr>
          <a:xfrm>
            <a:off x="7714948" y="2719326"/>
            <a:ext cx="3459293" cy="1053604"/>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pic>
        <p:nvPicPr>
          <p:cNvPr id="10" name="Graphic 9">
            <a:extLst>
              <a:ext uri="{FF2B5EF4-FFF2-40B4-BE49-F238E27FC236}">
                <a16:creationId xmlns:a16="http://schemas.microsoft.com/office/drawing/2014/main" id="{5430E3B7-5BBF-3D4C-9309-4B9EFB2442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77241" y="4935913"/>
            <a:ext cx="1436143" cy="1436143"/>
          </a:xfrm>
          <a:prstGeom prst="rect">
            <a:avLst/>
          </a:prstGeom>
        </p:spPr>
      </p:pic>
      <p:sp>
        <p:nvSpPr>
          <p:cNvPr id="16" name="TextBox 15">
            <a:extLst>
              <a:ext uri="{FF2B5EF4-FFF2-40B4-BE49-F238E27FC236}">
                <a16:creationId xmlns:a16="http://schemas.microsoft.com/office/drawing/2014/main" id="{CC678F65-A87B-2F49-9942-999354C50D81}"/>
              </a:ext>
            </a:extLst>
          </p:cNvPr>
          <p:cNvSpPr txBox="1"/>
          <p:nvPr/>
        </p:nvSpPr>
        <p:spPr>
          <a:xfrm>
            <a:off x="5492824" y="6302792"/>
            <a:ext cx="1971890" cy="830997"/>
          </a:xfrm>
          <a:prstGeom prst="rect">
            <a:avLst/>
          </a:prstGeom>
          <a:noFill/>
        </p:spPr>
        <p:txBody>
          <a:bodyPr wrap="square" rtlCol="0">
            <a:spAutoFit/>
          </a:bodyPr>
          <a:lstStyle/>
          <a:p>
            <a:pPr algn="ctr" defTabSz="731491"/>
            <a:r>
              <a:rPr lang="en-AU" sz="24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Amazon </a:t>
            </a:r>
            <a:r>
              <a:rPr lang="en-AU" sz="2400" dirty="0" err="1">
                <a:latin typeface="Amazon Ember" panose="020B0603020204020204" pitchFamily="34" charset="0"/>
                <a:ea typeface="Amazon Ember" panose="020B0603020204020204" pitchFamily="34" charset="0"/>
                <a:cs typeface="Amazon Ember" panose="020B0603020204020204" pitchFamily="34" charset="0"/>
              </a:rPr>
              <a:t>EventBridge</a:t>
            </a:r>
            <a:endParaRPr lang="en-AU" sz="24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7" name="Straight Arrow Connector 16">
            <a:extLst>
              <a:ext uri="{FF2B5EF4-FFF2-40B4-BE49-F238E27FC236}">
                <a16:creationId xmlns:a16="http://schemas.microsoft.com/office/drawing/2014/main" id="{84FA336D-A5E4-3745-8D20-7621BF02D65F}"/>
              </a:ext>
            </a:extLst>
          </p:cNvPr>
          <p:cNvCxnSpPr>
            <a:stCxn id="4" idx="1"/>
            <a:endCxn id="10" idx="3"/>
          </p:cNvCxnSpPr>
          <p:nvPr/>
        </p:nvCxnSpPr>
        <p:spPr>
          <a:xfrm flipH="1" flipV="1">
            <a:off x="7213384" y="5653985"/>
            <a:ext cx="1015877" cy="5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94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Introduction </a:t>
            </a:r>
          </a:p>
          <a:p>
            <a:r>
              <a:rPr lang="en-US" dirty="0"/>
              <a:t>Amazon ECR – container registry</a:t>
            </a:r>
          </a:p>
          <a:p>
            <a:r>
              <a:rPr lang="en-US" dirty="0"/>
              <a:t>Amazon EKS – Kubernetes </a:t>
            </a:r>
          </a:p>
          <a:p>
            <a:r>
              <a:rPr lang="en-US" dirty="0"/>
              <a:t>Amazon ECS – Nice and easy container  orchestration</a:t>
            </a:r>
          </a:p>
          <a:p>
            <a:r>
              <a:rPr lang="en-US" dirty="0"/>
              <a:t>AWS Batch – scheduler and orchestration for batch jobs</a:t>
            </a:r>
          </a:p>
          <a:p>
            <a:r>
              <a:rPr lang="en-US" dirty="0"/>
              <a:t>AWS </a:t>
            </a:r>
            <a:r>
              <a:rPr lang="en-US" dirty="0" err="1"/>
              <a:t>CodePipeline</a:t>
            </a:r>
            <a:r>
              <a:rPr lang="en-US" dirty="0"/>
              <a:t> – CI/CD pipeline</a:t>
            </a:r>
          </a:p>
          <a:p>
            <a:r>
              <a:rPr lang="en-US" dirty="0"/>
              <a:t>Other ways to run container on AWS</a:t>
            </a:r>
          </a:p>
          <a:p>
            <a:r>
              <a:rPr lang="en-US" dirty="0"/>
              <a:t>New Services!</a:t>
            </a:r>
          </a:p>
        </p:txBody>
      </p:sp>
    </p:spTree>
    <p:extLst>
      <p:ext uri="{BB962C8B-B14F-4D97-AF65-F5344CB8AC3E}">
        <p14:creationId xmlns:p14="http://schemas.microsoft.com/office/powerpoint/2010/main" val="368438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1.35417E-6 -2.83951E-6 L 0.0344 0.00116 " pathEditMode="relative" rAng="0" ptsTypes="AA">
                                      <p:cBhvr>
                                        <p:cTn id="9" dur="500" spd="-100000" fill="hold"/>
                                        <p:tgtEl>
                                          <p:spTgt spid="3"/>
                                        </p:tgtEl>
                                        <p:attrNameLst>
                                          <p:attrName>ppt_x</p:attrName>
                                          <p:attrName>ppt_y</p:attrName>
                                        </p:attrNameLst>
                                      </p:cBhvr>
                                      <p:rCtr x="1714" y="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Security in Amazon Elastic Container Registry</a:t>
            </a:r>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8" name="TextBox 7">
            <a:extLst>
              <a:ext uri="{FF2B5EF4-FFF2-40B4-BE49-F238E27FC236}">
                <a16:creationId xmlns:a16="http://schemas.microsoft.com/office/drawing/2014/main" id="{AB5D84BD-EE33-A441-BF2E-8C4CAC5A18A5}"/>
              </a:ext>
            </a:extLst>
          </p:cNvPr>
          <p:cNvSpPr txBox="1"/>
          <p:nvPr/>
        </p:nvSpPr>
        <p:spPr>
          <a:xfrm>
            <a:off x="2987044" y="3940345"/>
            <a:ext cx="345960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team-a</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 </a:t>
            </a:r>
          </a:p>
        </p:txBody>
      </p:sp>
      <p:cxnSp>
        <p:nvCxnSpPr>
          <p:cNvPr id="12" name="Elbow Connector 11">
            <a:extLst>
              <a:ext uri="{FF2B5EF4-FFF2-40B4-BE49-F238E27FC236}">
                <a16:creationId xmlns:a16="http://schemas.microsoft.com/office/drawing/2014/main" id="{F7AB705E-B68A-A140-914E-07BD67AD4A2D}"/>
              </a:ext>
            </a:extLst>
          </p:cNvPr>
          <p:cNvCxnSpPr/>
          <p:nvPr/>
        </p:nvCxnSpPr>
        <p:spPr>
          <a:xfrm flipV="1">
            <a:off x="2987040" y="4543663"/>
            <a:ext cx="1971890" cy="1278017"/>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pic>
        <p:nvPicPr>
          <p:cNvPr id="14" name="Graphic 13">
            <a:extLst>
              <a:ext uri="{FF2B5EF4-FFF2-40B4-BE49-F238E27FC236}">
                <a16:creationId xmlns:a16="http://schemas.microsoft.com/office/drawing/2014/main" id="{5ADA7BF7-961E-864E-B746-E2AA118E16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497758" y="4975249"/>
            <a:ext cx="1416904" cy="1376803"/>
          </a:xfrm>
          <a:prstGeom prst="rect">
            <a:avLst/>
          </a:prstGeom>
        </p:spPr>
      </p:pic>
      <p:sp>
        <p:nvSpPr>
          <p:cNvPr id="6" name="Rectangle 5">
            <a:extLst>
              <a:ext uri="{FF2B5EF4-FFF2-40B4-BE49-F238E27FC236}">
                <a16:creationId xmlns:a16="http://schemas.microsoft.com/office/drawing/2014/main" id="{86761A4C-986A-C549-A174-D5BDF6FF4B02}"/>
              </a:ext>
            </a:extLst>
          </p:cNvPr>
          <p:cNvSpPr/>
          <p:nvPr/>
        </p:nvSpPr>
        <p:spPr>
          <a:xfrm>
            <a:off x="9070009" y="2006904"/>
            <a:ext cx="4993463" cy="5632311"/>
          </a:xfrm>
          <a:prstGeom prst="rect">
            <a:avLst/>
          </a:prstGeom>
          <a:solidFill>
            <a:srgbClr val="000000"/>
          </a:solidFill>
          <a:effectLst>
            <a:softEdge rad="190500"/>
          </a:effectLst>
        </p:spPr>
        <p:txBody>
          <a:bodyPr wrap="square">
            <a:spAutoFit/>
          </a:bodyPr>
          <a:lstStyle/>
          <a:p>
            <a:endParaRPr lang="en-AU" sz="1440" dirty="0"/>
          </a:p>
          <a:p>
            <a:pPr lvl="1"/>
            <a:r>
              <a:rPr lang="en-AU" sz="1440" dirty="0"/>
              <a:t>{</a:t>
            </a:r>
          </a:p>
          <a:p>
            <a:pPr lvl="1"/>
            <a:r>
              <a:rPr lang="en-AU" sz="1440" dirty="0"/>
              <a:t>    "Version": "2012-10-17",</a:t>
            </a:r>
          </a:p>
          <a:p>
            <a:pPr lvl="1"/>
            <a:r>
              <a:rPr lang="en-AU" sz="1440" dirty="0"/>
              <a:t>    "Statement": [</a:t>
            </a:r>
          </a:p>
          <a:p>
            <a:pPr lvl="1"/>
            <a:r>
              <a:rPr lang="en-AU" sz="1440" dirty="0"/>
              <a:t>        {</a:t>
            </a:r>
          </a:p>
          <a:p>
            <a:pPr lvl="1"/>
            <a:r>
              <a:rPr lang="en-AU" sz="1440" dirty="0"/>
              <a:t>            "Effect": "Allow",</a:t>
            </a:r>
          </a:p>
          <a:p>
            <a:pPr lvl="1"/>
            <a:r>
              <a:rPr lang="en-AU" sz="1440" dirty="0"/>
              <a:t>            "Action": [</a:t>
            </a:r>
          </a:p>
          <a:p>
            <a:pPr lvl="1"/>
            <a:r>
              <a:rPr lang="en-AU" sz="1440" dirty="0"/>
              <a:t>                "</a:t>
            </a:r>
            <a:r>
              <a:rPr lang="en-AU" sz="1440" dirty="0" err="1"/>
              <a:t>ecr:GetAuthorizationToken</a:t>
            </a:r>
            <a:r>
              <a:rPr lang="en-AU" sz="1440" dirty="0"/>
              <a:t>",</a:t>
            </a:r>
          </a:p>
          <a:p>
            <a:pPr lvl="1"/>
            <a:r>
              <a:rPr lang="en-AU" sz="1440" dirty="0"/>
              <a:t>                "</a:t>
            </a:r>
            <a:r>
              <a:rPr lang="en-AU" sz="1440" dirty="0" err="1"/>
              <a:t>ecr:BatchCheckLayerAvailability</a:t>
            </a:r>
            <a:r>
              <a:rPr lang="en-AU" sz="1440" dirty="0"/>
              <a:t>",</a:t>
            </a:r>
          </a:p>
          <a:p>
            <a:pPr lvl="1"/>
            <a:r>
              <a:rPr lang="en-AU" sz="1440" dirty="0"/>
              <a:t>                "</a:t>
            </a:r>
            <a:r>
              <a:rPr lang="en-AU" sz="1440" dirty="0" err="1"/>
              <a:t>ecr:GetDownloadUrlForLayer</a:t>
            </a:r>
            <a:r>
              <a:rPr lang="en-AU" sz="1440" dirty="0"/>
              <a:t>",</a:t>
            </a:r>
          </a:p>
          <a:p>
            <a:pPr lvl="1"/>
            <a:r>
              <a:rPr lang="en-AU" sz="1440" dirty="0"/>
              <a:t>                "</a:t>
            </a:r>
            <a:r>
              <a:rPr lang="en-AU" sz="1440" dirty="0" err="1"/>
              <a:t>ecr:GetRepositoryPolicy</a:t>
            </a:r>
            <a:r>
              <a:rPr lang="en-AU" sz="1440" dirty="0"/>
              <a:t>",</a:t>
            </a:r>
          </a:p>
          <a:p>
            <a:pPr lvl="1"/>
            <a:r>
              <a:rPr lang="en-AU" sz="1440" dirty="0"/>
              <a:t>                "</a:t>
            </a:r>
            <a:r>
              <a:rPr lang="en-AU" sz="1440" dirty="0" err="1"/>
              <a:t>ecr:DescribeRepositories</a:t>
            </a:r>
            <a:r>
              <a:rPr lang="en-AU" sz="1440" dirty="0"/>
              <a:t>",</a:t>
            </a:r>
          </a:p>
          <a:p>
            <a:pPr lvl="1"/>
            <a:r>
              <a:rPr lang="en-AU" sz="1440" dirty="0"/>
              <a:t>                "</a:t>
            </a:r>
            <a:r>
              <a:rPr lang="en-AU" sz="1440" dirty="0" err="1"/>
              <a:t>ecr:ListImages</a:t>
            </a:r>
            <a:r>
              <a:rPr lang="en-AU" sz="1440" dirty="0"/>
              <a:t>",</a:t>
            </a:r>
          </a:p>
          <a:p>
            <a:pPr lvl="1"/>
            <a:r>
              <a:rPr lang="en-AU" sz="1440" dirty="0"/>
              <a:t>                "</a:t>
            </a:r>
            <a:r>
              <a:rPr lang="en-AU" sz="1440" dirty="0" err="1"/>
              <a:t>ecr:DescribeImages</a:t>
            </a:r>
            <a:r>
              <a:rPr lang="en-AU" sz="1440" dirty="0"/>
              <a:t>",</a:t>
            </a:r>
          </a:p>
          <a:p>
            <a:pPr lvl="1"/>
            <a:r>
              <a:rPr lang="en-AU" sz="1440" dirty="0"/>
              <a:t>                "</a:t>
            </a:r>
            <a:r>
              <a:rPr lang="en-AU" sz="1440" dirty="0" err="1"/>
              <a:t>ecr:BatchGetImage</a:t>
            </a:r>
            <a:r>
              <a:rPr lang="en-AU" sz="1440" dirty="0"/>
              <a:t>",</a:t>
            </a:r>
          </a:p>
          <a:p>
            <a:pPr lvl="1"/>
            <a:r>
              <a:rPr lang="en-AU" sz="1440" dirty="0"/>
              <a:t>                "</a:t>
            </a:r>
            <a:r>
              <a:rPr lang="en-AU" sz="1440" dirty="0" err="1"/>
              <a:t>ecr:GetLifecyclePolicy</a:t>
            </a:r>
            <a:r>
              <a:rPr lang="en-AU" sz="1440" dirty="0"/>
              <a:t>",</a:t>
            </a:r>
          </a:p>
          <a:p>
            <a:pPr lvl="1"/>
            <a:r>
              <a:rPr lang="en-AU" sz="1440" dirty="0"/>
              <a:t>                "</a:t>
            </a:r>
            <a:r>
              <a:rPr lang="en-AU" sz="1440" dirty="0" err="1"/>
              <a:t>ecr:GetLifecyclePolicyPreview</a:t>
            </a:r>
            <a:r>
              <a:rPr lang="en-AU" sz="1440" dirty="0"/>
              <a:t>",</a:t>
            </a:r>
          </a:p>
          <a:p>
            <a:pPr lvl="1"/>
            <a:r>
              <a:rPr lang="en-AU" sz="1440" dirty="0"/>
              <a:t>                "</a:t>
            </a:r>
            <a:r>
              <a:rPr lang="en-AU" sz="1440" dirty="0" err="1"/>
              <a:t>ecr:ListTagsForResource</a:t>
            </a:r>
            <a:r>
              <a:rPr lang="en-AU" sz="1440" dirty="0"/>
              <a:t>",</a:t>
            </a:r>
          </a:p>
          <a:p>
            <a:pPr lvl="1"/>
            <a:r>
              <a:rPr lang="en-AU" sz="1440" dirty="0"/>
              <a:t>                "</a:t>
            </a:r>
            <a:r>
              <a:rPr lang="en-AU" sz="1440" dirty="0" err="1"/>
              <a:t>ecr:DescribeImageScanFindings</a:t>
            </a:r>
            <a:r>
              <a:rPr lang="en-AU" sz="1440" dirty="0"/>
              <a:t>"</a:t>
            </a:r>
          </a:p>
          <a:p>
            <a:pPr lvl="1"/>
            <a:r>
              <a:rPr lang="en-AU" sz="1440" dirty="0"/>
              <a:t>            ],</a:t>
            </a:r>
          </a:p>
          <a:p>
            <a:pPr lvl="1"/>
            <a:r>
              <a:rPr lang="en-AU" sz="1440" dirty="0"/>
              <a:t>            "Resource": "*"</a:t>
            </a:r>
          </a:p>
          <a:p>
            <a:pPr lvl="1"/>
            <a:r>
              <a:rPr lang="en-AU" sz="1440" dirty="0"/>
              <a:t>        }</a:t>
            </a:r>
          </a:p>
          <a:p>
            <a:pPr lvl="1"/>
            <a:r>
              <a:rPr lang="en-AU" sz="1440" dirty="0"/>
              <a:t>    ]</a:t>
            </a:r>
          </a:p>
          <a:p>
            <a:pPr lvl="1"/>
            <a:r>
              <a:rPr lang="en-AU" sz="1440" dirty="0"/>
              <a:t>}</a:t>
            </a:r>
          </a:p>
          <a:p>
            <a:endParaRPr lang="en-AU" sz="1440" dirty="0"/>
          </a:p>
        </p:txBody>
      </p:sp>
      <p:sp>
        <p:nvSpPr>
          <p:cNvPr id="21" name="TextBox 20">
            <a:extLst>
              <a:ext uri="{FF2B5EF4-FFF2-40B4-BE49-F238E27FC236}">
                <a16:creationId xmlns:a16="http://schemas.microsoft.com/office/drawing/2014/main" id="{60DDD3B1-8823-B74F-96FA-820A3E07DFDA}"/>
              </a:ext>
            </a:extLst>
          </p:cNvPr>
          <p:cNvSpPr txBox="1"/>
          <p:nvPr/>
        </p:nvSpPr>
        <p:spPr>
          <a:xfrm>
            <a:off x="1337233" y="6477103"/>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Team B</a:t>
            </a:r>
          </a:p>
        </p:txBody>
      </p:sp>
    </p:spTree>
    <p:extLst>
      <p:ext uri="{BB962C8B-B14F-4D97-AF65-F5344CB8AC3E}">
        <p14:creationId xmlns:p14="http://schemas.microsoft.com/office/powerpoint/2010/main" val="9888956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F0C-475B-5246-A51E-37F492896D7F}"/>
              </a:ext>
            </a:extLst>
          </p:cNvPr>
          <p:cNvSpPr>
            <a:spLocks noGrp="1"/>
          </p:cNvSpPr>
          <p:nvPr>
            <p:ph type="title"/>
          </p:nvPr>
        </p:nvSpPr>
        <p:spPr/>
        <p:txBody>
          <a:bodyPr/>
          <a:lstStyle/>
          <a:p>
            <a:r>
              <a:rPr lang="en-US" dirty="0"/>
              <a:t>Security in Amazon Elastic Container Registry</a:t>
            </a:r>
          </a:p>
        </p:txBody>
      </p:sp>
      <p:pic>
        <p:nvPicPr>
          <p:cNvPr id="3" name="Graphic 2">
            <a:extLst>
              <a:ext uri="{FF2B5EF4-FFF2-40B4-BE49-F238E27FC236}">
                <a16:creationId xmlns:a16="http://schemas.microsoft.com/office/drawing/2014/main" id="{CBEF54E3-8EEB-C14E-8F50-3D416009E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112" y="2122408"/>
            <a:ext cx="1193836" cy="1193836"/>
          </a:xfrm>
          <a:prstGeom prst="rect">
            <a:avLst/>
          </a:prstGeom>
        </p:spPr>
      </p:pic>
      <p:sp>
        <p:nvSpPr>
          <p:cNvPr id="5" name="TextBox 4">
            <a:extLst>
              <a:ext uri="{FF2B5EF4-FFF2-40B4-BE49-F238E27FC236}">
                <a16:creationId xmlns:a16="http://schemas.microsoft.com/office/drawing/2014/main" id="{AC8F328E-FE4B-9F4A-9617-6BB773CBB9F0}"/>
              </a:ext>
            </a:extLst>
          </p:cNvPr>
          <p:cNvSpPr txBox="1"/>
          <p:nvPr/>
        </p:nvSpPr>
        <p:spPr>
          <a:xfrm>
            <a:off x="6234132" y="3444262"/>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Amazon ECR</a:t>
            </a:r>
          </a:p>
        </p:txBody>
      </p:sp>
      <p:sp>
        <p:nvSpPr>
          <p:cNvPr id="11" name="TextBox 10">
            <a:extLst>
              <a:ext uri="{FF2B5EF4-FFF2-40B4-BE49-F238E27FC236}">
                <a16:creationId xmlns:a16="http://schemas.microsoft.com/office/drawing/2014/main" id="{11B27A45-A85A-0247-A06E-C5F6FCF82DD8}"/>
              </a:ext>
            </a:extLst>
          </p:cNvPr>
          <p:cNvSpPr txBox="1"/>
          <p:nvPr/>
        </p:nvSpPr>
        <p:spPr>
          <a:xfrm>
            <a:off x="2476378" y="1465294"/>
            <a:ext cx="9677649" cy="523220"/>
          </a:xfrm>
          <a:prstGeom prst="rect">
            <a:avLst/>
          </a:prstGeom>
          <a:noFill/>
        </p:spPr>
        <p:txBody>
          <a:bodyPr wrap="none" rtlCol="0">
            <a:spAutoFit/>
          </a:bodyPr>
          <a:lstStyle/>
          <a:p>
            <a:pPr algn="ctr" defTabSz="731491"/>
            <a:r>
              <a:rPr lang="en-AU" sz="2800" dirty="0">
                <a:solidFill>
                  <a:srgbClr val="FFFFFF"/>
                </a:solidFill>
                <a:latin typeface="+mj-lt"/>
                <a:ea typeface="Lucida Console" charset="0"/>
                <a:cs typeface="Lucida Console" charset="0"/>
              </a:rPr>
              <a:t>https://205094881157.dkr.ecr.us-west-2.amazonaws.com</a:t>
            </a:r>
          </a:p>
        </p:txBody>
      </p:sp>
      <p:sp>
        <p:nvSpPr>
          <p:cNvPr id="9" name="TextBox 8">
            <a:extLst>
              <a:ext uri="{FF2B5EF4-FFF2-40B4-BE49-F238E27FC236}">
                <a16:creationId xmlns:a16="http://schemas.microsoft.com/office/drawing/2014/main" id="{415BEA18-09F0-8545-9AA2-17BC0C314093}"/>
              </a:ext>
            </a:extLst>
          </p:cNvPr>
          <p:cNvSpPr txBox="1"/>
          <p:nvPr/>
        </p:nvSpPr>
        <p:spPr>
          <a:xfrm>
            <a:off x="7911124" y="3940345"/>
            <a:ext cx="3379451" cy="584775"/>
          </a:xfrm>
          <a:prstGeom prst="rect">
            <a:avLst/>
          </a:prstGeom>
          <a:noFill/>
        </p:spPr>
        <p:txBody>
          <a:bodyPr wrap="none" rtlCol="0">
            <a:spAutoFit/>
          </a:bodyPr>
          <a:lstStyle/>
          <a:p>
            <a:pPr defTabSz="731491"/>
            <a:r>
              <a:rPr lang="en-AU" sz="3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team-b</a:t>
            </a:r>
            <a:r>
              <a:rPr lang="en-AU" sz="32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/web-app</a:t>
            </a:r>
          </a:p>
        </p:txBody>
      </p:sp>
      <p:cxnSp>
        <p:nvCxnSpPr>
          <p:cNvPr id="10" name="Elbow Connector 9">
            <a:extLst>
              <a:ext uri="{FF2B5EF4-FFF2-40B4-BE49-F238E27FC236}">
                <a16:creationId xmlns:a16="http://schemas.microsoft.com/office/drawing/2014/main" id="{3BAB9C06-D4A7-FB45-9029-6E433890B2B1}"/>
              </a:ext>
            </a:extLst>
          </p:cNvPr>
          <p:cNvCxnSpPr>
            <a:cxnSpLocks/>
            <a:endCxn id="9" idx="2"/>
          </p:cNvCxnSpPr>
          <p:nvPr/>
        </p:nvCxnSpPr>
        <p:spPr>
          <a:xfrm rot="10800000">
            <a:off x="9600851" y="4525120"/>
            <a:ext cx="1729671" cy="1296562"/>
          </a:xfrm>
          <a:prstGeom prst="bentConnector2">
            <a:avLst/>
          </a:prstGeom>
          <a:ln>
            <a:prstDash val="sysDot"/>
            <a:tailEnd type="triangle"/>
          </a:ln>
        </p:spPr>
        <p:style>
          <a:lnRef idx="2">
            <a:schemeClr val="accent1"/>
          </a:lnRef>
          <a:fillRef idx="0">
            <a:schemeClr val="accent1"/>
          </a:fillRef>
          <a:effectRef idx="1">
            <a:schemeClr val="accent1"/>
          </a:effectRef>
          <a:fontRef idx="minor">
            <a:schemeClr val="tx1"/>
          </a:fontRef>
        </p:style>
      </p:cxnSp>
      <p:pic>
        <p:nvPicPr>
          <p:cNvPr id="13" name="Graphic 12">
            <a:extLst>
              <a:ext uri="{FF2B5EF4-FFF2-40B4-BE49-F238E27FC236}">
                <a16:creationId xmlns:a16="http://schemas.microsoft.com/office/drawing/2014/main" id="{11D0A574-05F8-944A-BCB4-3D27FD4FCD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364448" y="4975249"/>
            <a:ext cx="1416904" cy="1376803"/>
          </a:xfrm>
          <a:prstGeom prst="rect">
            <a:avLst/>
          </a:prstGeom>
        </p:spPr>
      </p:pic>
      <p:sp>
        <p:nvSpPr>
          <p:cNvPr id="25" name="TextBox 24">
            <a:extLst>
              <a:ext uri="{FF2B5EF4-FFF2-40B4-BE49-F238E27FC236}">
                <a16:creationId xmlns:a16="http://schemas.microsoft.com/office/drawing/2014/main" id="{7E9F9B88-4E1D-CF4C-993E-7DC207E4A488}"/>
              </a:ext>
            </a:extLst>
          </p:cNvPr>
          <p:cNvSpPr txBox="1"/>
          <p:nvPr/>
        </p:nvSpPr>
        <p:spPr>
          <a:xfrm>
            <a:off x="11203924" y="6425000"/>
            <a:ext cx="1737950" cy="328668"/>
          </a:xfrm>
          <a:prstGeom prst="rect">
            <a:avLst/>
          </a:prstGeom>
          <a:noFill/>
        </p:spPr>
        <p:txBody>
          <a:bodyPr wrap="square" lIns="0" tIns="0" rIns="0" bIns="0" rtlCol="0" anchor="t">
            <a:noAutofit/>
          </a:bodyPr>
          <a:lstStyle/>
          <a:p>
            <a:pPr algn="ctr" defTabSz="731491"/>
            <a:r>
              <a:rPr lang="en-US" sz="2560" b="1" dirty="0">
                <a:solidFill>
                  <a:srgbClr val="FFFFFF"/>
                </a:solidFill>
                <a:latin typeface="Amazon Ember"/>
              </a:rPr>
              <a:t>Team C</a:t>
            </a:r>
          </a:p>
        </p:txBody>
      </p:sp>
      <p:sp>
        <p:nvSpPr>
          <p:cNvPr id="26" name="Rectangle 25">
            <a:extLst>
              <a:ext uri="{FF2B5EF4-FFF2-40B4-BE49-F238E27FC236}">
                <a16:creationId xmlns:a16="http://schemas.microsoft.com/office/drawing/2014/main" id="{4E3258E1-B675-7A47-997C-7E0826D2FDE6}"/>
              </a:ext>
            </a:extLst>
          </p:cNvPr>
          <p:cNvSpPr/>
          <p:nvPr/>
        </p:nvSpPr>
        <p:spPr>
          <a:xfrm>
            <a:off x="10300077" y="4507598"/>
            <a:ext cx="3545644" cy="250780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109728" rIns="109728" bIns="54864" numCol="1" spcCol="0" rtlCol="0" fromWordArt="0" anchor="t" anchorCtr="0" forceAA="0" compatLnSpc="1">
            <a:prstTxWarp prst="textNoShape">
              <a:avLst/>
            </a:prstTxWarp>
            <a:noAutofit/>
          </a:bodyPr>
          <a:lstStyle/>
          <a:p>
            <a:pPr algn="ctr"/>
            <a:r>
              <a:rPr lang="en-US" sz="1440" dirty="0">
                <a:solidFill>
                  <a:srgbClr val="8FA7C4"/>
                </a:solidFill>
              </a:rPr>
              <a:t>Another AWS Account</a:t>
            </a:r>
          </a:p>
        </p:txBody>
      </p:sp>
      <p:sp>
        <p:nvSpPr>
          <p:cNvPr id="27" name="Rectangle 26">
            <a:extLst>
              <a:ext uri="{FF2B5EF4-FFF2-40B4-BE49-F238E27FC236}">
                <a16:creationId xmlns:a16="http://schemas.microsoft.com/office/drawing/2014/main" id="{1AD17CB9-9E62-694C-B7A3-5E0D726ABC8B}"/>
              </a:ext>
            </a:extLst>
          </p:cNvPr>
          <p:cNvSpPr/>
          <p:nvPr/>
        </p:nvSpPr>
        <p:spPr>
          <a:xfrm>
            <a:off x="216096" y="2039060"/>
            <a:ext cx="5938543" cy="5853910"/>
          </a:xfrm>
          <a:prstGeom prst="rect">
            <a:avLst/>
          </a:prstGeom>
          <a:solidFill>
            <a:srgbClr val="000000"/>
          </a:solidFill>
          <a:effectLst>
            <a:softEdge rad="165100"/>
          </a:effectLst>
        </p:spPr>
        <p:txBody>
          <a:bodyPr wrap="square">
            <a:spAutoFit/>
          </a:bodyPr>
          <a:lstStyle/>
          <a:p>
            <a:pPr lvl="1"/>
            <a:endParaRPr lang="en-AU" sz="1440" dirty="0"/>
          </a:p>
          <a:p>
            <a:pPr lvl="1"/>
            <a:r>
              <a:rPr lang="en-AU" sz="1440" dirty="0"/>
              <a:t>{</a:t>
            </a:r>
          </a:p>
          <a:p>
            <a:pPr lvl="1"/>
            <a:r>
              <a:rPr lang="en-AU" sz="1440" dirty="0"/>
              <a:t>    "Version": "2008-10-17",</a:t>
            </a:r>
          </a:p>
          <a:p>
            <a:pPr lvl="1"/>
            <a:r>
              <a:rPr lang="en-AU" sz="1440" dirty="0"/>
              <a:t>    "Statement": [</a:t>
            </a:r>
          </a:p>
          <a:p>
            <a:pPr lvl="1"/>
            <a:r>
              <a:rPr lang="en-AU" sz="1440" dirty="0"/>
              <a:t>        {</a:t>
            </a:r>
          </a:p>
          <a:p>
            <a:pPr lvl="1"/>
            <a:r>
              <a:rPr lang="en-AU" sz="1440" dirty="0"/>
              <a:t>            "Sid": "</a:t>
            </a:r>
            <a:r>
              <a:rPr lang="en-AU" sz="1440" dirty="0" err="1"/>
              <a:t>AllowPushPull</a:t>
            </a:r>
            <a:r>
              <a:rPr lang="en-AU" sz="1440" dirty="0"/>
              <a:t>",</a:t>
            </a:r>
          </a:p>
          <a:p>
            <a:pPr lvl="1"/>
            <a:r>
              <a:rPr lang="en-AU" sz="1440" dirty="0"/>
              <a:t>            "Effect": "Allow",</a:t>
            </a:r>
          </a:p>
          <a:p>
            <a:pPr lvl="1"/>
            <a:r>
              <a:rPr lang="en-AU" sz="1440" dirty="0"/>
              <a:t>            "Principal": {</a:t>
            </a:r>
          </a:p>
          <a:p>
            <a:pPr lvl="1"/>
            <a:r>
              <a:rPr lang="en-AU" sz="1440" dirty="0"/>
              <a:t>                "AWS": [</a:t>
            </a:r>
          </a:p>
          <a:p>
            <a:pPr lvl="1"/>
            <a:r>
              <a:rPr lang="en-AU" sz="1440" dirty="0"/>
              <a:t>                    "</a:t>
            </a:r>
            <a:r>
              <a:rPr lang="en-AU" sz="1440" dirty="0" err="1"/>
              <a:t>arn:aws:iam</a:t>
            </a:r>
            <a:r>
              <a:rPr lang="en-AU" sz="1440" dirty="0"/>
              <a:t>::</a:t>
            </a:r>
            <a:r>
              <a:rPr lang="en-AU" sz="1440" dirty="0" err="1"/>
              <a:t>account-id:user</a:t>
            </a:r>
            <a:r>
              <a:rPr lang="en-AU" sz="1440" dirty="0"/>
              <a:t>/push-pull-user-1",</a:t>
            </a:r>
          </a:p>
          <a:p>
            <a:pPr lvl="1"/>
            <a:r>
              <a:rPr lang="en-AU" sz="1440" dirty="0"/>
              <a:t>                    "</a:t>
            </a:r>
            <a:r>
              <a:rPr lang="en-AU" sz="1440" dirty="0" err="1"/>
              <a:t>arn:aws:iam</a:t>
            </a:r>
            <a:r>
              <a:rPr lang="en-AU" sz="1440" dirty="0"/>
              <a:t>::</a:t>
            </a:r>
            <a:r>
              <a:rPr lang="en-AU" sz="1440" dirty="0" err="1"/>
              <a:t>account-id:user</a:t>
            </a:r>
            <a:r>
              <a:rPr lang="en-AU" sz="1440" dirty="0"/>
              <a:t>/push-pull-user-2"</a:t>
            </a:r>
          </a:p>
          <a:p>
            <a:pPr lvl="1"/>
            <a:r>
              <a:rPr lang="en-AU" sz="1440" dirty="0"/>
              <a:t>                ]</a:t>
            </a:r>
          </a:p>
          <a:p>
            <a:pPr lvl="1"/>
            <a:r>
              <a:rPr lang="en-AU" sz="1440" dirty="0"/>
              <a:t>            },</a:t>
            </a:r>
          </a:p>
          <a:p>
            <a:pPr lvl="1"/>
            <a:r>
              <a:rPr lang="en-AU" sz="1440" dirty="0"/>
              <a:t>            "Action": [</a:t>
            </a:r>
          </a:p>
          <a:p>
            <a:pPr lvl="1"/>
            <a:r>
              <a:rPr lang="en-AU" sz="1440" dirty="0"/>
              <a:t>                "</a:t>
            </a:r>
            <a:r>
              <a:rPr lang="en-AU" sz="1440" dirty="0" err="1"/>
              <a:t>ecr:GetDownloadUrlForLayer</a:t>
            </a:r>
            <a:r>
              <a:rPr lang="en-AU" sz="1440" dirty="0"/>
              <a:t>",</a:t>
            </a:r>
          </a:p>
          <a:p>
            <a:pPr lvl="1"/>
            <a:r>
              <a:rPr lang="en-AU" sz="1440" dirty="0"/>
              <a:t>                "</a:t>
            </a:r>
            <a:r>
              <a:rPr lang="en-AU" sz="1440" dirty="0" err="1"/>
              <a:t>ecr:BatchGetImage</a:t>
            </a:r>
            <a:r>
              <a:rPr lang="en-AU" sz="1440" dirty="0"/>
              <a:t>",</a:t>
            </a:r>
          </a:p>
          <a:p>
            <a:pPr lvl="1"/>
            <a:r>
              <a:rPr lang="en-AU" sz="1440" dirty="0"/>
              <a:t>                "</a:t>
            </a:r>
            <a:r>
              <a:rPr lang="en-AU" sz="1440" dirty="0" err="1"/>
              <a:t>ecr:BatchCheckLayerAvailability</a:t>
            </a:r>
            <a:r>
              <a:rPr lang="en-AU" sz="1440" dirty="0"/>
              <a:t>",</a:t>
            </a:r>
          </a:p>
          <a:p>
            <a:pPr lvl="1"/>
            <a:r>
              <a:rPr lang="en-AU" sz="1440" dirty="0"/>
              <a:t>                "</a:t>
            </a:r>
            <a:r>
              <a:rPr lang="en-AU" sz="1440" dirty="0" err="1"/>
              <a:t>ecr:PutImage</a:t>
            </a:r>
            <a:r>
              <a:rPr lang="en-AU" sz="1440" dirty="0"/>
              <a:t>",</a:t>
            </a:r>
          </a:p>
          <a:p>
            <a:pPr lvl="1"/>
            <a:r>
              <a:rPr lang="en-AU" sz="1440" dirty="0"/>
              <a:t>                "</a:t>
            </a:r>
            <a:r>
              <a:rPr lang="en-AU" sz="1440" dirty="0" err="1"/>
              <a:t>ecr:InitiateLayerUpload</a:t>
            </a:r>
            <a:r>
              <a:rPr lang="en-AU" sz="1440" dirty="0"/>
              <a:t>",</a:t>
            </a:r>
          </a:p>
          <a:p>
            <a:pPr lvl="1"/>
            <a:r>
              <a:rPr lang="en-AU" sz="1440" dirty="0"/>
              <a:t>                "</a:t>
            </a:r>
            <a:r>
              <a:rPr lang="en-AU" sz="1440" dirty="0" err="1"/>
              <a:t>ecr:UploadLayerPart</a:t>
            </a:r>
            <a:r>
              <a:rPr lang="en-AU" sz="1440" dirty="0"/>
              <a:t>",</a:t>
            </a:r>
          </a:p>
          <a:p>
            <a:pPr lvl="1"/>
            <a:r>
              <a:rPr lang="en-AU" sz="1440" dirty="0"/>
              <a:t>                "</a:t>
            </a:r>
            <a:r>
              <a:rPr lang="en-AU" sz="1440" dirty="0" err="1"/>
              <a:t>ecr:CompleteLayerUpload</a:t>
            </a:r>
            <a:r>
              <a:rPr lang="en-AU" sz="1440" dirty="0"/>
              <a:t>"</a:t>
            </a:r>
          </a:p>
          <a:p>
            <a:pPr lvl="1"/>
            <a:r>
              <a:rPr lang="en-AU" sz="1440" dirty="0"/>
              <a:t>            ]</a:t>
            </a:r>
          </a:p>
          <a:p>
            <a:pPr lvl="1"/>
            <a:r>
              <a:rPr lang="en-AU" sz="1440" dirty="0"/>
              <a:t>        }</a:t>
            </a:r>
          </a:p>
          <a:p>
            <a:pPr lvl="1"/>
            <a:r>
              <a:rPr lang="en-AU" sz="1440" dirty="0"/>
              <a:t>    ]</a:t>
            </a:r>
          </a:p>
          <a:p>
            <a:pPr lvl="1"/>
            <a:r>
              <a:rPr lang="en-AU" sz="1440" dirty="0"/>
              <a:t>}</a:t>
            </a:r>
          </a:p>
          <a:p>
            <a:pPr lvl="1"/>
            <a:endParaRPr lang="en-AU" sz="1440" dirty="0"/>
          </a:p>
        </p:txBody>
      </p:sp>
    </p:spTree>
    <p:extLst>
      <p:ext uri="{BB962C8B-B14F-4D97-AF65-F5344CB8AC3E}">
        <p14:creationId xmlns:p14="http://schemas.microsoft.com/office/powerpoint/2010/main" val="38024533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CA34-808F-3443-9210-83F94D371FFD}"/>
              </a:ext>
            </a:extLst>
          </p:cNvPr>
          <p:cNvSpPr>
            <a:spLocks noGrp="1"/>
          </p:cNvSpPr>
          <p:nvPr>
            <p:ph type="title"/>
          </p:nvPr>
        </p:nvSpPr>
        <p:spPr/>
        <p:txBody>
          <a:bodyPr/>
          <a:lstStyle/>
          <a:p>
            <a:r>
              <a:rPr lang="en-US" dirty="0">
                <a:solidFill>
                  <a:schemeClr val="accent1"/>
                </a:solidFill>
              </a:rPr>
              <a:t>Amazon EKS</a:t>
            </a:r>
          </a:p>
        </p:txBody>
      </p:sp>
      <p:sp>
        <p:nvSpPr>
          <p:cNvPr id="3" name="Text Placeholder 2">
            <a:extLst>
              <a:ext uri="{FF2B5EF4-FFF2-40B4-BE49-F238E27FC236}">
                <a16:creationId xmlns:a16="http://schemas.microsoft.com/office/drawing/2014/main" id="{D737DE18-71C4-9E4A-996E-F45487D6F742}"/>
              </a:ext>
            </a:extLst>
          </p:cNvPr>
          <p:cNvSpPr>
            <a:spLocks noGrp="1"/>
          </p:cNvSpPr>
          <p:nvPr>
            <p:ph type="body" sz="quarter" idx="10"/>
          </p:nvPr>
        </p:nvSpPr>
        <p:spPr/>
        <p:txBody>
          <a:bodyPr/>
          <a:lstStyle/>
          <a:p>
            <a:r>
              <a:rPr lang="en-US" dirty="0"/>
              <a:t>Amazon Elastic Kubernetes Services</a:t>
            </a:r>
          </a:p>
        </p:txBody>
      </p:sp>
    </p:spTree>
    <p:extLst>
      <p:ext uri="{BB962C8B-B14F-4D97-AF65-F5344CB8AC3E}">
        <p14:creationId xmlns:p14="http://schemas.microsoft.com/office/powerpoint/2010/main" val="625919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C72272F-12A4-8548-A7D0-2C83FDEDA697}"/>
              </a:ext>
            </a:extLst>
          </p:cNvPr>
          <p:cNvSpPr txBox="1">
            <a:spLocks/>
          </p:cNvSpPr>
          <p:nvPr/>
        </p:nvSpPr>
        <p:spPr>
          <a:xfrm>
            <a:off x="843739" y="2501000"/>
            <a:ext cx="13128486" cy="3021462"/>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182"/>
            <a:r>
              <a:rPr lang="en-US" sz="3840" dirty="0">
                <a:solidFill>
                  <a:srgbClr val="FF9900"/>
                </a:solidFill>
              </a:rPr>
              <a:t>Amazon Elastic Kubernetes Service (EKS) </a:t>
            </a:r>
            <a:r>
              <a:rPr lang="en-US" sz="3840" dirty="0">
                <a:solidFill>
                  <a:srgbClr val="FFFFFF"/>
                </a:solidFill>
              </a:rPr>
              <a:t>is a fully </a:t>
            </a:r>
            <a:r>
              <a:rPr lang="en-US" sz="3840" dirty="0">
                <a:solidFill>
                  <a:srgbClr val="FF9900"/>
                </a:solidFill>
              </a:rPr>
              <a:t>managed</a:t>
            </a:r>
            <a:r>
              <a:rPr lang="en-US" sz="3840" dirty="0">
                <a:solidFill>
                  <a:srgbClr val="FFFFFF"/>
                </a:solidFill>
              </a:rPr>
              <a:t> Kubernetes service. EKS runs upstream Kubernetes and is </a:t>
            </a:r>
            <a:r>
              <a:rPr lang="en-US" sz="3840" dirty="0">
                <a:solidFill>
                  <a:srgbClr val="FF9900"/>
                </a:solidFill>
              </a:rPr>
              <a:t>certified</a:t>
            </a:r>
            <a:r>
              <a:rPr lang="en-US" sz="3840" dirty="0">
                <a:solidFill>
                  <a:srgbClr val="FFFFFF"/>
                </a:solidFill>
              </a:rPr>
              <a:t> Kubernetes conformant.</a:t>
            </a:r>
            <a:endParaRPr lang="en-US" sz="3840" dirty="0">
              <a:solidFill>
                <a:srgbClr val="FF9900"/>
              </a:solidFill>
            </a:endParaRPr>
          </a:p>
        </p:txBody>
      </p:sp>
    </p:spTree>
    <p:extLst>
      <p:ext uri="{BB962C8B-B14F-4D97-AF65-F5344CB8AC3E}">
        <p14:creationId xmlns:p14="http://schemas.microsoft.com/office/powerpoint/2010/main" val="209125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A46BEBA-3ABC-41FF-9F48-B8AF5F5A22C6}"/>
              </a:ext>
            </a:extLst>
          </p:cNvPr>
          <p:cNvSpPr/>
          <p:nvPr/>
        </p:nvSpPr>
        <p:spPr>
          <a:xfrm>
            <a:off x="0" y="7427362"/>
            <a:ext cx="14630400" cy="80223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48639" y="183898"/>
            <a:ext cx="13514832" cy="904122"/>
          </a:xfrm>
        </p:spPr>
        <p:txBody>
          <a:bodyPr/>
          <a:lstStyle/>
          <a:p>
            <a:r>
              <a:rPr lang="en-US" dirty="0"/>
              <a:t>Open flexibility</a:t>
            </a:r>
          </a:p>
        </p:txBody>
      </p:sp>
      <p:sp>
        <p:nvSpPr>
          <p:cNvPr id="29" name="Rectangle 28">
            <a:extLst>
              <a:ext uri="{FF2B5EF4-FFF2-40B4-BE49-F238E27FC236}">
                <a16:creationId xmlns:a16="http://schemas.microsoft.com/office/drawing/2014/main" id="{A957B77B-D7E6-49C4-972A-4FC37ED49209}"/>
              </a:ext>
            </a:extLst>
          </p:cNvPr>
          <p:cNvSpPr/>
          <p:nvPr/>
        </p:nvSpPr>
        <p:spPr bwMode="auto">
          <a:xfrm>
            <a:off x="3237644" y="1640114"/>
            <a:ext cx="7807727" cy="606697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Segoe UI" pitchFamily="34" charset="0"/>
              <a:cs typeface="Segoe UI" pitchFamily="34" charset="0"/>
            </a:endParaRPr>
          </a:p>
        </p:txBody>
      </p:sp>
      <p:sp>
        <p:nvSpPr>
          <p:cNvPr id="31" name="Rectangle 30">
            <a:extLst>
              <a:ext uri="{FF2B5EF4-FFF2-40B4-BE49-F238E27FC236}">
                <a16:creationId xmlns:a16="http://schemas.microsoft.com/office/drawing/2014/main" id="{F84F4609-C77D-4386-A13C-DA7518C9853C}"/>
              </a:ext>
            </a:extLst>
          </p:cNvPr>
          <p:cNvSpPr/>
          <p:nvPr/>
        </p:nvSpPr>
        <p:spPr bwMode="auto">
          <a:xfrm>
            <a:off x="5756042" y="6149120"/>
            <a:ext cx="3118318" cy="5534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EKS</a:t>
            </a:r>
          </a:p>
        </p:txBody>
      </p:sp>
      <p:sp>
        <p:nvSpPr>
          <p:cNvPr id="32" name="Rectangle 31">
            <a:extLst>
              <a:ext uri="{FF2B5EF4-FFF2-40B4-BE49-F238E27FC236}">
                <a16:creationId xmlns:a16="http://schemas.microsoft.com/office/drawing/2014/main" id="{D2E3F07B-7948-4EE6-A7EB-89D074846A29}"/>
              </a:ext>
            </a:extLst>
          </p:cNvPr>
          <p:cNvSpPr/>
          <p:nvPr/>
        </p:nvSpPr>
        <p:spPr bwMode="auto">
          <a:xfrm>
            <a:off x="4958160" y="2692038"/>
            <a:ext cx="1465912" cy="39814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GitHub</a:t>
            </a:r>
          </a:p>
        </p:txBody>
      </p:sp>
      <p:sp>
        <p:nvSpPr>
          <p:cNvPr id="34" name="Rectangle 33">
            <a:extLst>
              <a:ext uri="{FF2B5EF4-FFF2-40B4-BE49-F238E27FC236}">
                <a16:creationId xmlns:a16="http://schemas.microsoft.com/office/drawing/2014/main" id="{DA5889A4-1C3B-4738-A661-A34BF4530755}"/>
              </a:ext>
            </a:extLst>
          </p:cNvPr>
          <p:cNvSpPr/>
          <p:nvPr/>
        </p:nvSpPr>
        <p:spPr bwMode="auto">
          <a:xfrm>
            <a:off x="6520650" y="2692038"/>
            <a:ext cx="1155782" cy="39814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Jenkins</a:t>
            </a:r>
          </a:p>
        </p:txBody>
      </p:sp>
      <p:sp>
        <p:nvSpPr>
          <p:cNvPr id="35" name="Rectangle 34">
            <a:extLst>
              <a:ext uri="{FF2B5EF4-FFF2-40B4-BE49-F238E27FC236}">
                <a16:creationId xmlns:a16="http://schemas.microsoft.com/office/drawing/2014/main" id="{C5B066F1-D7A8-4E6D-8FB2-0EBD7F379F68}"/>
              </a:ext>
            </a:extLst>
          </p:cNvPr>
          <p:cNvSpPr/>
          <p:nvPr/>
        </p:nvSpPr>
        <p:spPr bwMode="auto">
          <a:xfrm>
            <a:off x="7773009" y="2692038"/>
            <a:ext cx="1341612" cy="39814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Flux</a:t>
            </a:r>
          </a:p>
        </p:txBody>
      </p:sp>
      <p:sp>
        <p:nvSpPr>
          <p:cNvPr id="38" name="Rectangle 37">
            <a:extLst>
              <a:ext uri="{FF2B5EF4-FFF2-40B4-BE49-F238E27FC236}">
                <a16:creationId xmlns:a16="http://schemas.microsoft.com/office/drawing/2014/main" id="{1ABEB8EB-5D76-4444-8024-A380EA3B9566}"/>
              </a:ext>
            </a:extLst>
          </p:cNvPr>
          <p:cNvSpPr/>
          <p:nvPr/>
        </p:nvSpPr>
        <p:spPr bwMode="auto">
          <a:xfrm>
            <a:off x="9211199" y="2692038"/>
            <a:ext cx="1657430" cy="39814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DockerHub/ ECR Public [new!) </a:t>
            </a:r>
          </a:p>
        </p:txBody>
      </p:sp>
      <p:sp>
        <p:nvSpPr>
          <p:cNvPr id="39" name="Rectangle 38">
            <a:extLst>
              <a:ext uri="{FF2B5EF4-FFF2-40B4-BE49-F238E27FC236}">
                <a16:creationId xmlns:a16="http://schemas.microsoft.com/office/drawing/2014/main" id="{A7D55175-2B39-4493-97A8-37C3A6B66111}"/>
              </a:ext>
            </a:extLst>
          </p:cNvPr>
          <p:cNvSpPr/>
          <p:nvPr/>
        </p:nvSpPr>
        <p:spPr bwMode="auto">
          <a:xfrm>
            <a:off x="3479851" y="3835070"/>
            <a:ext cx="2067904" cy="738385"/>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Prometheus, </a:t>
            </a:r>
            <a:b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b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Grafana </a:t>
            </a:r>
          </a:p>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[New AWS managed options for both]</a:t>
            </a:r>
          </a:p>
        </p:txBody>
      </p:sp>
      <p:sp>
        <p:nvSpPr>
          <p:cNvPr id="40" name="Rectangle 39">
            <a:extLst>
              <a:ext uri="{FF2B5EF4-FFF2-40B4-BE49-F238E27FC236}">
                <a16:creationId xmlns:a16="http://schemas.microsoft.com/office/drawing/2014/main" id="{304B85B1-8767-4A82-BDA7-48AEDB0BFBA1}"/>
              </a:ext>
            </a:extLst>
          </p:cNvPr>
          <p:cNvSpPr/>
          <p:nvPr/>
        </p:nvSpPr>
        <p:spPr bwMode="auto">
          <a:xfrm>
            <a:off x="9114621" y="4359821"/>
            <a:ext cx="1527976" cy="616637"/>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ALB, NLB, NGINX, </a:t>
            </a:r>
            <a:b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b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Traefik</a:t>
            </a:r>
          </a:p>
        </p:txBody>
      </p:sp>
      <p:sp>
        <p:nvSpPr>
          <p:cNvPr id="41" name="Rounded Rectangle 13">
            <a:extLst>
              <a:ext uri="{FF2B5EF4-FFF2-40B4-BE49-F238E27FC236}">
                <a16:creationId xmlns:a16="http://schemas.microsoft.com/office/drawing/2014/main" id="{E7C9DDB0-348E-40AB-BE57-4EFC287CD739}"/>
              </a:ext>
            </a:extLst>
          </p:cNvPr>
          <p:cNvSpPr/>
          <p:nvPr/>
        </p:nvSpPr>
        <p:spPr bwMode="auto">
          <a:xfrm>
            <a:off x="5756041" y="5176962"/>
            <a:ext cx="3118317" cy="347476"/>
          </a:xfrm>
          <a:prstGeom prst="roundRect">
            <a:avLst>
              <a:gd name="adj" fmla="val 0"/>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Application</a:t>
            </a:r>
          </a:p>
        </p:txBody>
      </p:sp>
      <p:pic>
        <p:nvPicPr>
          <p:cNvPr id="44" name="Graphic 43">
            <a:extLst>
              <a:ext uri="{FF2B5EF4-FFF2-40B4-BE49-F238E27FC236}">
                <a16:creationId xmlns:a16="http://schemas.microsoft.com/office/drawing/2014/main" id="{85391FF4-995B-46B8-9746-FEC4BA26D9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2295996" y="4095126"/>
            <a:ext cx="544809" cy="529390"/>
          </a:xfrm>
          <a:prstGeom prst="rect">
            <a:avLst/>
          </a:prstGeom>
        </p:spPr>
      </p:pic>
      <p:cxnSp>
        <p:nvCxnSpPr>
          <p:cNvPr id="46" name="Elbow Connector 18">
            <a:extLst>
              <a:ext uri="{FF2B5EF4-FFF2-40B4-BE49-F238E27FC236}">
                <a16:creationId xmlns:a16="http://schemas.microsoft.com/office/drawing/2014/main" id="{AC87C537-9724-4B73-B654-8D3A69A97116}"/>
              </a:ext>
            </a:extLst>
          </p:cNvPr>
          <p:cNvCxnSpPr>
            <a:cxnSpLocks/>
            <a:stCxn id="44" idx="3"/>
            <a:endCxn id="40" idx="3"/>
          </p:cNvCxnSpPr>
          <p:nvPr/>
        </p:nvCxnSpPr>
        <p:spPr>
          <a:xfrm rot="10800000" flipV="1">
            <a:off x="10642597" y="4359821"/>
            <a:ext cx="1653399" cy="308319"/>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7A81EBD-887D-44F7-9097-4A59715E1E6F}"/>
              </a:ext>
            </a:extLst>
          </p:cNvPr>
          <p:cNvSpPr txBox="1"/>
          <p:nvPr/>
        </p:nvSpPr>
        <p:spPr>
          <a:xfrm>
            <a:off x="12162194" y="4632197"/>
            <a:ext cx="840615" cy="544765"/>
          </a:xfrm>
          <a:prstGeom prst="rect">
            <a:avLst/>
          </a:prstGeom>
          <a:noFill/>
        </p:spPr>
        <p:txBody>
          <a:bodyPr wrap="none" lIns="182880" tIns="146304" rIns="182880" bIns="146304" rtlCol="0">
            <a:spAutoFit/>
          </a:bodyPr>
          <a:lstStyle/>
          <a:p>
            <a:pPr marL="0" marR="0" lvl="0" indent="0" algn="l" defTabSz="1096963" rtl="0" eaLnBrk="0" fontAlgn="base" latinLnBrk="0" hangingPunct="0">
              <a:lnSpc>
                <a:spcPct val="90000"/>
              </a:lnSpc>
              <a:spcBef>
                <a:spcPct val="0"/>
              </a:spcBef>
              <a:spcAft>
                <a:spcPts val="18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User</a:t>
            </a:r>
          </a:p>
        </p:txBody>
      </p:sp>
      <p:pic>
        <p:nvPicPr>
          <p:cNvPr id="48" name="Graphic 47">
            <a:extLst>
              <a:ext uri="{FF2B5EF4-FFF2-40B4-BE49-F238E27FC236}">
                <a16:creationId xmlns:a16="http://schemas.microsoft.com/office/drawing/2014/main" id="{853C10FA-6C94-467D-A8B0-40DAAAAE42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248161" y="2031377"/>
            <a:ext cx="544809" cy="529390"/>
          </a:xfrm>
          <a:prstGeom prst="rect">
            <a:avLst/>
          </a:prstGeom>
        </p:spPr>
      </p:pic>
      <p:sp>
        <p:nvSpPr>
          <p:cNvPr id="49" name="TextBox 48">
            <a:extLst>
              <a:ext uri="{FF2B5EF4-FFF2-40B4-BE49-F238E27FC236}">
                <a16:creationId xmlns:a16="http://schemas.microsoft.com/office/drawing/2014/main" id="{1AB677D9-5BDD-455F-A487-B8E3DEE89EA2}"/>
              </a:ext>
            </a:extLst>
          </p:cNvPr>
          <p:cNvSpPr txBox="1"/>
          <p:nvPr/>
        </p:nvSpPr>
        <p:spPr>
          <a:xfrm>
            <a:off x="1992699" y="2623190"/>
            <a:ext cx="952825" cy="544765"/>
          </a:xfrm>
          <a:prstGeom prst="rect">
            <a:avLst/>
          </a:prstGeom>
          <a:noFill/>
        </p:spPr>
        <p:txBody>
          <a:bodyPr wrap="none" lIns="182880" tIns="146304" rIns="182880" bIns="146304" rtlCol="0">
            <a:spAutoFit/>
          </a:bodyPr>
          <a:lstStyle/>
          <a:p>
            <a:pPr marL="0" marR="0" lvl="0" indent="0" algn="l" defTabSz="1096963" rtl="0" eaLnBrk="0" fontAlgn="base" latinLnBrk="0" hangingPunct="0">
              <a:lnSpc>
                <a:spcPct val="90000"/>
              </a:lnSpc>
              <a:spcBef>
                <a:spcPct val="0"/>
              </a:spcBef>
              <a:spcAft>
                <a:spcPts val="18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Team</a:t>
            </a:r>
          </a:p>
        </p:txBody>
      </p:sp>
      <p:cxnSp>
        <p:nvCxnSpPr>
          <p:cNvPr id="50" name="Elbow Connector 23">
            <a:extLst>
              <a:ext uri="{FF2B5EF4-FFF2-40B4-BE49-F238E27FC236}">
                <a16:creationId xmlns:a16="http://schemas.microsoft.com/office/drawing/2014/main" id="{52BBCBBE-50D0-4D01-BE6D-84278CE47208}"/>
              </a:ext>
            </a:extLst>
          </p:cNvPr>
          <p:cNvCxnSpPr>
            <a:cxnSpLocks/>
            <a:stCxn id="48" idx="1"/>
            <a:endCxn id="32" idx="2"/>
          </p:cNvCxnSpPr>
          <p:nvPr/>
        </p:nvCxnSpPr>
        <p:spPr>
          <a:xfrm>
            <a:off x="2792970" y="2296072"/>
            <a:ext cx="2898146" cy="794114"/>
          </a:xfrm>
          <a:prstGeom prst="bentConnector4">
            <a:avLst>
              <a:gd name="adj1" fmla="val 37355"/>
              <a:gd name="adj2" fmla="val 128787"/>
            </a:avLst>
          </a:prstGeom>
          <a:ln w="19050">
            <a:solidFill>
              <a:srgbClr val="8FA7C4"/>
            </a:solidFill>
            <a:headEnd type="triangle" w="lg" len="lg"/>
            <a:tailEnd type="none" w="med" len="sm"/>
          </a:ln>
        </p:spPr>
        <p:style>
          <a:lnRef idx="1">
            <a:schemeClr val="accent1"/>
          </a:lnRef>
          <a:fillRef idx="0">
            <a:schemeClr val="accent1"/>
          </a:fillRef>
          <a:effectRef idx="0">
            <a:schemeClr val="accent1"/>
          </a:effectRef>
          <a:fontRef idx="minor">
            <a:schemeClr val="tx1"/>
          </a:fontRef>
        </p:style>
      </p:cxnSp>
      <p:cxnSp>
        <p:nvCxnSpPr>
          <p:cNvPr id="51" name="Elbow Connector 29">
            <a:extLst>
              <a:ext uri="{FF2B5EF4-FFF2-40B4-BE49-F238E27FC236}">
                <a16:creationId xmlns:a16="http://schemas.microsoft.com/office/drawing/2014/main" id="{D13AF953-0D3A-4392-B661-564C1B8E63EE}"/>
              </a:ext>
            </a:extLst>
          </p:cNvPr>
          <p:cNvCxnSpPr>
            <a:cxnSpLocks/>
            <a:stCxn id="30" idx="3"/>
            <a:endCxn id="39" idx="3"/>
          </p:cNvCxnSpPr>
          <p:nvPr/>
        </p:nvCxnSpPr>
        <p:spPr>
          <a:xfrm rot="5400000" flipH="1" flipV="1">
            <a:off x="4791462" y="4840536"/>
            <a:ext cx="1392565" cy="120021"/>
          </a:xfrm>
          <a:prstGeom prst="bentConnector4">
            <a:avLst>
              <a:gd name="adj1" fmla="val 62191"/>
              <a:gd name="adj2" fmla="val 290467"/>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32">
            <a:extLst>
              <a:ext uri="{FF2B5EF4-FFF2-40B4-BE49-F238E27FC236}">
                <a16:creationId xmlns:a16="http://schemas.microsoft.com/office/drawing/2014/main" id="{DBD02BDE-773B-4803-AE18-1F964C87494A}"/>
              </a:ext>
            </a:extLst>
          </p:cNvPr>
          <p:cNvCxnSpPr>
            <a:cxnSpLocks/>
            <a:stCxn id="30" idx="0"/>
            <a:endCxn id="39" idx="2"/>
          </p:cNvCxnSpPr>
          <p:nvPr/>
        </p:nvCxnSpPr>
        <p:spPr>
          <a:xfrm rot="10800000">
            <a:off x="4513803" y="4573455"/>
            <a:ext cx="696792" cy="1949234"/>
          </a:xfrm>
          <a:prstGeom prst="bentConnector4">
            <a:avLst>
              <a:gd name="adj1" fmla="val 32807"/>
              <a:gd name="adj2" fmla="val 5557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35">
            <a:extLst>
              <a:ext uri="{FF2B5EF4-FFF2-40B4-BE49-F238E27FC236}">
                <a16:creationId xmlns:a16="http://schemas.microsoft.com/office/drawing/2014/main" id="{666842F3-73A0-47F7-8BC9-538D8D485ADD}"/>
              </a:ext>
            </a:extLst>
          </p:cNvPr>
          <p:cNvCxnSpPr>
            <a:cxnSpLocks/>
            <a:stCxn id="40" idx="1"/>
            <a:endCxn id="41" idx="3"/>
          </p:cNvCxnSpPr>
          <p:nvPr/>
        </p:nvCxnSpPr>
        <p:spPr>
          <a:xfrm rot="10800000" flipV="1">
            <a:off x="8874359" y="4668140"/>
            <a:ext cx="240263" cy="682560"/>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44">
            <a:extLst>
              <a:ext uri="{FF2B5EF4-FFF2-40B4-BE49-F238E27FC236}">
                <a16:creationId xmlns:a16="http://schemas.microsoft.com/office/drawing/2014/main" id="{3151FFF5-331A-4D6D-BD6F-992022461084}"/>
              </a:ext>
            </a:extLst>
          </p:cNvPr>
          <p:cNvCxnSpPr>
            <a:cxnSpLocks/>
            <a:endCxn id="34" idx="2"/>
          </p:cNvCxnSpPr>
          <p:nvPr/>
        </p:nvCxnSpPr>
        <p:spPr>
          <a:xfrm>
            <a:off x="6210519" y="3090186"/>
            <a:ext cx="888022" cy="10255"/>
          </a:xfrm>
          <a:prstGeom prst="bentConnector4">
            <a:avLst>
              <a:gd name="adj1" fmla="val -472"/>
              <a:gd name="adj2" fmla="val 3594118"/>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57" name="Elbow Connector 51">
            <a:extLst>
              <a:ext uri="{FF2B5EF4-FFF2-40B4-BE49-F238E27FC236}">
                <a16:creationId xmlns:a16="http://schemas.microsoft.com/office/drawing/2014/main" id="{764E6F92-5A6B-4315-98A2-A8D24F07DBC4}"/>
              </a:ext>
            </a:extLst>
          </p:cNvPr>
          <p:cNvCxnSpPr>
            <a:cxnSpLocks/>
            <a:stCxn id="34" idx="0"/>
            <a:endCxn id="38" idx="0"/>
          </p:cNvCxnSpPr>
          <p:nvPr/>
        </p:nvCxnSpPr>
        <p:spPr>
          <a:xfrm rot="5400000" flipH="1" flipV="1">
            <a:off x="8569227" y="1221352"/>
            <a:ext cx="12700" cy="2941373"/>
          </a:xfrm>
          <a:prstGeom prst="bentConnector3">
            <a:avLst>
              <a:gd name="adj1" fmla="val 1800000"/>
            </a:avLst>
          </a:prstGeom>
          <a:ln w="19050">
            <a:solidFill>
              <a:srgbClr val="8FA7C4"/>
            </a:solidFill>
            <a:headEnd type="none" w="med" len="sm"/>
            <a:tailEnd type="none" w="lg" len="lg"/>
          </a:ln>
        </p:spPr>
        <p:style>
          <a:lnRef idx="1">
            <a:schemeClr val="accent1"/>
          </a:lnRef>
          <a:fillRef idx="0">
            <a:schemeClr val="accent1"/>
          </a:fillRef>
          <a:effectRef idx="0">
            <a:schemeClr val="accent1"/>
          </a:effectRef>
          <a:fontRef idx="minor">
            <a:schemeClr val="tx1"/>
          </a:fontRef>
        </p:style>
      </p:cxnSp>
      <p:cxnSp>
        <p:nvCxnSpPr>
          <p:cNvPr id="58" name="Elbow Connector 54">
            <a:extLst>
              <a:ext uri="{FF2B5EF4-FFF2-40B4-BE49-F238E27FC236}">
                <a16:creationId xmlns:a16="http://schemas.microsoft.com/office/drawing/2014/main" id="{A14B9E54-8386-4412-A6D4-FA065E3951AE}"/>
              </a:ext>
            </a:extLst>
          </p:cNvPr>
          <p:cNvCxnSpPr>
            <a:cxnSpLocks/>
            <a:stCxn id="35" idx="2"/>
            <a:endCxn id="41" idx="0"/>
          </p:cNvCxnSpPr>
          <p:nvPr/>
        </p:nvCxnSpPr>
        <p:spPr>
          <a:xfrm rot="5400000">
            <a:off x="6836120" y="3569267"/>
            <a:ext cx="2086776" cy="1128615"/>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AF4EC3-562D-4D37-B200-94A2929D01A5}"/>
              </a:ext>
            </a:extLst>
          </p:cNvPr>
          <p:cNvSpPr/>
          <p:nvPr/>
        </p:nvSpPr>
        <p:spPr bwMode="auto">
          <a:xfrm>
            <a:off x="5756040" y="5596828"/>
            <a:ext cx="3118318" cy="408776"/>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Istio, LinkerD, AWS App Mesh</a:t>
            </a:r>
          </a:p>
        </p:txBody>
      </p:sp>
      <p:sp useBgFill="1">
        <p:nvSpPr>
          <p:cNvPr id="60" name="Rectangle 59">
            <a:extLst>
              <a:ext uri="{FF2B5EF4-FFF2-40B4-BE49-F238E27FC236}">
                <a16:creationId xmlns:a16="http://schemas.microsoft.com/office/drawing/2014/main" id="{78E62D5B-7412-47EA-A596-CD064095AE18}"/>
              </a:ext>
            </a:extLst>
          </p:cNvPr>
          <p:cNvSpPr/>
          <p:nvPr/>
        </p:nvSpPr>
        <p:spPr bwMode="auto">
          <a:xfrm rot="16200000">
            <a:off x="8224208" y="6305550"/>
            <a:ext cx="1851723" cy="43427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Terraform</a:t>
            </a:r>
          </a:p>
        </p:txBody>
      </p:sp>
      <p:sp>
        <p:nvSpPr>
          <p:cNvPr id="3" name="Rectangle 2">
            <a:extLst>
              <a:ext uri="{FF2B5EF4-FFF2-40B4-BE49-F238E27FC236}">
                <a16:creationId xmlns:a16="http://schemas.microsoft.com/office/drawing/2014/main" id="{B2E69220-0CA6-4E75-86B3-1BE787074AE1}"/>
              </a:ext>
            </a:extLst>
          </p:cNvPr>
          <p:cNvSpPr/>
          <p:nvPr/>
        </p:nvSpPr>
        <p:spPr bwMode="auto">
          <a:xfrm>
            <a:off x="5268290" y="1789472"/>
            <a:ext cx="3660501" cy="3981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44CEEA"/>
                </a:solidFill>
                <a:effectLst/>
                <a:uLnTx/>
                <a:uFillTx/>
                <a:latin typeface="Amazon Ember"/>
                <a:ea typeface="+mn-ea"/>
                <a:cs typeface="Segoe UI" pitchFamily="34" charset="0"/>
              </a:rPr>
              <a:t>GitLab, Jenkins</a:t>
            </a:r>
          </a:p>
        </p:txBody>
      </p:sp>
      <p:sp>
        <p:nvSpPr>
          <p:cNvPr id="33" name="Rectangle 32">
            <a:extLst>
              <a:ext uri="{FF2B5EF4-FFF2-40B4-BE49-F238E27FC236}">
                <a16:creationId xmlns:a16="http://schemas.microsoft.com/office/drawing/2014/main" id="{7A22198F-81CD-934B-B4A9-3BE10BAC374F}"/>
              </a:ext>
            </a:extLst>
          </p:cNvPr>
          <p:cNvSpPr/>
          <p:nvPr/>
        </p:nvSpPr>
        <p:spPr bwMode="auto">
          <a:xfrm>
            <a:off x="5765601" y="6864496"/>
            <a:ext cx="1443211" cy="58405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Fargate</a:t>
            </a:r>
          </a:p>
        </p:txBody>
      </p:sp>
      <p:sp>
        <p:nvSpPr>
          <p:cNvPr id="36" name="Rectangle 35">
            <a:extLst>
              <a:ext uri="{FF2B5EF4-FFF2-40B4-BE49-F238E27FC236}">
                <a16:creationId xmlns:a16="http://schemas.microsoft.com/office/drawing/2014/main" id="{B5FC8660-3E1F-D74A-BC14-026DD07482B3}"/>
              </a:ext>
            </a:extLst>
          </p:cNvPr>
          <p:cNvSpPr/>
          <p:nvPr/>
        </p:nvSpPr>
        <p:spPr bwMode="auto">
          <a:xfrm>
            <a:off x="7431149" y="6864496"/>
            <a:ext cx="1443211" cy="58405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EC2</a:t>
            </a:r>
          </a:p>
        </p:txBody>
      </p:sp>
      <p:sp useBgFill="1">
        <p:nvSpPr>
          <p:cNvPr id="30" name="Rectangle 29">
            <a:extLst>
              <a:ext uri="{FF2B5EF4-FFF2-40B4-BE49-F238E27FC236}">
                <a16:creationId xmlns:a16="http://schemas.microsoft.com/office/drawing/2014/main" id="{DDE90B78-A298-354F-9863-02B0E7A622F0}"/>
              </a:ext>
            </a:extLst>
          </p:cNvPr>
          <p:cNvSpPr/>
          <p:nvPr/>
        </p:nvSpPr>
        <p:spPr bwMode="auto">
          <a:xfrm rot="16200000">
            <a:off x="4501872" y="6305550"/>
            <a:ext cx="1851723" cy="434278"/>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a:ea typeface="+mn-ea"/>
                <a:cs typeface="Segoe UI" pitchFamily="34" charset="0"/>
              </a:rPr>
              <a:t>AWS Controllers for Kubernetes (ACK)</a:t>
            </a:r>
          </a:p>
        </p:txBody>
      </p:sp>
    </p:spTree>
    <p:extLst>
      <p:ext uri="{BB962C8B-B14F-4D97-AF65-F5344CB8AC3E}">
        <p14:creationId xmlns:p14="http://schemas.microsoft.com/office/powerpoint/2010/main" val="26541505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14832" cy="904122"/>
          </a:xfrm>
        </p:spPr>
        <p:txBody>
          <a:bodyPr/>
          <a:lstStyle/>
          <a:p>
            <a:r>
              <a:rPr lang="en-US" dirty="0"/>
              <a:t>Run your containers anywhere</a:t>
            </a:r>
            <a:br>
              <a:rPr lang="en-US" dirty="0"/>
            </a:br>
            <a:r>
              <a:rPr lang="en-US" dirty="0"/>
              <a:t>based on your workload needs</a:t>
            </a:r>
          </a:p>
        </p:txBody>
      </p:sp>
      <p:pic>
        <p:nvPicPr>
          <p:cNvPr id="3" name="Graphic 19">
            <a:extLst>
              <a:ext uri="{FF2B5EF4-FFF2-40B4-BE49-F238E27FC236}">
                <a16:creationId xmlns:a16="http://schemas.microsoft.com/office/drawing/2014/main" id="{6A813B1D-48EA-5142-9651-883248046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752" y="3749172"/>
            <a:ext cx="1012500" cy="1012500"/>
          </a:xfrm>
          <a:prstGeom prst="rect">
            <a:avLst/>
          </a:prstGeom>
        </p:spPr>
      </p:pic>
      <p:sp>
        <p:nvSpPr>
          <p:cNvPr id="4" name="TextBox 3">
            <a:extLst>
              <a:ext uri="{FF2B5EF4-FFF2-40B4-BE49-F238E27FC236}">
                <a16:creationId xmlns:a16="http://schemas.microsoft.com/office/drawing/2014/main" id="{18775641-527E-494B-A540-10F75610CFDC}"/>
              </a:ext>
            </a:extLst>
          </p:cNvPr>
          <p:cNvSpPr txBox="1"/>
          <p:nvPr/>
        </p:nvSpPr>
        <p:spPr>
          <a:xfrm>
            <a:off x="571503" y="5049923"/>
            <a:ext cx="2024999" cy="400110"/>
          </a:xfrm>
          <a:prstGeom prst="rect">
            <a:avLst/>
          </a:prstGeom>
          <a:noFill/>
        </p:spPr>
        <p:txBody>
          <a:bodyPr wrap="square" rtlCol="0" anchor="ctr">
            <a:spAutoFit/>
          </a:body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AWS Fargate</a:t>
            </a:r>
          </a:p>
        </p:txBody>
      </p:sp>
      <p:pic>
        <p:nvPicPr>
          <p:cNvPr id="5" name="Graphic 22">
            <a:extLst>
              <a:ext uri="{FF2B5EF4-FFF2-40B4-BE49-F238E27FC236}">
                <a16:creationId xmlns:a16="http://schemas.microsoft.com/office/drawing/2014/main" id="{D217F904-6C6D-714B-80C4-A9A8D28A38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7701" y="3749172"/>
            <a:ext cx="1012500" cy="1012500"/>
          </a:xfrm>
          <a:prstGeom prst="rect">
            <a:avLst/>
          </a:prstGeom>
        </p:spPr>
      </p:pic>
      <p:sp>
        <p:nvSpPr>
          <p:cNvPr id="6" name="TextBox 5">
            <a:extLst>
              <a:ext uri="{FF2B5EF4-FFF2-40B4-BE49-F238E27FC236}">
                <a16:creationId xmlns:a16="http://schemas.microsoft.com/office/drawing/2014/main" id="{4A72552A-4AF7-654E-B212-F8ECF9F325B5}"/>
              </a:ext>
            </a:extLst>
          </p:cNvPr>
          <p:cNvSpPr txBox="1"/>
          <p:nvPr/>
        </p:nvSpPr>
        <p:spPr>
          <a:xfrm>
            <a:off x="3911452" y="5049923"/>
            <a:ext cx="2024999" cy="400110"/>
          </a:xfrm>
          <a:prstGeom prst="rect">
            <a:avLst/>
          </a:prstGeom>
          <a:noFill/>
        </p:spPr>
        <p:txBody>
          <a:bodyPr wrap="square" rtlCol="0" anchor="ctr">
            <a:spAutoFit/>
          </a:body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Amazon EC2</a:t>
            </a:r>
          </a:p>
        </p:txBody>
      </p:sp>
      <p:pic>
        <p:nvPicPr>
          <p:cNvPr id="9" name="Graphic 6">
            <a:extLst>
              <a:ext uri="{FF2B5EF4-FFF2-40B4-BE49-F238E27FC236}">
                <a16:creationId xmlns:a16="http://schemas.microsoft.com/office/drawing/2014/main" id="{42277FFB-93E3-0A43-B4B8-6C9FB52871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1644" y="3749172"/>
            <a:ext cx="986521" cy="986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D9F141AC-A2B0-5B4F-92A6-10FEE3455CFF}"/>
              </a:ext>
            </a:extLst>
          </p:cNvPr>
          <p:cNvSpPr txBox="1"/>
          <p:nvPr/>
        </p:nvSpPr>
        <p:spPr>
          <a:xfrm>
            <a:off x="8540838" y="5049923"/>
            <a:ext cx="1744000" cy="707886"/>
          </a:xfrm>
          <a:prstGeom prst="rect">
            <a:avLst/>
          </a:prstGeom>
          <a:noFill/>
        </p:spPr>
        <p:txBody>
          <a:bodyPr wrap="square" rtlCol="0" anchor="ctr">
            <a:spAutoFit/>
          </a:bodyPr>
          <a:lstStyle>
            <a:defPPr>
              <a:defRPr lang="en-US"/>
            </a:defPPr>
            <a:lvl1pPr algn="ctr" defTabSz="285732">
              <a:defRPr sz="2000">
                <a:solidFill>
                  <a:prstClr val="white"/>
                </a:solidFill>
                <a:latin typeface="+mn-lt"/>
                <a:ea typeface="Amazon Ember Heavy" panose="020B0603020204020204" pitchFamily="34" charset="0"/>
                <a:cs typeface="Amazon Ember Heavy" panose="020B0603020204020204" pitchFamily="34" charset="0"/>
              </a:defRPr>
            </a:lvl1p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AWS Wavelength</a:t>
            </a:r>
            <a:endParaRPr kumimoji="0" lang="en-US"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endParaRPr>
          </a:p>
        </p:txBody>
      </p:sp>
      <p:sp>
        <p:nvSpPr>
          <p:cNvPr id="11" name="TextBox 10">
            <a:extLst>
              <a:ext uri="{FF2B5EF4-FFF2-40B4-BE49-F238E27FC236}">
                <a16:creationId xmlns:a16="http://schemas.microsoft.com/office/drawing/2014/main" id="{D9F141AC-A2B0-5B4F-92A6-10FEE3455CFF}"/>
              </a:ext>
            </a:extLst>
          </p:cNvPr>
          <p:cNvSpPr txBox="1"/>
          <p:nvPr/>
        </p:nvSpPr>
        <p:spPr>
          <a:xfrm>
            <a:off x="6933575" y="5049923"/>
            <a:ext cx="1452705" cy="707886"/>
          </a:xfrm>
          <a:prstGeom prst="rect">
            <a:avLst/>
          </a:prstGeom>
          <a:noFill/>
        </p:spPr>
        <p:txBody>
          <a:bodyPr wrap="square" rtlCol="0" anchor="ctr">
            <a:spAutoFit/>
          </a:bodyPr>
          <a:lstStyle>
            <a:defPPr>
              <a:defRPr lang="en-US"/>
            </a:defPPr>
            <a:lvl1pPr algn="ctr" defTabSz="285732">
              <a:defRPr sz="2000">
                <a:solidFill>
                  <a:prstClr val="white"/>
                </a:solidFill>
                <a:latin typeface="+mn-lt"/>
                <a:ea typeface="Amazon Ember Heavy" panose="020B0603020204020204" pitchFamily="34" charset="0"/>
                <a:cs typeface="Amazon Ember Heavy" panose="020B0603020204020204" pitchFamily="34" charset="0"/>
              </a:defRPr>
            </a:lvl1p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AWS Local Zones</a:t>
            </a:r>
            <a:endParaRPr kumimoji="0" lang="en-US"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endParaRPr>
          </a:p>
        </p:txBody>
      </p:sp>
      <p:pic>
        <p:nvPicPr>
          <p:cNvPr id="12" name="Graphic 9">
            <a:extLst>
              <a:ext uri="{FF2B5EF4-FFF2-40B4-BE49-F238E27FC236}">
                <a16:creationId xmlns:a16="http://schemas.microsoft.com/office/drawing/2014/main" id="{131F7E45-C2EC-5A43-B334-E2BA47A29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0308" y="3749172"/>
            <a:ext cx="999238" cy="9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277057" y="2853413"/>
            <a:ext cx="2613890" cy="683264"/>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chemeClr val="accent2"/>
                </a:solidFill>
                <a:effectLst/>
                <a:uLnTx/>
                <a:uFillTx/>
                <a:latin typeface="Amazon Ember Heavy"/>
                <a:ea typeface="+mn-ea"/>
                <a:cs typeface="+mn-cs"/>
              </a:rPr>
              <a:t>Serverless</a:t>
            </a:r>
          </a:p>
        </p:txBody>
      </p:sp>
      <p:sp>
        <p:nvSpPr>
          <p:cNvPr id="15" name="TextBox 14"/>
          <p:cNvSpPr txBox="1"/>
          <p:nvPr/>
        </p:nvSpPr>
        <p:spPr>
          <a:xfrm>
            <a:off x="3484263" y="2853413"/>
            <a:ext cx="2879377" cy="683264"/>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chemeClr val="accent2"/>
                </a:solidFill>
                <a:effectLst/>
                <a:uLnTx/>
                <a:uFillTx/>
                <a:latin typeface="Amazon Ember Heavy"/>
                <a:ea typeface="+mn-ea"/>
                <a:cs typeface="+mn-cs"/>
              </a:rPr>
              <a:t>EC2 options</a:t>
            </a:r>
          </a:p>
        </p:txBody>
      </p:sp>
      <p:sp>
        <p:nvSpPr>
          <p:cNvPr id="16" name="TextBox 15"/>
          <p:cNvSpPr txBox="1"/>
          <p:nvPr/>
        </p:nvSpPr>
        <p:spPr>
          <a:xfrm>
            <a:off x="7259885" y="2853413"/>
            <a:ext cx="2648274" cy="683264"/>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chemeClr val="accent2"/>
                </a:solidFill>
                <a:effectLst/>
                <a:uLnTx/>
                <a:uFillTx/>
                <a:latin typeface="Amazon Ember Heavy"/>
                <a:ea typeface="+mn-ea"/>
                <a:cs typeface="+mn-cs"/>
              </a:rPr>
              <a:t>Edge and 5G</a:t>
            </a:r>
          </a:p>
        </p:txBody>
      </p:sp>
      <p:sp>
        <p:nvSpPr>
          <p:cNvPr id="17" name="TextBox 16">
            <a:extLst>
              <a:ext uri="{FF2B5EF4-FFF2-40B4-BE49-F238E27FC236}">
                <a16:creationId xmlns:a16="http://schemas.microsoft.com/office/drawing/2014/main" id="{D9F141AC-A2B0-5B4F-92A6-10FEE3455CFF}"/>
              </a:ext>
            </a:extLst>
          </p:cNvPr>
          <p:cNvSpPr txBox="1"/>
          <p:nvPr/>
        </p:nvSpPr>
        <p:spPr>
          <a:xfrm>
            <a:off x="10849854" y="5049923"/>
            <a:ext cx="1597976" cy="707886"/>
          </a:xfrm>
          <a:prstGeom prst="rect">
            <a:avLst/>
          </a:prstGeom>
          <a:noFill/>
        </p:spPr>
        <p:txBody>
          <a:bodyPr wrap="square" rtlCol="0" anchor="ctr">
            <a:spAutoFit/>
          </a:bodyPr>
          <a:lstStyle>
            <a:defPPr>
              <a:defRPr lang="en-US"/>
            </a:defPPr>
            <a:lvl1pPr algn="ctr" defTabSz="285732">
              <a:defRPr sz="2000">
                <a:solidFill>
                  <a:prstClr val="white"/>
                </a:solidFill>
                <a:latin typeface="+mn-lt"/>
                <a:ea typeface="Amazon Ember Heavy" panose="020B0603020204020204" pitchFamily="34" charset="0"/>
                <a:cs typeface="Amazon Ember Heavy" panose="020B0603020204020204" pitchFamily="34" charset="0"/>
              </a:defRPr>
            </a:lvl1p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AWS Outposts</a:t>
            </a:r>
            <a:endParaRPr kumimoji="0" lang="en-US"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endParaRPr>
          </a:p>
        </p:txBody>
      </p:sp>
      <p:pic>
        <p:nvPicPr>
          <p:cNvPr id="18" name="Graphic 9">
            <a:extLst>
              <a:ext uri="{FF2B5EF4-FFF2-40B4-BE49-F238E27FC236}">
                <a16:creationId xmlns:a16="http://schemas.microsoft.com/office/drawing/2014/main" id="{131F7E45-C2EC-5A43-B334-E2BA47A29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5956" y="3749172"/>
            <a:ext cx="1005773" cy="100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10826226" y="2853413"/>
            <a:ext cx="3243207" cy="683264"/>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2800" b="0" i="0" u="none" strike="noStrike" kern="1200" cap="none" spc="0" normalizeH="0" baseline="0" noProof="0" dirty="0">
                <a:ln>
                  <a:noFill/>
                </a:ln>
                <a:solidFill>
                  <a:schemeClr val="accent2"/>
                </a:solidFill>
                <a:effectLst/>
                <a:uLnTx/>
                <a:uFillTx/>
                <a:latin typeface="Amazon Ember Heavy"/>
                <a:ea typeface="+mn-ea"/>
                <a:cs typeface="+mn-cs"/>
              </a:rPr>
              <a:t>On-premises</a:t>
            </a:r>
          </a:p>
        </p:txBody>
      </p:sp>
      <p:sp>
        <p:nvSpPr>
          <p:cNvPr id="21" name="TextBox 20">
            <a:extLst>
              <a:ext uri="{FF2B5EF4-FFF2-40B4-BE49-F238E27FC236}">
                <a16:creationId xmlns:a16="http://schemas.microsoft.com/office/drawing/2014/main" id="{D9F141AC-A2B0-5B4F-92A6-10FEE3455CFF}"/>
              </a:ext>
            </a:extLst>
          </p:cNvPr>
          <p:cNvSpPr txBox="1"/>
          <p:nvPr/>
        </p:nvSpPr>
        <p:spPr>
          <a:xfrm>
            <a:off x="12358856" y="5058058"/>
            <a:ext cx="1929883" cy="707886"/>
          </a:xfrm>
          <a:prstGeom prst="rect">
            <a:avLst/>
          </a:prstGeom>
          <a:noFill/>
        </p:spPr>
        <p:txBody>
          <a:bodyPr wrap="square" rtlCol="0" anchor="ctr">
            <a:spAutoFit/>
          </a:bodyPr>
          <a:lstStyle>
            <a:defPPr>
              <a:defRPr lang="en-US"/>
            </a:defPPr>
            <a:lvl1pPr algn="ctr" defTabSz="285732">
              <a:defRPr sz="2000">
                <a:solidFill>
                  <a:prstClr val="white"/>
                </a:solidFill>
                <a:latin typeface="+mn-lt"/>
                <a:ea typeface="Amazon Ember Heavy" panose="020B0603020204020204" pitchFamily="34" charset="0"/>
                <a:cs typeface="Amazon Ember Heavy" panose="020B0603020204020204" pitchFamily="34" charset="0"/>
              </a:defRPr>
            </a:lvl1pPr>
          </a:lstStyle>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EKS</a:t>
            </a:r>
            <a:r>
              <a:rPr kumimoji="0" lang="en-GB" sz="2000" b="0" i="0" u="none" strike="noStrike" kern="1200" cap="none" spc="0" normalizeH="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 Anywhere</a:t>
            </a:r>
          </a:p>
          <a:p>
            <a:pPr marL="0" marR="0" lvl="0" indent="0" algn="ctr" defTabSz="285732"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ECS</a:t>
            </a:r>
            <a:r>
              <a:rPr lang="en-GB" dirty="0">
                <a:latin typeface="Amazon Ember"/>
              </a:rPr>
              <a:t> </a:t>
            </a:r>
            <a:r>
              <a:rPr kumimoji="0" lang="en-GB" sz="2000" b="0" i="0" u="none" strike="noStrike" kern="1200" cap="none" spc="0" normalizeH="0" baseline="0" noProof="0" dirty="0">
                <a:ln>
                  <a:noFill/>
                </a:ln>
                <a:solidFill>
                  <a:prstClr val="white"/>
                </a:solidFill>
                <a:effectLst/>
                <a:uLnTx/>
                <a:uFillTx/>
                <a:latin typeface="Amazon Ember"/>
                <a:ea typeface="Amazon Ember Heavy" panose="020B0603020204020204" pitchFamily="34" charset="0"/>
                <a:cs typeface="Amazon Ember Heavy" panose="020B0603020204020204" pitchFamily="34" charset="0"/>
              </a:rPr>
              <a:t>Anywhere</a:t>
            </a:r>
          </a:p>
        </p:txBody>
      </p:sp>
      <p:grpSp>
        <p:nvGrpSpPr>
          <p:cNvPr id="22" name="Group 21">
            <a:extLst>
              <a:ext uri="{FF2B5EF4-FFF2-40B4-BE49-F238E27FC236}">
                <a16:creationId xmlns:a16="http://schemas.microsoft.com/office/drawing/2014/main" id="{90E1F01E-2D23-4ABC-8342-BFD60DA83786}"/>
              </a:ext>
            </a:extLst>
          </p:cNvPr>
          <p:cNvGrpSpPr/>
          <p:nvPr/>
        </p:nvGrpSpPr>
        <p:grpSpPr>
          <a:xfrm>
            <a:off x="12990179" y="4016218"/>
            <a:ext cx="738730" cy="738727"/>
            <a:chOff x="4209793" y="5884582"/>
            <a:chExt cx="484244" cy="484243"/>
          </a:xfrm>
        </p:grpSpPr>
        <p:sp>
          <p:nvSpPr>
            <p:cNvPr id="23" name="Freeform: Shape 8">
              <a:extLst>
                <a:ext uri="{FF2B5EF4-FFF2-40B4-BE49-F238E27FC236}">
                  <a16:creationId xmlns:a16="http://schemas.microsoft.com/office/drawing/2014/main" id="{B78605AC-DD2D-4DA2-A23D-EE0DC9D48813}"/>
                </a:ext>
              </a:extLst>
            </p:cNvPr>
            <p:cNvSpPr/>
            <p:nvPr/>
          </p:nvSpPr>
          <p:spPr>
            <a:xfrm>
              <a:off x="4334759" y="5884582"/>
              <a:ext cx="234311" cy="484243"/>
            </a:xfrm>
            <a:custGeom>
              <a:avLst/>
              <a:gdLst>
                <a:gd name="connsiteX0" fmla="*/ 0 w 234311"/>
                <a:gd name="connsiteY0" fmla="*/ 0 h 484243"/>
                <a:gd name="connsiteX1" fmla="*/ 234311 w 234311"/>
                <a:gd name="connsiteY1" fmla="*/ 0 h 484243"/>
                <a:gd name="connsiteX2" fmla="*/ 234311 w 234311"/>
                <a:gd name="connsiteY2" fmla="*/ 484244 h 484243"/>
                <a:gd name="connsiteX3" fmla="*/ 0 w 234311"/>
                <a:gd name="connsiteY3" fmla="*/ 484244 h 484243"/>
              </a:gdLst>
              <a:ahLst/>
              <a:cxnLst>
                <a:cxn ang="0">
                  <a:pos x="connsiteX0" y="connsiteY0"/>
                </a:cxn>
                <a:cxn ang="0">
                  <a:pos x="connsiteX1" y="connsiteY1"/>
                </a:cxn>
                <a:cxn ang="0">
                  <a:pos x="connsiteX2" y="connsiteY2"/>
                </a:cxn>
                <a:cxn ang="0">
                  <a:pos x="connsiteX3" y="connsiteY3"/>
                </a:cxn>
              </a:cxnLst>
              <a:rect l="l" t="t" r="r" b="b"/>
              <a:pathLst>
                <a:path w="234311" h="484243">
                  <a:moveTo>
                    <a:pt x="0" y="0"/>
                  </a:moveTo>
                  <a:lnTo>
                    <a:pt x="234311" y="0"/>
                  </a:lnTo>
                  <a:lnTo>
                    <a:pt x="234311" y="484244"/>
                  </a:lnTo>
                  <a:lnTo>
                    <a:pt x="0" y="484244"/>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4" name="Freeform: Shape 9">
              <a:extLst>
                <a:ext uri="{FF2B5EF4-FFF2-40B4-BE49-F238E27FC236}">
                  <a16:creationId xmlns:a16="http://schemas.microsoft.com/office/drawing/2014/main" id="{70B644E6-DC91-4C71-986E-825672E1FE0E}"/>
                </a:ext>
              </a:extLst>
            </p:cNvPr>
            <p:cNvSpPr/>
            <p:nvPr/>
          </p:nvSpPr>
          <p:spPr>
            <a:xfrm>
              <a:off x="4358190" y="6298532"/>
              <a:ext cx="187449" cy="7810"/>
            </a:xfrm>
            <a:custGeom>
              <a:avLst/>
              <a:gdLst>
                <a:gd name="connsiteX0" fmla="*/ 0 w 187449"/>
                <a:gd name="connsiteY0" fmla="*/ 0 h 7810"/>
                <a:gd name="connsiteX1" fmla="*/ 187449 w 187449"/>
                <a:gd name="connsiteY1" fmla="*/ 0 h 7810"/>
              </a:gdLst>
              <a:ahLst/>
              <a:cxnLst>
                <a:cxn ang="0">
                  <a:pos x="connsiteX0" y="connsiteY0"/>
                </a:cxn>
                <a:cxn ang="0">
                  <a:pos x="connsiteX1" y="connsiteY1"/>
                </a:cxn>
              </a:cxnLst>
              <a:rect l="l" t="t" r="r" b="b"/>
              <a:pathLst>
                <a:path w="187449" h="7810">
                  <a:moveTo>
                    <a:pt x="0" y="0"/>
                  </a:moveTo>
                  <a:lnTo>
                    <a:pt x="187449"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5" name="Freeform: Shape 10">
              <a:extLst>
                <a:ext uri="{FF2B5EF4-FFF2-40B4-BE49-F238E27FC236}">
                  <a16:creationId xmlns:a16="http://schemas.microsoft.com/office/drawing/2014/main" id="{E9A9C29F-B53D-44D9-A59E-F466BFE4B869}"/>
                </a:ext>
              </a:extLst>
            </p:cNvPr>
            <p:cNvSpPr/>
            <p:nvPr/>
          </p:nvSpPr>
          <p:spPr>
            <a:xfrm>
              <a:off x="4381622" y="6298532"/>
              <a:ext cx="7810" cy="70293"/>
            </a:xfrm>
            <a:custGeom>
              <a:avLst/>
              <a:gdLst>
                <a:gd name="connsiteX0" fmla="*/ 0 w 7810"/>
                <a:gd name="connsiteY0" fmla="*/ 0 h 70293"/>
                <a:gd name="connsiteX1" fmla="*/ 0 w 7810"/>
                <a:gd name="connsiteY1" fmla="*/ 70294 h 70293"/>
              </a:gdLst>
              <a:ahLst/>
              <a:cxnLst>
                <a:cxn ang="0">
                  <a:pos x="connsiteX0" y="connsiteY0"/>
                </a:cxn>
                <a:cxn ang="0">
                  <a:pos x="connsiteX1" y="connsiteY1"/>
                </a:cxn>
              </a:cxnLst>
              <a:rect l="l" t="t" r="r" b="b"/>
              <a:pathLst>
                <a:path w="7810" h="70293">
                  <a:moveTo>
                    <a:pt x="0" y="0"/>
                  </a:moveTo>
                  <a:lnTo>
                    <a:pt x="0" y="70294"/>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6" name="Freeform: Shape 11">
              <a:extLst>
                <a:ext uri="{FF2B5EF4-FFF2-40B4-BE49-F238E27FC236}">
                  <a16:creationId xmlns:a16="http://schemas.microsoft.com/office/drawing/2014/main" id="{7D492D57-CDC1-43A3-974F-80DC3996016D}"/>
                </a:ext>
              </a:extLst>
            </p:cNvPr>
            <p:cNvSpPr/>
            <p:nvPr/>
          </p:nvSpPr>
          <p:spPr>
            <a:xfrm>
              <a:off x="4522208" y="6298532"/>
              <a:ext cx="7810" cy="70293"/>
            </a:xfrm>
            <a:custGeom>
              <a:avLst/>
              <a:gdLst>
                <a:gd name="connsiteX0" fmla="*/ 0 w 7810"/>
                <a:gd name="connsiteY0" fmla="*/ 0 h 70293"/>
                <a:gd name="connsiteX1" fmla="*/ 0 w 7810"/>
                <a:gd name="connsiteY1" fmla="*/ 70294 h 70293"/>
              </a:gdLst>
              <a:ahLst/>
              <a:cxnLst>
                <a:cxn ang="0">
                  <a:pos x="connsiteX0" y="connsiteY0"/>
                </a:cxn>
                <a:cxn ang="0">
                  <a:pos x="connsiteX1" y="connsiteY1"/>
                </a:cxn>
              </a:cxnLst>
              <a:rect l="l" t="t" r="r" b="b"/>
              <a:pathLst>
                <a:path w="7810" h="70293">
                  <a:moveTo>
                    <a:pt x="0" y="0"/>
                  </a:moveTo>
                  <a:lnTo>
                    <a:pt x="0" y="70294"/>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7" name="Freeform: Shape 12">
              <a:extLst>
                <a:ext uri="{FF2B5EF4-FFF2-40B4-BE49-F238E27FC236}">
                  <a16:creationId xmlns:a16="http://schemas.microsoft.com/office/drawing/2014/main" id="{01760458-A692-45AF-9955-63E181BB7D81}"/>
                </a:ext>
              </a:extLst>
            </p:cNvPr>
            <p:cNvSpPr/>
            <p:nvPr/>
          </p:nvSpPr>
          <p:spPr>
            <a:xfrm>
              <a:off x="4451915" y="6298532"/>
              <a:ext cx="7810" cy="70293"/>
            </a:xfrm>
            <a:custGeom>
              <a:avLst/>
              <a:gdLst>
                <a:gd name="connsiteX0" fmla="*/ 0 w 7810"/>
                <a:gd name="connsiteY0" fmla="*/ 0 h 70293"/>
                <a:gd name="connsiteX1" fmla="*/ 0 w 7810"/>
                <a:gd name="connsiteY1" fmla="*/ 70294 h 70293"/>
              </a:gdLst>
              <a:ahLst/>
              <a:cxnLst>
                <a:cxn ang="0">
                  <a:pos x="connsiteX0" y="connsiteY0"/>
                </a:cxn>
                <a:cxn ang="0">
                  <a:pos x="connsiteX1" y="connsiteY1"/>
                </a:cxn>
              </a:cxnLst>
              <a:rect l="l" t="t" r="r" b="b"/>
              <a:pathLst>
                <a:path w="7810" h="70293">
                  <a:moveTo>
                    <a:pt x="0" y="0"/>
                  </a:moveTo>
                  <a:lnTo>
                    <a:pt x="0" y="70294"/>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8" name="Freeform: Shape 13">
              <a:extLst>
                <a:ext uri="{FF2B5EF4-FFF2-40B4-BE49-F238E27FC236}">
                  <a16:creationId xmlns:a16="http://schemas.microsoft.com/office/drawing/2014/main" id="{8413DFFC-4048-4302-A585-A702205BDE18}"/>
                </a:ext>
              </a:extLst>
            </p:cNvPr>
            <p:cNvSpPr/>
            <p:nvPr/>
          </p:nvSpPr>
          <p:spPr>
            <a:xfrm>
              <a:off x="4475346" y="632977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29" name="Freeform: Shape 14">
              <a:extLst>
                <a:ext uri="{FF2B5EF4-FFF2-40B4-BE49-F238E27FC236}">
                  <a16:creationId xmlns:a16="http://schemas.microsoft.com/office/drawing/2014/main" id="{AC4C6F27-43CD-417A-BE9C-C5A8B8A08920}"/>
                </a:ext>
              </a:extLst>
            </p:cNvPr>
            <p:cNvSpPr/>
            <p:nvPr/>
          </p:nvSpPr>
          <p:spPr>
            <a:xfrm>
              <a:off x="4412863" y="632977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0" name="Freeform: Shape 15">
              <a:extLst>
                <a:ext uri="{FF2B5EF4-FFF2-40B4-BE49-F238E27FC236}">
                  <a16:creationId xmlns:a16="http://schemas.microsoft.com/office/drawing/2014/main" id="{CAE5524C-8258-4CBE-8BCE-31CD2F642FDF}"/>
                </a:ext>
              </a:extLst>
            </p:cNvPr>
            <p:cNvSpPr/>
            <p:nvPr/>
          </p:nvSpPr>
          <p:spPr>
            <a:xfrm>
              <a:off x="4498777" y="622823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1" name="Freeform: Shape 16">
              <a:extLst>
                <a:ext uri="{FF2B5EF4-FFF2-40B4-BE49-F238E27FC236}">
                  <a16:creationId xmlns:a16="http://schemas.microsoft.com/office/drawing/2014/main" id="{2A9E624A-9B12-4FC0-8506-8D18389C3A7C}"/>
                </a:ext>
              </a:extLst>
            </p:cNvPr>
            <p:cNvSpPr/>
            <p:nvPr/>
          </p:nvSpPr>
          <p:spPr>
            <a:xfrm>
              <a:off x="4436294" y="622823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2" name="Freeform: Shape 17">
              <a:extLst>
                <a:ext uri="{FF2B5EF4-FFF2-40B4-BE49-F238E27FC236}">
                  <a16:creationId xmlns:a16="http://schemas.microsoft.com/office/drawing/2014/main" id="{BADA6593-7DBA-43EE-87C3-9F9CD8C56E45}"/>
                </a:ext>
              </a:extLst>
            </p:cNvPr>
            <p:cNvSpPr/>
            <p:nvPr/>
          </p:nvSpPr>
          <p:spPr>
            <a:xfrm>
              <a:off x="4373811" y="622823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3" name="Freeform: Shape 18">
              <a:extLst>
                <a:ext uri="{FF2B5EF4-FFF2-40B4-BE49-F238E27FC236}">
                  <a16:creationId xmlns:a16="http://schemas.microsoft.com/office/drawing/2014/main" id="{DAB7D45F-6AA4-4BD5-A9DF-F26B21D9F341}"/>
                </a:ext>
              </a:extLst>
            </p:cNvPr>
            <p:cNvSpPr/>
            <p:nvPr/>
          </p:nvSpPr>
          <p:spPr>
            <a:xfrm>
              <a:off x="4498777" y="6157946"/>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4" name="Freeform: Shape 19">
              <a:extLst>
                <a:ext uri="{FF2B5EF4-FFF2-40B4-BE49-F238E27FC236}">
                  <a16:creationId xmlns:a16="http://schemas.microsoft.com/office/drawing/2014/main" id="{E91451FD-4113-4F08-93BF-CC779A5081F8}"/>
                </a:ext>
              </a:extLst>
            </p:cNvPr>
            <p:cNvSpPr/>
            <p:nvPr/>
          </p:nvSpPr>
          <p:spPr>
            <a:xfrm>
              <a:off x="4436294" y="6157946"/>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5" name="Freeform: Shape 20">
              <a:extLst>
                <a:ext uri="{FF2B5EF4-FFF2-40B4-BE49-F238E27FC236}">
                  <a16:creationId xmlns:a16="http://schemas.microsoft.com/office/drawing/2014/main" id="{2C42CF48-5653-4274-83D4-44CBD239DCC5}"/>
                </a:ext>
              </a:extLst>
            </p:cNvPr>
            <p:cNvSpPr/>
            <p:nvPr/>
          </p:nvSpPr>
          <p:spPr>
            <a:xfrm>
              <a:off x="4373811" y="6157946"/>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6" name="Freeform: Shape 21">
              <a:extLst>
                <a:ext uri="{FF2B5EF4-FFF2-40B4-BE49-F238E27FC236}">
                  <a16:creationId xmlns:a16="http://schemas.microsoft.com/office/drawing/2014/main" id="{AD652BE8-96B0-4F5D-87AF-B3AB6F45CE1F}"/>
                </a:ext>
              </a:extLst>
            </p:cNvPr>
            <p:cNvSpPr/>
            <p:nvPr/>
          </p:nvSpPr>
          <p:spPr>
            <a:xfrm>
              <a:off x="4498777" y="6087652"/>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7" name="Freeform: Shape 22">
              <a:extLst>
                <a:ext uri="{FF2B5EF4-FFF2-40B4-BE49-F238E27FC236}">
                  <a16:creationId xmlns:a16="http://schemas.microsoft.com/office/drawing/2014/main" id="{D9CC388E-3CBD-4578-B66A-BD9B67A1D921}"/>
                </a:ext>
              </a:extLst>
            </p:cNvPr>
            <p:cNvSpPr/>
            <p:nvPr/>
          </p:nvSpPr>
          <p:spPr>
            <a:xfrm>
              <a:off x="4436294" y="6087652"/>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8" name="Freeform: Shape 23">
              <a:extLst>
                <a:ext uri="{FF2B5EF4-FFF2-40B4-BE49-F238E27FC236}">
                  <a16:creationId xmlns:a16="http://schemas.microsoft.com/office/drawing/2014/main" id="{82AA87DF-D886-474D-A144-F71E631873C1}"/>
                </a:ext>
              </a:extLst>
            </p:cNvPr>
            <p:cNvSpPr/>
            <p:nvPr/>
          </p:nvSpPr>
          <p:spPr>
            <a:xfrm>
              <a:off x="4373811" y="6087652"/>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39" name="Freeform: Shape 24">
              <a:extLst>
                <a:ext uri="{FF2B5EF4-FFF2-40B4-BE49-F238E27FC236}">
                  <a16:creationId xmlns:a16="http://schemas.microsoft.com/office/drawing/2014/main" id="{2C18C08C-DCC5-47B5-966E-66FE275F9BBC}"/>
                </a:ext>
              </a:extLst>
            </p:cNvPr>
            <p:cNvSpPr/>
            <p:nvPr/>
          </p:nvSpPr>
          <p:spPr>
            <a:xfrm>
              <a:off x="4498777" y="601735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0" name="Freeform: Shape 25">
              <a:extLst>
                <a:ext uri="{FF2B5EF4-FFF2-40B4-BE49-F238E27FC236}">
                  <a16:creationId xmlns:a16="http://schemas.microsoft.com/office/drawing/2014/main" id="{86CBCDA5-5C93-46BB-B262-E33369880250}"/>
                </a:ext>
              </a:extLst>
            </p:cNvPr>
            <p:cNvSpPr/>
            <p:nvPr/>
          </p:nvSpPr>
          <p:spPr>
            <a:xfrm>
              <a:off x="4436294" y="601735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1" name="Freeform: Shape 26">
              <a:extLst>
                <a:ext uri="{FF2B5EF4-FFF2-40B4-BE49-F238E27FC236}">
                  <a16:creationId xmlns:a16="http://schemas.microsoft.com/office/drawing/2014/main" id="{9A7F2508-67A5-457B-AB42-18A1DAE9BB4F}"/>
                </a:ext>
              </a:extLst>
            </p:cNvPr>
            <p:cNvSpPr/>
            <p:nvPr/>
          </p:nvSpPr>
          <p:spPr>
            <a:xfrm>
              <a:off x="4373811" y="6017359"/>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2" name="Freeform: Shape 27">
              <a:extLst>
                <a:ext uri="{FF2B5EF4-FFF2-40B4-BE49-F238E27FC236}">
                  <a16:creationId xmlns:a16="http://schemas.microsoft.com/office/drawing/2014/main" id="{AF1B0210-717F-493C-AFE1-B009F6822BE1}"/>
                </a:ext>
              </a:extLst>
            </p:cNvPr>
            <p:cNvSpPr/>
            <p:nvPr/>
          </p:nvSpPr>
          <p:spPr>
            <a:xfrm>
              <a:off x="4498777" y="5947065"/>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3" name="Freeform: Shape 28">
              <a:extLst>
                <a:ext uri="{FF2B5EF4-FFF2-40B4-BE49-F238E27FC236}">
                  <a16:creationId xmlns:a16="http://schemas.microsoft.com/office/drawing/2014/main" id="{5D244D32-0335-4C47-8B3C-B47718A4B48F}"/>
                </a:ext>
              </a:extLst>
            </p:cNvPr>
            <p:cNvSpPr/>
            <p:nvPr/>
          </p:nvSpPr>
          <p:spPr>
            <a:xfrm>
              <a:off x="4436294" y="5947065"/>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4" name="Freeform: Shape 29">
              <a:extLst>
                <a:ext uri="{FF2B5EF4-FFF2-40B4-BE49-F238E27FC236}">
                  <a16:creationId xmlns:a16="http://schemas.microsoft.com/office/drawing/2014/main" id="{7A2034CF-CEA5-4BB1-9720-E49DA5EF9BCA}"/>
                </a:ext>
              </a:extLst>
            </p:cNvPr>
            <p:cNvSpPr/>
            <p:nvPr/>
          </p:nvSpPr>
          <p:spPr>
            <a:xfrm>
              <a:off x="4373811" y="5947065"/>
              <a:ext cx="31241" cy="31241"/>
            </a:xfrm>
            <a:custGeom>
              <a:avLst/>
              <a:gdLst>
                <a:gd name="connsiteX0" fmla="*/ 0 w 31241"/>
                <a:gd name="connsiteY0" fmla="*/ 0 h 31241"/>
                <a:gd name="connsiteX1" fmla="*/ 31242 w 31241"/>
                <a:gd name="connsiteY1" fmla="*/ 0 h 31241"/>
                <a:gd name="connsiteX2" fmla="*/ 31242 w 31241"/>
                <a:gd name="connsiteY2" fmla="*/ 31242 h 31241"/>
                <a:gd name="connsiteX3" fmla="*/ 0 w 31241"/>
                <a:gd name="connsiteY3" fmla="*/ 31242 h 31241"/>
              </a:gdLst>
              <a:ahLst/>
              <a:cxnLst>
                <a:cxn ang="0">
                  <a:pos x="connsiteX0" y="connsiteY0"/>
                </a:cxn>
                <a:cxn ang="0">
                  <a:pos x="connsiteX1" y="connsiteY1"/>
                </a:cxn>
                <a:cxn ang="0">
                  <a:pos x="connsiteX2" y="connsiteY2"/>
                </a:cxn>
                <a:cxn ang="0">
                  <a:pos x="connsiteX3" y="connsiteY3"/>
                </a:cxn>
              </a:cxnLst>
              <a:rect l="l" t="t" r="r" b="b"/>
              <a:pathLst>
                <a:path w="31241" h="31241">
                  <a:moveTo>
                    <a:pt x="0" y="0"/>
                  </a:moveTo>
                  <a:lnTo>
                    <a:pt x="31242" y="0"/>
                  </a:lnTo>
                  <a:lnTo>
                    <a:pt x="31242" y="31242"/>
                  </a:lnTo>
                  <a:lnTo>
                    <a:pt x="0" y="31242"/>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5" name="Freeform: Shape 30">
              <a:extLst>
                <a:ext uri="{FF2B5EF4-FFF2-40B4-BE49-F238E27FC236}">
                  <a16:creationId xmlns:a16="http://schemas.microsoft.com/office/drawing/2014/main" id="{398875E5-FA5D-46E2-9BE2-4D44ABCC6186}"/>
                </a:ext>
              </a:extLst>
            </p:cNvPr>
            <p:cNvSpPr/>
            <p:nvPr/>
          </p:nvSpPr>
          <p:spPr>
            <a:xfrm>
              <a:off x="4569071" y="6048600"/>
              <a:ext cx="124966" cy="320225"/>
            </a:xfrm>
            <a:custGeom>
              <a:avLst/>
              <a:gdLst>
                <a:gd name="connsiteX0" fmla="*/ 0 w 124966"/>
                <a:gd name="connsiteY0" fmla="*/ 0 h 320225"/>
                <a:gd name="connsiteX1" fmla="*/ 124966 w 124966"/>
                <a:gd name="connsiteY1" fmla="*/ 0 h 320225"/>
                <a:gd name="connsiteX2" fmla="*/ 124966 w 124966"/>
                <a:gd name="connsiteY2" fmla="*/ 320226 h 320225"/>
                <a:gd name="connsiteX3" fmla="*/ 0 w 124966"/>
                <a:gd name="connsiteY3" fmla="*/ 320226 h 320225"/>
              </a:gdLst>
              <a:ahLst/>
              <a:cxnLst>
                <a:cxn ang="0">
                  <a:pos x="connsiteX0" y="connsiteY0"/>
                </a:cxn>
                <a:cxn ang="0">
                  <a:pos x="connsiteX1" y="connsiteY1"/>
                </a:cxn>
                <a:cxn ang="0">
                  <a:pos x="connsiteX2" y="connsiteY2"/>
                </a:cxn>
                <a:cxn ang="0">
                  <a:pos x="connsiteX3" y="connsiteY3"/>
                </a:cxn>
              </a:cxnLst>
              <a:rect l="l" t="t" r="r" b="b"/>
              <a:pathLst>
                <a:path w="124966" h="320225">
                  <a:moveTo>
                    <a:pt x="0" y="0"/>
                  </a:moveTo>
                  <a:lnTo>
                    <a:pt x="124966" y="0"/>
                  </a:lnTo>
                  <a:lnTo>
                    <a:pt x="124966" y="320226"/>
                  </a:lnTo>
                  <a:lnTo>
                    <a:pt x="0" y="320226"/>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6" name="Freeform: Shape 31">
              <a:extLst>
                <a:ext uri="{FF2B5EF4-FFF2-40B4-BE49-F238E27FC236}">
                  <a16:creationId xmlns:a16="http://schemas.microsoft.com/office/drawing/2014/main" id="{AA201FF7-36BB-45A6-8DFC-5BC2858530DF}"/>
                </a:ext>
              </a:extLst>
            </p:cNvPr>
            <p:cNvSpPr/>
            <p:nvPr/>
          </p:nvSpPr>
          <p:spPr>
            <a:xfrm>
              <a:off x="4592502"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7" name="Freeform: Shape 32">
              <a:extLst>
                <a:ext uri="{FF2B5EF4-FFF2-40B4-BE49-F238E27FC236}">
                  <a16:creationId xmlns:a16="http://schemas.microsoft.com/office/drawing/2014/main" id="{74D38020-020F-4E70-ADBD-B79775BD4353}"/>
                </a:ext>
              </a:extLst>
            </p:cNvPr>
            <p:cNvSpPr/>
            <p:nvPr/>
          </p:nvSpPr>
          <p:spPr>
            <a:xfrm>
              <a:off x="4623743"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8" name="Freeform: Shape 33">
              <a:extLst>
                <a:ext uri="{FF2B5EF4-FFF2-40B4-BE49-F238E27FC236}">
                  <a16:creationId xmlns:a16="http://schemas.microsoft.com/office/drawing/2014/main" id="{E284A8FC-EAD1-4166-8FB6-1D0D36D6243C}"/>
                </a:ext>
              </a:extLst>
            </p:cNvPr>
            <p:cNvSpPr/>
            <p:nvPr/>
          </p:nvSpPr>
          <p:spPr>
            <a:xfrm>
              <a:off x="4654985"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49" name="Freeform: Shape 34">
              <a:extLst>
                <a:ext uri="{FF2B5EF4-FFF2-40B4-BE49-F238E27FC236}">
                  <a16:creationId xmlns:a16="http://schemas.microsoft.com/office/drawing/2014/main" id="{EA3319F6-756F-40FA-9AA1-A9A479CA0490}"/>
                </a:ext>
              </a:extLst>
            </p:cNvPr>
            <p:cNvSpPr/>
            <p:nvPr/>
          </p:nvSpPr>
          <p:spPr>
            <a:xfrm>
              <a:off x="4592502"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0" name="Freeform: Shape 35">
              <a:extLst>
                <a:ext uri="{FF2B5EF4-FFF2-40B4-BE49-F238E27FC236}">
                  <a16:creationId xmlns:a16="http://schemas.microsoft.com/office/drawing/2014/main" id="{69BD3B5F-42EE-4428-9473-90B8EDA3EC80}"/>
                </a:ext>
              </a:extLst>
            </p:cNvPr>
            <p:cNvSpPr/>
            <p:nvPr/>
          </p:nvSpPr>
          <p:spPr>
            <a:xfrm>
              <a:off x="4623743"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1" name="Freeform: Shape 36">
              <a:extLst>
                <a:ext uri="{FF2B5EF4-FFF2-40B4-BE49-F238E27FC236}">
                  <a16:creationId xmlns:a16="http://schemas.microsoft.com/office/drawing/2014/main" id="{62CA4060-11AD-4E8A-A2A3-5BA2D070157F}"/>
                </a:ext>
              </a:extLst>
            </p:cNvPr>
            <p:cNvSpPr/>
            <p:nvPr/>
          </p:nvSpPr>
          <p:spPr>
            <a:xfrm>
              <a:off x="4654985"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2" name="Freeform: Shape 37">
              <a:extLst>
                <a:ext uri="{FF2B5EF4-FFF2-40B4-BE49-F238E27FC236}">
                  <a16:creationId xmlns:a16="http://schemas.microsoft.com/office/drawing/2014/main" id="{72C85D83-1D0C-48C3-941C-D1701CD7104B}"/>
                </a:ext>
              </a:extLst>
            </p:cNvPr>
            <p:cNvSpPr/>
            <p:nvPr/>
          </p:nvSpPr>
          <p:spPr>
            <a:xfrm>
              <a:off x="4592502"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3" name="Freeform: Shape 38">
              <a:extLst>
                <a:ext uri="{FF2B5EF4-FFF2-40B4-BE49-F238E27FC236}">
                  <a16:creationId xmlns:a16="http://schemas.microsoft.com/office/drawing/2014/main" id="{ABC55902-061E-42E4-8B38-DD62B52488B8}"/>
                </a:ext>
              </a:extLst>
            </p:cNvPr>
            <p:cNvSpPr/>
            <p:nvPr/>
          </p:nvSpPr>
          <p:spPr>
            <a:xfrm>
              <a:off x="4623743"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4" name="Freeform: Shape 39">
              <a:extLst>
                <a:ext uri="{FF2B5EF4-FFF2-40B4-BE49-F238E27FC236}">
                  <a16:creationId xmlns:a16="http://schemas.microsoft.com/office/drawing/2014/main" id="{42945344-F258-4AAD-83FC-1EE241934DAD}"/>
                </a:ext>
              </a:extLst>
            </p:cNvPr>
            <p:cNvSpPr/>
            <p:nvPr/>
          </p:nvSpPr>
          <p:spPr>
            <a:xfrm>
              <a:off x="4654985"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5" name="Freeform: Shape 40">
              <a:extLst>
                <a:ext uri="{FF2B5EF4-FFF2-40B4-BE49-F238E27FC236}">
                  <a16:creationId xmlns:a16="http://schemas.microsoft.com/office/drawing/2014/main" id="{BB2C4CBC-8719-4B53-A9A1-4BEF16A523AD}"/>
                </a:ext>
              </a:extLst>
            </p:cNvPr>
            <p:cNvSpPr/>
            <p:nvPr/>
          </p:nvSpPr>
          <p:spPr>
            <a:xfrm>
              <a:off x="4592502"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6" name="Freeform: Shape 41">
              <a:extLst>
                <a:ext uri="{FF2B5EF4-FFF2-40B4-BE49-F238E27FC236}">
                  <a16:creationId xmlns:a16="http://schemas.microsoft.com/office/drawing/2014/main" id="{F00D2070-7F65-4F36-8EA2-53FC0B91B5AB}"/>
                </a:ext>
              </a:extLst>
            </p:cNvPr>
            <p:cNvSpPr/>
            <p:nvPr/>
          </p:nvSpPr>
          <p:spPr>
            <a:xfrm>
              <a:off x="4623743"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7" name="Freeform: Shape 42">
              <a:extLst>
                <a:ext uri="{FF2B5EF4-FFF2-40B4-BE49-F238E27FC236}">
                  <a16:creationId xmlns:a16="http://schemas.microsoft.com/office/drawing/2014/main" id="{D620D5A3-6E0F-49F1-BCD7-F7BBEFEBC64C}"/>
                </a:ext>
              </a:extLst>
            </p:cNvPr>
            <p:cNvSpPr/>
            <p:nvPr/>
          </p:nvSpPr>
          <p:spPr>
            <a:xfrm>
              <a:off x="4654985"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8" name="Freeform: Shape 43">
              <a:extLst>
                <a:ext uri="{FF2B5EF4-FFF2-40B4-BE49-F238E27FC236}">
                  <a16:creationId xmlns:a16="http://schemas.microsoft.com/office/drawing/2014/main" id="{91ADFCD3-DD42-487F-A60D-31DB619E090D}"/>
                </a:ext>
              </a:extLst>
            </p:cNvPr>
            <p:cNvSpPr/>
            <p:nvPr/>
          </p:nvSpPr>
          <p:spPr>
            <a:xfrm>
              <a:off x="4592502"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59" name="Freeform: Shape 44">
              <a:extLst>
                <a:ext uri="{FF2B5EF4-FFF2-40B4-BE49-F238E27FC236}">
                  <a16:creationId xmlns:a16="http://schemas.microsoft.com/office/drawing/2014/main" id="{9879B8AF-0A70-47EE-9B2C-2E99074BA680}"/>
                </a:ext>
              </a:extLst>
            </p:cNvPr>
            <p:cNvSpPr/>
            <p:nvPr/>
          </p:nvSpPr>
          <p:spPr>
            <a:xfrm>
              <a:off x="4623743"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0" name="Freeform: Shape 45">
              <a:extLst>
                <a:ext uri="{FF2B5EF4-FFF2-40B4-BE49-F238E27FC236}">
                  <a16:creationId xmlns:a16="http://schemas.microsoft.com/office/drawing/2014/main" id="{4F71AFBA-7A00-484F-A4AE-0D58A8EBCE09}"/>
                </a:ext>
              </a:extLst>
            </p:cNvPr>
            <p:cNvSpPr/>
            <p:nvPr/>
          </p:nvSpPr>
          <p:spPr>
            <a:xfrm>
              <a:off x="4654985"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1" name="Freeform: Shape 46">
              <a:extLst>
                <a:ext uri="{FF2B5EF4-FFF2-40B4-BE49-F238E27FC236}">
                  <a16:creationId xmlns:a16="http://schemas.microsoft.com/office/drawing/2014/main" id="{B057B659-19A6-4EF6-8628-822F42A8EF5B}"/>
                </a:ext>
              </a:extLst>
            </p:cNvPr>
            <p:cNvSpPr/>
            <p:nvPr/>
          </p:nvSpPr>
          <p:spPr>
            <a:xfrm>
              <a:off x="4592502"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2" name="Freeform: Shape 47">
              <a:extLst>
                <a:ext uri="{FF2B5EF4-FFF2-40B4-BE49-F238E27FC236}">
                  <a16:creationId xmlns:a16="http://schemas.microsoft.com/office/drawing/2014/main" id="{71E8F568-B29F-4E88-9226-40534EE5D59C}"/>
                </a:ext>
              </a:extLst>
            </p:cNvPr>
            <p:cNvSpPr/>
            <p:nvPr/>
          </p:nvSpPr>
          <p:spPr>
            <a:xfrm>
              <a:off x="4623743"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3" name="Freeform: Shape 48">
              <a:extLst>
                <a:ext uri="{FF2B5EF4-FFF2-40B4-BE49-F238E27FC236}">
                  <a16:creationId xmlns:a16="http://schemas.microsoft.com/office/drawing/2014/main" id="{76E90F20-EB72-409A-9284-098C4B2B6FBC}"/>
                </a:ext>
              </a:extLst>
            </p:cNvPr>
            <p:cNvSpPr/>
            <p:nvPr/>
          </p:nvSpPr>
          <p:spPr>
            <a:xfrm>
              <a:off x="4654985"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4" name="Freeform: Shape 49">
              <a:extLst>
                <a:ext uri="{FF2B5EF4-FFF2-40B4-BE49-F238E27FC236}">
                  <a16:creationId xmlns:a16="http://schemas.microsoft.com/office/drawing/2014/main" id="{110282DF-BCDA-4929-97C1-056BE096ECD9}"/>
                </a:ext>
              </a:extLst>
            </p:cNvPr>
            <p:cNvSpPr/>
            <p:nvPr/>
          </p:nvSpPr>
          <p:spPr>
            <a:xfrm>
              <a:off x="4366001" y="5915824"/>
              <a:ext cx="171828" cy="7810"/>
            </a:xfrm>
            <a:custGeom>
              <a:avLst/>
              <a:gdLst>
                <a:gd name="connsiteX0" fmla="*/ 0 w 171828"/>
                <a:gd name="connsiteY0" fmla="*/ 0 h 7810"/>
                <a:gd name="connsiteX1" fmla="*/ 171828 w 171828"/>
                <a:gd name="connsiteY1" fmla="*/ 0 h 7810"/>
              </a:gdLst>
              <a:ahLst/>
              <a:cxnLst>
                <a:cxn ang="0">
                  <a:pos x="connsiteX0" y="connsiteY0"/>
                </a:cxn>
                <a:cxn ang="0">
                  <a:pos x="connsiteX1" y="connsiteY1"/>
                </a:cxn>
              </a:cxnLst>
              <a:rect l="l" t="t" r="r" b="b"/>
              <a:pathLst>
                <a:path w="171828" h="7810">
                  <a:moveTo>
                    <a:pt x="0" y="0"/>
                  </a:moveTo>
                  <a:lnTo>
                    <a:pt x="171828"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5" name="Freeform: Shape 52">
              <a:extLst>
                <a:ext uri="{FF2B5EF4-FFF2-40B4-BE49-F238E27FC236}">
                  <a16:creationId xmlns:a16="http://schemas.microsoft.com/office/drawing/2014/main" id="{24C106C1-482C-4567-BD44-7BA151841979}"/>
                </a:ext>
              </a:extLst>
            </p:cNvPr>
            <p:cNvSpPr/>
            <p:nvPr/>
          </p:nvSpPr>
          <p:spPr>
            <a:xfrm>
              <a:off x="4600312" y="6025169"/>
              <a:ext cx="7810" cy="23431"/>
            </a:xfrm>
            <a:custGeom>
              <a:avLst/>
              <a:gdLst>
                <a:gd name="connsiteX0" fmla="*/ 0 w 7810"/>
                <a:gd name="connsiteY0" fmla="*/ 23431 h 23431"/>
                <a:gd name="connsiteX1" fmla="*/ 0 w 7810"/>
                <a:gd name="connsiteY1" fmla="*/ 0 h 23431"/>
              </a:gdLst>
              <a:ahLst/>
              <a:cxnLst>
                <a:cxn ang="0">
                  <a:pos x="connsiteX0" y="connsiteY0"/>
                </a:cxn>
                <a:cxn ang="0">
                  <a:pos x="connsiteX1" y="connsiteY1"/>
                </a:cxn>
              </a:cxnLst>
              <a:rect l="l" t="t" r="r" b="b"/>
              <a:pathLst>
                <a:path w="7810" h="23431">
                  <a:moveTo>
                    <a:pt x="0" y="23431"/>
                  </a:moveTo>
                  <a:lnTo>
                    <a:pt x="0"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6" name="Freeform: Shape 54">
              <a:extLst>
                <a:ext uri="{FF2B5EF4-FFF2-40B4-BE49-F238E27FC236}">
                  <a16:creationId xmlns:a16="http://schemas.microsoft.com/office/drawing/2014/main" id="{77C36364-872F-469D-8827-67914169F3FB}"/>
                </a:ext>
              </a:extLst>
            </p:cNvPr>
            <p:cNvSpPr/>
            <p:nvPr/>
          </p:nvSpPr>
          <p:spPr>
            <a:xfrm>
              <a:off x="4662795" y="6025169"/>
              <a:ext cx="7810" cy="23431"/>
            </a:xfrm>
            <a:custGeom>
              <a:avLst/>
              <a:gdLst>
                <a:gd name="connsiteX0" fmla="*/ 0 w 7810"/>
                <a:gd name="connsiteY0" fmla="*/ 0 h 23431"/>
                <a:gd name="connsiteX1" fmla="*/ 0 w 7810"/>
                <a:gd name="connsiteY1" fmla="*/ 23431 h 23431"/>
              </a:gdLst>
              <a:ahLst/>
              <a:cxnLst>
                <a:cxn ang="0">
                  <a:pos x="connsiteX0" y="connsiteY0"/>
                </a:cxn>
                <a:cxn ang="0">
                  <a:pos x="connsiteX1" y="connsiteY1"/>
                </a:cxn>
              </a:cxnLst>
              <a:rect l="l" t="t" r="r" b="b"/>
              <a:pathLst>
                <a:path w="7810" h="23431">
                  <a:moveTo>
                    <a:pt x="0" y="0"/>
                  </a:moveTo>
                  <a:lnTo>
                    <a:pt x="0" y="23431"/>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7" name="Freeform: Shape 56">
              <a:extLst>
                <a:ext uri="{FF2B5EF4-FFF2-40B4-BE49-F238E27FC236}">
                  <a16:creationId xmlns:a16="http://schemas.microsoft.com/office/drawing/2014/main" id="{16F5E623-7EE7-4236-B78F-042D710997B7}"/>
                </a:ext>
              </a:extLst>
            </p:cNvPr>
            <p:cNvSpPr/>
            <p:nvPr/>
          </p:nvSpPr>
          <p:spPr>
            <a:xfrm>
              <a:off x="4592502" y="6298532"/>
              <a:ext cx="101534" cy="7810"/>
            </a:xfrm>
            <a:custGeom>
              <a:avLst/>
              <a:gdLst>
                <a:gd name="connsiteX0" fmla="*/ 0 w 101534"/>
                <a:gd name="connsiteY0" fmla="*/ 0 h 7810"/>
                <a:gd name="connsiteX1" fmla="*/ 101535 w 101534"/>
                <a:gd name="connsiteY1" fmla="*/ 0 h 7810"/>
              </a:gdLst>
              <a:ahLst/>
              <a:cxnLst>
                <a:cxn ang="0">
                  <a:pos x="connsiteX0" y="connsiteY0"/>
                </a:cxn>
                <a:cxn ang="0">
                  <a:pos x="connsiteX1" y="connsiteY1"/>
                </a:cxn>
              </a:cxnLst>
              <a:rect l="l" t="t" r="r" b="b"/>
              <a:pathLst>
                <a:path w="101534" h="7810">
                  <a:moveTo>
                    <a:pt x="0" y="0"/>
                  </a:moveTo>
                  <a:lnTo>
                    <a:pt x="101535"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8" name="Freeform: Shape 58">
              <a:extLst>
                <a:ext uri="{FF2B5EF4-FFF2-40B4-BE49-F238E27FC236}">
                  <a16:creationId xmlns:a16="http://schemas.microsoft.com/office/drawing/2014/main" id="{7C9E43ED-A8BC-4484-9E7B-FE56ABE191CE}"/>
                </a:ext>
              </a:extLst>
            </p:cNvPr>
            <p:cNvSpPr/>
            <p:nvPr/>
          </p:nvSpPr>
          <p:spPr>
            <a:xfrm>
              <a:off x="4592502" y="6329774"/>
              <a:ext cx="101534" cy="7810"/>
            </a:xfrm>
            <a:custGeom>
              <a:avLst/>
              <a:gdLst>
                <a:gd name="connsiteX0" fmla="*/ 0 w 101534"/>
                <a:gd name="connsiteY0" fmla="*/ 0 h 7810"/>
                <a:gd name="connsiteX1" fmla="*/ 101535 w 101534"/>
                <a:gd name="connsiteY1" fmla="*/ 0 h 7810"/>
              </a:gdLst>
              <a:ahLst/>
              <a:cxnLst>
                <a:cxn ang="0">
                  <a:pos x="connsiteX0" y="connsiteY0"/>
                </a:cxn>
                <a:cxn ang="0">
                  <a:pos x="connsiteX1" y="connsiteY1"/>
                </a:cxn>
              </a:cxnLst>
              <a:rect l="l" t="t" r="r" b="b"/>
              <a:pathLst>
                <a:path w="101534" h="7810">
                  <a:moveTo>
                    <a:pt x="0" y="0"/>
                  </a:moveTo>
                  <a:lnTo>
                    <a:pt x="101535"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69" name="Freeform: Shape 60">
              <a:extLst>
                <a:ext uri="{FF2B5EF4-FFF2-40B4-BE49-F238E27FC236}">
                  <a16:creationId xmlns:a16="http://schemas.microsoft.com/office/drawing/2014/main" id="{5472167B-708F-44AA-A442-4EB2DF3E4DD9}"/>
                </a:ext>
              </a:extLst>
            </p:cNvPr>
            <p:cNvSpPr/>
            <p:nvPr/>
          </p:nvSpPr>
          <p:spPr>
            <a:xfrm>
              <a:off x="4209793" y="6048600"/>
              <a:ext cx="124966" cy="320225"/>
            </a:xfrm>
            <a:custGeom>
              <a:avLst/>
              <a:gdLst>
                <a:gd name="connsiteX0" fmla="*/ 0 w 124966"/>
                <a:gd name="connsiteY0" fmla="*/ 0 h 320225"/>
                <a:gd name="connsiteX1" fmla="*/ 124966 w 124966"/>
                <a:gd name="connsiteY1" fmla="*/ 0 h 320225"/>
                <a:gd name="connsiteX2" fmla="*/ 124966 w 124966"/>
                <a:gd name="connsiteY2" fmla="*/ 320226 h 320225"/>
                <a:gd name="connsiteX3" fmla="*/ 0 w 124966"/>
                <a:gd name="connsiteY3" fmla="*/ 320226 h 320225"/>
              </a:gdLst>
              <a:ahLst/>
              <a:cxnLst>
                <a:cxn ang="0">
                  <a:pos x="connsiteX0" y="connsiteY0"/>
                </a:cxn>
                <a:cxn ang="0">
                  <a:pos x="connsiteX1" y="connsiteY1"/>
                </a:cxn>
                <a:cxn ang="0">
                  <a:pos x="connsiteX2" y="connsiteY2"/>
                </a:cxn>
                <a:cxn ang="0">
                  <a:pos x="connsiteX3" y="connsiteY3"/>
                </a:cxn>
              </a:cxnLst>
              <a:rect l="l" t="t" r="r" b="b"/>
              <a:pathLst>
                <a:path w="124966" h="320225">
                  <a:moveTo>
                    <a:pt x="0" y="0"/>
                  </a:moveTo>
                  <a:lnTo>
                    <a:pt x="124966" y="0"/>
                  </a:lnTo>
                  <a:lnTo>
                    <a:pt x="124966" y="320226"/>
                  </a:lnTo>
                  <a:lnTo>
                    <a:pt x="0" y="320226"/>
                  </a:lnTo>
                  <a:close/>
                </a:path>
              </a:pathLst>
            </a:custGeom>
            <a:noFill/>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0" name="Freeform: Shape 62">
              <a:extLst>
                <a:ext uri="{FF2B5EF4-FFF2-40B4-BE49-F238E27FC236}">
                  <a16:creationId xmlns:a16="http://schemas.microsoft.com/office/drawing/2014/main" id="{75BE68BB-4835-4A13-A662-D7C9386F0F15}"/>
                </a:ext>
              </a:extLst>
            </p:cNvPr>
            <p:cNvSpPr/>
            <p:nvPr/>
          </p:nvSpPr>
          <p:spPr>
            <a:xfrm>
              <a:off x="4233224"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1" name="Freeform: Shape 64">
              <a:extLst>
                <a:ext uri="{FF2B5EF4-FFF2-40B4-BE49-F238E27FC236}">
                  <a16:creationId xmlns:a16="http://schemas.microsoft.com/office/drawing/2014/main" id="{478C217C-2372-4FFC-A0F0-897441E764E7}"/>
                </a:ext>
              </a:extLst>
            </p:cNvPr>
            <p:cNvSpPr/>
            <p:nvPr/>
          </p:nvSpPr>
          <p:spPr>
            <a:xfrm>
              <a:off x="4264466"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2" name="Freeform: Shape 156">
              <a:extLst>
                <a:ext uri="{FF2B5EF4-FFF2-40B4-BE49-F238E27FC236}">
                  <a16:creationId xmlns:a16="http://schemas.microsoft.com/office/drawing/2014/main" id="{18FBA9F3-E342-4613-B491-6932C1B41C71}"/>
                </a:ext>
              </a:extLst>
            </p:cNvPr>
            <p:cNvSpPr/>
            <p:nvPr/>
          </p:nvSpPr>
          <p:spPr>
            <a:xfrm>
              <a:off x="4295707" y="6087652"/>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3" name="Freeform: Shape 158">
              <a:extLst>
                <a:ext uri="{FF2B5EF4-FFF2-40B4-BE49-F238E27FC236}">
                  <a16:creationId xmlns:a16="http://schemas.microsoft.com/office/drawing/2014/main" id="{3840ED07-B7ED-4450-8C1C-5F51A4B7CB50}"/>
                </a:ext>
              </a:extLst>
            </p:cNvPr>
            <p:cNvSpPr/>
            <p:nvPr/>
          </p:nvSpPr>
          <p:spPr>
            <a:xfrm>
              <a:off x="4233224"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4" name="Freeform: Shape 160">
              <a:extLst>
                <a:ext uri="{FF2B5EF4-FFF2-40B4-BE49-F238E27FC236}">
                  <a16:creationId xmlns:a16="http://schemas.microsoft.com/office/drawing/2014/main" id="{5483753A-5B67-4F70-992D-C9200CA6C21B}"/>
                </a:ext>
              </a:extLst>
            </p:cNvPr>
            <p:cNvSpPr/>
            <p:nvPr/>
          </p:nvSpPr>
          <p:spPr>
            <a:xfrm>
              <a:off x="4264466"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5" name="Freeform: Shape 162">
              <a:extLst>
                <a:ext uri="{FF2B5EF4-FFF2-40B4-BE49-F238E27FC236}">
                  <a16:creationId xmlns:a16="http://schemas.microsoft.com/office/drawing/2014/main" id="{6D492FBB-3AB1-423E-A616-54EB14AE3E22}"/>
                </a:ext>
              </a:extLst>
            </p:cNvPr>
            <p:cNvSpPr/>
            <p:nvPr/>
          </p:nvSpPr>
          <p:spPr>
            <a:xfrm>
              <a:off x="4295707" y="6118894"/>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6" name="Freeform: Shape 164">
              <a:extLst>
                <a:ext uri="{FF2B5EF4-FFF2-40B4-BE49-F238E27FC236}">
                  <a16:creationId xmlns:a16="http://schemas.microsoft.com/office/drawing/2014/main" id="{EF747A93-D19B-4703-B83A-F391BFB1C38D}"/>
                </a:ext>
              </a:extLst>
            </p:cNvPr>
            <p:cNvSpPr/>
            <p:nvPr/>
          </p:nvSpPr>
          <p:spPr>
            <a:xfrm>
              <a:off x="4233224"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7" name="Freeform: Shape 166">
              <a:extLst>
                <a:ext uri="{FF2B5EF4-FFF2-40B4-BE49-F238E27FC236}">
                  <a16:creationId xmlns:a16="http://schemas.microsoft.com/office/drawing/2014/main" id="{6EBAE179-F961-40A5-BBD6-DF06283B384C}"/>
                </a:ext>
              </a:extLst>
            </p:cNvPr>
            <p:cNvSpPr/>
            <p:nvPr/>
          </p:nvSpPr>
          <p:spPr>
            <a:xfrm>
              <a:off x="4264466"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8" name="Freeform: Shape 168">
              <a:extLst>
                <a:ext uri="{FF2B5EF4-FFF2-40B4-BE49-F238E27FC236}">
                  <a16:creationId xmlns:a16="http://schemas.microsoft.com/office/drawing/2014/main" id="{DA972EB8-06E2-4275-96C3-791B730D9517}"/>
                </a:ext>
              </a:extLst>
            </p:cNvPr>
            <p:cNvSpPr/>
            <p:nvPr/>
          </p:nvSpPr>
          <p:spPr>
            <a:xfrm>
              <a:off x="4295707" y="6228239"/>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79" name="Freeform: Shape 170">
              <a:extLst>
                <a:ext uri="{FF2B5EF4-FFF2-40B4-BE49-F238E27FC236}">
                  <a16:creationId xmlns:a16="http://schemas.microsoft.com/office/drawing/2014/main" id="{C1AEE362-E4C4-4CB6-8C54-63CA6942F0B1}"/>
                </a:ext>
              </a:extLst>
            </p:cNvPr>
            <p:cNvSpPr/>
            <p:nvPr/>
          </p:nvSpPr>
          <p:spPr>
            <a:xfrm>
              <a:off x="4233224"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0" name="Freeform: Shape 172">
              <a:extLst>
                <a:ext uri="{FF2B5EF4-FFF2-40B4-BE49-F238E27FC236}">
                  <a16:creationId xmlns:a16="http://schemas.microsoft.com/office/drawing/2014/main" id="{C1C8EB74-C1CF-4DC2-9AAA-AB0328EE55B3}"/>
                </a:ext>
              </a:extLst>
            </p:cNvPr>
            <p:cNvSpPr/>
            <p:nvPr/>
          </p:nvSpPr>
          <p:spPr>
            <a:xfrm>
              <a:off x="4264466"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1" name="Freeform: Shape 174">
              <a:extLst>
                <a:ext uri="{FF2B5EF4-FFF2-40B4-BE49-F238E27FC236}">
                  <a16:creationId xmlns:a16="http://schemas.microsoft.com/office/drawing/2014/main" id="{04E54085-A63B-4B74-8419-6A872F64722E}"/>
                </a:ext>
              </a:extLst>
            </p:cNvPr>
            <p:cNvSpPr/>
            <p:nvPr/>
          </p:nvSpPr>
          <p:spPr>
            <a:xfrm>
              <a:off x="4295707" y="6259481"/>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2" name="Freeform: Shape 176">
              <a:extLst>
                <a:ext uri="{FF2B5EF4-FFF2-40B4-BE49-F238E27FC236}">
                  <a16:creationId xmlns:a16="http://schemas.microsoft.com/office/drawing/2014/main" id="{D2F6AC3A-7478-4189-93DD-90B9EB6E252F}"/>
                </a:ext>
              </a:extLst>
            </p:cNvPr>
            <p:cNvSpPr/>
            <p:nvPr/>
          </p:nvSpPr>
          <p:spPr>
            <a:xfrm>
              <a:off x="4233224"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3" name="Freeform: Shape 178">
              <a:extLst>
                <a:ext uri="{FF2B5EF4-FFF2-40B4-BE49-F238E27FC236}">
                  <a16:creationId xmlns:a16="http://schemas.microsoft.com/office/drawing/2014/main" id="{6DE01782-D98C-4462-9A2E-2C005C562ACA}"/>
                </a:ext>
              </a:extLst>
            </p:cNvPr>
            <p:cNvSpPr/>
            <p:nvPr/>
          </p:nvSpPr>
          <p:spPr>
            <a:xfrm>
              <a:off x="4264466"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4" name="Freeform: Shape 180">
              <a:extLst>
                <a:ext uri="{FF2B5EF4-FFF2-40B4-BE49-F238E27FC236}">
                  <a16:creationId xmlns:a16="http://schemas.microsoft.com/office/drawing/2014/main" id="{53536010-11B8-4E13-86C1-ABFEB0136238}"/>
                </a:ext>
              </a:extLst>
            </p:cNvPr>
            <p:cNvSpPr/>
            <p:nvPr/>
          </p:nvSpPr>
          <p:spPr>
            <a:xfrm>
              <a:off x="4295707" y="6157946"/>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5" name="Freeform: Shape 182">
              <a:extLst>
                <a:ext uri="{FF2B5EF4-FFF2-40B4-BE49-F238E27FC236}">
                  <a16:creationId xmlns:a16="http://schemas.microsoft.com/office/drawing/2014/main" id="{6F0CDAC7-EBE9-42AA-9AF6-C0507DEB0F02}"/>
                </a:ext>
              </a:extLst>
            </p:cNvPr>
            <p:cNvSpPr/>
            <p:nvPr/>
          </p:nvSpPr>
          <p:spPr>
            <a:xfrm>
              <a:off x="4233224"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6" name="Freeform: Shape 184">
              <a:extLst>
                <a:ext uri="{FF2B5EF4-FFF2-40B4-BE49-F238E27FC236}">
                  <a16:creationId xmlns:a16="http://schemas.microsoft.com/office/drawing/2014/main" id="{CF2E1F18-022E-42A4-B775-611D68315D5B}"/>
                </a:ext>
              </a:extLst>
            </p:cNvPr>
            <p:cNvSpPr/>
            <p:nvPr/>
          </p:nvSpPr>
          <p:spPr>
            <a:xfrm>
              <a:off x="4264466"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7" name="Freeform: Shape 186">
              <a:extLst>
                <a:ext uri="{FF2B5EF4-FFF2-40B4-BE49-F238E27FC236}">
                  <a16:creationId xmlns:a16="http://schemas.microsoft.com/office/drawing/2014/main" id="{0E6466CB-F31C-4098-B519-DB3340567DBF}"/>
                </a:ext>
              </a:extLst>
            </p:cNvPr>
            <p:cNvSpPr/>
            <p:nvPr/>
          </p:nvSpPr>
          <p:spPr>
            <a:xfrm>
              <a:off x="4295707" y="6189187"/>
              <a:ext cx="15620" cy="7810"/>
            </a:xfrm>
            <a:custGeom>
              <a:avLst/>
              <a:gdLst>
                <a:gd name="connsiteX0" fmla="*/ 0 w 15620"/>
                <a:gd name="connsiteY0" fmla="*/ 0 h 7810"/>
                <a:gd name="connsiteX1" fmla="*/ 15621 w 15620"/>
                <a:gd name="connsiteY1" fmla="*/ 0 h 7810"/>
              </a:gdLst>
              <a:ahLst/>
              <a:cxnLst>
                <a:cxn ang="0">
                  <a:pos x="connsiteX0" y="connsiteY0"/>
                </a:cxn>
                <a:cxn ang="0">
                  <a:pos x="connsiteX1" y="connsiteY1"/>
                </a:cxn>
              </a:cxnLst>
              <a:rect l="l" t="t" r="r" b="b"/>
              <a:pathLst>
                <a:path w="15620" h="7810">
                  <a:moveTo>
                    <a:pt x="0" y="0"/>
                  </a:moveTo>
                  <a:lnTo>
                    <a:pt x="15621"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8" name="Freeform: Shape 188">
              <a:extLst>
                <a:ext uri="{FF2B5EF4-FFF2-40B4-BE49-F238E27FC236}">
                  <a16:creationId xmlns:a16="http://schemas.microsoft.com/office/drawing/2014/main" id="{2A1CEDFD-8F2A-4D02-9DBC-AFF670CCCFA7}"/>
                </a:ext>
              </a:extLst>
            </p:cNvPr>
            <p:cNvSpPr/>
            <p:nvPr/>
          </p:nvSpPr>
          <p:spPr>
            <a:xfrm>
              <a:off x="4241035" y="6025169"/>
              <a:ext cx="7810" cy="23431"/>
            </a:xfrm>
            <a:custGeom>
              <a:avLst/>
              <a:gdLst>
                <a:gd name="connsiteX0" fmla="*/ 0 w 7810"/>
                <a:gd name="connsiteY0" fmla="*/ 23431 h 23431"/>
                <a:gd name="connsiteX1" fmla="*/ 0 w 7810"/>
                <a:gd name="connsiteY1" fmla="*/ 0 h 23431"/>
              </a:gdLst>
              <a:ahLst/>
              <a:cxnLst>
                <a:cxn ang="0">
                  <a:pos x="connsiteX0" y="connsiteY0"/>
                </a:cxn>
                <a:cxn ang="0">
                  <a:pos x="connsiteX1" y="connsiteY1"/>
                </a:cxn>
              </a:cxnLst>
              <a:rect l="l" t="t" r="r" b="b"/>
              <a:pathLst>
                <a:path w="7810" h="23431">
                  <a:moveTo>
                    <a:pt x="0" y="23431"/>
                  </a:moveTo>
                  <a:lnTo>
                    <a:pt x="0"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89" name="Freeform: Shape 190">
              <a:extLst>
                <a:ext uri="{FF2B5EF4-FFF2-40B4-BE49-F238E27FC236}">
                  <a16:creationId xmlns:a16="http://schemas.microsoft.com/office/drawing/2014/main" id="{5F16A23A-4D7F-42D2-BD70-69ED748FE23F}"/>
                </a:ext>
              </a:extLst>
            </p:cNvPr>
            <p:cNvSpPr/>
            <p:nvPr/>
          </p:nvSpPr>
          <p:spPr>
            <a:xfrm>
              <a:off x="4303518" y="6025169"/>
              <a:ext cx="7810" cy="23431"/>
            </a:xfrm>
            <a:custGeom>
              <a:avLst/>
              <a:gdLst>
                <a:gd name="connsiteX0" fmla="*/ 0 w 7810"/>
                <a:gd name="connsiteY0" fmla="*/ 0 h 23431"/>
                <a:gd name="connsiteX1" fmla="*/ 0 w 7810"/>
                <a:gd name="connsiteY1" fmla="*/ 23431 h 23431"/>
              </a:gdLst>
              <a:ahLst/>
              <a:cxnLst>
                <a:cxn ang="0">
                  <a:pos x="connsiteX0" y="connsiteY0"/>
                </a:cxn>
                <a:cxn ang="0">
                  <a:pos x="connsiteX1" y="connsiteY1"/>
                </a:cxn>
              </a:cxnLst>
              <a:rect l="l" t="t" r="r" b="b"/>
              <a:pathLst>
                <a:path w="7810" h="23431">
                  <a:moveTo>
                    <a:pt x="0" y="0"/>
                  </a:moveTo>
                  <a:lnTo>
                    <a:pt x="0" y="23431"/>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90" name="Freeform: Shape 192">
              <a:extLst>
                <a:ext uri="{FF2B5EF4-FFF2-40B4-BE49-F238E27FC236}">
                  <a16:creationId xmlns:a16="http://schemas.microsoft.com/office/drawing/2014/main" id="{A3536FE6-CEFF-4D54-8EC1-C1F4F1A00E52}"/>
                </a:ext>
              </a:extLst>
            </p:cNvPr>
            <p:cNvSpPr/>
            <p:nvPr/>
          </p:nvSpPr>
          <p:spPr>
            <a:xfrm>
              <a:off x="4209793" y="6298532"/>
              <a:ext cx="101534" cy="7810"/>
            </a:xfrm>
            <a:custGeom>
              <a:avLst/>
              <a:gdLst>
                <a:gd name="connsiteX0" fmla="*/ 0 w 101534"/>
                <a:gd name="connsiteY0" fmla="*/ 0 h 7810"/>
                <a:gd name="connsiteX1" fmla="*/ 101535 w 101534"/>
                <a:gd name="connsiteY1" fmla="*/ 0 h 7810"/>
              </a:gdLst>
              <a:ahLst/>
              <a:cxnLst>
                <a:cxn ang="0">
                  <a:pos x="connsiteX0" y="connsiteY0"/>
                </a:cxn>
                <a:cxn ang="0">
                  <a:pos x="connsiteX1" y="connsiteY1"/>
                </a:cxn>
              </a:cxnLst>
              <a:rect l="l" t="t" r="r" b="b"/>
              <a:pathLst>
                <a:path w="101534" h="7810">
                  <a:moveTo>
                    <a:pt x="0" y="0"/>
                  </a:moveTo>
                  <a:lnTo>
                    <a:pt x="101535"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sp>
          <p:nvSpPr>
            <p:cNvPr id="91" name="Freeform: Shape 194">
              <a:extLst>
                <a:ext uri="{FF2B5EF4-FFF2-40B4-BE49-F238E27FC236}">
                  <a16:creationId xmlns:a16="http://schemas.microsoft.com/office/drawing/2014/main" id="{628B9DF9-CD3B-46D5-810B-29B5B1C60A49}"/>
                </a:ext>
              </a:extLst>
            </p:cNvPr>
            <p:cNvSpPr/>
            <p:nvPr/>
          </p:nvSpPr>
          <p:spPr>
            <a:xfrm>
              <a:off x="4209793" y="6329774"/>
              <a:ext cx="101534" cy="7810"/>
            </a:xfrm>
            <a:custGeom>
              <a:avLst/>
              <a:gdLst>
                <a:gd name="connsiteX0" fmla="*/ 0 w 101534"/>
                <a:gd name="connsiteY0" fmla="*/ 0 h 7810"/>
                <a:gd name="connsiteX1" fmla="*/ 101535 w 101534"/>
                <a:gd name="connsiteY1" fmla="*/ 0 h 7810"/>
              </a:gdLst>
              <a:ahLst/>
              <a:cxnLst>
                <a:cxn ang="0">
                  <a:pos x="connsiteX0" y="connsiteY0"/>
                </a:cxn>
                <a:cxn ang="0">
                  <a:pos x="connsiteX1" y="connsiteY1"/>
                </a:cxn>
              </a:cxnLst>
              <a:rect l="l" t="t" r="r" b="b"/>
              <a:pathLst>
                <a:path w="101534" h="7810">
                  <a:moveTo>
                    <a:pt x="0" y="0"/>
                  </a:moveTo>
                  <a:lnTo>
                    <a:pt x="101535" y="0"/>
                  </a:lnTo>
                </a:path>
              </a:pathLst>
            </a:custGeom>
            <a:ln w="19050" cap="flat">
              <a:solidFill>
                <a:schemeClr val="tx1"/>
              </a:solidFill>
              <a:prstDash val="solid"/>
              <a:round/>
            </a:ln>
          </p:spPr>
          <p:txBody>
            <a:bodyPr rtlCol="0" anchor="ctr"/>
            <a:lstStyle>
              <a:defPPr>
                <a:defRPr lang="en-US"/>
              </a:defPPr>
              <a:lvl1pPr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1pPr>
              <a:lvl2pPr marL="547688" indent="-90488"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2pPr>
              <a:lvl3pPr marL="1096963" indent="-182563"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3pPr>
              <a:lvl4pPr marL="1644650" indent="-273050"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4pPr>
              <a:lvl5pPr marL="2193925" indent="-365125" algn="l" defTabSz="1096963" rtl="0" eaLnBrk="0" fontAlgn="base" hangingPunct="0">
                <a:spcBef>
                  <a:spcPct val="0"/>
                </a:spcBef>
                <a:spcAft>
                  <a:spcPct val="0"/>
                </a:spcAft>
                <a:defRPr sz="2100" kern="1200">
                  <a:solidFill>
                    <a:schemeClr val="tx1"/>
                  </a:solidFill>
                  <a:latin typeface="Amazon Ember" panose="020B0603020204020204" pitchFamily="34" charset="0"/>
                  <a:ea typeface="+mn-ea"/>
                  <a:cs typeface="+mn-cs"/>
                </a:defRPr>
              </a:lvl5pPr>
              <a:lvl6pPr marL="2286000" algn="l" defTabSz="914400" rtl="0" eaLnBrk="1" latinLnBrk="0" hangingPunct="1">
                <a:defRPr sz="2100" kern="1200">
                  <a:solidFill>
                    <a:schemeClr val="tx1"/>
                  </a:solidFill>
                  <a:latin typeface="Amazon Ember" panose="020B0603020204020204" pitchFamily="34" charset="0"/>
                  <a:ea typeface="+mn-ea"/>
                  <a:cs typeface="+mn-cs"/>
                </a:defRPr>
              </a:lvl6pPr>
              <a:lvl7pPr marL="2743200" algn="l" defTabSz="914400" rtl="0" eaLnBrk="1" latinLnBrk="0" hangingPunct="1">
                <a:defRPr sz="2100" kern="1200">
                  <a:solidFill>
                    <a:schemeClr val="tx1"/>
                  </a:solidFill>
                  <a:latin typeface="Amazon Ember" panose="020B0603020204020204" pitchFamily="34" charset="0"/>
                  <a:ea typeface="+mn-ea"/>
                  <a:cs typeface="+mn-cs"/>
                </a:defRPr>
              </a:lvl7pPr>
              <a:lvl8pPr marL="3200400" algn="l" defTabSz="914400" rtl="0" eaLnBrk="1" latinLnBrk="0" hangingPunct="1">
                <a:defRPr sz="2100" kern="1200">
                  <a:solidFill>
                    <a:schemeClr val="tx1"/>
                  </a:solidFill>
                  <a:latin typeface="Amazon Ember" panose="020B0603020204020204" pitchFamily="34" charset="0"/>
                  <a:ea typeface="+mn-ea"/>
                  <a:cs typeface="+mn-cs"/>
                </a:defRPr>
              </a:lvl8pPr>
              <a:lvl9pPr marL="3657600" algn="l" defTabSz="914400" rtl="0" eaLnBrk="1" latinLnBrk="0" hangingPunct="1">
                <a:defRPr sz="2100" kern="1200">
                  <a:solidFill>
                    <a:schemeClr val="tx1"/>
                  </a:solidFill>
                  <a:latin typeface="Amazon Ember" panose="020B0603020204020204" pitchFamily="34" charset="0"/>
                  <a:ea typeface="+mn-ea"/>
                  <a:cs typeface="+mn-cs"/>
                </a:defRPr>
              </a:lvl9pPr>
            </a:lstStyle>
            <a:p>
              <a:pPr marL="0" marR="0" lvl="0" indent="0" algn="l" defTabSz="1096963" rtl="0" eaLnBrk="0" fontAlgn="base" latinLnBrk="0" hangingPunct="0">
                <a:lnSpc>
                  <a:spcPct val="100000"/>
                </a:lnSpc>
                <a:spcBef>
                  <a:spcPct val="0"/>
                </a:spcBef>
                <a:spcAft>
                  <a:spcPct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endParaRPr>
            </a:p>
          </p:txBody>
        </p:sp>
      </p:grpSp>
      <p:cxnSp>
        <p:nvCxnSpPr>
          <p:cNvPr id="8" name="Straight Connector 7">
            <a:extLst>
              <a:ext uri="{FF2B5EF4-FFF2-40B4-BE49-F238E27FC236}">
                <a16:creationId xmlns:a16="http://schemas.microsoft.com/office/drawing/2014/main" id="{0A545C84-FFAB-4A8C-AF6D-F9F8379AB025}"/>
              </a:ext>
            </a:extLst>
          </p:cNvPr>
          <p:cNvCxnSpPr/>
          <p:nvPr/>
        </p:nvCxnSpPr>
        <p:spPr>
          <a:xfrm>
            <a:off x="10543412" y="2859908"/>
            <a:ext cx="0" cy="3427708"/>
          </a:xfrm>
          <a:prstGeom prst="line">
            <a:avLst/>
          </a:prstGeom>
          <a:ln w="19050" cap="rnd">
            <a:solidFill>
              <a:schemeClr val="bg2">
                <a:lumMod val="90000"/>
                <a:lumOff val="1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BC338C-0576-417D-AF8B-28175387C455}"/>
              </a:ext>
            </a:extLst>
          </p:cNvPr>
          <p:cNvCxnSpPr/>
          <p:nvPr/>
        </p:nvCxnSpPr>
        <p:spPr>
          <a:xfrm>
            <a:off x="6397344" y="2859908"/>
            <a:ext cx="0" cy="3427708"/>
          </a:xfrm>
          <a:prstGeom prst="line">
            <a:avLst/>
          </a:prstGeom>
          <a:ln w="19050" cap="rnd">
            <a:solidFill>
              <a:schemeClr val="bg2">
                <a:lumMod val="90000"/>
                <a:lumOff val="1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CC0FC29-AEAB-4CD9-9E9C-558ED9E405C3}"/>
              </a:ext>
            </a:extLst>
          </p:cNvPr>
          <p:cNvCxnSpPr/>
          <p:nvPr/>
        </p:nvCxnSpPr>
        <p:spPr>
          <a:xfrm>
            <a:off x="3113817" y="2859908"/>
            <a:ext cx="0" cy="3427708"/>
          </a:xfrm>
          <a:prstGeom prst="line">
            <a:avLst/>
          </a:prstGeom>
          <a:ln w="19050" cap="rnd">
            <a:solidFill>
              <a:schemeClr val="bg2">
                <a:lumMod val="90000"/>
                <a:lumOff val="1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94" name="TextBox 51">
            <a:extLst>
              <a:ext uri="{FF2B5EF4-FFF2-40B4-BE49-F238E27FC236}">
                <a16:creationId xmlns:a16="http://schemas.microsoft.com/office/drawing/2014/main" id="{33F5AD89-72DE-684F-8F5E-372795234C91}"/>
              </a:ext>
            </a:extLst>
          </p:cNvPr>
          <p:cNvSpPr txBox="1">
            <a:spLocks noChangeArrowheads="1"/>
          </p:cNvSpPr>
          <p:nvPr/>
        </p:nvSpPr>
        <p:spPr bwMode="auto">
          <a:xfrm>
            <a:off x="4113542" y="6061119"/>
            <a:ext cx="1511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FFFFFF"/>
                </a:solidFill>
                <a:effectLst/>
                <a:uLnTx/>
                <a:uFillTx/>
                <a:latin typeface="Amazon Ember"/>
                <a:ea typeface="Amazon Ember" panose="020B0603020204020204" pitchFamily="34" charset="0"/>
                <a:cs typeface="Arial" panose="020B0604020202020204" pitchFamily="34" charset="0"/>
              </a:rPr>
              <a:t>Spot instance</a:t>
            </a:r>
          </a:p>
        </p:txBody>
      </p:sp>
      <p:pic>
        <p:nvPicPr>
          <p:cNvPr id="95" name="Graphic 64">
            <a:extLst>
              <a:ext uri="{FF2B5EF4-FFF2-40B4-BE49-F238E27FC236}">
                <a16:creationId xmlns:a16="http://schemas.microsoft.com/office/drawing/2014/main" id="{8EFED547-197A-6941-A512-7F08D9EE9F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1833" y="55269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96" name="Rectangle 95">
            <a:extLst>
              <a:ext uri="{FF2B5EF4-FFF2-40B4-BE49-F238E27FC236}">
                <a16:creationId xmlns:a16="http://schemas.microsoft.com/office/drawing/2014/main" id="{F13CF649-176E-454F-B871-FA224DB79B70}"/>
              </a:ext>
            </a:extLst>
          </p:cNvPr>
          <p:cNvSpPr/>
          <p:nvPr/>
        </p:nvSpPr>
        <p:spPr>
          <a:xfrm>
            <a:off x="0" y="7427362"/>
            <a:ext cx="14630400" cy="80223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1471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1.35417E-6 4.93827E-7 L -1.35417E-6 -0.04977 " pathEditMode="relative" rAng="0" ptsTypes="AA">
                                      <p:cBhvr>
                                        <p:cTn id="9" dur="500" spd="-100000" fill="hold"/>
                                        <p:tgtEl>
                                          <p:spTgt spid="3"/>
                                        </p:tgtEl>
                                        <p:attrNameLst>
                                          <p:attrName>ppt_x</p:attrName>
                                          <p:attrName>ppt_y</p:attrName>
                                        </p:attrNameLst>
                                      </p:cBhvr>
                                      <p:rCtr x="0" y="-2488"/>
                                    </p:animMotion>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path" presetSubtype="0" decel="100000" fill="hold" nodeType="withEffect">
                                  <p:stCondLst>
                                    <p:cond delay="0"/>
                                  </p:stCondLst>
                                  <p:childTnLst>
                                    <p:animMotion origin="layout" path="M -1.35417E-6 4.93827E-7 L -1.35417E-6 -0.04977 " pathEditMode="relative" rAng="0" ptsTypes="AA">
                                      <p:cBhvr>
                                        <p:cTn id="14" dur="500" spd="-100000" fill="hold"/>
                                        <p:tgtEl>
                                          <p:spTgt spid="5"/>
                                        </p:tgtEl>
                                        <p:attrNameLst>
                                          <p:attrName>ppt_x</p:attrName>
                                          <p:attrName>ppt_y</p:attrName>
                                        </p:attrNameLst>
                                      </p:cBhvr>
                                      <p:rCtr x="0" y="-2488"/>
                                    </p:animMotion>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42" presetClass="path" presetSubtype="0" decel="100000" fill="hold" nodeType="withEffect">
                                  <p:stCondLst>
                                    <p:cond delay="0"/>
                                  </p:stCondLst>
                                  <p:childTnLst>
                                    <p:animMotion origin="layout" path="M -1.35417E-6 4.93827E-7 L -1.35417E-6 -0.04977 " pathEditMode="relative" rAng="0" ptsTypes="AA">
                                      <p:cBhvr>
                                        <p:cTn id="19" dur="500" spd="-100000" fill="hold"/>
                                        <p:tgtEl>
                                          <p:spTgt spid="12"/>
                                        </p:tgtEl>
                                        <p:attrNameLst>
                                          <p:attrName>ppt_x</p:attrName>
                                          <p:attrName>ppt_y</p:attrName>
                                        </p:attrNameLst>
                                      </p:cBhvr>
                                      <p:rCtr x="0" y="-2488"/>
                                    </p:animMotion>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42" presetClass="path" presetSubtype="0" decel="100000" fill="hold" nodeType="withEffect">
                                  <p:stCondLst>
                                    <p:cond delay="0"/>
                                  </p:stCondLst>
                                  <p:childTnLst>
                                    <p:animMotion origin="layout" path="M -1.35417E-6 4.93827E-7 L -1.35417E-6 -0.04977 " pathEditMode="relative" rAng="0" ptsTypes="AA">
                                      <p:cBhvr>
                                        <p:cTn id="24" dur="500" spd="-100000" fill="hold"/>
                                        <p:tgtEl>
                                          <p:spTgt spid="9"/>
                                        </p:tgtEl>
                                        <p:attrNameLst>
                                          <p:attrName>ppt_x</p:attrName>
                                          <p:attrName>ppt_y</p:attrName>
                                        </p:attrNameLst>
                                      </p:cBhvr>
                                      <p:rCtr x="0" y="-2488"/>
                                    </p:animMotion>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42" presetClass="path" presetSubtype="0" decel="100000" fill="hold" nodeType="withEffect">
                                  <p:stCondLst>
                                    <p:cond delay="0"/>
                                  </p:stCondLst>
                                  <p:childTnLst>
                                    <p:animMotion origin="layout" path="M -1.35417E-6 4.93827E-7 L -1.35417E-6 -0.04977 " pathEditMode="relative" rAng="0" ptsTypes="AA">
                                      <p:cBhvr>
                                        <p:cTn id="29" dur="500" spd="-100000" fill="hold"/>
                                        <p:tgtEl>
                                          <p:spTgt spid="18"/>
                                        </p:tgtEl>
                                        <p:attrNameLst>
                                          <p:attrName>ppt_x</p:attrName>
                                          <p:attrName>ppt_y</p:attrName>
                                        </p:attrNameLst>
                                      </p:cBhvr>
                                      <p:rCtr x="0" y="-2488"/>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42" presetClass="path" presetSubtype="0" decel="100000" fill="hold" nodeType="withEffect">
                                  <p:stCondLst>
                                    <p:cond delay="0"/>
                                  </p:stCondLst>
                                  <p:childTnLst>
                                    <p:animMotion origin="layout" path="M -1.35417E-6 4.93827E-7 L -1.35417E-6 -0.04977 " pathEditMode="relative" rAng="0" ptsTypes="AA">
                                      <p:cBhvr>
                                        <p:cTn id="34" dur="500" spd="-100000" fill="hold"/>
                                        <p:tgtEl>
                                          <p:spTgt spid="22"/>
                                        </p:tgtEl>
                                        <p:attrNameLst>
                                          <p:attrName>ppt_x</p:attrName>
                                          <p:attrName>ppt_y</p:attrName>
                                        </p:attrNameLst>
                                      </p:cBhvr>
                                      <p:rCtr x="0" y="-2488"/>
                                    </p:animMotion>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42" presetClass="path" presetSubtype="0" decel="100000" fill="hold" grpId="1" nodeType="withEffect">
                                  <p:stCondLst>
                                    <p:cond delay="0"/>
                                  </p:stCondLst>
                                  <p:childTnLst>
                                    <p:animMotion origin="layout" path="M -1.35417E-6 4.93827E-7 L -1.35417E-6 -0.04977 " pathEditMode="relative" rAng="0" ptsTypes="AA">
                                      <p:cBhvr>
                                        <p:cTn id="39" dur="500" spd="-100000" fill="hold"/>
                                        <p:tgtEl>
                                          <p:spTgt spid="14"/>
                                        </p:tgtEl>
                                        <p:attrNameLst>
                                          <p:attrName>ppt_x</p:attrName>
                                          <p:attrName>ppt_y</p:attrName>
                                        </p:attrNameLst>
                                      </p:cBhvr>
                                      <p:rCtr x="0" y="-2488"/>
                                    </p:animMotion>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42" presetClass="path" presetSubtype="0" decel="100000" fill="hold" grpId="1" nodeType="withEffect">
                                  <p:stCondLst>
                                    <p:cond delay="0"/>
                                  </p:stCondLst>
                                  <p:childTnLst>
                                    <p:animMotion origin="layout" path="M -1.35417E-6 4.93827E-7 L -1.35417E-6 -0.04977 " pathEditMode="relative" rAng="0" ptsTypes="AA">
                                      <p:cBhvr>
                                        <p:cTn id="44" dur="500" spd="-100000" fill="hold"/>
                                        <p:tgtEl>
                                          <p:spTgt spid="15"/>
                                        </p:tgtEl>
                                        <p:attrNameLst>
                                          <p:attrName>ppt_x</p:attrName>
                                          <p:attrName>ppt_y</p:attrName>
                                        </p:attrNameLst>
                                      </p:cBhvr>
                                      <p:rCtr x="0" y="-2488"/>
                                    </p:animMotion>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42" presetClass="path" presetSubtype="0" decel="100000" fill="hold" grpId="1" nodeType="withEffect">
                                  <p:stCondLst>
                                    <p:cond delay="0"/>
                                  </p:stCondLst>
                                  <p:childTnLst>
                                    <p:animMotion origin="layout" path="M -1.35417E-6 4.93827E-7 L -1.35417E-6 -0.04977 " pathEditMode="relative" rAng="0" ptsTypes="AA">
                                      <p:cBhvr>
                                        <p:cTn id="49" dur="500" spd="-100000" fill="hold"/>
                                        <p:tgtEl>
                                          <p:spTgt spid="16"/>
                                        </p:tgtEl>
                                        <p:attrNameLst>
                                          <p:attrName>ppt_x</p:attrName>
                                          <p:attrName>ppt_y</p:attrName>
                                        </p:attrNameLst>
                                      </p:cBhvr>
                                      <p:rCtr x="0" y="-2488"/>
                                    </p:animMotion>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42" presetClass="path" presetSubtype="0" decel="100000" fill="hold" grpId="1" nodeType="withEffect">
                                  <p:stCondLst>
                                    <p:cond delay="0"/>
                                  </p:stCondLst>
                                  <p:childTnLst>
                                    <p:animMotion origin="layout" path="M -1.35417E-6 4.93827E-7 L -1.35417E-6 -0.04977 " pathEditMode="relative" rAng="0" ptsTypes="AA">
                                      <p:cBhvr>
                                        <p:cTn id="54" dur="500" spd="-100000" fill="hold"/>
                                        <p:tgtEl>
                                          <p:spTgt spid="19"/>
                                        </p:tgtEl>
                                        <p:attrNameLst>
                                          <p:attrName>ppt_x</p:attrName>
                                          <p:attrName>ppt_y</p:attrName>
                                        </p:attrNameLst>
                                      </p:cBhvr>
                                      <p:rCtr x="0" y="-2488"/>
                                    </p:animMotion>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42" presetClass="path" presetSubtype="0" decel="100000" fill="hold" grpId="1" nodeType="withEffect">
                                  <p:stCondLst>
                                    <p:cond delay="0"/>
                                  </p:stCondLst>
                                  <p:childTnLst>
                                    <p:animMotion origin="layout" path="M 4.09722E-6 -4.32099E-6 L 4.09722E-6 0.06405 " pathEditMode="relative" rAng="0" ptsTypes="AA">
                                      <p:cBhvr>
                                        <p:cTn id="59" dur="500" spd="-100000" fill="hold"/>
                                        <p:tgtEl>
                                          <p:spTgt spid="4"/>
                                        </p:tgtEl>
                                        <p:attrNameLst>
                                          <p:attrName>ppt_x</p:attrName>
                                          <p:attrName>ppt_y</p:attrName>
                                        </p:attrNameLst>
                                      </p:cBhvr>
                                      <p:rCtr x="0" y="3202"/>
                                    </p:animMotion>
                                  </p:childTnLst>
                                </p:cTn>
                              </p:par>
                              <p:par>
                                <p:cTn id="60" presetID="10"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42" presetClass="path" presetSubtype="0" decel="100000" fill="hold" grpId="1" nodeType="withEffect">
                                  <p:stCondLst>
                                    <p:cond delay="0"/>
                                  </p:stCondLst>
                                  <p:childTnLst>
                                    <p:animMotion origin="layout" path="M 4.09722E-6 -4.32099E-6 L 4.09722E-6 0.06405 " pathEditMode="relative" rAng="0" ptsTypes="AA">
                                      <p:cBhvr>
                                        <p:cTn id="64" dur="500" spd="-100000" fill="hold"/>
                                        <p:tgtEl>
                                          <p:spTgt spid="6"/>
                                        </p:tgtEl>
                                        <p:attrNameLst>
                                          <p:attrName>ppt_x</p:attrName>
                                          <p:attrName>ppt_y</p:attrName>
                                        </p:attrNameLst>
                                      </p:cBhvr>
                                      <p:rCtr x="0" y="3202"/>
                                    </p:animMotion>
                                  </p:childTnLst>
                                </p:cTn>
                              </p:par>
                              <p:par>
                                <p:cTn id="65" presetID="10"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42" presetClass="path" presetSubtype="0" decel="100000" fill="hold" grpId="1" nodeType="withEffect">
                                  <p:stCondLst>
                                    <p:cond delay="0"/>
                                  </p:stCondLst>
                                  <p:childTnLst>
                                    <p:animMotion origin="layout" path="M 4.09722E-6 -4.32099E-6 L 4.09722E-6 0.06405 " pathEditMode="relative" rAng="0" ptsTypes="AA">
                                      <p:cBhvr>
                                        <p:cTn id="69" dur="500" spd="-100000" fill="hold"/>
                                        <p:tgtEl>
                                          <p:spTgt spid="11"/>
                                        </p:tgtEl>
                                        <p:attrNameLst>
                                          <p:attrName>ppt_x</p:attrName>
                                          <p:attrName>ppt_y</p:attrName>
                                        </p:attrNameLst>
                                      </p:cBhvr>
                                      <p:rCtr x="0" y="3202"/>
                                    </p:animMotion>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2" presetClass="path" presetSubtype="0" decel="100000" fill="hold" grpId="1" nodeType="withEffect">
                                  <p:stCondLst>
                                    <p:cond delay="0"/>
                                  </p:stCondLst>
                                  <p:childTnLst>
                                    <p:animMotion origin="layout" path="M 4.09722E-6 -4.32099E-6 L 4.09722E-6 0.06405 " pathEditMode="relative" rAng="0" ptsTypes="AA">
                                      <p:cBhvr>
                                        <p:cTn id="74" dur="500" spd="-100000" fill="hold"/>
                                        <p:tgtEl>
                                          <p:spTgt spid="10"/>
                                        </p:tgtEl>
                                        <p:attrNameLst>
                                          <p:attrName>ppt_x</p:attrName>
                                          <p:attrName>ppt_y</p:attrName>
                                        </p:attrNameLst>
                                      </p:cBhvr>
                                      <p:rCtr x="0" y="3202"/>
                                    </p:animMotion>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42" presetClass="path" presetSubtype="0" decel="100000" fill="hold" grpId="1" nodeType="withEffect">
                                  <p:stCondLst>
                                    <p:cond delay="0"/>
                                  </p:stCondLst>
                                  <p:childTnLst>
                                    <p:animMotion origin="layout" path="M 4.09722E-6 -4.32099E-6 L 4.09722E-6 0.06405 " pathEditMode="relative" rAng="0" ptsTypes="AA">
                                      <p:cBhvr>
                                        <p:cTn id="79" dur="500" spd="-100000" fill="hold"/>
                                        <p:tgtEl>
                                          <p:spTgt spid="17"/>
                                        </p:tgtEl>
                                        <p:attrNameLst>
                                          <p:attrName>ppt_x</p:attrName>
                                          <p:attrName>ppt_y</p:attrName>
                                        </p:attrNameLst>
                                      </p:cBhvr>
                                      <p:rCtr x="0" y="3202"/>
                                    </p:animMotion>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42" presetClass="path" presetSubtype="0" decel="100000" fill="hold" grpId="1" nodeType="withEffect">
                                  <p:stCondLst>
                                    <p:cond delay="0"/>
                                  </p:stCondLst>
                                  <p:childTnLst>
                                    <p:animMotion origin="layout" path="M 4.09722E-6 -4.32099E-6 L 4.09722E-6 0.06405 " pathEditMode="relative" rAng="0" ptsTypes="AA">
                                      <p:cBhvr>
                                        <p:cTn id="84" dur="500" spd="-100000" fill="hold"/>
                                        <p:tgtEl>
                                          <p:spTgt spid="21"/>
                                        </p:tgtEl>
                                        <p:attrNameLst>
                                          <p:attrName>ppt_x</p:attrName>
                                          <p:attrName>ppt_y</p:attrName>
                                        </p:attrNameLst>
                                      </p:cBhvr>
                                      <p:rCtr x="0" y="3202"/>
                                    </p:animMotion>
                                  </p:childTnLst>
                                </p:cTn>
                              </p:par>
                              <p:par>
                                <p:cTn id="85" presetID="22" presetClass="entr" presetSubtype="1" fill="hold" nodeType="with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up)">
                                      <p:cBhvr>
                                        <p:cTn id="87" dur="500"/>
                                        <p:tgtEl>
                                          <p:spTgt spid="93"/>
                                        </p:tgtEl>
                                      </p:cBhvr>
                                    </p:animEffect>
                                  </p:childTnLst>
                                </p:cTn>
                              </p:par>
                              <p:par>
                                <p:cTn id="88" presetID="22" presetClass="entr" presetSubtype="1" fill="hold" nodeType="with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up)">
                                      <p:cBhvr>
                                        <p:cTn id="90" dur="500"/>
                                        <p:tgtEl>
                                          <p:spTgt spid="92"/>
                                        </p:tgtEl>
                                      </p:cBhvr>
                                    </p:animEffect>
                                  </p:childTnLst>
                                </p:cTn>
                              </p:par>
                              <p:par>
                                <p:cTn id="91" presetID="22" presetClass="entr" presetSubtype="1"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4"/>
                                        </p:tgtEl>
                                        <p:attrNameLst>
                                          <p:attrName>style.visibility</p:attrName>
                                        </p:attrNameLst>
                                      </p:cBhvr>
                                      <p:to>
                                        <p:strVal val="visible"/>
                                      </p:to>
                                    </p:set>
                                    <p:animEffect transition="in" filter="fade">
                                      <p:cBhvr>
                                        <p:cTn id="96" dur="500"/>
                                        <p:tgtEl>
                                          <p:spTgt spid="94"/>
                                        </p:tgtEl>
                                      </p:cBhvr>
                                    </p:animEffect>
                                  </p:childTnLst>
                                </p:cTn>
                              </p:par>
                              <p:par>
                                <p:cTn id="97" presetID="42" presetClass="path" presetSubtype="0" decel="100000" fill="hold" grpId="1" nodeType="withEffect">
                                  <p:stCondLst>
                                    <p:cond delay="0"/>
                                  </p:stCondLst>
                                  <p:childTnLst>
                                    <p:animMotion origin="layout" path="M 4.09722E-6 -4.32099E-6 L 4.09722E-6 0.06405 " pathEditMode="relative" rAng="0" ptsTypes="AA">
                                      <p:cBhvr>
                                        <p:cTn id="98" dur="500" spd="-100000" fill="hold"/>
                                        <p:tgtEl>
                                          <p:spTgt spid="94"/>
                                        </p:tgtEl>
                                        <p:attrNameLst>
                                          <p:attrName>ppt_x</p:attrName>
                                          <p:attrName>ppt_y</p:attrName>
                                        </p:attrNameLst>
                                      </p:cBhvr>
                                      <p:rCtr x="0" y="3202"/>
                                    </p:animMotion>
                                  </p:childTnLst>
                                </p:cTn>
                              </p:par>
                              <p:par>
                                <p:cTn id="99" presetID="10" presetClass="entr" presetSubtype="0" fill="hold" nodeType="with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fade">
                                      <p:cBhvr>
                                        <p:cTn id="101" dur="500"/>
                                        <p:tgtEl>
                                          <p:spTgt spid="95"/>
                                        </p:tgtEl>
                                      </p:cBhvr>
                                    </p:animEffect>
                                  </p:childTnLst>
                                </p:cTn>
                              </p:par>
                              <p:par>
                                <p:cTn id="102" presetID="42" presetClass="path" presetSubtype="0" decel="100000" fill="hold" nodeType="withEffect">
                                  <p:stCondLst>
                                    <p:cond delay="0"/>
                                  </p:stCondLst>
                                  <p:childTnLst>
                                    <p:animMotion origin="layout" path="M 4.09722E-6 -4.32099E-6 L 4.09722E-6 0.06405 " pathEditMode="relative" rAng="0" ptsTypes="AA">
                                      <p:cBhvr>
                                        <p:cTn id="103" dur="500" spd="-100000" fill="hold"/>
                                        <p:tgtEl>
                                          <p:spTgt spid="95"/>
                                        </p:tgtEl>
                                        <p:attrNameLst>
                                          <p:attrName>ppt_x</p:attrName>
                                          <p:attrName>ppt_y</p:attrName>
                                        </p:attrNameLst>
                                      </p:cBhvr>
                                      <p:rCtr x="0" y="32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10" grpId="0"/>
      <p:bldP spid="10" grpId="1"/>
      <p:bldP spid="11" grpId="0"/>
      <p:bldP spid="11" grpId="1"/>
      <p:bldP spid="14" grpId="0"/>
      <p:bldP spid="14" grpId="1"/>
      <p:bldP spid="15" grpId="0"/>
      <p:bldP spid="15" grpId="1"/>
      <p:bldP spid="16" grpId="0"/>
      <p:bldP spid="16" grpId="1"/>
      <p:bldP spid="17" grpId="0"/>
      <p:bldP spid="17" grpId="1"/>
      <p:bldP spid="19" grpId="0"/>
      <p:bldP spid="19" grpId="1"/>
      <p:bldP spid="21" grpId="0"/>
      <p:bldP spid="21" grpId="1"/>
      <p:bldP spid="94" grpId="0"/>
      <p:bldP spid="9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4">
            <a:extLst>
              <a:ext uri="{FF2B5EF4-FFF2-40B4-BE49-F238E27FC236}">
                <a16:creationId xmlns:a16="http://schemas.microsoft.com/office/drawing/2014/main" id="{1A68A116-64B9-4A09-96A2-6FDE780CF2E3}"/>
              </a:ext>
            </a:extLst>
          </p:cNvPr>
          <p:cNvSpPr txBox="1"/>
          <p:nvPr/>
        </p:nvSpPr>
        <p:spPr>
          <a:xfrm>
            <a:off x="563718" y="1988840"/>
            <a:ext cx="4898299" cy="1034129"/>
          </a:xfrm>
          <a:prstGeom prst="rect">
            <a:avLst/>
          </a:prstGeom>
          <a:noFill/>
          <a:ln>
            <a:noFill/>
          </a:ln>
        </p:spPr>
        <p:txBody>
          <a:bodyPr wrap="square" lIns="146304" tIns="0" rIns="0" bIns="0" anchor="t" anchorCtr="0">
            <a:spAutoFit/>
          </a:bodyPr>
          <a:lstStyle/>
          <a:p>
            <a:pPr defTabSz="731491">
              <a:buClr>
                <a:srgbClr val="000000"/>
              </a:buClr>
              <a:buSzPct val="45833"/>
            </a:pPr>
            <a:r>
              <a:rPr lang="en-US" sz="2240" b="1" spc="80" dirty="0">
                <a:gradFill>
                  <a:gsLst>
                    <a:gs pos="70787">
                      <a:srgbClr val="FF9900"/>
                    </a:gs>
                    <a:gs pos="45506">
                      <a:srgbClr val="FF9900"/>
                    </a:gs>
                  </a:gsLst>
                  <a:lin ang="5400000" scaled="1"/>
                </a:gradFill>
                <a:latin typeface="Amazon Ember" charset="0"/>
                <a:ea typeface="Amazon Ember" charset="0"/>
                <a:cs typeface="Amazon Ember" charset="0"/>
              </a:rPr>
              <a:t>Pods: </a:t>
            </a: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Co-located group of containers that share an IP, namespace, storage volume</a:t>
            </a:r>
          </a:p>
        </p:txBody>
      </p:sp>
      <p:sp>
        <p:nvSpPr>
          <p:cNvPr id="5" name="Shape 144">
            <a:extLst>
              <a:ext uri="{FF2B5EF4-FFF2-40B4-BE49-F238E27FC236}">
                <a16:creationId xmlns:a16="http://schemas.microsoft.com/office/drawing/2014/main" id="{D068458E-DB79-4AE1-A49B-06148998F033}"/>
              </a:ext>
            </a:extLst>
          </p:cNvPr>
          <p:cNvSpPr txBox="1"/>
          <p:nvPr/>
        </p:nvSpPr>
        <p:spPr>
          <a:xfrm>
            <a:off x="563718" y="3343807"/>
            <a:ext cx="4898299" cy="1034129"/>
          </a:xfrm>
          <a:prstGeom prst="rect">
            <a:avLst/>
          </a:prstGeom>
          <a:noFill/>
          <a:ln>
            <a:noFill/>
          </a:ln>
        </p:spPr>
        <p:txBody>
          <a:bodyPr wrap="square" lIns="146304" tIns="0" rIns="0" bIns="0" anchor="t" anchorCtr="0">
            <a:spAutoFit/>
          </a:bodyPr>
          <a:lstStyle/>
          <a:p>
            <a:pPr defTabSz="731491">
              <a:buClr>
                <a:srgbClr val="000000"/>
              </a:buClr>
              <a:buSzPct val="45833"/>
            </a:pPr>
            <a:r>
              <a:rPr lang="en-US" sz="2240" b="1" spc="80" dirty="0">
                <a:gradFill>
                  <a:gsLst>
                    <a:gs pos="70787">
                      <a:srgbClr val="FF9900"/>
                    </a:gs>
                    <a:gs pos="45506">
                      <a:srgbClr val="FF9900"/>
                    </a:gs>
                  </a:gsLst>
                  <a:lin ang="5400000" scaled="1"/>
                </a:gradFill>
                <a:latin typeface="Amazon Ember" charset="0"/>
                <a:ea typeface="Amazon Ember" charset="0"/>
                <a:cs typeface="Amazon Ember" charset="0"/>
              </a:rPr>
              <a:t>Replica Set: </a:t>
            </a: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Manages the </a:t>
            </a:r>
            <a:br>
              <a:rPr lang="en-US" sz="2240" spc="80" dirty="0">
                <a:gradFill>
                  <a:gsLst>
                    <a:gs pos="70787">
                      <a:srgbClr val="FFFFFF"/>
                    </a:gs>
                    <a:gs pos="45506">
                      <a:srgbClr val="FFFFFF"/>
                    </a:gs>
                  </a:gsLst>
                  <a:lin ang="5400000" scaled="1"/>
                </a:gradFill>
                <a:latin typeface="Amazon Ember" charset="0"/>
                <a:ea typeface="Amazon Ember" charset="0"/>
                <a:cs typeface="Amazon Ember" charset="0"/>
              </a:rPr>
            </a:b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lifecycle of pods and ensures specified number are running</a:t>
            </a:r>
          </a:p>
        </p:txBody>
      </p:sp>
      <p:sp>
        <p:nvSpPr>
          <p:cNvPr id="6" name="Shape 144">
            <a:extLst>
              <a:ext uri="{FF2B5EF4-FFF2-40B4-BE49-F238E27FC236}">
                <a16:creationId xmlns:a16="http://schemas.microsoft.com/office/drawing/2014/main" id="{308243FF-9ED0-45EB-8445-A5B40EFC130F}"/>
              </a:ext>
            </a:extLst>
          </p:cNvPr>
          <p:cNvSpPr txBox="1"/>
          <p:nvPr/>
        </p:nvSpPr>
        <p:spPr>
          <a:xfrm>
            <a:off x="563718" y="4698772"/>
            <a:ext cx="4898299" cy="689420"/>
          </a:xfrm>
          <a:prstGeom prst="rect">
            <a:avLst/>
          </a:prstGeom>
          <a:noFill/>
          <a:ln>
            <a:noFill/>
          </a:ln>
        </p:spPr>
        <p:txBody>
          <a:bodyPr wrap="square" lIns="146304" tIns="0" rIns="0" bIns="0" anchor="t" anchorCtr="0">
            <a:spAutoFit/>
          </a:bodyPr>
          <a:lstStyle/>
          <a:p>
            <a:pPr defTabSz="731491">
              <a:buClr>
                <a:srgbClr val="000000"/>
              </a:buClr>
              <a:buSzPct val="45833"/>
            </a:pPr>
            <a:r>
              <a:rPr lang="en-US" sz="2240" b="1" spc="80" dirty="0">
                <a:gradFill>
                  <a:gsLst>
                    <a:gs pos="70787">
                      <a:srgbClr val="FF9900"/>
                    </a:gs>
                    <a:gs pos="45506">
                      <a:srgbClr val="FF9900"/>
                    </a:gs>
                  </a:gsLst>
                  <a:lin ang="5400000" scaled="1"/>
                </a:gradFill>
                <a:latin typeface="Amazon Ember" charset="0"/>
                <a:ea typeface="Amazon Ember" charset="0"/>
                <a:cs typeface="Amazon Ember" charset="0"/>
              </a:rPr>
              <a:t>Service: </a:t>
            </a: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Single, stable name </a:t>
            </a:r>
            <a:br>
              <a:rPr lang="en-US" sz="2240" spc="80" dirty="0">
                <a:gradFill>
                  <a:gsLst>
                    <a:gs pos="70787">
                      <a:srgbClr val="FFFFFF"/>
                    </a:gs>
                    <a:gs pos="45506">
                      <a:srgbClr val="FFFFFF"/>
                    </a:gs>
                  </a:gsLst>
                  <a:lin ang="5400000" scaled="1"/>
                </a:gradFill>
                <a:latin typeface="Amazon Ember" charset="0"/>
                <a:ea typeface="Amazon Ember" charset="0"/>
                <a:cs typeface="Amazon Ember" charset="0"/>
              </a:rPr>
            </a:b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for a set of pods, also acts as LB</a:t>
            </a:r>
          </a:p>
        </p:txBody>
      </p:sp>
      <p:sp>
        <p:nvSpPr>
          <p:cNvPr id="7" name="Shape 144">
            <a:extLst>
              <a:ext uri="{FF2B5EF4-FFF2-40B4-BE49-F238E27FC236}">
                <a16:creationId xmlns:a16="http://schemas.microsoft.com/office/drawing/2014/main" id="{530A6D4A-433B-4BAC-8936-BA4CA382521D}"/>
              </a:ext>
            </a:extLst>
          </p:cNvPr>
          <p:cNvSpPr txBox="1"/>
          <p:nvPr/>
        </p:nvSpPr>
        <p:spPr>
          <a:xfrm>
            <a:off x="563718" y="5709030"/>
            <a:ext cx="4898299" cy="689420"/>
          </a:xfrm>
          <a:prstGeom prst="rect">
            <a:avLst/>
          </a:prstGeom>
          <a:noFill/>
          <a:ln>
            <a:noFill/>
          </a:ln>
        </p:spPr>
        <p:txBody>
          <a:bodyPr wrap="square" lIns="146304" tIns="0" rIns="0" bIns="0" anchor="t" anchorCtr="0">
            <a:spAutoFit/>
          </a:bodyPr>
          <a:lstStyle/>
          <a:p>
            <a:pPr defTabSz="731491">
              <a:buClr>
                <a:srgbClr val="000000"/>
              </a:buClr>
              <a:buSzPct val="45833"/>
            </a:pPr>
            <a:r>
              <a:rPr lang="en-US" sz="2240" b="1" spc="80" dirty="0">
                <a:gradFill>
                  <a:gsLst>
                    <a:gs pos="70787">
                      <a:srgbClr val="FF9900"/>
                    </a:gs>
                    <a:gs pos="45506">
                      <a:srgbClr val="FF9900"/>
                    </a:gs>
                  </a:gsLst>
                  <a:lin ang="5400000" scaled="1"/>
                </a:gradFill>
                <a:latin typeface="Amazon Ember" charset="0"/>
                <a:ea typeface="Amazon Ember" charset="0"/>
                <a:cs typeface="Amazon Ember" charset="0"/>
              </a:rPr>
              <a:t>Label: </a:t>
            </a: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Used to organize </a:t>
            </a:r>
            <a:br>
              <a:rPr lang="en-US" sz="2240" spc="80" dirty="0">
                <a:gradFill>
                  <a:gsLst>
                    <a:gs pos="70787">
                      <a:srgbClr val="FFFFFF"/>
                    </a:gs>
                    <a:gs pos="45506">
                      <a:srgbClr val="FFFFFF"/>
                    </a:gs>
                  </a:gsLst>
                  <a:lin ang="5400000" scaled="1"/>
                </a:gradFill>
                <a:latin typeface="Amazon Ember" charset="0"/>
                <a:ea typeface="Amazon Ember" charset="0"/>
                <a:cs typeface="Amazon Ember" charset="0"/>
              </a:rPr>
            </a:br>
            <a:r>
              <a:rPr lang="en-US" sz="2240" spc="80" dirty="0">
                <a:gradFill>
                  <a:gsLst>
                    <a:gs pos="70787">
                      <a:srgbClr val="FFFFFF"/>
                    </a:gs>
                    <a:gs pos="45506">
                      <a:srgbClr val="FFFFFF"/>
                    </a:gs>
                  </a:gsLst>
                  <a:lin ang="5400000" scaled="1"/>
                </a:gradFill>
                <a:latin typeface="Amazon Ember" charset="0"/>
                <a:ea typeface="Amazon Ember" charset="0"/>
                <a:cs typeface="Amazon Ember" charset="0"/>
              </a:rPr>
              <a:t>and select group of objects</a:t>
            </a:r>
          </a:p>
        </p:txBody>
      </p:sp>
      <p:grpSp>
        <p:nvGrpSpPr>
          <p:cNvPr id="8" name="Group 7">
            <a:extLst>
              <a:ext uri="{FF2B5EF4-FFF2-40B4-BE49-F238E27FC236}">
                <a16:creationId xmlns:a16="http://schemas.microsoft.com/office/drawing/2014/main" id="{94FCC8F9-E379-4DC1-9B3F-B4588ED9DAFA}"/>
              </a:ext>
            </a:extLst>
          </p:cNvPr>
          <p:cNvGrpSpPr/>
          <p:nvPr/>
        </p:nvGrpSpPr>
        <p:grpSpPr>
          <a:xfrm>
            <a:off x="8497275" y="4364230"/>
            <a:ext cx="3301550" cy="3071240"/>
            <a:chOff x="5589782" y="2956243"/>
            <a:chExt cx="2063469" cy="1919525"/>
          </a:xfrm>
        </p:grpSpPr>
        <p:sp>
          <p:nvSpPr>
            <p:cNvPr id="9" name="port 8080">
              <a:extLst>
                <a:ext uri="{FF2B5EF4-FFF2-40B4-BE49-F238E27FC236}">
                  <a16:creationId xmlns:a16="http://schemas.microsoft.com/office/drawing/2014/main" id="{5C38517C-5EFB-487B-BA06-AB72C91E4966}"/>
                </a:ext>
              </a:extLst>
            </p:cNvPr>
            <p:cNvSpPr txBox="1"/>
            <p:nvPr/>
          </p:nvSpPr>
          <p:spPr>
            <a:xfrm>
              <a:off x="5887083" y="3734952"/>
              <a:ext cx="545021" cy="182943"/>
            </a:xfrm>
            <a:prstGeom prst="rect">
              <a:avLst/>
            </a:prstGeom>
            <a:ln w="12700">
              <a:miter lim="400000"/>
            </a:ln>
            <a:extLst>
              <a:ext uri="{C572A759-6A51-4108-AA02-DFA0A04FC94B}">
                <ma14:wrappingTextBoxFlag xmlns="" xmlns:ma14="http://schemas.microsoft.com/office/mac/drawingml/2011/main" val="1"/>
              </a:ext>
            </a:extLst>
          </p:spPr>
          <p:txBody>
            <a:bodyPr wrap="none" lIns="57150" tIns="57150" rIns="57150" bIns="57150" anchor="ctr">
              <a:spAutoFit/>
            </a:bodyPr>
            <a:lstStyle>
              <a:lvl1pPr defTabSz="584200">
                <a:defRPr sz="3000" b="1">
                  <a:latin typeface="Helvetica"/>
                  <a:ea typeface="Helvetica"/>
                  <a:cs typeface="Helvetica"/>
                  <a:sym typeface="Helvetica"/>
                </a:defRPr>
              </a:lvl1pPr>
            </a:lstStyle>
            <a:p>
              <a:pPr defTabSz="1097236">
                <a:lnSpc>
                  <a:spcPct val="90000"/>
                </a:lnSpc>
              </a:pPr>
              <a:r>
                <a:rPr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port 8080</a:t>
              </a:r>
            </a:p>
          </p:txBody>
        </p:sp>
        <p:sp>
          <p:nvSpPr>
            <p:cNvPr id="10" name="port 8080">
              <a:extLst>
                <a:ext uri="{FF2B5EF4-FFF2-40B4-BE49-F238E27FC236}">
                  <a16:creationId xmlns:a16="http://schemas.microsoft.com/office/drawing/2014/main" id="{D0001E1F-5061-45D5-880F-11D4EF9E0A78}"/>
                </a:ext>
              </a:extLst>
            </p:cNvPr>
            <p:cNvSpPr txBox="1"/>
            <p:nvPr/>
          </p:nvSpPr>
          <p:spPr>
            <a:xfrm>
              <a:off x="6817241" y="3734952"/>
              <a:ext cx="545021" cy="182943"/>
            </a:xfrm>
            <a:prstGeom prst="rect">
              <a:avLst/>
            </a:prstGeom>
            <a:ln w="12700">
              <a:miter lim="400000"/>
            </a:ln>
            <a:extLst>
              <a:ext uri="{C572A759-6A51-4108-AA02-DFA0A04FC94B}">
                <ma14:wrappingTextBoxFlag xmlns="" xmlns:ma14="http://schemas.microsoft.com/office/mac/drawingml/2011/main" val="1"/>
              </a:ext>
            </a:extLst>
          </p:spPr>
          <p:txBody>
            <a:bodyPr wrap="none" lIns="57150" tIns="57150" rIns="57150" bIns="57150" anchor="ctr">
              <a:spAutoFit/>
            </a:bodyPr>
            <a:lstStyle>
              <a:lvl1pPr defTabSz="584200">
                <a:defRPr sz="3000" b="1">
                  <a:latin typeface="Helvetica"/>
                  <a:ea typeface="Helvetica"/>
                  <a:cs typeface="Helvetica"/>
                  <a:sym typeface="Helvetica"/>
                </a:defRPr>
              </a:lvl1pPr>
            </a:lstStyle>
            <a:p>
              <a:pPr defTabSz="1097236">
                <a:lnSpc>
                  <a:spcPct val="90000"/>
                </a:lnSpc>
              </a:pPr>
              <a:r>
                <a:rPr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port 8080</a:t>
              </a:r>
            </a:p>
          </p:txBody>
        </p:sp>
        <p:grpSp>
          <p:nvGrpSpPr>
            <p:cNvPr id="11" name="Group 10">
              <a:extLst>
                <a:ext uri="{FF2B5EF4-FFF2-40B4-BE49-F238E27FC236}">
                  <a16:creationId xmlns:a16="http://schemas.microsoft.com/office/drawing/2014/main" id="{56CFAAFA-596A-499F-946D-1FC0A82F602B}"/>
                </a:ext>
              </a:extLst>
            </p:cNvPr>
            <p:cNvGrpSpPr/>
            <p:nvPr/>
          </p:nvGrpSpPr>
          <p:grpSpPr>
            <a:xfrm>
              <a:off x="6120428" y="2956243"/>
              <a:ext cx="1005840" cy="393192"/>
              <a:chOff x="1515444" y="2090982"/>
              <a:chExt cx="1005840" cy="393192"/>
            </a:xfrm>
          </p:grpSpPr>
          <p:sp>
            <p:nvSpPr>
              <p:cNvPr id="31" name="TextBox 30">
                <a:extLst>
                  <a:ext uri="{FF2B5EF4-FFF2-40B4-BE49-F238E27FC236}">
                    <a16:creationId xmlns:a16="http://schemas.microsoft.com/office/drawing/2014/main" id="{2C4D4831-51AA-4DF6-B0BC-A0D5DBDA18A8}"/>
                  </a:ext>
                </a:extLst>
              </p:cNvPr>
              <p:cNvSpPr txBox="1"/>
              <p:nvPr/>
            </p:nvSpPr>
            <p:spPr>
              <a:xfrm>
                <a:off x="1515444" y="2090982"/>
                <a:ext cx="1005840" cy="393192"/>
              </a:xfrm>
              <a:prstGeom prst="roundRect">
                <a:avLst/>
              </a:prstGeom>
              <a:solidFill>
                <a:schemeClr val="tx1"/>
              </a:solidFill>
            </p:spPr>
            <p:txBody>
              <a:bodyPr wrap="square" tIns="175565" bIns="146304" rtlCol="0" anchor="ctr" anchorCtr="0">
                <a:noAutofit/>
              </a:bodyPr>
              <a:lstStyle/>
              <a:p>
                <a:pPr algn="ctr" defTabSz="731491">
                  <a:lnSpc>
                    <a:spcPct val="90000"/>
                  </a:lnSpc>
                </a:pPr>
                <a:endParaRPr lang="en-US" sz="192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TextBox 31">
                <a:extLst>
                  <a:ext uri="{FF2B5EF4-FFF2-40B4-BE49-F238E27FC236}">
                    <a16:creationId xmlns:a16="http://schemas.microsoft.com/office/drawing/2014/main" id="{AD84B1B0-88B0-435B-915F-96877143E98F}"/>
                  </a:ext>
                </a:extLst>
              </p:cNvPr>
              <p:cNvSpPr txBox="1"/>
              <p:nvPr/>
            </p:nvSpPr>
            <p:spPr>
              <a:xfrm>
                <a:off x="1515444" y="2090982"/>
                <a:ext cx="1005840" cy="365760"/>
              </a:xfrm>
              <a:prstGeom prst="roundRect">
                <a:avLst/>
              </a:prstGeom>
              <a:solidFill>
                <a:schemeClr val="tx2"/>
              </a:solidFill>
            </p:spPr>
            <p:txBody>
              <a:bodyPr wrap="square" tIns="175565" bIns="146304" rtlCol="0" anchor="ctr" anchorCtr="0">
                <a:noAutofit/>
              </a:bodyPr>
              <a:lstStyle/>
              <a:p>
                <a:pPr algn="ctr" defTabSz="731491">
                  <a:lnSpc>
                    <a:spcPct val="90000"/>
                  </a:lnSpc>
                </a:pPr>
                <a:r>
                  <a:rPr lang="en-US" sz="192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“web”</a:t>
                </a:r>
              </a:p>
            </p:txBody>
          </p:sp>
        </p:grpSp>
        <p:grpSp>
          <p:nvGrpSpPr>
            <p:cNvPr id="12" name="Group 11">
              <a:extLst>
                <a:ext uri="{FF2B5EF4-FFF2-40B4-BE49-F238E27FC236}">
                  <a16:creationId xmlns:a16="http://schemas.microsoft.com/office/drawing/2014/main" id="{EB21ED00-3313-4503-B0AA-8FAE98F38F7E}"/>
                </a:ext>
              </a:extLst>
            </p:cNvPr>
            <p:cNvGrpSpPr/>
            <p:nvPr/>
          </p:nvGrpSpPr>
          <p:grpSpPr>
            <a:xfrm>
              <a:off x="5719255" y="4210486"/>
              <a:ext cx="870604" cy="555848"/>
              <a:chOff x="6126452" y="1383037"/>
              <a:chExt cx="822960" cy="758952"/>
            </a:xfrm>
          </p:grpSpPr>
          <p:sp>
            <p:nvSpPr>
              <p:cNvPr id="29" name="TextBox 28">
                <a:extLst>
                  <a:ext uri="{FF2B5EF4-FFF2-40B4-BE49-F238E27FC236}">
                    <a16:creationId xmlns:a16="http://schemas.microsoft.com/office/drawing/2014/main" id="{A6FBF644-EEC0-4261-A806-B544E55819D4}"/>
                  </a:ext>
                </a:extLst>
              </p:cNvPr>
              <p:cNvSpPr txBox="1"/>
              <p:nvPr/>
            </p:nvSpPr>
            <p:spPr>
              <a:xfrm>
                <a:off x="6126452" y="1383037"/>
                <a:ext cx="822960" cy="758952"/>
              </a:xfrm>
              <a:prstGeom prst="roundRect">
                <a:avLst/>
              </a:prstGeom>
              <a:solidFill>
                <a:srgbClr val="9D5125"/>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TextBox 29">
                <a:extLst>
                  <a:ext uri="{FF2B5EF4-FFF2-40B4-BE49-F238E27FC236}">
                    <a16:creationId xmlns:a16="http://schemas.microsoft.com/office/drawing/2014/main" id="{41BC3B04-63C8-4166-9623-3BF8427CD87B}"/>
                  </a:ext>
                </a:extLst>
              </p:cNvPr>
              <p:cNvSpPr txBox="1"/>
              <p:nvPr/>
            </p:nvSpPr>
            <p:spPr>
              <a:xfrm>
                <a:off x="6126452" y="1383037"/>
                <a:ext cx="822960" cy="731520"/>
              </a:xfrm>
              <a:prstGeom prst="roundRect">
                <a:avLst/>
              </a:prstGeom>
              <a:solidFill>
                <a:srgbClr val="F58534"/>
              </a:solidFill>
            </p:spPr>
            <p:txBody>
              <a:bodyPr wrap="square" tIns="175565" bIns="146304" rtlCol="0" anchor="b"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3" name="Group 12">
              <a:extLst>
                <a:ext uri="{FF2B5EF4-FFF2-40B4-BE49-F238E27FC236}">
                  <a16:creationId xmlns:a16="http://schemas.microsoft.com/office/drawing/2014/main" id="{D8E4E292-04F1-40AA-810E-4789C8C03908}"/>
                </a:ext>
              </a:extLst>
            </p:cNvPr>
            <p:cNvGrpSpPr/>
            <p:nvPr/>
          </p:nvGrpSpPr>
          <p:grpSpPr>
            <a:xfrm>
              <a:off x="6656809" y="4210486"/>
              <a:ext cx="870604" cy="555848"/>
              <a:chOff x="6126452" y="1383037"/>
              <a:chExt cx="822960" cy="758952"/>
            </a:xfrm>
          </p:grpSpPr>
          <p:sp>
            <p:nvSpPr>
              <p:cNvPr id="27" name="TextBox 26">
                <a:extLst>
                  <a:ext uri="{FF2B5EF4-FFF2-40B4-BE49-F238E27FC236}">
                    <a16:creationId xmlns:a16="http://schemas.microsoft.com/office/drawing/2014/main" id="{A9EAD1E3-70D4-48D3-B433-0C9B34568808}"/>
                  </a:ext>
                </a:extLst>
              </p:cNvPr>
              <p:cNvSpPr txBox="1"/>
              <p:nvPr/>
            </p:nvSpPr>
            <p:spPr>
              <a:xfrm>
                <a:off x="6126452" y="1383037"/>
                <a:ext cx="822960" cy="758952"/>
              </a:xfrm>
              <a:prstGeom prst="roundRect">
                <a:avLst/>
              </a:prstGeom>
              <a:solidFill>
                <a:srgbClr val="9D5125"/>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TextBox 27">
                <a:extLst>
                  <a:ext uri="{FF2B5EF4-FFF2-40B4-BE49-F238E27FC236}">
                    <a16:creationId xmlns:a16="http://schemas.microsoft.com/office/drawing/2014/main" id="{167B8E9F-4F66-4143-B7CE-8C867A1B1358}"/>
                  </a:ext>
                </a:extLst>
              </p:cNvPr>
              <p:cNvSpPr txBox="1"/>
              <p:nvPr/>
            </p:nvSpPr>
            <p:spPr>
              <a:xfrm>
                <a:off x="6126452" y="1383037"/>
                <a:ext cx="822960" cy="731520"/>
              </a:xfrm>
              <a:prstGeom prst="roundRect">
                <a:avLst/>
              </a:prstGeom>
              <a:solidFill>
                <a:srgbClr val="F58534"/>
              </a:solidFill>
            </p:spPr>
            <p:txBody>
              <a:bodyPr wrap="square" tIns="175565" bIns="146304" rtlCol="0" anchor="b"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 name="Group 13">
              <a:extLst>
                <a:ext uri="{FF2B5EF4-FFF2-40B4-BE49-F238E27FC236}">
                  <a16:creationId xmlns:a16="http://schemas.microsoft.com/office/drawing/2014/main" id="{52B4053D-8447-486C-AE67-4121876DDC57}"/>
                </a:ext>
              </a:extLst>
            </p:cNvPr>
            <p:cNvGrpSpPr/>
            <p:nvPr/>
          </p:nvGrpSpPr>
          <p:grpSpPr>
            <a:xfrm>
              <a:off x="5786225" y="4298646"/>
              <a:ext cx="736665" cy="357644"/>
              <a:chOff x="6126452" y="1383037"/>
              <a:chExt cx="822960" cy="347472"/>
            </a:xfrm>
          </p:grpSpPr>
          <p:sp>
            <p:nvSpPr>
              <p:cNvPr id="25" name="TextBox 24">
                <a:extLst>
                  <a:ext uri="{FF2B5EF4-FFF2-40B4-BE49-F238E27FC236}">
                    <a16:creationId xmlns:a16="http://schemas.microsoft.com/office/drawing/2014/main" id="{890FB678-510D-458F-85C4-C47EB85F4B26}"/>
                  </a:ext>
                </a:extLst>
              </p:cNvPr>
              <p:cNvSpPr txBox="1"/>
              <p:nvPr/>
            </p:nvSpPr>
            <p:spPr>
              <a:xfrm>
                <a:off x="6126452" y="1383037"/>
                <a:ext cx="822960" cy="347472"/>
              </a:xfrm>
              <a:prstGeom prst="roundRect">
                <a:avLst/>
              </a:prstGeom>
              <a:solidFill>
                <a:schemeClr val="accent2">
                  <a:lumMod val="50000"/>
                </a:schemeClr>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extBox 25">
                <a:extLst>
                  <a:ext uri="{FF2B5EF4-FFF2-40B4-BE49-F238E27FC236}">
                    <a16:creationId xmlns:a16="http://schemas.microsoft.com/office/drawing/2014/main" id="{75806B96-4B71-4DBE-85F4-A7DADF83299B}"/>
                  </a:ext>
                </a:extLst>
              </p:cNvPr>
              <p:cNvSpPr txBox="1"/>
              <p:nvPr/>
            </p:nvSpPr>
            <p:spPr>
              <a:xfrm>
                <a:off x="6126452" y="1383037"/>
                <a:ext cx="822960" cy="320040"/>
              </a:xfrm>
              <a:prstGeom prst="roundRect">
                <a:avLst/>
              </a:prstGeom>
              <a:solidFill>
                <a:schemeClr val="accent2"/>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5" name="Group 14">
              <a:extLst>
                <a:ext uri="{FF2B5EF4-FFF2-40B4-BE49-F238E27FC236}">
                  <a16:creationId xmlns:a16="http://schemas.microsoft.com/office/drawing/2014/main" id="{F3774DA5-8339-418D-8EE4-AAD64D5D5192}"/>
                </a:ext>
              </a:extLst>
            </p:cNvPr>
            <p:cNvGrpSpPr/>
            <p:nvPr/>
          </p:nvGrpSpPr>
          <p:grpSpPr>
            <a:xfrm>
              <a:off x="6723778" y="4298646"/>
              <a:ext cx="736665" cy="357644"/>
              <a:chOff x="6126452" y="1383037"/>
              <a:chExt cx="822960" cy="347472"/>
            </a:xfrm>
          </p:grpSpPr>
          <p:sp>
            <p:nvSpPr>
              <p:cNvPr id="23" name="TextBox 22">
                <a:extLst>
                  <a:ext uri="{FF2B5EF4-FFF2-40B4-BE49-F238E27FC236}">
                    <a16:creationId xmlns:a16="http://schemas.microsoft.com/office/drawing/2014/main" id="{EDFF4412-BC7F-4EEA-BDCF-0A3E27466A9B}"/>
                  </a:ext>
                </a:extLst>
              </p:cNvPr>
              <p:cNvSpPr txBox="1"/>
              <p:nvPr/>
            </p:nvSpPr>
            <p:spPr>
              <a:xfrm>
                <a:off x="6126452" y="1383037"/>
                <a:ext cx="822960" cy="347472"/>
              </a:xfrm>
              <a:prstGeom prst="roundRect">
                <a:avLst/>
              </a:prstGeom>
              <a:solidFill>
                <a:schemeClr val="accent2">
                  <a:lumMod val="50000"/>
                </a:schemeClr>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TextBox 23">
                <a:extLst>
                  <a:ext uri="{FF2B5EF4-FFF2-40B4-BE49-F238E27FC236}">
                    <a16:creationId xmlns:a16="http://schemas.microsoft.com/office/drawing/2014/main" id="{A39E7DCC-494F-489A-AF75-B7C723B05D95}"/>
                  </a:ext>
                </a:extLst>
              </p:cNvPr>
              <p:cNvSpPr txBox="1"/>
              <p:nvPr/>
            </p:nvSpPr>
            <p:spPr>
              <a:xfrm>
                <a:off x="6126452" y="1383037"/>
                <a:ext cx="822960" cy="320040"/>
              </a:xfrm>
              <a:prstGeom prst="roundRect">
                <a:avLst/>
              </a:prstGeom>
              <a:solidFill>
                <a:schemeClr val="accent2"/>
              </a:solidFill>
            </p:spPr>
            <p:txBody>
              <a:bodyPr wrap="square" tIns="175565" bIns="146304" rtlCol="0" anchor="ctr" anchorCtr="0">
                <a:noAutofit/>
              </a:bodyPr>
              <a:lstStyle/>
              <a:p>
                <a:pPr algn="ctr" defTabSz="731491">
                  <a:lnSpc>
                    <a:spcPct val="90000"/>
                  </a:lnSpc>
                </a:pPr>
                <a:endParaRPr lang="en-US" sz="128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6" name="Rectangle 15">
              <a:extLst>
                <a:ext uri="{FF2B5EF4-FFF2-40B4-BE49-F238E27FC236}">
                  <a16:creationId xmlns:a16="http://schemas.microsoft.com/office/drawing/2014/main" id="{C09DF38F-0347-4D31-A7C7-D406D298BF21}"/>
                </a:ext>
              </a:extLst>
            </p:cNvPr>
            <p:cNvSpPr/>
            <p:nvPr/>
          </p:nvSpPr>
          <p:spPr>
            <a:xfrm>
              <a:off x="5589782" y="4094569"/>
              <a:ext cx="2063469" cy="781199"/>
            </a:xfrm>
            <a:prstGeom prst="rect">
              <a:avLst/>
            </a:prstGeom>
            <a:noFill/>
            <a:ln w="9525">
              <a:solidFill>
                <a:schemeClr val="accent1"/>
              </a:solidFill>
              <a:prstDash val="dash"/>
              <a:tailEnd type="arrow" w="lg" len="sm"/>
            </a:ln>
          </p:spPr>
          <p:style>
            <a:lnRef idx="2">
              <a:schemeClr val="accent1"/>
            </a:lnRef>
            <a:fillRef idx="1">
              <a:schemeClr val="lt1"/>
            </a:fillRef>
            <a:effectRef idx="0">
              <a:schemeClr val="accent1"/>
            </a:effectRef>
            <a:fontRef idx="minor">
              <a:schemeClr val="dk1"/>
            </a:fontRef>
          </p:style>
          <p:txBody>
            <a:bodyPr tIns="0" rIns="175565" bIns="146304" rtlCol="0" anchor="b" anchorCtr="0"/>
            <a:lstStyle/>
            <a:p>
              <a:pPr algn="r" defTabSz="1097236">
                <a:lnSpc>
                  <a:spcPct val="90000"/>
                </a:lnSpc>
              </a:pPr>
              <a:endParaRPr lang="en-US" sz="1280" dirty="0">
                <a:gradFill>
                  <a:gsLst>
                    <a:gs pos="98876">
                      <a:srgbClr val="FFFFFF"/>
                    </a:gs>
                    <a:gs pos="83708">
                      <a:srgbClr val="FFFFFF"/>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7" name="Image" descr="Image">
              <a:extLst>
                <a:ext uri="{FF2B5EF4-FFF2-40B4-BE49-F238E27FC236}">
                  <a16:creationId xmlns:a16="http://schemas.microsoft.com/office/drawing/2014/main" id="{133F1F3F-B598-4698-B9C7-09BB37711E0B}"/>
                </a:ext>
              </a:extLst>
            </p:cNvPr>
            <p:cNvPicPr>
              <a:picLocks noChangeAspect="1"/>
            </p:cNvPicPr>
            <p:nvPr/>
          </p:nvPicPr>
          <p:blipFill>
            <a:blip r:embed="rId3"/>
            <a:srcRect t="15332" b="20417"/>
            <a:stretch>
              <a:fillRect/>
            </a:stretch>
          </p:blipFill>
          <p:spPr>
            <a:xfrm>
              <a:off x="5930623" y="4308964"/>
              <a:ext cx="447869" cy="289400"/>
            </a:xfrm>
            <a:prstGeom prst="rect">
              <a:avLst/>
            </a:prstGeom>
            <a:ln w="12700">
              <a:miter lim="400000"/>
            </a:ln>
          </p:spPr>
        </p:pic>
        <p:pic>
          <p:nvPicPr>
            <p:cNvPr id="18" name="Image" descr="Image">
              <a:extLst>
                <a:ext uri="{FF2B5EF4-FFF2-40B4-BE49-F238E27FC236}">
                  <a16:creationId xmlns:a16="http://schemas.microsoft.com/office/drawing/2014/main" id="{61272BBB-4104-4337-ADD7-5A307E8F2288}"/>
                </a:ext>
              </a:extLst>
            </p:cNvPr>
            <p:cNvPicPr>
              <a:picLocks noChangeAspect="1"/>
            </p:cNvPicPr>
            <p:nvPr/>
          </p:nvPicPr>
          <p:blipFill>
            <a:blip r:embed="rId3"/>
            <a:srcRect t="15332" b="20417"/>
            <a:stretch>
              <a:fillRect/>
            </a:stretch>
          </p:blipFill>
          <p:spPr>
            <a:xfrm>
              <a:off x="6868175" y="4308964"/>
              <a:ext cx="447869" cy="289400"/>
            </a:xfrm>
            <a:prstGeom prst="rect">
              <a:avLst/>
            </a:prstGeom>
            <a:ln w="12700">
              <a:miter lim="400000"/>
            </a:ln>
          </p:spPr>
        </p:pic>
        <p:cxnSp>
          <p:nvCxnSpPr>
            <p:cNvPr id="19" name="Straight Arrow Connector 18">
              <a:extLst>
                <a:ext uri="{FF2B5EF4-FFF2-40B4-BE49-F238E27FC236}">
                  <a16:creationId xmlns:a16="http://schemas.microsoft.com/office/drawing/2014/main" id="{566FC2E3-35A4-4397-980B-167C9B7A5C21}"/>
                </a:ext>
              </a:extLst>
            </p:cNvPr>
            <p:cNvCxnSpPr>
              <a:cxnSpLocks/>
            </p:cNvCxnSpPr>
            <p:nvPr/>
          </p:nvCxnSpPr>
          <p:spPr>
            <a:xfrm flipV="1">
              <a:off x="6154557" y="3933286"/>
              <a:ext cx="1" cy="365760"/>
            </a:xfrm>
            <a:prstGeom prst="straightConnector1">
              <a:avLst/>
            </a:pr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cxnSp>
        <p:cxnSp>
          <p:nvCxnSpPr>
            <p:cNvPr id="20" name="Straight Arrow Connector 19">
              <a:extLst>
                <a:ext uri="{FF2B5EF4-FFF2-40B4-BE49-F238E27FC236}">
                  <a16:creationId xmlns:a16="http://schemas.microsoft.com/office/drawing/2014/main" id="{E3BFDB54-816A-45FA-A3D5-C48409F2BD95}"/>
                </a:ext>
              </a:extLst>
            </p:cNvPr>
            <p:cNvCxnSpPr>
              <a:cxnSpLocks/>
            </p:cNvCxnSpPr>
            <p:nvPr/>
          </p:nvCxnSpPr>
          <p:spPr>
            <a:xfrm flipV="1">
              <a:off x="7092111" y="3933286"/>
              <a:ext cx="1" cy="365760"/>
            </a:xfrm>
            <a:prstGeom prst="straightConnector1">
              <a:avLst/>
            </a:pr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cxnSp>
        <p:cxnSp>
          <p:nvCxnSpPr>
            <p:cNvPr id="21" name="Straight Connector 20">
              <a:extLst>
                <a:ext uri="{FF2B5EF4-FFF2-40B4-BE49-F238E27FC236}">
                  <a16:creationId xmlns:a16="http://schemas.microsoft.com/office/drawing/2014/main" id="{59AD97FC-E57C-45E5-BA54-00A9BC70798D}"/>
                </a:ext>
              </a:extLst>
            </p:cNvPr>
            <p:cNvCxnSpPr/>
            <p:nvPr/>
          </p:nvCxnSpPr>
          <p:spPr>
            <a:xfrm flipV="1">
              <a:off x="6154557" y="3434593"/>
              <a:ext cx="265447" cy="265448"/>
            </a:xfrm>
            <a:prstGeom prst="line">
              <a:avLst/>
            </a:pr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cxnSp>
        <p:cxnSp>
          <p:nvCxnSpPr>
            <p:cNvPr id="22" name="Straight Connector 21">
              <a:extLst>
                <a:ext uri="{FF2B5EF4-FFF2-40B4-BE49-F238E27FC236}">
                  <a16:creationId xmlns:a16="http://schemas.microsoft.com/office/drawing/2014/main" id="{53999BC1-3C14-49A5-977B-56822E7EB2A0}"/>
                </a:ext>
              </a:extLst>
            </p:cNvPr>
            <p:cNvCxnSpPr>
              <a:cxnSpLocks/>
            </p:cNvCxnSpPr>
            <p:nvPr/>
          </p:nvCxnSpPr>
          <p:spPr>
            <a:xfrm flipH="1" flipV="1">
              <a:off x="6826662" y="3434593"/>
              <a:ext cx="265447" cy="265448"/>
            </a:xfrm>
            <a:prstGeom prst="line">
              <a:avLst/>
            </a:pr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cxnSp>
      </p:grpSp>
      <p:grpSp>
        <p:nvGrpSpPr>
          <p:cNvPr id="33" name="Group 32">
            <a:extLst>
              <a:ext uri="{FF2B5EF4-FFF2-40B4-BE49-F238E27FC236}">
                <a16:creationId xmlns:a16="http://schemas.microsoft.com/office/drawing/2014/main" id="{E7DCC121-8D05-4C94-AC33-4ACF765320C2}"/>
              </a:ext>
            </a:extLst>
          </p:cNvPr>
          <p:cNvGrpSpPr/>
          <p:nvPr/>
        </p:nvGrpSpPr>
        <p:grpSpPr>
          <a:xfrm>
            <a:off x="6213893" y="2782528"/>
            <a:ext cx="7868315" cy="1214324"/>
            <a:chOff x="3883682" y="2044843"/>
            <a:chExt cx="4917697" cy="758952"/>
          </a:xfrm>
        </p:grpSpPr>
        <p:grpSp>
          <p:nvGrpSpPr>
            <p:cNvPr id="34" name="Group 33">
              <a:extLst>
                <a:ext uri="{FF2B5EF4-FFF2-40B4-BE49-F238E27FC236}">
                  <a16:creationId xmlns:a16="http://schemas.microsoft.com/office/drawing/2014/main" id="{7EC0AAB0-BB62-49A7-AB1B-A1A75E1F1BBE}"/>
                </a:ext>
              </a:extLst>
            </p:cNvPr>
            <p:cNvGrpSpPr/>
            <p:nvPr/>
          </p:nvGrpSpPr>
          <p:grpSpPr>
            <a:xfrm>
              <a:off x="3883682" y="2044843"/>
              <a:ext cx="1092144" cy="758952"/>
              <a:chOff x="2306511" y="2192274"/>
              <a:chExt cx="1092144" cy="758952"/>
            </a:xfrm>
          </p:grpSpPr>
          <p:sp>
            <p:nvSpPr>
              <p:cNvPr id="56" name="Rectangle 55">
                <a:extLst>
                  <a:ext uri="{FF2B5EF4-FFF2-40B4-BE49-F238E27FC236}">
                    <a16:creationId xmlns:a16="http://schemas.microsoft.com/office/drawing/2014/main" id="{0ADCF4A8-DA2A-4800-AAF0-3E01E1D7A0E4}"/>
                  </a:ext>
                </a:extLst>
              </p:cNvPr>
              <p:cNvSpPr/>
              <p:nvPr/>
            </p:nvSpPr>
            <p:spPr>
              <a:xfrm>
                <a:off x="2306511" y="2192274"/>
                <a:ext cx="1092144" cy="758952"/>
              </a:xfrm>
              <a:prstGeom prst="rect">
                <a:avLst/>
              </a:prstGeom>
              <a:noFill/>
              <a:ln w="6350">
                <a:solidFill>
                  <a:schemeClr val="tx2"/>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defTabSz="1097236">
                  <a:lnSpc>
                    <a:spcPct val="90000"/>
                  </a:lnSpc>
                </a:pPr>
                <a:endParaRPr lang="en-US" sz="3456" dirty="0">
                  <a:solidFill>
                    <a:srgbClr val="00A0C8"/>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a:extLst>
                  <a:ext uri="{FF2B5EF4-FFF2-40B4-BE49-F238E27FC236}">
                    <a16:creationId xmlns:a16="http://schemas.microsoft.com/office/drawing/2014/main" id="{A7A438DE-78EA-4671-99E0-8EB42D9EB554}"/>
                  </a:ext>
                </a:extLst>
              </p:cNvPr>
              <p:cNvSpPr txBox="1"/>
              <p:nvPr/>
            </p:nvSpPr>
            <p:spPr>
              <a:xfrm>
                <a:off x="2319396" y="2200216"/>
                <a:ext cx="898884" cy="675225"/>
              </a:xfrm>
              <a:prstGeom prst="rect">
                <a:avLst/>
              </a:prstGeom>
              <a:noFill/>
            </p:spPr>
            <p:txBody>
              <a:bodyPr wrap="none" tIns="146304" rtlCol="0">
                <a:spAutoFit/>
              </a:bodyPr>
              <a:lstStyle/>
              <a:p>
                <a:pPr defTabSz="1097236">
                  <a:lnSpc>
                    <a:spcPct val="90000"/>
                  </a:lnSpc>
                </a:pPr>
                <a:r>
                  <a:rPr lang="en-US" sz="1280" dirty="0" err="1">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ReplicaSet</a:t>
                </a:r>
                <a:b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br>
                <a:endPar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endParaRPr>
              </a:p>
              <a:p>
                <a:pPr defTabSz="1097236">
                  <a:lnSpc>
                    <a:spcPct val="90000"/>
                  </a:lnSpc>
                </a:pPr>
                <a:endPar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endParaRPr>
              </a:p>
              <a:p>
                <a:pPr defTabSz="1097236">
                  <a:lnSpc>
                    <a:spcPct val="90000"/>
                  </a:lnSpc>
                </a:pPr>
                <a: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#Pods—2</a:t>
                </a:r>
              </a:p>
              <a:p>
                <a:pPr defTabSz="1097236">
                  <a:lnSpc>
                    <a:spcPct val="90000"/>
                  </a:lnSpc>
                </a:pPr>
                <a: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label selector: v1</a:t>
                </a:r>
              </a:p>
            </p:txBody>
          </p:sp>
        </p:grpSp>
        <p:grpSp>
          <p:nvGrpSpPr>
            <p:cNvPr id="35" name="Group 34">
              <a:extLst>
                <a:ext uri="{FF2B5EF4-FFF2-40B4-BE49-F238E27FC236}">
                  <a16:creationId xmlns:a16="http://schemas.microsoft.com/office/drawing/2014/main" id="{EE4B406B-B5E5-4C36-93B8-A8338378447C}"/>
                </a:ext>
              </a:extLst>
            </p:cNvPr>
            <p:cNvGrpSpPr/>
            <p:nvPr/>
          </p:nvGrpSpPr>
          <p:grpSpPr>
            <a:xfrm>
              <a:off x="7709235" y="2044843"/>
              <a:ext cx="1092144" cy="758952"/>
              <a:chOff x="2306511" y="2192274"/>
              <a:chExt cx="1092144" cy="758952"/>
            </a:xfrm>
          </p:grpSpPr>
          <p:sp>
            <p:nvSpPr>
              <p:cNvPr id="54" name="Rectangle 53">
                <a:extLst>
                  <a:ext uri="{FF2B5EF4-FFF2-40B4-BE49-F238E27FC236}">
                    <a16:creationId xmlns:a16="http://schemas.microsoft.com/office/drawing/2014/main" id="{9794E0BC-9127-44CE-9213-6895C044FA0C}"/>
                  </a:ext>
                </a:extLst>
              </p:cNvPr>
              <p:cNvSpPr/>
              <p:nvPr/>
            </p:nvSpPr>
            <p:spPr>
              <a:xfrm>
                <a:off x="2306511" y="2192274"/>
                <a:ext cx="1092144" cy="758952"/>
              </a:xfrm>
              <a:prstGeom prst="rect">
                <a:avLst/>
              </a:prstGeom>
              <a:noFill/>
              <a:ln w="6350">
                <a:solidFill>
                  <a:schemeClr val="tx2"/>
                </a:solidFill>
                <a:prstDash val="dash"/>
              </a:ln>
            </p:spPr>
            <p:style>
              <a:lnRef idx="2">
                <a:schemeClr val="accent1"/>
              </a:lnRef>
              <a:fillRef idx="1">
                <a:schemeClr val="lt1"/>
              </a:fillRef>
              <a:effectRef idx="0">
                <a:schemeClr val="accent1"/>
              </a:effectRef>
              <a:fontRef idx="minor">
                <a:schemeClr val="dk1"/>
              </a:fontRef>
            </p:style>
            <p:txBody>
              <a:bodyPr anchor="ctr"/>
              <a:lstStyle/>
              <a:p>
                <a:pPr algn="ctr" defTabSz="1097236">
                  <a:lnSpc>
                    <a:spcPct val="90000"/>
                  </a:lnSpc>
                </a:pPr>
                <a:endParaRPr lang="en-US" sz="3456" dirty="0">
                  <a:solidFill>
                    <a:srgbClr val="00A0C8"/>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TextBox 54">
                <a:extLst>
                  <a:ext uri="{FF2B5EF4-FFF2-40B4-BE49-F238E27FC236}">
                    <a16:creationId xmlns:a16="http://schemas.microsoft.com/office/drawing/2014/main" id="{0C98779B-4BAE-486D-9916-5E7369FA56D6}"/>
                  </a:ext>
                </a:extLst>
              </p:cNvPr>
              <p:cNvSpPr txBox="1"/>
              <p:nvPr/>
            </p:nvSpPr>
            <p:spPr>
              <a:xfrm>
                <a:off x="2306511" y="2192274"/>
                <a:ext cx="898884" cy="675225"/>
              </a:xfrm>
              <a:prstGeom prst="rect">
                <a:avLst/>
              </a:prstGeom>
              <a:noFill/>
            </p:spPr>
            <p:txBody>
              <a:bodyPr wrap="none" tIns="146304" rtlCol="0">
                <a:spAutoFit/>
              </a:bodyPr>
              <a:lstStyle/>
              <a:p>
                <a:pPr defTabSz="1097236">
                  <a:lnSpc>
                    <a:spcPct val="90000"/>
                  </a:lnSpc>
                </a:pPr>
                <a:r>
                  <a:rPr lang="en-US" sz="1280" dirty="0" err="1">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ReplicaSet</a:t>
                </a:r>
                <a:b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br>
                <a:endPar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endParaRPr>
              </a:p>
              <a:p>
                <a:pPr defTabSz="1097236">
                  <a:lnSpc>
                    <a:spcPct val="90000"/>
                  </a:lnSpc>
                </a:pPr>
                <a:endPar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endParaRPr>
              </a:p>
              <a:p>
                <a:pPr defTabSz="1097236">
                  <a:lnSpc>
                    <a:spcPct val="90000"/>
                  </a:lnSpc>
                </a:pPr>
                <a: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#Pods—1</a:t>
                </a:r>
              </a:p>
              <a:p>
                <a:pPr defTabSz="1097236">
                  <a:lnSpc>
                    <a:spcPct val="90000"/>
                  </a:lnSpc>
                </a:pPr>
                <a:r>
                  <a:rPr lang="en-US" sz="128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a:rPr>
                  <a:t>label selector: v2</a:t>
                </a:r>
              </a:p>
            </p:txBody>
          </p:sp>
        </p:grpSp>
        <p:grpSp>
          <p:nvGrpSpPr>
            <p:cNvPr id="36" name="Group 35">
              <a:extLst>
                <a:ext uri="{FF2B5EF4-FFF2-40B4-BE49-F238E27FC236}">
                  <a16:creationId xmlns:a16="http://schemas.microsoft.com/office/drawing/2014/main" id="{07973DE1-9148-4137-B847-00731A328C1D}"/>
                </a:ext>
              </a:extLst>
            </p:cNvPr>
            <p:cNvGrpSpPr/>
            <p:nvPr/>
          </p:nvGrpSpPr>
          <p:grpSpPr>
            <a:xfrm>
              <a:off x="5184387" y="2321829"/>
              <a:ext cx="720492" cy="481966"/>
              <a:chOff x="667604" y="1308351"/>
              <a:chExt cx="1005840" cy="672846"/>
            </a:xfrm>
          </p:grpSpPr>
          <p:grpSp>
            <p:nvGrpSpPr>
              <p:cNvPr id="50" name="Group 49">
                <a:extLst>
                  <a:ext uri="{FF2B5EF4-FFF2-40B4-BE49-F238E27FC236}">
                    <a16:creationId xmlns:a16="http://schemas.microsoft.com/office/drawing/2014/main" id="{1A2C15D0-A7E1-45EE-B024-417E59585D02}"/>
                  </a:ext>
                </a:extLst>
              </p:cNvPr>
              <p:cNvGrpSpPr/>
              <p:nvPr/>
            </p:nvGrpSpPr>
            <p:grpSpPr>
              <a:xfrm>
                <a:off x="667604" y="1308351"/>
                <a:ext cx="1005840" cy="672846"/>
                <a:chOff x="6126452" y="1383037"/>
                <a:chExt cx="822960" cy="337612"/>
              </a:xfrm>
            </p:grpSpPr>
            <p:sp>
              <p:nvSpPr>
                <p:cNvPr id="52" name="TextBox 51">
                  <a:extLst>
                    <a:ext uri="{FF2B5EF4-FFF2-40B4-BE49-F238E27FC236}">
                      <a16:creationId xmlns:a16="http://schemas.microsoft.com/office/drawing/2014/main" id="{50CB7403-207E-41E3-AEC9-E6BA19E1F690}"/>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TextBox 52">
                  <a:extLst>
                    <a:ext uri="{FF2B5EF4-FFF2-40B4-BE49-F238E27FC236}">
                      <a16:creationId xmlns:a16="http://schemas.microsoft.com/office/drawing/2014/main" id="{07A27B95-8419-4BA1-AF39-6EBB894E7860}"/>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Pod</a:t>
                  </a:r>
                </a:p>
              </p:txBody>
            </p:sp>
          </p:grpSp>
          <p:sp>
            <p:nvSpPr>
              <p:cNvPr id="51" name="Rectangle 50">
                <a:extLst>
                  <a:ext uri="{FF2B5EF4-FFF2-40B4-BE49-F238E27FC236}">
                    <a16:creationId xmlns:a16="http://schemas.microsoft.com/office/drawing/2014/main" id="{0672C263-8026-4D47-9809-95BA02A07013}"/>
                  </a:ext>
                </a:extLst>
              </p:cNvPr>
              <p:cNvSpPr/>
              <p:nvPr/>
            </p:nvSpPr>
            <p:spPr>
              <a:xfrm>
                <a:off x="822567" y="1653540"/>
                <a:ext cx="695915" cy="221057"/>
              </a:xfrm>
              <a:prstGeom prst="rect">
                <a:avLst/>
              </a:prstGeom>
              <a:noFill/>
              <a:ln w="9525">
                <a:solidFill>
                  <a:schemeClr val="bg1"/>
                </a:solidFill>
                <a:prstDash val="dash"/>
                <a:tailEnd type="arrow" w="lg" len="s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v1</a:t>
                </a:r>
              </a:p>
            </p:txBody>
          </p:sp>
        </p:grpSp>
        <p:grpSp>
          <p:nvGrpSpPr>
            <p:cNvPr id="37" name="Group 36">
              <a:extLst>
                <a:ext uri="{FF2B5EF4-FFF2-40B4-BE49-F238E27FC236}">
                  <a16:creationId xmlns:a16="http://schemas.microsoft.com/office/drawing/2014/main" id="{75D2C5DC-5ADC-4AE5-9C05-CBB81AD70A26}"/>
                </a:ext>
              </a:extLst>
            </p:cNvPr>
            <p:cNvGrpSpPr/>
            <p:nvPr/>
          </p:nvGrpSpPr>
          <p:grpSpPr>
            <a:xfrm>
              <a:off x="5982285" y="2321829"/>
              <a:ext cx="720492" cy="481966"/>
              <a:chOff x="667604" y="1308351"/>
              <a:chExt cx="1005840" cy="672846"/>
            </a:xfrm>
          </p:grpSpPr>
          <p:grpSp>
            <p:nvGrpSpPr>
              <p:cNvPr id="46" name="Group 45">
                <a:extLst>
                  <a:ext uri="{FF2B5EF4-FFF2-40B4-BE49-F238E27FC236}">
                    <a16:creationId xmlns:a16="http://schemas.microsoft.com/office/drawing/2014/main" id="{902A2D07-CBDB-4CB8-BA2D-553F5C56B1F2}"/>
                  </a:ext>
                </a:extLst>
              </p:cNvPr>
              <p:cNvGrpSpPr/>
              <p:nvPr/>
            </p:nvGrpSpPr>
            <p:grpSpPr>
              <a:xfrm>
                <a:off x="667604" y="1308351"/>
                <a:ext cx="1005840" cy="672846"/>
                <a:chOff x="6126452" y="1383037"/>
                <a:chExt cx="822960" cy="337612"/>
              </a:xfrm>
            </p:grpSpPr>
            <p:sp>
              <p:nvSpPr>
                <p:cNvPr id="48" name="TextBox 47">
                  <a:extLst>
                    <a:ext uri="{FF2B5EF4-FFF2-40B4-BE49-F238E27FC236}">
                      <a16:creationId xmlns:a16="http://schemas.microsoft.com/office/drawing/2014/main" id="{C3451852-AAC3-4C7F-BB81-470190A90879}"/>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TextBox 48">
                  <a:extLst>
                    <a:ext uri="{FF2B5EF4-FFF2-40B4-BE49-F238E27FC236}">
                      <a16:creationId xmlns:a16="http://schemas.microsoft.com/office/drawing/2014/main" id="{03DB10BB-AB25-4B36-BC4E-F1C7743BA80A}"/>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Pod</a:t>
                  </a:r>
                </a:p>
              </p:txBody>
            </p:sp>
          </p:grpSp>
          <p:sp>
            <p:nvSpPr>
              <p:cNvPr id="47" name="Rectangle 46">
                <a:extLst>
                  <a:ext uri="{FF2B5EF4-FFF2-40B4-BE49-F238E27FC236}">
                    <a16:creationId xmlns:a16="http://schemas.microsoft.com/office/drawing/2014/main" id="{1BAF030A-EFAD-4807-BBE6-83899A2EF8B7}"/>
                  </a:ext>
                </a:extLst>
              </p:cNvPr>
              <p:cNvSpPr/>
              <p:nvPr/>
            </p:nvSpPr>
            <p:spPr>
              <a:xfrm>
                <a:off x="822567" y="1653540"/>
                <a:ext cx="695915" cy="221057"/>
              </a:xfrm>
              <a:prstGeom prst="rect">
                <a:avLst/>
              </a:prstGeom>
              <a:noFill/>
              <a:ln w="9525">
                <a:solidFill>
                  <a:schemeClr val="bg1"/>
                </a:solidFill>
                <a:prstDash val="dash"/>
                <a:tailEnd type="arrow" w="lg" len="s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v1</a:t>
                </a:r>
              </a:p>
            </p:txBody>
          </p:sp>
        </p:grpSp>
        <p:grpSp>
          <p:nvGrpSpPr>
            <p:cNvPr id="38" name="Group 37">
              <a:extLst>
                <a:ext uri="{FF2B5EF4-FFF2-40B4-BE49-F238E27FC236}">
                  <a16:creationId xmlns:a16="http://schemas.microsoft.com/office/drawing/2014/main" id="{664AC389-6074-4958-AD03-35ED90A912EA}"/>
                </a:ext>
              </a:extLst>
            </p:cNvPr>
            <p:cNvGrpSpPr/>
            <p:nvPr/>
          </p:nvGrpSpPr>
          <p:grpSpPr>
            <a:xfrm>
              <a:off x="6780183" y="2321829"/>
              <a:ext cx="720492" cy="481966"/>
              <a:chOff x="667604" y="1308351"/>
              <a:chExt cx="1005840" cy="672846"/>
            </a:xfrm>
          </p:grpSpPr>
          <p:grpSp>
            <p:nvGrpSpPr>
              <p:cNvPr id="42" name="Group 41">
                <a:extLst>
                  <a:ext uri="{FF2B5EF4-FFF2-40B4-BE49-F238E27FC236}">
                    <a16:creationId xmlns:a16="http://schemas.microsoft.com/office/drawing/2014/main" id="{DEBD19A9-EB6C-4EE3-8ACB-8AE559CFACFC}"/>
                  </a:ext>
                </a:extLst>
              </p:cNvPr>
              <p:cNvGrpSpPr/>
              <p:nvPr/>
            </p:nvGrpSpPr>
            <p:grpSpPr>
              <a:xfrm>
                <a:off x="667604" y="1308351"/>
                <a:ext cx="1005840" cy="672846"/>
                <a:chOff x="6126452" y="1383037"/>
                <a:chExt cx="822960" cy="337612"/>
              </a:xfrm>
            </p:grpSpPr>
            <p:sp>
              <p:nvSpPr>
                <p:cNvPr id="44" name="TextBox 43">
                  <a:extLst>
                    <a:ext uri="{FF2B5EF4-FFF2-40B4-BE49-F238E27FC236}">
                      <a16:creationId xmlns:a16="http://schemas.microsoft.com/office/drawing/2014/main" id="{24A93355-C33D-48AD-B4DD-49EE6B119137}"/>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5" name="TextBox 44">
                  <a:extLst>
                    <a:ext uri="{FF2B5EF4-FFF2-40B4-BE49-F238E27FC236}">
                      <a16:creationId xmlns:a16="http://schemas.microsoft.com/office/drawing/2014/main" id="{C8FE27E7-EFAB-4ADC-B58D-AEFB147BFC05}"/>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Pod</a:t>
                  </a:r>
                </a:p>
              </p:txBody>
            </p:sp>
          </p:grpSp>
          <p:sp>
            <p:nvSpPr>
              <p:cNvPr id="43" name="Rectangle 42">
                <a:extLst>
                  <a:ext uri="{FF2B5EF4-FFF2-40B4-BE49-F238E27FC236}">
                    <a16:creationId xmlns:a16="http://schemas.microsoft.com/office/drawing/2014/main" id="{EE81A56D-0733-43C5-8BF3-7E9A2331CF80}"/>
                  </a:ext>
                </a:extLst>
              </p:cNvPr>
              <p:cNvSpPr/>
              <p:nvPr/>
            </p:nvSpPr>
            <p:spPr>
              <a:xfrm>
                <a:off x="822567" y="1653540"/>
                <a:ext cx="695915" cy="221057"/>
              </a:xfrm>
              <a:prstGeom prst="rect">
                <a:avLst/>
              </a:prstGeom>
              <a:noFill/>
              <a:ln w="9525">
                <a:solidFill>
                  <a:schemeClr val="bg1"/>
                </a:solidFill>
                <a:prstDash val="dash"/>
                <a:tailEnd type="arrow" w="lg" len="s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731491">
                  <a:lnSpc>
                    <a:spcPct val="90000"/>
                  </a:lnSpc>
                </a:pPr>
                <a:r>
                  <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v2</a:t>
                </a:r>
              </a:p>
            </p:txBody>
          </p:sp>
        </p:grpSp>
        <p:sp>
          <p:nvSpPr>
            <p:cNvPr id="39" name="Freeform: Shape 77">
              <a:extLst>
                <a:ext uri="{FF2B5EF4-FFF2-40B4-BE49-F238E27FC236}">
                  <a16:creationId xmlns:a16="http://schemas.microsoft.com/office/drawing/2014/main" id="{3C865C33-0D0E-4127-B6C1-8905FB088120}"/>
                </a:ext>
              </a:extLst>
            </p:cNvPr>
            <p:cNvSpPr/>
            <p:nvPr/>
          </p:nvSpPr>
          <p:spPr>
            <a:xfrm>
              <a:off x="4975859" y="2096005"/>
              <a:ext cx="567691" cy="198113"/>
            </a:xfrm>
            <a:custGeom>
              <a:avLst/>
              <a:gdLst>
                <a:gd name="connsiteX0" fmla="*/ 0 w 548640"/>
                <a:gd name="connsiteY0" fmla="*/ 0 h 83820"/>
                <a:gd name="connsiteX1" fmla="*/ 548640 w 548640"/>
                <a:gd name="connsiteY1" fmla="*/ 0 h 83820"/>
                <a:gd name="connsiteX2" fmla="*/ 548640 w 548640"/>
                <a:gd name="connsiteY2" fmla="*/ 83820 h 83820"/>
              </a:gdLst>
              <a:ahLst/>
              <a:cxnLst>
                <a:cxn ang="0">
                  <a:pos x="connsiteX0" y="connsiteY0"/>
                </a:cxn>
                <a:cxn ang="0">
                  <a:pos x="connsiteX1" y="connsiteY1"/>
                </a:cxn>
                <a:cxn ang="0">
                  <a:pos x="connsiteX2" y="connsiteY2"/>
                </a:cxn>
              </a:cxnLst>
              <a:rect l="l" t="t" r="r" b="b"/>
              <a:pathLst>
                <a:path w="548640" h="83820">
                  <a:moveTo>
                    <a:pt x="0" y="0"/>
                  </a:moveTo>
                  <a:lnTo>
                    <a:pt x="548640" y="0"/>
                  </a:lnTo>
                  <a:lnTo>
                    <a:pt x="548640" y="83820"/>
                  </a:lnTo>
                </a:path>
              </a:pathLst>
            </a:custGeom>
            <a:noFill/>
            <a:ln w="6350">
              <a:solidFill>
                <a:schemeClr val="tx2"/>
              </a:solidFill>
              <a:prstDash val="dash"/>
              <a:tailEnd type="arrow" w="lg" len="sm"/>
            </a:ln>
          </p:spPr>
          <p:style>
            <a:lnRef idx="2">
              <a:schemeClr val="accent1"/>
            </a:lnRef>
            <a:fillRef idx="1">
              <a:schemeClr val="lt1"/>
            </a:fillRef>
            <a:effectRef idx="0">
              <a:schemeClr val="accent1"/>
            </a:effectRef>
            <a:fontRef idx="minor">
              <a:schemeClr val="dk1"/>
            </a:fontRef>
          </p:style>
          <p:txBody>
            <a:bodyPr rtlCol="0" anchor="ctr"/>
            <a:lstStyle/>
            <a:p>
              <a:pPr algn="ctr" defTabSz="731491"/>
              <a:endParaRPr lang="en-US" sz="4608">
                <a:solidFill>
                  <a:srgbClr val="002D43"/>
                </a:solidFill>
                <a:latin typeface="Amazon Ember"/>
              </a:endParaRPr>
            </a:p>
          </p:txBody>
        </p:sp>
        <p:sp>
          <p:nvSpPr>
            <p:cNvPr id="40" name="Freeform: Shape 78">
              <a:extLst>
                <a:ext uri="{FF2B5EF4-FFF2-40B4-BE49-F238E27FC236}">
                  <a16:creationId xmlns:a16="http://schemas.microsoft.com/office/drawing/2014/main" id="{DFF1C7FF-3BAF-410F-857E-A0E4243447FD}"/>
                </a:ext>
              </a:extLst>
            </p:cNvPr>
            <p:cNvSpPr/>
            <p:nvPr/>
          </p:nvSpPr>
          <p:spPr>
            <a:xfrm>
              <a:off x="4975860" y="2096005"/>
              <a:ext cx="1365410" cy="195679"/>
            </a:xfrm>
            <a:custGeom>
              <a:avLst/>
              <a:gdLst>
                <a:gd name="connsiteX0" fmla="*/ 0 w 1379220"/>
                <a:gd name="connsiteY0" fmla="*/ 0 h 228600"/>
                <a:gd name="connsiteX1" fmla="*/ 1379220 w 1379220"/>
                <a:gd name="connsiteY1" fmla="*/ 0 h 228600"/>
                <a:gd name="connsiteX2" fmla="*/ 1379220 w 1379220"/>
                <a:gd name="connsiteY2" fmla="*/ 228600 h 228600"/>
              </a:gdLst>
              <a:ahLst/>
              <a:cxnLst>
                <a:cxn ang="0">
                  <a:pos x="connsiteX0" y="connsiteY0"/>
                </a:cxn>
                <a:cxn ang="0">
                  <a:pos x="connsiteX1" y="connsiteY1"/>
                </a:cxn>
                <a:cxn ang="0">
                  <a:pos x="connsiteX2" y="connsiteY2"/>
                </a:cxn>
              </a:cxnLst>
              <a:rect l="l" t="t" r="r" b="b"/>
              <a:pathLst>
                <a:path w="1379220" h="228600">
                  <a:moveTo>
                    <a:pt x="0" y="0"/>
                  </a:moveTo>
                  <a:lnTo>
                    <a:pt x="1379220" y="0"/>
                  </a:lnTo>
                  <a:lnTo>
                    <a:pt x="1379220" y="228600"/>
                  </a:lnTo>
                </a:path>
              </a:pathLst>
            </a:custGeom>
            <a:noFill/>
            <a:ln w="6350">
              <a:solidFill>
                <a:schemeClr val="tx2"/>
              </a:solidFill>
              <a:prstDash val="dash"/>
              <a:tailEnd type="arrow" w="lg" len="sm"/>
            </a:ln>
          </p:spPr>
          <p:style>
            <a:lnRef idx="2">
              <a:schemeClr val="accent1"/>
            </a:lnRef>
            <a:fillRef idx="1">
              <a:schemeClr val="lt1"/>
            </a:fillRef>
            <a:effectRef idx="0">
              <a:schemeClr val="accent1"/>
            </a:effectRef>
            <a:fontRef idx="minor">
              <a:schemeClr val="dk1"/>
            </a:fontRef>
          </p:style>
          <p:txBody>
            <a:bodyPr rtlCol="0" anchor="ctr"/>
            <a:lstStyle/>
            <a:p>
              <a:pPr algn="ctr" defTabSz="731491"/>
              <a:endParaRPr lang="en-US" sz="4608">
                <a:solidFill>
                  <a:srgbClr val="002D43"/>
                </a:solidFill>
                <a:latin typeface="Amazon Ember"/>
              </a:endParaRPr>
            </a:p>
          </p:txBody>
        </p:sp>
        <p:sp>
          <p:nvSpPr>
            <p:cNvPr id="41" name="Freeform: Shape 79">
              <a:extLst>
                <a:ext uri="{FF2B5EF4-FFF2-40B4-BE49-F238E27FC236}">
                  <a16:creationId xmlns:a16="http://schemas.microsoft.com/office/drawing/2014/main" id="{C02FD100-F285-44D7-B171-9FA037543B8F}"/>
                </a:ext>
              </a:extLst>
            </p:cNvPr>
            <p:cNvSpPr/>
            <p:nvPr/>
          </p:nvSpPr>
          <p:spPr>
            <a:xfrm flipH="1">
              <a:off x="7126149" y="2096005"/>
              <a:ext cx="567691" cy="198113"/>
            </a:xfrm>
            <a:custGeom>
              <a:avLst/>
              <a:gdLst>
                <a:gd name="connsiteX0" fmla="*/ 0 w 548640"/>
                <a:gd name="connsiteY0" fmla="*/ 0 h 83820"/>
                <a:gd name="connsiteX1" fmla="*/ 548640 w 548640"/>
                <a:gd name="connsiteY1" fmla="*/ 0 h 83820"/>
                <a:gd name="connsiteX2" fmla="*/ 548640 w 548640"/>
                <a:gd name="connsiteY2" fmla="*/ 83820 h 83820"/>
              </a:gdLst>
              <a:ahLst/>
              <a:cxnLst>
                <a:cxn ang="0">
                  <a:pos x="connsiteX0" y="connsiteY0"/>
                </a:cxn>
                <a:cxn ang="0">
                  <a:pos x="connsiteX1" y="connsiteY1"/>
                </a:cxn>
                <a:cxn ang="0">
                  <a:pos x="connsiteX2" y="connsiteY2"/>
                </a:cxn>
              </a:cxnLst>
              <a:rect l="l" t="t" r="r" b="b"/>
              <a:pathLst>
                <a:path w="548640" h="83820">
                  <a:moveTo>
                    <a:pt x="0" y="0"/>
                  </a:moveTo>
                  <a:lnTo>
                    <a:pt x="548640" y="0"/>
                  </a:lnTo>
                  <a:lnTo>
                    <a:pt x="548640" y="83820"/>
                  </a:lnTo>
                </a:path>
              </a:pathLst>
            </a:custGeom>
            <a:noFill/>
            <a:ln w="6350">
              <a:solidFill>
                <a:schemeClr val="tx2"/>
              </a:solidFill>
              <a:prstDash val="dash"/>
              <a:tailEnd type="arrow" w="lg" len="sm"/>
            </a:ln>
          </p:spPr>
          <p:style>
            <a:lnRef idx="2">
              <a:schemeClr val="accent1"/>
            </a:lnRef>
            <a:fillRef idx="1">
              <a:schemeClr val="lt1"/>
            </a:fillRef>
            <a:effectRef idx="0">
              <a:schemeClr val="accent1"/>
            </a:effectRef>
            <a:fontRef idx="minor">
              <a:schemeClr val="dk1"/>
            </a:fontRef>
          </p:style>
          <p:txBody>
            <a:bodyPr rtlCol="0" anchor="ctr"/>
            <a:lstStyle/>
            <a:p>
              <a:pPr algn="ctr" defTabSz="731491"/>
              <a:endParaRPr lang="en-US" sz="4608">
                <a:solidFill>
                  <a:srgbClr val="002D43"/>
                </a:solidFill>
                <a:latin typeface="Amazon Ember"/>
              </a:endParaRPr>
            </a:p>
          </p:txBody>
        </p:sp>
      </p:grpSp>
      <p:grpSp>
        <p:nvGrpSpPr>
          <p:cNvPr id="58" name="Group 57">
            <a:extLst>
              <a:ext uri="{FF2B5EF4-FFF2-40B4-BE49-F238E27FC236}">
                <a16:creationId xmlns:a16="http://schemas.microsoft.com/office/drawing/2014/main" id="{69EB6C34-86C4-40D2-A714-A87CD6A84A8F}"/>
              </a:ext>
            </a:extLst>
          </p:cNvPr>
          <p:cNvGrpSpPr/>
          <p:nvPr/>
        </p:nvGrpSpPr>
        <p:grpSpPr>
          <a:xfrm>
            <a:off x="8092143" y="505107"/>
            <a:ext cx="5367550" cy="1958302"/>
            <a:chOff x="5057586" y="315691"/>
            <a:chExt cx="3354719" cy="1223939"/>
          </a:xfrm>
        </p:grpSpPr>
        <p:grpSp>
          <p:nvGrpSpPr>
            <p:cNvPr id="59" name="Group 58">
              <a:extLst>
                <a:ext uri="{FF2B5EF4-FFF2-40B4-BE49-F238E27FC236}">
                  <a16:creationId xmlns:a16="http://schemas.microsoft.com/office/drawing/2014/main" id="{91DD902D-0DF2-40B5-B6E4-4BE3B599802E}"/>
                </a:ext>
              </a:extLst>
            </p:cNvPr>
            <p:cNvGrpSpPr/>
            <p:nvPr/>
          </p:nvGrpSpPr>
          <p:grpSpPr>
            <a:xfrm>
              <a:off x="5057586" y="315691"/>
              <a:ext cx="2569888" cy="1223939"/>
              <a:chOff x="5184912" y="347472"/>
              <a:chExt cx="2569888" cy="1223939"/>
            </a:xfrm>
          </p:grpSpPr>
          <p:sp>
            <p:nvSpPr>
              <p:cNvPr id="66" name="Node">
                <a:extLst>
                  <a:ext uri="{FF2B5EF4-FFF2-40B4-BE49-F238E27FC236}">
                    <a16:creationId xmlns:a16="http://schemas.microsoft.com/office/drawing/2014/main" id="{667157AC-2C8C-489E-92C4-79828AB18E55}"/>
                  </a:ext>
                </a:extLst>
              </p:cNvPr>
              <p:cNvSpPr/>
              <p:nvPr/>
            </p:nvSpPr>
            <p:spPr>
              <a:xfrm>
                <a:off x="5184912" y="347472"/>
                <a:ext cx="2569888" cy="1223939"/>
              </a:xfrm>
              <a:prstGeom prst="rect">
                <a:avLst/>
              </a:prstGeom>
              <a:noFill/>
              <a:ln w="9525">
                <a:solidFill>
                  <a:schemeClr val="accent1"/>
                </a:solidFill>
                <a:prstDash val="dash"/>
                <a:tailEnd type="arrow" w="lg" len="sm"/>
              </a:ln>
              <a:extLst>
                <a:ext uri="{C572A759-6A51-4108-AA02-DFA0A04FC94B}">
                  <ma14:wrappingTextBoxFlag xmlns="" xmlns:ma14="http://schemas.microsoft.com/office/mac/drawingml/2011/main" val="1"/>
                </a:ext>
              </a:extLst>
            </p:spPr>
            <p:style>
              <a:lnRef idx="2">
                <a:schemeClr val="accent1"/>
              </a:lnRef>
              <a:fillRef idx="1">
                <a:schemeClr val="lt1"/>
              </a:fillRef>
              <a:effectRef idx="0">
                <a:schemeClr val="accent1"/>
              </a:effectRef>
              <a:fontRef idx="minor">
                <a:schemeClr val="dk1"/>
              </a:fontRef>
            </p:style>
            <p:txBody>
              <a:bodyPr tIns="146304" rIns="146304" bIns="146304" rtlCol="0" anchor="b" anchorCtr="0"/>
              <a:lstStyle>
                <a:lvl1pPr algn="r" defTabSz="584200">
                  <a:defRPr sz="3200" b="1">
                    <a:solidFill>
                      <a:srgbClr val="FFFFFF"/>
                    </a:solidFill>
                    <a:latin typeface="Helvetica"/>
                    <a:ea typeface="Helvetica"/>
                    <a:cs typeface="Helvetica"/>
                    <a:sym typeface="Helvetica"/>
                  </a:defRPr>
                </a:lvl1pPr>
              </a:lstStyle>
              <a:p>
                <a:pPr defTabSz="1097236">
                  <a:lnSpc>
                    <a:spcPct val="90000"/>
                  </a:lnSpc>
                </a:pPr>
                <a:r>
                  <a:rPr sz="1280" b="0" dirty="0">
                    <a:latin typeface="Amazon Ember" panose="020B0603020204020204" pitchFamily="34" charset="0"/>
                    <a:ea typeface="Amazon Ember" panose="020B0603020204020204" pitchFamily="34" charset="0"/>
                    <a:cs typeface="Amazon Ember" panose="020B0603020204020204" pitchFamily="34" charset="0"/>
                  </a:rPr>
                  <a:t>Node</a:t>
                </a:r>
              </a:p>
            </p:txBody>
          </p:sp>
          <p:sp>
            <p:nvSpPr>
              <p:cNvPr id="67" name="Docker">
                <a:extLst>
                  <a:ext uri="{FF2B5EF4-FFF2-40B4-BE49-F238E27FC236}">
                    <a16:creationId xmlns:a16="http://schemas.microsoft.com/office/drawing/2014/main" id="{5C1483B4-92EF-42D5-96BC-CA949C2919A0}"/>
                  </a:ext>
                </a:extLst>
              </p:cNvPr>
              <p:cNvSpPr/>
              <p:nvPr/>
            </p:nvSpPr>
            <p:spPr>
              <a:xfrm>
                <a:off x="5253978" y="429165"/>
                <a:ext cx="2431757" cy="845640"/>
              </a:xfrm>
              <a:prstGeom prst="rect">
                <a:avLst/>
              </a:prstGeom>
              <a:noFill/>
              <a:ln w="9525">
                <a:solidFill>
                  <a:schemeClr val="accent2"/>
                </a:solidFill>
                <a:prstDash val="dash"/>
                <a:tailEnd type="arrow" w="lg" len="sm"/>
              </a:ln>
              <a:extLst>
                <a:ext uri="{C572A759-6A51-4108-AA02-DFA0A04FC94B}">
                  <ma14:wrappingTextBoxFlag xmlns="" xmlns:ma14="http://schemas.microsoft.com/office/mac/drawingml/2011/main" val="1"/>
                </a:ext>
              </a:extLst>
            </p:spPr>
            <p:style>
              <a:lnRef idx="2">
                <a:schemeClr val="accent1"/>
              </a:lnRef>
              <a:fillRef idx="1">
                <a:schemeClr val="lt1"/>
              </a:fillRef>
              <a:effectRef idx="0">
                <a:schemeClr val="accent1"/>
              </a:effectRef>
              <a:fontRef idx="minor">
                <a:schemeClr val="dk1"/>
              </a:fontRef>
            </p:style>
            <p:txBody>
              <a:bodyPr tIns="146304" rIns="146304" bIns="146304" rtlCol="0" anchor="b" anchorCtr="0"/>
              <a:lstStyle>
                <a:lvl1pPr algn="r">
                  <a:defRPr sz="2400" b="1">
                    <a:solidFill>
                      <a:srgbClr val="FFFFFF"/>
                    </a:solidFill>
                    <a:latin typeface="Helvetica"/>
                    <a:ea typeface="Helvetica"/>
                    <a:cs typeface="Helvetica"/>
                    <a:sym typeface="Helvetica"/>
                  </a:defRPr>
                </a:lvl1pPr>
              </a:lstStyle>
              <a:p>
                <a:pPr defTabSz="1097236">
                  <a:lnSpc>
                    <a:spcPct val="90000"/>
                  </a:lnSpc>
                </a:pPr>
                <a:r>
                  <a:rPr sz="1280" b="0" dirty="0">
                    <a:latin typeface="Amazon Ember" panose="020B0603020204020204" pitchFamily="34" charset="0"/>
                    <a:ea typeface="Amazon Ember" panose="020B0603020204020204" pitchFamily="34" charset="0"/>
                    <a:cs typeface="Amazon Ember" panose="020B0603020204020204" pitchFamily="34" charset="0"/>
                  </a:rPr>
                  <a:t>Docker</a:t>
                </a:r>
              </a:p>
            </p:txBody>
          </p:sp>
          <p:grpSp>
            <p:nvGrpSpPr>
              <p:cNvPr id="68" name="Group 67">
                <a:extLst>
                  <a:ext uri="{FF2B5EF4-FFF2-40B4-BE49-F238E27FC236}">
                    <a16:creationId xmlns:a16="http://schemas.microsoft.com/office/drawing/2014/main" id="{2EAC6AAE-A3AF-4AA8-9527-69B0F154DFA3}"/>
                  </a:ext>
                </a:extLst>
              </p:cNvPr>
              <p:cNvGrpSpPr/>
              <p:nvPr/>
            </p:nvGrpSpPr>
            <p:grpSpPr>
              <a:xfrm>
                <a:off x="5415759" y="510070"/>
                <a:ext cx="672781" cy="450050"/>
                <a:chOff x="6126452" y="1383037"/>
                <a:chExt cx="822960" cy="337612"/>
              </a:xfrm>
            </p:grpSpPr>
            <p:sp>
              <p:nvSpPr>
                <p:cNvPr id="86" name="TextBox 85">
                  <a:extLst>
                    <a:ext uri="{FF2B5EF4-FFF2-40B4-BE49-F238E27FC236}">
                      <a16:creationId xmlns:a16="http://schemas.microsoft.com/office/drawing/2014/main" id="{92CA805A-9E5E-46DF-A186-33F0F1D96DF1}"/>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TextBox 86">
                  <a:extLst>
                    <a:ext uri="{FF2B5EF4-FFF2-40B4-BE49-F238E27FC236}">
                      <a16:creationId xmlns:a16="http://schemas.microsoft.com/office/drawing/2014/main" id="{8788A3E9-358A-45F3-90E5-9B6E34AD8621}"/>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69" name="Group 68">
                <a:extLst>
                  <a:ext uri="{FF2B5EF4-FFF2-40B4-BE49-F238E27FC236}">
                    <a16:creationId xmlns:a16="http://schemas.microsoft.com/office/drawing/2014/main" id="{4D4EC45A-04F0-4F67-9FA7-EFD13AF84831}"/>
                  </a:ext>
                </a:extLst>
              </p:cNvPr>
              <p:cNvGrpSpPr/>
              <p:nvPr/>
            </p:nvGrpSpPr>
            <p:grpSpPr>
              <a:xfrm>
                <a:off x="6133465" y="510070"/>
                <a:ext cx="672781" cy="450050"/>
                <a:chOff x="6126452" y="1383037"/>
                <a:chExt cx="822960" cy="337612"/>
              </a:xfrm>
            </p:grpSpPr>
            <p:sp>
              <p:nvSpPr>
                <p:cNvPr id="84" name="TextBox 83">
                  <a:extLst>
                    <a:ext uri="{FF2B5EF4-FFF2-40B4-BE49-F238E27FC236}">
                      <a16:creationId xmlns:a16="http://schemas.microsoft.com/office/drawing/2014/main" id="{CC2AD7F2-A840-4FB8-BD63-F3BA08817761}"/>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5" name="TextBox 84">
                  <a:extLst>
                    <a:ext uri="{FF2B5EF4-FFF2-40B4-BE49-F238E27FC236}">
                      <a16:creationId xmlns:a16="http://schemas.microsoft.com/office/drawing/2014/main" id="{1EE4C9C9-751A-4558-A4E6-84BBC734BE77}"/>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0" name="Group 69">
                <a:extLst>
                  <a:ext uri="{FF2B5EF4-FFF2-40B4-BE49-F238E27FC236}">
                    <a16:creationId xmlns:a16="http://schemas.microsoft.com/office/drawing/2014/main" id="{E7AFD7A3-040A-40B2-9E47-07D1990D9E9C}"/>
                  </a:ext>
                </a:extLst>
              </p:cNvPr>
              <p:cNvGrpSpPr/>
              <p:nvPr/>
            </p:nvGrpSpPr>
            <p:grpSpPr>
              <a:xfrm>
                <a:off x="6851172" y="510070"/>
                <a:ext cx="672781" cy="450050"/>
                <a:chOff x="6126452" y="1383037"/>
                <a:chExt cx="822960" cy="337612"/>
              </a:xfrm>
            </p:grpSpPr>
            <p:sp>
              <p:nvSpPr>
                <p:cNvPr id="82" name="TextBox 81">
                  <a:extLst>
                    <a:ext uri="{FF2B5EF4-FFF2-40B4-BE49-F238E27FC236}">
                      <a16:creationId xmlns:a16="http://schemas.microsoft.com/office/drawing/2014/main" id="{A5D3FA94-1F07-4926-B3EB-8881640C27EE}"/>
                    </a:ext>
                  </a:extLst>
                </p:cNvPr>
                <p:cNvSpPr txBox="1"/>
                <p:nvPr/>
              </p:nvSpPr>
              <p:spPr>
                <a:xfrm>
                  <a:off x="6126452" y="1383037"/>
                  <a:ext cx="822960" cy="337612"/>
                </a:xfrm>
                <a:prstGeom prst="roundRect">
                  <a:avLst/>
                </a:prstGeom>
                <a:solidFill>
                  <a:schemeClr val="accent2">
                    <a:lumMod val="50000"/>
                  </a:schemeClr>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TextBox 82">
                  <a:extLst>
                    <a:ext uri="{FF2B5EF4-FFF2-40B4-BE49-F238E27FC236}">
                      <a16:creationId xmlns:a16="http://schemas.microsoft.com/office/drawing/2014/main" id="{08F16F8E-D638-462C-9D16-A6CE0EA560C3}"/>
                    </a:ext>
                  </a:extLst>
                </p:cNvPr>
                <p:cNvSpPr txBox="1"/>
                <p:nvPr/>
              </p:nvSpPr>
              <p:spPr>
                <a:xfrm>
                  <a:off x="6126452" y="1383037"/>
                  <a:ext cx="822960" cy="320040"/>
                </a:xfrm>
                <a:prstGeom prst="roundRect">
                  <a:avLst/>
                </a:prstGeom>
                <a:solidFill>
                  <a:schemeClr val="accent2"/>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pic>
            <p:nvPicPr>
              <p:cNvPr id="71" name="Picture 70">
                <a:extLst>
                  <a:ext uri="{FF2B5EF4-FFF2-40B4-BE49-F238E27FC236}">
                    <a16:creationId xmlns:a16="http://schemas.microsoft.com/office/drawing/2014/main" id="{530299EA-F55A-4ED2-8744-0B8A270C4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730" y="580106"/>
                <a:ext cx="293665" cy="309978"/>
              </a:xfrm>
              <a:prstGeom prst="rect">
                <a:avLst/>
              </a:prstGeom>
            </p:spPr>
          </p:pic>
          <p:grpSp>
            <p:nvGrpSpPr>
              <p:cNvPr id="72" name="Group 71">
                <a:extLst>
                  <a:ext uri="{FF2B5EF4-FFF2-40B4-BE49-F238E27FC236}">
                    <a16:creationId xmlns:a16="http://schemas.microsoft.com/office/drawing/2014/main" id="{66045E65-43FF-4FF5-91D8-AE78D7AD2EC9}"/>
                  </a:ext>
                </a:extLst>
              </p:cNvPr>
              <p:cNvGrpSpPr/>
              <p:nvPr/>
            </p:nvGrpSpPr>
            <p:grpSpPr>
              <a:xfrm>
                <a:off x="6388939" y="646953"/>
                <a:ext cx="161833" cy="176285"/>
                <a:chOff x="6126452" y="1383037"/>
                <a:chExt cx="822960" cy="337612"/>
              </a:xfrm>
            </p:grpSpPr>
            <p:sp>
              <p:nvSpPr>
                <p:cNvPr id="80" name="TextBox 79">
                  <a:extLst>
                    <a:ext uri="{FF2B5EF4-FFF2-40B4-BE49-F238E27FC236}">
                      <a16:creationId xmlns:a16="http://schemas.microsoft.com/office/drawing/2014/main" id="{C171596E-6300-41F6-B48C-BEDFC0A0372B}"/>
                    </a:ext>
                  </a:extLst>
                </p:cNvPr>
                <p:cNvSpPr txBox="1"/>
                <p:nvPr/>
              </p:nvSpPr>
              <p:spPr>
                <a:xfrm>
                  <a:off x="6126452" y="1383037"/>
                  <a:ext cx="822960" cy="337612"/>
                </a:xfrm>
                <a:prstGeom prst="roundRect">
                  <a:avLst/>
                </a:prstGeom>
                <a:solidFill>
                  <a:srgbClr val="9D5025"/>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1" name="TextBox 80">
                  <a:extLst>
                    <a:ext uri="{FF2B5EF4-FFF2-40B4-BE49-F238E27FC236}">
                      <a16:creationId xmlns:a16="http://schemas.microsoft.com/office/drawing/2014/main" id="{40910F53-03A4-4515-968D-FC76E1373641}"/>
                    </a:ext>
                  </a:extLst>
                </p:cNvPr>
                <p:cNvSpPr txBox="1"/>
                <p:nvPr/>
              </p:nvSpPr>
              <p:spPr>
                <a:xfrm>
                  <a:off x="6126452" y="1383037"/>
                  <a:ext cx="822960" cy="314810"/>
                </a:xfrm>
                <a:prstGeom prst="roundRect">
                  <a:avLst/>
                </a:prstGeom>
                <a:solidFill>
                  <a:srgbClr val="F58536"/>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3" name="Group 72">
                <a:extLst>
                  <a:ext uri="{FF2B5EF4-FFF2-40B4-BE49-F238E27FC236}">
                    <a16:creationId xmlns:a16="http://schemas.microsoft.com/office/drawing/2014/main" id="{A4C56A4A-E094-4B47-A192-E83C82835F75}"/>
                  </a:ext>
                </a:extLst>
              </p:cNvPr>
              <p:cNvGrpSpPr/>
              <p:nvPr/>
            </p:nvGrpSpPr>
            <p:grpSpPr>
              <a:xfrm>
                <a:off x="5559843" y="646953"/>
                <a:ext cx="384612" cy="176285"/>
                <a:chOff x="5520267" y="633675"/>
                <a:chExt cx="384612" cy="176285"/>
              </a:xfrm>
            </p:grpSpPr>
            <p:grpSp>
              <p:nvGrpSpPr>
                <p:cNvPr id="74" name="Group 73">
                  <a:extLst>
                    <a:ext uri="{FF2B5EF4-FFF2-40B4-BE49-F238E27FC236}">
                      <a16:creationId xmlns:a16="http://schemas.microsoft.com/office/drawing/2014/main" id="{4C9ADDA0-89DB-48F8-97D0-76C51567EDD1}"/>
                    </a:ext>
                  </a:extLst>
                </p:cNvPr>
                <p:cNvGrpSpPr/>
                <p:nvPr/>
              </p:nvGrpSpPr>
              <p:grpSpPr>
                <a:xfrm>
                  <a:off x="5520267" y="633675"/>
                  <a:ext cx="161833" cy="176285"/>
                  <a:chOff x="6126452" y="1383037"/>
                  <a:chExt cx="822960" cy="337612"/>
                </a:xfrm>
              </p:grpSpPr>
              <p:sp>
                <p:nvSpPr>
                  <p:cNvPr id="78" name="TextBox 77">
                    <a:extLst>
                      <a:ext uri="{FF2B5EF4-FFF2-40B4-BE49-F238E27FC236}">
                        <a16:creationId xmlns:a16="http://schemas.microsoft.com/office/drawing/2014/main" id="{5FAF5C21-D7D8-4C7D-9A3E-B5585FF28C4A}"/>
                      </a:ext>
                    </a:extLst>
                  </p:cNvPr>
                  <p:cNvSpPr txBox="1"/>
                  <p:nvPr/>
                </p:nvSpPr>
                <p:spPr>
                  <a:xfrm>
                    <a:off x="6126452" y="1383037"/>
                    <a:ext cx="822960" cy="337612"/>
                  </a:xfrm>
                  <a:prstGeom prst="roundRect">
                    <a:avLst/>
                  </a:prstGeom>
                  <a:solidFill>
                    <a:srgbClr val="9D5025"/>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TextBox 78">
                    <a:extLst>
                      <a:ext uri="{FF2B5EF4-FFF2-40B4-BE49-F238E27FC236}">
                        <a16:creationId xmlns:a16="http://schemas.microsoft.com/office/drawing/2014/main" id="{CDFBCE11-F2A7-4B48-A0BC-07BBFEA48F85}"/>
                      </a:ext>
                    </a:extLst>
                  </p:cNvPr>
                  <p:cNvSpPr txBox="1"/>
                  <p:nvPr/>
                </p:nvSpPr>
                <p:spPr>
                  <a:xfrm>
                    <a:off x="6126452" y="1383037"/>
                    <a:ext cx="822960" cy="314810"/>
                  </a:xfrm>
                  <a:prstGeom prst="roundRect">
                    <a:avLst/>
                  </a:prstGeom>
                  <a:solidFill>
                    <a:srgbClr val="F58536"/>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5" name="Group 74">
                  <a:extLst>
                    <a:ext uri="{FF2B5EF4-FFF2-40B4-BE49-F238E27FC236}">
                      <a16:creationId xmlns:a16="http://schemas.microsoft.com/office/drawing/2014/main" id="{58681BA4-6C70-4E1F-80A2-312B9AD25012}"/>
                    </a:ext>
                  </a:extLst>
                </p:cNvPr>
                <p:cNvGrpSpPr/>
                <p:nvPr/>
              </p:nvGrpSpPr>
              <p:grpSpPr>
                <a:xfrm>
                  <a:off x="5743046" y="633675"/>
                  <a:ext cx="161833" cy="176285"/>
                  <a:chOff x="6126452" y="1383037"/>
                  <a:chExt cx="822960" cy="337612"/>
                </a:xfrm>
              </p:grpSpPr>
              <p:sp>
                <p:nvSpPr>
                  <p:cNvPr id="76" name="TextBox 75">
                    <a:extLst>
                      <a:ext uri="{FF2B5EF4-FFF2-40B4-BE49-F238E27FC236}">
                        <a16:creationId xmlns:a16="http://schemas.microsoft.com/office/drawing/2014/main" id="{C987EA0E-8B17-4201-9CB4-8F78FC1A89F7}"/>
                      </a:ext>
                    </a:extLst>
                  </p:cNvPr>
                  <p:cNvSpPr txBox="1"/>
                  <p:nvPr/>
                </p:nvSpPr>
                <p:spPr>
                  <a:xfrm>
                    <a:off x="6126452" y="1383037"/>
                    <a:ext cx="822960" cy="337612"/>
                  </a:xfrm>
                  <a:prstGeom prst="roundRect">
                    <a:avLst/>
                  </a:prstGeom>
                  <a:solidFill>
                    <a:srgbClr val="9D5025"/>
                  </a:solidFill>
                </p:spPr>
                <p:txBody>
                  <a:bodyPr wrap="square" tIns="175565" bIns="146304"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7" name="TextBox 76">
                    <a:extLst>
                      <a:ext uri="{FF2B5EF4-FFF2-40B4-BE49-F238E27FC236}">
                        <a16:creationId xmlns:a16="http://schemas.microsoft.com/office/drawing/2014/main" id="{3A3EF8E6-75F3-436A-A31E-F6D697B6699C}"/>
                      </a:ext>
                    </a:extLst>
                  </p:cNvPr>
                  <p:cNvSpPr txBox="1"/>
                  <p:nvPr/>
                </p:nvSpPr>
                <p:spPr>
                  <a:xfrm>
                    <a:off x="6126452" y="1383037"/>
                    <a:ext cx="822960" cy="314810"/>
                  </a:xfrm>
                  <a:prstGeom prst="roundRect">
                    <a:avLst/>
                  </a:prstGeom>
                  <a:solidFill>
                    <a:srgbClr val="F58536"/>
                  </a:solidFill>
                </p:spPr>
                <p:txBody>
                  <a:bodyPr wrap="square" tIns="73152" bIns="0" rtlCol="0" anchor="t" anchorCtr="0">
                    <a:noAutofit/>
                  </a:bodyPr>
                  <a:lstStyle/>
                  <a:p>
                    <a:pPr algn="ctr" defTabSz="731491">
                      <a:lnSpc>
                        <a:spcPct val="90000"/>
                      </a:lnSpc>
                    </a:pPr>
                    <a:endParaRPr lang="en-US" sz="1600" dirty="0">
                      <a:gradFill>
                        <a:gsLst>
                          <a:gs pos="38202">
                            <a:srgbClr val="002D43"/>
                          </a:gs>
                          <a:gs pos="28000">
                            <a:srgbClr val="002D43"/>
                          </a:gs>
                        </a:gsLst>
                        <a:lin ang="5400000" scaled="1"/>
                      </a:gradFill>
                      <a:latin typeface="Amazon Ember" panose="020B0603020204020204" pitchFamily="34" charset="0"/>
                      <a:ea typeface="Amazon Ember" panose="020B0603020204020204" pitchFamily="34" charset="0"/>
                      <a:cs typeface="Amazon Ember" panose="020B0603020204020204" pitchFamily="34" charset="0"/>
                    </a:endParaRPr>
                  </a:p>
                </p:txBody>
              </p:sp>
            </p:grpSp>
          </p:grpSp>
        </p:grpSp>
        <p:grpSp>
          <p:nvGrpSpPr>
            <p:cNvPr id="60" name="Group 59">
              <a:extLst>
                <a:ext uri="{FF2B5EF4-FFF2-40B4-BE49-F238E27FC236}">
                  <a16:creationId xmlns:a16="http://schemas.microsoft.com/office/drawing/2014/main" id="{BBDA3BBC-8AE7-491A-991E-8F3FC919E098}"/>
                </a:ext>
              </a:extLst>
            </p:cNvPr>
            <p:cNvGrpSpPr/>
            <p:nvPr/>
          </p:nvGrpSpPr>
          <p:grpSpPr>
            <a:xfrm>
              <a:off x="7202650" y="494980"/>
              <a:ext cx="1209655" cy="370950"/>
              <a:chOff x="7332190" y="526761"/>
              <a:chExt cx="1209655" cy="370950"/>
            </a:xfrm>
          </p:grpSpPr>
          <p:grpSp>
            <p:nvGrpSpPr>
              <p:cNvPr id="61" name="Group 60">
                <a:extLst>
                  <a:ext uri="{FF2B5EF4-FFF2-40B4-BE49-F238E27FC236}">
                    <a16:creationId xmlns:a16="http://schemas.microsoft.com/office/drawing/2014/main" id="{AA22F37E-1783-4E77-844E-4ACDA148A348}"/>
                  </a:ext>
                </a:extLst>
              </p:cNvPr>
              <p:cNvGrpSpPr/>
              <p:nvPr/>
            </p:nvGrpSpPr>
            <p:grpSpPr>
              <a:xfrm>
                <a:off x="7885616" y="526761"/>
                <a:ext cx="656229" cy="370950"/>
                <a:chOff x="7885616" y="520019"/>
                <a:chExt cx="656229" cy="370950"/>
              </a:xfrm>
            </p:grpSpPr>
            <p:sp>
              <p:nvSpPr>
                <p:cNvPr id="64" name="Pod">
                  <a:extLst>
                    <a:ext uri="{FF2B5EF4-FFF2-40B4-BE49-F238E27FC236}">
                      <a16:creationId xmlns:a16="http://schemas.microsoft.com/office/drawing/2014/main" id="{9ADB476C-6428-4F1D-A7AB-76981D81D584}"/>
                    </a:ext>
                  </a:extLst>
                </p:cNvPr>
                <p:cNvSpPr txBox="1"/>
                <p:nvPr/>
              </p:nvSpPr>
              <p:spPr>
                <a:xfrm>
                  <a:off x="7885616" y="520019"/>
                  <a:ext cx="282529" cy="196769"/>
                </a:xfrm>
                <a:prstGeom prst="rect">
                  <a:avLst/>
                </a:prstGeom>
                <a:ln w="12700">
                  <a:miter lim="400000"/>
                </a:ln>
                <a:extLst>
                  <a:ext uri="{C572A759-6A51-4108-AA02-DFA0A04FC94B}">
                    <ma14:wrappingTextBoxFlag xmlns="" xmlns:ma14="http://schemas.microsoft.com/office/mac/drawingml/2011/main" val="1"/>
                  </a:ext>
                </a:extLst>
              </p:spPr>
              <p:txBody>
                <a:bodyPr wrap="none" lIns="57150" tIns="57150" rIns="57150" bIns="57150" anchor="ctr">
                  <a:spAutoFit/>
                </a:bodyPr>
                <a:lstStyle>
                  <a:lvl1pPr defTabSz="584200">
                    <a:defRPr sz="3600" b="1">
                      <a:latin typeface="Helvetica"/>
                      <a:ea typeface="Helvetica"/>
                      <a:cs typeface="Helvetica"/>
                      <a:sym typeface="Helvetica"/>
                    </a:defRPr>
                  </a:lvl1pPr>
                </a:lstStyle>
                <a:p>
                  <a:pPr defTabSz="1097236">
                    <a:lnSpc>
                      <a:spcPct val="90000"/>
                    </a:lnSpc>
                  </a:pPr>
                  <a:r>
                    <a:rPr sz="14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Pod</a:t>
                  </a:r>
                </a:p>
              </p:txBody>
            </p:sp>
            <p:sp>
              <p:nvSpPr>
                <p:cNvPr id="65" name="Containers">
                  <a:extLst>
                    <a:ext uri="{FF2B5EF4-FFF2-40B4-BE49-F238E27FC236}">
                      <a16:creationId xmlns:a16="http://schemas.microsoft.com/office/drawing/2014/main" id="{EA22F981-B8EA-439D-84CD-5D837A64EFA2}"/>
                    </a:ext>
                  </a:extLst>
                </p:cNvPr>
                <p:cNvSpPr txBox="1"/>
                <p:nvPr/>
              </p:nvSpPr>
              <p:spPr>
                <a:xfrm>
                  <a:off x="7885616" y="694200"/>
                  <a:ext cx="656229" cy="196769"/>
                </a:xfrm>
                <a:prstGeom prst="rect">
                  <a:avLst/>
                </a:prstGeom>
                <a:ln w="12700">
                  <a:miter lim="400000"/>
                </a:ln>
                <a:extLst>
                  <a:ext uri="{C572A759-6A51-4108-AA02-DFA0A04FC94B}">
                    <ma14:wrappingTextBoxFlag xmlns="" xmlns:ma14="http://schemas.microsoft.com/office/mac/drawingml/2011/main" val="1"/>
                  </a:ext>
                </a:extLst>
              </p:spPr>
              <p:txBody>
                <a:bodyPr wrap="none" lIns="57150" tIns="57150" rIns="57150" bIns="57150" anchor="ctr">
                  <a:spAutoFit/>
                </a:bodyPr>
                <a:lstStyle>
                  <a:lvl1pPr defTabSz="584200">
                    <a:defRPr sz="3600" b="1">
                      <a:latin typeface="Helvetica"/>
                      <a:ea typeface="Helvetica"/>
                      <a:cs typeface="Helvetica"/>
                      <a:sym typeface="Helvetica"/>
                    </a:defRPr>
                  </a:lvl1pPr>
                </a:lstStyle>
                <a:p>
                  <a:pPr defTabSz="1097236">
                    <a:lnSpc>
                      <a:spcPct val="90000"/>
                    </a:lnSpc>
                  </a:pPr>
                  <a:r>
                    <a:rPr sz="14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Containers</a:t>
                  </a:r>
                </a:p>
              </p:txBody>
            </p:sp>
          </p:grpSp>
          <p:sp>
            <p:nvSpPr>
              <p:cNvPr id="62" name="Freeform: Shape 121">
                <a:extLst>
                  <a:ext uri="{FF2B5EF4-FFF2-40B4-BE49-F238E27FC236}">
                    <a16:creationId xmlns:a16="http://schemas.microsoft.com/office/drawing/2014/main" id="{FC86A64E-BBAA-4885-992F-5B723EF5CB84}"/>
                  </a:ext>
                </a:extLst>
              </p:cNvPr>
              <p:cNvSpPr/>
              <p:nvPr/>
            </p:nvSpPr>
            <p:spPr>
              <a:xfrm>
                <a:off x="7523953" y="609600"/>
                <a:ext cx="365760" cy="0"/>
              </a:xfrm>
              <a:custGeom>
                <a:avLst/>
                <a:gdLst>
                  <a:gd name="connsiteX0" fmla="*/ 441960 w 441960"/>
                  <a:gd name="connsiteY0" fmla="*/ 0 h 0"/>
                  <a:gd name="connsiteX1" fmla="*/ 0 w 441960"/>
                  <a:gd name="connsiteY1" fmla="*/ 0 h 0"/>
                </a:gdLst>
                <a:ahLst/>
                <a:cxnLst>
                  <a:cxn ang="0">
                    <a:pos x="connsiteX0" y="connsiteY0"/>
                  </a:cxn>
                  <a:cxn ang="0">
                    <a:pos x="connsiteX1" y="connsiteY1"/>
                  </a:cxn>
                </a:cxnLst>
                <a:rect l="l" t="t" r="r" b="b"/>
                <a:pathLst>
                  <a:path w="441960">
                    <a:moveTo>
                      <a:pt x="441960" y="0"/>
                    </a:moveTo>
                    <a:lnTo>
                      <a:pt x="0" y="0"/>
                    </a:lnTo>
                  </a:path>
                </a:pathLst>
              </a:cu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txBody>
              <a:bodyPr rtlCol="0" anchor="ctr"/>
              <a:lstStyle/>
              <a:p>
                <a:pPr algn="ctr" defTabSz="731491"/>
                <a:endParaRPr lang="en-US" sz="4608" dirty="0">
                  <a:solidFill>
                    <a:srgbClr val="002D43"/>
                  </a:solidFill>
                  <a:latin typeface="Amazon Ember"/>
                </a:endParaRPr>
              </a:p>
            </p:txBody>
          </p:sp>
          <p:sp>
            <p:nvSpPr>
              <p:cNvPr id="63" name="Freeform: Shape 122">
                <a:extLst>
                  <a:ext uri="{FF2B5EF4-FFF2-40B4-BE49-F238E27FC236}">
                    <a16:creationId xmlns:a16="http://schemas.microsoft.com/office/drawing/2014/main" id="{DB4C4DEA-C018-49ED-99B4-5BD31CBE4F6D}"/>
                  </a:ext>
                </a:extLst>
              </p:cNvPr>
              <p:cNvSpPr/>
              <p:nvPr/>
            </p:nvSpPr>
            <p:spPr>
              <a:xfrm>
                <a:off x="7332190" y="794838"/>
                <a:ext cx="548640" cy="0"/>
              </a:xfrm>
              <a:custGeom>
                <a:avLst/>
                <a:gdLst>
                  <a:gd name="connsiteX0" fmla="*/ 441960 w 441960"/>
                  <a:gd name="connsiteY0" fmla="*/ 0 h 0"/>
                  <a:gd name="connsiteX1" fmla="*/ 0 w 441960"/>
                  <a:gd name="connsiteY1" fmla="*/ 0 h 0"/>
                </a:gdLst>
                <a:ahLst/>
                <a:cxnLst>
                  <a:cxn ang="0">
                    <a:pos x="connsiteX0" y="connsiteY0"/>
                  </a:cxn>
                  <a:cxn ang="0">
                    <a:pos x="connsiteX1" y="connsiteY1"/>
                  </a:cxn>
                </a:cxnLst>
                <a:rect l="l" t="t" r="r" b="b"/>
                <a:pathLst>
                  <a:path w="441960">
                    <a:moveTo>
                      <a:pt x="441960" y="0"/>
                    </a:moveTo>
                    <a:lnTo>
                      <a:pt x="0" y="0"/>
                    </a:lnTo>
                  </a:path>
                </a:pathLst>
              </a:custGeom>
              <a:noFill/>
              <a:ln w="6350">
                <a:solidFill>
                  <a:schemeClr val="tx2"/>
                </a:solidFill>
                <a:prstDash val="solid"/>
                <a:tailEnd type="arrow" w="lg" len="sm"/>
              </a:ln>
            </p:spPr>
            <p:style>
              <a:lnRef idx="2">
                <a:schemeClr val="accent1"/>
              </a:lnRef>
              <a:fillRef idx="1">
                <a:schemeClr val="lt1"/>
              </a:fillRef>
              <a:effectRef idx="0">
                <a:schemeClr val="accent1"/>
              </a:effectRef>
              <a:fontRef idx="minor">
                <a:schemeClr val="dk1"/>
              </a:fontRef>
            </p:style>
            <p:txBody>
              <a:bodyPr rtlCol="0" anchor="ctr"/>
              <a:lstStyle/>
              <a:p>
                <a:pPr algn="ctr" defTabSz="731491"/>
                <a:endParaRPr lang="en-US" sz="4608" dirty="0">
                  <a:solidFill>
                    <a:srgbClr val="002D43"/>
                  </a:solidFill>
                  <a:latin typeface="Amazon Ember"/>
                </a:endParaRPr>
              </a:p>
            </p:txBody>
          </p:sp>
        </p:grpSp>
      </p:grpSp>
      <p:sp>
        <p:nvSpPr>
          <p:cNvPr id="89" name="Title 88">
            <a:extLst>
              <a:ext uri="{FF2B5EF4-FFF2-40B4-BE49-F238E27FC236}">
                <a16:creationId xmlns:a16="http://schemas.microsoft.com/office/drawing/2014/main" id="{5CBE60FB-4415-1B4C-AFD1-431AA041CDAE}"/>
              </a:ext>
            </a:extLst>
          </p:cNvPr>
          <p:cNvSpPr>
            <a:spLocks noGrp="1"/>
          </p:cNvSpPr>
          <p:nvPr>
            <p:ph type="title"/>
          </p:nvPr>
        </p:nvSpPr>
        <p:spPr/>
        <p:txBody>
          <a:bodyPr/>
          <a:lstStyle/>
          <a:p>
            <a:r>
              <a:rPr lang="en-AU" dirty="0"/>
              <a:t>Kubernetes Concepts</a:t>
            </a:r>
          </a:p>
        </p:txBody>
      </p:sp>
    </p:spTree>
    <p:extLst>
      <p:ext uri="{BB962C8B-B14F-4D97-AF65-F5344CB8AC3E}">
        <p14:creationId xmlns:p14="http://schemas.microsoft.com/office/powerpoint/2010/main" val="3282504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7D4C1C85-F668-4B8A-ADF1-7B888D39DCB7}"/>
              </a:ext>
            </a:extLst>
          </p:cNvPr>
          <p:cNvCxnSpPr>
            <a:cxnSpLocks/>
          </p:cNvCxnSpPr>
          <p:nvPr/>
        </p:nvCxnSpPr>
        <p:spPr>
          <a:xfrm flipH="1">
            <a:off x="731518" y="2224597"/>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11D06A8-5E21-487C-ADE5-DB6DB1F5EA00}"/>
              </a:ext>
            </a:extLst>
          </p:cNvPr>
          <p:cNvCxnSpPr>
            <a:cxnSpLocks/>
          </p:cNvCxnSpPr>
          <p:nvPr/>
        </p:nvCxnSpPr>
        <p:spPr>
          <a:xfrm flipH="1">
            <a:off x="731518" y="2928532"/>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D001177-0076-452C-B69F-9F78A050398F}"/>
              </a:ext>
            </a:extLst>
          </p:cNvPr>
          <p:cNvCxnSpPr>
            <a:cxnSpLocks/>
          </p:cNvCxnSpPr>
          <p:nvPr/>
        </p:nvCxnSpPr>
        <p:spPr>
          <a:xfrm flipH="1">
            <a:off x="731518" y="3632466"/>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C8657A3-B2DD-4BAB-AF15-8FFB825BBB15}"/>
              </a:ext>
            </a:extLst>
          </p:cNvPr>
          <p:cNvCxnSpPr>
            <a:cxnSpLocks/>
          </p:cNvCxnSpPr>
          <p:nvPr/>
        </p:nvCxnSpPr>
        <p:spPr>
          <a:xfrm flipH="1">
            <a:off x="731518" y="4336400"/>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75A02E23-D3A0-44A4-8B10-D15BFF34BDCA}"/>
              </a:ext>
            </a:extLst>
          </p:cNvPr>
          <p:cNvSpPr/>
          <p:nvPr/>
        </p:nvSpPr>
        <p:spPr>
          <a:xfrm flipH="1">
            <a:off x="570584" y="1651031"/>
            <a:ext cx="13328296" cy="387798"/>
          </a:xfrm>
          <a:prstGeom prst="rect">
            <a:avLst/>
          </a:prstGeom>
        </p:spPr>
        <p:txBody>
          <a:bodyPr wrap="square">
            <a:spAutoFit/>
          </a:bodyPr>
          <a:lstStyle/>
          <a:p>
            <a:pPr defTabSz="731491">
              <a:spcBef>
                <a:spcPts val="3840"/>
              </a:spcBef>
              <a:buSzPct val="100000"/>
              <a:defRPr sz="5148"/>
            </a:pPr>
            <a:r>
              <a:rPr lang="en-US" sz="1920" b="1" spc="80" dirty="0">
                <a:gradFill>
                  <a:gsLst>
                    <a:gs pos="70787">
                      <a:srgbClr val="FF9900"/>
                    </a:gs>
                    <a:gs pos="45506">
                      <a:srgbClr val="FF9900"/>
                    </a:gs>
                  </a:gsLst>
                  <a:lin ang="5400000" scaled="1"/>
                </a:gradFill>
                <a:latin typeface="Amazon Ember" charset="0"/>
                <a:ea typeface="Amazon Ember" charset="0"/>
                <a:cs typeface="Amazon Ember" charset="0"/>
                <a:sym typeface="Helvetica"/>
              </a:rPr>
              <a:t>Namespaces</a:t>
            </a: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“Virtual” clusters for users/projects</a:t>
            </a:r>
          </a:p>
        </p:txBody>
      </p:sp>
      <p:sp>
        <p:nvSpPr>
          <p:cNvPr id="26" name="Rectangle 25">
            <a:extLst>
              <a:ext uri="{FF2B5EF4-FFF2-40B4-BE49-F238E27FC236}">
                <a16:creationId xmlns:a16="http://schemas.microsoft.com/office/drawing/2014/main" id="{B7A52CC1-9E42-4DCE-9FBC-4AF943798D34}"/>
              </a:ext>
            </a:extLst>
          </p:cNvPr>
          <p:cNvSpPr/>
          <p:nvPr/>
        </p:nvSpPr>
        <p:spPr>
          <a:xfrm flipH="1">
            <a:off x="570583" y="2354965"/>
            <a:ext cx="13328294" cy="387798"/>
          </a:xfrm>
          <a:prstGeom prst="rect">
            <a:avLst/>
          </a:prstGeom>
        </p:spPr>
        <p:txBody>
          <a:bodyPr wrap="square">
            <a:spAutoFit/>
          </a:bodyPr>
          <a:lstStyle/>
          <a:p>
            <a:pPr defTabSz="731491">
              <a:spcBef>
                <a:spcPts val="3840"/>
              </a:spcBef>
              <a:buSzPct val="100000"/>
              <a:defRPr sz="5148"/>
            </a:pP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Ingress controller: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L7 load balancing</a:t>
            </a:r>
          </a:p>
        </p:txBody>
      </p:sp>
      <p:sp>
        <p:nvSpPr>
          <p:cNvPr id="27" name="Rectangle 26">
            <a:extLst>
              <a:ext uri="{FF2B5EF4-FFF2-40B4-BE49-F238E27FC236}">
                <a16:creationId xmlns:a16="http://schemas.microsoft.com/office/drawing/2014/main" id="{BBB9E2E8-E23E-485A-B0D6-32CFA819C703}"/>
              </a:ext>
            </a:extLst>
          </p:cNvPr>
          <p:cNvSpPr/>
          <p:nvPr/>
        </p:nvSpPr>
        <p:spPr>
          <a:xfrm flipH="1">
            <a:off x="570583" y="3058899"/>
            <a:ext cx="13167358" cy="387798"/>
          </a:xfrm>
          <a:prstGeom prst="rect">
            <a:avLst/>
          </a:prstGeom>
        </p:spPr>
        <p:txBody>
          <a:bodyPr wrap="square">
            <a:spAutoFit/>
          </a:bodyPr>
          <a:lstStyle/>
          <a:p>
            <a:pPr defTabSz="731491">
              <a:spcBef>
                <a:spcPts val="3840"/>
              </a:spcBef>
              <a:buSzPct val="100000"/>
              <a:defRPr sz="5148"/>
            </a:pP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Deployments: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Declarative version updates</a:t>
            </a:r>
          </a:p>
        </p:txBody>
      </p:sp>
      <p:sp>
        <p:nvSpPr>
          <p:cNvPr id="28" name="Rectangle 27">
            <a:extLst>
              <a:ext uri="{FF2B5EF4-FFF2-40B4-BE49-F238E27FC236}">
                <a16:creationId xmlns:a16="http://schemas.microsoft.com/office/drawing/2014/main" id="{21566209-5E49-4D8B-A029-E13DB90AA646}"/>
              </a:ext>
            </a:extLst>
          </p:cNvPr>
          <p:cNvSpPr/>
          <p:nvPr/>
        </p:nvSpPr>
        <p:spPr>
          <a:xfrm flipH="1">
            <a:off x="570584" y="3762834"/>
            <a:ext cx="13328293" cy="387798"/>
          </a:xfrm>
          <a:prstGeom prst="rect">
            <a:avLst/>
          </a:prstGeom>
        </p:spPr>
        <p:txBody>
          <a:bodyPr wrap="square">
            <a:spAutoFit/>
          </a:bodyPr>
          <a:lstStyle/>
          <a:p>
            <a:pPr defTabSz="731491">
              <a:spcBef>
                <a:spcPts val="3840"/>
              </a:spcBef>
              <a:buSzPct val="100000"/>
              <a:defRPr sz="5148"/>
            </a:pP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Jobs: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Run to completion</a:t>
            </a:r>
          </a:p>
        </p:txBody>
      </p:sp>
      <p:sp>
        <p:nvSpPr>
          <p:cNvPr id="29" name="Rectangle 28">
            <a:extLst>
              <a:ext uri="{FF2B5EF4-FFF2-40B4-BE49-F238E27FC236}">
                <a16:creationId xmlns:a16="http://schemas.microsoft.com/office/drawing/2014/main" id="{B37E8198-FE45-4D33-9866-7B858C5F58B8}"/>
              </a:ext>
            </a:extLst>
          </p:cNvPr>
          <p:cNvSpPr/>
          <p:nvPr/>
        </p:nvSpPr>
        <p:spPr>
          <a:xfrm flipH="1">
            <a:off x="570584" y="4466768"/>
            <a:ext cx="13413640" cy="387798"/>
          </a:xfrm>
          <a:prstGeom prst="rect">
            <a:avLst/>
          </a:prstGeom>
        </p:spPr>
        <p:txBody>
          <a:bodyPr wrap="square">
            <a:spAutoFit/>
          </a:bodyPr>
          <a:lstStyle/>
          <a:p>
            <a:pPr defTabSz="731491">
              <a:spcBef>
                <a:spcPts val="3840"/>
              </a:spcBef>
              <a:buSzPct val="100000"/>
              <a:defRPr sz="5148"/>
            </a:pPr>
            <a:r>
              <a:rPr lang="en-US" sz="1920" b="1" spc="80" dirty="0" err="1">
                <a:gradFill>
                  <a:gsLst>
                    <a:gs pos="70787">
                      <a:srgbClr val="FF9900"/>
                    </a:gs>
                    <a:gs pos="45506">
                      <a:srgbClr val="FF9900"/>
                    </a:gs>
                  </a:gsLst>
                  <a:lin ang="5400000" scaled="1"/>
                </a:gradFill>
                <a:latin typeface="Amazon Ember" charset="0"/>
                <a:ea typeface="Amazon Ember" charset="0"/>
                <a:cs typeface="Amazon Ember" charset="0"/>
              </a:rPr>
              <a:t>Autoscale</a:t>
            </a: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Automatically adjust number of Pods </a:t>
            </a:r>
          </a:p>
        </p:txBody>
      </p:sp>
      <p:sp>
        <p:nvSpPr>
          <p:cNvPr id="30" name="Rectangle 29">
            <a:extLst>
              <a:ext uri="{FF2B5EF4-FFF2-40B4-BE49-F238E27FC236}">
                <a16:creationId xmlns:a16="http://schemas.microsoft.com/office/drawing/2014/main" id="{DC544FEE-FC19-48C2-9E1E-2999DE713121}"/>
              </a:ext>
            </a:extLst>
          </p:cNvPr>
          <p:cNvSpPr/>
          <p:nvPr/>
        </p:nvSpPr>
        <p:spPr>
          <a:xfrm flipH="1">
            <a:off x="570584" y="5170703"/>
            <a:ext cx="13328291" cy="387798"/>
          </a:xfrm>
          <a:prstGeom prst="rect">
            <a:avLst/>
          </a:prstGeom>
        </p:spPr>
        <p:txBody>
          <a:bodyPr wrap="square">
            <a:spAutoFit/>
          </a:bodyPr>
          <a:lstStyle/>
          <a:p>
            <a:pPr defTabSz="731491">
              <a:spcBef>
                <a:spcPts val="3840"/>
              </a:spcBef>
              <a:buSzPct val="100000"/>
              <a:defRPr sz="5148"/>
            </a:pP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Network Policies: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AKA Security Groups for Pods</a:t>
            </a:r>
          </a:p>
        </p:txBody>
      </p:sp>
      <p:sp>
        <p:nvSpPr>
          <p:cNvPr id="31" name="Rectangle 30">
            <a:extLst>
              <a:ext uri="{FF2B5EF4-FFF2-40B4-BE49-F238E27FC236}">
                <a16:creationId xmlns:a16="http://schemas.microsoft.com/office/drawing/2014/main" id="{D69198BD-E862-47A2-AF66-233CB210E88E}"/>
              </a:ext>
            </a:extLst>
          </p:cNvPr>
          <p:cNvSpPr/>
          <p:nvPr/>
        </p:nvSpPr>
        <p:spPr>
          <a:xfrm flipH="1">
            <a:off x="570583" y="5874637"/>
            <a:ext cx="13328290" cy="387798"/>
          </a:xfrm>
          <a:prstGeom prst="rect">
            <a:avLst/>
          </a:prstGeom>
        </p:spPr>
        <p:txBody>
          <a:bodyPr wrap="square">
            <a:spAutoFit/>
          </a:bodyPr>
          <a:lstStyle/>
          <a:p>
            <a:pPr defTabSz="731491">
              <a:spcBef>
                <a:spcPts val="3840"/>
              </a:spcBef>
              <a:buSzPct val="100000"/>
              <a:defRPr sz="5148"/>
            </a:pPr>
            <a:r>
              <a:rPr lang="en-US" sz="1920" b="1" spc="80" dirty="0" err="1">
                <a:gradFill>
                  <a:gsLst>
                    <a:gs pos="70787">
                      <a:srgbClr val="FF9900"/>
                    </a:gs>
                    <a:gs pos="45506">
                      <a:srgbClr val="FF9900"/>
                    </a:gs>
                  </a:gsLst>
                  <a:lin ang="5400000" scaled="1"/>
                </a:gradFill>
                <a:latin typeface="Amazon Ember" charset="0"/>
                <a:ea typeface="Amazon Ember" charset="0"/>
                <a:cs typeface="Amazon Ember" charset="0"/>
              </a:rPr>
              <a:t>StatefulSet</a:t>
            </a:r>
            <a:r>
              <a:rPr lang="en-US" sz="1920" b="1" spc="80" dirty="0">
                <a:gradFill>
                  <a:gsLst>
                    <a:gs pos="70787">
                      <a:srgbClr val="FF9900"/>
                    </a:gs>
                    <a:gs pos="45506">
                      <a:srgbClr val="FF9900"/>
                    </a:gs>
                  </a:gsLst>
                  <a:lin ang="5400000" scaled="1"/>
                </a:gradFill>
                <a:latin typeface="Amazon Ember" charset="0"/>
                <a:ea typeface="Amazon Ember" charset="0"/>
                <a:cs typeface="Amazon Ember" charset="0"/>
              </a:rPr>
              <a:t>: </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Support for long-term </a:t>
            </a:r>
            <a:r>
              <a:rPr lang="en-US" sz="1920" spc="80" dirty="0" err="1">
                <a:gradFill>
                  <a:gsLst>
                    <a:gs pos="70787">
                      <a:srgbClr val="FFFFFF"/>
                    </a:gs>
                    <a:gs pos="45506">
                      <a:srgbClr val="FFFFFF"/>
                    </a:gs>
                  </a:gsLst>
                  <a:lin ang="5400000" scaled="1"/>
                </a:gradFill>
                <a:latin typeface="Amazon Ember" charset="0"/>
                <a:ea typeface="Amazon Ember" charset="0"/>
                <a:cs typeface="Amazon Ember" charset="0"/>
              </a:rPr>
              <a:t>stateful</a:t>
            </a: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 distributed systems</a:t>
            </a:r>
          </a:p>
        </p:txBody>
      </p:sp>
      <p:sp>
        <p:nvSpPr>
          <p:cNvPr id="32" name="Rectangle 31">
            <a:extLst>
              <a:ext uri="{FF2B5EF4-FFF2-40B4-BE49-F238E27FC236}">
                <a16:creationId xmlns:a16="http://schemas.microsoft.com/office/drawing/2014/main" id="{6DFAB9AB-91F1-4E84-B289-9F7D32F84246}"/>
              </a:ext>
            </a:extLst>
          </p:cNvPr>
          <p:cNvSpPr/>
          <p:nvPr/>
        </p:nvSpPr>
        <p:spPr>
          <a:xfrm flipH="1">
            <a:off x="570583" y="6578570"/>
            <a:ext cx="1053494" cy="387798"/>
          </a:xfrm>
          <a:prstGeom prst="rect">
            <a:avLst/>
          </a:prstGeom>
        </p:spPr>
        <p:txBody>
          <a:bodyPr wrap="none">
            <a:spAutoFit/>
          </a:bodyPr>
          <a:lstStyle/>
          <a:p>
            <a:pPr defTabSz="731491">
              <a:spcBef>
                <a:spcPts val="3840"/>
              </a:spcBef>
              <a:buSzPct val="100000"/>
              <a:defRPr sz="5148"/>
            </a:pPr>
            <a:r>
              <a:rPr lang="en-US" sz="1920" spc="80" dirty="0">
                <a:gradFill>
                  <a:gsLst>
                    <a:gs pos="70787">
                      <a:srgbClr val="FFFFFF"/>
                    </a:gs>
                    <a:gs pos="45506">
                      <a:srgbClr val="FFFFFF"/>
                    </a:gs>
                  </a:gsLst>
                  <a:lin ang="5400000" scaled="1"/>
                </a:gradFill>
                <a:latin typeface="Amazon Ember" charset="0"/>
                <a:ea typeface="Amazon Ember" charset="0"/>
                <a:cs typeface="Amazon Ember" charset="0"/>
              </a:rPr>
              <a:t>More…</a:t>
            </a:r>
          </a:p>
        </p:txBody>
      </p:sp>
      <p:cxnSp>
        <p:nvCxnSpPr>
          <p:cNvPr id="33" name="Straight Connector 32">
            <a:extLst>
              <a:ext uri="{FF2B5EF4-FFF2-40B4-BE49-F238E27FC236}">
                <a16:creationId xmlns:a16="http://schemas.microsoft.com/office/drawing/2014/main" id="{E3E06D42-46FE-4C31-9E7B-91149F0851EF}"/>
              </a:ext>
            </a:extLst>
          </p:cNvPr>
          <p:cNvCxnSpPr>
            <a:cxnSpLocks/>
          </p:cNvCxnSpPr>
          <p:nvPr/>
        </p:nvCxnSpPr>
        <p:spPr>
          <a:xfrm flipH="1">
            <a:off x="731518" y="5040334"/>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50F4655-FC98-4565-BB96-CC0854A07091}"/>
              </a:ext>
            </a:extLst>
          </p:cNvPr>
          <p:cNvCxnSpPr>
            <a:cxnSpLocks/>
          </p:cNvCxnSpPr>
          <p:nvPr/>
        </p:nvCxnSpPr>
        <p:spPr>
          <a:xfrm flipH="1">
            <a:off x="731518" y="5744269"/>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9F421AF-2580-4024-9E11-A0BD920A8609}"/>
              </a:ext>
            </a:extLst>
          </p:cNvPr>
          <p:cNvCxnSpPr>
            <a:cxnSpLocks/>
          </p:cNvCxnSpPr>
          <p:nvPr/>
        </p:nvCxnSpPr>
        <p:spPr>
          <a:xfrm flipH="1">
            <a:off x="731518" y="6448204"/>
            <a:ext cx="1316736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13EC8F66-951F-374E-B58C-3904AEB05752}"/>
              </a:ext>
            </a:extLst>
          </p:cNvPr>
          <p:cNvSpPr>
            <a:spLocks noGrp="1"/>
          </p:cNvSpPr>
          <p:nvPr>
            <p:ph type="title"/>
          </p:nvPr>
        </p:nvSpPr>
        <p:spPr/>
        <p:txBody>
          <a:bodyPr/>
          <a:lstStyle/>
          <a:p>
            <a:r>
              <a:rPr lang="en-AU" dirty="0"/>
              <a:t>Kubernetes Concepts</a:t>
            </a:r>
          </a:p>
        </p:txBody>
      </p:sp>
    </p:spTree>
    <p:extLst>
      <p:ext uri="{BB962C8B-B14F-4D97-AF65-F5344CB8AC3E}">
        <p14:creationId xmlns:p14="http://schemas.microsoft.com/office/powerpoint/2010/main" val="245593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A223C0-20D1-6B45-B5A5-2B1E29F89F76}"/>
              </a:ext>
            </a:extLst>
          </p:cNvPr>
          <p:cNvSpPr>
            <a:spLocks noGrp="1"/>
          </p:cNvSpPr>
          <p:nvPr>
            <p:ph type="title"/>
          </p:nvPr>
        </p:nvSpPr>
        <p:spPr/>
        <p:txBody>
          <a:bodyPr/>
          <a:lstStyle/>
          <a:p>
            <a:r>
              <a:rPr lang="en-AU" dirty="0"/>
              <a:t>Kubernetes with EKS vs running on EC2?</a:t>
            </a:r>
            <a:endParaRPr lang="en-US" dirty="0"/>
          </a:p>
        </p:txBody>
      </p:sp>
      <p:sp>
        <p:nvSpPr>
          <p:cNvPr id="2" name="Content Placeholder 1">
            <a:extLst>
              <a:ext uri="{FF2B5EF4-FFF2-40B4-BE49-F238E27FC236}">
                <a16:creationId xmlns:a16="http://schemas.microsoft.com/office/drawing/2014/main" id="{E5673CA6-6F5B-1C4B-9315-E7257805144A}"/>
              </a:ext>
            </a:extLst>
          </p:cNvPr>
          <p:cNvSpPr>
            <a:spLocks noGrp="1"/>
          </p:cNvSpPr>
          <p:nvPr>
            <p:ph type="body" sz="quarter" idx="10"/>
          </p:nvPr>
        </p:nvSpPr>
        <p:spPr/>
        <p:txBody>
          <a:bodyPr/>
          <a:lstStyle/>
          <a:p>
            <a:pPr marL="548618" indent="-548618" defTabSz="457182">
              <a:buFont typeface="Arial" panose="020B0604020202020204" pitchFamily="34" charset="0"/>
              <a:buChar char="•"/>
            </a:pPr>
            <a:r>
              <a:rPr lang="en-AU" dirty="0">
                <a:solidFill>
                  <a:srgbClr val="FFFFFF"/>
                </a:solidFill>
                <a:latin typeface="Amazon Ember"/>
              </a:rPr>
              <a:t>We deploy the Kubernetes Control Plane and </a:t>
            </a:r>
            <a:r>
              <a:rPr lang="en-AU" dirty="0" err="1">
                <a:solidFill>
                  <a:srgbClr val="FFFFFF"/>
                </a:solidFill>
                <a:latin typeface="Amazon Ember"/>
              </a:rPr>
              <a:t>etcd</a:t>
            </a:r>
            <a:r>
              <a:rPr lang="en-AU" dirty="0">
                <a:solidFill>
                  <a:srgbClr val="FFFFFF"/>
                </a:solidFill>
                <a:latin typeface="Amazon Ember"/>
              </a:rPr>
              <a:t> in a highly-available configuration across 3 AZs</a:t>
            </a:r>
          </a:p>
          <a:p>
            <a:pPr marL="548618" indent="-548618" defTabSz="457182">
              <a:buFont typeface="Arial" panose="020B0604020202020204" pitchFamily="34" charset="0"/>
              <a:buChar char="•"/>
            </a:pPr>
            <a:r>
              <a:rPr lang="en-AU" dirty="0">
                <a:solidFill>
                  <a:srgbClr val="FFFFFF"/>
                </a:solidFill>
                <a:latin typeface="Amazon Ember"/>
              </a:rPr>
              <a:t>We manage that control plane for you in a similar way to our managed relational database service RDS</a:t>
            </a:r>
          </a:p>
          <a:p>
            <a:pPr marL="548618" indent="-548618" defTabSz="457182">
              <a:buFont typeface="Arial" panose="020B0604020202020204" pitchFamily="34" charset="0"/>
              <a:buChar char="•"/>
            </a:pPr>
            <a:r>
              <a:rPr lang="en-AU" dirty="0">
                <a:solidFill>
                  <a:srgbClr val="FFFFFF"/>
                </a:solidFill>
                <a:latin typeface="Amazon Ember"/>
              </a:rPr>
              <a:t>We provide a network (CNI) plugin that integrates Pod networking natively with AWS VPC</a:t>
            </a:r>
          </a:p>
          <a:p>
            <a:pPr marL="548618" indent="-548618" defTabSz="457182">
              <a:buFont typeface="Arial" panose="020B0604020202020204" pitchFamily="34" charset="0"/>
              <a:buChar char="•"/>
            </a:pPr>
            <a:r>
              <a:rPr lang="en-AU" dirty="0">
                <a:solidFill>
                  <a:srgbClr val="FFFFFF"/>
                </a:solidFill>
                <a:latin typeface="Amazon Ember"/>
              </a:rPr>
              <a:t>We integrate/federate user access to the Kubernetes CLI (</a:t>
            </a:r>
            <a:r>
              <a:rPr lang="en-AU" dirty="0" err="1">
                <a:solidFill>
                  <a:srgbClr val="FFFFFF"/>
                </a:solidFill>
                <a:latin typeface="Amazon Ember"/>
              </a:rPr>
              <a:t>kubectl</a:t>
            </a:r>
            <a:r>
              <a:rPr lang="en-AU" dirty="0">
                <a:solidFill>
                  <a:srgbClr val="FFFFFF"/>
                </a:solidFill>
                <a:latin typeface="Amazon Ember"/>
              </a:rPr>
              <a:t>) and API with AWS IAM</a:t>
            </a:r>
          </a:p>
          <a:p>
            <a:endParaRPr lang="en-US" dirty="0"/>
          </a:p>
        </p:txBody>
      </p:sp>
    </p:spTree>
    <p:extLst>
      <p:ext uri="{BB962C8B-B14F-4D97-AF65-F5344CB8AC3E}">
        <p14:creationId xmlns:p14="http://schemas.microsoft.com/office/powerpoint/2010/main" val="3565062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A671F-9FEA-E34D-BCF1-C172ACFBBD1B}"/>
              </a:ext>
            </a:extLst>
          </p:cNvPr>
          <p:cNvSpPr>
            <a:spLocks noGrp="1"/>
          </p:cNvSpPr>
          <p:nvPr>
            <p:ph type="title"/>
          </p:nvPr>
        </p:nvSpPr>
        <p:spPr/>
        <p:txBody>
          <a:bodyPr/>
          <a:lstStyle/>
          <a:p>
            <a:r>
              <a:rPr lang="en-US" dirty="0"/>
              <a:t>EKS is Kubernetes Certified</a:t>
            </a:r>
          </a:p>
        </p:txBody>
      </p:sp>
      <p:pic>
        <p:nvPicPr>
          <p:cNvPr id="4" name="Content Placeholder 2">
            <a:extLst>
              <a:ext uri="{FF2B5EF4-FFF2-40B4-BE49-F238E27FC236}">
                <a16:creationId xmlns:a16="http://schemas.microsoft.com/office/drawing/2014/main" id="{CE3C5131-2386-D744-A65A-7512917C7F85}"/>
              </a:ext>
            </a:extLst>
          </p:cNvPr>
          <p:cNvPicPr>
            <a:picLocks noChangeAspect="1"/>
          </p:cNvPicPr>
          <p:nvPr/>
        </p:nvPicPr>
        <p:blipFill>
          <a:blip r:embed="rId3"/>
          <a:stretch>
            <a:fillRect/>
          </a:stretch>
        </p:blipFill>
        <p:spPr>
          <a:xfrm>
            <a:off x="9221837" y="2360999"/>
            <a:ext cx="2601244" cy="3507600"/>
          </a:xfrm>
          <a:prstGeom prst="rect">
            <a:avLst/>
          </a:prstGeom>
        </p:spPr>
      </p:pic>
      <p:sp>
        <p:nvSpPr>
          <p:cNvPr id="5" name="Rectangle 4">
            <a:extLst>
              <a:ext uri="{FF2B5EF4-FFF2-40B4-BE49-F238E27FC236}">
                <a16:creationId xmlns:a16="http://schemas.microsoft.com/office/drawing/2014/main" id="{DE3C1CAF-3BAD-0E43-A76D-36CE2A03E654}"/>
              </a:ext>
            </a:extLst>
          </p:cNvPr>
          <p:cNvSpPr/>
          <p:nvPr/>
        </p:nvSpPr>
        <p:spPr>
          <a:xfrm>
            <a:off x="963168" y="1606420"/>
            <a:ext cx="6156960" cy="5016758"/>
          </a:xfrm>
          <a:prstGeom prst="rect">
            <a:avLst/>
          </a:prstGeom>
        </p:spPr>
        <p:txBody>
          <a:bodyPr wrap="square">
            <a:spAutoFit/>
          </a:bodyPr>
          <a:lstStyle/>
          <a:p>
            <a:pPr defTabSz="731491"/>
            <a:r>
              <a:rPr lang="en-US" sz="3200" dirty="0">
                <a:solidFill>
                  <a:srgbClr val="FFFFFF"/>
                </a:solidFill>
                <a:latin typeface="Amazon Ember"/>
              </a:rPr>
              <a:t>EKS runs upstream Kubernetes and is </a:t>
            </a:r>
            <a:r>
              <a:rPr lang="en-US" sz="3200" dirty="0">
                <a:solidFill>
                  <a:srgbClr val="FF9900"/>
                </a:solidFill>
                <a:latin typeface="Amazon Ember"/>
              </a:rPr>
              <a:t>certified</a:t>
            </a:r>
            <a:r>
              <a:rPr lang="en-US" sz="3200" dirty="0">
                <a:solidFill>
                  <a:srgbClr val="FFFFFF"/>
                </a:solidFill>
                <a:latin typeface="Amazon Ember"/>
              </a:rPr>
              <a:t> as Kubernetes </a:t>
            </a:r>
            <a:r>
              <a:rPr lang="en-US" sz="3200" dirty="0">
                <a:solidFill>
                  <a:srgbClr val="FF9900"/>
                </a:solidFill>
                <a:latin typeface="Amazon Ember"/>
              </a:rPr>
              <a:t>conformant</a:t>
            </a:r>
            <a:r>
              <a:rPr lang="en-US" sz="3200" dirty="0">
                <a:solidFill>
                  <a:srgbClr val="FFFFFF"/>
                </a:solidFill>
                <a:latin typeface="Amazon Ember"/>
              </a:rPr>
              <a:t>.</a:t>
            </a:r>
          </a:p>
          <a:p>
            <a:pPr defTabSz="731491"/>
            <a:endParaRPr lang="en-US" sz="3200" dirty="0">
              <a:solidFill>
                <a:srgbClr val="FFFFFF"/>
              </a:solidFill>
              <a:latin typeface="Amazon Ember"/>
            </a:endParaRPr>
          </a:p>
          <a:p>
            <a:pPr defTabSz="731491"/>
            <a:r>
              <a:rPr lang="en-US" sz="3200" dirty="0">
                <a:solidFill>
                  <a:srgbClr val="FFFFFF"/>
                </a:solidFill>
                <a:latin typeface="Amazon Ember"/>
              </a:rPr>
              <a:t>This means that </a:t>
            </a:r>
            <a:r>
              <a:rPr lang="en-AU" sz="3200" dirty="0">
                <a:solidFill>
                  <a:srgbClr val="FFFFFF"/>
                </a:solidFill>
                <a:latin typeface="Amazon Ember"/>
              </a:rPr>
              <a:t>applications managed by Amazon EKS are fully </a:t>
            </a:r>
            <a:r>
              <a:rPr lang="en-AU" sz="3200" dirty="0">
                <a:solidFill>
                  <a:srgbClr val="FF9900"/>
                </a:solidFill>
                <a:latin typeface="Amazon Ember"/>
              </a:rPr>
              <a:t>compatible</a:t>
            </a:r>
            <a:r>
              <a:rPr lang="en-AU" sz="3200" dirty="0">
                <a:solidFill>
                  <a:srgbClr val="FFFFFF"/>
                </a:solidFill>
                <a:latin typeface="Amazon Ember"/>
              </a:rPr>
              <a:t> with applications managed by any standard Kubernetes environment. </a:t>
            </a:r>
            <a:endParaRPr lang="en-US" sz="3200" dirty="0">
              <a:solidFill>
                <a:srgbClr val="FFFFFF"/>
              </a:solidFill>
              <a:latin typeface="Amazon Ember"/>
            </a:endParaRPr>
          </a:p>
        </p:txBody>
      </p:sp>
    </p:spTree>
    <p:extLst>
      <p:ext uri="{BB962C8B-B14F-4D97-AF65-F5344CB8AC3E}">
        <p14:creationId xmlns:p14="http://schemas.microsoft.com/office/powerpoint/2010/main" val="6036500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1F0C-D576-F246-8F76-42F870ABC23B}"/>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0074408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F5E3BDBF-B8D3-4247-9E9D-E4ABEE5CFBF1}"/>
              </a:ext>
            </a:extLst>
          </p:cNvPr>
          <p:cNvCxnSpPr>
            <a:cxnSpLocks/>
          </p:cNvCxnSpPr>
          <p:nvPr/>
        </p:nvCxnSpPr>
        <p:spPr>
          <a:xfrm>
            <a:off x="469175" y="4982600"/>
            <a:ext cx="13623062"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F8CC338-F790-5242-AE64-3EE674B8DAF4}"/>
              </a:ext>
            </a:extLst>
          </p:cNvPr>
          <p:cNvSpPr/>
          <p:nvPr/>
        </p:nvSpPr>
        <p:spPr bwMode="auto">
          <a:xfrm>
            <a:off x="3242120" y="4790418"/>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2" name="Title 1">
            <a:extLst>
              <a:ext uri="{FF2B5EF4-FFF2-40B4-BE49-F238E27FC236}">
                <a16:creationId xmlns:a16="http://schemas.microsoft.com/office/drawing/2014/main" id="{19A9152B-C943-8948-9FCB-70CCAB649AF5}"/>
              </a:ext>
            </a:extLst>
          </p:cNvPr>
          <p:cNvSpPr>
            <a:spLocks noGrp="1"/>
          </p:cNvSpPr>
          <p:nvPr>
            <p:ph type="title"/>
          </p:nvPr>
        </p:nvSpPr>
        <p:spPr/>
        <p:txBody>
          <a:bodyPr/>
          <a:lstStyle/>
          <a:p>
            <a:r>
              <a:rPr lang="en-US" dirty="0"/>
              <a:t>Containers options on AWS – over time </a:t>
            </a:r>
            <a:endParaRPr lang="en-US" sz="3200" dirty="0">
              <a:solidFill>
                <a:schemeClr val="accent2"/>
              </a:solidFill>
            </a:endParaRPr>
          </a:p>
        </p:txBody>
      </p:sp>
      <p:sp>
        <p:nvSpPr>
          <p:cNvPr id="3" name="Content Placeholder 2">
            <a:extLst>
              <a:ext uri="{FF2B5EF4-FFF2-40B4-BE49-F238E27FC236}">
                <a16:creationId xmlns:a16="http://schemas.microsoft.com/office/drawing/2014/main" id="{FEBA477A-BF7F-E74D-877E-0465A8E87F9F}"/>
              </a:ext>
            </a:extLst>
          </p:cNvPr>
          <p:cNvSpPr>
            <a:spLocks noGrp="1"/>
          </p:cNvSpPr>
          <p:nvPr>
            <p:ph sz="half" idx="1"/>
          </p:nvPr>
        </p:nvSpPr>
        <p:spPr/>
        <p:txBody>
          <a:bodyPr/>
          <a:lstStyle/>
          <a:p>
            <a:endParaRPr lang="en-US"/>
          </a:p>
        </p:txBody>
      </p:sp>
      <p:grpSp>
        <p:nvGrpSpPr>
          <p:cNvPr id="18" name="Group 17">
            <a:extLst>
              <a:ext uri="{FF2B5EF4-FFF2-40B4-BE49-F238E27FC236}">
                <a16:creationId xmlns:a16="http://schemas.microsoft.com/office/drawing/2014/main" id="{AF14F898-8028-BF4E-822F-5320D88819C7}"/>
              </a:ext>
            </a:extLst>
          </p:cNvPr>
          <p:cNvGrpSpPr/>
          <p:nvPr/>
        </p:nvGrpSpPr>
        <p:grpSpPr>
          <a:xfrm>
            <a:off x="8982422" y="6538943"/>
            <a:ext cx="2301904" cy="1082368"/>
            <a:chOff x="8879722" y="4603729"/>
            <a:chExt cx="2301904" cy="1082368"/>
          </a:xfrm>
        </p:grpSpPr>
        <p:sp>
          <p:nvSpPr>
            <p:cNvPr id="19" name="TextBox 18">
              <a:extLst>
                <a:ext uri="{FF2B5EF4-FFF2-40B4-BE49-F238E27FC236}">
                  <a16:creationId xmlns:a16="http://schemas.microsoft.com/office/drawing/2014/main" id="{827EF3D8-4412-3540-BBB7-85FE49F8B2EA}"/>
                </a:ext>
              </a:extLst>
            </p:cNvPr>
            <p:cNvSpPr txBox="1"/>
            <p:nvPr/>
          </p:nvSpPr>
          <p:spPr>
            <a:xfrm>
              <a:off x="8879722" y="5316765"/>
              <a:ext cx="2301904" cy="369332"/>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20" name="Graphic 19">
              <a:extLst>
                <a:ext uri="{FF2B5EF4-FFF2-40B4-BE49-F238E27FC236}">
                  <a16:creationId xmlns:a16="http://schemas.microsoft.com/office/drawing/2014/main" id="{1B44460F-0FB9-874F-983F-77586AA4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75074" y="4603729"/>
              <a:ext cx="711200" cy="711200"/>
            </a:xfrm>
            <a:prstGeom prst="rect">
              <a:avLst/>
            </a:prstGeom>
          </p:spPr>
        </p:pic>
      </p:grpSp>
      <p:grpSp>
        <p:nvGrpSpPr>
          <p:cNvPr id="21" name="Group 20">
            <a:extLst>
              <a:ext uri="{FF2B5EF4-FFF2-40B4-BE49-F238E27FC236}">
                <a16:creationId xmlns:a16="http://schemas.microsoft.com/office/drawing/2014/main" id="{35061C02-629F-694C-9BEC-D593143CDD9D}"/>
              </a:ext>
            </a:extLst>
          </p:cNvPr>
          <p:cNvGrpSpPr/>
          <p:nvPr/>
        </p:nvGrpSpPr>
        <p:grpSpPr>
          <a:xfrm>
            <a:off x="9892699" y="5240283"/>
            <a:ext cx="2301904" cy="1102356"/>
            <a:chOff x="4756577" y="5264059"/>
            <a:chExt cx="2301904" cy="1102356"/>
          </a:xfrm>
        </p:grpSpPr>
        <p:sp>
          <p:nvSpPr>
            <p:cNvPr id="22" name="TextBox 21">
              <a:extLst>
                <a:ext uri="{FF2B5EF4-FFF2-40B4-BE49-F238E27FC236}">
                  <a16:creationId xmlns:a16="http://schemas.microsoft.com/office/drawing/2014/main" id="{C729B4B9-78D4-B14C-A26C-DC4F5FA040E4}"/>
                </a:ext>
              </a:extLst>
            </p:cNvPr>
            <p:cNvSpPr txBox="1"/>
            <p:nvPr/>
          </p:nvSpPr>
          <p:spPr>
            <a:xfrm>
              <a:off x="4756577" y="5997083"/>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ECS</a:t>
              </a:r>
            </a:p>
          </p:txBody>
        </p:sp>
        <p:pic>
          <p:nvPicPr>
            <p:cNvPr id="23" name="Graphic 22">
              <a:extLst>
                <a:ext uri="{FF2B5EF4-FFF2-40B4-BE49-F238E27FC236}">
                  <a16:creationId xmlns:a16="http://schemas.microsoft.com/office/drawing/2014/main" id="{9A733859-8893-294C-BB47-397A50A3EE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8667" y="5264059"/>
              <a:ext cx="724462" cy="724462"/>
            </a:xfrm>
            <a:prstGeom prst="rect">
              <a:avLst/>
            </a:prstGeom>
          </p:spPr>
        </p:pic>
      </p:grpSp>
      <p:grpSp>
        <p:nvGrpSpPr>
          <p:cNvPr id="27" name="Group 26">
            <a:extLst>
              <a:ext uri="{FF2B5EF4-FFF2-40B4-BE49-F238E27FC236}">
                <a16:creationId xmlns:a16="http://schemas.microsoft.com/office/drawing/2014/main" id="{E0B7D7D7-29B3-A14C-89F0-6EA606FF46C4}"/>
              </a:ext>
            </a:extLst>
          </p:cNvPr>
          <p:cNvGrpSpPr/>
          <p:nvPr/>
        </p:nvGrpSpPr>
        <p:grpSpPr>
          <a:xfrm>
            <a:off x="8072145" y="5239069"/>
            <a:ext cx="2301904" cy="1099582"/>
            <a:chOff x="5624528" y="3235299"/>
            <a:chExt cx="2301904" cy="1099582"/>
          </a:xfrm>
        </p:grpSpPr>
        <p:sp>
          <p:nvSpPr>
            <p:cNvPr id="25" name="TextBox 24">
              <a:extLst>
                <a:ext uri="{FF2B5EF4-FFF2-40B4-BE49-F238E27FC236}">
                  <a16:creationId xmlns:a16="http://schemas.microsoft.com/office/drawing/2014/main" id="{6AC614FC-59F2-A942-9A5B-F20AF1BEDCFE}"/>
                </a:ext>
              </a:extLst>
            </p:cNvPr>
            <p:cNvSpPr txBox="1"/>
            <p:nvPr/>
          </p:nvSpPr>
          <p:spPr>
            <a:xfrm>
              <a:off x="5624528" y="3965549"/>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26" name="Graphic 25">
              <a:extLst>
                <a:ext uri="{FF2B5EF4-FFF2-40B4-BE49-F238E27FC236}">
                  <a16:creationId xmlns:a16="http://schemas.microsoft.com/office/drawing/2014/main" id="{58813D1B-9C1D-1749-8122-102666AF10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13249" y="3235299"/>
              <a:ext cx="724463" cy="724463"/>
            </a:xfrm>
            <a:prstGeom prst="rect">
              <a:avLst/>
            </a:prstGeom>
          </p:spPr>
        </p:pic>
      </p:grpSp>
      <p:sp>
        <p:nvSpPr>
          <p:cNvPr id="34" name="Rounded Rectangle 33">
            <a:extLst>
              <a:ext uri="{FF2B5EF4-FFF2-40B4-BE49-F238E27FC236}">
                <a16:creationId xmlns:a16="http://schemas.microsoft.com/office/drawing/2014/main" id="{44A6FB01-79AA-5944-8D2F-1F846CF1E663}"/>
              </a:ext>
            </a:extLst>
          </p:cNvPr>
          <p:cNvSpPr/>
          <p:nvPr/>
        </p:nvSpPr>
        <p:spPr bwMode="auto">
          <a:xfrm>
            <a:off x="11478761" y="2370390"/>
            <a:ext cx="2484521" cy="738664"/>
          </a:xfrm>
          <a:prstGeom prst="roundRect">
            <a:avLst>
              <a:gd name="adj" fmla="val 0"/>
            </a:avLst>
          </a:prstGeom>
          <a:solidFill>
            <a:schemeClr val="tx1"/>
          </a:solidFill>
          <a:ln w="19050">
            <a:solidFill>
              <a:schemeClr val="tx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EC2 Container Instances</a:t>
            </a:r>
          </a:p>
        </p:txBody>
      </p:sp>
      <p:cxnSp>
        <p:nvCxnSpPr>
          <p:cNvPr id="80" name="Elbow Connector 79">
            <a:extLst>
              <a:ext uri="{FF2B5EF4-FFF2-40B4-BE49-F238E27FC236}">
                <a16:creationId xmlns:a16="http://schemas.microsoft.com/office/drawing/2014/main" id="{AE7BAB94-A59D-334F-A0D7-CB1DF0629257}"/>
              </a:ext>
            </a:extLst>
          </p:cNvPr>
          <p:cNvCxnSpPr>
            <a:cxnSpLocks/>
            <a:stCxn id="22" idx="2"/>
          </p:cNvCxnSpPr>
          <p:nvPr/>
        </p:nvCxnSpPr>
        <p:spPr>
          <a:xfrm rot="5400000">
            <a:off x="10531969" y="6397121"/>
            <a:ext cx="566164" cy="457200"/>
          </a:xfrm>
          <a:prstGeom prst="bentConnector2">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E044358C-FD4E-4A0D-8C97-23774ECA51F9}"/>
              </a:ext>
            </a:extLst>
          </p:cNvPr>
          <p:cNvGrpSpPr/>
          <p:nvPr/>
        </p:nvGrpSpPr>
        <p:grpSpPr>
          <a:xfrm>
            <a:off x="11496000" y="3342075"/>
            <a:ext cx="2467285" cy="1386490"/>
            <a:chOff x="11624954" y="3342075"/>
            <a:chExt cx="2467285" cy="1386490"/>
          </a:xfrm>
        </p:grpSpPr>
        <p:sp>
          <p:nvSpPr>
            <p:cNvPr id="60" name="Rectangle 59">
              <a:extLst>
                <a:ext uri="{FF2B5EF4-FFF2-40B4-BE49-F238E27FC236}">
                  <a16:creationId xmlns:a16="http://schemas.microsoft.com/office/drawing/2014/main" id="{EAA414E8-1C32-46DF-9195-0EDF835A180A}"/>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61" name="Graphic 60">
              <a:extLst>
                <a:ext uri="{FF2B5EF4-FFF2-40B4-BE49-F238E27FC236}">
                  <a16:creationId xmlns:a16="http://schemas.microsoft.com/office/drawing/2014/main" id="{24EAE6E5-B288-4D83-A6FF-1F850F0CDC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4954" y="3342075"/>
              <a:ext cx="330200" cy="330200"/>
            </a:xfrm>
            <a:prstGeom prst="rect">
              <a:avLst/>
            </a:prstGeom>
          </p:spPr>
        </p:pic>
        <p:cxnSp>
          <p:nvCxnSpPr>
            <p:cNvPr id="39" name="Straight Connector 38">
              <a:extLst>
                <a:ext uri="{FF2B5EF4-FFF2-40B4-BE49-F238E27FC236}">
                  <a16:creationId xmlns:a16="http://schemas.microsoft.com/office/drawing/2014/main" id="{05C4EF59-7B01-AF4B-B85E-CDD73431281D}"/>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9DBBE8A-568F-4DEF-B895-5E36BDB2CA8B}"/>
                </a:ext>
              </a:extLst>
            </p:cNvPr>
            <p:cNvGrpSpPr/>
            <p:nvPr/>
          </p:nvGrpSpPr>
          <p:grpSpPr>
            <a:xfrm>
              <a:off x="11975478" y="3838962"/>
              <a:ext cx="1771309" cy="469900"/>
              <a:chOff x="11951822" y="3740022"/>
              <a:chExt cx="1771309" cy="469900"/>
            </a:xfrm>
          </p:grpSpPr>
          <p:pic>
            <p:nvPicPr>
              <p:cNvPr id="73" name="Graphic 72">
                <a:extLst>
                  <a:ext uri="{FF2B5EF4-FFF2-40B4-BE49-F238E27FC236}">
                    <a16:creationId xmlns:a16="http://schemas.microsoft.com/office/drawing/2014/main" id="{2AC18495-13D0-48E0-9FFC-CDC4A2613F7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51822" y="3740022"/>
                <a:ext cx="469900" cy="469900"/>
              </a:xfrm>
              <a:prstGeom prst="rect">
                <a:avLst/>
              </a:prstGeom>
            </p:spPr>
          </p:pic>
          <p:pic>
            <p:nvPicPr>
              <p:cNvPr id="74" name="Graphic 73">
                <a:extLst>
                  <a:ext uri="{FF2B5EF4-FFF2-40B4-BE49-F238E27FC236}">
                    <a16:creationId xmlns:a16="http://schemas.microsoft.com/office/drawing/2014/main" id="{2BD20737-F8AC-40E4-BD65-C2A813A6F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02526" y="3740022"/>
                <a:ext cx="469900" cy="469900"/>
              </a:xfrm>
              <a:prstGeom prst="rect">
                <a:avLst/>
              </a:prstGeom>
            </p:spPr>
          </p:pic>
          <p:pic>
            <p:nvPicPr>
              <p:cNvPr id="75" name="Graphic 74">
                <a:extLst>
                  <a:ext uri="{FF2B5EF4-FFF2-40B4-BE49-F238E27FC236}">
                    <a16:creationId xmlns:a16="http://schemas.microsoft.com/office/drawing/2014/main" id="{403B71AB-2C55-459D-94D7-6FD0ABD01F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53231" y="3740022"/>
                <a:ext cx="469900" cy="469900"/>
              </a:xfrm>
              <a:prstGeom prst="rect">
                <a:avLst/>
              </a:prstGeom>
            </p:spPr>
          </p:pic>
        </p:grpSp>
      </p:grpSp>
      <p:sp>
        <p:nvSpPr>
          <p:cNvPr id="66" name="Rectangle 65">
            <a:extLst>
              <a:ext uri="{FF2B5EF4-FFF2-40B4-BE49-F238E27FC236}">
                <a16:creationId xmlns:a16="http://schemas.microsoft.com/office/drawing/2014/main" id="{00851B1E-F6C0-4979-938C-44304471A161}"/>
              </a:ext>
            </a:extLst>
          </p:cNvPr>
          <p:cNvSpPr/>
          <p:nvPr/>
        </p:nvSpPr>
        <p:spPr bwMode="auto">
          <a:xfrm>
            <a:off x="6137030" y="4808893"/>
            <a:ext cx="2691905" cy="27244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32" name="Rounded Rectangle 31">
            <a:extLst>
              <a:ext uri="{FF2B5EF4-FFF2-40B4-BE49-F238E27FC236}">
                <a16:creationId xmlns:a16="http://schemas.microsoft.com/office/drawing/2014/main" id="{0B5DCE3B-930F-7D44-A76C-9E8CB4AA3153}"/>
              </a:ext>
            </a:extLst>
          </p:cNvPr>
          <p:cNvSpPr/>
          <p:nvPr/>
        </p:nvSpPr>
        <p:spPr bwMode="auto">
          <a:xfrm>
            <a:off x="6221671" y="3109054"/>
            <a:ext cx="2484523" cy="738664"/>
          </a:xfrm>
          <a:prstGeom prst="roundRect">
            <a:avLst>
              <a:gd name="adj" fmla="val 0"/>
            </a:avLst>
          </a:prstGeom>
          <a:solidFill>
            <a:schemeClr val="accent6"/>
          </a:solidFill>
          <a:ln w="19050">
            <a:solidFill>
              <a:schemeClr val="accent6"/>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Managed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Node Groups</a:t>
            </a:r>
          </a:p>
        </p:txBody>
      </p:sp>
      <p:grpSp>
        <p:nvGrpSpPr>
          <p:cNvPr id="84" name="Group 83">
            <a:extLst>
              <a:ext uri="{FF2B5EF4-FFF2-40B4-BE49-F238E27FC236}">
                <a16:creationId xmlns:a16="http://schemas.microsoft.com/office/drawing/2014/main" id="{F9F78428-6C5E-4122-8FAA-8EA36A4BCD2C}"/>
              </a:ext>
            </a:extLst>
          </p:cNvPr>
          <p:cNvGrpSpPr/>
          <p:nvPr/>
        </p:nvGrpSpPr>
        <p:grpSpPr>
          <a:xfrm>
            <a:off x="6238909" y="4102990"/>
            <a:ext cx="2467285" cy="1386490"/>
            <a:chOff x="11624954" y="3342075"/>
            <a:chExt cx="2467285" cy="1386490"/>
          </a:xfrm>
        </p:grpSpPr>
        <p:sp>
          <p:nvSpPr>
            <p:cNvPr id="85" name="Rectangle 84">
              <a:extLst>
                <a:ext uri="{FF2B5EF4-FFF2-40B4-BE49-F238E27FC236}">
                  <a16:creationId xmlns:a16="http://schemas.microsoft.com/office/drawing/2014/main" id="{C04615E4-31AB-4C71-A3F2-4B1476409216}"/>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86" name="Graphic 85">
              <a:extLst>
                <a:ext uri="{FF2B5EF4-FFF2-40B4-BE49-F238E27FC236}">
                  <a16:creationId xmlns:a16="http://schemas.microsoft.com/office/drawing/2014/main" id="{15720366-953F-42BF-A929-D55FFE159E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4954" y="3342075"/>
              <a:ext cx="330200" cy="330200"/>
            </a:xfrm>
            <a:prstGeom prst="rect">
              <a:avLst/>
            </a:prstGeom>
          </p:spPr>
        </p:pic>
        <p:cxnSp>
          <p:nvCxnSpPr>
            <p:cNvPr id="87" name="Straight Connector 86">
              <a:extLst>
                <a:ext uri="{FF2B5EF4-FFF2-40B4-BE49-F238E27FC236}">
                  <a16:creationId xmlns:a16="http://schemas.microsoft.com/office/drawing/2014/main" id="{2239DD11-CACE-4BF9-8CDD-D08887351B64}"/>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7AAA52F-67BF-4AF1-A1CF-781CFA0BBCC9}"/>
                </a:ext>
              </a:extLst>
            </p:cNvPr>
            <p:cNvGrpSpPr/>
            <p:nvPr/>
          </p:nvGrpSpPr>
          <p:grpSpPr>
            <a:xfrm>
              <a:off x="11975478" y="3838962"/>
              <a:ext cx="1771309" cy="469900"/>
              <a:chOff x="11951822" y="3740022"/>
              <a:chExt cx="1771309" cy="469900"/>
            </a:xfrm>
          </p:grpSpPr>
          <p:pic>
            <p:nvPicPr>
              <p:cNvPr id="89" name="Graphic 88">
                <a:extLst>
                  <a:ext uri="{FF2B5EF4-FFF2-40B4-BE49-F238E27FC236}">
                    <a16:creationId xmlns:a16="http://schemas.microsoft.com/office/drawing/2014/main" id="{AE232AEE-A20F-4988-8345-34210242CE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51822" y="3740022"/>
                <a:ext cx="469900" cy="469900"/>
              </a:xfrm>
              <a:prstGeom prst="rect">
                <a:avLst/>
              </a:prstGeom>
            </p:spPr>
          </p:pic>
          <p:pic>
            <p:nvPicPr>
              <p:cNvPr id="90" name="Graphic 89">
                <a:extLst>
                  <a:ext uri="{FF2B5EF4-FFF2-40B4-BE49-F238E27FC236}">
                    <a16:creationId xmlns:a16="http://schemas.microsoft.com/office/drawing/2014/main" id="{08FF4C34-BD2D-4370-BC45-74B7E439D44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02526" y="3740022"/>
                <a:ext cx="469900" cy="469900"/>
              </a:xfrm>
              <a:prstGeom prst="rect">
                <a:avLst/>
              </a:prstGeom>
            </p:spPr>
          </p:pic>
          <p:pic>
            <p:nvPicPr>
              <p:cNvPr id="91" name="Graphic 90">
                <a:extLst>
                  <a:ext uri="{FF2B5EF4-FFF2-40B4-BE49-F238E27FC236}">
                    <a16:creationId xmlns:a16="http://schemas.microsoft.com/office/drawing/2014/main" id="{13DEB5CE-281E-4673-8280-D75CC406D4E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53231" y="3740022"/>
                <a:ext cx="469900" cy="469900"/>
              </a:xfrm>
              <a:prstGeom prst="rect">
                <a:avLst/>
              </a:prstGeom>
            </p:spPr>
          </p:pic>
        </p:grpSp>
      </p:grpSp>
      <p:sp>
        <p:nvSpPr>
          <p:cNvPr id="97" name="Rectangle 96">
            <a:extLst>
              <a:ext uri="{FF2B5EF4-FFF2-40B4-BE49-F238E27FC236}">
                <a16:creationId xmlns:a16="http://schemas.microsoft.com/office/drawing/2014/main" id="{31083362-A22D-44BF-B6CE-495DFDB6F842}"/>
              </a:ext>
            </a:extLst>
          </p:cNvPr>
          <p:cNvSpPr/>
          <p:nvPr/>
        </p:nvSpPr>
        <p:spPr bwMode="auto">
          <a:xfrm>
            <a:off x="12662286"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59" name="Elbow Connector 58">
            <a:extLst>
              <a:ext uri="{FF2B5EF4-FFF2-40B4-BE49-F238E27FC236}">
                <a16:creationId xmlns:a16="http://schemas.microsoft.com/office/drawing/2014/main" id="{28641B41-39AD-1C4F-912A-B86D373E8E87}"/>
              </a:ext>
            </a:extLst>
          </p:cNvPr>
          <p:cNvCxnSpPr>
            <a:cxnSpLocks/>
          </p:cNvCxnSpPr>
          <p:nvPr/>
        </p:nvCxnSpPr>
        <p:spPr>
          <a:xfrm flipV="1">
            <a:off x="11393343" y="4593933"/>
            <a:ext cx="1371600" cy="1005840"/>
          </a:xfrm>
          <a:prstGeom prst="bentConnector2">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968004F-7474-44E7-ACC4-8E0316E4DC68}"/>
              </a:ext>
            </a:extLst>
          </p:cNvPr>
          <p:cNvSpPr/>
          <p:nvPr/>
        </p:nvSpPr>
        <p:spPr bwMode="auto">
          <a:xfrm>
            <a:off x="10941045"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09" name="Rectangle 108">
            <a:extLst>
              <a:ext uri="{FF2B5EF4-FFF2-40B4-BE49-F238E27FC236}">
                <a16:creationId xmlns:a16="http://schemas.microsoft.com/office/drawing/2014/main" id="{B9B82715-AED9-4289-B67B-EB0D96F119A7}"/>
              </a:ext>
            </a:extLst>
          </p:cNvPr>
          <p:cNvSpPr/>
          <p:nvPr/>
        </p:nvSpPr>
        <p:spPr bwMode="auto">
          <a:xfrm>
            <a:off x="9127544"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41" name="Straight Arrow Connector 40">
            <a:extLst>
              <a:ext uri="{FF2B5EF4-FFF2-40B4-BE49-F238E27FC236}">
                <a16:creationId xmlns:a16="http://schemas.microsoft.com/office/drawing/2014/main" id="{97DF77B1-B921-5442-A35C-5D004519087C}"/>
              </a:ext>
            </a:extLst>
          </p:cNvPr>
          <p:cNvCxnSpPr>
            <a:cxnSpLocks/>
            <a:stCxn id="23" idx="0"/>
          </p:cNvCxnSpPr>
          <p:nvPr/>
        </p:nvCxnSpPr>
        <p:spPr>
          <a:xfrm flipV="1">
            <a:off x="11037020" y="4599877"/>
            <a:ext cx="0" cy="640406"/>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D32B30-C389-4744-94CA-FDF52E71F4D4}"/>
              </a:ext>
            </a:extLst>
          </p:cNvPr>
          <p:cNvCxnSpPr>
            <a:cxnSpLocks/>
            <a:stCxn id="26" idx="0"/>
          </p:cNvCxnSpPr>
          <p:nvPr/>
        </p:nvCxnSpPr>
        <p:spPr>
          <a:xfrm flipV="1">
            <a:off x="9223098" y="4593933"/>
            <a:ext cx="0" cy="645136"/>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D5AC3A6C-885E-40B6-9491-162F2E6F9EC1}"/>
              </a:ext>
            </a:extLst>
          </p:cNvPr>
          <p:cNvSpPr/>
          <p:nvPr/>
        </p:nvSpPr>
        <p:spPr bwMode="auto">
          <a:xfrm>
            <a:off x="7352303" y="5362117"/>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94" name="Elbow Connector 82">
            <a:extLst>
              <a:ext uri="{FF2B5EF4-FFF2-40B4-BE49-F238E27FC236}">
                <a16:creationId xmlns:a16="http://schemas.microsoft.com/office/drawing/2014/main" id="{9FE38FAD-B64F-4819-AE39-2DF2F6718D06}"/>
              </a:ext>
            </a:extLst>
          </p:cNvPr>
          <p:cNvCxnSpPr>
            <a:cxnSpLocks/>
          </p:cNvCxnSpPr>
          <p:nvPr/>
        </p:nvCxnSpPr>
        <p:spPr>
          <a:xfrm flipH="1" flipV="1">
            <a:off x="7460868" y="5355106"/>
            <a:ext cx="1005840" cy="640080"/>
          </a:xfrm>
          <a:prstGeom prst="bentConnector2">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1" name="Rounded Rectangle 33">
            <a:extLst>
              <a:ext uri="{FF2B5EF4-FFF2-40B4-BE49-F238E27FC236}">
                <a16:creationId xmlns:a16="http://schemas.microsoft.com/office/drawing/2014/main" id="{9AD43B15-49DE-492F-A1D7-464E5D264D87}"/>
              </a:ext>
            </a:extLst>
          </p:cNvPr>
          <p:cNvSpPr/>
          <p:nvPr/>
        </p:nvSpPr>
        <p:spPr bwMode="auto">
          <a:xfrm>
            <a:off x="3472387" y="2370390"/>
            <a:ext cx="2484521" cy="738664"/>
          </a:xfrm>
          <a:prstGeom prst="roundRect">
            <a:avLst>
              <a:gd name="adj" fmla="val 0"/>
            </a:avLst>
          </a:prstGeom>
          <a:solidFill>
            <a:schemeClr val="accent1"/>
          </a:solidFill>
          <a:ln w="19050">
            <a:solidFill>
              <a:schemeClr val="accent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a:t>
            </a:r>
            <a:b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b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nodes</a:t>
            </a:r>
          </a:p>
        </p:txBody>
      </p:sp>
      <p:grpSp>
        <p:nvGrpSpPr>
          <p:cNvPr id="112" name="Group 111">
            <a:extLst>
              <a:ext uri="{FF2B5EF4-FFF2-40B4-BE49-F238E27FC236}">
                <a16:creationId xmlns:a16="http://schemas.microsoft.com/office/drawing/2014/main" id="{C2B81BA0-7BA4-43AD-9FEA-094AB3ED9BFD}"/>
              </a:ext>
            </a:extLst>
          </p:cNvPr>
          <p:cNvGrpSpPr/>
          <p:nvPr/>
        </p:nvGrpSpPr>
        <p:grpSpPr>
          <a:xfrm>
            <a:off x="3489626" y="3342075"/>
            <a:ext cx="2467285" cy="1386490"/>
            <a:chOff x="11624954" y="3342075"/>
            <a:chExt cx="2467285" cy="1386490"/>
          </a:xfrm>
        </p:grpSpPr>
        <p:sp>
          <p:nvSpPr>
            <p:cNvPr id="113" name="Rectangle 112">
              <a:extLst>
                <a:ext uri="{FF2B5EF4-FFF2-40B4-BE49-F238E27FC236}">
                  <a16:creationId xmlns:a16="http://schemas.microsoft.com/office/drawing/2014/main" id="{AC612271-B162-4635-B64D-4BEE91ECEAD1}"/>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114" name="Graphic 113">
              <a:extLst>
                <a:ext uri="{FF2B5EF4-FFF2-40B4-BE49-F238E27FC236}">
                  <a16:creationId xmlns:a16="http://schemas.microsoft.com/office/drawing/2014/main" id="{6FB86AE8-4C61-4776-9BF9-2E28465BE5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4954" y="3342075"/>
              <a:ext cx="330200" cy="330200"/>
            </a:xfrm>
            <a:prstGeom prst="rect">
              <a:avLst/>
            </a:prstGeom>
          </p:spPr>
        </p:pic>
        <p:cxnSp>
          <p:nvCxnSpPr>
            <p:cNvPr id="115" name="Straight Connector 114">
              <a:extLst>
                <a:ext uri="{FF2B5EF4-FFF2-40B4-BE49-F238E27FC236}">
                  <a16:creationId xmlns:a16="http://schemas.microsoft.com/office/drawing/2014/main" id="{6DA2DD5B-44F9-42C5-ADD5-2F225F2DA309}"/>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FEDF7293-E743-458B-8912-D9376EDFD302}"/>
                </a:ext>
              </a:extLst>
            </p:cNvPr>
            <p:cNvGrpSpPr/>
            <p:nvPr/>
          </p:nvGrpSpPr>
          <p:grpSpPr>
            <a:xfrm>
              <a:off x="11975478" y="3838962"/>
              <a:ext cx="1771309" cy="469900"/>
              <a:chOff x="11951822" y="3740022"/>
              <a:chExt cx="1771309" cy="469900"/>
            </a:xfrm>
          </p:grpSpPr>
          <p:pic>
            <p:nvPicPr>
              <p:cNvPr id="117" name="Graphic 116">
                <a:extLst>
                  <a:ext uri="{FF2B5EF4-FFF2-40B4-BE49-F238E27FC236}">
                    <a16:creationId xmlns:a16="http://schemas.microsoft.com/office/drawing/2014/main" id="{E09DC783-F55B-42CA-AD0B-B766CABA283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51822" y="3740022"/>
                <a:ext cx="469900" cy="469900"/>
              </a:xfrm>
              <a:prstGeom prst="rect">
                <a:avLst/>
              </a:prstGeom>
            </p:spPr>
          </p:pic>
          <p:pic>
            <p:nvPicPr>
              <p:cNvPr id="118" name="Graphic 117">
                <a:extLst>
                  <a:ext uri="{FF2B5EF4-FFF2-40B4-BE49-F238E27FC236}">
                    <a16:creationId xmlns:a16="http://schemas.microsoft.com/office/drawing/2014/main" id="{E278298D-705D-4678-8DDD-7B148155FF4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602526" y="3740022"/>
                <a:ext cx="469900" cy="469900"/>
              </a:xfrm>
              <a:prstGeom prst="rect">
                <a:avLst/>
              </a:prstGeom>
            </p:spPr>
          </p:pic>
          <p:pic>
            <p:nvPicPr>
              <p:cNvPr id="119" name="Graphic 118">
                <a:extLst>
                  <a:ext uri="{FF2B5EF4-FFF2-40B4-BE49-F238E27FC236}">
                    <a16:creationId xmlns:a16="http://schemas.microsoft.com/office/drawing/2014/main" id="{12EB5CCE-128F-490C-81A3-DE7E9A8232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53231" y="3740022"/>
                <a:ext cx="469900" cy="469900"/>
              </a:xfrm>
              <a:prstGeom prst="rect">
                <a:avLst/>
              </a:prstGeom>
            </p:spPr>
          </p:pic>
        </p:grpSp>
      </p:grpSp>
      <p:sp>
        <p:nvSpPr>
          <p:cNvPr id="121" name="Rectangle 120">
            <a:extLst>
              <a:ext uri="{FF2B5EF4-FFF2-40B4-BE49-F238E27FC236}">
                <a16:creationId xmlns:a16="http://schemas.microsoft.com/office/drawing/2014/main" id="{D025D3F0-F1CA-4373-B388-741498500EC3}"/>
              </a:ext>
            </a:extLst>
          </p:cNvPr>
          <p:cNvSpPr/>
          <p:nvPr/>
        </p:nvSpPr>
        <p:spPr bwMode="auto">
          <a:xfrm>
            <a:off x="4794694"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95" name="Elbow Connector 82">
            <a:extLst>
              <a:ext uri="{FF2B5EF4-FFF2-40B4-BE49-F238E27FC236}">
                <a16:creationId xmlns:a16="http://schemas.microsoft.com/office/drawing/2014/main" id="{8BDEEA47-28E2-4487-AA66-92EA4915FA82}"/>
              </a:ext>
            </a:extLst>
          </p:cNvPr>
          <p:cNvCxnSpPr>
            <a:cxnSpLocks/>
          </p:cNvCxnSpPr>
          <p:nvPr/>
        </p:nvCxnSpPr>
        <p:spPr>
          <a:xfrm flipH="1" flipV="1">
            <a:off x="4900548" y="4597161"/>
            <a:ext cx="3566160" cy="1554480"/>
          </a:xfrm>
          <a:prstGeom prst="bentConnector2">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E40AF3D2-B539-4F34-97F2-7CDF0796598B}"/>
              </a:ext>
            </a:extLst>
          </p:cNvPr>
          <p:cNvSpPr/>
          <p:nvPr/>
        </p:nvSpPr>
        <p:spPr bwMode="auto">
          <a:xfrm>
            <a:off x="4422112"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52" name="Elbow Connector 51">
            <a:extLst>
              <a:ext uri="{FF2B5EF4-FFF2-40B4-BE49-F238E27FC236}">
                <a16:creationId xmlns:a16="http://schemas.microsoft.com/office/drawing/2014/main" id="{52A0A27D-8957-1F43-9C5D-22ECB09D3106}"/>
              </a:ext>
            </a:extLst>
          </p:cNvPr>
          <p:cNvCxnSpPr>
            <a:cxnSpLocks/>
          </p:cNvCxnSpPr>
          <p:nvPr/>
        </p:nvCxnSpPr>
        <p:spPr>
          <a:xfrm>
            <a:off x="2795185" y="2942978"/>
            <a:ext cx="1737360" cy="1645920"/>
          </a:xfrm>
          <a:prstGeom prst="bentConnector4">
            <a:avLst>
              <a:gd name="adj1" fmla="val 32757"/>
              <a:gd name="adj2" fmla="val 194708"/>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858C5641-44DB-4B5D-8CC5-B747C1C189CE}"/>
              </a:ext>
            </a:extLst>
          </p:cNvPr>
          <p:cNvSpPr/>
          <p:nvPr/>
        </p:nvSpPr>
        <p:spPr>
          <a:xfrm>
            <a:off x="1385628" y="3638045"/>
            <a:ext cx="1832391" cy="847029"/>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8FA7C4"/>
              </a:solidFill>
              <a:effectLst/>
              <a:uLnTx/>
              <a:uFillTx/>
              <a:latin typeface="Arial" panose="020B0604020202020204"/>
              <a:ea typeface="+mn-ea"/>
              <a:cs typeface="+mn-cs"/>
            </a:endParaRPr>
          </a:p>
        </p:txBody>
      </p:sp>
      <p:grpSp>
        <p:nvGrpSpPr>
          <p:cNvPr id="132" name="Group 131">
            <a:extLst>
              <a:ext uri="{FF2B5EF4-FFF2-40B4-BE49-F238E27FC236}">
                <a16:creationId xmlns:a16="http://schemas.microsoft.com/office/drawing/2014/main" id="{B0017D2C-5032-4C6C-BDE8-519C88B61C27}"/>
              </a:ext>
            </a:extLst>
          </p:cNvPr>
          <p:cNvGrpSpPr/>
          <p:nvPr/>
        </p:nvGrpSpPr>
        <p:grpSpPr>
          <a:xfrm>
            <a:off x="1539977" y="3838962"/>
            <a:ext cx="1523692" cy="469900"/>
            <a:chOff x="12266427" y="3740022"/>
            <a:chExt cx="1523692" cy="469900"/>
          </a:xfrm>
        </p:grpSpPr>
        <p:pic>
          <p:nvPicPr>
            <p:cNvPr id="133" name="Graphic 132">
              <a:extLst>
                <a:ext uri="{FF2B5EF4-FFF2-40B4-BE49-F238E27FC236}">
                  <a16:creationId xmlns:a16="http://schemas.microsoft.com/office/drawing/2014/main" id="{9B9D0D60-3528-483C-B3E3-A79E925CDA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266427" y="3740022"/>
              <a:ext cx="469900" cy="469900"/>
            </a:xfrm>
            <a:prstGeom prst="rect">
              <a:avLst/>
            </a:prstGeom>
          </p:spPr>
        </p:pic>
        <p:pic>
          <p:nvPicPr>
            <p:cNvPr id="134" name="Graphic 133">
              <a:extLst>
                <a:ext uri="{FF2B5EF4-FFF2-40B4-BE49-F238E27FC236}">
                  <a16:creationId xmlns:a16="http://schemas.microsoft.com/office/drawing/2014/main" id="{88B03568-72DB-43A9-8A13-285A80438A0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793323" y="3740022"/>
              <a:ext cx="469900" cy="469900"/>
            </a:xfrm>
            <a:prstGeom prst="rect">
              <a:avLst/>
            </a:prstGeom>
          </p:spPr>
        </p:pic>
        <p:pic>
          <p:nvPicPr>
            <p:cNvPr id="135" name="Graphic 134">
              <a:extLst>
                <a:ext uri="{FF2B5EF4-FFF2-40B4-BE49-F238E27FC236}">
                  <a16:creationId xmlns:a16="http://schemas.microsoft.com/office/drawing/2014/main" id="{12021341-5695-4BF4-A20A-B409E6F0AF7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20219" y="3740022"/>
              <a:ext cx="469900" cy="469900"/>
            </a:xfrm>
            <a:prstGeom prst="rect">
              <a:avLst/>
            </a:prstGeom>
          </p:spPr>
        </p:pic>
      </p:grpSp>
      <p:grpSp>
        <p:nvGrpSpPr>
          <p:cNvPr id="139" name="Group 138">
            <a:extLst>
              <a:ext uri="{FF2B5EF4-FFF2-40B4-BE49-F238E27FC236}">
                <a16:creationId xmlns:a16="http://schemas.microsoft.com/office/drawing/2014/main" id="{291102E5-615D-4129-B91A-64218DAEAA00}"/>
              </a:ext>
            </a:extLst>
          </p:cNvPr>
          <p:cNvGrpSpPr/>
          <p:nvPr/>
        </p:nvGrpSpPr>
        <p:grpSpPr>
          <a:xfrm>
            <a:off x="1730334" y="2634655"/>
            <a:ext cx="1142978" cy="916050"/>
            <a:chOff x="9432936" y="5339388"/>
            <a:chExt cx="1142978" cy="916050"/>
          </a:xfrm>
        </p:grpSpPr>
        <p:sp>
          <p:nvSpPr>
            <p:cNvPr id="30" name="TextBox 29">
              <a:extLst>
                <a:ext uri="{FF2B5EF4-FFF2-40B4-BE49-F238E27FC236}">
                  <a16:creationId xmlns:a16="http://schemas.microsoft.com/office/drawing/2014/main" id="{D3B63B12-3A0A-7E42-ABD0-A42BEEC6399E}"/>
                </a:ext>
              </a:extLst>
            </p:cNvPr>
            <p:cNvSpPr txBox="1"/>
            <p:nvPr/>
          </p:nvSpPr>
          <p:spPr>
            <a:xfrm>
              <a:off x="9432936" y="5978440"/>
              <a:ext cx="1142978" cy="276998"/>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DIY K8S</a:t>
              </a:r>
            </a:p>
          </p:txBody>
        </p:sp>
        <p:pic>
          <p:nvPicPr>
            <p:cNvPr id="138" name="Graphic 137">
              <a:extLst>
                <a:ext uri="{FF2B5EF4-FFF2-40B4-BE49-F238E27FC236}">
                  <a16:creationId xmlns:a16="http://schemas.microsoft.com/office/drawing/2014/main" id="{ED910F5D-3397-48ED-873B-0D9902B0FF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88643" y="5339388"/>
              <a:ext cx="631564" cy="614677"/>
            </a:xfrm>
            <a:prstGeom prst="rect">
              <a:avLst/>
            </a:prstGeom>
          </p:spPr>
        </p:pic>
      </p:grpSp>
      <p:cxnSp>
        <p:nvCxnSpPr>
          <p:cNvPr id="141" name="Straight Arrow Connector 140">
            <a:extLst>
              <a:ext uri="{FF2B5EF4-FFF2-40B4-BE49-F238E27FC236}">
                <a16:creationId xmlns:a16="http://schemas.microsoft.com/office/drawing/2014/main" id="{51271D9A-718B-4A97-94CC-7B8D6EE67078}"/>
              </a:ext>
            </a:extLst>
          </p:cNvPr>
          <p:cNvCxnSpPr>
            <a:cxnSpLocks/>
          </p:cNvCxnSpPr>
          <p:nvPr/>
        </p:nvCxnSpPr>
        <p:spPr>
          <a:xfrm flipV="1">
            <a:off x="2304268" y="2332974"/>
            <a:ext cx="0" cy="301681"/>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576C404-7903-3040-82EC-E3167FACCD0E}"/>
              </a:ext>
            </a:extLst>
          </p:cNvPr>
          <p:cNvSpPr/>
          <p:nvPr/>
        </p:nvSpPr>
        <p:spPr bwMode="auto">
          <a:xfrm>
            <a:off x="6087435" y="2984500"/>
            <a:ext cx="2741499" cy="2730500"/>
          </a:xfrm>
          <a:prstGeom prst="rect">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46" name="TextBox 145">
            <a:extLst>
              <a:ext uri="{FF2B5EF4-FFF2-40B4-BE49-F238E27FC236}">
                <a16:creationId xmlns:a16="http://schemas.microsoft.com/office/drawing/2014/main" id="{F88E953A-2B90-46E7-8A7A-74E6173327F2}"/>
              </a:ext>
            </a:extLst>
          </p:cNvPr>
          <p:cNvSpPr txBox="1"/>
          <p:nvPr/>
        </p:nvSpPr>
        <p:spPr>
          <a:xfrm>
            <a:off x="7995134" y="2536826"/>
            <a:ext cx="83755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2019</a:t>
            </a:r>
          </a:p>
        </p:txBody>
      </p:sp>
      <p:pic>
        <p:nvPicPr>
          <p:cNvPr id="76" name="Graphic 75">
            <a:extLst>
              <a:ext uri="{FF2B5EF4-FFF2-40B4-BE49-F238E27FC236}">
                <a16:creationId xmlns:a16="http://schemas.microsoft.com/office/drawing/2014/main" id="{84DEC441-39C4-471B-BB12-2DDFB10F51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6480" y="3838962"/>
            <a:ext cx="469900" cy="469900"/>
          </a:xfrm>
          <a:prstGeom prst="rect">
            <a:avLst/>
          </a:prstGeom>
        </p:spPr>
      </p:pic>
      <p:sp>
        <p:nvSpPr>
          <p:cNvPr id="77" name="TextBox 76">
            <a:extLst>
              <a:ext uri="{FF2B5EF4-FFF2-40B4-BE49-F238E27FC236}">
                <a16:creationId xmlns:a16="http://schemas.microsoft.com/office/drawing/2014/main" id="{87D9D854-951E-49A9-B97F-7E17EF0E5A9C}"/>
              </a:ext>
            </a:extLst>
          </p:cNvPr>
          <p:cNvSpPr txBox="1"/>
          <p:nvPr/>
        </p:nvSpPr>
        <p:spPr>
          <a:xfrm>
            <a:off x="8951733" y="4106624"/>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K8s API</a:t>
            </a:r>
          </a:p>
        </p:txBody>
      </p:sp>
      <p:sp>
        <p:nvSpPr>
          <p:cNvPr id="78" name="TextBox 77">
            <a:extLst>
              <a:ext uri="{FF2B5EF4-FFF2-40B4-BE49-F238E27FC236}">
                <a16:creationId xmlns:a16="http://schemas.microsoft.com/office/drawing/2014/main" id="{6107A4C6-98E5-4792-80A3-C73CD4DA8071}"/>
              </a:ext>
            </a:extLst>
          </p:cNvPr>
          <p:cNvSpPr txBox="1"/>
          <p:nvPr/>
        </p:nvSpPr>
        <p:spPr>
          <a:xfrm>
            <a:off x="10217888" y="4090492"/>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ECS API</a:t>
            </a:r>
          </a:p>
        </p:txBody>
      </p:sp>
      <p:sp>
        <p:nvSpPr>
          <p:cNvPr id="79" name="TextBox 78">
            <a:extLst>
              <a:ext uri="{FF2B5EF4-FFF2-40B4-BE49-F238E27FC236}">
                <a16:creationId xmlns:a16="http://schemas.microsoft.com/office/drawing/2014/main" id="{CC2337C8-57F8-45B9-BBA6-592D79248587}"/>
              </a:ext>
            </a:extLst>
          </p:cNvPr>
          <p:cNvSpPr txBox="1"/>
          <p:nvPr/>
        </p:nvSpPr>
        <p:spPr>
          <a:xfrm>
            <a:off x="1779507" y="1844815"/>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K8s API</a:t>
            </a:r>
          </a:p>
        </p:txBody>
      </p:sp>
      <p:sp>
        <p:nvSpPr>
          <p:cNvPr id="71" name="TextBox 70">
            <a:extLst>
              <a:ext uri="{FF2B5EF4-FFF2-40B4-BE49-F238E27FC236}">
                <a16:creationId xmlns:a16="http://schemas.microsoft.com/office/drawing/2014/main" id="{52D1A2C2-158B-9847-BE78-65403CF115B9}"/>
              </a:ext>
            </a:extLst>
          </p:cNvPr>
          <p:cNvSpPr txBox="1"/>
          <p:nvPr/>
        </p:nvSpPr>
        <p:spPr>
          <a:xfrm>
            <a:off x="469176" y="3218344"/>
            <a:ext cx="804509" cy="64633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Docker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Host</a:t>
            </a:r>
          </a:p>
        </p:txBody>
      </p:sp>
      <p:sp>
        <p:nvSpPr>
          <p:cNvPr id="82" name="Rectangle 81">
            <a:extLst>
              <a:ext uri="{FF2B5EF4-FFF2-40B4-BE49-F238E27FC236}">
                <a16:creationId xmlns:a16="http://schemas.microsoft.com/office/drawing/2014/main" id="{10831B57-5F74-374F-83C7-0421F977B58A}"/>
              </a:ext>
            </a:extLst>
          </p:cNvPr>
          <p:cNvSpPr/>
          <p:nvPr/>
        </p:nvSpPr>
        <p:spPr>
          <a:xfrm>
            <a:off x="469175" y="1320797"/>
            <a:ext cx="13623061" cy="6345240"/>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AFAFA"/>
                </a:solidFill>
                <a:effectLst/>
                <a:uLnTx/>
                <a:uFillTx/>
                <a:latin typeface="Arial" panose="020B0604020202020204"/>
                <a:ea typeface="+mn-ea"/>
                <a:cs typeface="+mn-cs"/>
              </a:rPr>
              <a:t>AWS Cloud</a:t>
            </a:r>
          </a:p>
        </p:txBody>
      </p:sp>
      <p:pic>
        <p:nvPicPr>
          <p:cNvPr id="83" name="Graphic 82">
            <a:extLst>
              <a:ext uri="{FF2B5EF4-FFF2-40B4-BE49-F238E27FC236}">
                <a16:creationId xmlns:a16="http://schemas.microsoft.com/office/drawing/2014/main" id="{EE9F151D-70AA-9F47-A21F-7EAB7365940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1380" y="1319306"/>
            <a:ext cx="330200" cy="330200"/>
          </a:xfrm>
          <a:prstGeom prst="rect">
            <a:avLst/>
          </a:prstGeom>
        </p:spPr>
      </p:pic>
      <p:sp>
        <p:nvSpPr>
          <p:cNvPr id="92" name="TextBox 91">
            <a:extLst>
              <a:ext uri="{FF2B5EF4-FFF2-40B4-BE49-F238E27FC236}">
                <a16:creationId xmlns:a16="http://schemas.microsoft.com/office/drawing/2014/main" id="{1670DD78-6E38-4D4D-997C-663C192AE6AD}"/>
              </a:ext>
            </a:extLst>
          </p:cNvPr>
          <p:cNvSpPr txBox="1"/>
          <p:nvPr/>
        </p:nvSpPr>
        <p:spPr>
          <a:xfrm rot="5400000">
            <a:off x="13173557" y="6146290"/>
            <a:ext cx="2386398" cy="38472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D7272"/>
                </a:solidFill>
                <a:effectLst/>
                <a:uLnTx/>
                <a:uFillTx/>
                <a:latin typeface="Amazon Ember"/>
                <a:ea typeface="Amazon Ember Light" panose="020B0403020204020204" pitchFamily="34" charset="0"/>
                <a:cs typeface="Amazon Ember Light" panose="020B0403020204020204" pitchFamily="34" charset="0"/>
              </a:rPr>
              <a:t>AWS managed </a:t>
            </a:r>
          </a:p>
        </p:txBody>
      </p:sp>
      <p:sp>
        <p:nvSpPr>
          <p:cNvPr id="93" name="TextBox 92">
            <a:extLst>
              <a:ext uri="{FF2B5EF4-FFF2-40B4-BE49-F238E27FC236}">
                <a16:creationId xmlns:a16="http://schemas.microsoft.com/office/drawing/2014/main" id="{AD97D9F5-2F3F-2841-8510-1AAC3A428249}"/>
              </a:ext>
            </a:extLst>
          </p:cNvPr>
          <p:cNvSpPr txBox="1"/>
          <p:nvPr/>
        </p:nvSpPr>
        <p:spPr>
          <a:xfrm rot="5400000">
            <a:off x="13174462" y="2910857"/>
            <a:ext cx="2386398" cy="38472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D7272"/>
                </a:solidFill>
                <a:effectLst/>
                <a:uLnTx/>
                <a:uFillTx/>
                <a:latin typeface="Amazon Ember"/>
                <a:ea typeface="Amazon Ember Light" panose="020B0403020204020204" pitchFamily="34" charset="0"/>
                <a:cs typeface="Amazon Ember Light" panose="020B0403020204020204" pitchFamily="34" charset="0"/>
              </a:rPr>
              <a:t>Customer  managed </a:t>
            </a:r>
          </a:p>
        </p:txBody>
      </p:sp>
    </p:spTree>
    <p:extLst>
      <p:ext uri="{BB962C8B-B14F-4D97-AF65-F5344CB8AC3E}">
        <p14:creationId xmlns:p14="http://schemas.microsoft.com/office/powerpoint/2010/main" val="14894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par>
                                <p:cTn id="12" presetID="42" presetClass="path" presetSubtype="0" decel="100000" fill="hold" grpId="1" nodeType="withEffect">
                                  <p:stCondLst>
                                    <p:cond delay="0"/>
                                  </p:stCondLst>
                                  <p:childTnLst>
                                    <p:animMotion origin="layout" path="M -0.03039 -1.7284E-6 L 3.19444E-6 -1.7284E-6 " pathEditMode="relative" rAng="0" ptsTypes="AA">
                                      <p:cBhvr>
                                        <p:cTn id="13" dur="600" fill="hold"/>
                                        <p:tgtEl>
                                          <p:spTgt spid="146"/>
                                        </p:tgtEl>
                                        <p:attrNameLst>
                                          <p:attrName>ppt_x</p:attrName>
                                          <p:attrName>ppt_y</p:attrName>
                                        </p:attrNameLst>
                                      </p:cBhvr>
                                      <p:rCtr x="15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46" grpId="0"/>
      <p:bldP spid="14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C9C426E8-1D0E-A540-A3D1-8C563D5D509A}"/>
              </a:ext>
            </a:extLst>
          </p:cNvPr>
          <p:cNvCxnSpPr>
            <a:cxnSpLocks/>
          </p:cNvCxnSpPr>
          <p:nvPr/>
        </p:nvCxnSpPr>
        <p:spPr>
          <a:xfrm>
            <a:off x="469175" y="4982600"/>
            <a:ext cx="13623062"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193D2F6-88BA-DF4E-8CE4-6F2AD4A25DBF}"/>
              </a:ext>
            </a:extLst>
          </p:cNvPr>
          <p:cNvSpPr/>
          <p:nvPr/>
        </p:nvSpPr>
        <p:spPr bwMode="auto">
          <a:xfrm>
            <a:off x="3242120" y="4790418"/>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2" name="Title 1">
            <a:extLst>
              <a:ext uri="{FF2B5EF4-FFF2-40B4-BE49-F238E27FC236}">
                <a16:creationId xmlns:a16="http://schemas.microsoft.com/office/drawing/2014/main" id="{19A9152B-C943-8948-9FCB-70CCAB649AF5}"/>
              </a:ext>
            </a:extLst>
          </p:cNvPr>
          <p:cNvSpPr>
            <a:spLocks noGrp="1"/>
          </p:cNvSpPr>
          <p:nvPr>
            <p:ph type="title"/>
          </p:nvPr>
        </p:nvSpPr>
        <p:spPr/>
        <p:txBody>
          <a:bodyPr/>
          <a:lstStyle/>
          <a:p>
            <a:r>
              <a:rPr lang="en-US" dirty="0"/>
              <a:t>Containers options on AWS – over time </a:t>
            </a:r>
            <a:endParaRPr lang="en-US" sz="3200" dirty="0">
              <a:solidFill>
                <a:schemeClr val="accent2"/>
              </a:solidFill>
            </a:endParaRPr>
          </a:p>
        </p:txBody>
      </p:sp>
      <p:sp>
        <p:nvSpPr>
          <p:cNvPr id="3" name="Content Placeholder 2">
            <a:extLst>
              <a:ext uri="{FF2B5EF4-FFF2-40B4-BE49-F238E27FC236}">
                <a16:creationId xmlns:a16="http://schemas.microsoft.com/office/drawing/2014/main" id="{2AF46574-43FF-B245-A172-798E8ED9A544}"/>
              </a:ext>
            </a:extLst>
          </p:cNvPr>
          <p:cNvSpPr>
            <a:spLocks noGrp="1"/>
          </p:cNvSpPr>
          <p:nvPr>
            <p:ph sz="half" idx="1"/>
          </p:nvPr>
        </p:nvSpPr>
        <p:spPr/>
        <p:txBody>
          <a:bodyPr/>
          <a:lstStyle/>
          <a:p>
            <a:endParaRPr lang="en-US"/>
          </a:p>
        </p:txBody>
      </p:sp>
      <p:grpSp>
        <p:nvGrpSpPr>
          <p:cNvPr id="18" name="Group 17">
            <a:extLst>
              <a:ext uri="{FF2B5EF4-FFF2-40B4-BE49-F238E27FC236}">
                <a16:creationId xmlns:a16="http://schemas.microsoft.com/office/drawing/2014/main" id="{AF14F898-8028-BF4E-822F-5320D88819C7}"/>
              </a:ext>
            </a:extLst>
          </p:cNvPr>
          <p:cNvGrpSpPr/>
          <p:nvPr/>
        </p:nvGrpSpPr>
        <p:grpSpPr>
          <a:xfrm>
            <a:off x="8982422" y="6538943"/>
            <a:ext cx="2301904" cy="1082368"/>
            <a:chOff x="8879722" y="4603729"/>
            <a:chExt cx="2301904" cy="1082368"/>
          </a:xfrm>
        </p:grpSpPr>
        <p:sp>
          <p:nvSpPr>
            <p:cNvPr id="19" name="TextBox 18">
              <a:extLst>
                <a:ext uri="{FF2B5EF4-FFF2-40B4-BE49-F238E27FC236}">
                  <a16:creationId xmlns:a16="http://schemas.microsoft.com/office/drawing/2014/main" id="{827EF3D8-4412-3540-BBB7-85FE49F8B2EA}"/>
                </a:ext>
              </a:extLst>
            </p:cNvPr>
            <p:cNvSpPr txBox="1"/>
            <p:nvPr/>
          </p:nvSpPr>
          <p:spPr>
            <a:xfrm>
              <a:off x="8879722" y="5316765"/>
              <a:ext cx="2301904" cy="369332"/>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20" name="Graphic 19">
              <a:extLst>
                <a:ext uri="{FF2B5EF4-FFF2-40B4-BE49-F238E27FC236}">
                  <a16:creationId xmlns:a16="http://schemas.microsoft.com/office/drawing/2014/main" id="{1B44460F-0FB9-874F-983F-77586AA4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75074" y="4603729"/>
              <a:ext cx="711200" cy="711200"/>
            </a:xfrm>
            <a:prstGeom prst="rect">
              <a:avLst/>
            </a:prstGeom>
          </p:spPr>
        </p:pic>
      </p:grpSp>
      <p:grpSp>
        <p:nvGrpSpPr>
          <p:cNvPr id="21" name="Group 20">
            <a:extLst>
              <a:ext uri="{FF2B5EF4-FFF2-40B4-BE49-F238E27FC236}">
                <a16:creationId xmlns:a16="http://schemas.microsoft.com/office/drawing/2014/main" id="{35061C02-629F-694C-9BEC-D593143CDD9D}"/>
              </a:ext>
            </a:extLst>
          </p:cNvPr>
          <p:cNvGrpSpPr/>
          <p:nvPr/>
        </p:nvGrpSpPr>
        <p:grpSpPr>
          <a:xfrm>
            <a:off x="9892699" y="5240283"/>
            <a:ext cx="2301904" cy="1102356"/>
            <a:chOff x="4756577" y="5264059"/>
            <a:chExt cx="2301904" cy="1102356"/>
          </a:xfrm>
        </p:grpSpPr>
        <p:sp>
          <p:nvSpPr>
            <p:cNvPr id="22" name="TextBox 21">
              <a:extLst>
                <a:ext uri="{FF2B5EF4-FFF2-40B4-BE49-F238E27FC236}">
                  <a16:creationId xmlns:a16="http://schemas.microsoft.com/office/drawing/2014/main" id="{C729B4B9-78D4-B14C-A26C-DC4F5FA040E4}"/>
                </a:ext>
              </a:extLst>
            </p:cNvPr>
            <p:cNvSpPr txBox="1"/>
            <p:nvPr/>
          </p:nvSpPr>
          <p:spPr>
            <a:xfrm>
              <a:off x="4756577" y="5997083"/>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ECS</a:t>
              </a:r>
            </a:p>
          </p:txBody>
        </p:sp>
        <p:pic>
          <p:nvPicPr>
            <p:cNvPr id="23" name="Graphic 22">
              <a:extLst>
                <a:ext uri="{FF2B5EF4-FFF2-40B4-BE49-F238E27FC236}">
                  <a16:creationId xmlns:a16="http://schemas.microsoft.com/office/drawing/2014/main" id="{9A733859-8893-294C-BB47-397A50A3EE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8667" y="5264059"/>
              <a:ext cx="724462" cy="724462"/>
            </a:xfrm>
            <a:prstGeom prst="rect">
              <a:avLst/>
            </a:prstGeom>
          </p:spPr>
        </p:pic>
      </p:grpSp>
      <p:grpSp>
        <p:nvGrpSpPr>
          <p:cNvPr id="27" name="Group 26">
            <a:extLst>
              <a:ext uri="{FF2B5EF4-FFF2-40B4-BE49-F238E27FC236}">
                <a16:creationId xmlns:a16="http://schemas.microsoft.com/office/drawing/2014/main" id="{E0B7D7D7-29B3-A14C-89F0-6EA606FF46C4}"/>
              </a:ext>
            </a:extLst>
          </p:cNvPr>
          <p:cNvGrpSpPr/>
          <p:nvPr/>
        </p:nvGrpSpPr>
        <p:grpSpPr>
          <a:xfrm>
            <a:off x="8072145" y="5239069"/>
            <a:ext cx="2301904" cy="1099582"/>
            <a:chOff x="5624528" y="3235299"/>
            <a:chExt cx="2301904" cy="1099582"/>
          </a:xfrm>
        </p:grpSpPr>
        <p:sp>
          <p:nvSpPr>
            <p:cNvPr id="25" name="TextBox 24">
              <a:extLst>
                <a:ext uri="{FF2B5EF4-FFF2-40B4-BE49-F238E27FC236}">
                  <a16:creationId xmlns:a16="http://schemas.microsoft.com/office/drawing/2014/main" id="{6AC614FC-59F2-A942-9A5B-F20AF1BEDCFE}"/>
                </a:ext>
              </a:extLst>
            </p:cNvPr>
            <p:cNvSpPr txBox="1"/>
            <p:nvPr/>
          </p:nvSpPr>
          <p:spPr>
            <a:xfrm>
              <a:off x="5624528" y="3965549"/>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26" name="Graphic 25">
              <a:extLst>
                <a:ext uri="{FF2B5EF4-FFF2-40B4-BE49-F238E27FC236}">
                  <a16:creationId xmlns:a16="http://schemas.microsoft.com/office/drawing/2014/main" id="{58813D1B-9C1D-1749-8122-102666AF10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13249" y="3235299"/>
              <a:ext cx="724463" cy="724463"/>
            </a:xfrm>
            <a:prstGeom prst="rect">
              <a:avLst/>
            </a:prstGeom>
          </p:spPr>
        </p:pic>
      </p:grpSp>
      <p:sp>
        <p:nvSpPr>
          <p:cNvPr id="34" name="Rounded Rectangle 33">
            <a:extLst>
              <a:ext uri="{FF2B5EF4-FFF2-40B4-BE49-F238E27FC236}">
                <a16:creationId xmlns:a16="http://schemas.microsoft.com/office/drawing/2014/main" id="{44A6FB01-79AA-5944-8D2F-1F846CF1E663}"/>
              </a:ext>
            </a:extLst>
          </p:cNvPr>
          <p:cNvSpPr/>
          <p:nvPr/>
        </p:nvSpPr>
        <p:spPr bwMode="auto">
          <a:xfrm>
            <a:off x="11478761" y="2370390"/>
            <a:ext cx="2484521" cy="738664"/>
          </a:xfrm>
          <a:prstGeom prst="roundRect">
            <a:avLst>
              <a:gd name="adj" fmla="val 0"/>
            </a:avLst>
          </a:prstGeom>
          <a:solidFill>
            <a:schemeClr val="tx1"/>
          </a:solidFill>
          <a:ln w="19050">
            <a:solidFill>
              <a:schemeClr val="tx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EC2 Container Instances</a:t>
            </a:r>
          </a:p>
        </p:txBody>
      </p:sp>
      <p:sp>
        <p:nvSpPr>
          <p:cNvPr id="44" name="TextBox 43">
            <a:extLst>
              <a:ext uri="{FF2B5EF4-FFF2-40B4-BE49-F238E27FC236}">
                <a16:creationId xmlns:a16="http://schemas.microsoft.com/office/drawing/2014/main" id="{9EB860A2-1AFD-E04A-A987-84CEC3BC9FE5}"/>
              </a:ext>
            </a:extLst>
          </p:cNvPr>
          <p:cNvSpPr txBox="1"/>
          <p:nvPr/>
        </p:nvSpPr>
        <p:spPr>
          <a:xfrm>
            <a:off x="8951733" y="4106624"/>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K8s API</a:t>
            </a:r>
          </a:p>
        </p:txBody>
      </p:sp>
      <p:sp>
        <p:nvSpPr>
          <p:cNvPr id="46" name="TextBox 45">
            <a:extLst>
              <a:ext uri="{FF2B5EF4-FFF2-40B4-BE49-F238E27FC236}">
                <a16:creationId xmlns:a16="http://schemas.microsoft.com/office/drawing/2014/main" id="{16A0EB3F-3862-7641-9D37-DC40B3D00FB5}"/>
              </a:ext>
            </a:extLst>
          </p:cNvPr>
          <p:cNvSpPr txBox="1"/>
          <p:nvPr/>
        </p:nvSpPr>
        <p:spPr>
          <a:xfrm>
            <a:off x="10217888" y="4090492"/>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ECS API</a:t>
            </a:r>
          </a:p>
        </p:txBody>
      </p:sp>
      <p:cxnSp>
        <p:nvCxnSpPr>
          <p:cNvPr id="80" name="Elbow Connector 79">
            <a:extLst>
              <a:ext uri="{FF2B5EF4-FFF2-40B4-BE49-F238E27FC236}">
                <a16:creationId xmlns:a16="http://schemas.microsoft.com/office/drawing/2014/main" id="{AE7BAB94-A59D-334F-A0D7-CB1DF0629257}"/>
              </a:ext>
            </a:extLst>
          </p:cNvPr>
          <p:cNvCxnSpPr>
            <a:cxnSpLocks/>
            <a:stCxn id="22" idx="2"/>
          </p:cNvCxnSpPr>
          <p:nvPr/>
        </p:nvCxnSpPr>
        <p:spPr>
          <a:xfrm rot="5400000">
            <a:off x="10531969" y="6397121"/>
            <a:ext cx="566164" cy="457200"/>
          </a:xfrm>
          <a:prstGeom prst="bentConnector2">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46B2871F-4460-034D-B713-55FD99A0A438}"/>
              </a:ext>
            </a:extLst>
          </p:cNvPr>
          <p:cNvCxnSpPr>
            <a:cxnSpLocks/>
            <a:stCxn id="25" idx="2"/>
          </p:cNvCxnSpPr>
          <p:nvPr/>
        </p:nvCxnSpPr>
        <p:spPr>
          <a:xfrm rot="16200000" flipH="1">
            <a:off x="9157098" y="6404650"/>
            <a:ext cx="589199" cy="457200"/>
          </a:xfrm>
          <a:prstGeom prst="bentConnector2">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1568D9BC-3CF1-4107-87BB-0E9EF20C523E}"/>
              </a:ext>
            </a:extLst>
          </p:cNvPr>
          <p:cNvSpPr/>
          <p:nvPr/>
        </p:nvSpPr>
        <p:spPr>
          <a:xfrm>
            <a:off x="469175" y="1320797"/>
            <a:ext cx="13623061" cy="6345240"/>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AFAFA"/>
                </a:solidFill>
                <a:effectLst/>
                <a:uLnTx/>
                <a:uFillTx/>
                <a:latin typeface="Arial" panose="020B0604020202020204"/>
                <a:ea typeface="+mn-ea"/>
                <a:cs typeface="+mn-cs"/>
              </a:rPr>
              <a:t>AWS Cloud</a:t>
            </a:r>
          </a:p>
        </p:txBody>
      </p:sp>
      <p:pic>
        <p:nvPicPr>
          <p:cNvPr id="63" name="Graphic 62">
            <a:extLst>
              <a:ext uri="{FF2B5EF4-FFF2-40B4-BE49-F238E27FC236}">
                <a16:creationId xmlns:a16="http://schemas.microsoft.com/office/drawing/2014/main" id="{94AFE8B3-FAC0-455E-961A-EA225110599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80" y="1319306"/>
            <a:ext cx="330200" cy="330200"/>
          </a:xfrm>
          <a:prstGeom prst="rect">
            <a:avLst/>
          </a:prstGeom>
        </p:spPr>
      </p:pic>
      <p:grpSp>
        <p:nvGrpSpPr>
          <p:cNvPr id="70" name="Group 69">
            <a:extLst>
              <a:ext uri="{FF2B5EF4-FFF2-40B4-BE49-F238E27FC236}">
                <a16:creationId xmlns:a16="http://schemas.microsoft.com/office/drawing/2014/main" id="{E044358C-FD4E-4A0D-8C97-23774ECA51F9}"/>
              </a:ext>
            </a:extLst>
          </p:cNvPr>
          <p:cNvGrpSpPr/>
          <p:nvPr/>
        </p:nvGrpSpPr>
        <p:grpSpPr>
          <a:xfrm>
            <a:off x="11496000" y="3342075"/>
            <a:ext cx="2467285" cy="1386490"/>
            <a:chOff x="11624954" y="3342075"/>
            <a:chExt cx="2467285" cy="1386490"/>
          </a:xfrm>
        </p:grpSpPr>
        <p:sp>
          <p:nvSpPr>
            <p:cNvPr id="60" name="Rectangle 59">
              <a:extLst>
                <a:ext uri="{FF2B5EF4-FFF2-40B4-BE49-F238E27FC236}">
                  <a16:creationId xmlns:a16="http://schemas.microsoft.com/office/drawing/2014/main" id="{EAA414E8-1C32-46DF-9195-0EDF835A180A}"/>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61" name="Graphic 60">
              <a:extLst>
                <a:ext uri="{FF2B5EF4-FFF2-40B4-BE49-F238E27FC236}">
                  <a16:creationId xmlns:a16="http://schemas.microsoft.com/office/drawing/2014/main" id="{24EAE6E5-B288-4D83-A6FF-1F850F0CDC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24954" y="3342075"/>
              <a:ext cx="330200" cy="330200"/>
            </a:xfrm>
            <a:prstGeom prst="rect">
              <a:avLst/>
            </a:prstGeom>
          </p:spPr>
        </p:pic>
        <p:cxnSp>
          <p:nvCxnSpPr>
            <p:cNvPr id="39" name="Straight Connector 38">
              <a:extLst>
                <a:ext uri="{FF2B5EF4-FFF2-40B4-BE49-F238E27FC236}">
                  <a16:creationId xmlns:a16="http://schemas.microsoft.com/office/drawing/2014/main" id="{05C4EF59-7B01-AF4B-B85E-CDD73431281D}"/>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9DBBE8A-568F-4DEF-B895-5E36BDB2CA8B}"/>
                </a:ext>
              </a:extLst>
            </p:cNvPr>
            <p:cNvGrpSpPr/>
            <p:nvPr/>
          </p:nvGrpSpPr>
          <p:grpSpPr>
            <a:xfrm>
              <a:off x="11975478" y="3838962"/>
              <a:ext cx="1771309" cy="469900"/>
              <a:chOff x="11951822" y="3740022"/>
              <a:chExt cx="1771309" cy="469900"/>
            </a:xfrm>
          </p:grpSpPr>
          <p:pic>
            <p:nvPicPr>
              <p:cNvPr id="73" name="Graphic 72">
                <a:extLst>
                  <a:ext uri="{FF2B5EF4-FFF2-40B4-BE49-F238E27FC236}">
                    <a16:creationId xmlns:a16="http://schemas.microsoft.com/office/drawing/2014/main" id="{2AC18495-13D0-48E0-9FFC-CDC4A2613F7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951822" y="3740022"/>
                <a:ext cx="469900" cy="469900"/>
              </a:xfrm>
              <a:prstGeom prst="rect">
                <a:avLst/>
              </a:prstGeom>
            </p:spPr>
          </p:pic>
          <p:pic>
            <p:nvPicPr>
              <p:cNvPr id="74" name="Graphic 73">
                <a:extLst>
                  <a:ext uri="{FF2B5EF4-FFF2-40B4-BE49-F238E27FC236}">
                    <a16:creationId xmlns:a16="http://schemas.microsoft.com/office/drawing/2014/main" id="{2BD20737-F8AC-40E4-BD65-C2A813A6F2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602526" y="3740022"/>
                <a:ext cx="469900" cy="469900"/>
              </a:xfrm>
              <a:prstGeom prst="rect">
                <a:avLst/>
              </a:prstGeom>
            </p:spPr>
          </p:pic>
          <p:pic>
            <p:nvPicPr>
              <p:cNvPr id="75" name="Graphic 74">
                <a:extLst>
                  <a:ext uri="{FF2B5EF4-FFF2-40B4-BE49-F238E27FC236}">
                    <a16:creationId xmlns:a16="http://schemas.microsoft.com/office/drawing/2014/main" id="{403B71AB-2C55-459D-94D7-6FD0ABD01F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253231" y="3740022"/>
                <a:ext cx="469900" cy="469900"/>
              </a:xfrm>
              <a:prstGeom prst="rect">
                <a:avLst/>
              </a:prstGeom>
            </p:spPr>
          </p:pic>
        </p:grpSp>
      </p:grpSp>
      <p:sp>
        <p:nvSpPr>
          <p:cNvPr id="66" name="Rectangle 65">
            <a:extLst>
              <a:ext uri="{FF2B5EF4-FFF2-40B4-BE49-F238E27FC236}">
                <a16:creationId xmlns:a16="http://schemas.microsoft.com/office/drawing/2014/main" id="{00851B1E-F6C0-4979-938C-44304471A161}"/>
              </a:ext>
            </a:extLst>
          </p:cNvPr>
          <p:cNvSpPr/>
          <p:nvPr/>
        </p:nvSpPr>
        <p:spPr bwMode="auto">
          <a:xfrm>
            <a:off x="6137030" y="4808893"/>
            <a:ext cx="2691905" cy="27244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32" name="Rounded Rectangle 31">
            <a:extLst>
              <a:ext uri="{FF2B5EF4-FFF2-40B4-BE49-F238E27FC236}">
                <a16:creationId xmlns:a16="http://schemas.microsoft.com/office/drawing/2014/main" id="{0B5DCE3B-930F-7D44-A76C-9E8CB4AA3153}"/>
              </a:ext>
            </a:extLst>
          </p:cNvPr>
          <p:cNvSpPr/>
          <p:nvPr/>
        </p:nvSpPr>
        <p:spPr bwMode="auto">
          <a:xfrm>
            <a:off x="6221671" y="3109054"/>
            <a:ext cx="2484523" cy="738664"/>
          </a:xfrm>
          <a:prstGeom prst="roundRect">
            <a:avLst>
              <a:gd name="adj" fmla="val 0"/>
            </a:avLst>
          </a:prstGeom>
          <a:solidFill>
            <a:schemeClr val="accent6"/>
          </a:solidFill>
          <a:ln w="19050">
            <a:solidFill>
              <a:schemeClr val="accent6"/>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Managed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82828"/>
                </a:solidFill>
                <a:effectLst/>
                <a:uLnTx/>
                <a:uFillTx/>
                <a:latin typeface="Amazon Ember"/>
                <a:ea typeface="Amazon Ember Light" panose="020B0403020204020204" pitchFamily="34" charset="0"/>
                <a:cs typeface="Amazon Ember Light" panose="020B0403020204020204" pitchFamily="34" charset="0"/>
              </a:rPr>
              <a:t>Node Groups</a:t>
            </a:r>
          </a:p>
        </p:txBody>
      </p:sp>
      <p:grpSp>
        <p:nvGrpSpPr>
          <p:cNvPr id="84" name="Group 83">
            <a:extLst>
              <a:ext uri="{FF2B5EF4-FFF2-40B4-BE49-F238E27FC236}">
                <a16:creationId xmlns:a16="http://schemas.microsoft.com/office/drawing/2014/main" id="{F9F78428-6C5E-4122-8FAA-8EA36A4BCD2C}"/>
              </a:ext>
            </a:extLst>
          </p:cNvPr>
          <p:cNvGrpSpPr/>
          <p:nvPr/>
        </p:nvGrpSpPr>
        <p:grpSpPr>
          <a:xfrm>
            <a:off x="6238909" y="4102990"/>
            <a:ext cx="2467285" cy="1386490"/>
            <a:chOff x="11624954" y="3342075"/>
            <a:chExt cx="2467285" cy="1386490"/>
          </a:xfrm>
        </p:grpSpPr>
        <p:sp>
          <p:nvSpPr>
            <p:cNvPr id="85" name="Rectangle 84">
              <a:extLst>
                <a:ext uri="{FF2B5EF4-FFF2-40B4-BE49-F238E27FC236}">
                  <a16:creationId xmlns:a16="http://schemas.microsoft.com/office/drawing/2014/main" id="{C04615E4-31AB-4C71-A3F2-4B1476409216}"/>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86" name="Graphic 85">
              <a:extLst>
                <a:ext uri="{FF2B5EF4-FFF2-40B4-BE49-F238E27FC236}">
                  <a16:creationId xmlns:a16="http://schemas.microsoft.com/office/drawing/2014/main" id="{15720366-953F-42BF-A929-D55FFE159E8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24954" y="3342075"/>
              <a:ext cx="330200" cy="330200"/>
            </a:xfrm>
            <a:prstGeom prst="rect">
              <a:avLst/>
            </a:prstGeom>
          </p:spPr>
        </p:pic>
        <p:cxnSp>
          <p:nvCxnSpPr>
            <p:cNvPr id="87" name="Straight Connector 86">
              <a:extLst>
                <a:ext uri="{FF2B5EF4-FFF2-40B4-BE49-F238E27FC236}">
                  <a16:creationId xmlns:a16="http://schemas.microsoft.com/office/drawing/2014/main" id="{2239DD11-CACE-4BF9-8CDD-D08887351B64}"/>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7AAA52F-67BF-4AF1-A1CF-781CFA0BBCC9}"/>
                </a:ext>
              </a:extLst>
            </p:cNvPr>
            <p:cNvGrpSpPr/>
            <p:nvPr/>
          </p:nvGrpSpPr>
          <p:grpSpPr>
            <a:xfrm>
              <a:off x="11975478" y="3838962"/>
              <a:ext cx="1771309" cy="469900"/>
              <a:chOff x="11951822" y="3740022"/>
              <a:chExt cx="1771309" cy="469900"/>
            </a:xfrm>
          </p:grpSpPr>
          <p:pic>
            <p:nvPicPr>
              <p:cNvPr id="89" name="Graphic 88">
                <a:extLst>
                  <a:ext uri="{FF2B5EF4-FFF2-40B4-BE49-F238E27FC236}">
                    <a16:creationId xmlns:a16="http://schemas.microsoft.com/office/drawing/2014/main" id="{AE232AEE-A20F-4988-8345-34210242CEB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951822" y="3740022"/>
                <a:ext cx="469900" cy="469900"/>
              </a:xfrm>
              <a:prstGeom prst="rect">
                <a:avLst/>
              </a:prstGeom>
            </p:spPr>
          </p:pic>
          <p:pic>
            <p:nvPicPr>
              <p:cNvPr id="90" name="Graphic 89">
                <a:extLst>
                  <a:ext uri="{FF2B5EF4-FFF2-40B4-BE49-F238E27FC236}">
                    <a16:creationId xmlns:a16="http://schemas.microsoft.com/office/drawing/2014/main" id="{08FF4C34-BD2D-4370-BC45-74B7E439D4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602526" y="3740022"/>
                <a:ext cx="469900" cy="469900"/>
              </a:xfrm>
              <a:prstGeom prst="rect">
                <a:avLst/>
              </a:prstGeom>
            </p:spPr>
          </p:pic>
          <p:pic>
            <p:nvPicPr>
              <p:cNvPr id="91" name="Graphic 90">
                <a:extLst>
                  <a:ext uri="{FF2B5EF4-FFF2-40B4-BE49-F238E27FC236}">
                    <a16:creationId xmlns:a16="http://schemas.microsoft.com/office/drawing/2014/main" id="{13DEB5CE-281E-4673-8280-D75CC406D4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253231" y="3740022"/>
                <a:ext cx="469900" cy="469900"/>
              </a:xfrm>
              <a:prstGeom prst="rect">
                <a:avLst/>
              </a:prstGeom>
            </p:spPr>
          </p:pic>
        </p:grpSp>
      </p:grpSp>
      <p:sp>
        <p:nvSpPr>
          <p:cNvPr id="97" name="Rectangle 96">
            <a:extLst>
              <a:ext uri="{FF2B5EF4-FFF2-40B4-BE49-F238E27FC236}">
                <a16:creationId xmlns:a16="http://schemas.microsoft.com/office/drawing/2014/main" id="{31083362-A22D-44BF-B6CE-495DFDB6F842}"/>
              </a:ext>
            </a:extLst>
          </p:cNvPr>
          <p:cNvSpPr/>
          <p:nvPr/>
        </p:nvSpPr>
        <p:spPr bwMode="auto">
          <a:xfrm>
            <a:off x="12662286"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59" name="Elbow Connector 58">
            <a:extLst>
              <a:ext uri="{FF2B5EF4-FFF2-40B4-BE49-F238E27FC236}">
                <a16:creationId xmlns:a16="http://schemas.microsoft.com/office/drawing/2014/main" id="{28641B41-39AD-1C4F-912A-B86D373E8E87}"/>
              </a:ext>
            </a:extLst>
          </p:cNvPr>
          <p:cNvCxnSpPr>
            <a:cxnSpLocks/>
          </p:cNvCxnSpPr>
          <p:nvPr/>
        </p:nvCxnSpPr>
        <p:spPr>
          <a:xfrm flipV="1">
            <a:off x="11393343" y="4593933"/>
            <a:ext cx="1371600" cy="1005840"/>
          </a:xfrm>
          <a:prstGeom prst="bentConnector2">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968004F-7474-44E7-ACC4-8E0316E4DC68}"/>
              </a:ext>
            </a:extLst>
          </p:cNvPr>
          <p:cNvSpPr/>
          <p:nvPr/>
        </p:nvSpPr>
        <p:spPr bwMode="auto">
          <a:xfrm>
            <a:off x="10941045"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09" name="Rectangle 108">
            <a:extLst>
              <a:ext uri="{FF2B5EF4-FFF2-40B4-BE49-F238E27FC236}">
                <a16:creationId xmlns:a16="http://schemas.microsoft.com/office/drawing/2014/main" id="{B9B82715-AED9-4289-B67B-EB0D96F119A7}"/>
              </a:ext>
            </a:extLst>
          </p:cNvPr>
          <p:cNvSpPr/>
          <p:nvPr/>
        </p:nvSpPr>
        <p:spPr bwMode="auto">
          <a:xfrm>
            <a:off x="9127544"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41" name="Straight Arrow Connector 40">
            <a:extLst>
              <a:ext uri="{FF2B5EF4-FFF2-40B4-BE49-F238E27FC236}">
                <a16:creationId xmlns:a16="http://schemas.microsoft.com/office/drawing/2014/main" id="{97DF77B1-B921-5442-A35C-5D004519087C}"/>
              </a:ext>
            </a:extLst>
          </p:cNvPr>
          <p:cNvCxnSpPr>
            <a:cxnSpLocks/>
            <a:stCxn id="23" idx="0"/>
          </p:cNvCxnSpPr>
          <p:nvPr/>
        </p:nvCxnSpPr>
        <p:spPr>
          <a:xfrm flipV="1">
            <a:off x="11037020" y="4599877"/>
            <a:ext cx="0" cy="640406"/>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D32B30-C389-4744-94CA-FDF52E71F4D4}"/>
              </a:ext>
            </a:extLst>
          </p:cNvPr>
          <p:cNvCxnSpPr>
            <a:cxnSpLocks/>
            <a:stCxn id="26" idx="0"/>
          </p:cNvCxnSpPr>
          <p:nvPr/>
        </p:nvCxnSpPr>
        <p:spPr>
          <a:xfrm flipV="1">
            <a:off x="9223098" y="4593933"/>
            <a:ext cx="0" cy="645136"/>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D5AC3A6C-885E-40B6-9491-162F2E6F9EC1}"/>
              </a:ext>
            </a:extLst>
          </p:cNvPr>
          <p:cNvSpPr/>
          <p:nvPr/>
        </p:nvSpPr>
        <p:spPr bwMode="auto">
          <a:xfrm>
            <a:off x="7352303" y="5362117"/>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94" name="Elbow Connector 82">
            <a:extLst>
              <a:ext uri="{FF2B5EF4-FFF2-40B4-BE49-F238E27FC236}">
                <a16:creationId xmlns:a16="http://schemas.microsoft.com/office/drawing/2014/main" id="{9FE38FAD-B64F-4819-AE39-2DF2F6718D06}"/>
              </a:ext>
            </a:extLst>
          </p:cNvPr>
          <p:cNvCxnSpPr>
            <a:cxnSpLocks/>
          </p:cNvCxnSpPr>
          <p:nvPr/>
        </p:nvCxnSpPr>
        <p:spPr>
          <a:xfrm flipH="1" flipV="1">
            <a:off x="7460868" y="5355106"/>
            <a:ext cx="1005840" cy="640080"/>
          </a:xfrm>
          <a:prstGeom prst="bentConnector2">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1" name="Rounded Rectangle 33">
            <a:extLst>
              <a:ext uri="{FF2B5EF4-FFF2-40B4-BE49-F238E27FC236}">
                <a16:creationId xmlns:a16="http://schemas.microsoft.com/office/drawing/2014/main" id="{9AD43B15-49DE-492F-A1D7-464E5D264D87}"/>
              </a:ext>
            </a:extLst>
          </p:cNvPr>
          <p:cNvSpPr/>
          <p:nvPr/>
        </p:nvSpPr>
        <p:spPr bwMode="auto">
          <a:xfrm>
            <a:off x="3472387" y="2370390"/>
            <a:ext cx="2484521" cy="738664"/>
          </a:xfrm>
          <a:prstGeom prst="roundRect">
            <a:avLst>
              <a:gd name="adj" fmla="val 0"/>
            </a:avLst>
          </a:prstGeom>
          <a:solidFill>
            <a:schemeClr val="accent1"/>
          </a:solidFill>
          <a:ln w="19050">
            <a:solidFill>
              <a:schemeClr val="accent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a:t>
            </a:r>
            <a:b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b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nodes</a:t>
            </a:r>
          </a:p>
        </p:txBody>
      </p:sp>
      <p:grpSp>
        <p:nvGrpSpPr>
          <p:cNvPr id="112" name="Group 111">
            <a:extLst>
              <a:ext uri="{FF2B5EF4-FFF2-40B4-BE49-F238E27FC236}">
                <a16:creationId xmlns:a16="http://schemas.microsoft.com/office/drawing/2014/main" id="{C2B81BA0-7BA4-43AD-9FEA-094AB3ED9BFD}"/>
              </a:ext>
            </a:extLst>
          </p:cNvPr>
          <p:cNvGrpSpPr/>
          <p:nvPr/>
        </p:nvGrpSpPr>
        <p:grpSpPr>
          <a:xfrm>
            <a:off x="3489626" y="3342075"/>
            <a:ext cx="2467285" cy="1386490"/>
            <a:chOff x="11624954" y="3342075"/>
            <a:chExt cx="2467285" cy="1386490"/>
          </a:xfrm>
        </p:grpSpPr>
        <p:sp>
          <p:nvSpPr>
            <p:cNvPr id="113" name="Rectangle 112">
              <a:extLst>
                <a:ext uri="{FF2B5EF4-FFF2-40B4-BE49-F238E27FC236}">
                  <a16:creationId xmlns:a16="http://schemas.microsoft.com/office/drawing/2014/main" id="{AC612271-B162-4635-B64D-4BEE91ECEAD1}"/>
                </a:ext>
              </a:extLst>
            </p:cNvPr>
            <p:cNvSpPr/>
            <p:nvPr/>
          </p:nvSpPr>
          <p:spPr>
            <a:xfrm>
              <a:off x="11630025" y="3342075"/>
              <a:ext cx="2462214" cy="1143000"/>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36576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pic>
          <p:nvPicPr>
            <p:cNvPr id="114" name="Graphic 113">
              <a:extLst>
                <a:ext uri="{FF2B5EF4-FFF2-40B4-BE49-F238E27FC236}">
                  <a16:creationId xmlns:a16="http://schemas.microsoft.com/office/drawing/2014/main" id="{6FB86AE8-4C61-4776-9BF9-2E28465BE50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24954" y="3342075"/>
              <a:ext cx="330200" cy="330200"/>
            </a:xfrm>
            <a:prstGeom prst="rect">
              <a:avLst/>
            </a:prstGeom>
          </p:spPr>
        </p:pic>
        <p:cxnSp>
          <p:nvCxnSpPr>
            <p:cNvPr id="115" name="Straight Connector 114">
              <a:extLst>
                <a:ext uri="{FF2B5EF4-FFF2-40B4-BE49-F238E27FC236}">
                  <a16:creationId xmlns:a16="http://schemas.microsoft.com/office/drawing/2014/main" id="{6DA2DD5B-44F9-42C5-ADD5-2F225F2DA309}"/>
                </a:ext>
              </a:extLst>
            </p:cNvPr>
            <p:cNvCxnSpPr>
              <a:cxnSpLocks/>
            </p:cNvCxnSpPr>
            <p:nvPr/>
          </p:nvCxnSpPr>
          <p:spPr>
            <a:xfrm>
              <a:off x="11624954" y="4728565"/>
              <a:ext cx="2467284" cy="0"/>
            </a:xfrm>
            <a:prstGeom prst="line">
              <a:avLst/>
            </a:prstGeom>
            <a:ln w="1905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FEDF7293-E743-458B-8912-D9376EDFD302}"/>
                </a:ext>
              </a:extLst>
            </p:cNvPr>
            <p:cNvGrpSpPr/>
            <p:nvPr/>
          </p:nvGrpSpPr>
          <p:grpSpPr>
            <a:xfrm>
              <a:off x="11975478" y="3838962"/>
              <a:ext cx="1771309" cy="469900"/>
              <a:chOff x="11951822" y="3740022"/>
              <a:chExt cx="1771309" cy="469900"/>
            </a:xfrm>
          </p:grpSpPr>
          <p:pic>
            <p:nvPicPr>
              <p:cNvPr id="117" name="Graphic 116">
                <a:extLst>
                  <a:ext uri="{FF2B5EF4-FFF2-40B4-BE49-F238E27FC236}">
                    <a16:creationId xmlns:a16="http://schemas.microsoft.com/office/drawing/2014/main" id="{E09DC783-F55B-42CA-AD0B-B766CABA283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951822" y="3740022"/>
                <a:ext cx="469900" cy="469900"/>
              </a:xfrm>
              <a:prstGeom prst="rect">
                <a:avLst/>
              </a:prstGeom>
            </p:spPr>
          </p:pic>
          <p:pic>
            <p:nvPicPr>
              <p:cNvPr id="118" name="Graphic 117">
                <a:extLst>
                  <a:ext uri="{FF2B5EF4-FFF2-40B4-BE49-F238E27FC236}">
                    <a16:creationId xmlns:a16="http://schemas.microsoft.com/office/drawing/2014/main" id="{E278298D-705D-4678-8DDD-7B148155FF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602526" y="3740022"/>
                <a:ext cx="469900" cy="469900"/>
              </a:xfrm>
              <a:prstGeom prst="rect">
                <a:avLst/>
              </a:prstGeom>
            </p:spPr>
          </p:pic>
          <p:pic>
            <p:nvPicPr>
              <p:cNvPr id="119" name="Graphic 118">
                <a:extLst>
                  <a:ext uri="{FF2B5EF4-FFF2-40B4-BE49-F238E27FC236}">
                    <a16:creationId xmlns:a16="http://schemas.microsoft.com/office/drawing/2014/main" id="{12EB5CCE-128F-490C-81A3-DE7E9A82329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253231" y="3740022"/>
                <a:ext cx="469900" cy="469900"/>
              </a:xfrm>
              <a:prstGeom prst="rect">
                <a:avLst/>
              </a:prstGeom>
            </p:spPr>
          </p:pic>
        </p:grpSp>
      </p:grpSp>
      <p:sp>
        <p:nvSpPr>
          <p:cNvPr id="121" name="Rectangle 120">
            <a:extLst>
              <a:ext uri="{FF2B5EF4-FFF2-40B4-BE49-F238E27FC236}">
                <a16:creationId xmlns:a16="http://schemas.microsoft.com/office/drawing/2014/main" id="{D025D3F0-F1CA-4373-B388-741498500EC3}"/>
              </a:ext>
            </a:extLst>
          </p:cNvPr>
          <p:cNvSpPr/>
          <p:nvPr/>
        </p:nvSpPr>
        <p:spPr bwMode="auto">
          <a:xfrm>
            <a:off x="4794694"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95" name="Elbow Connector 82">
            <a:extLst>
              <a:ext uri="{FF2B5EF4-FFF2-40B4-BE49-F238E27FC236}">
                <a16:creationId xmlns:a16="http://schemas.microsoft.com/office/drawing/2014/main" id="{8BDEEA47-28E2-4487-AA66-92EA4915FA82}"/>
              </a:ext>
            </a:extLst>
          </p:cNvPr>
          <p:cNvCxnSpPr>
            <a:cxnSpLocks/>
          </p:cNvCxnSpPr>
          <p:nvPr/>
        </p:nvCxnSpPr>
        <p:spPr>
          <a:xfrm flipH="1" flipV="1">
            <a:off x="4900548" y="4597161"/>
            <a:ext cx="3566160" cy="1554480"/>
          </a:xfrm>
          <a:prstGeom prst="bentConnector2">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E40AF3D2-B539-4F34-97F2-7CDF0796598B}"/>
              </a:ext>
            </a:extLst>
          </p:cNvPr>
          <p:cNvSpPr/>
          <p:nvPr/>
        </p:nvSpPr>
        <p:spPr bwMode="auto">
          <a:xfrm>
            <a:off x="4422112" y="4632680"/>
            <a:ext cx="217129" cy="4486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cxnSp>
        <p:nvCxnSpPr>
          <p:cNvPr id="52" name="Elbow Connector 51">
            <a:extLst>
              <a:ext uri="{FF2B5EF4-FFF2-40B4-BE49-F238E27FC236}">
                <a16:creationId xmlns:a16="http://schemas.microsoft.com/office/drawing/2014/main" id="{52A0A27D-8957-1F43-9C5D-22ECB09D3106}"/>
              </a:ext>
            </a:extLst>
          </p:cNvPr>
          <p:cNvCxnSpPr>
            <a:cxnSpLocks/>
          </p:cNvCxnSpPr>
          <p:nvPr/>
        </p:nvCxnSpPr>
        <p:spPr>
          <a:xfrm>
            <a:off x="2795185" y="2942978"/>
            <a:ext cx="1737360" cy="1645920"/>
          </a:xfrm>
          <a:prstGeom prst="bentConnector4">
            <a:avLst>
              <a:gd name="adj1" fmla="val 32757"/>
              <a:gd name="adj2" fmla="val 194708"/>
            </a:avLst>
          </a:prstGeom>
          <a:ln w="19050">
            <a:solidFill>
              <a:schemeClr val="accent6"/>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858C5641-44DB-4B5D-8CC5-B747C1C189CE}"/>
              </a:ext>
            </a:extLst>
          </p:cNvPr>
          <p:cNvSpPr/>
          <p:nvPr/>
        </p:nvSpPr>
        <p:spPr>
          <a:xfrm>
            <a:off x="1385628" y="3638045"/>
            <a:ext cx="1832391" cy="847029"/>
          </a:xfrm>
          <a:prstGeom prst="rect">
            <a:avLst/>
          </a:prstGeom>
          <a:noFill/>
          <a:ln w="12700" cap="flat" cmpd="sng" algn="ctr">
            <a:solidFill>
              <a:srgbClr val="8FA7C4"/>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8FA7C4"/>
              </a:solidFill>
              <a:effectLst/>
              <a:uLnTx/>
              <a:uFillTx/>
              <a:latin typeface="Arial" panose="020B0604020202020204"/>
              <a:ea typeface="+mn-ea"/>
              <a:cs typeface="+mn-cs"/>
            </a:endParaRPr>
          </a:p>
        </p:txBody>
      </p:sp>
      <p:grpSp>
        <p:nvGrpSpPr>
          <p:cNvPr id="132" name="Group 131">
            <a:extLst>
              <a:ext uri="{FF2B5EF4-FFF2-40B4-BE49-F238E27FC236}">
                <a16:creationId xmlns:a16="http://schemas.microsoft.com/office/drawing/2014/main" id="{B0017D2C-5032-4C6C-BDE8-519C88B61C27}"/>
              </a:ext>
            </a:extLst>
          </p:cNvPr>
          <p:cNvGrpSpPr/>
          <p:nvPr/>
        </p:nvGrpSpPr>
        <p:grpSpPr>
          <a:xfrm>
            <a:off x="1539977" y="3838962"/>
            <a:ext cx="1523692" cy="469900"/>
            <a:chOff x="12266427" y="3740022"/>
            <a:chExt cx="1523692" cy="469900"/>
          </a:xfrm>
        </p:grpSpPr>
        <p:pic>
          <p:nvPicPr>
            <p:cNvPr id="133" name="Graphic 132">
              <a:extLst>
                <a:ext uri="{FF2B5EF4-FFF2-40B4-BE49-F238E27FC236}">
                  <a16:creationId xmlns:a16="http://schemas.microsoft.com/office/drawing/2014/main" id="{9B9D0D60-3528-483C-B3E3-A79E925CDA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266427" y="3740022"/>
              <a:ext cx="469900" cy="469900"/>
            </a:xfrm>
            <a:prstGeom prst="rect">
              <a:avLst/>
            </a:prstGeom>
          </p:spPr>
        </p:pic>
        <p:pic>
          <p:nvPicPr>
            <p:cNvPr id="134" name="Graphic 133">
              <a:extLst>
                <a:ext uri="{FF2B5EF4-FFF2-40B4-BE49-F238E27FC236}">
                  <a16:creationId xmlns:a16="http://schemas.microsoft.com/office/drawing/2014/main" id="{88B03568-72DB-43A9-8A13-285A80438A0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93323" y="3740022"/>
              <a:ext cx="469900" cy="469900"/>
            </a:xfrm>
            <a:prstGeom prst="rect">
              <a:avLst/>
            </a:prstGeom>
          </p:spPr>
        </p:pic>
        <p:pic>
          <p:nvPicPr>
            <p:cNvPr id="135" name="Graphic 134">
              <a:extLst>
                <a:ext uri="{FF2B5EF4-FFF2-40B4-BE49-F238E27FC236}">
                  <a16:creationId xmlns:a16="http://schemas.microsoft.com/office/drawing/2014/main" id="{12021341-5695-4BF4-A20A-B409E6F0AF7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320219" y="3740022"/>
              <a:ext cx="469900" cy="469900"/>
            </a:xfrm>
            <a:prstGeom prst="rect">
              <a:avLst/>
            </a:prstGeom>
          </p:spPr>
        </p:pic>
      </p:grpSp>
      <p:grpSp>
        <p:nvGrpSpPr>
          <p:cNvPr id="139" name="Group 138">
            <a:extLst>
              <a:ext uri="{FF2B5EF4-FFF2-40B4-BE49-F238E27FC236}">
                <a16:creationId xmlns:a16="http://schemas.microsoft.com/office/drawing/2014/main" id="{291102E5-615D-4129-B91A-64218DAEAA00}"/>
              </a:ext>
            </a:extLst>
          </p:cNvPr>
          <p:cNvGrpSpPr/>
          <p:nvPr/>
        </p:nvGrpSpPr>
        <p:grpSpPr>
          <a:xfrm>
            <a:off x="1730334" y="2634655"/>
            <a:ext cx="1142978" cy="916050"/>
            <a:chOff x="9432936" y="5339388"/>
            <a:chExt cx="1142978" cy="916050"/>
          </a:xfrm>
        </p:grpSpPr>
        <p:sp>
          <p:nvSpPr>
            <p:cNvPr id="30" name="TextBox 29">
              <a:extLst>
                <a:ext uri="{FF2B5EF4-FFF2-40B4-BE49-F238E27FC236}">
                  <a16:creationId xmlns:a16="http://schemas.microsoft.com/office/drawing/2014/main" id="{D3B63B12-3A0A-7E42-ABD0-A42BEEC6399E}"/>
                </a:ext>
              </a:extLst>
            </p:cNvPr>
            <p:cNvSpPr txBox="1"/>
            <p:nvPr/>
          </p:nvSpPr>
          <p:spPr>
            <a:xfrm>
              <a:off x="9432936" y="5978440"/>
              <a:ext cx="1142978" cy="276998"/>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DIY K8S</a:t>
              </a:r>
            </a:p>
          </p:txBody>
        </p:sp>
        <p:pic>
          <p:nvPicPr>
            <p:cNvPr id="138" name="Graphic 137">
              <a:extLst>
                <a:ext uri="{FF2B5EF4-FFF2-40B4-BE49-F238E27FC236}">
                  <a16:creationId xmlns:a16="http://schemas.microsoft.com/office/drawing/2014/main" id="{ED910F5D-3397-48ED-873B-0D9902B0FF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688643" y="5339388"/>
              <a:ext cx="631564" cy="614677"/>
            </a:xfrm>
            <a:prstGeom prst="rect">
              <a:avLst/>
            </a:prstGeom>
          </p:spPr>
        </p:pic>
      </p:grpSp>
      <p:sp>
        <p:nvSpPr>
          <p:cNvPr id="57" name="Rectangle 56">
            <a:extLst>
              <a:ext uri="{FF2B5EF4-FFF2-40B4-BE49-F238E27FC236}">
                <a16:creationId xmlns:a16="http://schemas.microsoft.com/office/drawing/2014/main" id="{7576C404-7903-3040-82EC-E3167FACCD0E}"/>
              </a:ext>
            </a:extLst>
          </p:cNvPr>
          <p:cNvSpPr/>
          <p:nvPr/>
        </p:nvSpPr>
        <p:spPr bwMode="auto">
          <a:xfrm>
            <a:off x="8929639" y="6287661"/>
            <a:ext cx="792211" cy="960330"/>
          </a:xfrm>
          <a:prstGeom prst="rect">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46" name="TextBox 145">
            <a:extLst>
              <a:ext uri="{FF2B5EF4-FFF2-40B4-BE49-F238E27FC236}">
                <a16:creationId xmlns:a16="http://schemas.microsoft.com/office/drawing/2014/main" id="{F88E953A-2B90-46E7-8A7A-74E6173327F2}"/>
              </a:ext>
            </a:extLst>
          </p:cNvPr>
          <p:cNvSpPr txBox="1"/>
          <p:nvPr/>
        </p:nvSpPr>
        <p:spPr>
          <a:xfrm>
            <a:off x="7890842" y="6972380"/>
            <a:ext cx="83755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NEW</a:t>
            </a:r>
          </a:p>
        </p:txBody>
      </p:sp>
      <p:sp>
        <p:nvSpPr>
          <p:cNvPr id="149" name="TextBox 148">
            <a:extLst>
              <a:ext uri="{FF2B5EF4-FFF2-40B4-BE49-F238E27FC236}">
                <a16:creationId xmlns:a16="http://schemas.microsoft.com/office/drawing/2014/main" id="{DE2FF1DF-4D71-4455-BE9C-B7BB34C12F36}"/>
              </a:ext>
            </a:extLst>
          </p:cNvPr>
          <p:cNvSpPr txBox="1"/>
          <p:nvPr/>
        </p:nvSpPr>
        <p:spPr>
          <a:xfrm>
            <a:off x="469176" y="3218344"/>
            <a:ext cx="804509" cy="64633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Docker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Host</a:t>
            </a:r>
          </a:p>
        </p:txBody>
      </p:sp>
      <p:pic>
        <p:nvPicPr>
          <p:cNvPr id="150" name="Graphic 149">
            <a:extLst>
              <a:ext uri="{FF2B5EF4-FFF2-40B4-BE49-F238E27FC236}">
                <a16:creationId xmlns:a16="http://schemas.microsoft.com/office/drawing/2014/main" id="{6F04555C-B24B-41B9-834E-59D037CC91B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6480" y="3838962"/>
            <a:ext cx="469900" cy="469900"/>
          </a:xfrm>
          <a:prstGeom prst="rect">
            <a:avLst/>
          </a:prstGeom>
        </p:spPr>
      </p:pic>
      <p:cxnSp>
        <p:nvCxnSpPr>
          <p:cNvPr id="77" name="Straight Arrow Connector 76">
            <a:extLst>
              <a:ext uri="{FF2B5EF4-FFF2-40B4-BE49-F238E27FC236}">
                <a16:creationId xmlns:a16="http://schemas.microsoft.com/office/drawing/2014/main" id="{893FBD88-48EC-F140-874A-BB1B7A18BA70}"/>
              </a:ext>
            </a:extLst>
          </p:cNvPr>
          <p:cNvCxnSpPr>
            <a:cxnSpLocks/>
          </p:cNvCxnSpPr>
          <p:nvPr/>
        </p:nvCxnSpPr>
        <p:spPr>
          <a:xfrm flipV="1">
            <a:off x="2304268" y="2332974"/>
            <a:ext cx="0" cy="301681"/>
          </a:xfrm>
          <a:prstGeom prst="straightConnector1">
            <a:avLst/>
          </a:prstGeom>
          <a:ln w="19050">
            <a:solidFill>
              <a:schemeClr val="accent3"/>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FBE3410-01E5-5D4E-9792-388461F06B35}"/>
              </a:ext>
            </a:extLst>
          </p:cNvPr>
          <p:cNvSpPr txBox="1"/>
          <p:nvPr/>
        </p:nvSpPr>
        <p:spPr>
          <a:xfrm>
            <a:off x="1779507" y="1844815"/>
            <a:ext cx="1048625" cy="384048"/>
          </a:xfrm>
          <a:prstGeom prst="rect">
            <a:avLst/>
          </a:prstGeom>
          <a:solidFill>
            <a:schemeClr val="bg2"/>
          </a:solidFill>
          <a:ln w="19050">
            <a:solidFill>
              <a:schemeClr val="accent3"/>
            </a:solidFill>
          </a:ln>
        </p:spPr>
        <p:txBody>
          <a:bodyPr wrap="square" lIns="0" tIns="0" rIns="0" bIns="0" anchor="ctr" anchorCtr="0">
            <a:spAutoFit/>
          </a:bodyPr>
          <a:lstStyle>
            <a:defPPr>
              <a:defRPr lang="en-US"/>
            </a:defPPr>
            <a:lvl1pPr algn="ctr" defTabSz="914400">
              <a:defRPr sz="1800" kern="0">
                <a:solidFill>
                  <a:schemeClr val="accent6"/>
                </a:solidFill>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88CEB8"/>
                </a:solidFill>
                <a:effectLst/>
                <a:uLnTx/>
                <a:uFillTx/>
                <a:latin typeface="Amazon Ember"/>
                <a:ea typeface="Amazon Ember Light" panose="020B0403020204020204" pitchFamily="34" charset="0"/>
                <a:cs typeface="Amazon Ember Light" panose="020B0403020204020204" pitchFamily="34" charset="0"/>
              </a:rPr>
              <a:t>K8s API</a:t>
            </a:r>
          </a:p>
        </p:txBody>
      </p:sp>
      <p:sp>
        <p:nvSpPr>
          <p:cNvPr id="92" name="TextBox 91">
            <a:extLst>
              <a:ext uri="{FF2B5EF4-FFF2-40B4-BE49-F238E27FC236}">
                <a16:creationId xmlns:a16="http://schemas.microsoft.com/office/drawing/2014/main" id="{8C800070-1299-9C43-A0D3-50C09751C6BA}"/>
              </a:ext>
            </a:extLst>
          </p:cNvPr>
          <p:cNvSpPr txBox="1"/>
          <p:nvPr/>
        </p:nvSpPr>
        <p:spPr>
          <a:xfrm rot="5400000">
            <a:off x="13173557" y="6146290"/>
            <a:ext cx="2386398" cy="38472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D7272"/>
                </a:solidFill>
                <a:effectLst/>
                <a:uLnTx/>
                <a:uFillTx/>
                <a:latin typeface="Amazon Ember"/>
                <a:ea typeface="Amazon Ember Light" panose="020B0403020204020204" pitchFamily="34" charset="0"/>
                <a:cs typeface="Amazon Ember Light" panose="020B0403020204020204" pitchFamily="34" charset="0"/>
              </a:rPr>
              <a:t>AWS managed </a:t>
            </a:r>
          </a:p>
        </p:txBody>
      </p:sp>
      <p:sp>
        <p:nvSpPr>
          <p:cNvPr id="93" name="TextBox 92">
            <a:extLst>
              <a:ext uri="{FF2B5EF4-FFF2-40B4-BE49-F238E27FC236}">
                <a16:creationId xmlns:a16="http://schemas.microsoft.com/office/drawing/2014/main" id="{43865BD5-2EC9-9642-8C74-844F73E724E7}"/>
              </a:ext>
            </a:extLst>
          </p:cNvPr>
          <p:cNvSpPr txBox="1"/>
          <p:nvPr/>
        </p:nvSpPr>
        <p:spPr>
          <a:xfrm rot="5400000">
            <a:off x="13174462" y="2910857"/>
            <a:ext cx="2386398" cy="384721"/>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a:ln>
                  <a:noFill/>
                </a:ln>
                <a:solidFill>
                  <a:srgbClr val="FD7272"/>
                </a:solidFill>
                <a:effectLst/>
                <a:uLnTx/>
                <a:uFillTx/>
                <a:latin typeface="Amazon Ember"/>
                <a:ea typeface="Amazon Ember Light" panose="020B0403020204020204" pitchFamily="34" charset="0"/>
                <a:cs typeface="Amazon Ember Light" panose="020B0403020204020204" pitchFamily="34" charset="0"/>
              </a:rPr>
              <a:t>Customer  managed </a:t>
            </a:r>
          </a:p>
        </p:txBody>
      </p:sp>
    </p:spTree>
    <p:extLst>
      <p:ext uri="{BB962C8B-B14F-4D97-AF65-F5344CB8AC3E}">
        <p14:creationId xmlns:p14="http://schemas.microsoft.com/office/powerpoint/2010/main" val="29727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par>
                                <p:cTn id="12" presetID="42" presetClass="path" presetSubtype="0" decel="100000" fill="hold" grpId="1" nodeType="withEffect">
                                  <p:stCondLst>
                                    <p:cond delay="0"/>
                                  </p:stCondLst>
                                  <p:childTnLst>
                                    <p:animMotion origin="layout" path="M -0.03038 3.76543E-6 L 1.04167E-6 3.76543E-6 " pathEditMode="relative" rAng="0" ptsTypes="AA">
                                      <p:cBhvr>
                                        <p:cTn id="13" dur="600" fill="hold"/>
                                        <p:tgtEl>
                                          <p:spTgt spid="146"/>
                                        </p:tgtEl>
                                        <p:attrNameLst>
                                          <p:attrName>ppt_x</p:attrName>
                                          <p:attrName>ppt_y</p:attrName>
                                        </p:attrNameLst>
                                      </p:cBhvr>
                                      <p:rCtr x="15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46" grpId="0"/>
      <p:bldP spid="14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60237415-EBA9-4F5D-ADE2-4D936E000A3D}"/>
              </a:ext>
            </a:extLst>
          </p:cNvPr>
          <p:cNvGrpSpPr/>
          <p:nvPr/>
        </p:nvGrpSpPr>
        <p:grpSpPr>
          <a:xfrm>
            <a:off x="7848600" y="2201967"/>
            <a:ext cx="3409950" cy="979324"/>
            <a:chOff x="7848600" y="2201967"/>
            <a:chExt cx="3409950" cy="979324"/>
          </a:xfrm>
        </p:grpSpPr>
        <p:cxnSp>
          <p:nvCxnSpPr>
            <p:cNvPr id="34" name="Straight Connector 33">
              <a:extLst>
                <a:ext uri="{FF2B5EF4-FFF2-40B4-BE49-F238E27FC236}">
                  <a16:creationId xmlns:a16="http://schemas.microsoft.com/office/drawing/2014/main" id="{717B7BBF-58E4-4EF8-9B59-C1F3F4A699CD}"/>
                </a:ext>
              </a:extLst>
            </p:cNvPr>
            <p:cNvCxnSpPr>
              <a:cxnSpLocks/>
            </p:cNvCxnSpPr>
            <p:nvPr/>
          </p:nvCxnSpPr>
          <p:spPr>
            <a:xfrm>
              <a:off x="7848600" y="2201967"/>
              <a:ext cx="3409950"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39E566-98D9-4392-95E8-6E621C994EE7}"/>
                </a:ext>
              </a:extLst>
            </p:cNvPr>
            <p:cNvCxnSpPr>
              <a:cxnSpLocks/>
            </p:cNvCxnSpPr>
            <p:nvPr/>
          </p:nvCxnSpPr>
          <p:spPr>
            <a:xfrm>
              <a:off x="11247934" y="2201969"/>
              <a:ext cx="0" cy="979322"/>
            </a:xfrm>
            <a:prstGeom prst="line">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3387061A-659E-449A-9AEB-BE6FB7A11F0E}"/>
              </a:ext>
            </a:extLst>
          </p:cNvPr>
          <p:cNvGrpSpPr/>
          <p:nvPr/>
        </p:nvGrpSpPr>
        <p:grpSpPr>
          <a:xfrm>
            <a:off x="7039151" y="1908164"/>
            <a:ext cx="565610" cy="565606"/>
            <a:chOff x="13560666" y="5726122"/>
            <a:chExt cx="636145" cy="636143"/>
          </a:xfrm>
        </p:grpSpPr>
        <p:sp>
          <p:nvSpPr>
            <p:cNvPr id="91" name="Oval 90">
              <a:extLst>
                <a:ext uri="{FF2B5EF4-FFF2-40B4-BE49-F238E27FC236}">
                  <a16:creationId xmlns:a16="http://schemas.microsoft.com/office/drawing/2014/main" id="{7FFE4213-E66B-4BBF-97BE-46CC53DD692F}"/>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92" name="Group 91">
              <a:extLst>
                <a:ext uri="{FF2B5EF4-FFF2-40B4-BE49-F238E27FC236}">
                  <a16:creationId xmlns:a16="http://schemas.microsoft.com/office/drawing/2014/main" id="{5FB5D527-6C03-4055-8EF2-470920499C0C}"/>
                </a:ext>
              </a:extLst>
            </p:cNvPr>
            <p:cNvGrpSpPr/>
            <p:nvPr/>
          </p:nvGrpSpPr>
          <p:grpSpPr>
            <a:xfrm>
              <a:off x="13671477" y="5811037"/>
              <a:ext cx="414489" cy="466302"/>
              <a:chOff x="3445724" y="3414992"/>
              <a:chExt cx="180132" cy="202649"/>
            </a:xfrm>
            <a:solidFill>
              <a:schemeClr val="bg2"/>
            </a:solidFill>
          </p:grpSpPr>
          <p:sp>
            <p:nvSpPr>
              <p:cNvPr id="93" name="Freeform: Shape 92">
                <a:extLst>
                  <a:ext uri="{FF2B5EF4-FFF2-40B4-BE49-F238E27FC236}">
                    <a16:creationId xmlns:a16="http://schemas.microsoft.com/office/drawing/2014/main" id="{BEFD1B75-3BC9-4649-B3FF-AABC470841F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94" name="Freeform: Shape 93">
                <a:extLst>
                  <a:ext uri="{FF2B5EF4-FFF2-40B4-BE49-F238E27FC236}">
                    <a16:creationId xmlns:a16="http://schemas.microsoft.com/office/drawing/2014/main" id="{890D459E-D577-412E-BE3F-8EC6D4159F07}"/>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95" name="Freeform: Shape 94">
                <a:extLst>
                  <a:ext uri="{FF2B5EF4-FFF2-40B4-BE49-F238E27FC236}">
                    <a16:creationId xmlns:a16="http://schemas.microsoft.com/office/drawing/2014/main" id="{5A0F7128-7DE5-436E-A01B-9AF243418150}"/>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96" name="Group 95">
            <a:extLst>
              <a:ext uri="{FF2B5EF4-FFF2-40B4-BE49-F238E27FC236}">
                <a16:creationId xmlns:a16="http://schemas.microsoft.com/office/drawing/2014/main" id="{69EC6454-D4AD-4FBA-A36D-B66C64DFA133}"/>
              </a:ext>
            </a:extLst>
          </p:cNvPr>
          <p:cNvGrpSpPr/>
          <p:nvPr/>
        </p:nvGrpSpPr>
        <p:grpSpPr>
          <a:xfrm>
            <a:off x="7039151" y="1908164"/>
            <a:ext cx="565610" cy="565606"/>
            <a:chOff x="13560666" y="5726122"/>
            <a:chExt cx="636145" cy="636143"/>
          </a:xfrm>
        </p:grpSpPr>
        <p:sp>
          <p:nvSpPr>
            <p:cNvPr id="97" name="Oval 96">
              <a:extLst>
                <a:ext uri="{FF2B5EF4-FFF2-40B4-BE49-F238E27FC236}">
                  <a16:creationId xmlns:a16="http://schemas.microsoft.com/office/drawing/2014/main" id="{6F3E8A89-8F2D-4E83-91AA-D4BFFD4DCE60}"/>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98" name="Group 97">
              <a:extLst>
                <a:ext uri="{FF2B5EF4-FFF2-40B4-BE49-F238E27FC236}">
                  <a16:creationId xmlns:a16="http://schemas.microsoft.com/office/drawing/2014/main" id="{84CF304C-162A-4EBA-8BEA-96513ED90794}"/>
                </a:ext>
              </a:extLst>
            </p:cNvPr>
            <p:cNvGrpSpPr/>
            <p:nvPr/>
          </p:nvGrpSpPr>
          <p:grpSpPr>
            <a:xfrm>
              <a:off x="13671477" y="5811037"/>
              <a:ext cx="414489" cy="466302"/>
              <a:chOff x="3445724" y="3414992"/>
              <a:chExt cx="180132" cy="202649"/>
            </a:xfrm>
            <a:solidFill>
              <a:schemeClr val="bg2"/>
            </a:solidFill>
          </p:grpSpPr>
          <p:sp>
            <p:nvSpPr>
              <p:cNvPr id="99" name="Freeform: Shape 98">
                <a:extLst>
                  <a:ext uri="{FF2B5EF4-FFF2-40B4-BE49-F238E27FC236}">
                    <a16:creationId xmlns:a16="http://schemas.microsoft.com/office/drawing/2014/main" id="{47B4EB79-F4F2-40DF-B8EF-FCF47AE869BF}"/>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0" name="Freeform: Shape 99">
                <a:extLst>
                  <a:ext uri="{FF2B5EF4-FFF2-40B4-BE49-F238E27FC236}">
                    <a16:creationId xmlns:a16="http://schemas.microsoft.com/office/drawing/2014/main" id="{717F602B-F301-4DBF-9EAD-FD44B794D997}"/>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1" name="Freeform: Shape 100">
                <a:extLst>
                  <a:ext uri="{FF2B5EF4-FFF2-40B4-BE49-F238E27FC236}">
                    <a16:creationId xmlns:a16="http://schemas.microsoft.com/office/drawing/2014/main" id="{9EE551B3-FB2C-4A1C-BD8D-9ED8C380CA13}"/>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102" name="Group 101">
            <a:extLst>
              <a:ext uri="{FF2B5EF4-FFF2-40B4-BE49-F238E27FC236}">
                <a16:creationId xmlns:a16="http://schemas.microsoft.com/office/drawing/2014/main" id="{FC46EB3C-74BF-457B-85C3-4F5689B7D688}"/>
              </a:ext>
            </a:extLst>
          </p:cNvPr>
          <p:cNvGrpSpPr/>
          <p:nvPr/>
        </p:nvGrpSpPr>
        <p:grpSpPr>
          <a:xfrm>
            <a:off x="7039151" y="1908164"/>
            <a:ext cx="565610" cy="565606"/>
            <a:chOff x="13560666" y="5726122"/>
            <a:chExt cx="636145" cy="636143"/>
          </a:xfrm>
        </p:grpSpPr>
        <p:sp>
          <p:nvSpPr>
            <p:cNvPr id="103" name="Oval 102">
              <a:extLst>
                <a:ext uri="{FF2B5EF4-FFF2-40B4-BE49-F238E27FC236}">
                  <a16:creationId xmlns:a16="http://schemas.microsoft.com/office/drawing/2014/main" id="{F9958029-9A28-4F8D-8A92-D04491E20A73}"/>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04" name="Group 103">
              <a:extLst>
                <a:ext uri="{FF2B5EF4-FFF2-40B4-BE49-F238E27FC236}">
                  <a16:creationId xmlns:a16="http://schemas.microsoft.com/office/drawing/2014/main" id="{8B6C9EBA-A311-48E8-AD0B-A25787D5E487}"/>
                </a:ext>
              </a:extLst>
            </p:cNvPr>
            <p:cNvGrpSpPr/>
            <p:nvPr/>
          </p:nvGrpSpPr>
          <p:grpSpPr>
            <a:xfrm>
              <a:off x="13671477" y="5811037"/>
              <a:ext cx="414489" cy="466302"/>
              <a:chOff x="3445724" y="3414992"/>
              <a:chExt cx="180132" cy="202649"/>
            </a:xfrm>
            <a:solidFill>
              <a:schemeClr val="bg2"/>
            </a:solidFill>
          </p:grpSpPr>
          <p:sp>
            <p:nvSpPr>
              <p:cNvPr id="105" name="Freeform: Shape 104">
                <a:extLst>
                  <a:ext uri="{FF2B5EF4-FFF2-40B4-BE49-F238E27FC236}">
                    <a16:creationId xmlns:a16="http://schemas.microsoft.com/office/drawing/2014/main" id="{C57A3647-53DD-466C-BDCF-2BB84AF2334A}"/>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6" name="Freeform: Shape 105">
                <a:extLst>
                  <a:ext uri="{FF2B5EF4-FFF2-40B4-BE49-F238E27FC236}">
                    <a16:creationId xmlns:a16="http://schemas.microsoft.com/office/drawing/2014/main" id="{625CE301-4390-4C33-BC7E-50321CF0464B}"/>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7" name="Freeform: Shape 106">
                <a:extLst>
                  <a:ext uri="{FF2B5EF4-FFF2-40B4-BE49-F238E27FC236}">
                    <a16:creationId xmlns:a16="http://schemas.microsoft.com/office/drawing/2014/main" id="{B08E918D-DDAE-4731-8B9D-CE5BBA9B7C6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sp>
        <p:nvSpPr>
          <p:cNvPr id="2" name="Title 1">
            <a:extLst>
              <a:ext uri="{FF2B5EF4-FFF2-40B4-BE49-F238E27FC236}">
                <a16:creationId xmlns:a16="http://schemas.microsoft.com/office/drawing/2014/main" id="{3957DAF8-B195-634B-9066-C36C3FDB70D1}"/>
              </a:ext>
            </a:extLst>
          </p:cNvPr>
          <p:cNvSpPr>
            <a:spLocks noGrp="1"/>
          </p:cNvSpPr>
          <p:nvPr>
            <p:ph type="title"/>
          </p:nvPr>
        </p:nvSpPr>
        <p:spPr/>
        <p:txBody>
          <a:bodyPr/>
          <a:lstStyle/>
          <a:p>
            <a:r>
              <a:rPr lang="en-US" dirty="0"/>
              <a:t>EKS data plane options</a:t>
            </a:r>
            <a:br>
              <a:rPr lang="en-US" dirty="0"/>
            </a:br>
            <a:r>
              <a:rPr lang="en-US" sz="3200" dirty="0">
                <a:solidFill>
                  <a:schemeClr val="accent2"/>
                </a:solidFill>
              </a:rPr>
              <a:t>Worker nodes only</a:t>
            </a:r>
          </a:p>
        </p:txBody>
      </p:sp>
      <p:sp>
        <p:nvSpPr>
          <p:cNvPr id="3" name="Content Placeholder 2">
            <a:extLst>
              <a:ext uri="{FF2B5EF4-FFF2-40B4-BE49-F238E27FC236}">
                <a16:creationId xmlns:a16="http://schemas.microsoft.com/office/drawing/2014/main" id="{BDBEF248-74A4-0544-BD62-CD581BFFA182}"/>
              </a:ext>
            </a:extLst>
          </p:cNvPr>
          <p:cNvSpPr>
            <a:spLocks noGrp="1"/>
          </p:cNvSpPr>
          <p:nvPr>
            <p:ph sz="half" idx="1"/>
          </p:nvPr>
        </p:nvSpPr>
        <p:spPr/>
        <p:txBody>
          <a:bodyPr/>
          <a:lstStyle/>
          <a:p>
            <a:endParaRPr lang="en-US"/>
          </a:p>
        </p:txBody>
      </p:sp>
      <p:sp>
        <p:nvSpPr>
          <p:cNvPr id="108" name="Rectangle 107">
            <a:extLst>
              <a:ext uri="{FF2B5EF4-FFF2-40B4-BE49-F238E27FC236}">
                <a16:creationId xmlns:a16="http://schemas.microsoft.com/office/drawing/2014/main" id="{0EDD9CF7-AC36-4D00-BDED-6B9D1C10D3E5}"/>
              </a:ext>
            </a:extLst>
          </p:cNvPr>
          <p:cNvSpPr/>
          <p:nvPr/>
        </p:nvSpPr>
        <p:spPr bwMode="auto">
          <a:xfrm>
            <a:off x="6777038" y="1691640"/>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57" name="Group 56">
            <a:extLst>
              <a:ext uri="{FF2B5EF4-FFF2-40B4-BE49-F238E27FC236}">
                <a16:creationId xmlns:a16="http://schemas.microsoft.com/office/drawing/2014/main" id="{BA750DD3-2C91-4F20-8AD6-BDA850BDE0E3}"/>
              </a:ext>
            </a:extLst>
          </p:cNvPr>
          <p:cNvGrpSpPr/>
          <p:nvPr/>
        </p:nvGrpSpPr>
        <p:grpSpPr>
          <a:xfrm>
            <a:off x="6171004" y="1828849"/>
            <a:ext cx="2301904" cy="1099582"/>
            <a:chOff x="5624528" y="3235299"/>
            <a:chExt cx="2301904" cy="1099582"/>
          </a:xfrm>
        </p:grpSpPr>
        <p:sp>
          <p:nvSpPr>
            <p:cNvPr id="58" name="TextBox 57">
              <a:extLst>
                <a:ext uri="{FF2B5EF4-FFF2-40B4-BE49-F238E27FC236}">
                  <a16:creationId xmlns:a16="http://schemas.microsoft.com/office/drawing/2014/main" id="{4544B702-9A91-41A6-A653-0C526AC745AD}"/>
                </a:ext>
              </a:extLst>
            </p:cNvPr>
            <p:cNvSpPr txBox="1"/>
            <p:nvPr/>
          </p:nvSpPr>
          <p:spPr>
            <a:xfrm>
              <a:off x="5624528" y="3965549"/>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59" name="Graphic 58">
              <a:extLst>
                <a:ext uri="{FF2B5EF4-FFF2-40B4-BE49-F238E27FC236}">
                  <a16:creationId xmlns:a16="http://schemas.microsoft.com/office/drawing/2014/main" id="{412E8307-2C16-4243-A0CF-59654D5EC9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13249" y="3235299"/>
              <a:ext cx="724463" cy="724463"/>
            </a:xfrm>
            <a:prstGeom prst="rect">
              <a:avLst/>
            </a:prstGeom>
          </p:spPr>
        </p:pic>
      </p:grpSp>
      <p:sp>
        <p:nvSpPr>
          <p:cNvPr id="109" name="Rectangle 108">
            <a:extLst>
              <a:ext uri="{FF2B5EF4-FFF2-40B4-BE49-F238E27FC236}">
                <a16:creationId xmlns:a16="http://schemas.microsoft.com/office/drawing/2014/main" id="{D3AACAC4-6E48-4029-AA1D-F94B103CFDBE}"/>
              </a:ext>
            </a:extLst>
          </p:cNvPr>
          <p:cNvSpPr/>
          <p:nvPr/>
        </p:nvSpPr>
        <p:spPr bwMode="auto">
          <a:xfrm>
            <a:off x="10716558"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1" name="Rectangle 10">
            <a:extLst>
              <a:ext uri="{FF2B5EF4-FFF2-40B4-BE49-F238E27FC236}">
                <a16:creationId xmlns:a16="http://schemas.microsoft.com/office/drawing/2014/main" id="{0BB2B1DD-7127-0E49-99B8-3E1BFF2BD070}"/>
              </a:ext>
            </a:extLst>
          </p:cNvPr>
          <p:cNvSpPr/>
          <p:nvPr/>
        </p:nvSpPr>
        <p:spPr>
          <a:xfrm>
            <a:off x="8606456"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A0C8"/>
                </a:solidFill>
                <a:effectLst/>
                <a:uLnTx/>
                <a:uFillTx/>
                <a:latin typeface="Amazon Ember"/>
                <a:ea typeface="+mn-ea"/>
                <a:cs typeface="+mn-cs"/>
              </a:rPr>
              <a:t>Availability Zone 1</a:t>
            </a:r>
          </a:p>
        </p:txBody>
      </p:sp>
      <p:sp>
        <p:nvSpPr>
          <p:cNvPr id="12" name="Rectangle 11">
            <a:extLst>
              <a:ext uri="{FF2B5EF4-FFF2-40B4-BE49-F238E27FC236}">
                <a16:creationId xmlns:a16="http://schemas.microsoft.com/office/drawing/2014/main" id="{6EF0CEAF-F3C4-4640-8873-6CA2533203E9}"/>
              </a:ext>
            </a:extLst>
          </p:cNvPr>
          <p:cNvSpPr/>
          <p:nvPr/>
        </p:nvSpPr>
        <p:spPr>
          <a:xfrm>
            <a:off x="8679158" y="4844651"/>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16" name="Rectangle 15">
            <a:extLst>
              <a:ext uri="{FF2B5EF4-FFF2-40B4-BE49-F238E27FC236}">
                <a16:creationId xmlns:a16="http://schemas.microsoft.com/office/drawing/2014/main" id="{45E0536F-55A6-F84B-B083-2CA4DE24E49E}"/>
              </a:ext>
            </a:extLst>
          </p:cNvPr>
          <p:cNvSpPr/>
          <p:nvPr/>
        </p:nvSpPr>
        <p:spPr>
          <a:xfrm>
            <a:off x="12138060"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A0C8"/>
                </a:solidFill>
                <a:effectLst/>
                <a:uLnTx/>
                <a:uFillTx/>
                <a:latin typeface="Amazon Ember"/>
                <a:ea typeface="+mn-ea"/>
                <a:cs typeface="+mn-cs"/>
              </a:rPr>
              <a:t>Availability Zone 2</a:t>
            </a:r>
          </a:p>
        </p:txBody>
      </p:sp>
      <p:sp>
        <p:nvSpPr>
          <p:cNvPr id="17" name="Rectangle 16">
            <a:extLst>
              <a:ext uri="{FF2B5EF4-FFF2-40B4-BE49-F238E27FC236}">
                <a16:creationId xmlns:a16="http://schemas.microsoft.com/office/drawing/2014/main" id="{EA6BA6D1-3E35-5C43-842C-485A13984117}"/>
              </a:ext>
            </a:extLst>
          </p:cNvPr>
          <p:cNvSpPr/>
          <p:nvPr/>
        </p:nvSpPr>
        <p:spPr>
          <a:xfrm>
            <a:off x="8679158" y="5906904"/>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24" name="TextBox 23">
            <a:extLst>
              <a:ext uri="{FF2B5EF4-FFF2-40B4-BE49-F238E27FC236}">
                <a16:creationId xmlns:a16="http://schemas.microsoft.com/office/drawing/2014/main" id="{6B4DEC0D-AA60-B94C-94E5-BB5DC08B03A8}"/>
              </a:ext>
            </a:extLst>
          </p:cNvPr>
          <p:cNvSpPr txBox="1"/>
          <p:nvPr/>
        </p:nvSpPr>
        <p:spPr>
          <a:xfrm>
            <a:off x="8744342" y="5341437"/>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26" name="TextBox 25">
            <a:extLst>
              <a:ext uri="{FF2B5EF4-FFF2-40B4-BE49-F238E27FC236}">
                <a16:creationId xmlns:a16="http://schemas.microsoft.com/office/drawing/2014/main" id="{62B3D7CB-52F0-D341-B7DF-7E637D9DCB52}"/>
              </a:ext>
            </a:extLst>
          </p:cNvPr>
          <p:cNvSpPr txBox="1"/>
          <p:nvPr/>
        </p:nvSpPr>
        <p:spPr>
          <a:xfrm>
            <a:off x="12275946" y="5341437"/>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28" name="TextBox 27">
            <a:extLst>
              <a:ext uri="{FF2B5EF4-FFF2-40B4-BE49-F238E27FC236}">
                <a16:creationId xmlns:a16="http://schemas.microsoft.com/office/drawing/2014/main" id="{3BD418B6-5DB0-DC44-9AA6-59390AB03A9B}"/>
              </a:ext>
            </a:extLst>
          </p:cNvPr>
          <p:cNvSpPr txBox="1"/>
          <p:nvPr/>
        </p:nvSpPr>
        <p:spPr>
          <a:xfrm>
            <a:off x="8744342" y="6413938"/>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30" name="TextBox 29">
            <a:extLst>
              <a:ext uri="{FF2B5EF4-FFF2-40B4-BE49-F238E27FC236}">
                <a16:creationId xmlns:a16="http://schemas.microsoft.com/office/drawing/2014/main" id="{736195BC-3B59-844C-9E00-A6B733D1DA7F}"/>
              </a:ext>
            </a:extLst>
          </p:cNvPr>
          <p:cNvSpPr txBox="1"/>
          <p:nvPr/>
        </p:nvSpPr>
        <p:spPr>
          <a:xfrm>
            <a:off x="12275946" y="6413938"/>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pic>
        <p:nvPicPr>
          <p:cNvPr id="31" name="Graphic 30">
            <a:extLst>
              <a:ext uri="{FF2B5EF4-FFF2-40B4-BE49-F238E27FC236}">
                <a16:creationId xmlns:a16="http://schemas.microsoft.com/office/drawing/2014/main" id="{3986BC2F-725C-9943-9E92-DD52487B56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7154" y="3604981"/>
            <a:ext cx="597767" cy="597767"/>
          </a:xfrm>
          <a:prstGeom prst="rect">
            <a:avLst/>
          </a:prstGeom>
        </p:spPr>
      </p:pic>
      <p:sp>
        <p:nvSpPr>
          <p:cNvPr id="32" name="TextBox 31">
            <a:extLst>
              <a:ext uri="{FF2B5EF4-FFF2-40B4-BE49-F238E27FC236}">
                <a16:creationId xmlns:a16="http://schemas.microsoft.com/office/drawing/2014/main" id="{D704A14E-CCB8-1F4F-8AD2-433621D63E19}"/>
              </a:ext>
            </a:extLst>
          </p:cNvPr>
          <p:cNvSpPr txBox="1"/>
          <p:nvPr/>
        </p:nvSpPr>
        <p:spPr>
          <a:xfrm>
            <a:off x="10569699" y="4242267"/>
            <a:ext cx="1357120" cy="430887"/>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9900"/>
                </a:solidFill>
                <a:effectLst/>
                <a:uLnTx/>
                <a:uFillTx/>
                <a:latin typeface="Arial" panose="020B060402020202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EC2 Auto Scaling</a:t>
            </a:r>
          </a:p>
        </p:txBody>
      </p:sp>
      <p:sp>
        <p:nvSpPr>
          <p:cNvPr id="37" name="Rectangle 36">
            <a:extLst>
              <a:ext uri="{FF2B5EF4-FFF2-40B4-BE49-F238E27FC236}">
                <a16:creationId xmlns:a16="http://schemas.microsoft.com/office/drawing/2014/main" id="{904C0D3B-6EC6-D447-9029-08DC73CFDFAD}"/>
              </a:ext>
            </a:extLst>
          </p:cNvPr>
          <p:cNvSpPr/>
          <p:nvPr/>
        </p:nvSpPr>
        <p:spPr bwMode="auto">
          <a:xfrm>
            <a:off x="8420101" y="3282849"/>
            <a:ext cx="5655664"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44" name="TextBox 43">
            <a:extLst>
              <a:ext uri="{FF2B5EF4-FFF2-40B4-BE49-F238E27FC236}">
                <a16:creationId xmlns:a16="http://schemas.microsoft.com/office/drawing/2014/main" id="{4BF94004-C1F4-9E47-8BC9-C0D74500BC2E}"/>
              </a:ext>
            </a:extLst>
          </p:cNvPr>
          <p:cNvSpPr txBox="1"/>
          <p:nvPr/>
        </p:nvSpPr>
        <p:spPr>
          <a:xfrm>
            <a:off x="8459396" y="7338364"/>
            <a:ext cx="5616367" cy="332399"/>
          </a:xfrm>
          <a:prstGeom prst="rect">
            <a:avLst/>
          </a:prstGeom>
          <a:noFill/>
        </p:spPr>
        <p:txBody>
          <a:bodyPr wrap="square" lIns="182880" tIns="0" rIns="182880" bIns="0" rtlCol="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0" i="0" u="none" strike="noStrike" kern="1200" cap="none" spc="0" normalizeH="0" baseline="0" noProof="0" dirty="0">
                <a:ln>
                  <a:noFill/>
                </a:ln>
                <a:solidFill>
                  <a:srgbClr val="FFCE3F"/>
                </a:solidFill>
                <a:effectLst/>
                <a:uLnTx/>
                <a:uFillTx/>
                <a:latin typeface="Amazon Ember"/>
                <a:ea typeface="+mn-ea"/>
                <a:cs typeface="Segoe UI" pitchFamily="34" charset="0"/>
              </a:rPr>
              <a:t>Traditional container data plane</a:t>
            </a:r>
          </a:p>
        </p:txBody>
      </p:sp>
      <p:pic>
        <p:nvPicPr>
          <p:cNvPr id="74" name="Graphic 73">
            <a:extLst>
              <a:ext uri="{FF2B5EF4-FFF2-40B4-BE49-F238E27FC236}">
                <a16:creationId xmlns:a16="http://schemas.microsoft.com/office/drawing/2014/main" id="{DB08D0F9-E0F2-4063-8804-CC570E03AA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9416" y="6060592"/>
            <a:ext cx="394953" cy="394953"/>
          </a:xfrm>
          <a:prstGeom prst="rect">
            <a:avLst/>
          </a:prstGeom>
        </p:spPr>
      </p:pic>
      <p:pic>
        <p:nvPicPr>
          <p:cNvPr id="75" name="Graphic 74">
            <a:extLst>
              <a:ext uri="{FF2B5EF4-FFF2-40B4-BE49-F238E27FC236}">
                <a16:creationId xmlns:a16="http://schemas.microsoft.com/office/drawing/2014/main" id="{D30889FF-3876-47ED-A9DF-E5679C54BD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821020" y="6060592"/>
            <a:ext cx="394953" cy="394953"/>
          </a:xfrm>
          <a:prstGeom prst="rect">
            <a:avLst/>
          </a:prstGeom>
        </p:spPr>
      </p:pic>
      <p:pic>
        <p:nvPicPr>
          <p:cNvPr id="76" name="Graphic 75">
            <a:extLst>
              <a:ext uri="{FF2B5EF4-FFF2-40B4-BE49-F238E27FC236}">
                <a16:creationId xmlns:a16="http://schemas.microsoft.com/office/drawing/2014/main" id="{94CE4192-A235-4A50-95D7-FA11C54587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9416" y="4985998"/>
            <a:ext cx="394953" cy="394953"/>
          </a:xfrm>
          <a:prstGeom prst="rect">
            <a:avLst/>
          </a:prstGeom>
        </p:spPr>
      </p:pic>
      <p:pic>
        <p:nvPicPr>
          <p:cNvPr id="77" name="Graphic 76">
            <a:extLst>
              <a:ext uri="{FF2B5EF4-FFF2-40B4-BE49-F238E27FC236}">
                <a16:creationId xmlns:a16="http://schemas.microsoft.com/office/drawing/2014/main" id="{436D7EC2-5ABE-4C56-9721-C7F39E59BD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821020" y="4985998"/>
            <a:ext cx="394953" cy="394953"/>
          </a:xfrm>
          <a:prstGeom prst="rect">
            <a:avLst/>
          </a:prstGeom>
        </p:spPr>
      </p:pic>
      <p:pic>
        <p:nvPicPr>
          <p:cNvPr id="78" name="Graphic 77">
            <a:extLst>
              <a:ext uri="{FF2B5EF4-FFF2-40B4-BE49-F238E27FC236}">
                <a16:creationId xmlns:a16="http://schemas.microsoft.com/office/drawing/2014/main" id="{A4C59C57-4C1E-4F6A-A14C-BEE0A56C9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10649" y="4844633"/>
            <a:ext cx="278306" cy="278306"/>
          </a:xfrm>
          <a:prstGeom prst="rect">
            <a:avLst/>
          </a:prstGeom>
        </p:spPr>
      </p:pic>
      <p:pic>
        <p:nvPicPr>
          <p:cNvPr id="79" name="Graphic 78">
            <a:extLst>
              <a:ext uri="{FF2B5EF4-FFF2-40B4-BE49-F238E27FC236}">
                <a16:creationId xmlns:a16="http://schemas.microsoft.com/office/drawing/2014/main" id="{C74F4914-45F9-489D-B904-A76A0A83A52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10649" y="5906904"/>
            <a:ext cx="278306" cy="278306"/>
          </a:xfrm>
          <a:prstGeom prst="rect">
            <a:avLst/>
          </a:prstGeom>
        </p:spPr>
      </p:pic>
      <p:sp>
        <p:nvSpPr>
          <p:cNvPr id="139" name="TextBox 138">
            <a:extLst>
              <a:ext uri="{FF2B5EF4-FFF2-40B4-BE49-F238E27FC236}">
                <a16:creationId xmlns:a16="http://schemas.microsoft.com/office/drawing/2014/main" id="{601AC9B2-4DA6-4571-8DCF-B079BD27D513}"/>
              </a:ext>
            </a:extLst>
          </p:cNvPr>
          <p:cNvSpPr txBox="1"/>
          <p:nvPr/>
        </p:nvSpPr>
        <p:spPr>
          <a:xfrm>
            <a:off x="7703285" y="1529068"/>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Pods</a:t>
            </a:r>
          </a:p>
        </p:txBody>
      </p:sp>
    </p:spTree>
    <p:extLst>
      <p:ext uri="{BB962C8B-B14F-4D97-AF65-F5344CB8AC3E}">
        <p14:creationId xmlns:p14="http://schemas.microsoft.com/office/powerpoint/2010/main" val="967463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par>
                                <p:cTn id="8" presetID="50" presetClass="path" presetSubtype="0" repeatCount="3000" fill="hold" nodeType="withEffect">
                                  <p:stCondLst>
                                    <p:cond delay="0"/>
                                  </p:stCondLst>
                                  <p:childTnLst>
                                    <p:animMotion origin="layout" path="M -4.02778E-6 -0.00019 L 0.1249 0.00078 L 0.26823 0.00039 C 0.26823 0.04186 0.26867 0.13465 0.26867 0.1767 " pathEditMode="relative" rAng="0" ptsTypes="AAAA">
                                      <p:cBhvr>
                                        <p:cTn id="9" dur="3000" fill="hold"/>
                                        <p:tgtEl>
                                          <p:spTgt spid="90"/>
                                        </p:tgtEl>
                                        <p:attrNameLst>
                                          <p:attrName>ppt_x</p:attrName>
                                          <p:attrName>ppt_y</p:attrName>
                                        </p:attrNameLst>
                                      </p:cBhvr>
                                      <p:rCtr x="13433" y="8835"/>
                                    </p:animMotion>
                                  </p:childTnLst>
                                </p:cTn>
                              </p:par>
                              <p:par>
                                <p:cTn id="10" presetID="50" presetClass="path" presetSubtype="0" repeatCount="3000" fill="hold" nodeType="withEffect">
                                  <p:stCondLst>
                                    <p:cond delay="1000"/>
                                  </p:stCondLst>
                                  <p:childTnLst>
                                    <p:animMotion origin="layout" path="M -4.02778E-6 -0.00019 L 0.1249 0.00078 L 0.26823 0.00039 C 0.26823 0.04186 0.26867 0.13465 0.26867 0.1767 " pathEditMode="relative" rAng="0" ptsTypes="AAAA">
                                      <p:cBhvr>
                                        <p:cTn id="11" dur="3000" fill="hold"/>
                                        <p:tgtEl>
                                          <p:spTgt spid="96"/>
                                        </p:tgtEl>
                                        <p:attrNameLst>
                                          <p:attrName>ppt_x</p:attrName>
                                          <p:attrName>ppt_y</p:attrName>
                                        </p:attrNameLst>
                                      </p:cBhvr>
                                      <p:rCtr x="13433" y="8835"/>
                                    </p:animMotion>
                                  </p:childTnLst>
                                </p:cTn>
                              </p:par>
                              <p:par>
                                <p:cTn id="12" presetID="50" presetClass="path" presetSubtype="0" repeatCount="3000" fill="hold" nodeType="withEffect">
                                  <p:stCondLst>
                                    <p:cond delay="2000"/>
                                  </p:stCondLst>
                                  <p:childTnLst>
                                    <p:animMotion origin="layout" path="M -4.02778E-6 -0.00019 L 0.1249 0.00078 L 0.26823 0.00039 C 0.26823 0.04186 0.26867 0.13465 0.26867 0.1767 " pathEditMode="relative" rAng="0" ptsTypes="AAAA">
                                      <p:cBhvr>
                                        <p:cTn id="13" dur="3000" fill="hold"/>
                                        <p:tgtEl>
                                          <p:spTgt spid="102"/>
                                        </p:tgtEl>
                                        <p:attrNameLst>
                                          <p:attrName>ppt_x</p:attrName>
                                          <p:attrName>ppt_y</p:attrName>
                                        </p:attrNameLst>
                                      </p:cBhvr>
                                      <p:rCtr x="13433" y="8835"/>
                                    </p:animMotion>
                                  </p:childTnLst>
                                </p:cTn>
                              </p:par>
                            </p:childTnLst>
                          </p:cTn>
                        </p:par>
                        <p:par>
                          <p:cTn id="14" fill="hold">
                            <p:stCondLst>
                              <p:cond delay="11000"/>
                            </p:stCondLst>
                            <p:childTnLst>
                              <p:par>
                                <p:cTn id="15" presetID="10" presetClass="exit" presetSubtype="0" fill="hold" grpId="1" nodeType="afterEffect">
                                  <p:stCondLst>
                                    <p:cond delay="0"/>
                                  </p:stCondLst>
                                  <p:childTnLst>
                                    <p:animEffect transition="out" filter="fade">
                                      <p:cBhvr>
                                        <p:cTn id="16" dur="500"/>
                                        <p:tgtEl>
                                          <p:spTgt spid="139"/>
                                        </p:tgtEl>
                                      </p:cBhvr>
                                    </p:animEffect>
                                    <p:set>
                                      <p:cBhvr>
                                        <p:cTn id="17" dur="1" fill="hold">
                                          <p:stCondLst>
                                            <p:cond delay="499"/>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3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60237415-EBA9-4F5D-ADE2-4D936E000A3D}"/>
              </a:ext>
            </a:extLst>
          </p:cNvPr>
          <p:cNvGrpSpPr/>
          <p:nvPr/>
        </p:nvGrpSpPr>
        <p:grpSpPr>
          <a:xfrm>
            <a:off x="7848600" y="2201967"/>
            <a:ext cx="3409950" cy="979324"/>
            <a:chOff x="7848600" y="2201967"/>
            <a:chExt cx="3409950" cy="979324"/>
          </a:xfrm>
        </p:grpSpPr>
        <p:cxnSp>
          <p:nvCxnSpPr>
            <p:cNvPr id="34" name="Straight Connector 33">
              <a:extLst>
                <a:ext uri="{FF2B5EF4-FFF2-40B4-BE49-F238E27FC236}">
                  <a16:creationId xmlns:a16="http://schemas.microsoft.com/office/drawing/2014/main" id="{717B7BBF-58E4-4EF8-9B59-C1F3F4A699CD}"/>
                </a:ext>
              </a:extLst>
            </p:cNvPr>
            <p:cNvCxnSpPr>
              <a:cxnSpLocks/>
            </p:cNvCxnSpPr>
            <p:nvPr/>
          </p:nvCxnSpPr>
          <p:spPr>
            <a:xfrm>
              <a:off x="7848600" y="2201967"/>
              <a:ext cx="3409950"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39E566-98D9-4392-95E8-6E621C994EE7}"/>
                </a:ext>
              </a:extLst>
            </p:cNvPr>
            <p:cNvCxnSpPr>
              <a:cxnSpLocks/>
            </p:cNvCxnSpPr>
            <p:nvPr/>
          </p:nvCxnSpPr>
          <p:spPr>
            <a:xfrm>
              <a:off x="11247934" y="2201969"/>
              <a:ext cx="0" cy="979322"/>
            </a:xfrm>
            <a:prstGeom prst="line">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1680BF08-B383-4161-9087-3C88FDA36D4E}"/>
              </a:ext>
            </a:extLst>
          </p:cNvPr>
          <p:cNvGrpSpPr/>
          <p:nvPr/>
        </p:nvGrpSpPr>
        <p:grpSpPr>
          <a:xfrm flipH="1">
            <a:off x="3351831" y="2201967"/>
            <a:ext cx="3409950" cy="979324"/>
            <a:chOff x="7848600" y="2201967"/>
            <a:chExt cx="3409950" cy="979324"/>
          </a:xfrm>
        </p:grpSpPr>
        <p:cxnSp>
          <p:nvCxnSpPr>
            <p:cNvPr id="86" name="Straight Connector 85">
              <a:extLst>
                <a:ext uri="{FF2B5EF4-FFF2-40B4-BE49-F238E27FC236}">
                  <a16:creationId xmlns:a16="http://schemas.microsoft.com/office/drawing/2014/main" id="{5098A3FE-84DE-4546-9F24-DA7666A8F76B}"/>
                </a:ext>
              </a:extLst>
            </p:cNvPr>
            <p:cNvCxnSpPr>
              <a:cxnSpLocks/>
            </p:cNvCxnSpPr>
            <p:nvPr/>
          </p:nvCxnSpPr>
          <p:spPr>
            <a:xfrm>
              <a:off x="7848600" y="2201967"/>
              <a:ext cx="3409950"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90CE43E-B24F-4E07-90F5-B40A33DECAA2}"/>
                </a:ext>
              </a:extLst>
            </p:cNvPr>
            <p:cNvCxnSpPr>
              <a:cxnSpLocks/>
            </p:cNvCxnSpPr>
            <p:nvPr/>
          </p:nvCxnSpPr>
          <p:spPr>
            <a:xfrm>
              <a:off x="11247934" y="2201969"/>
              <a:ext cx="0" cy="979322"/>
            </a:xfrm>
            <a:prstGeom prst="line">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3387061A-659E-449A-9AEB-BE6FB7A11F0E}"/>
              </a:ext>
            </a:extLst>
          </p:cNvPr>
          <p:cNvGrpSpPr/>
          <p:nvPr/>
        </p:nvGrpSpPr>
        <p:grpSpPr>
          <a:xfrm>
            <a:off x="7039151" y="1908164"/>
            <a:ext cx="565610" cy="565606"/>
            <a:chOff x="13560666" y="5726122"/>
            <a:chExt cx="636145" cy="636143"/>
          </a:xfrm>
        </p:grpSpPr>
        <p:sp>
          <p:nvSpPr>
            <p:cNvPr id="91" name="Oval 90">
              <a:extLst>
                <a:ext uri="{FF2B5EF4-FFF2-40B4-BE49-F238E27FC236}">
                  <a16:creationId xmlns:a16="http://schemas.microsoft.com/office/drawing/2014/main" id="{7FFE4213-E66B-4BBF-97BE-46CC53DD692F}"/>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92" name="Group 91">
              <a:extLst>
                <a:ext uri="{FF2B5EF4-FFF2-40B4-BE49-F238E27FC236}">
                  <a16:creationId xmlns:a16="http://schemas.microsoft.com/office/drawing/2014/main" id="{5FB5D527-6C03-4055-8EF2-470920499C0C}"/>
                </a:ext>
              </a:extLst>
            </p:cNvPr>
            <p:cNvGrpSpPr/>
            <p:nvPr/>
          </p:nvGrpSpPr>
          <p:grpSpPr>
            <a:xfrm>
              <a:off x="13671477" y="5811037"/>
              <a:ext cx="414489" cy="466302"/>
              <a:chOff x="3445724" y="3414992"/>
              <a:chExt cx="180132" cy="202649"/>
            </a:xfrm>
            <a:solidFill>
              <a:schemeClr val="bg2"/>
            </a:solidFill>
          </p:grpSpPr>
          <p:sp>
            <p:nvSpPr>
              <p:cNvPr id="93" name="Freeform: Shape 92">
                <a:extLst>
                  <a:ext uri="{FF2B5EF4-FFF2-40B4-BE49-F238E27FC236}">
                    <a16:creationId xmlns:a16="http://schemas.microsoft.com/office/drawing/2014/main" id="{BEFD1B75-3BC9-4649-B3FF-AABC470841F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94" name="Freeform: Shape 93">
                <a:extLst>
                  <a:ext uri="{FF2B5EF4-FFF2-40B4-BE49-F238E27FC236}">
                    <a16:creationId xmlns:a16="http://schemas.microsoft.com/office/drawing/2014/main" id="{890D459E-D577-412E-BE3F-8EC6D4159F07}"/>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95" name="Freeform: Shape 94">
                <a:extLst>
                  <a:ext uri="{FF2B5EF4-FFF2-40B4-BE49-F238E27FC236}">
                    <a16:creationId xmlns:a16="http://schemas.microsoft.com/office/drawing/2014/main" id="{5A0F7128-7DE5-436E-A01B-9AF243418150}"/>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96" name="Group 95">
            <a:extLst>
              <a:ext uri="{FF2B5EF4-FFF2-40B4-BE49-F238E27FC236}">
                <a16:creationId xmlns:a16="http://schemas.microsoft.com/office/drawing/2014/main" id="{69EC6454-D4AD-4FBA-A36D-B66C64DFA133}"/>
              </a:ext>
            </a:extLst>
          </p:cNvPr>
          <p:cNvGrpSpPr/>
          <p:nvPr/>
        </p:nvGrpSpPr>
        <p:grpSpPr>
          <a:xfrm>
            <a:off x="7039151" y="1908164"/>
            <a:ext cx="565610" cy="565606"/>
            <a:chOff x="13560666" y="5726122"/>
            <a:chExt cx="636145" cy="636143"/>
          </a:xfrm>
        </p:grpSpPr>
        <p:sp>
          <p:nvSpPr>
            <p:cNvPr id="97" name="Oval 96">
              <a:extLst>
                <a:ext uri="{FF2B5EF4-FFF2-40B4-BE49-F238E27FC236}">
                  <a16:creationId xmlns:a16="http://schemas.microsoft.com/office/drawing/2014/main" id="{6F3E8A89-8F2D-4E83-91AA-D4BFFD4DCE60}"/>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98" name="Group 97">
              <a:extLst>
                <a:ext uri="{FF2B5EF4-FFF2-40B4-BE49-F238E27FC236}">
                  <a16:creationId xmlns:a16="http://schemas.microsoft.com/office/drawing/2014/main" id="{84CF304C-162A-4EBA-8BEA-96513ED90794}"/>
                </a:ext>
              </a:extLst>
            </p:cNvPr>
            <p:cNvGrpSpPr/>
            <p:nvPr/>
          </p:nvGrpSpPr>
          <p:grpSpPr>
            <a:xfrm>
              <a:off x="13671477" y="5811037"/>
              <a:ext cx="414489" cy="466302"/>
              <a:chOff x="3445724" y="3414992"/>
              <a:chExt cx="180132" cy="202649"/>
            </a:xfrm>
            <a:solidFill>
              <a:schemeClr val="bg2"/>
            </a:solidFill>
          </p:grpSpPr>
          <p:sp>
            <p:nvSpPr>
              <p:cNvPr id="99" name="Freeform: Shape 98">
                <a:extLst>
                  <a:ext uri="{FF2B5EF4-FFF2-40B4-BE49-F238E27FC236}">
                    <a16:creationId xmlns:a16="http://schemas.microsoft.com/office/drawing/2014/main" id="{47B4EB79-F4F2-40DF-B8EF-FCF47AE869BF}"/>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0" name="Freeform: Shape 99">
                <a:extLst>
                  <a:ext uri="{FF2B5EF4-FFF2-40B4-BE49-F238E27FC236}">
                    <a16:creationId xmlns:a16="http://schemas.microsoft.com/office/drawing/2014/main" id="{717F602B-F301-4DBF-9EAD-FD44B794D997}"/>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1" name="Freeform: Shape 100">
                <a:extLst>
                  <a:ext uri="{FF2B5EF4-FFF2-40B4-BE49-F238E27FC236}">
                    <a16:creationId xmlns:a16="http://schemas.microsoft.com/office/drawing/2014/main" id="{9EE551B3-FB2C-4A1C-BD8D-9ED8C380CA13}"/>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102" name="Group 101">
            <a:extLst>
              <a:ext uri="{FF2B5EF4-FFF2-40B4-BE49-F238E27FC236}">
                <a16:creationId xmlns:a16="http://schemas.microsoft.com/office/drawing/2014/main" id="{FC46EB3C-74BF-457B-85C3-4F5689B7D688}"/>
              </a:ext>
            </a:extLst>
          </p:cNvPr>
          <p:cNvGrpSpPr/>
          <p:nvPr/>
        </p:nvGrpSpPr>
        <p:grpSpPr>
          <a:xfrm>
            <a:off x="7039151" y="1908164"/>
            <a:ext cx="565610" cy="565606"/>
            <a:chOff x="13560666" y="5726122"/>
            <a:chExt cx="636145" cy="636143"/>
          </a:xfrm>
        </p:grpSpPr>
        <p:sp>
          <p:nvSpPr>
            <p:cNvPr id="103" name="Oval 102">
              <a:extLst>
                <a:ext uri="{FF2B5EF4-FFF2-40B4-BE49-F238E27FC236}">
                  <a16:creationId xmlns:a16="http://schemas.microsoft.com/office/drawing/2014/main" id="{F9958029-9A28-4F8D-8A92-D04491E20A73}"/>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04" name="Group 103">
              <a:extLst>
                <a:ext uri="{FF2B5EF4-FFF2-40B4-BE49-F238E27FC236}">
                  <a16:creationId xmlns:a16="http://schemas.microsoft.com/office/drawing/2014/main" id="{8B6C9EBA-A311-48E8-AD0B-A25787D5E487}"/>
                </a:ext>
              </a:extLst>
            </p:cNvPr>
            <p:cNvGrpSpPr/>
            <p:nvPr/>
          </p:nvGrpSpPr>
          <p:grpSpPr>
            <a:xfrm>
              <a:off x="13671477" y="5811037"/>
              <a:ext cx="414489" cy="466302"/>
              <a:chOff x="3445724" y="3414992"/>
              <a:chExt cx="180132" cy="202649"/>
            </a:xfrm>
            <a:solidFill>
              <a:schemeClr val="bg2"/>
            </a:solidFill>
          </p:grpSpPr>
          <p:sp>
            <p:nvSpPr>
              <p:cNvPr id="105" name="Freeform: Shape 104">
                <a:extLst>
                  <a:ext uri="{FF2B5EF4-FFF2-40B4-BE49-F238E27FC236}">
                    <a16:creationId xmlns:a16="http://schemas.microsoft.com/office/drawing/2014/main" id="{C57A3647-53DD-466C-BDCF-2BB84AF2334A}"/>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6" name="Freeform: Shape 105">
                <a:extLst>
                  <a:ext uri="{FF2B5EF4-FFF2-40B4-BE49-F238E27FC236}">
                    <a16:creationId xmlns:a16="http://schemas.microsoft.com/office/drawing/2014/main" id="{625CE301-4390-4C33-BC7E-50321CF0464B}"/>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07" name="Freeform: Shape 106">
                <a:extLst>
                  <a:ext uri="{FF2B5EF4-FFF2-40B4-BE49-F238E27FC236}">
                    <a16:creationId xmlns:a16="http://schemas.microsoft.com/office/drawing/2014/main" id="{B08E918D-DDAE-4731-8B9D-CE5BBA9B7C6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110" name="Group 109">
            <a:extLst>
              <a:ext uri="{FF2B5EF4-FFF2-40B4-BE49-F238E27FC236}">
                <a16:creationId xmlns:a16="http://schemas.microsoft.com/office/drawing/2014/main" id="{EF543313-F749-4D9D-AD93-8C89F5C8613C}"/>
              </a:ext>
            </a:extLst>
          </p:cNvPr>
          <p:cNvGrpSpPr/>
          <p:nvPr/>
        </p:nvGrpSpPr>
        <p:grpSpPr>
          <a:xfrm>
            <a:off x="7039151" y="1908164"/>
            <a:ext cx="565610" cy="565606"/>
            <a:chOff x="13560666" y="5726122"/>
            <a:chExt cx="636145" cy="636143"/>
          </a:xfrm>
        </p:grpSpPr>
        <p:sp>
          <p:nvSpPr>
            <p:cNvPr id="111" name="Oval 110">
              <a:extLst>
                <a:ext uri="{FF2B5EF4-FFF2-40B4-BE49-F238E27FC236}">
                  <a16:creationId xmlns:a16="http://schemas.microsoft.com/office/drawing/2014/main" id="{E72ACD7E-6882-42FA-B44B-25569CDED885}"/>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12" name="Group 111">
              <a:extLst>
                <a:ext uri="{FF2B5EF4-FFF2-40B4-BE49-F238E27FC236}">
                  <a16:creationId xmlns:a16="http://schemas.microsoft.com/office/drawing/2014/main" id="{AB2AEC24-1236-422F-9307-AA2C3179E2C9}"/>
                </a:ext>
              </a:extLst>
            </p:cNvPr>
            <p:cNvGrpSpPr/>
            <p:nvPr/>
          </p:nvGrpSpPr>
          <p:grpSpPr>
            <a:xfrm>
              <a:off x="13671477" y="5811037"/>
              <a:ext cx="414489" cy="466302"/>
              <a:chOff x="3445724" y="3414992"/>
              <a:chExt cx="180132" cy="202649"/>
            </a:xfrm>
            <a:solidFill>
              <a:schemeClr val="bg2"/>
            </a:solidFill>
          </p:grpSpPr>
          <p:sp>
            <p:nvSpPr>
              <p:cNvPr id="113" name="Freeform: Shape 112">
                <a:extLst>
                  <a:ext uri="{FF2B5EF4-FFF2-40B4-BE49-F238E27FC236}">
                    <a16:creationId xmlns:a16="http://schemas.microsoft.com/office/drawing/2014/main" id="{82BFF1BB-9F91-4E8D-BE7D-E579A489B2F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14" name="Freeform: Shape 113">
                <a:extLst>
                  <a:ext uri="{FF2B5EF4-FFF2-40B4-BE49-F238E27FC236}">
                    <a16:creationId xmlns:a16="http://schemas.microsoft.com/office/drawing/2014/main" id="{79CA2A1F-D25A-44CB-80D9-0F880E330029}"/>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15" name="Freeform: Shape 114">
                <a:extLst>
                  <a:ext uri="{FF2B5EF4-FFF2-40B4-BE49-F238E27FC236}">
                    <a16:creationId xmlns:a16="http://schemas.microsoft.com/office/drawing/2014/main" id="{63A5438A-CFCF-4007-A0AF-FC8D2317FB59}"/>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88" name="Group 87">
            <a:extLst>
              <a:ext uri="{FF2B5EF4-FFF2-40B4-BE49-F238E27FC236}">
                <a16:creationId xmlns:a16="http://schemas.microsoft.com/office/drawing/2014/main" id="{8D7E2BD4-2B84-415D-9B6D-9A28F61E05A4}"/>
              </a:ext>
            </a:extLst>
          </p:cNvPr>
          <p:cNvGrpSpPr/>
          <p:nvPr/>
        </p:nvGrpSpPr>
        <p:grpSpPr>
          <a:xfrm>
            <a:off x="7039151" y="1908164"/>
            <a:ext cx="565610" cy="565606"/>
            <a:chOff x="13560666" y="5726122"/>
            <a:chExt cx="636145" cy="636143"/>
          </a:xfrm>
        </p:grpSpPr>
        <p:sp>
          <p:nvSpPr>
            <p:cNvPr id="89" name="Oval 88">
              <a:extLst>
                <a:ext uri="{FF2B5EF4-FFF2-40B4-BE49-F238E27FC236}">
                  <a16:creationId xmlns:a16="http://schemas.microsoft.com/office/drawing/2014/main" id="{7023A57B-011C-4978-BF90-0292C7E0D6D5}"/>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28" name="Group 127">
              <a:extLst>
                <a:ext uri="{FF2B5EF4-FFF2-40B4-BE49-F238E27FC236}">
                  <a16:creationId xmlns:a16="http://schemas.microsoft.com/office/drawing/2014/main" id="{228C682C-787D-4EAC-81F0-08611D246E25}"/>
                </a:ext>
              </a:extLst>
            </p:cNvPr>
            <p:cNvGrpSpPr/>
            <p:nvPr/>
          </p:nvGrpSpPr>
          <p:grpSpPr>
            <a:xfrm>
              <a:off x="13671477" y="5811037"/>
              <a:ext cx="414489" cy="466302"/>
              <a:chOff x="3445724" y="3414992"/>
              <a:chExt cx="180132" cy="202649"/>
            </a:xfrm>
            <a:solidFill>
              <a:schemeClr val="bg2"/>
            </a:solidFill>
          </p:grpSpPr>
          <p:sp>
            <p:nvSpPr>
              <p:cNvPr id="129" name="Freeform: Shape 128">
                <a:extLst>
                  <a:ext uri="{FF2B5EF4-FFF2-40B4-BE49-F238E27FC236}">
                    <a16:creationId xmlns:a16="http://schemas.microsoft.com/office/drawing/2014/main" id="{CF7A6CF8-3E9A-411C-B983-C82F3933A7C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0" name="Freeform: Shape 129">
                <a:extLst>
                  <a:ext uri="{FF2B5EF4-FFF2-40B4-BE49-F238E27FC236}">
                    <a16:creationId xmlns:a16="http://schemas.microsoft.com/office/drawing/2014/main" id="{74119C3A-DD38-403A-A3EC-9E699B0C4D1B}"/>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1" name="Freeform: Shape 130">
                <a:extLst>
                  <a:ext uri="{FF2B5EF4-FFF2-40B4-BE49-F238E27FC236}">
                    <a16:creationId xmlns:a16="http://schemas.microsoft.com/office/drawing/2014/main" id="{1F4C9971-F2F7-4988-951C-9900740C89DB}"/>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132" name="Group 131">
            <a:extLst>
              <a:ext uri="{FF2B5EF4-FFF2-40B4-BE49-F238E27FC236}">
                <a16:creationId xmlns:a16="http://schemas.microsoft.com/office/drawing/2014/main" id="{69EA8409-494E-4169-AC4E-D5AA23F64C22}"/>
              </a:ext>
            </a:extLst>
          </p:cNvPr>
          <p:cNvGrpSpPr/>
          <p:nvPr/>
        </p:nvGrpSpPr>
        <p:grpSpPr>
          <a:xfrm>
            <a:off x="7039151" y="1908164"/>
            <a:ext cx="565610" cy="565606"/>
            <a:chOff x="13560666" y="5726122"/>
            <a:chExt cx="636145" cy="636143"/>
          </a:xfrm>
        </p:grpSpPr>
        <p:sp>
          <p:nvSpPr>
            <p:cNvPr id="133" name="Oval 132">
              <a:extLst>
                <a:ext uri="{FF2B5EF4-FFF2-40B4-BE49-F238E27FC236}">
                  <a16:creationId xmlns:a16="http://schemas.microsoft.com/office/drawing/2014/main" id="{3C3E0840-98BE-4E1D-949B-2EF9BBE5C308}"/>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34" name="Group 133">
              <a:extLst>
                <a:ext uri="{FF2B5EF4-FFF2-40B4-BE49-F238E27FC236}">
                  <a16:creationId xmlns:a16="http://schemas.microsoft.com/office/drawing/2014/main" id="{C44B329E-7278-4763-B9B6-C655706215C9}"/>
                </a:ext>
              </a:extLst>
            </p:cNvPr>
            <p:cNvGrpSpPr/>
            <p:nvPr/>
          </p:nvGrpSpPr>
          <p:grpSpPr>
            <a:xfrm>
              <a:off x="13671477" y="5811037"/>
              <a:ext cx="414489" cy="466302"/>
              <a:chOff x="3445724" y="3414992"/>
              <a:chExt cx="180132" cy="202649"/>
            </a:xfrm>
            <a:solidFill>
              <a:schemeClr val="bg2"/>
            </a:solidFill>
          </p:grpSpPr>
          <p:sp>
            <p:nvSpPr>
              <p:cNvPr id="135" name="Freeform: Shape 134">
                <a:extLst>
                  <a:ext uri="{FF2B5EF4-FFF2-40B4-BE49-F238E27FC236}">
                    <a16:creationId xmlns:a16="http://schemas.microsoft.com/office/drawing/2014/main" id="{527DA589-2058-4143-A41B-2FE64358D665}"/>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6" name="Freeform: Shape 135">
                <a:extLst>
                  <a:ext uri="{FF2B5EF4-FFF2-40B4-BE49-F238E27FC236}">
                    <a16:creationId xmlns:a16="http://schemas.microsoft.com/office/drawing/2014/main" id="{67CA73F3-BE77-4F55-A3A2-530718B2640E}"/>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7" name="Freeform: Shape 136">
                <a:extLst>
                  <a:ext uri="{FF2B5EF4-FFF2-40B4-BE49-F238E27FC236}">
                    <a16:creationId xmlns:a16="http://schemas.microsoft.com/office/drawing/2014/main" id="{8E84EE1E-D00A-46C6-BE1B-D143FD0D1CE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sp>
        <p:nvSpPr>
          <p:cNvPr id="2" name="Title 1">
            <a:extLst>
              <a:ext uri="{FF2B5EF4-FFF2-40B4-BE49-F238E27FC236}">
                <a16:creationId xmlns:a16="http://schemas.microsoft.com/office/drawing/2014/main" id="{3957DAF8-B195-634B-9066-C36C3FDB70D1}"/>
              </a:ext>
            </a:extLst>
          </p:cNvPr>
          <p:cNvSpPr>
            <a:spLocks noGrp="1"/>
          </p:cNvSpPr>
          <p:nvPr>
            <p:ph type="title"/>
          </p:nvPr>
        </p:nvSpPr>
        <p:spPr/>
        <p:txBody>
          <a:bodyPr/>
          <a:lstStyle/>
          <a:p>
            <a:r>
              <a:rPr lang="en-US" dirty="0"/>
              <a:t>EKS data plane options</a:t>
            </a:r>
            <a:br>
              <a:rPr lang="en-US" dirty="0"/>
            </a:br>
            <a:r>
              <a:rPr lang="en-US" sz="3200" dirty="0">
                <a:solidFill>
                  <a:schemeClr val="accent2"/>
                </a:solidFill>
              </a:rPr>
              <a:t>Mixed mode</a:t>
            </a:r>
          </a:p>
        </p:txBody>
      </p:sp>
      <p:sp>
        <p:nvSpPr>
          <p:cNvPr id="3" name="Content Placeholder 2">
            <a:extLst>
              <a:ext uri="{FF2B5EF4-FFF2-40B4-BE49-F238E27FC236}">
                <a16:creationId xmlns:a16="http://schemas.microsoft.com/office/drawing/2014/main" id="{253790D6-B779-424E-8FE4-8AD6EF1D02AB}"/>
              </a:ext>
            </a:extLst>
          </p:cNvPr>
          <p:cNvSpPr>
            <a:spLocks noGrp="1"/>
          </p:cNvSpPr>
          <p:nvPr>
            <p:ph sz="half" idx="1"/>
          </p:nvPr>
        </p:nvSpPr>
        <p:spPr/>
        <p:txBody>
          <a:bodyPr/>
          <a:lstStyle/>
          <a:p>
            <a:endParaRPr lang="en-US"/>
          </a:p>
        </p:txBody>
      </p:sp>
      <p:sp>
        <p:nvSpPr>
          <p:cNvPr id="43" name="TextBox 42">
            <a:extLst>
              <a:ext uri="{FF2B5EF4-FFF2-40B4-BE49-F238E27FC236}">
                <a16:creationId xmlns:a16="http://schemas.microsoft.com/office/drawing/2014/main" id="{80CC60CE-DCBB-2B44-831F-7CE184C79A3C}"/>
              </a:ext>
            </a:extLst>
          </p:cNvPr>
          <p:cNvSpPr txBox="1"/>
          <p:nvPr/>
        </p:nvSpPr>
        <p:spPr>
          <a:xfrm>
            <a:off x="526885" y="7338364"/>
            <a:ext cx="5616368" cy="332399"/>
          </a:xfrm>
          <a:prstGeom prst="rect">
            <a:avLst/>
          </a:prstGeom>
          <a:noFill/>
        </p:spPr>
        <p:txBody>
          <a:bodyPr wrap="square" lIns="182880" tIns="0" rIns="182880" bIns="0" rtlCol="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0" i="0" u="none" strike="noStrike" kern="1200" cap="none" spc="0" normalizeH="0" baseline="0" noProof="0" dirty="0">
                <a:ln>
                  <a:noFill/>
                </a:ln>
                <a:solidFill>
                  <a:srgbClr val="FFCE3F"/>
                </a:solidFill>
                <a:effectLst/>
                <a:uLnTx/>
                <a:uFillTx/>
                <a:latin typeface="Amazon Ember"/>
                <a:ea typeface="+mn-ea"/>
                <a:cs typeface="Segoe UI" pitchFamily="34" charset="0"/>
              </a:rPr>
              <a:t>Serverless container data plane</a:t>
            </a:r>
          </a:p>
        </p:txBody>
      </p:sp>
      <p:sp>
        <p:nvSpPr>
          <p:cNvPr id="65" name="TextBox 64">
            <a:extLst>
              <a:ext uri="{FF2B5EF4-FFF2-40B4-BE49-F238E27FC236}">
                <a16:creationId xmlns:a16="http://schemas.microsoft.com/office/drawing/2014/main" id="{2B9C189D-ED3D-4E0B-8881-E05D4C4A7880}"/>
              </a:ext>
            </a:extLst>
          </p:cNvPr>
          <p:cNvSpPr txBox="1"/>
          <p:nvPr/>
        </p:nvSpPr>
        <p:spPr>
          <a:xfrm>
            <a:off x="5305697" y="2820212"/>
            <a:ext cx="83755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NEW</a:t>
            </a:r>
          </a:p>
        </p:txBody>
      </p:sp>
      <p:grpSp>
        <p:nvGrpSpPr>
          <p:cNvPr id="80" name="Group 79">
            <a:extLst>
              <a:ext uri="{FF2B5EF4-FFF2-40B4-BE49-F238E27FC236}">
                <a16:creationId xmlns:a16="http://schemas.microsoft.com/office/drawing/2014/main" id="{2FBB2463-6EF5-4468-A6BE-21BC71B5E979}"/>
              </a:ext>
            </a:extLst>
          </p:cNvPr>
          <p:cNvGrpSpPr/>
          <p:nvPr/>
        </p:nvGrpSpPr>
        <p:grpSpPr>
          <a:xfrm>
            <a:off x="2607444" y="4664766"/>
            <a:ext cx="1513305" cy="1083356"/>
            <a:chOff x="2112560" y="6492078"/>
            <a:chExt cx="1513305" cy="1083356"/>
          </a:xfrm>
        </p:grpSpPr>
        <p:sp>
          <p:nvSpPr>
            <p:cNvPr id="81" name="TextBox 80">
              <a:extLst>
                <a:ext uri="{FF2B5EF4-FFF2-40B4-BE49-F238E27FC236}">
                  <a16:creationId xmlns:a16="http://schemas.microsoft.com/office/drawing/2014/main" id="{B9CC5AC8-DCE0-4FC8-9D3C-31503F233F43}"/>
                </a:ext>
              </a:extLst>
            </p:cNvPr>
            <p:cNvSpPr txBox="1"/>
            <p:nvPr/>
          </p:nvSpPr>
          <p:spPr>
            <a:xfrm>
              <a:off x="2112560" y="7206102"/>
              <a:ext cx="1513305"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82" name="Graphic 81">
              <a:extLst>
                <a:ext uri="{FF2B5EF4-FFF2-40B4-BE49-F238E27FC236}">
                  <a16:creationId xmlns:a16="http://schemas.microsoft.com/office/drawing/2014/main" id="{67977231-2646-464A-A455-DA95D4820F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8727" y="6492078"/>
              <a:ext cx="720971" cy="720971"/>
            </a:xfrm>
            <a:prstGeom prst="rect">
              <a:avLst/>
            </a:prstGeom>
          </p:spPr>
        </p:pic>
      </p:grpSp>
      <p:sp>
        <p:nvSpPr>
          <p:cNvPr id="108" name="Rectangle 107">
            <a:extLst>
              <a:ext uri="{FF2B5EF4-FFF2-40B4-BE49-F238E27FC236}">
                <a16:creationId xmlns:a16="http://schemas.microsoft.com/office/drawing/2014/main" id="{0EDD9CF7-AC36-4D00-BDED-6B9D1C10D3E5}"/>
              </a:ext>
            </a:extLst>
          </p:cNvPr>
          <p:cNvSpPr/>
          <p:nvPr/>
        </p:nvSpPr>
        <p:spPr bwMode="auto">
          <a:xfrm>
            <a:off x="6777038" y="1691640"/>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57" name="Group 56">
            <a:extLst>
              <a:ext uri="{FF2B5EF4-FFF2-40B4-BE49-F238E27FC236}">
                <a16:creationId xmlns:a16="http://schemas.microsoft.com/office/drawing/2014/main" id="{BA750DD3-2C91-4F20-8AD6-BDA850BDE0E3}"/>
              </a:ext>
            </a:extLst>
          </p:cNvPr>
          <p:cNvGrpSpPr/>
          <p:nvPr/>
        </p:nvGrpSpPr>
        <p:grpSpPr>
          <a:xfrm>
            <a:off x="6171004" y="1828849"/>
            <a:ext cx="2301904" cy="1099582"/>
            <a:chOff x="5624528" y="3235299"/>
            <a:chExt cx="2301904" cy="1099582"/>
          </a:xfrm>
        </p:grpSpPr>
        <p:sp>
          <p:nvSpPr>
            <p:cNvPr id="58" name="TextBox 57">
              <a:extLst>
                <a:ext uri="{FF2B5EF4-FFF2-40B4-BE49-F238E27FC236}">
                  <a16:creationId xmlns:a16="http://schemas.microsoft.com/office/drawing/2014/main" id="{4544B702-9A91-41A6-A653-0C526AC745AD}"/>
                </a:ext>
              </a:extLst>
            </p:cNvPr>
            <p:cNvSpPr txBox="1"/>
            <p:nvPr/>
          </p:nvSpPr>
          <p:spPr>
            <a:xfrm>
              <a:off x="5624528" y="3965549"/>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59" name="Graphic 58">
              <a:extLst>
                <a:ext uri="{FF2B5EF4-FFF2-40B4-BE49-F238E27FC236}">
                  <a16:creationId xmlns:a16="http://schemas.microsoft.com/office/drawing/2014/main" id="{412E8307-2C16-4243-A0CF-59654D5EC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13249" y="3235299"/>
              <a:ext cx="724463" cy="724463"/>
            </a:xfrm>
            <a:prstGeom prst="rect">
              <a:avLst/>
            </a:prstGeom>
          </p:spPr>
        </p:pic>
      </p:grpSp>
      <p:sp>
        <p:nvSpPr>
          <p:cNvPr id="109" name="Rectangle 108">
            <a:extLst>
              <a:ext uri="{FF2B5EF4-FFF2-40B4-BE49-F238E27FC236}">
                <a16:creationId xmlns:a16="http://schemas.microsoft.com/office/drawing/2014/main" id="{D3AACAC4-6E48-4029-AA1D-F94B103CFDBE}"/>
              </a:ext>
            </a:extLst>
          </p:cNvPr>
          <p:cNvSpPr/>
          <p:nvPr/>
        </p:nvSpPr>
        <p:spPr bwMode="auto">
          <a:xfrm>
            <a:off x="10716558"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1" name="Rectangle 10">
            <a:extLst>
              <a:ext uri="{FF2B5EF4-FFF2-40B4-BE49-F238E27FC236}">
                <a16:creationId xmlns:a16="http://schemas.microsoft.com/office/drawing/2014/main" id="{0BB2B1DD-7127-0E49-99B8-3E1BFF2BD070}"/>
              </a:ext>
            </a:extLst>
          </p:cNvPr>
          <p:cNvSpPr/>
          <p:nvPr/>
        </p:nvSpPr>
        <p:spPr>
          <a:xfrm>
            <a:off x="8606456"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A0C8"/>
                </a:solidFill>
                <a:effectLst/>
                <a:uLnTx/>
                <a:uFillTx/>
                <a:latin typeface="Amazon Ember"/>
                <a:ea typeface="+mn-ea"/>
                <a:cs typeface="+mn-cs"/>
              </a:rPr>
              <a:t>Availability Zone 1</a:t>
            </a:r>
          </a:p>
        </p:txBody>
      </p:sp>
      <p:sp>
        <p:nvSpPr>
          <p:cNvPr id="12" name="Rectangle 11">
            <a:extLst>
              <a:ext uri="{FF2B5EF4-FFF2-40B4-BE49-F238E27FC236}">
                <a16:creationId xmlns:a16="http://schemas.microsoft.com/office/drawing/2014/main" id="{6EF0CEAF-F3C4-4640-8873-6CA2533203E9}"/>
              </a:ext>
            </a:extLst>
          </p:cNvPr>
          <p:cNvSpPr/>
          <p:nvPr/>
        </p:nvSpPr>
        <p:spPr>
          <a:xfrm>
            <a:off x="8679158" y="4844651"/>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16" name="Rectangle 15">
            <a:extLst>
              <a:ext uri="{FF2B5EF4-FFF2-40B4-BE49-F238E27FC236}">
                <a16:creationId xmlns:a16="http://schemas.microsoft.com/office/drawing/2014/main" id="{45E0536F-55A6-F84B-B083-2CA4DE24E49E}"/>
              </a:ext>
            </a:extLst>
          </p:cNvPr>
          <p:cNvSpPr/>
          <p:nvPr/>
        </p:nvSpPr>
        <p:spPr>
          <a:xfrm>
            <a:off x="12138060"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A0C8"/>
                </a:solidFill>
                <a:effectLst/>
                <a:uLnTx/>
                <a:uFillTx/>
                <a:latin typeface="Amazon Ember"/>
                <a:ea typeface="+mn-ea"/>
                <a:cs typeface="+mn-cs"/>
              </a:rPr>
              <a:t>Availability Zone 2</a:t>
            </a:r>
          </a:p>
        </p:txBody>
      </p:sp>
      <p:sp>
        <p:nvSpPr>
          <p:cNvPr id="17" name="Rectangle 16">
            <a:extLst>
              <a:ext uri="{FF2B5EF4-FFF2-40B4-BE49-F238E27FC236}">
                <a16:creationId xmlns:a16="http://schemas.microsoft.com/office/drawing/2014/main" id="{EA6BA6D1-3E35-5C43-842C-485A13984117}"/>
              </a:ext>
            </a:extLst>
          </p:cNvPr>
          <p:cNvSpPr/>
          <p:nvPr/>
        </p:nvSpPr>
        <p:spPr>
          <a:xfrm>
            <a:off x="8679158" y="5906904"/>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24" name="TextBox 23">
            <a:extLst>
              <a:ext uri="{FF2B5EF4-FFF2-40B4-BE49-F238E27FC236}">
                <a16:creationId xmlns:a16="http://schemas.microsoft.com/office/drawing/2014/main" id="{6B4DEC0D-AA60-B94C-94E5-BB5DC08B03A8}"/>
              </a:ext>
            </a:extLst>
          </p:cNvPr>
          <p:cNvSpPr txBox="1"/>
          <p:nvPr/>
        </p:nvSpPr>
        <p:spPr>
          <a:xfrm>
            <a:off x="8744342" y="5341437"/>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26" name="TextBox 25">
            <a:extLst>
              <a:ext uri="{FF2B5EF4-FFF2-40B4-BE49-F238E27FC236}">
                <a16:creationId xmlns:a16="http://schemas.microsoft.com/office/drawing/2014/main" id="{62B3D7CB-52F0-D341-B7DF-7E637D9DCB52}"/>
              </a:ext>
            </a:extLst>
          </p:cNvPr>
          <p:cNvSpPr txBox="1"/>
          <p:nvPr/>
        </p:nvSpPr>
        <p:spPr>
          <a:xfrm>
            <a:off x="12275946" y="5341437"/>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28" name="TextBox 27">
            <a:extLst>
              <a:ext uri="{FF2B5EF4-FFF2-40B4-BE49-F238E27FC236}">
                <a16:creationId xmlns:a16="http://schemas.microsoft.com/office/drawing/2014/main" id="{3BD418B6-5DB0-DC44-9AA6-59390AB03A9B}"/>
              </a:ext>
            </a:extLst>
          </p:cNvPr>
          <p:cNvSpPr txBox="1"/>
          <p:nvPr/>
        </p:nvSpPr>
        <p:spPr>
          <a:xfrm>
            <a:off x="8744342" y="6413938"/>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30" name="TextBox 29">
            <a:extLst>
              <a:ext uri="{FF2B5EF4-FFF2-40B4-BE49-F238E27FC236}">
                <a16:creationId xmlns:a16="http://schemas.microsoft.com/office/drawing/2014/main" id="{736195BC-3B59-844C-9E00-A6B733D1DA7F}"/>
              </a:ext>
            </a:extLst>
          </p:cNvPr>
          <p:cNvSpPr txBox="1"/>
          <p:nvPr/>
        </p:nvSpPr>
        <p:spPr>
          <a:xfrm>
            <a:off x="12275946" y="6413938"/>
            <a:ext cx="148510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pic>
        <p:nvPicPr>
          <p:cNvPr id="31" name="Graphic 30">
            <a:extLst>
              <a:ext uri="{FF2B5EF4-FFF2-40B4-BE49-F238E27FC236}">
                <a16:creationId xmlns:a16="http://schemas.microsoft.com/office/drawing/2014/main" id="{3986BC2F-725C-9943-9E92-DD52487B56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57154" y="3604981"/>
            <a:ext cx="597767" cy="597767"/>
          </a:xfrm>
          <a:prstGeom prst="rect">
            <a:avLst/>
          </a:prstGeom>
        </p:spPr>
      </p:pic>
      <p:sp>
        <p:nvSpPr>
          <p:cNvPr id="32" name="TextBox 31">
            <a:extLst>
              <a:ext uri="{FF2B5EF4-FFF2-40B4-BE49-F238E27FC236}">
                <a16:creationId xmlns:a16="http://schemas.microsoft.com/office/drawing/2014/main" id="{D704A14E-CCB8-1F4F-8AD2-433621D63E19}"/>
              </a:ext>
            </a:extLst>
          </p:cNvPr>
          <p:cNvSpPr txBox="1"/>
          <p:nvPr/>
        </p:nvSpPr>
        <p:spPr>
          <a:xfrm>
            <a:off x="10569699" y="4242267"/>
            <a:ext cx="1357120" cy="430887"/>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9900"/>
                </a:solidFill>
                <a:effectLst/>
                <a:uLnTx/>
                <a:uFillTx/>
                <a:latin typeface="Arial" panose="020B060402020202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EC2 Auto Scaling</a:t>
            </a:r>
          </a:p>
        </p:txBody>
      </p:sp>
      <p:sp>
        <p:nvSpPr>
          <p:cNvPr id="37" name="Rectangle 36">
            <a:extLst>
              <a:ext uri="{FF2B5EF4-FFF2-40B4-BE49-F238E27FC236}">
                <a16:creationId xmlns:a16="http://schemas.microsoft.com/office/drawing/2014/main" id="{904C0D3B-6EC6-D447-9029-08DC73CFDFAD}"/>
              </a:ext>
            </a:extLst>
          </p:cNvPr>
          <p:cNvSpPr/>
          <p:nvPr/>
        </p:nvSpPr>
        <p:spPr bwMode="auto">
          <a:xfrm>
            <a:off x="8420101" y="3282849"/>
            <a:ext cx="5655664"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44" name="TextBox 43">
            <a:extLst>
              <a:ext uri="{FF2B5EF4-FFF2-40B4-BE49-F238E27FC236}">
                <a16:creationId xmlns:a16="http://schemas.microsoft.com/office/drawing/2014/main" id="{4BF94004-C1F4-9E47-8BC9-C0D74500BC2E}"/>
              </a:ext>
            </a:extLst>
          </p:cNvPr>
          <p:cNvSpPr txBox="1"/>
          <p:nvPr/>
        </p:nvSpPr>
        <p:spPr>
          <a:xfrm>
            <a:off x="8459396" y="7338364"/>
            <a:ext cx="5616367" cy="332399"/>
          </a:xfrm>
          <a:prstGeom prst="rect">
            <a:avLst/>
          </a:prstGeom>
          <a:noFill/>
        </p:spPr>
        <p:txBody>
          <a:bodyPr wrap="square" lIns="182880" tIns="0" rIns="182880" bIns="0" rtlCol="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0" i="0" u="none" strike="noStrike" kern="1200" cap="none" spc="0" normalizeH="0" baseline="0" noProof="0" dirty="0">
                <a:ln>
                  <a:noFill/>
                </a:ln>
                <a:solidFill>
                  <a:srgbClr val="FFCE3F"/>
                </a:solidFill>
                <a:effectLst/>
                <a:uLnTx/>
                <a:uFillTx/>
                <a:latin typeface="Amazon Ember"/>
                <a:ea typeface="+mn-ea"/>
                <a:cs typeface="Segoe UI" pitchFamily="34" charset="0"/>
              </a:rPr>
              <a:t>Traditional container data plane</a:t>
            </a:r>
          </a:p>
        </p:txBody>
      </p:sp>
      <p:pic>
        <p:nvPicPr>
          <p:cNvPr id="74" name="Graphic 73">
            <a:extLst>
              <a:ext uri="{FF2B5EF4-FFF2-40B4-BE49-F238E27FC236}">
                <a16:creationId xmlns:a16="http://schemas.microsoft.com/office/drawing/2014/main" id="{DB08D0F9-E0F2-4063-8804-CC570E03AA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9416" y="6060592"/>
            <a:ext cx="394953" cy="394953"/>
          </a:xfrm>
          <a:prstGeom prst="rect">
            <a:avLst/>
          </a:prstGeom>
        </p:spPr>
      </p:pic>
      <p:pic>
        <p:nvPicPr>
          <p:cNvPr id="75" name="Graphic 74">
            <a:extLst>
              <a:ext uri="{FF2B5EF4-FFF2-40B4-BE49-F238E27FC236}">
                <a16:creationId xmlns:a16="http://schemas.microsoft.com/office/drawing/2014/main" id="{D30889FF-3876-47ED-A9DF-E5679C54BD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821020" y="6060592"/>
            <a:ext cx="394953" cy="394953"/>
          </a:xfrm>
          <a:prstGeom prst="rect">
            <a:avLst/>
          </a:prstGeom>
        </p:spPr>
      </p:pic>
      <p:pic>
        <p:nvPicPr>
          <p:cNvPr id="76" name="Graphic 75">
            <a:extLst>
              <a:ext uri="{FF2B5EF4-FFF2-40B4-BE49-F238E27FC236}">
                <a16:creationId xmlns:a16="http://schemas.microsoft.com/office/drawing/2014/main" id="{94CE4192-A235-4A50-95D7-FA11C54587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9416" y="4985998"/>
            <a:ext cx="394953" cy="394953"/>
          </a:xfrm>
          <a:prstGeom prst="rect">
            <a:avLst/>
          </a:prstGeom>
        </p:spPr>
      </p:pic>
      <p:pic>
        <p:nvPicPr>
          <p:cNvPr id="77" name="Graphic 76">
            <a:extLst>
              <a:ext uri="{FF2B5EF4-FFF2-40B4-BE49-F238E27FC236}">
                <a16:creationId xmlns:a16="http://schemas.microsoft.com/office/drawing/2014/main" id="{436D7EC2-5ABE-4C56-9721-C7F39E59BD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821020" y="4985998"/>
            <a:ext cx="394953" cy="394953"/>
          </a:xfrm>
          <a:prstGeom prst="rect">
            <a:avLst/>
          </a:prstGeom>
        </p:spPr>
      </p:pic>
      <p:pic>
        <p:nvPicPr>
          <p:cNvPr id="78" name="Graphic 77">
            <a:extLst>
              <a:ext uri="{FF2B5EF4-FFF2-40B4-BE49-F238E27FC236}">
                <a16:creationId xmlns:a16="http://schemas.microsoft.com/office/drawing/2014/main" id="{A4C59C57-4C1E-4F6A-A14C-BEE0A56C9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0649" y="4844633"/>
            <a:ext cx="278306" cy="278306"/>
          </a:xfrm>
          <a:prstGeom prst="rect">
            <a:avLst/>
          </a:prstGeom>
        </p:spPr>
      </p:pic>
      <p:pic>
        <p:nvPicPr>
          <p:cNvPr id="79" name="Graphic 78">
            <a:extLst>
              <a:ext uri="{FF2B5EF4-FFF2-40B4-BE49-F238E27FC236}">
                <a16:creationId xmlns:a16="http://schemas.microsoft.com/office/drawing/2014/main" id="{C74F4914-45F9-489D-B904-A76A0A83A52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10649" y="5906904"/>
            <a:ext cx="278306" cy="278306"/>
          </a:xfrm>
          <a:prstGeom prst="rect">
            <a:avLst/>
          </a:prstGeom>
        </p:spPr>
      </p:pic>
      <p:sp>
        <p:nvSpPr>
          <p:cNvPr id="138" name="Rectangle 137">
            <a:extLst>
              <a:ext uri="{FF2B5EF4-FFF2-40B4-BE49-F238E27FC236}">
                <a16:creationId xmlns:a16="http://schemas.microsoft.com/office/drawing/2014/main" id="{F0A9CB8D-1865-4A1E-9468-F8D70403927F}"/>
              </a:ext>
            </a:extLst>
          </p:cNvPr>
          <p:cNvSpPr/>
          <p:nvPr/>
        </p:nvSpPr>
        <p:spPr bwMode="auto">
          <a:xfrm>
            <a:off x="2826666"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39" name="Rectangle 38">
            <a:extLst>
              <a:ext uri="{FF2B5EF4-FFF2-40B4-BE49-F238E27FC236}">
                <a16:creationId xmlns:a16="http://schemas.microsoft.com/office/drawing/2014/main" id="{48DA4911-0A69-0E46-A9F8-DC3A52C39291}"/>
              </a:ext>
            </a:extLst>
          </p:cNvPr>
          <p:cNvSpPr/>
          <p:nvPr/>
        </p:nvSpPr>
        <p:spPr bwMode="auto">
          <a:xfrm>
            <a:off x="555913" y="3282849"/>
            <a:ext cx="5616367"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23" name="TextBox 122">
            <a:extLst>
              <a:ext uri="{FF2B5EF4-FFF2-40B4-BE49-F238E27FC236}">
                <a16:creationId xmlns:a16="http://schemas.microsoft.com/office/drawing/2014/main" id="{EECF027F-5B00-43BA-B723-E3026508A1D7}"/>
              </a:ext>
            </a:extLst>
          </p:cNvPr>
          <p:cNvSpPr txBox="1"/>
          <p:nvPr/>
        </p:nvSpPr>
        <p:spPr>
          <a:xfrm>
            <a:off x="7703285" y="1529068"/>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Pods</a:t>
            </a:r>
          </a:p>
        </p:txBody>
      </p:sp>
      <p:sp>
        <p:nvSpPr>
          <p:cNvPr id="124" name="TextBox 123">
            <a:extLst>
              <a:ext uri="{FF2B5EF4-FFF2-40B4-BE49-F238E27FC236}">
                <a16:creationId xmlns:a16="http://schemas.microsoft.com/office/drawing/2014/main" id="{F3EA6DAE-2E56-4106-890D-6D293CF56B09}"/>
              </a:ext>
            </a:extLst>
          </p:cNvPr>
          <p:cNvSpPr txBox="1"/>
          <p:nvPr/>
        </p:nvSpPr>
        <p:spPr>
          <a:xfrm>
            <a:off x="6087458" y="1529068"/>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Pods</a:t>
            </a:r>
          </a:p>
        </p:txBody>
      </p:sp>
    </p:spTree>
    <p:extLst>
      <p:ext uri="{BB962C8B-B14F-4D97-AF65-F5344CB8AC3E}">
        <p14:creationId xmlns:p14="http://schemas.microsoft.com/office/powerpoint/2010/main" val="41263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path" presetSubtype="0" decel="100000" fill="hold" grpId="1" nodeType="withEffect">
                                  <p:stCondLst>
                                    <p:cond delay="0"/>
                                  </p:stCondLst>
                                  <p:childTnLst>
                                    <p:animMotion origin="layout" path="M -0.03039 -1.04938E-6 L 3.95833E-6 -1.04938E-6 " pathEditMode="relative" rAng="0" ptsTypes="AA">
                                      <p:cBhvr>
                                        <p:cTn id="9" dur="600" fill="hold"/>
                                        <p:tgtEl>
                                          <p:spTgt spid="65"/>
                                        </p:tgtEl>
                                        <p:attrNameLst>
                                          <p:attrName>ppt_x</p:attrName>
                                          <p:attrName>ppt_y</p:attrName>
                                        </p:attrNameLst>
                                      </p:cBhvr>
                                      <p:rCtr x="1519" y="0"/>
                                    </p:animMotion>
                                  </p:childTnLst>
                                </p:cTn>
                              </p:par>
                            </p:childTnLst>
                          </p:cTn>
                        </p:par>
                        <p:par>
                          <p:cTn id="10" fill="hold">
                            <p:stCondLst>
                              <p:cond delay="600"/>
                            </p:stCondLst>
                            <p:childTnLst>
                              <p:par>
                                <p:cTn id="11" presetID="10" presetClass="entr" presetSubtype="0" fill="hold" grpId="0"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fade">
                                      <p:cBhvr>
                                        <p:cTn id="13" dur="500"/>
                                        <p:tgtEl>
                                          <p:spTgt spid="1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50" presetClass="path" presetSubtype="0" repeatCount="3000" fill="hold" nodeType="withEffect">
                                  <p:stCondLst>
                                    <p:cond delay="0"/>
                                  </p:stCondLst>
                                  <p:childTnLst>
                                    <p:animMotion origin="layout" path="M -4.02778E-6 -0.00019 L 0.1249 0.00078 L 0.26823 0.00039 C 0.26823 0.04186 0.26867 0.13465 0.26867 0.1767 " pathEditMode="relative" rAng="0" ptsTypes="AAAA">
                                      <p:cBhvr>
                                        <p:cTn id="18" dur="3000" fill="hold"/>
                                        <p:tgtEl>
                                          <p:spTgt spid="90"/>
                                        </p:tgtEl>
                                        <p:attrNameLst>
                                          <p:attrName>ppt_x</p:attrName>
                                          <p:attrName>ppt_y</p:attrName>
                                        </p:attrNameLst>
                                      </p:cBhvr>
                                      <p:rCtr x="13433" y="8835"/>
                                    </p:animMotion>
                                  </p:childTnLst>
                                </p:cTn>
                              </p:par>
                              <p:par>
                                <p:cTn id="19" presetID="50" presetClass="path" presetSubtype="0" repeatCount="3000" fill="hold" nodeType="withEffect">
                                  <p:stCondLst>
                                    <p:cond delay="0"/>
                                  </p:stCondLst>
                                  <p:childTnLst>
                                    <p:animMotion origin="layout" path="M -0.0001 -0.00019 L -0.09581 0.00078 C -0.22786 0.00116 -0.13878 0.00039 -0.27061 0.00097 L -0.27061 0.18249 " pathEditMode="relative" rAng="0" ptsTypes="AAAA">
                                      <p:cBhvr>
                                        <p:cTn id="20" dur="3000" fill="hold"/>
                                        <p:tgtEl>
                                          <p:spTgt spid="110"/>
                                        </p:tgtEl>
                                        <p:attrNameLst>
                                          <p:attrName>ppt_x</p:attrName>
                                          <p:attrName>ppt_y</p:attrName>
                                        </p:attrNameLst>
                                      </p:cBhvr>
                                      <p:rCtr x="-13531" y="9124"/>
                                    </p:animMotion>
                                  </p:childTnLst>
                                </p:cTn>
                              </p:par>
                              <p:par>
                                <p:cTn id="21" presetID="50" presetClass="path" presetSubtype="0" repeatCount="3000" fill="hold" nodeType="withEffect">
                                  <p:stCondLst>
                                    <p:cond delay="1000"/>
                                  </p:stCondLst>
                                  <p:childTnLst>
                                    <p:animMotion origin="layout" path="M -4.02778E-6 -0.00019 L 0.1249 0.00078 L 0.26823 0.00039 C 0.26823 0.04186 0.26867 0.13465 0.26867 0.1767 " pathEditMode="relative" rAng="0" ptsTypes="AAAA">
                                      <p:cBhvr>
                                        <p:cTn id="22" dur="3000" fill="hold"/>
                                        <p:tgtEl>
                                          <p:spTgt spid="96"/>
                                        </p:tgtEl>
                                        <p:attrNameLst>
                                          <p:attrName>ppt_x</p:attrName>
                                          <p:attrName>ppt_y</p:attrName>
                                        </p:attrNameLst>
                                      </p:cBhvr>
                                      <p:rCtr x="13433" y="8835"/>
                                    </p:animMotion>
                                  </p:childTnLst>
                                </p:cTn>
                              </p:par>
                              <p:par>
                                <p:cTn id="23" presetID="50" presetClass="path" presetSubtype="0" repeatCount="3000" fill="hold" nodeType="withEffect">
                                  <p:stCondLst>
                                    <p:cond delay="1000"/>
                                  </p:stCondLst>
                                  <p:childTnLst>
                                    <p:animMotion origin="layout" path="M -0.0001 -0.00019 L -0.09581 0.00078 C -0.22786 0.00116 -0.13878 0.00039 -0.27061 0.00097 L -0.27061 0.18249 " pathEditMode="relative" rAng="0" ptsTypes="AAAA">
                                      <p:cBhvr>
                                        <p:cTn id="24" dur="3000" fill="hold"/>
                                        <p:tgtEl>
                                          <p:spTgt spid="88"/>
                                        </p:tgtEl>
                                        <p:attrNameLst>
                                          <p:attrName>ppt_x</p:attrName>
                                          <p:attrName>ppt_y</p:attrName>
                                        </p:attrNameLst>
                                      </p:cBhvr>
                                      <p:rCtr x="-13531" y="9124"/>
                                    </p:animMotion>
                                  </p:childTnLst>
                                </p:cTn>
                              </p:par>
                              <p:par>
                                <p:cTn id="25" presetID="50" presetClass="path" presetSubtype="0" repeatCount="3000" fill="hold" nodeType="withEffect">
                                  <p:stCondLst>
                                    <p:cond delay="2000"/>
                                  </p:stCondLst>
                                  <p:childTnLst>
                                    <p:animMotion origin="layout" path="M -4.02778E-6 -0.00019 L 0.1249 0.00078 L 0.26823 0.00039 C 0.26823 0.04186 0.26867 0.13465 0.26867 0.1767 " pathEditMode="relative" rAng="0" ptsTypes="AAAA">
                                      <p:cBhvr>
                                        <p:cTn id="26" dur="3000" fill="hold"/>
                                        <p:tgtEl>
                                          <p:spTgt spid="102"/>
                                        </p:tgtEl>
                                        <p:attrNameLst>
                                          <p:attrName>ppt_x</p:attrName>
                                          <p:attrName>ppt_y</p:attrName>
                                        </p:attrNameLst>
                                      </p:cBhvr>
                                      <p:rCtr x="13433" y="8835"/>
                                    </p:animMotion>
                                  </p:childTnLst>
                                </p:cTn>
                              </p:par>
                              <p:par>
                                <p:cTn id="27" presetID="50" presetClass="path" presetSubtype="0" repeatCount="3000" fill="hold" nodeType="withEffect">
                                  <p:stCondLst>
                                    <p:cond delay="2000"/>
                                  </p:stCondLst>
                                  <p:childTnLst>
                                    <p:animMotion origin="layout" path="M -0.0001 -0.00019 L -0.09581 0.00078 C -0.22786 0.00116 -0.13878 0.00039 -0.27061 0.00097 L -0.27061 0.18249 " pathEditMode="relative" rAng="0" ptsTypes="AAAA">
                                      <p:cBhvr>
                                        <p:cTn id="28" dur="3000" fill="hold"/>
                                        <p:tgtEl>
                                          <p:spTgt spid="132"/>
                                        </p:tgtEl>
                                        <p:attrNameLst>
                                          <p:attrName>ppt_x</p:attrName>
                                          <p:attrName>ppt_y</p:attrName>
                                        </p:attrNameLst>
                                      </p:cBhvr>
                                      <p:rCtr x="-13531" y="9124"/>
                                    </p:animMotion>
                                  </p:childTnLst>
                                </p:cTn>
                              </p:par>
                            </p:childTnLst>
                          </p:cTn>
                        </p:par>
                        <p:par>
                          <p:cTn id="29" fill="hold">
                            <p:stCondLst>
                              <p:cond delay="11600"/>
                            </p:stCondLst>
                            <p:childTnLst>
                              <p:par>
                                <p:cTn id="30" presetID="10" presetClass="exit" presetSubtype="0" fill="hold" grpId="1" nodeType="afterEffect">
                                  <p:stCondLst>
                                    <p:cond delay="0"/>
                                  </p:stCondLst>
                                  <p:childTnLst>
                                    <p:animEffect transition="out" filter="fade">
                                      <p:cBhvr>
                                        <p:cTn id="31" dur="500"/>
                                        <p:tgtEl>
                                          <p:spTgt spid="123"/>
                                        </p:tgtEl>
                                      </p:cBhvr>
                                    </p:animEffect>
                                    <p:set>
                                      <p:cBhvr>
                                        <p:cTn id="32" dur="1" fill="hold">
                                          <p:stCondLst>
                                            <p:cond delay="499"/>
                                          </p:stCondLst>
                                        </p:cTn>
                                        <p:tgtEl>
                                          <p:spTgt spid="12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24"/>
                                        </p:tgtEl>
                                      </p:cBhvr>
                                    </p:animEffect>
                                    <p:set>
                                      <p:cBhvr>
                                        <p:cTn id="35"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P spid="123" grpId="0"/>
      <p:bldP spid="123" grpId="1"/>
      <p:bldP spid="124" grpId="0"/>
      <p:bldP spid="12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1680BF08-B383-4161-9087-3C88FDA36D4E}"/>
              </a:ext>
            </a:extLst>
          </p:cNvPr>
          <p:cNvGrpSpPr/>
          <p:nvPr/>
        </p:nvGrpSpPr>
        <p:grpSpPr>
          <a:xfrm flipH="1">
            <a:off x="3351831" y="2201967"/>
            <a:ext cx="3409950" cy="979324"/>
            <a:chOff x="7848600" y="2201967"/>
            <a:chExt cx="3409950" cy="979324"/>
          </a:xfrm>
        </p:grpSpPr>
        <p:cxnSp>
          <p:nvCxnSpPr>
            <p:cNvPr id="86" name="Straight Connector 85">
              <a:extLst>
                <a:ext uri="{FF2B5EF4-FFF2-40B4-BE49-F238E27FC236}">
                  <a16:creationId xmlns:a16="http://schemas.microsoft.com/office/drawing/2014/main" id="{5098A3FE-84DE-4546-9F24-DA7666A8F76B}"/>
                </a:ext>
              </a:extLst>
            </p:cNvPr>
            <p:cNvCxnSpPr>
              <a:cxnSpLocks/>
            </p:cNvCxnSpPr>
            <p:nvPr/>
          </p:nvCxnSpPr>
          <p:spPr>
            <a:xfrm>
              <a:off x="7848600" y="2201967"/>
              <a:ext cx="3409950"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90CE43E-B24F-4E07-90F5-B40A33DECAA2}"/>
                </a:ext>
              </a:extLst>
            </p:cNvPr>
            <p:cNvCxnSpPr>
              <a:cxnSpLocks/>
            </p:cNvCxnSpPr>
            <p:nvPr/>
          </p:nvCxnSpPr>
          <p:spPr>
            <a:xfrm>
              <a:off x="11247934" y="2201969"/>
              <a:ext cx="0" cy="979322"/>
            </a:xfrm>
            <a:prstGeom prst="line">
              <a:avLst/>
            </a:prstGeom>
            <a:ln w="1905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EF543313-F749-4D9D-AD93-8C89F5C8613C}"/>
              </a:ext>
            </a:extLst>
          </p:cNvPr>
          <p:cNvGrpSpPr/>
          <p:nvPr/>
        </p:nvGrpSpPr>
        <p:grpSpPr>
          <a:xfrm>
            <a:off x="7039151" y="1908164"/>
            <a:ext cx="565610" cy="565606"/>
            <a:chOff x="13560666" y="5726122"/>
            <a:chExt cx="636145" cy="636143"/>
          </a:xfrm>
        </p:grpSpPr>
        <p:sp>
          <p:nvSpPr>
            <p:cNvPr id="111" name="Oval 110">
              <a:extLst>
                <a:ext uri="{FF2B5EF4-FFF2-40B4-BE49-F238E27FC236}">
                  <a16:creationId xmlns:a16="http://schemas.microsoft.com/office/drawing/2014/main" id="{E72ACD7E-6882-42FA-B44B-25569CDED885}"/>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12" name="Group 111">
              <a:extLst>
                <a:ext uri="{FF2B5EF4-FFF2-40B4-BE49-F238E27FC236}">
                  <a16:creationId xmlns:a16="http://schemas.microsoft.com/office/drawing/2014/main" id="{AB2AEC24-1236-422F-9307-AA2C3179E2C9}"/>
                </a:ext>
              </a:extLst>
            </p:cNvPr>
            <p:cNvGrpSpPr/>
            <p:nvPr/>
          </p:nvGrpSpPr>
          <p:grpSpPr>
            <a:xfrm>
              <a:off x="13671477" y="5811037"/>
              <a:ext cx="414489" cy="466302"/>
              <a:chOff x="3445724" y="3414992"/>
              <a:chExt cx="180132" cy="202649"/>
            </a:xfrm>
            <a:solidFill>
              <a:schemeClr val="bg2"/>
            </a:solidFill>
          </p:grpSpPr>
          <p:sp>
            <p:nvSpPr>
              <p:cNvPr id="113" name="Freeform: Shape 112">
                <a:extLst>
                  <a:ext uri="{FF2B5EF4-FFF2-40B4-BE49-F238E27FC236}">
                    <a16:creationId xmlns:a16="http://schemas.microsoft.com/office/drawing/2014/main" id="{82BFF1BB-9F91-4E8D-BE7D-E579A489B2F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14" name="Freeform: Shape 113">
                <a:extLst>
                  <a:ext uri="{FF2B5EF4-FFF2-40B4-BE49-F238E27FC236}">
                    <a16:creationId xmlns:a16="http://schemas.microsoft.com/office/drawing/2014/main" id="{79CA2A1F-D25A-44CB-80D9-0F880E330029}"/>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15" name="Freeform: Shape 114">
                <a:extLst>
                  <a:ext uri="{FF2B5EF4-FFF2-40B4-BE49-F238E27FC236}">
                    <a16:creationId xmlns:a16="http://schemas.microsoft.com/office/drawing/2014/main" id="{63A5438A-CFCF-4007-A0AF-FC8D2317FB59}"/>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88" name="Group 87">
            <a:extLst>
              <a:ext uri="{FF2B5EF4-FFF2-40B4-BE49-F238E27FC236}">
                <a16:creationId xmlns:a16="http://schemas.microsoft.com/office/drawing/2014/main" id="{8D7E2BD4-2B84-415D-9B6D-9A28F61E05A4}"/>
              </a:ext>
            </a:extLst>
          </p:cNvPr>
          <p:cNvGrpSpPr/>
          <p:nvPr/>
        </p:nvGrpSpPr>
        <p:grpSpPr>
          <a:xfrm>
            <a:off x="7039151" y="1908164"/>
            <a:ext cx="565610" cy="565606"/>
            <a:chOff x="13560666" y="5726122"/>
            <a:chExt cx="636145" cy="636143"/>
          </a:xfrm>
        </p:grpSpPr>
        <p:sp>
          <p:nvSpPr>
            <p:cNvPr id="89" name="Oval 88">
              <a:extLst>
                <a:ext uri="{FF2B5EF4-FFF2-40B4-BE49-F238E27FC236}">
                  <a16:creationId xmlns:a16="http://schemas.microsoft.com/office/drawing/2014/main" id="{7023A57B-011C-4978-BF90-0292C7E0D6D5}"/>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28" name="Group 127">
              <a:extLst>
                <a:ext uri="{FF2B5EF4-FFF2-40B4-BE49-F238E27FC236}">
                  <a16:creationId xmlns:a16="http://schemas.microsoft.com/office/drawing/2014/main" id="{228C682C-787D-4EAC-81F0-08611D246E25}"/>
                </a:ext>
              </a:extLst>
            </p:cNvPr>
            <p:cNvGrpSpPr/>
            <p:nvPr/>
          </p:nvGrpSpPr>
          <p:grpSpPr>
            <a:xfrm>
              <a:off x="13671477" y="5811037"/>
              <a:ext cx="414489" cy="466302"/>
              <a:chOff x="3445724" y="3414992"/>
              <a:chExt cx="180132" cy="202649"/>
            </a:xfrm>
            <a:solidFill>
              <a:schemeClr val="bg2"/>
            </a:solidFill>
          </p:grpSpPr>
          <p:sp>
            <p:nvSpPr>
              <p:cNvPr id="129" name="Freeform: Shape 128">
                <a:extLst>
                  <a:ext uri="{FF2B5EF4-FFF2-40B4-BE49-F238E27FC236}">
                    <a16:creationId xmlns:a16="http://schemas.microsoft.com/office/drawing/2014/main" id="{CF7A6CF8-3E9A-411C-B983-C82F3933A7C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0" name="Freeform: Shape 129">
                <a:extLst>
                  <a:ext uri="{FF2B5EF4-FFF2-40B4-BE49-F238E27FC236}">
                    <a16:creationId xmlns:a16="http://schemas.microsoft.com/office/drawing/2014/main" id="{74119C3A-DD38-403A-A3EC-9E699B0C4D1B}"/>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1" name="Freeform: Shape 130">
                <a:extLst>
                  <a:ext uri="{FF2B5EF4-FFF2-40B4-BE49-F238E27FC236}">
                    <a16:creationId xmlns:a16="http://schemas.microsoft.com/office/drawing/2014/main" id="{1F4C9971-F2F7-4988-951C-9900740C89DB}"/>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nvGrpSpPr>
          <p:cNvPr id="132" name="Group 131">
            <a:extLst>
              <a:ext uri="{FF2B5EF4-FFF2-40B4-BE49-F238E27FC236}">
                <a16:creationId xmlns:a16="http://schemas.microsoft.com/office/drawing/2014/main" id="{69EA8409-494E-4169-AC4E-D5AA23F64C22}"/>
              </a:ext>
            </a:extLst>
          </p:cNvPr>
          <p:cNvGrpSpPr/>
          <p:nvPr/>
        </p:nvGrpSpPr>
        <p:grpSpPr>
          <a:xfrm>
            <a:off x="7039151" y="1908164"/>
            <a:ext cx="565610" cy="565606"/>
            <a:chOff x="13560666" y="5726122"/>
            <a:chExt cx="636145" cy="636143"/>
          </a:xfrm>
        </p:grpSpPr>
        <p:sp>
          <p:nvSpPr>
            <p:cNvPr id="133" name="Oval 132">
              <a:extLst>
                <a:ext uri="{FF2B5EF4-FFF2-40B4-BE49-F238E27FC236}">
                  <a16:creationId xmlns:a16="http://schemas.microsoft.com/office/drawing/2014/main" id="{3C3E0840-98BE-4E1D-949B-2EF9BBE5C308}"/>
                </a:ext>
              </a:extLst>
            </p:cNvPr>
            <p:cNvSpPr/>
            <p:nvPr/>
          </p:nvSpPr>
          <p:spPr bwMode="auto">
            <a:xfrm>
              <a:off x="13560666" y="5726122"/>
              <a:ext cx="636145" cy="6361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34" name="Group 133">
              <a:extLst>
                <a:ext uri="{FF2B5EF4-FFF2-40B4-BE49-F238E27FC236}">
                  <a16:creationId xmlns:a16="http://schemas.microsoft.com/office/drawing/2014/main" id="{C44B329E-7278-4763-B9B6-C655706215C9}"/>
                </a:ext>
              </a:extLst>
            </p:cNvPr>
            <p:cNvGrpSpPr/>
            <p:nvPr/>
          </p:nvGrpSpPr>
          <p:grpSpPr>
            <a:xfrm>
              <a:off x="13671477" y="5811037"/>
              <a:ext cx="414489" cy="466302"/>
              <a:chOff x="3445724" y="3414992"/>
              <a:chExt cx="180132" cy="202649"/>
            </a:xfrm>
            <a:solidFill>
              <a:schemeClr val="bg2"/>
            </a:solidFill>
          </p:grpSpPr>
          <p:sp>
            <p:nvSpPr>
              <p:cNvPr id="135" name="Freeform: Shape 134">
                <a:extLst>
                  <a:ext uri="{FF2B5EF4-FFF2-40B4-BE49-F238E27FC236}">
                    <a16:creationId xmlns:a16="http://schemas.microsoft.com/office/drawing/2014/main" id="{527DA589-2058-4143-A41B-2FE64358D665}"/>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6" name="Freeform: Shape 135">
                <a:extLst>
                  <a:ext uri="{FF2B5EF4-FFF2-40B4-BE49-F238E27FC236}">
                    <a16:creationId xmlns:a16="http://schemas.microsoft.com/office/drawing/2014/main" id="{67CA73F3-BE77-4F55-A3A2-530718B2640E}"/>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37" name="Freeform: Shape 136">
                <a:extLst>
                  <a:ext uri="{FF2B5EF4-FFF2-40B4-BE49-F238E27FC236}">
                    <a16:creationId xmlns:a16="http://schemas.microsoft.com/office/drawing/2014/main" id="{8E84EE1E-D00A-46C6-BE1B-D143FD0D1CE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sp>
        <p:nvSpPr>
          <p:cNvPr id="2" name="Title 1">
            <a:extLst>
              <a:ext uri="{FF2B5EF4-FFF2-40B4-BE49-F238E27FC236}">
                <a16:creationId xmlns:a16="http://schemas.microsoft.com/office/drawing/2014/main" id="{3957DAF8-B195-634B-9066-C36C3FDB70D1}"/>
              </a:ext>
            </a:extLst>
          </p:cNvPr>
          <p:cNvSpPr>
            <a:spLocks noGrp="1"/>
          </p:cNvSpPr>
          <p:nvPr>
            <p:ph type="title"/>
          </p:nvPr>
        </p:nvSpPr>
        <p:spPr/>
        <p:txBody>
          <a:bodyPr/>
          <a:lstStyle/>
          <a:p>
            <a:r>
              <a:rPr lang="en-US" dirty="0"/>
              <a:t>EKS data plane options</a:t>
            </a:r>
            <a:br>
              <a:rPr lang="en-US" dirty="0"/>
            </a:br>
            <a:r>
              <a:rPr lang="en-US" sz="3200" dirty="0">
                <a:solidFill>
                  <a:schemeClr val="accent2"/>
                </a:solidFill>
              </a:rPr>
              <a:t>Fargate only </a:t>
            </a:r>
          </a:p>
        </p:txBody>
      </p:sp>
      <p:sp>
        <p:nvSpPr>
          <p:cNvPr id="3" name="Content Placeholder 2">
            <a:extLst>
              <a:ext uri="{FF2B5EF4-FFF2-40B4-BE49-F238E27FC236}">
                <a16:creationId xmlns:a16="http://schemas.microsoft.com/office/drawing/2014/main" id="{24D1B6F5-5E55-D249-B6D6-2E9414EF28C6}"/>
              </a:ext>
            </a:extLst>
          </p:cNvPr>
          <p:cNvSpPr>
            <a:spLocks noGrp="1"/>
          </p:cNvSpPr>
          <p:nvPr>
            <p:ph sz="half" idx="1"/>
          </p:nvPr>
        </p:nvSpPr>
        <p:spPr/>
        <p:txBody>
          <a:bodyPr/>
          <a:lstStyle/>
          <a:p>
            <a:endParaRPr lang="en-US"/>
          </a:p>
        </p:txBody>
      </p:sp>
      <p:sp>
        <p:nvSpPr>
          <p:cNvPr id="43" name="TextBox 42">
            <a:extLst>
              <a:ext uri="{FF2B5EF4-FFF2-40B4-BE49-F238E27FC236}">
                <a16:creationId xmlns:a16="http://schemas.microsoft.com/office/drawing/2014/main" id="{80CC60CE-DCBB-2B44-831F-7CE184C79A3C}"/>
              </a:ext>
            </a:extLst>
          </p:cNvPr>
          <p:cNvSpPr txBox="1"/>
          <p:nvPr/>
        </p:nvSpPr>
        <p:spPr>
          <a:xfrm>
            <a:off x="526885" y="7338364"/>
            <a:ext cx="5616368" cy="332399"/>
          </a:xfrm>
          <a:prstGeom prst="rect">
            <a:avLst/>
          </a:prstGeom>
          <a:noFill/>
        </p:spPr>
        <p:txBody>
          <a:bodyPr wrap="square" lIns="182880" tIns="0" rIns="182880" bIns="0" rtlCol="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0" i="0" u="none" strike="noStrike" kern="1200" cap="none" spc="0" normalizeH="0" baseline="0" noProof="0" dirty="0">
                <a:ln>
                  <a:noFill/>
                </a:ln>
                <a:solidFill>
                  <a:srgbClr val="FFCE3F"/>
                </a:solidFill>
                <a:effectLst/>
                <a:uLnTx/>
                <a:uFillTx/>
                <a:latin typeface="Amazon Ember"/>
                <a:ea typeface="+mn-ea"/>
                <a:cs typeface="Segoe UI" pitchFamily="34" charset="0"/>
              </a:rPr>
              <a:t>Serverless container data plane</a:t>
            </a:r>
          </a:p>
        </p:txBody>
      </p:sp>
      <p:sp>
        <p:nvSpPr>
          <p:cNvPr id="65" name="TextBox 64">
            <a:extLst>
              <a:ext uri="{FF2B5EF4-FFF2-40B4-BE49-F238E27FC236}">
                <a16:creationId xmlns:a16="http://schemas.microsoft.com/office/drawing/2014/main" id="{2B9C189D-ED3D-4E0B-8881-E05D4C4A7880}"/>
              </a:ext>
            </a:extLst>
          </p:cNvPr>
          <p:cNvSpPr txBox="1"/>
          <p:nvPr/>
        </p:nvSpPr>
        <p:spPr>
          <a:xfrm>
            <a:off x="5305697" y="2820212"/>
            <a:ext cx="83755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NEW</a:t>
            </a:r>
          </a:p>
        </p:txBody>
      </p:sp>
      <p:grpSp>
        <p:nvGrpSpPr>
          <p:cNvPr id="80" name="Group 79">
            <a:extLst>
              <a:ext uri="{FF2B5EF4-FFF2-40B4-BE49-F238E27FC236}">
                <a16:creationId xmlns:a16="http://schemas.microsoft.com/office/drawing/2014/main" id="{2FBB2463-6EF5-4468-A6BE-21BC71B5E979}"/>
              </a:ext>
            </a:extLst>
          </p:cNvPr>
          <p:cNvGrpSpPr/>
          <p:nvPr/>
        </p:nvGrpSpPr>
        <p:grpSpPr>
          <a:xfrm>
            <a:off x="2607444" y="4664766"/>
            <a:ext cx="1513305" cy="1083356"/>
            <a:chOff x="2112560" y="6492078"/>
            <a:chExt cx="1513305" cy="1083356"/>
          </a:xfrm>
        </p:grpSpPr>
        <p:sp>
          <p:nvSpPr>
            <p:cNvPr id="81" name="TextBox 80">
              <a:extLst>
                <a:ext uri="{FF2B5EF4-FFF2-40B4-BE49-F238E27FC236}">
                  <a16:creationId xmlns:a16="http://schemas.microsoft.com/office/drawing/2014/main" id="{B9CC5AC8-DCE0-4FC8-9D3C-31503F233F43}"/>
                </a:ext>
              </a:extLst>
            </p:cNvPr>
            <p:cNvSpPr txBox="1"/>
            <p:nvPr/>
          </p:nvSpPr>
          <p:spPr>
            <a:xfrm>
              <a:off x="2112560" y="7206102"/>
              <a:ext cx="1513305"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82" name="Graphic 81">
              <a:extLst>
                <a:ext uri="{FF2B5EF4-FFF2-40B4-BE49-F238E27FC236}">
                  <a16:creationId xmlns:a16="http://schemas.microsoft.com/office/drawing/2014/main" id="{67977231-2646-464A-A455-DA95D4820F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8727" y="6492078"/>
              <a:ext cx="720971" cy="720971"/>
            </a:xfrm>
            <a:prstGeom prst="rect">
              <a:avLst/>
            </a:prstGeom>
          </p:spPr>
        </p:pic>
      </p:grpSp>
      <p:sp>
        <p:nvSpPr>
          <p:cNvPr id="108" name="Rectangle 107">
            <a:extLst>
              <a:ext uri="{FF2B5EF4-FFF2-40B4-BE49-F238E27FC236}">
                <a16:creationId xmlns:a16="http://schemas.microsoft.com/office/drawing/2014/main" id="{0EDD9CF7-AC36-4D00-BDED-6B9D1C10D3E5}"/>
              </a:ext>
            </a:extLst>
          </p:cNvPr>
          <p:cNvSpPr/>
          <p:nvPr/>
        </p:nvSpPr>
        <p:spPr bwMode="auto">
          <a:xfrm>
            <a:off x="6777038" y="1691640"/>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57" name="Group 56">
            <a:extLst>
              <a:ext uri="{FF2B5EF4-FFF2-40B4-BE49-F238E27FC236}">
                <a16:creationId xmlns:a16="http://schemas.microsoft.com/office/drawing/2014/main" id="{BA750DD3-2C91-4F20-8AD6-BDA850BDE0E3}"/>
              </a:ext>
            </a:extLst>
          </p:cNvPr>
          <p:cNvGrpSpPr/>
          <p:nvPr/>
        </p:nvGrpSpPr>
        <p:grpSpPr>
          <a:xfrm>
            <a:off x="6171004" y="1828849"/>
            <a:ext cx="2301904" cy="1099582"/>
            <a:chOff x="5624528" y="3235299"/>
            <a:chExt cx="2301904" cy="1099582"/>
          </a:xfrm>
        </p:grpSpPr>
        <p:sp>
          <p:nvSpPr>
            <p:cNvPr id="58" name="TextBox 57">
              <a:extLst>
                <a:ext uri="{FF2B5EF4-FFF2-40B4-BE49-F238E27FC236}">
                  <a16:creationId xmlns:a16="http://schemas.microsoft.com/office/drawing/2014/main" id="{4544B702-9A91-41A6-A653-0C526AC745AD}"/>
                </a:ext>
              </a:extLst>
            </p:cNvPr>
            <p:cNvSpPr txBox="1"/>
            <p:nvPr/>
          </p:nvSpPr>
          <p:spPr>
            <a:xfrm>
              <a:off x="5624528" y="3965549"/>
              <a:ext cx="2301904"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59" name="Graphic 58">
              <a:extLst>
                <a:ext uri="{FF2B5EF4-FFF2-40B4-BE49-F238E27FC236}">
                  <a16:creationId xmlns:a16="http://schemas.microsoft.com/office/drawing/2014/main" id="{412E8307-2C16-4243-A0CF-59654D5EC9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13249" y="3235299"/>
              <a:ext cx="724463" cy="724463"/>
            </a:xfrm>
            <a:prstGeom prst="rect">
              <a:avLst/>
            </a:prstGeom>
          </p:spPr>
        </p:pic>
      </p:grpSp>
      <p:sp>
        <p:nvSpPr>
          <p:cNvPr id="138" name="Rectangle 137">
            <a:extLst>
              <a:ext uri="{FF2B5EF4-FFF2-40B4-BE49-F238E27FC236}">
                <a16:creationId xmlns:a16="http://schemas.microsoft.com/office/drawing/2014/main" id="{F0A9CB8D-1865-4A1E-9468-F8D70403927F}"/>
              </a:ext>
            </a:extLst>
          </p:cNvPr>
          <p:cNvSpPr/>
          <p:nvPr/>
        </p:nvSpPr>
        <p:spPr bwMode="auto">
          <a:xfrm>
            <a:off x="2826666"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39" name="Rectangle 38">
            <a:extLst>
              <a:ext uri="{FF2B5EF4-FFF2-40B4-BE49-F238E27FC236}">
                <a16:creationId xmlns:a16="http://schemas.microsoft.com/office/drawing/2014/main" id="{48DA4911-0A69-0E46-A9F8-DC3A52C39291}"/>
              </a:ext>
            </a:extLst>
          </p:cNvPr>
          <p:cNvSpPr/>
          <p:nvPr/>
        </p:nvSpPr>
        <p:spPr bwMode="auto">
          <a:xfrm>
            <a:off x="555913" y="3282849"/>
            <a:ext cx="5616367"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116" name="TextBox 115">
            <a:extLst>
              <a:ext uri="{FF2B5EF4-FFF2-40B4-BE49-F238E27FC236}">
                <a16:creationId xmlns:a16="http://schemas.microsoft.com/office/drawing/2014/main" id="{E04EE5AD-74CC-4446-94A9-28F2AEEE2FB5}"/>
              </a:ext>
            </a:extLst>
          </p:cNvPr>
          <p:cNvSpPr txBox="1"/>
          <p:nvPr/>
        </p:nvSpPr>
        <p:spPr>
          <a:xfrm>
            <a:off x="6087458" y="1529068"/>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Pods</a:t>
            </a:r>
          </a:p>
        </p:txBody>
      </p:sp>
    </p:spTree>
    <p:extLst>
      <p:ext uri="{BB962C8B-B14F-4D97-AF65-F5344CB8AC3E}">
        <p14:creationId xmlns:p14="http://schemas.microsoft.com/office/powerpoint/2010/main" val="932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par>
                                <p:cTn id="8" presetID="50" presetClass="path" presetSubtype="0" repeatCount="3000" fill="hold" nodeType="withEffect">
                                  <p:stCondLst>
                                    <p:cond delay="0"/>
                                  </p:stCondLst>
                                  <p:childTnLst>
                                    <p:animMotion origin="layout" path="M -0.0001 -0.00019 L -0.09581 0.00078 C -0.22786 0.00116 -0.13878 0.00039 -0.27061 0.00097 L -0.27061 0.18249 " pathEditMode="relative" rAng="0" ptsTypes="AAAA">
                                      <p:cBhvr>
                                        <p:cTn id="9" dur="3000" fill="hold"/>
                                        <p:tgtEl>
                                          <p:spTgt spid="110"/>
                                        </p:tgtEl>
                                        <p:attrNameLst>
                                          <p:attrName>ppt_x</p:attrName>
                                          <p:attrName>ppt_y</p:attrName>
                                        </p:attrNameLst>
                                      </p:cBhvr>
                                      <p:rCtr x="-13531" y="9124"/>
                                    </p:animMotion>
                                  </p:childTnLst>
                                </p:cTn>
                              </p:par>
                              <p:par>
                                <p:cTn id="10" presetID="50" presetClass="path" presetSubtype="0" repeatCount="3000" fill="hold" nodeType="withEffect">
                                  <p:stCondLst>
                                    <p:cond delay="1000"/>
                                  </p:stCondLst>
                                  <p:childTnLst>
                                    <p:animMotion origin="layout" path="M -0.0001 -0.00019 L -0.09581 0.00078 C -0.22786 0.00116 -0.13878 0.00039 -0.27061 0.00097 L -0.27061 0.18249 " pathEditMode="relative" rAng="0" ptsTypes="AAAA">
                                      <p:cBhvr>
                                        <p:cTn id="11" dur="3000" fill="hold"/>
                                        <p:tgtEl>
                                          <p:spTgt spid="88"/>
                                        </p:tgtEl>
                                        <p:attrNameLst>
                                          <p:attrName>ppt_x</p:attrName>
                                          <p:attrName>ppt_y</p:attrName>
                                        </p:attrNameLst>
                                      </p:cBhvr>
                                      <p:rCtr x="-13531" y="9124"/>
                                    </p:animMotion>
                                  </p:childTnLst>
                                </p:cTn>
                              </p:par>
                              <p:par>
                                <p:cTn id="12" presetID="50" presetClass="path" presetSubtype="0" repeatCount="3000" fill="hold" nodeType="withEffect">
                                  <p:stCondLst>
                                    <p:cond delay="2000"/>
                                  </p:stCondLst>
                                  <p:childTnLst>
                                    <p:animMotion origin="layout" path="M -0.0001 -0.00019 L -0.09581 0.00078 C -0.22786 0.00116 -0.13878 0.00039 -0.27061 0.00097 L -0.27061 0.18249 " pathEditMode="relative" rAng="0" ptsTypes="AAAA">
                                      <p:cBhvr>
                                        <p:cTn id="13" dur="3000" fill="hold"/>
                                        <p:tgtEl>
                                          <p:spTgt spid="132"/>
                                        </p:tgtEl>
                                        <p:attrNameLst>
                                          <p:attrName>ppt_x</p:attrName>
                                          <p:attrName>ppt_y</p:attrName>
                                        </p:attrNameLst>
                                      </p:cBhvr>
                                      <p:rCtr x="-13531" y="9124"/>
                                    </p:animMotion>
                                  </p:childTnLst>
                                </p:cTn>
                              </p:par>
                            </p:childTnLst>
                          </p:cTn>
                        </p:par>
                        <p:par>
                          <p:cTn id="14" fill="hold">
                            <p:stCondLst>
                              <p:cond delay="11000"/>
                            </p:stCondLst>
                            <p:childTnLst>
                              <p:par>
                                <p:cTn id="15" presetID="10" presetClass="exit" presetSubtype="0" fill="hold" grpId="1" nodeType="afterEffect">
                                  <p:stCondLst>
                                    <p:cond delay="0"/>
                                  </p:stCondLst>
                                  <p:childTnLst>
                                    <p:animEffect transition="out" filter="fade">
                                      <p:cBhvr>
                                        <p:cTn id="16" dur="500"/>
                                        <p:tgtEl>
                                          <p:spTgt spid="116"/>
                                        </p:tgtEl>
                                      </p:cBhvr>
                                    </p:animEffect>
                                    <p:set>
                                      <p:cBhvr>
                                        <p:cTn id="17" dur="1" fill="hold">
                                          <p:stCondLst>
                                            <p:cond delay="499"/>
                                          </p:stCondLst>
                                        </p:cTn>
                                        <p:tgtEl>
                                          <p:spTgt spid="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444F4D-EBCE-4DE6-9A41-536A6F85327E}"/>
              </a:ext>
            </a:extLst>
          </p:cNvPr>
          <p:cNvSpPr/>
          <p:nvPr/>
        </p:nvSpPr>
        <p:spPr bwMode="auto">
          <a:xfrm>
            <a:off x="0" y="1447800"/>
            <a:ext cx="14630400" cy="6218238"/>
          </a:xfrm>
          <a:prstGeom prst="rect">
            <a:avLst/>
          </a:prstGeom>
          <a:solidFill>
            <a:srgbClr val="1D1D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2" name="Title 1">
            <a:extLst>
              <a:ext uri="{FF2B5EF4-FFF2-40B4-BE49-F238E27FC236}">
                <a16:creationId xmlns:a16="http://schemas.microsoft.com/office/drawing/2014/main" id="{D1E88D25-7909-2344-BAA5-E4F4EDAA8A36}"/>
              </a:ext>
            </a:extLst>
          </p:cNvPr>
          <p:cNvSpPr>
            <a:spLocks noGrp="1"/>
          </p:cNvSpPr>
          <p:nvPr>
            <p:ph type="title"/>
          </p:nvPr>
        </p:nvSpPr>
        <p:spPr/>
        <p:txBody>
          <a:bodyPr/>
          <a:lstStyle/>
          <a:p>
            <a:r>
              <a:rPr lang="en-US" dirty="0"/>
              <a:t>Fargate profile template	</a:t>
            </a:r>
          </a:p>
        </p:txBody>
      </p:sp>
      <p:sp>
        <p:nvSpPr>
          <p:cNvPr id="12" name="Content Placeholder 11">
            <a:extLst>
              <a:ext uri="{FF2B5EF4-FFF2-40B4-BE49-F238E27FC236}">
                <a16:creationId xmlns:a16="http://schemas.microsoft.com/office/drawing/2014/main" id="{724F15FB-5FAA-CE44-9CD7-E888A4E9EB7A}"/>
              </a:ext>
            </a:extLst>
          </p:cNvPr>
          <p:cNvSpPr>
            <a:spLocks noGrp="1"/>
          </p:cNvSpPr>
          <p:nvPr>
            <p:ph sz="half" idx="1"/>
          </p:nvPr>
        </p:nvSpPr>
        <p:spPr/>
        <p:txBody>
          <a:bodyPr/>
          <a:lstStyle/>
          <a:p>
            <a:endParaRPr lang="en-US"/>
          </a:p>
        </p:txBody>
      </p:sp>
      <p:grpSp>
        <p:nvGrpSpPr>
          <p:cNvPr id="4" name="Group 3">
            <a:extLst>
              <a:ext uri="{FF2B5EF4-FFF2-40B4-BE49-F238E27FC236}">
                <a16:creationId xmlns:a16="http://schemas.microsoft.com/office/drawing/2014/main" id="{4FE4351F-2CEF-4A07-9D45-F1DA0A3A6652}"/>
              </a:ext>
            </a:extLst>
          </p:cNvPr>
          <p:cNvGrpSpPr/>
          <p:nvPr/>
        </p:nvGrpSpPr>
        <p:grpSpPr>
          <a:xfrm>
            <a:off x="538162" y="1815016"/>
            <a:ext cx="12693651" cy="5483806"/>
            <a:chOff x="538162" y="1964385"/>
            <a:chExt cx="11517459" cy="4975677"/>
          </a:xfrm>
        </p:grpSpPr>
        <p:pic>
          <p:nvPicPr>
            <p:cNvPr id="32" name="Picture 31">
              <a:extLst>
                <a:ext uri="{FF2B5EF4-FFF2-40B4-BE49-F238E27FC236}">
                  <a16:creationId xmlns:a16="http://schemas.microsoft.com/office/drawing/2014/main" id="{A410B3D3-A82B-1745-92BA-E276E918D92F}"/>
                </a:ext>
              </a:extLst>
            </p:cNvPr>
            <p:cNvPicPr>
              <a:picLocks noChangeAspect="1"/>
            </p:cNvPicPr>
            <p:nvPr/>
          </p:nvPicPr>
          <p:blipFill rotWithShape="1">
            <a:blip r:embed="rId3"/>
            <a:srcRect t="2949"/>
            <a:stretch/>
          </p:blipFill>
          <p:spPr>
            <a:xfrm>
              <a:off x="538162" y="2133600"/>
              <a:ext cx="11517459" cy="4806462"/>
            </a:xfrm>
            <a:prstGeom prst="rect">
              <a:avLst/>
            </a:prstGeom>
          </p:spPr>
        </p:pic>
        <p:pic>
          <p:nvPicPr>
            <p:cNvPr id="5" name="Picture 4">
              <a:extLst>
                <a:ext uri="{FF2B5EF4-FFF2-40B4-BE49-F238E27FC236}">
                  <a16:creationId xmlns:a16="http://schemas.microsoft.com/office/drawing/2014/main" id="{73485041-81FC-45CD-9095-8A4B53C8D819}"/>
                </a:ext>
              </a:extLst>
            </p:cNvPr>
            <p:cNvPicPr>
              <a:picLocks noChangeAspect="1"/>
            </p:cNvPicPr>
            <p:nvPr/>
          </p:nvPicPr>
          <p:blipFill rotWithShape="1">
            <a:blip r:embed="rId3"/>
            <a:srcRect l="15341" t="60295" r="83543" b="35763"/>
            <a:stretch/>
          </p:blipFill>
          <p:spPr>
            <a:xfrm>
              <a:off x="560070" y="1964385"/>
              <a:ext cx="128589" cy="195263"/>
            </a:xfrm>
            <a:prstGeom prst="rect">
              <a:avLst/>
            </a:prstGeom>
          </p:spPr>
        </p:pic>
      </p:grpSp>
      <p:sp>
        <p:nvSpPr>
          <p:cNvPr id="6" name="Rectangle 5">
            <a:extLst>
              <a:ext uri="{FF2B5EF4-FFF2-40B4-BE49-F238E27FC236}">
                <a16:creationId xmlns:a16="http://schemas.microsoft.com/office/drawing/2014/main" id="{519B29DB-9D9A-446E-BBCC-B3EEE9F8AB15}"/>
              </a:ext>
            </a:extLst>
          </p:cNvPr>
          <p:cNvSpPr/>
          <p:nvPr/>
        </p:nvSpPr>
        <p:spPr bwMode="auto">
          <a:xfrm>
            <a:off x="817621" y="2227100"/>
            <a:ext cx="3270192" cy="822960"/>
          </a:xfrm>
          <a:prstGeom prst="rect">
            <a:avLst/>
          </a:prstGeom>
          <a:ln w="19050">
            <a:solidFill>
              <a:schemeClr val="accent2"/>
            </a:solidFill>
          </a:ln>
        </p:spPr>
        <p:txBody>
          <a:bodyPr wrap="square" lIns="182880" tIns="182880" rIns="182880" bIns="18288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endParaRPr>
          </a:p>
        </p:txBody>
      </p:sp>
      <p:sp>
        <p:nvSpPr>
          <p:cNvPr id="19" name="Rectangle 18">
            <a:extLst>
              <a:ext uri="{FF2B5EF4-FFF2-40B4-BE49-F238E27FC236}">
                <a16:creationId xmlns:a16="http://schemas.microsoft.com/office/drawing/2014/main" id="{DE07E058-9C0B-41CB-A5B1-DE0994667ABD}"/>
              </a:ext>
            </a:extLst>
          </p:cNvPr>
          <p:cNvSpPr/>
          <p:nvPr/>
        </p:nvSpPr>
        <p:spPr bwMode="auto">
          <a:xfrm>
            <a:off x="817621" y="3472335"/>
            <a:ext cx="3270192" cy="2743200"/>
          </a:xfrm>
          <a:prstGeom prst="rect">
            <a:avLst/>
          </a:prstGeom>
          <a:ln w="19050">
            <a:solidFill>
              <a:schemeClr val="accent2"/>
            </a:solidFill>
          </a:ln>
        </p:spPr>
        <p:txBody>
          <a:bodyPr wrap="square" lIns="182880" tIns="182880" rIns="182880" bIns="18288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endParaRPr>
          </a:p>
        </p:txBody>
      </p:sp>
      <p:grpSp>
        <p:nvGrpSpPr>
          <p:cNvPr id="7" name="Group 6">
            <a:extLst>
              <a:ext uri="{FF2B5EF4-FFF2-40B4-BE49-F238E27FC236}">
                <a16:creationId xmlns:a16="http://schemas.microsoft.com/office/drawing/2014/main" id="{CB542939-4DC0-8848-BC6F-10B8B4C2709F}"/>
              </a:ext>
            </a:extLst>
          </p:cNvPr>
          <p:cNvGrpSpPr/>
          <p:nvPr/>
        </p:nvGrpSpPr>
        <p:grpSpPr>
          <a:xfrm>
            <a:off x="4087813" y="2156045"/>
            <a:ext cx="9006863" cy="984885"/>
            <a:chOff x="4087813" y="2156045"/>
            <a:chExt cx="9006863" cy="984885"/>
          </a:xfrm>
        </p:grpSpPr>
        <p:sp>
          <p:nvSpPr>
            <p:cNvPr id="10" name="TextBox 9">
              <a:extLst>
                <a:ext uri="{FF2B5EF4-FFF2-40B4-BE49-F238E27FC236}">
                  <a16:creationId xmlns:a16="http://schemas.microsoft.com/office/drawing/2014/main" id="{23CD1B49-963C-4F26-95CB-9C038479F530}"/>
                </a:ext>
              </a:extLst>
            </p:cNvPr>
            <p:cNvSpPr txBox="1"/>
            <p:nvPr/>
          </p:nvSpPr>
          <p:spPr>
            <a:xfrm>
              <a:off x="9539396" y="2156045"/>
              <a:ext cx="3555280" cy="984885"/>
            </a:xfrm>
            <a:prstGeom prst="rect">
              <a:avLst/>
            </a:prstGeom>
            <a:ln w="19050">
              <a:solidFill>
                <a:schemeClr val="accent2"/>
              </a:solidFill>
            </a:ln>
          </p:spPr>
          <p:txBody>
            <a:bodyPr wrap="square" lIns="182880" tIns="182880" rIns="182880" bIns="182880" anchor="t">
              <a:spAutoFit/>
            </a:bodyPr>
            <a:lstStyle>
              <a:defPPr>
                <a:defRPr lang="en-US"/>
              </a:defPPr>
              <a:lvl1pPr lvl="0" algn="ctr" defTabSz="914400">
                <a:defRPr sz="2400" kern="0">
                  <a:solidFill>
                    <a:schemeClr val="accent2"/>
                  </a:solidFill>
                  <a:ea typeface="Amazon Ember Light" panose="020B0403020204020204" pitchFamily="34" charset="0"/>
                  <a:cs typeface="Amazon Ember Light" panose="020B0403020204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Subnets to pick for</a:t>
              </a:r>
              <a:b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b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the Pod deployment</a:t>
              </a:r>
            </a:p>
          </p:txBody>
        </p:sp>
        <p:cxnSp>
          <p:nvCxnSpPr>
            <p:cNvPr id="13" name="Straight Connector 12">
              <a:extLst>
                <a:ext uri="{FF2B5EF4-FFF2-40B4-BE49-F238E27FC236}">
                  <a16:creationId xmlns:a16="http://schemas.microsoft.com/office/drawing/2014/main" id="{D6D04A25-A13E-4485-9B4D-2EC54B4E68B3}"/>
                </a:ext>
              </a:extLst>
            </p:cNvPr>
            <p:cNvCxnSpPr>
              <a:cxnSpLocks/>
              <a:stCxn id="6" idx="3"/>
            </p:cNvCxnSpPr>
            <p:nvPr/>
          </p:nvCxnSpPr>
          <p:spPr>
            <a:xfrm>
              <a:off x="4087813" y="2638580"/>
              <a:ext cx="5454772"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B3FB3C1E-C209-DB4C-9A22-071C118DE4E0}"/>
              </a:ext>
            </a:extLst>
          </p:cNvPr>
          <p:cNvGrpSpPr/>
          <p:nvPr/>
        </p:nvGrpSpPr>
        <p:grpSpPr>
          <a:xfrm>
            <a:off x="4087813" y="3597161"/>
            <a:ext cx="9006863" cy="984885"/>
            <a:chOff x="4087813" y="3597161"/>
            <a:chExt cx="9006863" cy="984885"/>
          </a:xfrm>
        </p:grpSpPr>
        <p:sp>
          <p:nvSpPr>
            <p:cNvPr id="11" name="TextBox 10">
              <a:extLst>
                <a:ext uri="{FF2B5EF4-FFF2-40B4-BE49-F238E27FC236}">
                  <a16:creationId xmlns:a16="http://schemas.microsoft.com/office/drawing/2014/main" id="{E676577C-85E1-4311-9EDA-57ED75579570}"/>
                </a:ext>
              </a:extLst>
            </p:cNvPr>
            <p:cNvSpPr txBox="1"/>
            <p:nvPr/>
          </p:nvSpPr>
          <p:spPr>
            <a:xfrm>
              <a:off x="9539395" y="3597161"/>
              <a:ext cx="3555281" cy="984885"/>
            </a:xfrm>
            <a:prstGeom prst="rect">
              <a:avLst/>
            </a:prstGeom>
            <a:ln w="19050">
              <a:solidFill>
                <a:schemeClr val="accent2"/>
              </a:solidFill>
            </a:ln>
          </p:spPr>
          <p:txBody>
            <a:bodyPr wrap="square" lIns="182880" tIns="182880" rIns="182880" bIns="182880" anchor="t">
              <a:spAutoFit/>
            </a:bodyPr>
            <a:lstStyle>
              <a:defPPr>
                <a:defRPr lang="en-US"/>
              </a:defPPr>
              <a:lvl1pPr lvl="0" algn="ctr" defTabSz="914400">
                <a:defRPr sz="2400" kern="0">
                  <a:solidFill>
                    <a:schemeClr val="accent2"/>
                  </a:solidFill>
                  <a:ea typeface="Amazon Ember Light" panose="020B0403020204020204" pitchFamily="34" charset="0"/>
                  <a:cs typeface="Amazon Ember Light" panose="020B0403020204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Parameters to “catch”</a:t>
              </a:r>
              <a:b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b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the pod deployment</a:t>
              </a:r>
            </a:p>
          </p:txBody>
        </p:sp>
        <p:cxnSp>
          <p:nvCxnSpPr>
            <p:cNvPr id="20" name="Straight Connector 19">
              <a:extLst>
                <a:ext uri="{FF2B5EF4-FFF2-40B4-BE49-F238E27FC236}">
                  <a16:creationId xmlns:a16="http://schemas.microsoft.com/office/drawing/2014/main" id="{F63B4400-308C-4A7B-BFE2-598EB0AEA224}"/>
                </a:ext>
              </a:extLst>
            </p:cNvPr>
            <p:cNvCxnSpPr>
              <a:cxnSpLocks/>
            </p:cNvCxnSpPr>
            <p:nvPr/>
          </p:nvCxnSpPr>
          <p:spPr>
            <a:xfrm>
              <a:off x="4087813" y="4089603"/>
              <a:ext cx="5451583"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5CEA91A-0471-4417-A2E7-A01077BB735A}"/>
              </a:ext>
            </a:extLst>
          </p:cNvPr>
          <p:cNvGrpSpPr/>
          <p:nvPr/>
        </p:nvGrpSpPr>
        <p:grpSpPr>
          <a:xfrm>
            <a:off x="809625" y="6553200"/>
            <a:ext cx="8744683" cy="1119002"/>
            <a:chOff x="809625" y="6553200"/>
            <a:chExt cx="8744683" cy="1119002"/>
          </a:xfrm>
        </p:grpSpPr>
        <p:sp>
          <p:nvSpPr>
            <p:cNvPr id="9" name="TextBox 8">
              <a:extLst>
                <a:ext uri="{FF2B5EF4-FFF2-40B4-BE49-F238E27FC236}">
                  <a16:creationId xmlns:a16="http://schemas.microsoft.com/office/drawing/2014/main" id="{1733F105-BF1E-4294-967A-5AF6BEC21A8B}"/>
                </a:ext>
              </a:extLst>
            </p:cNvPr>
            <p:cNvSpPr txBox="1"/>
            <p:nvPr/>
          </p:nvSpPr>
          <p:spPr>
            <a:xfrm>
              <a:off x="4087813" y="6995094"/>
              <a:ext cx="5466495" cy="677108"/>
            </a:xfrm>
            <a:prstGeom prst="rect">
              <a:avLst/>
            </a:prstGeom>
            <a:ln w="19050">
              <a:solidFill>
                <a:schemeClr val="accent2"/>
              </a:solidFill>
            </a:ln>
          </p:spPr>
          <p:txBody>
            <a:bodyPr wrap="square" lIns="182880" tIns="182880" rIns="182880" bIns="182880" anchor="t">
              <a:spAutoFit/>
            </a:bodyPr>
            <a:lstStyle>
              <a:defPPr>
                <a:defRPr lang="en-US"/>
              </a:defPPr>
              <a:lvl1pPr lvl="0" algn="ctr" defTabSz="914400">
                <a:defRPr sz="2400" kern="0">
                  <a:solidFill>
                    <a:schemeClr val="accent2"/>
                  </a:solidFill>
                  <a:ea typeface="Amazon Ember Light" panose="020B0403020204020204" pitchFamily="34" charset="0"/>
                  <a:cs typeface="Amazon Ember Light" panose="020B0403020204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rPr>
                <a:t>IAM Role to be associated to the kubelet </a:t>
              </a:r>
            </a:p>
          </p:txBody>
        </p:sp>
        <p:cxnSp>
          <p:nvCxnSpPr>
            <p:cNvPr id="29" name="Straight Connector 28">
              <a:extLst>
                <a:ext uri="{FF2B5EF4-FFF2-40B4-BE49-F238E27FC236}">
                  <a16:creationId xmlns:a16="http://schemas.microsoft.com/office/drawing/2014/main" id="{6364B003-669E-4D80-B7AB-6F46C44BF048}"/>
                </a:ext>
              </a:extLst>
            </p:cNvPr>
            <p:cNvCxnSpPr>
              <a:cxnSpLocks/>
              <a:endCxn id="9" idx="1"/>
            </p:cNvCxnSpPr>
            <p:nvPr/>
          </p:nvCxnSpPr>
          <p:spPr>
            <a:xfrm>
              <a:off x="809625" y="7333648"/>
              <a:ext cx="3278188" cy="0"/>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34718-1D2F-4E66-9CE2-C7E8C7C44AEE}"/>
                </a:ext>
              </a:extLst>
            </p:cNvPr>
            <p:cNvCxnSpPr>
              <a:cxnSpLocks/>
            </p:cNvCxnSpPr>
            <p:nvPr/>
          </p:nvCxnSpPr>
          <p:spPr>
            <a:xfrm>
              <a:off x="815668" y="6827520"/>
              <a:ext cx="0" cy="506128"/>
            </a:xfrm>
            <a:prstGeom prst="line">
              <a:avLst/>
            </a:prstGeom>
            <a:ln w="190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40284D5-2DE9-4CB5-A620-132880D82CB9}"/>
                </a:ext>
              </a:extLst>
            </p:cNvPr>
            <p:cNvSpPr/>
            <p:nvPr/>
          </p:nvSpPr>
          <p:spPr bwMode="auto">
            <a:xfrm>
              <a:off x="817621" y="6553200"/>
              <a:ext cx="1817629" cy="274320"/>
            </a:xfrm>
            <a:prstGeom prst="rect">
              <a:avLst/>
            </a:prstGeom>
            <a:ln w="19050">
              <a:solidFill>
                <a:schemeClr val="accent2"/>
              </a:solidFill>
            </a:ln>
          </p:spPr>
          <p:txBody>
            <a:bodyPr wrap="square" lIns="182880" tIns="182880" rIns="182880" bIns="18288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CE3F"/>
                </a:solidFill>
                <a:effectLst/>
                <a:uLnTx/>
                <a:uFillTx/>
                <a:latin typeface="Amazon Ember"/>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1625117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EC898-858D-464A-A38F-88483FAB54AD}"/>
              </a:ext>
            </a:extLst>
          </p:cNvPr>
          <p:cNvSpPr txBox="1"/>
          <p:nvPr/>
        </p:nvSpPr>
        <p:spPr>
          <a:xfrm>
            <a:off x="514947" y="3456182"/>
            <a:ext cx="3628269" cy="2622256"/>
          </a:xfrm>
          <a:prstGeom prst="rect">
            <a:avLst/>
          </a:prstGeom>
          <a:noFill/>
          <a:ln w="19050">
            <a:solidFill>
              <a:schemeClr val="tx1"/>
            </a:solidFill>
          </a:ln>
        </p:spPr>
        <p:txBody>
          <a:bodyPr wrap="square" lIns="182880" tIns="146304" rIns="182880" bIns="146304" rtlCol="0">
            <a:spAutoFit/>
          </a:bodyPr>
          <a:lstStyle/>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"name": profile-a,</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"clusterName": mycluster,</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"podExecutionRole": </a:t>
            </a:r>
            <a:r>
              <a:rPr kumimoji="0" lang="en-US" sz="1200" b="0" i="0" u="none" strike="noStrike" kern="1200" cap="none" spc="0" normalizeH="0" baseline="0" noProof="0" dirty="0">
                <a:ln>
                  <a:noFill/>
                </a:ln>
                <a:solidFill>
                  <a:srgbClr val="FFCE3F"/>
                </a:solidFill>
                <a:effectLst/>
                <a:uLnTx/>
                <a:uFillTx/>
                <a:latin typeface="Lucida Console" panose="020B0609040504020204" pitchFamily="49" charset="0"/>
                <a:ea typeface="+mn-ea"/>
                <a:cs typeface="+mn-cs"/>
              </a:rPr>
              <a:t>iam-role-xyz,</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"subnets": </a:t>
            </a:r>
            <a:r>
              <a:rPr kumimoji="0" lang="en-US" sz="1200" b="0" i="0" u="none" strike="noStrike" kern="1200" cap="none" spc="0" normalizeH="0" baseline="0" noProof="0" dirty="0">
                <a:ln>
                  <a:noFill/>
                </a:ln>
                <a:solidFill>
                  <a:srgbClr val="FFCE3F"/>
                </a:solidFill>
                <a:effectLst/>
                <a:uLnTx/>
                <a:uFillTx/>
                <a:latin typeface="Lucida Console" panose="020B0609040504020204" pitchFamily="49" charset="0"/>
                <a:ea typeface="+mn-ea"/>
                <a:cs typeface="+mn-cs"/>
              </a:rPr>
              <a:t>subnet-0ad888345,</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"selectors":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D7272"/>
                </a:solidFill>
                <a:effectLst/>
                <a:uLnTx/>
                <a:uFillTx/>
                <a:latin typeface="Lucida Console" panose="020B0609040504020204" pitchFamily="49" charset="0"/>
                <a:ea typeface="+mn-ea"/>
                <a:cs typeface="+mn-cs"/>
              </a:rPr>
              <a:t>"namespace": prod,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"labels":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D7272"/>
                </a:solidFill>
                <a:effectLst/>
                <a:uLnTx/>
                <a:uFillTx/>
                <a:latin typeface="Lucida Console" panose="020B0609040504020204" pitchFamily="49" charset="0"/>
                <a:ea typeface="+mn-ea"/>
                <a:cs typeface="+mn-cs"/>
              </a:rPr>
              <a:t>stack: blue</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p:txBody>
      </p:sp>
      <p:sp>
        <p:nvSpPr>
          <p:cNvPr id="19" name="TextBox 18">
            <a:extLst>
              <a:ext uri="{FF2B5EF4-FFF2-40B4-BE49-F238E27FC236}">
                <a16:creationId xmlns:a16="http://schemas.microsoft.com/office/drawing/2014/main" id="{06D0EF3F-91E7-6848-AFDD-CD5CA4AF0A72}"/>
              </a:ext>
            </a:extLst>
          </p:cNvPr>
          <p:cNvSpPr txBox="1"/>
          <p:nvPr/>
        </p:nvSpPr>
        <p:spPr>
          <a:xfrm>
            <a:off x="1370966" y="3028477"/>
            <a:ext cx="191623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Fargate profile</a:t>
            </a:r>
          </a:p>
        </p:txBody>
      </p:sp>
      <p:cxnSp>
        <p:nvCxnSpPr>
          <p:cNvPr id="53" name="Elbow Connector 52">
            <a:extLst>
              <a:ext uri="{FF2B5EF4-FFF2-40B4-BE49-F238E27FC236}">
                <a16:creationId xmlns:a16="http://schemas.microsoft.com/office/drawing/2014/main" id="{B7A032F8-0DFB-7E49-BAA4-C5AAA267208C}"/>
              </a:ext>
            </a:extLst>
          </p:cNvPr>
          <p:cNvCxnSpPr>
            <a:cxnSpLocks/>
          </p:cNvCxnSpPr>
          <p:nvPr/>
        </p:nvCxnSpPr>
        <p:spPr>
          <a:xfrm rot="5400000">
            <a:off x="4809703" y="4410001"/>
            <a:ext cx="2842295" cy="344458"/>
          </a:xfrm>
          <a:prstGeom prst="bentConnector3">
            <a:avLst>
              <a:gd name="adj1" fmla="val 403"/>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3" name="Title 1">
            <a:extLst>
              <a:ext uri="{FF2B5EF4-FFF2-40B4-BE49-F238E27FC236}">
                <a16:creationId xmlns:a16="http://schemas.microsoft.com/office/drawing/2014/main" id="{27924EE4-9F34-2C4B-A539-5F714F0D53B2}"/>
              </a:ext>
            </a:extLst>
          </p:cNvPr>
          <p:cNvSpPr>
            <a:spLocks noGrp="1"/>
          </p:cNvSpPr>
          <p:nvPr>
            <p:ph type="title"/>
          </p:nvPr>
        </p:nvSpPr>
        <p:spPr/>
        <p:txBody>
          <a:bodyPr/>
          <a:lstStyle/>
          <a:p>
            <a:r>
              <a:rPr lang="en-US" dirty="0"/>
              <a:t>Simplified deployment flow</a:t>
            </a:r>
          </a:p>
        </p:txBody>
      </p:sp>
      <p:sp>
        <p:nvSpPr>
          <p:cNvPr id="5" name="Content Placeholder 4">
            <a:extLst>
              <a:ext uri="{FF2B5EF4-FFF2-40B4-BE49-F238E27FC236}">
                <a16:creationId xmlns:a16="http://schemas.microsoft.com/office/drawing/2014/main" id="{86134167-2234-2445-9EDD-DF182B9544B7}"/>
              </a:ext>
            </a:extLst>
          </p:cNvPr>
          <p:cNvSpPr>
            <a:spLocks noGrp="1"/>
          </p:cNvSpPr>
          <p:nvPr>
            <p:ph sz="half" idx="1"/>
          </p:nvPr>
        </p:nvSpPr>
        <p:spPr/>
        <p:txBody>
          <a:bodyPr/>
          <a:lstStyle/>
          <a:p>
            <a:endParaRPr lang="en-US"/>
          </a:p>
        </p:txBody>
      </p:sp>
      <p:grpSp>
        <p:nvGrpSpPr>
          <p:cNvPr id="4" name="Group 3">
            <a:extLst>
              <a:ext uri="{FF2B5EF4-FFF2-40B4-BE49-F238E27FC236}">
                <a16:creationId xmlns:a16="http://schemas.microsoft.com/office/drawing/2014/main" id="{EBD1D964-1F71-4DA3-A51A-8B0D53D52163}"/>
              </a:ext>
            </a:extLst>
          </p:cNvPr>
          <p:cNvGrpSpPr/>
          <p:nvPr/>
        </p:nvGrpSpPr>
        <p:grpSpPr>
          <a:xfrm>
            <a:off x="7552002" y="6150627"/>
            <a:ext cx="2535796" cy="1724942"/>
            <a:chOff x="8420101" y="3282849"/>
            <a:chExt cx="5655664" cy="3847190"/>
          </a:xfrm>
        </p:grpSpPr>
        <p:sp>
          <p:nvSpPr>
            <p:cNvPr id="69" name="Rectangle 68">
              <a:extLst>
                <a:ext uri="{FF2B5EF4-FFF2-40B4-BE49-F238E27FC236}">
                  <a16:creationId xmlns:a16="http://schemas.microsoft.com/office/drawing/2014/main" id="{0BC69ED2-D15C-4658-BB76-6E036F7C31EE}"/>
                </a:ext>
              </a:extLst>
            </p:cNvPr>
            <p:cNvSpPr/>
            <p:nvPr/>
          </p:nvSpPr>
          <p:spPr bwMode="auto">
            <a:xfrm>
              <a:off x="10716558"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70" name="Rectangle 69">
              <a:extLst>
                <a:ext uri="{FF2B5EF4-FFF2-40B4-BE49-F238E27FC236}">
                  <a16:creationId xmlns:a16="http://schemas.microsoft.com/office/drawing/2014/main" id="{D613A89F-543D-4F0D-96F1-E99AEA724C58}"/>
                </a:ext>
              </a:extLst>
            </p:cNvPr>
            <p:cNvSpPr/>
            <p:nvPr/>
          </p:nvSpPr>
          <p:spPr>
            <a:xfrm>
              <a:off x="8606456"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A0C8"/>
                  </a:solidFill>
                  <a:effectLst/>
                  <a:uLnTx/>
                  <a:uFillTx/>
                  <a:latin typeface="Amazon Ember"/>
                  <a:ea typeface="+mn-ea"/>
                  <a:cs typeface="+mn-cs"/>
                </a:rPr>
                <a:t>Availability Zone 1</a:t>
              </a:r>
            </a:p>
          </p:txBody>
        </p:sp>
        <p:sp>
          <p:nvSpPr>
            <p:cNvPr id="71" name="Rectangle 70">
              <a:extLst>
                <a:ext uri="{FF2B5EF4-FFF2-40B4-BE49-F238E27FC236}">
                  <a16:creationId xmlns:a16="http://schemas.microsoft.com/office/drawing/2014/main" id="{385CF5F4-ED15-4548-81FE-F7839C2ED903}"/>
                </a:ext>
              </a:extLst>
            </p:cNvPr>
            <p:cNvSpPr/>
            <p:nvPr/>
          </p:nvSpPr>
          <p:spPr>
            <a:xfrm>
              <a:off x="8679158" y="4844651"/>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75" name="Rectangle 74">
              <a:extLst>
                <a:ext uri="{FF2B5EF4-FFF2-40B4-BE49-F238E27FC236}">
                  <a16:creationId xmlns:a16="http://schemas.microsoft.com/office/drawing/2014/main" id="{9733F979-A4CF-4B1D-A2D8-6FDA324D42DB}"/>
                </a:ext>
              </a:extLst>
            </p:cNvPr>
            <p:cNvSpPr/>
            <p:nvPr/>
          </p:nvSpPr>
          <p:spPr>
            <a:xfrm>
              <a:off x="12138060"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A0C8"/>
                  </a:solidFill>
                  <a:effectLst/>
                  <a:uLnTx/>
                  <a:uFillTx/>
                  <a:latin typeface="Amazon Ember"/>
                  <a:ea typeface="+mn-ea"/>
                  <a:cs typeface="+mn-cs"/>
                </a:rPr>
                <a:t>Availability Zone 2</a:t>
              </a:r>
            </a:p>
          </p:txBody>
        </p:sp>
        <p:sp>
          <p:nvSpPr>
            <p:cNvPr id="76" name="Rectangle 75">
              <a:extLst>
                <a:ext uri="{FF2B5EF4-FFF2-40B4-BE49-F238E27FC236}">
                  <a16:creationId xmlns:a16="http://schemas.microsoft.com/office/drawing/2014/main" id="{60C5A749-02CA-4F5A-9D8B-FA65FD692D30}"/>
                </a:ext>
              </a:extLst>
            </p:cNvPr>
            <p:cNvSpPr/>
            <p:nvPr/>
          </p:nvSpPr>
          <p:spPr>
            <a:xfrm>
              <a:off x="8679158" y="5906904"/>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77" name="TextBox 76">
              <a:extLst>
                <a:ext uri="{FF2B5EF4-FFF2-40B4-BE49-F238E27FC236}">
                  <a16:creationId xmlns:a16="http://schemas.microsoft.com/office/drawing/2014/main" id="{37ED8E84-4832-485A-8A2E-87B25C0F097F}"/>
                </a:ext>
              </a:extLst>
            </p:cNvPr>
            <p:cNvSpPr txBox="1"/>
            <p:nvPr/>
          </p:nvSpPr>
          <p:spPr>
            <a:xfrm>
              <a:off x="8744342" y="5341437"/>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78" name="TextBox 77">
              <a:extLst>
                <a:ext uri="{FF2B5EF4-FFF2-40B4-BE49-F238E27FC236}">
                  <a16:creationId xmlns:a16="http://schemas.microsoft.com/office/drawing/2014/main" id="{5E22D25D-ECC4-49D3-A828-A066727F9EB0}"/>
                </a:ext>
              </a:extLst>
            </p:cNvPr>
            <p:cNvSpPr txBox="1"/>
            <p:nvPr/>
          </p:nvSpPr>
          <p:spPr>
            <a:xfrm>
              <a:off x="12275946" y="5341437"/>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79" name="TextBox 78">
              <a:extLst>
                <a:ext uri="{FF2B5EF4-FFF2-40B4-BE49-F238E27FC236}">
                  <a16:creationId xmlns:a16="http://schemas.microsoft.com/office/drawing/2014/main" id="{8BB9CAE8-3F38-41A1-B510-0A1546435DA5}"/>
                </a:ext>
              </a:extLst>
            </p:cNvPr>
            <p:cNvSpPr txBox="1"/>
            <p:nvPr/>
          </p:nvSpPr>
          <p:spPr>
            <a:xfrm>
              <a:off x="8744342" y="6413936"/>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80" name="TextBox 79">
              <a:extLst>
                <a:ext uri="{FF2B5EF4-FFF2-40B4-BE49-F238E27FC236}">
                  <a16:creationId xmlns:a16="http://schemas.microsoft.com/office/drawing/2014/main" id="{527F411E-5A4D-49F8-B7BF-710F0BB4168C}"/>
                </a:ext>
              </a:extLst>
            </p:cNvPr>
            <p:cNvSpPr txBox="1"/>
            <p:nvPr/>
          </p:nvSpPr>
          <p:spPr>
            <a:xfrm>
              <a:off x="12275946" y="6413938"/>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pic>
          <p:nvPicPr>
            <p:cNvPr id="81" name="Graphic 80">
              <a:extLst>
                <a:ext uri="{FF2B5EF4-FFF2-40B4-BE49-F238E27FC236}">
                  <a16:creationId xmlns:a16="http://schemas.microsoft.com/office/drawing/2014/main" id="{302B2EF5-7915-4DE7-9BB6-A2D453C066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7154" y="3604981"/>
              <a:ext cx="597767" cy="597767"/>
            </a:xfrm>
            <a:prstGeom prst="rect">
              <a:avLst/>
            </a:prstGeom>
          </p:spPr>
        </p:pic>
        <p:sp>
          <p:nvSpPr>
            <p:cNvPr id="82" name="TextBox 81">
              <a:extLst>
                <a:ext uri="{FF2B5EF4-FFF2-40B4-BE49-F238E27FC236}">
                  <a16:creationId xmlns:a16="http://schemas.microsoft.com/office/drawing/2014/main" id="{F7E50A75-5478-4CA8-8465-A706901A91FC}"/>
                </a:ext>
              </a:extLst>
            </p:cNvPr>
            <p:cNvSpPr txBox="1"/>
            <p:nvPr/>
          </p:nvSpPr>
          <p:spPr>
            <a:xfrm>
              <a:off x="10569699" y="4242267"/>
              <a:ext cx="1357120" cy="430887"/>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9900"/>
                  </a:solidFill>
                  <a:effectLst/>
                  <a:uLnTx/>
                  <a:uFillTx/>
                  <a:latin typeface="Arial" panose="020B060402020202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EC2 Auto Scaling</a:t>
              </a:r>
            </a:p>
          </p:txBody>
        </p:sp>
        <p:sp>
          <p:nvSpPr>
            <p:cNvPr id="84" name="Rectangle 83">
              <a:extLst>
                <a:ext uri="{FF2B5EF4-FFF2-40B4-BE49-F238E27FC236}">
                  <a16:creationId xmlns:a16="http://schemas.microsoft.com/office/drawing/2014/main" id="{5F0EAB40-C816-4A3D-9037-DAF69CACFDAA}"/>
                </a:ext>
              </a:extLst>
            </p:cNvPr>
            <p:cNvSpPr/>
            <p:nvPr/>
          </p:nvSpPr>
          <p:spPr bwMode="auto">
            <a:xfrm>
              <a:off x="8420101" y="3282849"/>
              <a:ext cx="5655664"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pic>
          <p:nvPicPr>
            <p:cNvPr id="85" name="Graphic 84">
              <a:extLst>
                <a:ext uri="{FF2B5EF4-FFF2-40B4-BE49-F238E27FC236}">
                  <a16:creationId xmlns:a16="http://schemas.microsoft.com/office/drawing/2014/main" id="{23EDE476-042D-40D9-8D76-C5CACD64D4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89416" y="6060592"/>
              <a:ext cx="394953" cy="394953"/>
            </a:xfrm>
            <a:prstGeom prst="rect">
              <a:avLst/>
            </a:prstGeom>
          </p:spPr>
        </p:pic>
        <p:pic>
          <p:nvPicPr>
            <p:cNvPr id="86" name="Graphic 85">
              <a:extLst>
                <a:ext uri="{FF2B5EF4-FFF2-40B4-BE49-F238E27FC236}">
                  <a16:creationId xmlns:a16="http://schemas.microsoft.com/office/drawing/2014/main" id="{E3F673FC-E0D0-4F5D-B169-164ACF7E51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21020" y="6060592"/>
              <a:ext cx="394953" cy="394953"/>
            </a:xfrm>
            <a:prstGeom prst="rect">
              <a:avLst/>
            </a:prstGeom>
          </p:spPr>
        </p:pic>
        <p:pic>
          <p:nvPicPr>
            <p:cNvPr id="87" name="Graphic 86">
              <a:extLst>
                <a:ext uri="{FF2B5EF4-FFF2-40B4-BE49-F238E27FC236}">
                  <a16:creationId xmlns:a16="http://schemas.microsoft.com/office/drawing/2014/main" id="{D62BED2E-CCC0-401B-B727-BE969D97A3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89416" y="4985998"/>
              <a:ext cx="394953" cy="394953"/>
            </a:xfrm>
            <a:prstGeom prst="rect">
              <a:avLst/>
            </a:prstGeom>
          </p:spPr>
        </p:pic>
        <p:pic>
          <p:nvPicPr>
            <p:cNvPr id="88" name="Graphic 87">
              <a:extLst>
                <a:ext uri="{FF2B5EF4-FFF2-40B4-BE49-F238E27FC236}">
                  <a16:creationId xmlns:a16="http://schemas.microsoft.com/office/drawing/2014/main" id="{10F5F2F4-2627-40F6-96D0-2E599087B4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21020" y="4985998"/>
              <a:ext cx="394953" cy="394953"/>
            </a:xfrm>
            <a:prstGeom prst="rect">
              <a:avLst/>
            </a:prstGeom>
          </p:spPr>
        </p:pic>
        <p:pic>
          <p:nvPicPr>
            <p:cNvPr id="89" name="Graphic 88">
              <a:extLst>
                <a:ext uri="{FF2B5EF4-FFF2-40B4-BE49-F238E27FC236}">
                  <a16:creationId xmlns:a16="http://schemas.microsoft.com/office/drawing/2014/main" id="{6DD54A5F-3959-4F7F-ADA1-DEC73BFA93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0649" y="4844633"/>
              <a:ext cx="278306" cy="278306"/>
            </a:xfrm>
            <a:prstGeom prst="rect">
              <a:avLst/>
            </a:prstGeom>
          </p:spPr>
        </p:pic>
        <p:pic>
          <p:nvPicPr>
            <p:cNvPr id="90" name="Graphic 89">
              <a:extLst>
                <a:ext uri="{FF2B5EF4-FFF2-40B4-BE49-F238E27FC236}">
                  <a16:creationId xmlns:a16="http://schemas.microsoft.com/office/drawing/2014/main" id="{5F3D6E80-836B-47C1-801A-B82DFC499D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10649" y="5906904"/>
              <a:ext cx="278306" cy="278306"/>
            </a:xfrm>
            <a:prstGeom prst="rect">
              <a:avLst/>
            </a:prstGeom>
          </p:spPr>
        </p:pic>
      </p:grpSp>
      <p:grpSp>
        <p:nvGrpSpPr>
          <p:cNvPr id="152" name="Group 151">
            <a:extLst>
              <a:ext uri="{FF2B5EF4-FFF2-40B4-BE49-F238E27FC236}">
                <a16:creationId xmlns:a16="http://schemas.microsoft.com/office/drawing/2014/main" id="{CCE9D03E-5F0E-479A-98E0-02EFF7D52E19}"/>
              </a:ext>
            </a:extLst>
          </p:cNvPr>
          <p:cNvGrpSpPr/>
          <p:nvPr/>
        </p:nvGrpSpPr>
        <p:grpSpPr>
          <a:xfrm>
            <a:off x="4807291" y="6150625"/>
            <a:ext cx="2518178" cy="1724943"/>
            <a:chOff x="3845960" y="6150625"/>
            <a:chExt cx="2518178" cy="1724943"/>
          </a:xfrm>
        </p:grpSpPr>
        <p:grpSp>
          <p:nvGrpSpPr>
            <p:cNvPr id="101" name="Group 100">
              <a:extLst>
                <a:ext uri="{FF2B5EF4-FFF2-40B4-BE49-F238E27FC236}">
                  <a16:creationId xmlns:a16="http://schemas.microsoft.com/office/drawing/2014/main" id="{30C6528B-EDCA-4FE5-B902-FB302CCAF1CF}"/>
                </a:ext>
              </a:extLst>
            </p:cNvPr>
            <p:cNvGrpSpPr/>
            <p:nvPr/>
          </p:nvGrpSpPr>
          <p:grpSpPr>
            <a:xfrm>
              <a:off x="4348397" y="6471418"/>
              <a:ext cx="1513305" cy="1083356"/>
              <a:chOff x="2112560" y="6492078"/>
              <a:chExt cx="1513305" cy="1083356"/>
            </a:xfrm>
          </p:grpSpPr>
          <p:sp>
            <p:nvSpPr>
              <p:cNvPr id="102" name="TextBox 101">
                <a:extLst>
                  <a:ext uri="{FF2B5EF4-FFF2-40B4-BE49-F238E27FC236}">
                    <a16:creationId xmlns:a16="http://schemas.microsoft.com/office/drawing/2014/main" id="{75AE130E-87F5-4AF7-B1EF-BAADB4254B77}"/>
                  </a:ext>
                </a:extLst>
              </p:cNvPr>
              <p:cNvSpPr txBox="1"/>
              <p:nvPr/>
            </p:nvSpPr>
            <p:spPr>
              <a:xfrm>
                <a:off x="2112560" y="7206102"/>
                <a:ext cx="1513305"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103" name="Graphic 102">
                <a:extLst>
                  <a:ext uri="{FF2B5EF4-FFF2-40B4-BE49-F238E27FC236}">
                    <a16:creationId xmlns:a16="http://schemas.microsoft.com/office/drawing/2014/main" id="{27B43111-2A79-49E8-B82B-B410829203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08727" y="6492078"/>
                <a:ext cx="720971" cy="720971"/>
              </a:xfrm>
              <a:prstGeom prst="rect">
                <a:avLst/>
              </a:prstGeom>
            </p:spPr>
          </p:pic>
        </p:grpSp>
        <p:sp>
          <p:nvSpPr>
            <p:cNvPr id="104" name="Rectangle 103">
              <a:extLst>
                <a:ext uri="{FF2B5EF4-FFF2-40B4-BE49-F238E27FC236}">
                  <a16:creationId xmlns:a16="http://schemas.microsoft.com/office/drawing/2014/main" id="{A9617C9C-EDEA-4A7F-946E-875D50371024}"/>
                </a:ext>
              </a:extLst>
            </p:cNvPr>
            <p:cNvSpPr/>
            <p:nvPr/>
          </p:nvSpPr>
          <p:spPr bwMode="auto">
            <a:xfrm>
              <a:off x="3845960" y="6150625"/>
              <a:ext cx="2518178" cy="1724943"/>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446E834-3E1A-493E-999D-6EBDAC04E063}"/>
              </a:ext>
            </a:extLst>
          </p:cNvPr>
          <p:cNvGrpSpPr/>
          <p:nvPr/>
        </p:nvGrpSpPr>
        <p:grpSpPr>
          <a:xfrm>
            <a:off x="6637505" y="3467538"/>
            <a:ext cx="1587213" cy="1413424"/>
            <a:chOff x="7146925" y="3353497"/>
            <a:chExt cx="1781175" cy="1586148"/>
          </a:xfrm>
        </p:grpSpPr>
        <p:pic>
          <p:nvPicPr>
            <p:cNvPr id="110" name="Graphic 109">
              <a:extLst>
                <a:ext uri="{FF2B5EF4-FFF2-40B4-BE49-F238E27FC236}">
                  <a16:creationId xmlns:a16="http://schemas.microsoft.com/office/drawing/2014/main" id="{3A91EA59-8ABB-4440-848E-D0C0ABB3852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60770" y="3353497"/>
              <a:ext cx="1153484" cy="1122642"/>
            </a:xfrm>
            <a:prstGeom prst="rect">
              <a:avLst/>
            </a:prstGeom>
          </p:spPr>
        </p:pic>
        <p:sp>
          <p:nvSpPr>
            <p:cNvPr id="111" name="TextBox 110">
              <a:extLst>
                <a:ext uri="{FF2B5EF4-FFF2-40B4-BE49-F238E27FC236}">
                  <a16:creationId xmlns:a16="http://schemas.microsoft.com/office/drawing/2014/main" id="{A1F9D03C-EFB8-450A-A05E-635F59AB7B9C}"/>
                </a:ext>
              </a:extLst>
            </p:cNvPr>
            <p:cNvSpPr txBox="1"/>
            <p:nvPr/>
          </p:nvSpPr>
          <p:spPr>
            <a:xfrm>
              <a:off x="7146925" y="4539535"/>
              <a:ext cx="178117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Kubernetes</a:t>
              </a:r>
            </a:p>
          </p:txBody>
        </p:sp>
      </p:grpSp>
      <p:grpSp>
        <p:nvGrpSpPr>
          <p:cNvPr id="107" name="Group 106">
            <a:extLst>
              <a:ext uri="{FF2B5EF4-FFF2-40B4-BE49-F238E27FC236}">
                <a16:creationId xmlns:a16="http://schemas.microsoft.com/office/drawing/2014/main" id="{E611E593-886D-4210-B79F-549551E49D55}"/>
              </a:ext>
            </a:extLst>
          </p:cNvPr>
          <p:cNvGrpSpPr/>
          <p:nvPr/>
        </p:nvGrpSpPr>
        <p:grpSpPr>
          <a:xfrm>
            <a:off x="4343562" y="3461198"/>
            <a:ext cx="1587213" cy="1419074"/>
            <a:chOff x="8648065" y="5663268"/>
            <a:chExt cx="1781175" cy="1592489"/>
          </a:xfrm>
        </p:grpSpPr>
        <p:sp>
          <p:nvSpPr>
            <p:cNvPr id="108" name="TextBox 107">
              <a:extLst>
                <a:ext uri="{FF2B5EF4-FFF2-40B4-BE49-F238E27FC236}">
                  <a16:creationId xmlns:a16="http://schemas.microsoft.com/office/drawing/2014/main" id="{10CA9591-8C61-4383-A0DA-501D35A1412A}"/>
                </a:ext>
              </a:extLst>
            </p:cNvPr>
            <p:cNvSpPr txBox="1"/>
            <p:nvPr/>
          </p:nvSpPr>
          <p:spPr>
            <a:xfrm>
              <a:off x="8648065" y="6855647"/>
              <a:ext cx="1781175" cy="400110"/>
            </a:xfrm>
            <a:prstGeom prst="rect">
              <a:avLst/>
            </a:prstGeom>
          </p:spPr>
          <p:txBody>
            <a:bodyPr wrap="square" lIns="0" rIns="0" anchor="t">
              <a:spAutoFit/>
            </a:bodyPr>
            <a:lstStyle>
              <a:defPPr>
                <a:defRPr lang="en-US"/>
              </a:defPPr>
              <a:lvl1pPr lvl="0" algn="ctr" defTabSz="914400">
                <a:defRPr sz="2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109" name="Graphic 108">
              <a:extLst>
                <a:ext uri="{FF2B5EF4-FFF2-40B4-BE49-F238E27FC236}">
                  <a16:creationId xmlns:a16="http://schemas.microsoft.com/office/drawing/2014/main" id="{A766E9A9-E4DF-456B-8E09-5BC2E9F4FC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76211" y="5663268"/>
              <a:ext cx="1124882" cy="1124882"/>
            </a:xfrm>
            <a:prstGeom prst="rect">
              <a:avLst/>
            </a:prstGeom>
          </p:spPr>
        </p:pic>
      </p:grpSp>
      <p:grpSp>
        <p:nvGrpSpPr>
          <p:cNvPr id="18" name="Group 17">
            <a:extLst>
              <a:ext uri="{FF2B5EF4-FFF2-40B4-BE49-F238E27FC236}">
                <a16:creationId xmlns:a16="http://schemas.microsoft.com/office/drawing/2014/main" id="{9BC2199F-F548-4116-A7C5-D28DAC60B746}"/>
              </a:ext>
            </a:extLst>
          </p:cNvPr>
          <p:cNvGrpSpPr/>
          <p:nvPr/>
        </p:nvGrpSpPr>
        <p:grpSpPr>
          <a:xfrm>
            <a:off x="6539292" y="2997934"/>
            <a:ext cx="1781175" cy="1972100"/>
            <a:chOff x="6523239" y="2904700"/>
            <a:chExt cx="1781175" cy="1972100"/>
          </a:xfrm>
        </p:grpSpPr>
        <p:sp>
          <p:nvSpPr>
            <p:cNvPr id="39" name="Rectangle 38">
              <a:extLst>
                <a:ext uri="{FF2B5EF4-FFF2-40B4-BE49-F238E27FC236}">
                  <a16:creationId xmlns:a16="http://schemas.microsoft.com/office/drawing/2014/main" id="{7E5FCAF3-76CE-424C-B4A7-DFC8DC021C9C}"/>
                </a:ext>
              </a:extLst>
            </p:cNvPr>
            <p:cNvSpPr/>
            <p:nvPr/>
          </p:nvSpPr>
          <p:spPr bwMode="auto">
            <a:xfrm>
              <a:off x="6523239" y="2904700"/>
              <a:ext cx="1781175" cy="33728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Amazon Ember"/>
                  <a:ea typeface="Segoe UI" pitchFamily="34" charset="0"/>
                  <a:cs typeface="Segoe UI" pitchFamily="34" charset="0"/>
                </a:rPr>
                <a:t>Fargate Scheduler</a:t>
              </a:r>
            </a:p>
          </p:txBody>
        </p:sp>
        <p:sp>
          <p:nvSpPr>
            <p:cNvPr id="17" name="Rectangle 16">
              <a:extLst>
                <a:ext uri="{FF2B5EF4-FFF2-40B4-BE49-F238E27FC236}">
                  <a16:creationId xmlns:a16="http://schemas.microsoft.com/office/drawing/2014/main" id="{64CA8F4D-5C53-4CA7-8FE8-E03710355FB2}"/>
                </a:ext>
              </a:extLst>
            </p:cNvPr>
            <p:cNvSpPr/>
            <p:nvPr/>
          </p:nvSpPr>
          <p:spPr bwMode="auto">
            <a:xfrm>
              <a:off x="6527800" y="3222933"/>
              <a:ext cx="1765300" cy="1653867"/>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877DA298-2638-452E-8D0C-60E861777115}"/>
              </a:ext>
            </a:extLst>
          </p:cNvPr>
          <p:cNvGrpSpPr/>
          <p:nvPr/>
        </p:nvGrpSpPr>
        <p:grpSpPr>
          <a:xfrm>
            <a:off x="8010309" y="5053587"/>
            <a:ext cx="822982" cy="1032339"/>
            <a:chOff x="4797240" y="4710002"/>
            <a:chExt cx="822982" cy="1032339"/>
          </a:xfrm>
        </p:grpSpPr>
        <p:sp>
          <p:nvSpPr>
            <p:cNvPr id="52" name="TextBox 51">
              <a:extLst>
                <a:ext uri="{FF2B5EF4-FFF2-40B4-BE49-F238E27FC236}">
                  <a16:creationId xmlns:a16="http://schemas.microsoft.com/office/drawing/2014/main" id="{9A6E2DF1-1663-F941-8EE8-BEC09FAB0C77}"/>
                </a:ext>
              </a:extLst>
            </p:cNvPr>
            <p:cNvSpPr txBox="1"/>
            <p:nvPr/>
          </p:nvSpPr>
          <p:spPr>
            <a:xfrm>
              <a:off x="4797240" y="5342231"/>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a:t>
              </a:r>
            </a:p>
          </p:txBody>
        </p:sp>
        <p:grpSp>
          <p:nvGrpSpPr>
            <p:cNvPr id="29" name="Group 28">
              <a:extLst>
                <a:ext uri="{FF2B5EF4-FFF2-40B4-BE49-F238E27FC236}">
                  <a16:creationId xmlns:a16="http://schemas.microsoft.com/office/drawing/2014/main" id="{1ACBFEE9-6CB7-426F-8A6C-57938436FBD7}"/>
                </a:ext>
              </a:extLst>
            </p:cNvPr>
            <p:cNvGrpSpPr/>
            <p:nvPr/>
          </p:nvGrpSpPr>
          <p:grpSpPr>
            <a:xfrm>
              <a:off x="4925926" y="4710002"/>
              <a:ext cx="565610" cy="565606"/>
              <a:chOff x="13388226" y="4615756"/>
              <a:chExt cx="565610" cy="565606"/>
            </a:xfrm>
          </p:grpSpPr>
          <p:sp>
            <p:nvSpPr>
              <p:cNvPr id="125" name="Oval 124">
                <a:extLst>
                  <a:ext uri="{FF2B5EF4-FFF2-40B4-BE49-F238E27FC236}">
                    <a16:creationId xmlns:a16="http://schemas.microsoft.com/office/drawing/2014/main" id="{4873FE3D-C6B8-46B8-9112-D2FBBCD3C4F6}"/>
                  </a:ext>
                </a:extLst>
              </p:cNvPr>
              <p:cNvSpPr/>
              <p:nvPr/>
            </p:nvSpPr>
            <p:spPr bwMode="auto">
              <a:xfrm>
                <a:off x="13388226" y="4615756"/>
                <a:ext cx="565610" cy="56560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26" name="Group 125">
                <a:extLst>
                  <a:ext uri="{FF2B5EF4-FFF2-40B4-BE49-F238E27FC236}">
                    <a16:creationId xmlns:a16="http://schemas.microsoft.com/office/drawing/2014/main" id="{4914FAB8-0D4D-4859-90DE-345FB3914E07}"/>
                  </a:ext>
                </a:extLst>
              </p:cNvPr>
              <p:cNvGrpSpPr/>
              <p:nvPr/>
            </p:nvGrpSpPr>
            <p:grpSpPr>
              <a:xfrm>
                <a:off x="13486750" y="4691255"/>
                <a:ext cx="368531" cy="414597"/>
                <a:chOff x="3445724" y="3414992"/>
                <a:chExt cx="180132" cy="202649"/>
              </a:xfrm>
              <a:solidFill>
                <a:schemeClr val="bg2"/>
              </a:solidFill>
            </p:grpSpPr>
            <p:sp>
              <p:nvSpPr>
                <p:cNvPr id="127" name="Freeform: Shape 126">
                  <a:extLst>
                    <a:ext uri="{FF2B5EF4-FFF2-40B4-BE49-F238E27FC236}">
                      <a16:creationId xmlns:a16="http://schemas.microsoft.com/office/drawing/2014/main" id="{1744BC02-445B-4EDF-8F92-7D6E8FA82D5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28" name="Freeform: Shape 127">
                  <a:extLst>
                    <a:ext uri="{FF2B5EF4-FFF2-40B4-BE49-F238E27FC236}">
                      <a16:creationId xmlns:a16="http://schemas.microsoft.com/office/drawing/2014/main" id="{F7F0A89B-334F-4350-A99B-5DD140810CF2}"/>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29" name="Freeform: Shape 128">
                  <a:extLst>
                    <a:ext uri="{FF2B5EF4-FFF2-40B4-BE49-F238E27FC236}">
                      <a16:creationId xmlns:a16="http://schemas.microsoft.com/office/drawing/2014/main" id="{047A18E9-4E16-48F2-A59E-7CC85B823279}"/>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sp>
        <p:nvSpPr>
          <p:cNvPr id="31" name="Oval 30">
            <a:extLst>
              <a:ext uri="{FF2B5EF4-FFF2-40B4-BE49-F238E27FC236}">
                <a16:creationId xmlns:a16="http://schemas.microsoft.com/office/drawing/2014/main" id="{71F4E07E-99E5-4DEC-B4B7-153E70CBB40B}"/>
              </a:ext>
            </a:extLst>
          </p:cNvPr>
          <p:cNvSpPr/>
          <p:nvPr/>
        </p:nvSpPr>
        <p:spPr bwMode="auto">
          <a:xfrm>
            <a:off x="9071626" y="5546176"/>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4</a:t>
            </a:r>
          </a:p>
        </p:txBody>
      </p:sp>
      <p:sp>
        <p:nvSpPr>
          <p:cNvPr id="133" name="Rounded Rectangle 33">
            <a:extLst>
              <a:ext uri="{FF2B5EF4-FFF2-40B4-BE49-F238E27FC236}">
                <a16:creationId xmlns:a16="http://schemas.microsoft.com/office/drawing/2014/main" id="{91F8D5E2-E748-42CB-AE59-CDE18CED0F1D}"/>
              </a:ext>
            </a:extLst>
          </p:cNvPr>
          <p:cNvSpPr/>
          <p:nvPr/>
        </p:nvSpPr>
        <p:spPr bwMode="auto">
          <a:xfrm>
            <a:off x="6539292" y="1839804"/>
            <a:ext cx="1781176" cy="1015663"/>
          </a:xfrm>
          <a:prstGeom prst="roundRect">
            <a:avLst>
              <a:gd name="adj" fmla="val 0"/>
            </a:avLst>
          </a:prstGeom>
          <a:solidFill>
            <a:schemeClr val="accent1"/>
          </a:solidFill>
          <a:ln w="19050">
            <a:solidFill>
              <a:schemeClr val="accent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Mutating/</a:t>
            </a:r>
            <a:b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b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Validating Webhooks</a:t>
            </a:r>
          </a:p>
        </p:txBody>
      </p:sp>
      <p:cxnSp>
        <p:nvCxnSpPr>
          <p:cNvPr id="134" name="Elbow Connector 52">
            <a:extLst>
              <a:ext uri="{FF2B5EF4-FFF2-40B4-BE49-F238E27FC236}">
                <a16:creationId xmlns:a16="http://schemas.microsoft.com/office/drawing/2014/main" id="{92EE358A-FE61-4C12-B9C9-8E3AC765287C}"/>
              </a:ext>
            </a:extLst>
          </p:cNvPr>
          <p:cNvCxnSpPr>
            <a:cxnSpLocks/>
          </p:cNvCxnSpPr>
          <p:nvPr/>
        </p:nvCxnSpPr>
        <p:spPr>
          <a:xfrm rot="16200000" flipH="1">
            <a:off x="7637256" y="4788988"/>
            <a:ext cx="2025851" cy="418287"/>
          </a:xfrm>
          <a:prstGeom prst="bentConnector3">
            <a:avLst>
              <a:gd name="adj1" fmla="val -73"/>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2C8AF280-EBDC-4ABF-B758-312D30698507}"/>
              </a:ext>
            </a:extLst>
          </p:cNvPr>
          <p:cNvGrpSpPr/>
          <p:nvPr/>
        </p:nvGrpSpPr>
        <p:grpSpPr>
          <a:xfrm>
            <a:off x="8441037" y="1235584"/>
            <a:ext cx="5651201" cy="1425148"/>
            <a:chOff x="8441037" y="1235584"/>
            <a:chExt cx="5651201" cy="1425148"/>
          </a:xfrm>
        </p:grpSpPr>
        <p:sp>
          <p:nvSpPr>
            <p:cNvPr id="56" name="TextBox 55">
              <a:extLst>
                <a:ext uri="{FF2B5EF4-FFF2-40B4-BE49-F238E27FC236}">
                  <a16:creationId xmlns:a16="http://schemas.microsoft.com/office/drawing/2014/main" id="{92CF70E2-845C-934E-9133-E74727490594}"/>
                </a:ext>
              </a:extLst>
            </p:cNvPr>
            <p:cNvSpPr txBox="1"/>
            <p:nvPr/>
          </p:nvSpPr>
          <p:spPr>
            <a:xfrm>
              <a:off x="11063750" y="1656056"/>
              <a:ext cx="3028488" cy="461665"/>
            </a:xfrm>
            <a:prstGeom prst="rect">
              <a:avLst/>
            </a:prstGeom>
            <a:noFill/>
            <a:ln w="19050">
              <a:solidFill>
                <a:schemeClr val="tx1"/>
              </a:solidFill>
            </a:ln>
          </p:spPr>
          <p:txBody>
            <a:bodyPr wrap="square" lIns="182880" tIns="146304" rIns="182880" bIns="146304" rtlCol="0">
              <a:spAutoFit/>
            </a:bodyPr>
            <a:lstStyle/>
            <a:p>
              <a:pPr marL="0" marR="0" lvl="0" indent="0" algn="l" defTabSz="1097212" rtl="0" eaLnBrk="1" fontAlgn="auto" latinLnBrk="0" hangingPunct="1">
                <a:lnSpc>
                  <a:spcPct val="9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namespace: test</a:t>
              </a:r>
              <a:endPar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endParaRPr>
            </a:p>
          </p:txBody>
        </p:sp>
        <p:sp>
          <p:nvSpPr>
            <p:cNvPr id="132" name="Oval 131">
              <a:extLst>
                <a:ext uri="{FF2B5EF4-FFF2-40B4-BE49-F238E27FC236}">
                  <a16:creationId xmlns:a16="http://schemas.microsoft.com/office/drawing/2014/main" id="{ADA35EB9-7522-4958-8195-AA13673853E8}"/>
                </a:ext>
              </a:extLst>
            </p:cNvPr>
            <p:cNvSpPr/>
            <p:nvPr/>
          </p:nvSpPr>
          <p:spPr bwMode="auto">
            <a:xfrm>
              <a:off x="9232478" y="1235584"/>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1</a:t>
              </a:r>
            </a:p>
          </p:txBody>
        </p:sp>
        <p:grpSp>
          <p:nvGrpSpPr>
            <p:cNvPr id="176" name="Group 175">
              <a:extLst>
                <a:ext uri="{FF2B5EF4-FFF2-40B4-BE49-F238E27FC236}">
                  <a16:creationId xmlns:a16="http://schemas.microsoft.com/office/drawing/2014/main" id="{BB394D42-FDC3-45FE-BA45-0255F75447E0}"/>
                </a:ext>
              </a:extLst>
            </p:cNvPr>
            <p:cNvGrpSpPr/>
            <p:nvPr/>
          </p:nvGrpSpPr>
          <p:grpSpPr>
            <a:xfrm>
              <a:off x="10032968" y="1628393"/>
              <a:ext cx="822982" cy="1032339"/>
              <a:chOff x="4797240" y="4710002"/>
              <a:chExt cx="822982" cy="1032339"/>
            </a:xfrm>
          </p:grpSpPr>
          <p:sp>
            <p:nvSpPr>
              <p:cNvPr id="177" name="TextBox 176">
                <a:extLst>
                  <a:ext uri="{FF2B5EF4-FFF2-40B4-BE49-F238E27FC236}">
                    <a16:creationId xmlns:a16="http://schemas.microsoft.com/office/drawing/2014/main" id="{B9DCA2C9-38BD-46B1-A4A5-E8FAEDFF07A7}"/>
                  </a:ext>
                </a:extLst>
              </p:cNvPr>
              <p:cNvSpPr txBox="1"/>
              <p:nvPr/>
            </p:nvSpPr>
            <p:spPr>
              <a:xfrm>
                <a:off x="4797240" y="5342231"/>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a:t>
                </a:r>
              </a:p>
            </p:txBody>
          </p:sp>
          <p:grpSp>
            <p:nvGrpSpPr>
              <p:cNvPr id="178" name="Group 177">
                <a:extLst>
                  <a:ext uri="{FF2B5EF4-FFF2-40B4-BE49-F238E27FC236}">
                    <a16:creationId xmlns:a16="http://schemas.microsoft.com/office/drawing/2014/main" id="{35A7F2E2-8A9C-4F67-9831-6D56471358D7}"/>
                  </a:ext>
                </a:extLst>
              </p:cNvPr>
              <p:cNvGrpSpPr/>
              <p:nvPr/>
            </p:nvGrpSpPr>
            <p:grpSpPr>
              <a:xfrm>
                <a:off x="4925926" y="4710002"/>
                <a:ext cx="565610" cy="565606"/>
                <a:chOff x="13388226" y="4615756"/>
                <a:chExt cx="565610" cy="565606"/>
              </a:xfrm>
            </p:grpSpPr>
            <p:sp>
              <p:nvSpPr>
                <p:cNvPr id="179" name="Oval 178">
                  <a:extLst>
                    <a:ext uri="{FF2B5EF4-FFF2-40B4-BE49-F238E27FC236}">
                      <a16:creationId xmlns:a16="http://schemas.microsoft.com/office/drawing/2014/main" id="{2AC06031-A958-4F91-B512-F1931FE6C89D}"/>
                    </a:ext>
                  </a:extLst>
                </p:cNvPr>
                <p:cNvSpPr/>
                <p:nvPr/>
              </p:nvSpPr>
              <p:spPr bwMode="auto">
                <a:xfrm>
                  <a:off x="13388226" y="4615756"/>
                  <a:ext cx="565610" cy="56560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80" name="Group 179">
                  <a:extLst>
                    <a:ext uri="{FF2B5EF4-FFF2-40B4-BE49-F238E27FC236}">
                      <a16:creationId xmlns:a16="http://schemas.microsoft.com/office/drawing/2014/main" id="{6F0A33BF-62C8-45A1-AD39-DF937C5288D0}"/>
                    </a:ext>
                  </a:extLst>
                </p:cNvPr>
                <p:cNvGrpSpPr/>
                <p:nvPr/>
              </p:nvGrpSpPr>
              <p:grpSpPr>
                <a:xfrm>
                  <a:off x="13486750" y="4691255"/>
                  <a:ext cx="368531" cy="414597"/>
                  <a:chOff x="3445724" y="3414992"/>
                  <a:chExt cx="180132" cy="202649"/>
                </a:xfrm>
                <a:solidFill>
                  <a:schemeClr val="bg2"/>
                </a:solidFill>
              </p:grpSpPr>
              <p:sp>
                <p:nvSpPr>
                  <p:cNvPr id="181" name="Freeform: Shape 180">
                    <a:extLst>
                      <a:ext uri="{FF2B5EF4-FFF2-40B4-BE49-F238E27FC236}">
                        <a16:creationId xmlns:a16="http://schemas.microsoft.com/office/drawing/2014/main" id="{4FEBDB96-EA53-41FE-B245-9B3C5B3B19AA}"/>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82" name="Freeform: Shape 181">
                    <a:extLst>
                      <a:ext uri="{FF2B5EF4-FFF2-40B4-BE49-F238E27FC236}">
                        <a16:creationId xmlns:a16="http://schemas.microsoft.com/office/drawing/2014/main" id="{26E875E0-CF38-411C-A057-52D87DE62F56}"/>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83" name="Freeform: Shape 182">
                    <a:extLst>
                      <a:ext uri="{FF2B5EF4-FFF2-40B4-BE49-F238E27FC236}">
                        <a16:creationId xmlns:a16="http://schemas.microsoft.com/office/drawing/2014/main" id="{A5B957AD-5EA1-4F44-BAF5-D86692718C4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cxnSp>
          <p:nvCxnSpPr>
            <p:cNvPr id="184" name="Straight Arrow Connector 183">
              <a:extLst>
                <a:ext uri="{FF2B5EF4-FFF2-40B4-BE49-F238E27FC236}">
                  <a16:creationId xmlns:a16="http://schemas.microsoft.com/office/drawing/2014/main" id="{D7D8852D-CB8D-4F2B-8A30-A2D027E3FFC8}"/>
                </a:ext>
              </a:extLst>
            </p:cNvPr>
            <p:cNvCxnSpPr>
              <a:cxnSpLocks/>
            </p:cNvCxnSpPr>
            <p:nvPr/>
          </p:nvCxnSpPr>
          <p:spPr>
            <a:xfrm flipH="1">
              <a:off x="8441037" y="1839004"/>
              <a:ext cx="1611013"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7455C631-CA61-42D7-AC1D-7398B2A153F9}"/>
              </a:ext>
            </a:extLst>
          </p:cNvPr>
          <p:cNvCxnSpPr>
            <a:cxnSpLocks/>
          </p:cNvCxnSpPr>
          <p:nvPr/>
        </p:nvCxnSpPr>
        <p:spPr>
          <a:xfrm flipH="1">
            <a:off x="4242769" y="3970916"/>
            <a:ext cx="272081"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860B5FFE-5192-428B-A7EE-9285F46D98C1}"/>
              </a:ext>
            </a:extLst>
          </p:cNvPr>
          <p:cNvGrpSpPr/>
          <p:nvPr/>
        </p:nvGrpSpPr>
        <p:grpSpPr>
          <a:xfrm>
            <a:off x="5144634" y="1735077"/>
            <a:ext cx="1258446" cy="1629003"/>
            <a:chOff x="5144634" y="1735077"/>
            <a:chExt cx="1258446" cy="1629003"/>
          </a:xfrm>
        </p:grpSpPr>
        <p:sp>
          <p:nvSpPr>
            <p:cNvPr id="92" name="Oval 91">
              <a:extLst>
                <a:ext uri="{FF2B5EF4-FFF2-40B4-BE49-F238E27FC236}">
                  <a16:creationId xmlns:a16="http://schemas.microsoft.com/office/drawing/2014/main" id="{373B5DA0-8DEA-4482-A349-C61A4BA41542}"/>
                </a:ext>
              </a:extLst>
            </p:cNvPr>
            <p:cNvSpPr/>
            <p:nvPr/>
          </p:nvSpPr>
          <p:spPr bwMode="auto">
            <a:xfrm>
              <a:off x="5437864" y="1735077"/>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2</a:t>
              </a:r>
            </a:p>
          </p:txBody>
        </p:sp>
        <p:grpSp>
          <p:nvGrpSpPr>
            <p:cNvPr id="93" name="Group 92">
              <a:extLst>
                <a:ext uri="{FF2B5EF4-FFF2-40B4-BE49-F238E27FC236}">
                  <a16:creationId xmlns:a16="http://schemas.microsoft.com/office/drawing/2014/main" id="{BABC0B2D-E667-4722-B103-52D19768B0CA}"/>
                </a:ext>
              </a:extLst>
            </p:cNvPr>
            <p:cNvGrpSpPr/>
            <p:nvPr/>
          </p:nvGrpSpPr>
          <p:grpSpPr>
            <a:xfrm flipH="1">
              <a:off x="5144634" y="2343150"/>
              <a:ext cx="1258446" cy="1020930"/>
              <a:chOff x="3552379" y="2695443"/>
              <a:chExt cx="1258446" cy="1020930"/>
            </a:xfrm>
          </p:grpSpPr>
          <p:cxnSp>
            <p:nvCxnSpPr>
              <p:cNvPr id="94" name="Straight Arrow Connector 93">
                <a:extLst>
                  <a:ext uri="{FF2B5EF4-FFF2-40B4-BE49-F238E27FC236}">
                    <a16:creationId xmlns:a16="http://schemas.microsoft.com/office/drawing/2014/main" id="{1B53B4E2-B05B-4C54-9014-94E4C40C61BA}"/>
                  </a:ext>
                </a:extLst>
              </p:cNvPr>
              <p:cNvCxnSpPr>
                <a:cxnSpLocks/>
              </p:cNvCxnSpPr>
              <p:nvPr/>
            </p:nvCxnSpPr>
            <p:spPr>
              <a:xfrm>
                <a:off x="3552379" y="2699771"/>
                <a:ext cx="1251960" cy="0"/>
              </a:xfrm>
              <a:prstGeom prst="straightConnector1">
                <a:avLst/>
              </a:prstGeom>
              <a:ln w="1905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9CABB6-877E-4F50-9922-B5BC599F7F75}"/>
                  </a:ext>
                </a:extLst>
              </p:cNvPr>
              <p:cNvCxnSpPr>
                <a:cxnSpLocks/>
              </p:cNvCxnSpPr>
              <p:nvPr/>
            </p:nvCxnSpPr>
            <p:spPr>
              <a:xfrm flipH="1">
                <a:off x="4810825" y="2695443"/>
                <a:ext cx="0" cy="102093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BBB088B8-C3B9-DA41-9950-854427CD3690}"/>
              </a:ext>
            </a:extLst>
          </p:cNvPr>
          <p:cNvGrpSpPr/>
          <p:nvPr/>
        </p:nvGrpSpPr>
        <p:grpSpPr>
          <a:xfrm>
            <a:off x="8441038" y="2853615"/>
            <a:ext cx="1047234" cy="914420"/>
            <a:chOff x="8441038" y="2853615"/>
            <a:chExt cx="1047234" cy="914420"/>
          </a:xfrm>
        </p:grpSpPr>
        <p:sp>
          <p:nvSpPr>
            <p:cNvPr id="96" name="Oval 95">
              <a:extLst>
                <a:ext uri="{FF2B5EF4-FFF2-40B4-BE49-F238E27FC236}">
                  <a16:creationId xmlns:a16="http://schemas.microsoft.com/office/drawing/2014/main" id="{09E3A528-2BB3-B742-9828-67716D9F618B}"/>
                </a:ext>
              </a:extLst>
            </p:cNvPr>
            <p:cNvSpPr/>
            <p:nvPr/>
          </p:nvSpPr>
          <p:spPr bwMode="auto">
            <a:xfrm>
              <a:off x="9031072" y="3106774"/>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3</a:t>
              </a:r>
            </a:p>
          </p:txBody>
        </p:sp>
        <p:grpSp>
          <p:nvGrpSpPr>
            <p:cNvPr id="97" name="Group 96">
              <a:extLst>
                <a:ext uri="{FF2B5EF4-FFF2-40B4-BE49-F238E27FC236}">
                  <a16:creationId xmlns:a16="http://schemas.microsoft.com/office/drawing/2014/main" id="{3E7FC3AF-5BCA-1A4C-AA13-05DA395B9183}"/>
                </a:ext>
              </a:extLst>
            </p:cNvPr>
            <p:cNvGrpSpPr/>
            <p:nvPr/>
          </p:nvGrpSpPr>
          <p:grpSpPr>
            <a:xfrm>
              <a:off x="8441038" y="2853615"/>
              <a:ext cx="436262" cy="914420"/>
              <a:chOff x="8441038" y="2853615"/>
              <a:chExt cx="436262" cy="334085"/>
            </a:xfrm>
          </p:grpSpPr>
          <p:cxnSp>
            <p:nvCxnSpPr>
              <p:cNvPr id="98" name="Straight Arrow Connector 97">
                <a:extLst>
                  <a:ext uri="{FF2B5EF4-FFF2-40B4-BE49-F238E27FC236}">
                    <a16:creationId xmlns:a16="http://schemas.microsoft.com/office/drawing/2014/main" id="{0B8C3AE5-D3FC-D443-A9F1-61C20CBF3D83}"/>
                  </a:ext>
                </a:extLst>
              </p:cNvPr>
              <p:cNvCxnSpPr>
                <a:cxnSpLocks/>
              </p:cNvCxnSpPr>
              <p:nvPr/>
            </p:nvCxnSpPr>
            <p:spPr>
              <a:xfrm flipH="1">
                <a:off x="8441038" y="3183255"/>
                <a:ext cx="426216"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F00E50B-B31A-3546-BD29-3760C4FA99FA}"/>
                  </a:ext>
                </a:extLst>
              </p:cNvPr>
              <p:cNvCxnSpPr>
                <a:cxnSpLocks/>
              </p:cNvCxnSpPr>
              <p:nvPr/>
            </p:nvCxnSpPr>
            <p:spPr>
              <a:xfrm>
                <a:off x="8464550" y="2855467"/>
                <a:ext cx="412750" cy="0"/>
              </a:xfrm>
              <a:prstGeom prst="straightConnector1">
                <a:avLst/>
              </a:prstGeom>
              <a:ln w="1905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F78A110-FDD2-D646-BE2C-5B6F71A5D762}"/>
                  </a:ext>
                </a:extLst>
              </p:cNvPr>
              <p:cNvCxnSpPr>
                <a:cxnSpLocks/>
              </p:cNvCxnSpPr>
              <p:nvPr/>
            </p:nvCxnSpPr>
            <p:spPr>
              <a:xfrm>
                <a:off x="8867254" y="2853615"/>
                <a:ext cx="0" cy="334085"/>
              </a:xfrm>
              <a:prstGeom prst="straightConnector1">
                <a:avLst/>
              </a:prstGeom>
              <a:ln w="1905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35116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42" presetClass="path" presetSubtype="0" decel="100000" fill="hold" nodeType="withEffect">
                                  <p:stCondLst>
                                    <p:cond delay="0"/>
                                  </p:stCondLst>
                                  <p:childTnLst>
                                    <p:animMotion origin="layout" path="M 0.0255 5E-6 L -4.20139E-6 5E-6 " pathEditMode="relative" rAng="0" ptsTypes="AA">
                                      <p:cBhvr>
                                        <p:cTn id="9" dur="600" fill="hold"/>
                                        <p:tgtEl>
                                          <p:spTgt spid="197"/>
                                        </p:tgtEl>
                                        <p:attrNameLst>
                                          <p:attrName>ppt_x</p:attrName>
                                          <p:attrName>ppt_y</p:attrName>
                                        </p:attrNameLst>
                                      </p:cBhvr>
                                      <p:rCtr x="-1280"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42" presetClass="path" presetSubtype="0" decel="100000" fill="hold" nodeType="withEffect">
                                  <p:stCondLst>
                                    <p:cond delay="0"/>
                                  </p:stCondLst>
                                  <p:childTnLst>
                                    <p:animMotion origin="layout" path="M 0.0255 6.17284E-7 L 2.43056E-7 6.17284E-7 " pathEditMode="relative" rAng="0" ptsTypes="AA">
                                      <p:cBhvr>
                                        <p:cTn id="16" dur="600" fill="hold"/>
                                        <p:tgtEl>
                                          <p:spTgt spid="91"/>
                                        </p:tgtEl>
                                        <p:attrNameLst>
                                          <p:attrName>ppt_x</p:attrName>
                                          <p:attrName>ppt_y</p:attrName>
                                        </p:attrNameLst>
                                      </p:cBhvr>
                                      <p:rCtr x="-1280"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42" presetClass="path" presetSubtype="0" decel="50000" fill="hold" nodeType="withEffect">
                                  <p:stCondLst>
                                    <p:cond delay="0"/>
                                  </p:stCondLst>
                                  <p:childTnLst>
                                    <p:animMotion origin="layout" path="M 0.0383 -1.97531E-6 L -4.6875E-6 -1.97531E-6 " pathEditMode="relative" rAng="0" ptsTypes="AA">
                                      <p:cBhvr>
                                        <p:cTn id="22" dur="600" fill="hold"/>
                                        <p:tgtEl>
                                          <p:spTgt spid="2"/>
                                        </p:tgtEl>
                                        <p:attrNameLst>
                                          <p:attrName>ppt_x</p:attrName>
                                          <p:attrName>ppt_y</p:attrName>
                                        </p:attrNameLst>
                                      </p:cBhvr>
                                      <p:rCtr x="-1942" y="0"/>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42" presetClass="path" presetSubtype="0" decel="100000" fill="hold" nodeType="withEffect">
                                  <p:stCondLst>
                                    <p:cond delay="0"/>
                                  </p:stCondLst>
                                  <p:childTnLst>
                                    <p:animMotion origin="layout" path="M -0.03038 2.46914E-6 L 6.59722E-7 2.46914E-6 " pathEditMode="relative" rAng="0" ptsTypes="AA">
                                      <p:cBhvr>
                                        <p:cTn id="29" dur="600" fill="hold"/>
                                        <p:tgtEl>
                                          <p:spTgt spid="30"/>
                                        </p:tgtEl>
                                        <p:attrNameLst>
                                          <p:attrName>ppt_x</p:attrName>
                                          <p:attrName>ppt_y</p:attrName>
                                        </p:attrNameLst>
                                      </p:cBhvr>
                                      <p:rCtr x="1519" y="0"/>
                                    </p:animMotion>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42" presetClass="path" presetSubtype="0" decel="100000" fill="hold" grpId="1" nodeType="withEffect">
                                  <p:stCondLst>
                                    <p:cond delay="0"/>
                                  </p:stCondLst>
                                  <p:childTnLst>
                                    <p:animMotion origin="layout" path="M 0.0255 -4.69136E-6 L -3.68056E-6 -4.69136E-6 " pathEditMode="relative" rAng="0" ptsTypes="AA">
                                      <p:cBhvr>
                                        <p:cTn id="34" dur="600" fill="hold"/>
                                        <p:tgtEl>
                                          <p:spTgt spid="31"/>
                                        </p:tgtEl>
                                        <p:attrNameLst>
                                          <p:attrName>ppt_x</p:attrName>
                                          <p:attrName>ppt_y</p:attrName>
                                        </p:attrNameLst>
                                      </p:cBhvr>
                                      <p:rCtr x="-12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EC898-858D-464A-A38F-88483FAB54AD}"/>
              </a:ext>
            </a:extLst>
          </p:cNvPr>
          <p:cNvSpPr txBox="1"/>
          <p:nvPr/>
        </p:nvSpPr>
        <p:spPr>
          <a:xfrm>
            <a:off x="514947" y="3456182"/>
            <a:ext cx="3628269" cy="2622256"/>
          </a:xfrm>
          <a:prstGeom prst="rect">
            <a:avLst/>
          </a:prstGeom>
          <a:noFill/>
          <a:ln w="19050">
            <a:solidFill>
              <a:schemeClr val="tx1"/>
            </a:solidFill>
          </a:ln>
        </p:spPr>
        <p:txBody>
          <a:bodyPr wrap="square" lIns="182880" tIns="146304" rIns="182880" bIns="146304" rtlCol="0">
            <a:spAutoFit/>
          </a:bodyPr>
          <a:lstStyle/>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"name": profile-a,</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"clusterName": mycluster,</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"podExecutionRole": </a:t>
            </a:r>
            <a:r>
              <a:rPr kumimoji="0" lang="en-US" sz="1200" b="0" i="0" u="none" strike="noStrike" kern="1200" cap="none" spc="0" normalizeH="0" baseline="0" noProof="0" dirty="0">
                <a:ln>
                  <a:noFill/>
                </a:ln>
                <a:solidFill>
                  <a:srgbClr val="FFCE3F"/>
                </a:solidFill>
                <a:effectLst/>
                <a:uLnTx/>
                <a:uFillTx/>
                <a:latin typeface="Lucida Console" panose="020B0609040504020204" pitchFamily="49" charset="0"/>
                <a:ea typeface="+mn-ea"/>
                <a:cs typeface="+mn-cs"/>
              </a:rPr>
              <a:t>iam-role-xyz,</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"subnets": </a:t>
            </a:r>
            <a:r>
              <a:rPr kumimoji="0" lang="en-US" sz="1200" b="0" i="0" u="none" strike="noStrike" kern="1200" cap="none" spc="0" normalizeH="0" baseline="0" noProof="0" dirty="0">
                <a:ln>
                  <a:noFill/>
                </a:ln>
                <a:solidFill>
                  <a:srgbClr val="FFCE3F"/>
                </a:solidFill>
                <a:effectLst/>
                <a:uLnTx/>
                <a:uFillTx/>
                <a:latin typeface="Lucida Console" panose="020B0609040504020204" pitchFamily="49" charset="0"/>
                <a:ea typeface="+mn-ea"/>
                <a:cs typeface="+mn-cs"/>
              </a:rPr>
              <a:t>subnet-0ad888345,</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"selectors":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D7272"/>
                </a:solidFill>
                <a:effectLst/>
                <a:uLnTx/>
                <a:uFillTx/>
                <a:latin typeface="Lucida Console" panose="020B0609040504020204" pitchFamily="49" charset="0"/>
                <a:ea typeface="+mn-ea"/>
                <a:cs typeface="+mn-cs"/>
              </a:rPr>
              <a:t>"namespace": prod,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"labels":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D7272"/>
                </a:solidFill>
                <a:effectLst/>
                <a:uLnTx/>
                <a:uFillTx/>
                <a:latin typeface="Lucida Console" panose="020B0609040504020204" pitchFamily="49" charset="0"/>
                <a:ea typeface="+mn-ea"/>
                <a:cs typeface="+mn-cs"/>
              </a:rPr>
              <a:t>stack: blue</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FFFFFF"/>
                    </a:gs>
                    <a:gs pos="30000">
                      <a:srgbClr val="FFFFFF"/>
                    </a:gs>
                  </a:gsLst>
                  <a:lin ang="5400000" scaled="0"/>
                </a:gradFill>
                <a:effectLst/>
                <a:uLnTx/>
                <a:uFillTx/>
                <a:latin typeface="Lucida Console" panose="020B0609040504020204" pitchFamily="49" charset="0"/>
                <a:ea typeface="+mn-ea"/>
                <a:cs typeface="+mn-cs"/>
              </a:rPr>
              <a:t>      </a:t>
            </a: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a:t>
            </a:r>
          </a:p>
        </p:txBody>
      </p:sp>
      <p:sp>
        <p:nvSpPr>
          <p:cNvPr id="19" name="TextBox 18">
            <a:extLst>
              <a:ext uri="{FF2B5EF4-FFF2-40B4-BE49-F238E27FC236}">
                <a16:creationId xmlns:a16="http://schemas.microsoft.com/office/drawing/2014/main" id="{06D0EF3F-91E7-6848-AFDD-CD5CA4AF0A72}"/>
              </a:ext>
            </a:extLst>
          </p:cNvPr>
          <p:cNvSpPr txBox="1"/>
          <p:nvPr/>
        </p:nvSpPr>
        <p:spPr>
          <a:xfrm>
            <a:off x="1370966" y="3028477"/>
            <a:ext cx="1916230"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Fargate profile</a:t>
            </a:r>
          </a:p>
        </p:txBody>
      </p:sp>
      <p:cxnSp>
        <p:nvCxnSpPr>
          <p:cNvPr id="53" name="Elbow Connector 52">
            <a:extLst>
              <a:ext uri="{FF2B5EF4-FFF2-40B4-BE49-F238E27FC236}">
                <a16:creationId xmlns:a16="http://schemas.microsoft.com/office/drawing/2014/main" id="{B7A032F8-0DFB-7E49-BAA4-C5AAA267208C}"/>
              </a:ext>
            </a:extLst>
          </p:cNvPr>
          <p:cNvCxnSpPr>
            <a:cxnSpLocks/>
          </p:cNvCxnSpPr>
          <p:nvPr/>
        </p:nvCxnSpPr>
        <p:spPr>
          <a:xfrm rot="5400000">
            <a:off x="4809703" y="4410001"/>
            <a:ext cx="2842295" cy="344458"/>
          </a:xfrm>
          <a:prstGeom prst="bentConnector3">
            <a:avLst>
              <a:gd name="adj1" fmla="val 403"/>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3" name="Title 1">
            <a:extLst>
              <a:ext uri="{FF2B5EF4-FFF2-40B4-BE49-F238E27FC236}">
                <a16:creationId xmlns:a16="http://schemas.microsoft.com/office/drawing/2014/main" id="{27924EE4-9F34-2C4B-A539-5F714F0D53B2}"/>
              </a:ext>
            </a:extLst>
          </p:cNvPr>
          <p:cNvSpPr>
            <a:spLocks noGrp="1"/>
          </p:cNvSpPr>
          <p:nvPr>
            <p:ph type="title"/>
          </p:nvPr>
        </p:nvSpPr>
        <p:spPr/>
        <p:txBody>
          <a:bodyPr/>
          <a:lstStyle/>
          <a:p>
            <a:r>
              <a:rPr lang="en-US" dirty="0"/>
              <a:t>Simplified deployment flow</a:t>
            </a:r>
          </a:p>
        </p:txBody>
      </p:sp>
      <p:sp>
        <p:nvSpPr>
          <p:cNvPr id="2" name="Content Placeholder 1">
            <a:extLst>
              <a:ext uri="{FF2B5EF4-FFF2-40B4-BE49-F238E27FC236}">
                <a16:creationId xmlns:a16="http://schemas.microsoft.com/office/drawing/2014/main" id="{2141E105-B3C8-D849-B8D6-671D5E7934F2}"/>
              </a:ext>
            </a:extLst>
          </p:cNvPr>
          <p:cNvSpPr>
            <a:spLocks noGrp="1"/>
          </p:cNvSpPr>
          <p:nvPr>
            <p:ph sz="half" idx="1"/>
          </p:nvPr>
        </p:nvSpPr>
        <p:spPr/>
        <p:txBody>
          <a:bodyPr/>
          <a:lstStyle/>
          <a:p>
            <a:endParaRPr lang="en-US"/>
          </a:p>
        </p:txBody>
      </p:sp>
      <p:grpSp>
        <p:nvGrpSpPr>
          <p:cNvPr id="4" name="Group 3">
            <a:extLst>
              <a:ext uri="{FF2B5EF4-FFF2-40B4-BE49-F238E27FC236}">
                <a16:creationId xmlns:a16="http://schemas.microsoft.com/office/drawing/2014/main" id="{EBD1D964-1F71-4DA3-A51A-8B0D53D52163}"/>
              </a:ext>
            </a:extLst>
          </p:cNvPr>
          <p:cNvGrpSpPr/>
          <p:nvPr/>
        </p:nvGrpSpPr>
        <p:grpSpPr>
          <a:xfrm>
            <a:off x="7552002" y="6150627"/>
            <a:ext cx="2535796" cy="1724942"/>
            <a:chOff x="8420101" y="3282849"/>
            <a:chExt cx="5655664" cy="3847190"/>
          </a:xfrm>
        </p:grpSpPr>
        <p:sp>
          <p:nvSpPr>
            <p:cNvPr id="69" name="Rectangle 68">
              <a:extLst>
                <a:ext uri="{FF2B5EF4-FFF2-40B4-BE49-F238E27FC236}">
                  <a16:creationId xmlns:a16="http://schemas.microsoft.com/office/drawing/2014/main" id="{0BC69ED2-D15C-4658-BB76-6E036F7C31EE}"/>
                </a:ext>
              </a:extLst>
            </p:cNvPr>
            <p:cNvSpPr/>
            <p:nvPr/>
          </p:nvSpPr>
          <p:spPr bwMode="auto">
            <a:xfrm>
              <a:off x="10716558" y="3284083"/>
              <a:ext cx="1071562" cy="97931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sp>
          <p:nvSpPr>
            <p:cNvPr id="70" name="Rectangle 69">
              <a:extLst>
                <a:ext uri="{FF2B5EF4-FFF2-40B4-BE49-F238E27FC236}">
                  <a16:creationId xmlns:a16="http://schemas.microsoft.com/office/drawing/2014/main" id="{D613A89F-543D-4F0D-96F1-E99AEA724C58}"/>
                </a:ext>
              </a:extLst>
            </p:cNvPr>
            <p:cNvSpPr/>
            <p:nvPr/>
          </p:nvSpPr>
          <p:spPr>
            <a:xfrm>
              <a:off x="8606456"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A0C8"/>
                  </a:solidFill>
                  <a:effectLst/>
                  <a:uLnTx/>
                  <a:uFillTx/>
                  <a:latin typeface="Amazon Ember"/>
                  <a:ea typeface="+mn-ea"/>
                  <a:cs typeface="+mn-cs"/>
                </a:rPr>
                <a:t>Availability Zone 1</a:t>
              </a:r>
            </a:p>
          </p:txBody>
        </p:sp>
        <p:sp>
          <p:nvSpPr>
            <p:cNvPr id="71" name="Rectangle 70">
              <a:extLst>
                <a:ext uri="{FF2B5EF4-FFF2-40B4-BE49-F238E27FC236}">
                  <a16:creationId xmlns:a16="http://schemas.microsoft.com/office/drawing/2014/main" id="{385CF5F4-ED15-4548-81FE-F7839C2ED903}"/>
                </a:ext>
              </a:extLst>
            </p:cNvPr>
            <p:cNvSpPr/>
            <p:nvPr/>
          </p:nvSpPr>
          <p:spPr>
            <a:xfrm>
              <a:off x="8679158" y="4844651"/>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75" name="Rectangle 74">
              <a:extLst>
                <a:ext uri="{FF2B5EF4-FFF2-40B4-BE49-F238E27FC236}">
                  <a16:creationId xmlns:a16="http://schemas.microsoft.com/office/drawing/2014/main" id="{9733F979-A4CF-4B1D-A2D8-6FDA324D42DB}"/>
                </a:ext>
              </a:extLst>
            </p:cNvPr>
            <p:cNvSpPr/>
            <p:nvPr/>
          </p:nvSpPr>
          <p:spPr>
            <a:xfrm>
              <a:off x="12138060" y="3455236"/>
              <a:ext cx="1760872" cy="3507539"/>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A0C8"/>
                  </a:solidFill>
                  <a:effectLst/>
                  <a:uLnTx/>
                  <a:uFillTx/>
                  <a:latin typeface="Amazon Ember"/>
                  <a:ea typeface="+mn-ea"/>
                  <a:cs typeface="+mn-cs"/>
                </a:rPr>
                <a:t>Availability Zone 2</a:t>
              </a:r>
            </a:p>
          </p:txBody>
        </p:sp>
        <p:sp>
          <p:nvSpPr>
            <p:cNvPr id="76" name="Rectangle 75">
              <a:extLst>
                <a:ext uri="{FF2B5EF4-FFF2-40B4-BE49-F238E27FC236}">
                  <a16:creationId xmlns:a16="http://schemas.microsoft.com/office/drawing/2014/main" id="{60C5A749-02CA-4F5A-9D8B-FA65FD692D30}"/>
                </a:ext>
              </a:extLst>
            </p:cNvPr>
            <p:cNvSpPr/>
            <p:nvPr/>
          </p:nvSpPr>
          <p:spPr>
            <a:xfrm>
              <a:off x="8679158" y="5906904"/>
              <a:ext cx="5141288" cy="890774"/>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FF9900"/>
                  </a:solidFill>
                  <a:effectLst/>
                  <a:uLnTx/>
                  <a:uFillTx/>
                  <a:latin typeface="Arial" panose="020B0604020202020204"/>
                  <a:ea typeface="+mn-ea"/>
                  <a:cs typeface="+mn-cs"/>
                </a:rPr>
                <a:t>Auto Scaling group</a:t>
              </a:r>
            </a:p>
          </p:txBody>
        </p:sp>
        <p:sp>
          <p:nvSpPr>
            <p:cNvPr id="77" name="TextBox 76">
              <a:extLst>
                <a:ext uri="{FF2B5EF4-FFF2-40B4-BE49-F238E27FC236}">
                  <a16:creationId xmlns:a16="http://schemas.microsoft.com/office/drawing/2014/main" id="{37ED8E84-4832-485A-8A2E-87B25C0F097F}"/>
                </a:ext>
              </a:extLst>
            </p:cNvPr>
            <p:cNvSpPr txBox="1"/>
            <p:nvPr/>
          </p:nvSpPr>
          <p:spPr>
            <a:xfrm>
              <a:off x="8744342" y="5341437"/>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78" name="TextBox 77">
              <a:extLst>
                <a:ext uri="{FF2B5EF4-FFF2-40B4-BE49-F238E27FC236}">
                  <a16:creationId xmlns:a16="http://schemas.microsoft.com/office/drawing/2014/main" id="{5E22D25D-ECC4-49D3-A828-A066727F9EB0}"/>
                </a:ext>
              </a:extLst>
            </p:cNvPr>
            <p:cNvSpPr txBox="1"/>
            <p:nvPr/>
          </p:nvSpPr>
          <p:spPr>
            <a:xfrm>
              <a:off x="12275946" y="5341437"/>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79" name="TextBox 78">
              <a:extLst>
                <a:ext uri="{FF2B5EF4-FFF2-40B4-BE49-F238E27FC236}">
                  <a16:creationId xmlns:a16="http://schemas.microsoft.com/office/drawing/2014/main" id="{8BB9CAE8-3F38-41A1-B510-0A1546435DA5}"/>
                </a:ext>
              </a:extLst>
            </p:cNvPr>
            <p:cNvSpPr txBox="1"/>
            <p:nvPr/>
          </p:nvSpPr>
          <p:spPr>
            <a:xfrm>
              <a:off x="8744342" y="6413936"/>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sp>
          <p:nvSpPr>
            <p:cNvPr id="80" name="TextBox 79">
              <a:extLst>
                <a:ext uri="{FF2B5EF4-FFF2-40B4-BE49-F238E27FC236}">
                  <a16:creationId xmlns:a16="http://schemas.microsoft.com/office/drawing/2014/main" id="{527F411E-5A4D-49F8-B7BF-710F0BB4168C}"/>
                </a:ext>
              </a:extLst>
            </p:cNvPr>
            <p:cNvSpPr txBox="1"/>
            <p:nvPr/>
          </p:nvSpPr>
          <p:spPr>
            <a:xfrm>
              <a:off x="12275946" y="6413938"/>
              <a:ext cx="1485099" cy="446189"/>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Worker node</a:t>
              </a:r>
            </a:p>
          </p:txBody>
        </p:sp>
        <p:pic>
          <p:nvPicPr>
            <p:cNvPr id="81" name="Graphic 80">
              <a:extLst>
                <a:ext uri="{FF2B5EF4-FFF2-40B4-BE49-F238E27FC236}">
                  <a16:creationId xmlns:a16="http://schemas.microsoft.com/office/drawing/2014/main" id="{302B2EF5-7915-4DE7-9BB6-A2D453C066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7154" y="3604981"/>
              <a:ext cx="597767" cy="597767"/>
            </a:xfrm>
            <a:prstGeom prst="rect">
              <a:avLst/>
            </a:prstGeom>
          </p:spPr>
        </p:pic>
        <p:sp>
          <p:nvSpPr>
            <p:cNvPr id="82" name="TextBox 81">
              <a:extLst>
                <a:ext uri="{FF2B5EF4-FFF2-40B4-BE49-F238E27FC236}">
                  <a16:creationId xmlns:a16="http://schemas.microsoft.com/office/drawing/2014/main" id="{F7E50A75-5478-4CA8-8465-A706901A91FC}"/>
                </a:ext>
              </a:extLst>
            </p:cNvPr>
            <p:cNvSpPr txBox="1"/>
            <p:nvPr/>
          </p:nvSpPr>
          <p:spPr>
            <a:xfrm>
              <a:off x="10569699" y="4242267"/>
              <a:ext cx="1357120" cy="430887"/>
            </a:xfrm>
            <a:prstGeom prst="rect">
              <a:avLst/>
            </a:prstGeom>
            <a:noFill/>
            <a:ln w="12700" cap="flat" cmpd="sng" algn="ctr">
              <a:solidFill>
                <a:srgbClr val="FF9900"/>
              </a:solidFill>
              <a:prstDash val="dash"/>
              <a:miter lim="800000"/>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rgbClr val="FF9900"/>
                  </a:solidFill>
                  <a:effectLst/>
                  <a:uLnTx/>
                  <a:uFillTx/>
                  <a:latin typeface="Arial" panose="020B060402020202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EC2 Auto Scaling</a:t>
              </a:r>
            </a:p>
          </p:txBody>
        </p:sp>
        <p:sp>
          <p:nvSpPr>
            <p:cNvPr id="84" name="Rectangle 83">
              <a:extLst>
                <a:ext uri="{FF2B5EF4-FFF2-40B4-BE49-F238E27FC236}">
                  <a16:creationId xmlns:a16="http://schemas.microsoft.com/office/drawing/2014/main" id="{5F0EAB40-C816-4A3D-9037-DAF69CACFDAA}"/>
                </a:ext>
              </a:extLst>
            </p:cNvPr>
            <p:cNvSpPr/>
            <p:nvPr/>
          </p:nvSpPr>
          <p:spPr bwMode="auto">
            <a:xfrm>
              <a:off x="8420101" y="3282849"/>
              <a:ext cx="5655664" cy="384719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pic>
          <p:nvPicPr>
            <p:cNvPr id="85" name="Graphic 84">
              <a:extLst>
                <a:ext uri="{FF2B5EF4-FFF2-40B4-BE49-F238E27FC236}">
                  <a16:creationId xmlns:a16="http://schemas.microsoft.com/office/drawing/2014/main" id="{23EDE476-042D-40D9-8D76-C5CACD64D4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9416" y="6060592"/>
              <a:ext cx="394953" cy="394953"/>
            </a:xfrm>
            <a:prstGeom prst="rect">
              <a:avLst/>
            </a:prstGeom>
          </p:spPr>
        </p:pic>
        <p:pic>
          <p:nvPicPr>
            <p:cNvPr id="86" name="Graphic 85">
              <a:extLst>
                <a:ext uri="{FF2B5EF4-FFF2-40B4-BE49-F238E27FC236}">
                  <a16:creationId xmlns:a16="http://schemas.microsoft.com/office/drawing/2014/main" id="{E3F673FC-E0D0-4F5D-B169-164ACF7E51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821020" y="6060592"/>
              <a:ext cx="394953" cy="394953"/>
            </a:xfrm>
            <a:prstGeom prst="rect">
              <a:avLst/>
            </a:prstGeom>
          </p:spPr>
        </p:pic>
        <p:pic>
          <p:nvPicPr>
            <p:cNvPr id="87" name="Graphic 86">
              <a:extLst>
                <a:ext uri="{FF2B5EF4-FFF2-40B4-BE49-F238E27FC236}">
                  <a16:creationId xmlns:a16="http://schemas.microsoft.com/office/drawing/2014/main" id="{D62BED2E-CCC0-401B-B727-BE969D97A3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9416" y="4985998"/>
              <a:ext cx="394953" cy="394953"/>
            </a:xfrm>
            <a:prstGeom prst="rect">
              <a:avLst/>
            </a:prstGeom>
          </p:spPr>
        </p:pic>
        <p:pic>
          <p:nvPicPr>
            <p:cNvPr id="88" name="Graphic 87">
              <a:extLst>
                <a:ext uri="{FF2B5EF4-FFF2-40B4-BE49-F238E27FC236}">
                  <a16:creationId xmlns:a16="http://schemas.microsoft.com/office/drawing/2014/main" id="{10F5F2F4-2627-40F6-96D0-2E599087B4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821020" y="4985998"/>
              <a:ext cx="394953" cy="394953"/>
            </a:xfrm>
            <a:prstGeom prst="rect">
              <a:avLst/>
            </a:prstGeom>
          </p:spPr>
        </p:pic>
        <p:pic>
          <p:nvPicPr>
            <p:cNvPr id="89" name="Graphic 88">
              <a:extLst>
                <a:ext uri="{FF2B5EF4-FFF2-40B4-BE49-F238E27FC236}">
                  <a16:creationId xmlns:a16="http://schemas.microsoft.com/office/drawing/2014/main" id="{6DD54A5F-3959-4F7F-ADA1-DEC73BFA93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10649" y="4844633"/>
              <a:ext cx="278306" cy="278306"/>
            </a:xfrm>
            <a:prstGeom prst="rect">
              <a:avLst/>
            </a:prstGeom>
          </p:spPr>
        </p:pic>
        <p:pic>
          <p:nvPicPr>
            <p:cNvPr id="90" name="Graphic 89">
              <a:extLst>
                <a:ext uri="{FF2B5EF4-FFF2-40B4-BE49-F238E27FC236}">
                  <a16:creationId xmlns:a16="http://schemas.microsoft.com/office/drawing/2014/main" id="{5F3D6E80-836B-47C1-801A-B82DFC499D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10649" y="5906904"/>
              <a:ext cx="278306" cy="278306"/>
            </a:xfrm>
            <a:prstGeom prst="rect">
              <a:avLst/>
            </a:prstGeom>
          </p:spPr>
        </p:pic>
      </p:grpSp>
      <p:grpSp>
        <p:nvGrpSpPr>
          <p:cNvPr id="152" name="Group 151">
            <a:extLst>
              <a:ext uri="{FF2B5EF4-FFF2-40B4-BE49-F238E27FC236}">
                <a16:creationId xmlns:a16="http://schemas.microsoft.com/office/drawing/2014/main" id="{CCE9D03E-5F0E-479A-98E0-02EFF7D52E19}"/>
              </a:ext>
            </a:extLst>
          </p:cNvPr>
          <p:cNvGrpSpPr/>
          <p:nvPr/>
        </p:nvGrpSpPr>
        <p:grpSpPr>
          <a:xfrm>
            <a:off x="4807291" y="6150625"/>
            <a:ext cx="2518178" cy="1724943"/>
            <a:chOff x="3845960" y="6150625"/>
            <a:chExt cx="2518178" cy="1724943"/>
          </a:xfrm>
        </p:grpSpPr>
        <p:grpSp>
          <p:nvGrpSpPr>
            <p:cNvPr id="101" name="Group 100">
              <a:extLst>
                <a:ext uri="{FF2B5EF4-FFF2-40B4-BE49-F238E27FC236}">
                  <a16:creationId xmlns:a16="http://schemas.microsoft.com/office/drawing/2014/main" id="{30C6528B-EDCA-4FE5-B902-FB302CCAF1CF}"/>
                </a:ext>
              </a:extLst>
            </p:cNvPr>
            <p:cNvGrpSpPr/>
            <p:nvPr/>
          </p:nvGrpSpPr>
          <p:grpSpPr>
            <a:xfrm>
              <a:off x="4348397" y="6471418"/>
              <a:ext cx="1513305" cy="1083356"/>
              <a:chOff x="2112560" y="6492078"/>
              <a:chExt cx="1513305" cy="1083356"/>
            </a:xfrm>
          </p:grpSpPr>
          <p:sp>
            <p:nvSpPr>
              <p:cNvPr id="102" name="TextBox 101">
                <a:extLst>
                  <a:ext uri="{FF2B5EF4-FFF2-40B4-BE49-F238E27FC236}">
                    <a16:creationId xmlns:a16="http://schemas.microsoft.com/office/drawing/2014/main" id="{75AE130E-87F5-4AF7-B1EF-BAADB4254B77}"/>
                  </a:ext>
                </a:extLst>
              </p:cNvPr>
              <p:cNvSpPr txBox="1"/>
              <p:nvPr/>
            </p:nvSpPr>
            <p:spPr>
              <a:xfrm>
                <a:off x="2112560" y="7206102"/>
                <a:ext cx="1513305" cy="369332"/>
              </a:xfrm>
              <a:prstGeom prst="rect">
                <a:avLst/>
              </a:prstGeom>
            </p:spPr>
            <p:txBody>
              <a:bodyPr wrap="square" lIns="0" rIns="0" anchor="t">
                <a:spAutoFit/>
              </a:bodyPr>
              <a:lstStyle>
                <a:defPPr>
                  <a:defRPr lang="en-US"/>
                </a:defPPr>
                <a:lvl1pPr lvl="0" algn="ctr" defTabSz="914400">
                  <a:defRPr sz="1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AWS Fargate</a:t>
                </a:r>
              </a:p>
            </p:txBody>
          </p:sp>
          <p:pic>
            <p:nvPicPr>
              <p:cNvPr id="103" name="Graphic 102">
                <a:extLst>
                  <a:ext uri="{FF2B5EF4-FFF2-40B4-BE49-F238E27FC236}">
                    <a16:creationId xmlns:a16="http://schemas.microsoft.com/office/drawing/2014/main" id="{27B43111-2A79-49E8-B82B-B410829203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08727" y="6492078"/>
                <a:ext cx="720971" cy="720971"/>
              </a:xfrm>
              <a:prstGeom prst="rect">
                <a:avLst/>
              </a:prstGeom>
            </p:spPr>
          </p:pic>
        </p:grpSp>
        <p:sp>
          <p:nvSpPr>
            <p:cNvPr id="104" name="Rectangle 103">
              <a:extLst>
                <a:ext uri="{FF2B5EF4-FFF2-40B4-BE49-F238E27FC236}">
                  <a16:creationId xmlns:a16="http://schemas.microsoft.com/office/drawing/2014/main" id="{A9617C9C-EDEA-4A7F-946E-875D50371024}"/>
                </a:ext>
              </a:extLst>
            </p:cNvPr>
            <p:cNvSpPr/>
            <p:nvPr/>
          </p:nvSpPr>
          <p:spPr bwMode="auto">
            <a:xfrm>
              <a:off x="3845960" y="6150625"/>
              <a:ext cx="2518178" cy="1724943"/>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446E834-3E1A-493E-999D-6EBDAC04E063}"/>
              </a:ext>
            </a:extLst>
          </p:cNvPr>
          <p:cNvGrpSpPr/>
          <p:nvPr/>
        </p:nvGrpSpPr>
        <p:grpSpPr>
          <a:xfrm>
            <a:off x="6637505" y="3467538"/>
            <a:ext cx="1587213" cy="1413424"/>
            <a:chOff x="7146925" y="3353497"/>
            <a:chExt cx="1781175" cy="1586148"/>
          </a:xfrm>
        </p:grpSpPr>
        <p:pic>
          <p:nvPicPr>
            <p:cNvPr id="110" name="Graphic 109">
              <a:extLst>
                <a:ext uri="{FF2B5EF4-FFF2-40B4-BE49-F238E27FC236}">
                  <a16:creationId xmlns:a16="http://schemas.microsoft.com/office/drawing/2014/main" id="{3A91EA59-8ABB-4440-848E-D0C0ABB385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60770" y="3353497"/>
              <a:ext cx="1153484" cy="1122642"/>
            </a:xfrm>
            <a:prstGeom prst="rect">
              <a:avLst/>
            </a:prstGeom>
          </p:spPr>
        </p:pic>
        <p:sp>
          <p:nvSpPr>
            <p:cNvPr id="111" name="TextBox 110">
              <a:extLst>
                <a:ext uri="{FF2B5EF4-FFF2-40B4-BE49-F238E27FC236}">
                  <a16:creationId xmlns:a16="http://schemas.microsoft.com/office/drawing/2014/main" id="{A1F9D03C-EFB8-450A-A05E-635F59AB7B9C}"/>
                </a:ext>
              </a:extLst>
            </p:cNvPr>
            <p:cNvSpPr txBox="1"/>
            <p:nvPr/>
          </p:nvSpPr>
          <p:spPr>
            <a:xfrm>
              <a:off x="7146925" y="4539535"/>
              <a:ext cx="1781175"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Kubernetes</a:t>
              </a:r>
            </a:p>
          </p:txBody>
        </p:sp>
      </p:grpSp>
      <p:grpSp>
        <p:nvGrpSpPr>
          <p:cNvPr id="107" name="Group 106">
            <a:extLst>
              <a:ext uri="{FF2B5EF4-FFF2-40B4-BE49-F238E27FC236}">
                <a16:creationId xmlns:a16="http://schemas.microsoft.com/office/drawing/2014/main" id="{E611E593-886D-4210-B79F-549551E49D55}"/>
              </a:ext>
            </a:extLst>
          </p:cNvPr>
          <p:cNvGrpSpPr/>
          <p:nvPr/>
        </p:nvGrpSpPr>
        <p:grpSpPr>
          <a:xfrm>
            <a:off x="4343562" y="3461198"/>
            <a:ext cx="1587213" cy="1419074"/>
            <a:chOff x="8648065" y="5663268"/>
            <a:chExt cx="1781175" cy="1592489"/>
          </a:xfrm>
        </p:grpSpPr>
        <p:sp>
          <p:nvSpPr>
            <p:cNvPr id="108" name="TextBox 107">
              <a:extLst>
                <a:ext uri="{FF2B5EF4-FFF2-40B4-BE49-F238E27FC236}">
                  <a16:creationId xmlns:a16="http://schemas.microsoft.com/office/drawing/2014/main" id="{10CA9591-8C61-4383-A0DA-501D35A1412A}"/>
                </a:ext>
              </a:extLst>
            </p:cNvPr>
            <p:cNvSpPr txBox="1"/>
            <p:nvPr/>
          </p:nvSpPr>
          <p:spPr>
            <a:xfrm>
              <a:off x="8648065" y="6855647"/>
              <a:ext cx="1781175" cy="400110"/>
            </a:xfrm>
            <a:prstGeom prst="rect">
              <a:avLst/>
            </a:prstGeom>
          </p:spPr>
          <p:txBody>
            <a:bodyPr wrap="square" lIns="0" rIns="0" anchor="t">
              <a:spAutoFit/>
            </a:bodyPr>
            <a:lstStyle>
              <a:defPPr>
                <a:defRPr lang="en-US"/>
              </a:defPPr>
              <a:lvl1pPr lvl="0" algn="ctr" defTabSz="914400">
                <a:defRPr sz="28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Amazon EKS</a:t>
              </a:r>
            </a:p>
          </p:txBody>
        </p:sp>
        <p:pic>
          <p:nvPicPr>
            <p:cNvPr id="109" name="Graphic 108">
              <a:extLst>
                <a:ext uri="{FF2B5EF4-FFF2-40B4-BE49-F238E27FC236}">
                  <a16:creationId xmlns:a16="http://schemas.microsoft.com/office/drawing/2014/main" id="{A766E9A9-E4DF-456B-8E09-5BC2E9F4FC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76211" y="5663268"/>
              <a:ext cx="1124882" cy="1124882"/>
            </a:xfrm>
            <a:prstGeom prst="rect">
              <a:avLst/>
            </a:prstGeom>
          </p:spPr>
        </p:pic>
      </p:grpSp>
      <p:grpSp>
        <p:nvGrpSpPr>
          <p:cNvPr id="18" name="Group 17">
            <a:extLst>
              <a:ext uri="{FF2B5EF4-FFF2-40B4-BE49-F238E27FC236}">
                <a16:creationId xmlns:a16="http://schemas.microsoft.com/office/drawing/2014/main" id="{9BC2199F-F548-4116-A7C5-D28DAC60B746}"/>
              </a:ext>
            </a:extLst>
          </p:cNvPr>
          <p:cNvGrpSpPr/>
          <p:nvPr/>
        </p:nvGrpSpPr>
        <p:grpSpPr>
          <a:xfrm>
            <a:off x="6539292" y="2997934"/>
            <a:ext cx="1781175" cy="1972100"/>
            <a:chOff x="6523239" y="2904700"/>
            <a:chExt cx="1781175" cy="1972100"/>
          </a:xfrm>
        </p:grpSpPr>
        <p:sp>
          <p:nvSpPr>
            <p:cNvPr id="39" name="Rectangle 38">
              <a:extLst>
                <a:ext uri="{FF2B5EF4-FFF2-40B4-BE49-F238E27FC236}">
                  <a16:creationId xmlns:a16="http://schemas.microsoft.com/office/drawing/2014/main" id="{7E5FCAF3-76CE-424C-B4A7-DFC8DC021C9C}"/>
                </a:ext>
              </a:extLst>
            </p:cNvPr>
            <p:cNvSpPr/>
            <p:nvPr/>
          </p:nvSpPr>
          <p:spPr bwMode="auto">
            <a:xfrm>
              <a:off x="6523239" y="2904700"/>
              <a:ext cx="1781175" cy="33728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Amazon Ember"/>
                  <a:ea typeface="Segoe UI" pitchFamily="34" charset="0"/>
                  <a:cs typeface="Segoe UI" pitchFamily="34" charset="0"/>
                </a:rPr>
                <a:t>Fargate Scheduler</a:t>
              </a:r>
            </a:p>
          </p:txBody>
        </p:sp>
        <p:sp>
          <p:nvSpPr>
            <p:cNvPr id="17" name="Rectangle 16">
              <a:extLst>
                <a:ext uri="{FF2B5EF4-FFF2-40B4-BE49-F238E27FC236}">
                  <a16:creationId xmlns:a16="http://schemas.microsoft.com/office/drawing/2014/main" id="{64CA8F4D-5C53-4CA7-8FE8-E03710355FB2}"/>
                </a:ext>
              </a:extLst>
            </p:cNvPr>
            <p:cNvSpPr/>
            <p:nvPr/>
          </p:nvSpPr>
          <p:spPr bwMode="auto">
            <a:xfrm>
              <a:off x="6527800" y="3222933"/>
              <a:ext cx="1765300" cy="1653867"/>
            </a:xfrm>
            <a:prstGeom prst="rect">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877DA298-2638-452E-8D0C-60E861777115}"/>
              </a:ext>
            </a:extLst>
          </p:cNvPr>
          <p:cNvGrpSpPr/>
          <p:nvPr/>
        </p:nvGrpSpPr>
        <p:grpSpPr>
          <a:xfrm>
            <a:off x="5165835" y="5053587"/>
            <a:ext cx="822982" cy="1032339"/>
            <a:chOff x="4797240" y="4710002"/>
            <a:chExt cx="822982" cy="1032339"/>
          </a:xfrm>
        </p:grpSpPr>
        <p:sp>
          <p:nvSpPr>
            <p:cNvPr id="52" name="TextBox 51">
              <a:extLst>
                <a:ext uri="{FF2B5EF4-FFF2-40B4-BE49-F238E27FC236}">
                  <a16:creationId xmlns:a16="http://schemas.microsoft.com/office/drawing/2014/main" id="{9A6E2DF1-1663-F941-8EE8-BEC09FAB0C77}"/>
                </a:ext>
              </a:extLst>
            </p:cNvPr>
            <p:cNvSpPr txBox="1"/>
            <p:nvPr/>
          </p:nvSpPr>
          <p:spPr>
            <a:xfrm>
              <a:off x="4797240" y="5342231"/>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a:t>
              </a:r>
            </a:p>
          </p:txBody>
        </p:sp>
        <p:grpSp>
          <p:nvGrpSpPr>
            <p:cNvPr id="29" name="Group 28">
              <a:extLst>
                <a:ext uri="{FF2B5EF4-FFF2-40B4-BE49-F238E27FC236}">
                  <a16:creationId xmlns:a16="http://schemas.microsoft.com/office/drawing/2014/main" id="{1ACBFEE9-6CB7-426F-8A6C-57938436FBD7}"/>
                </a:ext>
              </a:extLst>
            </p:cNvPr>
            <p:cNvGrpSpPr/>
            <p:nvPr/>
          </p:nvGrpSpPr>
          <p:grpSpPr>
            <a:xfrm>
              <a:off x="4925926" y="4710002"/>
              <a:ext cx="565610" cy="565606"/>
              <a:chOff x="13388226" y="4615756"/>
              <a:chExt cx="565610" cy="565606"/>
            </a:xfrm>
          </p:grpSpPr>
          <p:sp>
            <p:nvSpPr>
              <p:cNvPr id="125" name="Oval 124">
                <a:extLst>
                  <a:ext uri="{FF2B5EF4-FFF2-40B4-BE49-F238E27FC236}">
                    <a16:creationId xmlns:a16="http://schemas.microsoft.com/office/drawing/2014/main" id="{4873FE3D-C6B8-46B8-9112-D2FBBCD3C4F6}"/>
                  </a:ext>
                </a:extLst>
              </p:cNvPr>
              <p:cNvSpPr/>
              <p:nvPr/>
            </p:nvSpPr>
            <p:spPr bwMode="auto">
              <a:xfrm>
                <a:off x="13388226" y="4615756"/>
                <a:ext cx="565610" cy="56560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26" name="Group 125">
                <a:extLst>
                  <a:ext uri="{FF2B5EF4-FFF2-40B4-BE49-F238E27FC236}">
                    <a16:creationId xmlns:a16="http://schemas.microsoft.com/office/drawing/2014/main" id="{4914FAB8-0D4D-4859-90DE-345FB3914E07}"/>
                  </a:ext>
                </a:extLst>
              </p:cNvPr>
              <p:cNvGrpSpPr/>
              <p:nvPr/>
            </p:nvGrpSpPr>
            <p:grpSpPr>
              <a:xfrm>
                <a:off x="13486750" y="4691255"/>
                <a:ext cx="368531" cy="414597"/>
                <a:chOff x="3445724" y="3414992"/>
                <a:chExt cx="180132" cy="202649"/>
              </a:xfrm>
              <a:solidFill>
                <a:schemeClr val="bg2"/>
              </a:solidFill>
            </p:grpSpPr>
            <p:sp>
              <p:nvSpPr>
                <p:cNvPr id="127" name="Freeform: Shape 126">
                  <a:extLst>
                    <a:ext uri="{FF2B5EF4-FFF2-40B4-BE49-F238E27FC236}">
                      <a16:creationId xmlns:a16="http://schemas.microsoft.com/office/drawing/2014/main" id="{1744BC02-445B-4EDF-8F92-7D6E8FA82D59}"/>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28" name="Freeform: Shape 127">
                  <a:extLst>
                    <a:ext uri="{FF2B5EF4-FFF2-40B4-BE49-F238E27FC236}">
                      <a16:creationId xmlns:a16="http://schemas.microsoft.com/office/drawing/2014/main" id="{F7F0A89B-334F-4350-A99B-5DD140810CF2}"/>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29" name="Freeform: Shape 128">
                  <a:extLst>
                    <a:ext uri="{FF2B5EF4-FFF2-40B4-BE49-F238E27FC236}">
                      <a16:creationId xmlns:a16="http://schemas.microsoft.com/office/drawing/2014/main" id="{047A18E9-4E16-48F2-A59E-7CC85B823279}"/>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sp>
        <p:nvSpPr>
          <p:cNvPr id="31" name="Oval 30">
            <a:extLst>
              <a:ext uri="{FF2B5EF4-FFF2-40B4-BE49-F238E27FC236}">
                <a16:creationId xmlns:a16="http://schemas.microsoft.com/office/drawing/2014/main" id="{71F4E07E-99E5-4DEC-B4B7-153E70CBB40B}"/>
              </a:ext>
            </a:extLst>
          </p:cNvPr>
          <p:cNvSpPr/>
          <p:nvPr/>
        </p:nvSpPr>
        <p:spPr bwMode="auto">
          <a:xfrm>
            <a:off x="6227152" y="5546176"/>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4</a:t>
            </a:r>
          </a:p>
        </p:txBody>
      </p:sp>
      <p:sp>
        <p:nvSpPr>
          <p:cNvPr id="133" name="Rounded Rectangle 33">
            <a:extLst>
              <a:ext uri="{FF2B5EF4-FFF2-40B4-BE49-F238E27FC236}">
                <a16:creationId xmlns:a16="http://schemas.microsoft.com/office/drawing/2014/main" id="{91F8D5E2-E748-42CB-AE59-CDE18CED0F1D}"/>
              </a:ext>
            </a:extLst>
          </p:cNvPr>
          <p:cNvSpPr/>
          <p:nvPr/>
        </p:nvSpPr>
        <p:spPr bwMode="auto">
          <a:xfrm>
            <a:off x="6539292" y="1839804"/>
            <a:ext cx="1781176" cy="1015663"/>
          </a:xfrm>
          <a:prstGeom prst="roundRect">
            <a:avLst>
              <a:gd name="adj" fmla="val 0"/>
            </a:avLst>
          </a:prstGeom>
          <a:solidFill>
            <a:schemeClr val="accent1"/>
          </a:solidFill>
          <a:ln w="19050">
            <a:solidFill>
              <a:schemeClr val="accent1"/>
            </a:solidFill>
          </a:ln>
        </p:spPr>
        <p:txBody>
          <a:bodyPr wrap="square" lIns="0" tIns="91440" rIns="0" bIns="9144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Mutating/</a:t>
            </a:r>
            <a:b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br>
            <a:r>
              <a:rPr kumimoji="0" lang="en-US" sz="18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Validating Webhooks</a:t>
            </a:r>
          </a:p>
        </p:txBody>
      </p:sp>
      <p:cxnSp>
        <p:nvCxnSpPr>
          <p:cNvPr id="134" name="Elbow Connector 52">
            <a:extLst>
              <a:ext uri="{FF2B5EF4-FFF2-40B4-BE49-F238E27FC236}">
                <a16:creationId xmlns:a16="http://schemas.microsoft.com/office/drawing/2014/main" id="{92EE358A-FE61-4C12-B9C9-8E3AC765287C}"/>
              </a:ext>
            </a:extLst>
          </p:cNvPr>
          <p:cNvCxnSpPr>
            <a:cxnSpLocks/>
          </p:cNvCxnSpPr>
          <p:nvPr/>
        </p:nvCxnSpPr>
        <p:spPr>
          <a:xfrm rot="16200000" flipH="1">
            <a:off x="7637256" y="4788988"/>
            <a:ext cx="2025851" cy="418287"/>
          </a:xfrm>
          <a:prstGeom prst="bentConnector3">
            <a:avLst>
              <a:gd name="adj1" fmla="val -73"/>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D46CF7D0-3E8B-4528-A2F2-87BE3512020C}"/>
              </a:ext>
            </a:extLst>
          </p:cNvPr>
          <p:cNvGrpSpPr/>
          <p:nvPr/>
        </p:nvGrpSpPr>
        <p:grpSpPr>
          <a:xfrm>
            <a:off x="8441037" y="3145155"/>
            <a:ext cx="5651201" cy="1330762"/>
            <a:chOff x="8441037" y="3145155"/>
            <a:chExt cx="5651201" cy="1330762"/>
          </a:xfrm>
        </p:grpSpPr>
        <p:sp>
          <p:nvSpPr>
            <p:cNvPr id="33" name="TextBox 32">
              <a:extLst>
                <a:ext uri="{FF2B5EF4-FFF2-40B4-BE49-F238E27FC236}">
                  <a16:creationId xmlns:a16="http://schemas.microsoft.com/office/drawing/2014/main" id="{F79FF715-4A40-4242-8C80-7639B29F6C3F}"/>
                </a:ext>
              </a:extLst>
            </p:cNvPr>
            <p:cNvSpPr txBox="1"/>
            <p:nvPr/>
          </p:nvSpPr>
          <p:spPr>
            <a:xfrm>
              <a:off x="10934163" y="3183255"/>
              <a:ext cx="3158075" cy="1292662"/>
            </a:xfrm>
            <a:prstGeom prst="rect">
              <a:avLst/>
            </a:prstGeom>
            <a:noFill/>
            <a:ln w="19050">
              <a:solidFill>
                <a:schemeClr val="tx1"/>
              </a:solidFill>
            </a:ln>
          </p:spPr>
          <p:txBody>
            <a:bodyPr wrap="square" lIns="182880" tIns="146304" rIns="182880" bIns="146304" rtlCol="0">
              <a:spAutoFit/>
            </a:bodyPr>
            <a:lstStyle/>
            <a:p>
              <a:pPr marL="0" marR="0" lvl="0" indent="0" algn="l" defTabSz="1097212" rtl="0" eaLnBrk="1" fontAlgn="auto" latinLnBrk="0" hangingPunct="1">
                <a:lnSpc>
                  <a:spcPct val="9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namespace: prod</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labels:</a:t>
              </a:r>
              <a:b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b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stack: blue</a:t>
              </a:r>
            </a:p>
            <a:p>
              <a:pPr marL="285750" marR="0" lvl="0" indent="-285750" algn="l" defTabSz="1097212" rtl="0" eaLnBrk="1" fontAlgn="auto" latinLnBrk="0" hangingPunct="1">
                <a:lnSpc>
                  <a:spcPct val="90000"/>
                </a:lnSpc>
                <a:spcBef>
                  <a:spcPts val="0"/>
                </a:spcBef>
                <a:spcAft>
                  <a:spcPts val="0"/>
                </a:spcAft>
                <a:buClrTx/>
                <a:buSzTx/>
                <a:buFontTx/>
                <a:buChar char="-"/>
                <a:tabLst/>
                <a:defRPr/>
              </a:pPr>
              <a:r>
                <a:rPr kumimoji="0" lang="it-IT" sz="1200" b="0" i="0" u="none" strike="noStrike" kern="1200" cap="none" spc="0" normalizeH="0" baseline="0" noProof="0" dirty="0">
                  <a:ln>
                    <a:noFill/>
                  </a:ln>
                  <a:solidFill>
                    <a:srgbClr val="88CEB8"/>
                  </a:solidFill>
                  <a:effectLst/>
                  <a:uLnTx/>
                  <a:uFillTx/>
                  <a:latin typeface="Lucida Console" panose="020B0609040504020204" pitchFamily="49" charset="0"/>
                  <a:ea typeface="+mn-ea"/>
                  <a:cs typeface="+mn-cs"/>
                </a:rPr>
                <a:t>profile = </a:t>
              </a:r>
              <a:r>
                <a:rPr kumimoji="0" lang="en-US" sz="1200" b="0" i="0" u="none" strike="noStrike" kern="1200" cap="none" spc="0" normalizeH="0" baseline="0" noProof="0" dirty="0">
                  <a:ln>
                    <a:noFill/>
                  </a:ln>
                  <a:solidFill>
                    <a:srgbClr val="88CEB8"/>
                  </a:solidFill>
                  <a:effectLst/>
                  <a:uLnTx/>
                  <a:uFillTx/>
                  <a:latin typeface="Lucida Console" panose="020B0609040504020204" pitchFamily="49" charset="0"/>
                  <a:ea typeface="+mn-ea"/>
                  <a:cs typeface="+mn-cs"/>
                </a:rPr>
                <a:t>profile-a</a:t>
              </a:r>
            </a:p>
            <a:p>
              <a:pPr marL="285750" marR="0" lvl="0" indent="-285750" algn="l" defTabSz="1097212" rtl="0" eaLnBrk="1" fontAlgn="auto" latinLnBrk="0" hangingPunct="1">
                <a:lnSpc>
                  <a:spcPct val="9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srgbClr val="88CEB8"/>
                  </a:solidFill>
                  <a:effectLst/>
                  <a:uLnTx/>
                  <a:uFillTx/>
                  <a:latin typeface="Lucida Console" panose="020B0609040504020204" pitchFamily="49" charset="0"/>
                  <a:ea typeface="+mn-ea"/>
                  <a:cs typeface="+mn-cs"/>
                </a:rPr>
                <a:t>schedulerName = fargate-scheduler </a:t>
              </a:r>
            </a:p>
          </p:txBody>
        </p:sp>
        <p:grpSp>
          <p:nvGrpSpPr>
            <p:cNvPr id="136" name="Group 135">
              <a:extLst>
                <a:ext uri="{FF2B5EF4-FFF2-40B4-BE49-F238E27FC236}">
                  <a16:creationId xmlns:a16="http://schemas.microsoft.com/office/drawing/2014/main" id="{1907D8AC-A2E2-4A95-931D-0B40C275B3EC}"/>
                </a:ext>
              </a:extLst>
            </p:cNvPr>
            <p:cNvGrpSpPr/>
            <p:nvPr/>
          </p:nvGrpSpPr>
          <p:grpSpPr>
            <a:xfrm>
              <a:off x="10032968" y="3145155"/>
              <a:ext cx="822982" cy="1032339"/>
              <a:chOff x="4797240" y="4710002"/>
              <a:chExt cx="822982" cy="1032339"/>
            </a:xfrm>
          </p:grpSpPr>
          <p:sp>
            <p:nvSpPr>
              <p:cNvPr id="137" name="TextBox 136">
                <a:extLst>
                  <a:ext uri="{FF2B5EF4-FFF2-40B4-BE49-F238E27FC236}">
                    <a16:creationId xmlns:a16="http://schemas.microsoft.com/office/drawing/2014/main" id="{E0F4AB2A-D4B9-4339-B168-E7A97EC60DB3}"/>
                  </a:ext>
                </a:extLst>
              </p:cNvPr>
              <p:cNvSpPr txBox="1"/>
              <p:nvPr/>
            </p:nvSpPr>
            <p:spPr>
              <a:xfrm>
                <a:off x="4797240" y="5342231"/>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a:t>
                </a:r>
              </a:p>
            </p:txBody>
          </p:sp>
          <p:grpSp>
            <p:nvGrpSpPr>
              <p:cNvPr id="138" name="Group 137">
                <a:extLst>
                  <a:ext uri="{FF2B5EF4-FFF2-40B4-BE49-F238E27FC236}">
                    <a16:creationId xmlns:a16="http://schemas.microsoft.com/office/drawing/2014/main" id="{368697C5-5726-4B0D-95C2-493639E89406}"/>
                  </a:ext>
                </a:extLst>
              </p:cNvPr>
              <p:cNvGrpSpPr/>
              <p:nvPr/>
            </p:nvGrpSpPr>
            <p:grpSpPr>
              <a:xfrm>
                <a:off x="4925926" y="4710002"/>
                <a:ext cx="565610" cy="565606"/>
                <a:chOff x="13388226" y="4615756"/>
                <a:chExt cx="565610" cy="565606"/>
              </a:xfrm>
            </p:grpSpPr>
            <p:sp>
              <p:nvSpPr>
                <p:cNvPr id="139" name="Oval 138">
                  <a:extLst>
                    <a:ext uri="{FF2B5EF4-FFF2-40B4-BE49-F238E27FC236}">
                      <a16:creationId xmlns:a16="http://schemas.microsoft.com/office/drawing/2014/main" id="{586F9473-E10D-4CCC-9175-CFAE09E5AA49}"/>
                    </a:ext>
                  </a:extLst>
                </p:cNvPr>
                <p:cNvSpPr/>
                <p:nvPr/>
              </p:nvSpPr>
              <p:spPr bwMode="auto">
                <a:xfrm>
                  <a:off x="13388226" y="4615756"/>
                  <a:ext cx="565610" cy="56560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40" name="Group 139">
                  <a:extLst>
                    <a:ext uri="{FF2B5EF4-FFF2-40B4-BE49-F238E27FC236}">
                      <a16:creationId xmlns:a16="http://schemas.microsoft.com/office/drawing/2014/main" id="{7CDA3154-0C51-48F0-AA17-79CD08732AA7}"/>
                    </a:ext>
                  </a:extLst>
                </p:cNvPr>
                <p:cNvGrpSpPr/>
                <p:nvPr/>
              </p:nvGrpSpPr>
              <p:grpSpPr>
                <a:xfrm>
                  <a:off x="13486750" y="4691255"/>
                  <a:ext cx="368531" cy="414597"/>
                  <a:chOff x="3445724" y="3414992"/>
                  <a:chExt cx="180132" cy="202649"/>
                </a:xfrm>
                <a:solidFill>
                  <a:schemeClr val="bg2"/>
                </a:solidFill>
              </p:grpSpPr>
              <p:sp>
                <p:nvSpPr>
                  <p:cNvPr id="141" name="Freeform: Shape 140">
                    <a:extLst>
                      <a:ext uri="{FF2B5EF4-FFF2-40B4-BE49-F238E27FC236}">
                        <a16:creationId xmlns:a16="http://schemas.microsoft.com/office/drawing/2014/main" id="{52E99A73-ACB9-4742-80ED-22DE40E3763D}"/>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42" name="Freeform: Shape 141">
                    <a:extLst>
                      <a:ext uri="{FF2B5EF4-FFF2-40B4-BE49-F238E27FC236}">
                        <a16:creationId xmlns:a16="http://schemas.microsoft.com/office/drawing/2014/main" id="{E6C12777-0A13-4A54-9734-124C37DC6840}"/>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43" name="Freeform: Shape 142">
                    <a:extLst>
                      <a:ext uri="{FF2B5EF4-FFF2-40B4-BE49-F238E27FC236}">
                        <a16:creationId xmlns:a16="http://schemas.microsoft.com/office/drawing/2014/main" id="{F650EDBD-ADB4-43F3-A672-065B4D00B0A7}"/>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cxnSp>
          <p:nvCxnSpPr>
            <p:cNvPr id="145" name="Straight Arrow Connector 144">
              <a:extLst>
                <a:ext uri="{FF2B5EF4-FFF2-40B4-BE49-F238E27FC236}">
                  <a16:creationId xmlns:a16="http://schemas.microsoft.com/office/drawing/2014/main" id="{E91E100D-5260-4B23-9595-7823CCEEF096}"/>
                </a:ext>
              </a:extLst>
            </p:cNvPr>
            <p:cNvCxnSpPr>
              <a:cxnSpLocks/>
            </p:cNvCxnSpPr>
            <p:nvPr/>
          </p:nvCxnSpPr>
          <p:spPr>
            <a:xfrm flipH="1">
              <a:off x="8441037" y="3183255"/>
              <a:ext cx="1617363"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9C2A5986-3551-4460-B2FE-CE65F259F599}"/>
              </a:ext>
            </a:extLst>
          </p:cNvPr>
          <p:cNvGrpSpPr/>
          <p:nvPr/>
        </p:nvGrpSpPr>
        <p:grpSpPr>
          <a:xfrm>
            <a:off x="8464550" y="2263748"/>
            <a:ext cx="1993057" cy="797673"/>
            <a:chOff x="8464550" y="2263748"/>
            <a:chExt cx="1993057" cy="797673"/>
          </a:xfrm>
        </p:grpSpPr>
        <p:sp>
          <p:nvSpPr>
            <p:cNvPr id="131" name="Oval 130">
              <a:extLst>
                <a:ext uri="{FF2B5EF4-FFF2-40B4-BE49-F238E27FC236}">
                  <a16:creationId xmlns:a16="http://schemas.microsoft.com/office/drawing/2014/main" id="{90008AA4-1350-4E68-BF1D-842559743BB1}"/>
                </a:ext>
              </a:extLst>
            </p:cNvPr>
            <p:cNvSpPr/>
            <p:nvPr/>
          </p:nvSpPr>
          <p:spPr bwMode="auto">
            <a:xfrm>
              <a:off x="9232478" y="2263748"/>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3</a:t>
              </a:r>
            </a:p>
          </p:txBody>
        </p:sp>
        <p:grpSp>
          <p:nvGrpSpPr>
            <p:cNvPr id="194" name="Group 193">
              <a:extLst>
                <a:ext uri="{FF2B5EF4-FFF2-40B4-BE49-F238E27FC236}">
                  <a16:creationId xmlns:a16="http://schemas.microsoft.com/office/drawing/2014/main" id="{E53C1C73-17E0-4250-BF95-3D8BDF46883C}"/>
                </a:ext>
              </a:extLst>
            </p:cNvPr>
            <p:cNvGrpSpPr/>
            <p:nvPr/>
          </p:nvGrpSpPr>
          <p:grpSpPr>
            <a:xfrm>
              <a:off x="8464550" y="2855467"/>
              <a:ext cx="1993057" cy="205954"/>
              <a:chOff x="8464550" y="2855467"/>
              <a:chExt cx="1993057" cy="205954"/>
            </a:xfrm>
          </p:grpSpPr>
          <p:cxnSp>
            <p:nvCxnSpPr>
              <p:cNvPr id="147" name="Straight Arrow Connector 146">
                <a:extLst>
                  <a:ext uri="{FF2B5EF4-FFF2-40B4-BE49-F238E27FC236}">
                    <a16:creationId xmlns:a16="http://schemas.microsoft.com/office/drawing/2014/main" id="{EA21CBB3-C241-4966-B199-E3444BCFDE94}"/>
                  </a:ext>
                </a:extLst>
              </p:cNvPr>
              <p:cNvCxnSpPr>
                <a:cxnSpLocks/>
              </p:cNvCxnSpPr>
              <p:nvPr/>
            </p:nvCxnSpPr>
            <p:spPr>
              <a:xfrm>
                <a:off x="8464550" y="2855467"/>
                <a:ext cx="1993057" cy="0"/>
              </a:xfrm>
              <a:prstGeom prst="straightConnector1">
                <a:avLst/>
              </a:prstGeom>
              <a:ln w="1905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9CAEE7-15F6-451E-9519-5719598B5AD0}"/>
                  </a:ext>
                </a:extLst>
              </p:cNvPr>
              <p:cNvCxnSpPr>
                <a:cxnSpLocks/>
              </p:cNvCxnSpPr>
              <p:nvPr/>
            </p:nvCxnSpPr>
            <p:spPr>
              <a:xfrm>
                <a:off x="10445124" y="2855467"/>
                <a:ext cx="0" cy="205954"/>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198" name="Group 197">
            <a:extLst>
              <a:ext uri="{FF2B5EF4-FFF2-40B4-BE49-F238E27FC236}">
                <a16:creationId xmlns:a16="http://schemas.microsoft.com/office/drawing/2014/main" id="{BAA84E9E-21E1-4699-A050-B43591C478C2}"/>
              </a:ext>
            </a:extLst>
          </p:cNvPr>
          <p:cNvGrpSpPr/>
          <p:nvPr/>
        </p:nvGrpSpPr>
        <p:grpSpPr>
          <a:xfrm>
            <a:off x="5144634" y="1735077"/>
            <a:ext cx="1258446" cy="1629003"/>
            <a:chOff x="5144634" y="1735077"/>
            <a:chExt cx="1258446" cy="1629003"/>
          </a:xfrm>
        </p:grpSpPr>
        <p:sp>
          <p:nvSpPr>
            <p:cNvPr id="130" name="Oval 129">
              <a:extLst>
                <a:ext uri="{FF2B5EF4-FFF2-40B4-BE49-F238E27FC236}">
                  <a16:creationId xmlns:a16="http://schemas.microsoft.com/office/drawing/2014/main" id="{AD05751A-32F6-4807-995D-66556738FB14}"/>
                </a:ext>
              </a:extLst>
            </p:cNvPr>
            <p:cNvSpPr/>
            <p:nvPr/>
          </p:nvSpPr>
          <p:spPr bwMode="auto">
            <a:xfrm>
              <a:off x="5437864" y="1735077"/>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2</a:t>
              </a:r>
            </a:p>
          </p:txBody>
        </p:sp>
        <p:grpSp>
          <p:nvGrpSpPr>
            <p:cNvPr id="169" name="Group 168">
              <a:extLst>
                <a:ext uri="{FF2B5EF4-FFF2-40B4-BE49-F238E27FC236}">
                  <a16:creationId xmlns:a16="http://schemas.microsoft.com/office/drawing/2014/main" id="{025E03A8-1A80-40F7-B387-2736C07176B3}"/>
                </a:ext>
              </a:extLst>
            </p:cNvPr>
            <p:cNvGrpSpPr/>
            <p:nvPr/>
          </p:nvGrpSpPr>
          <p:grpSpPr>
            <a:xfrm flipH="1">
              <a:off x="5144634" y="2343150"/>
              <a:ext cx="1258446" cy="1020930"/>
              <a:chOff x="3552379" y="2695443"/>
              <a:chExt cx="1258446" cy="1020930"/>
            </a:xfrm>
          </p:grpSpPr>
          <p:cxnSp>
            <p:nvCxnSpPr>
              <p:cNvPr id="167" name="Straight Arrow Connector 166">
                <a:extLst>
                  <a:ext uri="{FF2B5EF4-FFF2-40B4-BE49-F238E27FC236}">
                    <a16:creationId xmlns:a16="http://schemas.microsoft.com/office/drawing/2014/main" id="{EA02E4FF-D93E-4E41-9FE6-D880A7DCDA73}"/>
                  </a:ext>
                </a:extLst>
              </p:cNvPr>
              <p:cNvCxnSpPr>
                <a:cxnSpLocks/>
              </p:cNvCxnSpPr>
              <p:nvPr/>
            </p:nvCxnSpPr>
            <p:spPr>
              <a:xfrm>
                <a:off x="3552379" y="2699771"/>
                <a:ext cx="1251960" cy="0"/>
              </a:xfrm>
              <a:prstGeom prst="straightConnector1">
                <a:avLst/>
              </a:prstGeom>
              <a:ln w="1905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8D929B71-5C8A-4C3B-9ED4-9ABF8A12EC0C}"/>
                  </a:ext>
                </a:extLst>
              </p:cNvPr>
              <p:cNvCxnSpPr>
                <a:cxnSpLocks/>
              </p:cNvCxnSpPr>
              <p:nvPr/>
            </p:nvCxnSpPr>
            <p:spPr>
              <a:xfrm flipH="1">
                <a:off x="4810825" y="2695443"/>
                <a:ext cx="0" cy="102093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197" name="Group 196">
            <a:extLst>
              <a:ext uri="{FF2B5EF4-FFF2-40B4-BE49-F238E27FC236}">
                <a16:creationId xmlns:a16="http://schemas.microsoft.com/office/drawing/2014/main" id="{2C8AF280-EBDC-4ABF-B758-312D30698507}"/>
              </a:ext>
            </a:extLst>
          </p:cNvPr>
          <p:cNvGrpSpPr/>
          <p:nvPr/>
        </p:nvGrpSpPr>
        <p:grpSpPr>
          <a:xfrm>
            <a:off x="8441037" y="1235584"/>
            <a:ext cx="5651201" cy="1425148"/>
            <a:chOff x="8441037" y="1235584"/>
            <a:chExt cx="5651201" cy="1425148"/>
          </a:xfrm>
        </p:grpSpPr>
        <p:sp>
          <p:nvSpPr>
            <p:cNvPr id="56" name="TextBox 55">
              <a:extLst>
                <a:ext uri="{FF2B5EF4-FFF2-40B4-BE49-F238E27FC236}">
                  <a16:creationId xmlns:a16="http://schemas.microsoft.com/office/drawing/2014/main" id="{92CF70E2-845C-934E-9133-E74727490594}"/>
                </a:ext>
              </a:extLst>
            </p:cNvPr>
            <p:cNvSpPr txBox="1"/>
            <p:nvPr/>
          </p:nvSpPr>
          <p:spPr>
            <a:xfrm>
              <a:off x="11063750" y="1656056"/>
              <a:ext cx="3028488" cy="794064"/>
            </a:xfrm>
            <a:prstGeom prst="rect">
              <a:avLst/>
            </a:prstGeom>
            <a:noFill/>
            <a:ln w="19050">
              <a:solidFill>
                <a:schemeClr val="tx1"/>
              </a:solidFill>
            </a:ln>
          </p:spPr>
          <p:txBody>
            <a:bodyPr wrap="square" lIns="182880" tIns="146304" rIns="182880" bIns="146304" rtlCol="0">
              <a:spAutoFit/>
            </a:bodyPr>
            <a:lstStyle/>
            <a:p>
              <a:pPr marL="0" marR="0" lvl="0" indent="0" algn="l" defTabSz="1097212" rtl="0" eaLnBrk="1" fontAlgn="auto" latinLnBrk="0" hangingPunct="1">
                <a:lnSpc>
                  <a:spcPct val="9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namespace: prod</a:t>
              </a:r>
            </a:p>
            <a:p>
              <a:pPr marL="0" marR="0" lvl="0" indent="0" algn="l" defTabSz="1097212" rtl="0" eaLnBrk="1" fontAlgn="auto" latinLnBrk="0" hangingPunct="1">
                <a:lnSpc>
                  <a:spcPct val="9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labels:</a:t>
              </a:r>
              <a:b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br>
              <a:r>
                <a:rPr kumimoji="0" lang="it-IT"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rPr>
                <a:t>- stack: blue</a:t>
              </a:r>
              <a:endParaRPr kumimoji="0" lang="en-US" sz="1200" b="0" i="0" u="none" strike="noStrike" kern="1200" cap="none" spc="0" normalizeH="0" baseline="0" noProof="0" dirty="0">
                <a:ln>
                  <a:noFill/>
                </a:ln>
                <a:solidFill>
                  <a:srgbClr val="F0F0F0"/>
                </a:solidFill>
                <a:effectLst/>
                <a:uLnTx/>
                <a:uFillTx/>
                <a:latin typeface="Lucida Console" panose="020B0609040504020204" pitchFamily="49" charset="0"/>
                <a:ea typeface="+mn-ea"/>
                <a:cs typeface="+mn-cs"/>
              </a:endParaRPr>
            </a:p>
          </p:txBody>
        </p:sp>
        <p:sp>
          <p:nvSpPr>
            <p:cNvPr id="132" name="Oval 131">
              <a:extLst>
                <a:ext uri="{FF2B5EF4-FFF2-40B4-BE49-F238E27FC236}">
                  <a16:creationId xmlns:a16="http://schemas.microsoft.com/office/drawing/2014/main" id="{ADA35EB9-7522-4958-8195-AA13673853E8}"/>
                </a:ext>
              </a:extLst>
            </p:cNvPr>
            <p:cNvSpPr/>
            <p:nvPr/>
          </p:nvSpPr>
          <p:spPr bwMode="auto">
            <a:xfrm>
              <a:off x="9232478" y="1235584"/>
              <a:ext cx="457200" cy="457200"/>
            </a:xfrm>
            <a:prstGeom prst="ellipse">
              <a:avLst/>
            </a:prstGeom>
            <a:solidFill>
              <a:schemeClr val="accent2"/>
            </a:solidFill>
            <a:ln>
              <a:noFill/>
            </a:ln>
          </p:spPr>
          <p:txBody>
            <a:bodyPr wrap="square" lIns="0" tIns="0" rIns="0" bIns="0" rtlCol="0" anchor="ctr" anchorCtr="0">
              <a:spAutoFit/>
            </a:bodyPr>
            <a:lstStyle/>
            <a:p>
              <a:pPr marL="0" marR="0" lvl="0" indent="0" algn="ctr" defTabSz="1097212" rtl="0" eaLnBrk="1" fontAlgn="auto" latinLnBrk="0" hangingPunct="1">
                <a:lnSpc>
                  <a:spcPct val="90000"/>
                </a:lnSpc>
                <a:spcBef>
                  <a:spcPts val="0"/>
                </a:spcBef>
                <a:spcAft>
                  <a:spcPts val="1800"/>
                </a:spcAft>
                <a:buClrTx/>
                <a:buSzTx/>
                <a:buFontTx/>
                <a:buNone/>
                <a:tabLst/>
                <a:defRPr/>
              </a:pPr>
              <a:r>
                <a:rPr kumimoji="0" lang="en-US" sz="2400" b="1" i="0" u="none" strike="noStrike" kern="1200" cap="none" spc="0" normalizeH="0" baseline="0" noProof="0" dirty="0">
                  <a:ln>
                    <a:noFill/>
                  </a:ln>
                  <a:solidFill>
                    <a:srgbClr val="282828"/>
                  </a:solidFill>
                  <a:effectLst/>
                  <a:uLnTx/>
                  <a:uFillTx/>
                  <a:latin typeface="Amazon Ember"/>
                  <a:ea typeface="+mn-ea"/>
                  <a:cs typeface="+mn-cs"/>
                </a:rPr>
                <a:t>1</a:t>
              </a:r>
            </a:p>
          </p:txBody>
        </p:sp>
        <p:grpSp>
          <p:nvGrpSpPr>
            <p:cNvPr id="176" name="Group 175">
              <a:extLst>
                <a:ext uri="{FF2B5EF4-FFF2-40B4-BE49-F238E27FC236}">
                  <a16:creationId xmlns:a16="http://schemas.microsoft.com/office/drawing/2014/main" id="{BB394D42-FDC3-45FE-BA45-0255F75447E0}"/>
                </a:ext>
              </a:extLst>
            </p:cNvPr>
            <p:cNvGrpSpPr/>
            <p:nvPr/>
          </p:nvGrpSpPr>
          <p:grpSpPr>
            <a:xfrm>
              <a:off x="10032968" y="1628393"/>
              <a:ext cx="822982" cy="1032339"/>
              <a:chOff x="4797240" y="4710002"/>
              <a:chExt cx="822982" cy="1032339"/>
            </a:xfrm>
          </p:grpSpPr>
          <p:sp>
            <p:nvSpPr>
              <p:cNvPr id="177" name="TextBox 176">
                <a:extLst>
                  <a:ext uri="{FF2B5EF4-FFF2-40B4-BE49-F238E27FC236}">
                    <a16:creationId xmlns:a16="http://schemas.microsoft.com/office/drawing/2014/main" id="{B9DCA2C9-38BD-46B1-A4A5-E8FAEDFF07A7}"/>
                  </a:ext>
                </a:extLst>
              </p:cNvPr>
              <p:cNvSpPr txBox="1"/>
              <p:nvPr/>
            </p:nvSpPr>
            <p:spPr>
              <a:xfrm>
                <a:off x="4797240" y="5342231"/>
                <a:ext cx="822982" cy="400110"/>
              </a:xfrm>
              <a:prstGeom prst="rect">
                <a:avLst/>
              </a:prstGeom>
            </p:spPr>
            <p:txBody>
              <a:bodyPr wrap="square" lIns="0" rIns="0" anchor="t">
                <a:spAutoFit/>
              </a:bodyPr>
              <a:lstStyle>
                <a:defPPr>
                  <a:defRPr lang="en-US"/>
                </a:defPPr>
                <a:lvl1pPr lvl="0" algn="ctr" defTabSz="914400">
                  <a:defRPr sz="2000" kern="0">
                    <a:ea typeface="Amazon Ember Light" panose="020B0403020204020204" pitchFamily="34" charset="0"/>
                    <a:cs typeface="Amazon Ember Light" panose="020B04030202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mazon Ember"/>
                    <a:ea typeface="Amazon Ember Light" panose="020B0403020204020204" pitchFamily="34" charset="0"/>
                    <a:cs typeface="Amazon Ember Light" panose="020B0403020204020204" pitchFamily="34" charset="0"/>
                  </a:rPr>
                  <a:t>Pod</a:t>
                </a:r>
              </a:p>
            </p:txBody>
          </p:sp>
          <p:grpSp>
            <p:nvGrpSpPr>
              <p:cNvPr id="178" name="Group 177">
                <a:extLst>
                  <a:ext uri="{FF2B5EF4-FFF2-40B4-BE49-F238E27FC236}">
                    <a16:creationId xmlns:a16="http://schemas.microsoft.com/office/drawing/2014/main" id="{35A7F2E2-8A9C-4F67-9831-6D56471358D7}"/>
                  </a:ext>
                </a:extLst>
              </p:cNvPr>
              <p:cNvGrpSpPr/>
              <p:nvPr/>
            </p:nvGrpSpPr>
            <p:grpSpPr>
              <a:xfrm>
                <a:off x="4925926" y="4710002"/>
                <a:ext cx="565610" cy="565606"/>
                <a:chOff x="13388226" y="4615756"/>
                <a:chExt cx="565610" cy="565606"/>
              </a:xfrm>
            </p:grpSpPr>
            <p:sp>
              <p:nvSpPr>
                <p:cNvPr id="179" name="Oval 178">
                  <a:extLst>
                    <a:ext uri="{FF2B5EF4-FFF2-40B4-BE49-F238E27FC236}">
                      <a16:creationId xmlns:a16="http://schemas.microsoft.com/office/drawing/2014/main" id="{2AC06031-A958-4F91-B512-F1931FE6C89D}"/>
                    </a:ext>
                  </a:extLst>
                </p:cNvPr>
                <p:cNvSpPr/>
                <p:nvPr/>
              </p:nvSpPr>
              <p:spPr bwMode="auto">
                <a:xfrm>
                  <a:off x="13388226" y="4615756"/>
                  <a:ext cx="565610" cy="56560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grpSp>
              <p:nvGrpSpPr>
                <p:cNvPr id="180" name="Group 179">
                  <a:extLst>
                    <a:ext uri="{FF2B5EF4-FFF2-40B4-BE49-F238E27FC236}">
                      <a16:creationId xmlns:a16="http://schemas.microsoft.com/office/drawing/2014/main" id="{6F0A33BF-62C8-45A1-AD39-DF937C5288D0}"/>
                    </a:ext>
                  </a:extLst>
                </p:cNvPr>
                <p:cNvGrpSpPr/>
                <p:nvPr/>
              </p:nvGrpSpPr>
              <p:grpSpPr>
                <a:xfrm>
                  <a:off x="13486750" y="4691255"/>
                  <a:ext cx="368531" cy="414597"/>
                  <a:chOff x="3445724" y="3414992"/>
                  <a:chExt cx="180132" cy="202649"/>
                </a:xfrm>
                <a:solidFill>
                  <a:schemeClr val="bg2"/>
                </a:solidFill>
              </p:grpSpPr>
              <p:sp>
                <p:nvSpPr>
                  <p:cNvPr id="181" name="Freeform: Shape 180">
                    <a:extLst>
                      <a:ext uri="{FF2B5EF4-FFF2-40B4-BE49-F238E27FC236}">
                        <a16:creationId xmlns:a16="http://schemas.microsoft.com/office/drawing/2014/main" id="{4FEBDB96-EA53-41FE-B245-9B3C5B3B19AA}"/>
                      </a:ext>
                    </a:extLst>
                  </p:cNvPr>
                  <p:cNvSpPr/>
                  <p:nvPr/>
                </p:nvSpPr>
                <p:spPr>
                  <a:xfrm>
                    <a:off x="3445724" y="3414992"/>
                    <a:ext cx="180132" cy="96500"/>
                  </a:xfrm>
                  <a:custGeom>
                    <a:avLst/>
                    <a:gdLst>
                      <a:gd name="connsiteX0" fmla="*/ 46024 w 90116"/>
                      <a:gd name="connsiteY0" fmla="*/ 4828 h 48276"/>
                      <a:gd name="connsiteX1" fmla="*/ 4828 w 90116"/>
                      <a:gd name="connsiteY1" fmla="*/ 25748 h 48276"/>
                      <a:gd name="connsiteX2" fmla="*/ 44736 w 90116"/>
                      <a:gd name="connsiteY2" fmla="*/ 46346 h 48276"/>
                      <a:gd name="connsiteX3" fmla="*/ 85932 w 90116"/>
                      <a:gd name="connsiteY3" fmla="*/ 25748 h 48276"/>
                    </a:gdLst>
                    <a:ahLst/>
                    <a:cxnLst>
                      <a:cxn ang="0">
                        <a:pos x="connsiteX0" y="connsiteY0"/>
                      </a:cxn>
                      <a:cxn ang="0">
                        <a:pos x="connsiteX1" y="connsiteY1"/>
                      </a:cxn>
                      <a:cxn ang="0">
                        <a:pos x="connsiteX2" y="connsiteY2"/>
                      </a:cxn>
                      <a:cxn ang="0">
                        <a:pos x="connsiteX3" y="connsiteY3"/>
                      </a:cxn>
                    </a:cxnLst>
                    <a:rect l="l" t="t" r="r" b="b"/>
                    <a:pathLst>
                      <a:path w="90116" h="48276">
                        <a:moveTo>
                          <a:pt x="46024" y="4828"/>
                        </a:moveTo>
                        <a:lnTo>
                          <a:pt x="4828" y="25748"/>
                        </a:lnTo>
                        <a:lnTo>
                          <a:pt x="44736" y="46346"/>
                        </a:lnTo>
                        <a:lnTo>
                          <a:pt x="85932" y="25748"/>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82" name="Freeform: Shape 181">
                    <a:extLst>
                      <a:ext uri="{FF2B5EF4-FFF2-40B4-BE49-F238E27FC236}">
                        <a16:creationId xmlns:a16="http://schemas.microsoft.com/office/drawing/2014/main" id="{26E875E0-CF38-411C-A057-52D87DE62F56}"/>
                      </a:ext>
                    </a:extLst>
                  </p:cNvPr>
                  <p:cNvSpPr/>
                  <p:nvPr/>
                </p:nvSpPr>
                <p:spPr>
                  <a:xfrm>
                    <a:off x="3445724" y="3456808"/>
                    <a:ext cx="96500" cy="160833"/>
                  </a:xfrm>
                  <a:custGeom>
                    <a:avLst/>
                    <a:gdLst>
                      <a:gd name="connsiteX0" fmla="*/ 4828 w 48276"/>
                      <a:gd name="connsiteY0" fmla="*/ 4828 h 80461"/>
                      <a:gd name="connsiteX1" fmla="*/ 4828 w 48276"/>
                      <a:gd name="connsiteY1" fmla="*/ 57932 h 80461"/>
                      <a:gd name="connsiteX2" fmla="*/ 45380 w 48276"/>
                      <a:gd name="connsiteY2" fmla="*/ 78530 h 80461"/>
                      <a:gd name="connsiteX3" fmla="*/ 45380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828" y="4828"/>
                        </a:moveTo>
                        <a:lnTo>
                          <a:pt x="4828" y="57932"/>
                        </a:lnTo>
                        <a:lnTo>
                          <a:pt x="45380" y="78530"/>
                        </a:lnTo>
                        <a:lnTo>
                          <a:pt x="45380"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183" name="Freeform: Shape 182">
                    <a:extLst>
                      <a:ext uri="{FF2B5EF4-FFF2-40B4-BE49-F238E27FC236}">
                        <a16:creationId xmlns:a16="http://schemas.microsoft.com/office/drawing/2014/main" id="{A5B957AD-5EA1-4F44-BAF5-D86692718C48}"/>
                      </a:ext>
                    </a:extLst>
                  </p:cNvPr>
                  <p:cNvSpPr/>
                  <p:nvPr/>
                </p:nvSpPr>
                <p:spPr>
                  <a:xfrm>
                    <a:off x="3526785" y="3456808"/>
                    <a:ext cx="96500" cy="160833"/>
                  </a:xfrm>
                  <a:custGeom>
                    <a:avLst/>
                    <a:gdLst>
                      <a:gd name="connsiteX0" fmla="*/ 45380 w 48276"/>
                      <a:gd name="connsiteY0" fmla="*/ 4828 h 80461"/>
                      <a:gd name="connsiteX1" fmla="*/ 45380 w 48276"/>
                      <a:gd name="connsiteY1" fmla="*/ 57932 h 80461"/>
                      <a:gd name="connsiteX2" fmla="*/ 4828 w 48276"/>
                      <a:gd name="connsiteY2" fmla="*/ 78530 h 80461"/>
                      <a:gd name="connsiteX3" fmla="*/ 4828 w 48276"/>
                      <a:gd name="connsiteY3" fmla="*/ 25426 h 80461"/>
                    </a:gdLst>
                    <a:ahLst/>
                    <a:cxnLst>
                      <a:cxn ang="0">
                        <a:pos x="connsiteX0" y="connsiteY0"/>
                      </a:cxn>
                      <a:cxn ang="0">
                        <a:pos x="connsiteX1" y="connsiteY1"/>
                      </a:cxn>
                      <a:cxn ang="0">
                        <a:pos x="connsiteX2" y="connsiteY2"/>
                      </a:cxn>
                      <a:cxn ang="0">
                        <a:pos x="connsiteX3" y="connsiteY3"/>
                      </a:cxn>
                    </a:cxnLst>
                    <a:rect l="l" t="t" r="r" b="b"/>
                    <a:pathLst>
                      <a:path w="48276" h="80461">
                        <a:moveTo>
                          <a:pt x="45380" y="4828"/>
                        </a:moveTo>
                        <a:lnTo>
                          <a:pt x="45380" y="57932"/>
                        </a:lnTo>
                        <a:lnTo>
                          <a:pt x="4828" y="78530"/>
                        </a:lnTo>
                        <a:lnTo>
                          <a:pt x="4828" y="25426"/>
                        </a:lnTo>
                        <a:close/>
                      </a:path>
                    </a:pathLst>
                  </a:custGeom>
                  <a:grpFill/>
                  <a:ln w="19050" cap="flat">
                    <a:solidFill>
                      <a:schemeClr val="accent2"/>
                    </a:solidFill>
                    <a:prstDash val="solid"/>
                    <a:round/>
                  </a:ln>
                </p:spPr>
                <p:txBody>
                  <a:bodyPr rtlCol="0" anchor="ct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2118" b="0" i="0" u="none" strike="noStrike" kern="1200" cap="none" spc="0" normalizeH="0" baseline="0" noProof="0" dirty="0">
                      <a:ln>
                        <a:noFill/>
                      </a:ln>
                      <a:solidFill>
                        <a:srgbClr val="FFFFFF"/>
                      </a:solidFill>
                      <a:effectLst/>
                      <a:uLnTx/>
                      <a:uFillTx/>
                      <a:latin typeface="Amazon Ember"/>
                      <a:ea typeface="+mn-ea"/>
                      <a:cs typeface="+mn-cs"/>
                    </a:endParaRPr>
                  </a:p>
                </p:txBody>
              </p:sp>
            </p:grpSp>
          </p:grpSp>
        </p:grpSp>
        <p:cxnSp>
          <p:nvCxnSpPr>
            <p:cNvPr id="184" name="Straight Arrow Connector 183">
              <a:extLst>
                <a:ext uri="{FF2B5EF4-FFF2-40B4-BE49-F238E27FC236}">
                  <a16:creationId xmlns:a16="http://schemas.microsoft.com/office/drawing/2014/main" id="{D7D8852D-CB8D-4F2B-8A30-A2D027E3FFC8}"/>
                </a:ext>
              </a:extLst>
            </p:cNvPr>
            <p:cNvCxnSpPr>
              <a:cxnSpLocks/>
            </p:cNvCxnSpPr>
            <p:nvPr/>
          </p:nvCxnSpPr>
          <p:spPr>
            <a:xfrm flipH="1">
              <a:off x="8441037" y="1839004"/>
              <a:ext cx="1611013"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7455C631-CA61-42D7-AC1D-7398B2A153F9}"/>
              </a:ext>
            </a:extLst>
          </p:cNvPr>
          <p:cNvCxnSpPr>
            <a:cxnSpLocks/>
          </p:cNvCxnSpPr>
          <p:nvPr/>
        </p:nvCxnSpPr>
        <p:spPr>
          <a:xfrm flipH="1">
            <a:off x="4242769" y="3970916"/>
            <a:ext cx="272081" cy="0"/>
          </a:xfrm>
          <a:prstGeom prst="straightConnector1">
            <a:avLst/>
          </a:prstGeom>
          <a:ln w="1905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104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42" presetClass="path" presetSubtype="0" decel="100000" fill="hold" nodeType="withEffect">
                                  <p:stCondLst>
                                    <p:cond delay="0"/>
                                  </p:stCondLst>
                                  <p:childTnLst>
                                    <p:animMotion origin="layout" path="M 0.0255 5E-6 L -4.20139E-6 5E-6 " pathEditMode="relative" rAng="0" ptsTypes="AA">
                                      <p:cBhvr>
                                        <p:cTn id="9" dur="600" fill="hold"/>
                                        <p:tgtEl>
                                          <p:spTgt spid="197"/>
                                        </p:tgtEl>
                                        <p:attrNameLst>
                                          <p:attrName>ppt_x</p:attrName>
                                          <p:attrName>ppt_y</p:attrName>
                                        </p:attrNameLst>
                                      </p:cBhvr>
                                      <p:rCtr x="-1280"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8"/>
                                        </p:tgtEl>
                                        <p:attrNameLst>
                                          <p:attrName>style.visibility</p:attrName>
                                        </p:attrNameLst>
                                      </p:cBhvr>
                                      <p:to>
                                        <p:strVal val="visible"/>
                                      </p:to>
                                    </p:set>
                                    <p:animEffect transition="in" filter="fade">
                                      <p:cBhvr>
                                        <p:cTn id="14" dur="500"/>
                                        <p:tgtEl>
                                          <p:spTgt spid="198"/>
                                        </p:tgtEl>
                                      </p:cBhvr>
                                    </p:animEffect>
                                  </p:childTnLst>
                                </p:cTn>
                              </p:par>
                              <p:par>
                                <p:cTn id="15" presetID="42" presetClass="path" presetSubtype="0" decel="100000" fill="hold" nodeType="withEffect">
                                  <p:stCondLst>
                                    <p:cond delay="0"/>
                                  </p:stCondLst>
                                  <p:childTnLst>
                                    <p:animMotion origin="layout" path="M 0.0255 6.17284E-7 L 2.43056E-7 6.17284E-7 " pathEditMode="relative" rAng="0" ptsTypes="AA">
                                      <p:cBhvr>
                                        <p:cTn id="16" dur="600" fill="hold"/>
                                        <p:tgtEl>
                                          <p:spTgt spid="198"/>
                                        </p:tgtEl>
                                        <p:attrNameLst>
                                          <p:attrName>ppt_x</p:attrName>
                                          <p:attrName>ppt_y</p:attrName>
                                        </p:attrNameLst>
                                      </p:cBhvr>
                                      <p:rCtr x="-1280"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6"/>
                                        </p:tgtEl>
                                        <p:attrNameLst>
                                          <p:attrName>style.visibility</p:attrName>
                                        </p:attrNameLst>
                                      </p:cBhvr>
                                      <p:to>
                                        <p:strVal val="visible"/>
                                      </p:to>
                                    </p:set>
                                    <p:animEffect transition="in" filter="fade">
                                      <p:cBhvr>
                                        <p:cTn id="21" dur="500"/>
                                        <p:tgtEl>
                                          <p:spTgt spid="196"/>
                                        </p:tgtEl>
                                      </p:cBhvr>
                                    </p:animEffect>
                                  </p:childTnLst>
                                </p:cTn>
                              </p:par>
                              <p:par>
                                <p:cTn id="22" presetID="42" presetClass="path" presetSubtype="0" decel="100000" fill="hold" nodeType="withEffect">
                                  <p:stCondLst>
                                    <p:cond delay="0"/>
                                  </p:stCondLst>
                                  <p:childTnLst>
                                    <p:animMotion origin="layout" path="M -0.03039 -1.85185E-7 L 4.61806E-6 -1.85185E-7 " pathEditMode="relative" rAng="0" ptsTypes="AA">
                                      <p:cBhvr>
                                        <p:cTn id="23" dur="600" fill="hold"/>
                                        <p:tgtEl>
                                          <p:spTgt spid="196"/>
                                        </p:tgtEl>
                                        <p:attrNameLst>
                                          <p:attrName>ppt_x</p:attrName>
                                          <p:attrName>ppt_y</p:attrName>
                                        </p:attrNameLst>
                                      </p:cBhvr>
                                      <p:rCtr x="1519" y="0"/>
                                    </p:animMotion>
                                  </p:childTnLst>
                                </p:cTn>
                              </p:par>
                              <p:par>
                                <p:cTn id="24" presetID="10" presetClass="entr" presetSubtype="0" fill="hold" nodeType="withEffect">
                                  <p:stCondLst>
                                    <p:cond delay="0"/>
                                  </p:stCondLst>
                                  <p:childTnLst>
                                    <p:set>
                                      <p:cBhvr>
                                        <p:cTn id="25" dur="1" fill="hold">
                                          <p:stCondLst>
                                            <p:cond delay="0"/>
                                          </p:stCondLst>
                                        </p:cTn>
                                        <p:tgtEl>
                                          <p:spTgt spid="195"/>
                                        </p:tgtEl>
                                        <p:attrNameLst>
                                          <p:attrName>style.visibility</p:attrName>
                                        </p:attrNameLst>
                                      </p:cBhvr>
                                      <p:to>
                                        <p:strVal val="visible"/>
                                      </p:to>
                                    </p:set>
                                    <p:animEffect transition="in" filter="fade">
                                      <p:cBhvr>
                                        <p:cTn id="26" dur="500"/>
                                        <p:tgtEl>
                                          <p:spTgt spid="195"/>
                                        </p:tgtEl>
                                      </p:cBhvr>
                                    </p:animEffect>
                                  </p:childTnLst>
                                </p:cTn>
                              </p:par>
                              <p:par>
                                <p:cTn id="27" presetID="42" presetClass="path" presetSubtype="0" decel="100000" fill="hold" nodeType="withEffect">
                                  <p:stCondLst>
                                    <p:cond delay="0"/>
                                  </p:stCondLst>
                                  <p:childTnLst>
                                    <p:animMotion origin="layout" path="M 0.0255 5E-6 L -4.20139E-6 5E-6 " pathEditMode="relative" rAng="0" ptsTypes="AA">
                                      <p:cBhvr>
                                        <p:cTn id="28" dur="600" fill="hold"/>
                                        <p:tgtEl>
                                          <p:spTgt spid="195"/>
                                        </p:tgtEl>
                                        <p:attrNameLst>
                                          <p:attrName>ppt_x</p:attrName>
                                          <p:attrName>ppt_y</p:attrName>
                                        </p:attrNameLst>
                                      </p:cBhvr>
                                      <p:rCtr x="-1280"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2" presetClass="path" presetSubtype="0" decel="100000" fill="hold" nodeType="withEffect">
                                  <p:stCondLst>
                                    <p:cond delay="0"/>
                                  </p:stCondLst>
                                  <p:childTnLst>
                                    <p:animMotion origin="layout" path="M -0.03039 -1.85185E-7 L 4.61806E-6 -1.85185E-7 " pathEditMode="relative" rAng="0" ptsTypes="AA">
                                      <p:cBhvr>
                                        <p:cTn id="35" dur="600" fill="hold"/>
                                        <p:tgtEl>
                                          <p:spTgt spid="30"/>
                                        </p:tgtEl>
                                        <p:attrNameLst>
                                          <p:attrName>ppt_x</p:attrName>
                                          <p:attrName>ppt_y</p:attrName>
                                        </p:attrNameLst>
                                      </p:cBhvr>
                                      <p:rCtr x="1519" y="0"/>
                                    </p:animMotion>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42" presetClass="path" presetSubtype="0" decel="100000" fill="hold" grpId="1" nodeType="withEffect">
                                  <p:stCondLst>
                                    <p:cond delay="0"/>
                                  </p:stCondLst>
                                  <p:childTnLst>
                                    <p:animMotion origin="layout" path="M 0.0255 5E-6 L -4.20139E-6 5E-6 " pathEditMode="relative" rAng="0" ptsTypes="AA">
                                      <p:cBhvr>
                                        <p:cTn id="40" dur="600" fill="hold"/>
                                        <p:tgtEl>
                                          <p:spTgt spid="31"/>
                                        </p:tgtEl>
                                        <p:attrNameLst>
                                          <p:attrName>ppt_x</p:attrName>
                                          <p:attrName>ppt_y</p:attrName>
                                        </p:attrNameLst>
                                      </p:cBhvr>
                                      <p:rCtr x="-12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6CC2-247E-C04A-8F9D-044AFC11F570}"/>
              </a:ext>
            </a:extLst>
          </p:cNvPr>
          <p:cNvSpPr>
            <a:spLocks noGrp="1"/>
          </p:cNvSpPr>
          <p:nvPr>
            <p:ph type="title"/>
          </p:nvPr>
        </p:nvSpPr>
        <p:spPr/>
        <p:txBody>
          <a:bodyPr/>
          <a:lstStyle/>
          <a:p>
            <a:r>
              <a:rPr lang="en-US" dirty="0">
                <a:solidFill>
                  <a:schemeClr val="accent1"/>
                </a:solidFill>
              </a:rPr>
              <a:t>Amazon ECS</a:t>
            </a:r>
          </a:p>
        </p:txBody>
      </p:sp>
      <p:sp>
        <p:nvSpPr>
          <p:cNvPr id="3" name="Text Placeholder 2">
            <a:extLst>
              <a:ext uri="{FF2B5EF4-FFF2-40B4-BE49-F238E27FC236}">
                <a16:creationId xmlns:a16="http://schemas.microsoft.com/office/drawing/2014/main" id="{27F6493E-6884-7B45-922C-7D86C3B1F11D}"/>
              </a:ext>
            </a:extLst>
          </p:cNvPr>
          <p:cNvSpPr>
            <a:spLocks noGrp="1"/>
          </p:cNvSpPr>
          <p:nvPr>
            <p:ph type="body" sz="quarter" idx="10"/>
          </p:nvPr>
        </p:nvSpPr>
        <p:spPr/>
        <p:txBody>
          <a:bodyPr/>
          <a:lstStyle/>
          <a:p>
            <a:r>
              <a:rPr lang="en-US" dirty="0"/>
              <a:t>Amazon Elastic Container Service</a:t>
            </a:r>
          </a:p>
        </p:txBody>
      </p:sp>
    </p:spTree>
    <p:extLst>
      <p:ext uri="{BB962C8B-B14F-4D97-AF65-F5344CB8AC3E}">
        <p14:creationId xmlns:p14="http://schemas.microsoft.com/office/powerpoint/2010/main" val="18500164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F61D8F0-7233-400A-8F3E-4A3F83694130}"/>
              </a:ext>
            </a:extLst>
          </p:cNvPr>
          <p:cNvSpPr/>
          <p:nvPr/>
        </p:nvSpPr>
        <p:spPr>
          <a:xfrm>
            <a:off x="0" y="7427362"/>
            <a:ext cx="14630400" cy="80223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D3CBAAA-94C0-4F8E-B857-07831407546A}"/>
              </a:ext>
            </a:extLst>
          </p:cNvPr>
          <p:cNvSpPr/>
          <p:nvPr/>
        </p:nvSpPr>
        <p:spPr bwMode="auto">
          <a:xfrm>
            <a:off x="3237644" y="1640114"/>
            <a:ext cx="7807727" cy="606697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Segoe UI" pitchFamily="34" charset="0"/>
              <a:cs typeface="Segoe UI" pitchFamily="34" charset="0"/>
            </a:endParaRPr>
          </a:p>
        </p:txBody>
      </p:sp>
      <p:sp>
        <p:nvSpPr>
          <p:cNvPr id="2" name="Title 1"/>
          <p:cNvSpPr>
            <a:spLocks noGrp="1"/>
          </p:cNvSpPr>
          <p:nvPr>
            <p:ph type="title"/>
          </p:nvPr>
        </p:nvSpPr>
        <p:spPr>
          <a:xfrm>
            <a:off x="548639" y="183898"/>
            <a:ext cx="13514832" cy="904122"/>
          </a:xfrm>
        </p:spPr>
        <p:txBody>
          <a:bodyPr/>
          <a:lstStyle/>
          <a:p>
            <a:r>
              <a:rPr lang="en-US" dirty="0"/>
              <a:t>Powerful simplicity</a:t>
            </a:r>
          </a:p>
        </p:txBody>
      </p:sp>
      <p:sp>
        <p:nvSpPr>
          <p:cNvPr id="6" name="Rectangle 5">
            <a:extLst>
              <a:ext uri="{FF2B5EF4-FFF2-40B4-BE49-F238E27FC236}">
                <a16:creationId xmlns:a16="http://schemas.microsoft.com/office/drawing/2014/main" id="{A691AB43-6519-604A-B2E7-8217CBA2114B}"/>
              </a:ext>
            </a:extLst>
          </p:cNvPr>
          <p:cNvSpPr/>
          <p:nvPr/>
        </p:nvSpPr>
        <p:spPr bwMode="auto">
          <a:xfrm>
            <a:off x="5155999" y="6020391"/>
            <a:ext cx="3118318" cy="6322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ECS</a:t>
            </a:r>
          </a:p>
        </p:txBody>
      </p:sp>
      <p:sp>
        <p:nvSpPr>
          <p:cNvPr id="7" name="Rectangle 6">
            <a:extLst>
              <a:ext uri="{FF2B5EF4-FFF2-40B4-BE49-F238E27FC236}">
                <a16:creationId xmlns:a16="http://schemas.microsoft.com/office/drawing/2014/main" id="{D5D9C74F-5670-DD47-9626-F25637617FD4}"/>
              </a:ext>
            </a:extLst>
          </p:cNvPr>
          <p:cNvSpPr/>
          <p:nvPr/>
        </p:nvSpPr>
        <p:spPr bwMode="auto">
          <a:xfrm>
            <a:off x="4958160" y="2692038"/>
            <a:ext cx="1465912" cy="39814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CodeCommit</a:t>
            </a:r>
          </a:p>
        </p:txBody>
      </p:sp>
      <p:sp>
        <p:nvSpPr>
          <p:cNvPr id="8" name="Rectangle 7">
            <a:extLst>
              <a:ext uri="{FF2B5EF4-FFF2-40B4-BE49-F238E27FC236}">
                <a16:creationId xmlns:a16="http://schemas.microsoft.com/office/drawing/2014/main" id="{77E630AB-4759-4E4D-9625-98A5B6C39CE0}"/>
              </a:ext>
            </a:extLst>
          </p:cNvPr>
          <p:cNvSpPr/>
          <p:nvPr/>
        </p:nvSpPr>
        <p:spPr bwMode="auto">
          <a:xfrm>
            <a:off x="6520650" y="2692038"/>
            <a:ext cx="1155782" cy="39814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CodeBuild</a:t>
            </a:r>
          </a:p>
        </p:txBody>
      </p:sp>
      <p:sp>
        <p:nvSpPr>
          <p:cNvPr id="9" name="Rectangle 8">
            <a:extLst>
              <a:ext uri="{FF2B5EF4-FFF2-40B4-BE49-F238E27FC236}">
                <a16:creationId xmlns:a16="http://schemas.microsoft.com/office/drawing/2014/main" id="{ACDC5220-FAC6-D541-9DB7-B6F4BBBC9D6F}"/>
              </a:ext>
            </a:extLst>
          </p:cNvPr>
          <p:cNvSpPr/>
          <p:nvPr/>
        </p:nvSpPr>
        <p:spPr bwMode="auto">
          <a:xfrm>
            <a:off x="7773009" y="2692038"/>
            <a:ext cx="1341612" cy="39814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CodeDeploy</a:t>
            </a:r>
          </a:p>
        </p:txBody>
      </p:sp>
      <p:sp>
        <p:nvSpPr>
          <p:cNvPr id="10" name="Rectangle 9">
            <a:extLst>
              <a:ext uri="{FF2B5EF4-FFF2-40B4-BE49-F238E27FC236}">
                <a16:creationId xmlns:a16="http://schemas.microsoft.com/office/drawing/2014/main" id="{8DF57255-83AE-B64F-A633-F05017845008}"/>
              </a:ext>
            </a:extLst>
          </p:cNvPr>
          <p:cNvSpPr/>
          <p:nvPr/>
        </p:nvSpPr>
        <p:spPr bwMode="auto">
          <a:xfrm>
            <a:off x="5268290" y="1789472"/>
            <a:ext cx="3660501" cy="3981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E8882B"/>
                </a:solidFill>
                <a:effectLst/>
                <a:uLnTx/>
                <a:uFillTx/>
                <a:latin typeface="Amazon Ember"/>
                <a:ea typeface="+mn-ea"/>
                <a:cs typeface="Segoe UI" pitchFamily="34" charset="0"/>
              </a:rPr>
              <a:t>CodePipeline</a:t>
            </a:r>
          </a:p>
        </p:txBody>
      </p:sp>
      <p:sp>
        <p:nvSpPr>
          <p:cNvPr id="11" name="Rectangle 10">
            <a:extLst>
              <a:ext uri="{FF2B5EF4-FFF2-40B4-BE49-F238E27FC236}">
                <a16:creationId xmlns:a16="http://schemas.microsoft.com/office/drawing/2014/main" id="{DF0E26C6-6B07-9547-9CBF-D08EC07E57A1}"/>
              </a:ext>
            </a:extLst>
          </p:cNvPr>
          <p:cNvSpPr/>
          <p:nvPr/>
        </p:nvSpPr>
        <p:spPr bwMode="auto">
          <a:xfrm>
            <a:off x="9711070" y="2692038"/>
            <a:ext cx="931527" cy="39814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ECR</a:t>
            </a:r>
          </a:p>
        </p:txBody>
      </p:sp>
      <p:sp>
        <p:nvSpPr>
          <p:cNvPr id="12" name="Rectangle 11">
            <a:extLst>
              <a:ext uri="{FF2B5EF4-FFF2-40B4-BE49-F238E27FC236}">
                <a16:creationId xmlns:a16="http://schemas.microsoft.com/office/drawing/2014/main" id="{82B50A0D-5C58-CC46-9794-4ACE1684155D}"/>
              </a:ext>
            </a:extLst>
          </p:cNvPr>
          <p:cNvSpPr/>
          <p:nvPr/>
        </p:nvSpPr>
        <p:spPr bwMode="auto">
          <a:xfrm>
            <a:off x="3479851" y="3835070"/>
            <a:ext cx="2067904" cy="738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CloudWatch</a:t>
            </a:r>
          </a:p>
        </p:txBody>
      </p:sp>
      <p:sp>
        <p:nvSpPr>
          <p:cNvPr id="13" name="Rectangle 12">
            <a:extLst>
              <a:ext uri="{FF2B5EF4-FFF2-40B4-BE49-F238E27FC236}">
                <a16:creationId xmlns:a16="http://schemas.microsoft.com/office/drawing/2014/main" id="{60B147F0-27B0-B24F-B4EA-BF954F44B31B}"/>
              </a:ext>
            </a:extLst>
          </p:cNvPr>
          <p:cNvSpPr/>
          <p:nvPr/>
        </p:nvSpPr>
        <p:spPr bwMode="auto">
          <a:xfrm>
            <a:off x="9114621" y="4359821"/>
            <a:ext cx="1527976" cy="61663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ALB</a:t>
            </a:r>
          </a:p>
        </p:txBody>
      </p:sp>
      <p:sp>
        <p:nvSpPr>
          <p:cNvPr id="14" name="Rounded Rectangle 13">
            <a:extLst>
              <a:ext uri="{FF2B5EF4-FFF2-40B4-BE49-F238E27FC236}">
                <a16:creationId xmlns:a16="http://schemas.microsoft.com/office/drawing/2014/main" id="{E5A2ED23-895E-164E-900E-DB88FF34CE8B}"/>
              </a:ext>
            </a:extLst>
          </p:cNvPr>
          <p:cNvSpPr/>
          <p:nvPr/>
        </p:nvSpPr>
        <p:spPr bwMode="auto">
          <a:xfrm>
            <a:off x="5155998" y="5130124"/>
            <a:ext cx="3118317" cy="347476"/>
          </a:xfrm>
          <a:prstGeom prst="roundRect">
            <a:avLst>
              <a:gd name="adj" fmla="val 0"/>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Application</a:t>
            </a:r>
          </a:p>
        </p:txBody>
      </p:sp>
      <p:sp>
        <p:nvSpPr>
          <p:cNvPr id="15" name="Rectangle 14">
            <a:extLst>
              <a:ext uri="{FF2B5EF4-FFF2-40B4-BE49-F238E27FC236}">
                <a16:creationId xmlns:a16="http://schemas.microsoft.com/office/drawing/2014/main" id="{7A22198F-81CD-934B-B4A9-3BE10BAC374F}"/>
              </a:ext>
            </a:extLst>
          </p:cNvPr>
          <p:cNvSpPr/>
          <p:nvPr/>
        </p:nvSpPr>
        <p:spPr bwMode="auto">
          <a:xfrm>
            <a:off x="5165558" y="6817658"/>
            <a:ext cx="1443211" cy="58405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Fargate</a:t>
            </a:r>
          </a:p>
        </p:txBody>
      </p:sp>
      <p:sp>
        <p:nvSpPr>
          <p:cNvPr id="16" name="Rectangle 15">
            <a:extLst>
              <a:ext uri="{FF2B5EF4-FFF2-40B4-BE49-F238E27FC236}">
                <a16:creationId xmlns:a16="http://schemas.microsoft.com/office/drawing/2014/main" id="{B5FC8660-3E1F-D74A-BC14-026DD07482B3}"/>
              </a:ext>
            </a:extLst>
          </p:cNvPr>
          <p:cNvSpPr/>
          <p:nvPr/>
        </p:nvSpPr>
        <p:spPr bwMode="auto">
          <a:xfrm>
            <a:off x="6831106" y="6817658"/>
            <a:ext cx="1443211" cy="58405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EC2</a:t>
            </a:r>
          </a:p>
        </p:txBody>
      </p:sp>
      <p:pic>
        <p:nvPicPr>
          <p:cNvPr id="17" name="Graphic 16">
            <a:extLst>
              <a:ext uri="{FF2B5EF4-FFF2-40B4-BE49-F238E27FC236}">
                <a16:creationId xmlns:a16="http://schemas.microsoft.com/office/drawing/2014/main" id="{8EC2F0C1-94C1-4640-9C83-865F467B4A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2295996" y="4095126"/>
            <a:ext cx="544809" cy="529390"/>
          </a:xfrm>
          <a:prstGeom prst="rect">
            <a:avLst/>
          </a:prstGeom>
        </p:spPr>
      </p:pic>
      <p:cxnSp>
        <p:nvCxnSpPr>
          <p:cNvPr id="19" name="Elbow Connector 18">
            <a:extLst>
              <a:ext uri="{FF2B5EF4-FFF2-40B4-BE49-F238E27FC236}">
                <a16:creationId xmlns:a16="http://schemas.microsoft.com/office/drawing/2014/main" id="{108C9049-0E11-674D-9685-CF7950F23492}"/>
              </a:ext>
            </a:extLst>
          </p:cNvPr>
          <p:cNvCxnSpPr>
            <a:cxnSpLocks/>
            <a:stCxn id="17" idx="3"/>
            <a:endCxn id="13" idx="3"/>
          </p:cNvCxnSpPr>
          <p:nvPr/>
        </p:nvCxnSpPr>
        <p:spPr>
          <a:xfrm rot="10800000" flipV="1">
            <a:off x="10642597" y="4359821"/>
            <a:ext cx="1653399" cy="308319"/>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A4FC0C1-B01C-7240-99E6-6B4F85446926}"/>
              </a:ext>
            </a:extLst>
          </p:cNvPr>
          <p:cNvSpPr txBox="1"/>
          <p:nvPr/>
        </p:nvSpPr>
        <p:spPr>
          <a:xfrm>
            <a:off x="12162194" y="4632197"/>
            <a:ext cx="840615" cy="544765"/>
          </a:xfrm>
          <a:prstGeom prst="rect">
            <a:avLst/>
          </a:prstGeom>
          <a:noFill/>
        </p:spPr>
        <p:txBody>
          <a:bodyPr wrap="none" lIns="182880" tIns="146304" rIns="182880" bIns="146304" rtlCol="0">
            <a:spAutoFit/>
          </a:bodyPr>
          <a:lstStyle/>
          <a:p>
            <a:pPr marL="0" marR="0" lvl="0" indent="0" algn="l" defTabSz="1096963" rtl="0" eaLnBrk="0" fontAlgn="base" latinLnBrk="0" hangingPunct="0">
              <a:lnSpc>
                <a:spcPct val="90000"/>
              </a:lnSpc>
              <a:spcBef>
                <a:spcPct val="0"/>
              </a:spcBef>
              <a:spcAft>
                <a:spcPts val="18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User</a:t>
            </a:r>
          </a:p>
        </p:txBody>
      </p:sp>
      <p:pic>
        <p:nvPicPr>
          <p:cNvPr id="22" name="Graphic 21">
            <a:extLst>
              <a:ext uri="{FF2B5EF4-FFF2-40B4-BE49-F238E27FC236}">
                <a16:creationId xmlns:a16="http://schemas.microsoft.com/office/drawing/2014/main" id="{398780C6-57D9-EF4F-B097-1D86D45035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248161" y="2031377"/>
            <a:ext cx="544809" cy="529390"/>
          </a:xfrm>
          <a:prstGeom prst="rect">
            <a:avLst/>
          </a:prstGeom>
        </p:spPr>
      </p:pic>
      <p:sp>
        <p:nvSpPr>
          <p:cNvPr id="23" name="TextBox 22">
            <a:extLst>
              <a:ext uri="{FF2B5EF4-FFF2-40B4-BE49-F238E27FC236}">
                <a16:creationId xmlns:a16="http://schemas.microsoft.com/office/drawing/2014/main" id="{A5F7C272-FCF3-6840-AD65-68927779140C}"/>
              </a:ext>
            </a:extLst>
          </p:cNvPr>
          <p:cNvSpPr txBox="1"/>
          <p:nvPr/>
        </p:nvSpPr>
        <p:spPr>
          <a:xfrm>
            <a:off x="2095551" y="2587721"/>
            <a:ext cx="766877" cy="544765"/>
          </a:xfrm>
          <a:prstGeom prst="rect">
            <a:avLst/>
          </a:prstGeom>
          <a:noFill/>
        </p:spPr>
        <p:txBody>
          <a:bodyPr wrap="none" lIns="182880" tIns="146304" rIns="182880" bIns="146304" rtlCol="0">
            <a:spAutoFit/>
          </a:bodyPr>
          <a:lstStyle/>
          <a:p>
            <a:pPr marL="0" marR="0" lvl="0" indent="0" algn="l" defTabSz="1096963" rtl="0" eaLnBrk="0" fontAlgn="base" latinLnBrk="0" hangingPunct="0">
              <a:lnSpc>
                <a:spcPct val="90000"/>
              </a:lnSpc>
              <a:spcBef>
                <a:spcPct val="0"/>
              </a:spcBef>
              <a:spcAft>
                <a:spcPts val="18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Dev</a:t>
            </a:r>
          </a:p>
        </p:txBody>
      </p:sp>
      <p:cxnSp>
        <p:nvCxnSpPr>
          <p:cNvPr id="24" name="Elbow Connector 23">
            <a:extLst>
              <a:ext uri="{FF2B5EF4-FFF2-40B4-BE49-F238E27FC236}">
                <a16:creationId xmlns:a16="http://schemas.microsoft.com/office/drawing/2014/main" id="{B2B2BE50-5902-114B-81E8-FC28C41EF447}"/>
              </a:ext>
            </a:extLst>
          </p:cNvPr>
          <p:cNvCxnSpPr>
            <a:cxnSpLocks/>
            <a:stCxn id="22" idx="1"/>
            <a:endCxn id="7" idx="2"/>
          </p:cNvCxnSpPr>
          <p:nvPr/>
        </p:nvCxnSpPr>
        <p:spPr>
          <a:xfrm>
            <a:off x="2792970" y="2296072"/>
            <a:ext cx="2898146" cy="794114"/>
          </a:xfrm>
          <a:prstGeom prst="bentConnector4">
            <a:avLst>
              <a:gd name="adj1" fmla="val 37355"/>
              <a:gd name="adj2" fmla="val 128787"/>
            </a:avLst>
          </a:prstGeom>
          <a:ln w="19050">
            <a:solidFill>
              <a:srgbClr val="8FA7C4"/>
            </a:solidFill>
            <a:headEnd type="triangle" w="lg" len="lg"/>
            <a:tailEnd type="none" w="med" len="sm"/>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CB8A633D-B899-AC40-8F11-92D03FB39991}"/>
              </a:ext>
            </a:extLst>
          </p:cNvPr>
          <p:cNvCxnSpPr>
            <a:cxnSpLocks/>
            <a:stCxn id="14" idx="1"/>
            <a:endCxn id="12" idx="3"/>
          </p:cNvCxnSpPr>
          <p:nvPr/>
        </p:nvCxnSpPr>
        <p:spPr>
          <a:xfrm rot="10800000" flipH="1">
            <a:off x="5155997" y="4204264"/>
            <a:ext cx="391757" cy="1099599"/>
          </a:xfrm>
          <a:prstGeom prst="bentConnector5">
            <a:avLst>
              <a:gd name="adj1" fmla="val -58352"/>
              <a:gd name="adj2" fmla="val 41112"/>
              <a:gd name="adj3" fmla="val 158352"/>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C3A56030-6E93-2E42-A494-B4326DE80F90}"/>
              </a:ext>
            </a:extLst>
          </p:cNvPr>
          <p:cNvCxnSpPr>
            <a:cxnSpLocks/>
            <a:stCxn id="6" idx="1"/>
            <a:endCxn id="12" idx="2"/>
          </p:cNvCxnSpPr>
          <p:nvPr/>
        </p:nvCxnSpPr>
        <p:spPr>
          <a:xfrm rot="10800000">
            <a:off x="4513803" y="4573455"/>
            <a:ext cx="642196" cy="1763064"/>
          </a:xfrm>
          <a:prstGeom prst="bentConnector2">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0479A440-1E30-A14D-AD63-3DA246647750}"/>
              </a:ext>
            </a:extLst>
          </p:cNvPr>
          <p:cNvCxnSpPr>
            <a:cxnSpLocks/>
            <a:stCxn id="13" idx="1"/>
            <a:endCxn id="14" idx="3"/>
          </p:cNvCxnSpPr>
          <p:nvPr/>
        </p:nvCxnSpPr>
        <p:spPr>
          <a:xfrm rot="10800000" flipV="1">
            <a:off x="8274315" y="4668140"/>
            <a:ext cx="840306" cy="635722"/>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B42F474A-50F5-6B4C-B02F-8EC9AD79C672}"/>
              </a:ext>
            </a:extLst>
          </p:cNvPr>
          <p:cNvCxnSpPr>
            <a:cxnSpLocks/>
            <a:endCxn id="8" idx="2"/>
          </p:cNvCxnSpPr>
          <p:nvPr/>
        </p:nvCxnSpPr>
        <p:spPr>
          <a:xfrm>
            <a:off x="6210519" y="3090186"/>
            <a:ext cx="888022" cy="10255"/>
          </a:xfrm>
          <a:prstGeom prst="bentConnector4">
            <a:avLst>
              <a:gd name="adj1" fmla="val -472"/>
              <a:gd name="adj2" fmla="val 3594118"/>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BE116779-9F6F-8E41-9613-15678F6FB99E}"/>
              </a:ext>
            </a:extLst>
          </p:cNvPr>
          <p:cNvCxnSpPr>
            <a:cxnSpLocks/>
            <a:stCxn id="8" idx="0"/>
            <a:endCxn id="11" idx="0"/>
          </p:cNvCxnSpPr>
          <p:nvPr/>
        </p:nvCxnSpPr>
        <p:spPr>
          <a:xfrm rot="5400000" flipH="1" flipV="1">
            <a:off x="8637687" y="1152892"/>
            <a:ext cx="12700" cy="3078293"/>
          </a:xfrm>
          <a:prstGeom prst="bentConnector3">
            <a:avLst>
              <a:gd name="adj1" fmla="val 1800000"/>
            </a:avLst>
          </a:prstGeom>
          <a:ln w="19050">
            <a:solidFill>
              <a:srgbClr val="8FA7C4"/>
            </a:solidFill>
            <a:headEnd type="none" w="med" len="sm"/>
            <a:tailEnd type="none" w="lg" len="lg"/>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DB31B75B-C359-E44E-A1B3-E853760C3A6B}"/>
              </a:ext>
            </a:extLst>
          </p:cNvPr>
          <p:cNvCxnSpPr>
            <a:cxnSpLocks/>
            <a:stCxn id="9" idx="2"/>
            <a:endCxn id="14" idx="0"/>
          </p:cNvCxnSpPr>
          <p:nvPr/>
        </p:nvCxnSpPr>
        <p:spPr>
          <a:xfrm rot="5400000">
            <a:off x="6559517" y="3245826"/>
            <a:ext cx="2039938" cy="1728658"/>
          </a:xfrm>
          <a:prstGeom prst="bentConnector3">
            <a:avLst>
              <a:gd name="adj1" fmla="val 50000"/>
            </a:avLst>
          </a:prstGeom>
          <a:ln w="19050">
            <a:solidFill>
              <a:srgbClr val="8FA7C4"/>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B41CEEA2-850D-AC4F-AAF7-792E20C326B5}"/>
              </a:ext>
            </a:extLst>
          </p:cNvPr>
          <p:cNvSpPr/>
          <p:nvPr/>
        </p:nvSpPr>
        <p:spPr bwMode="auto">
          <a:xfrm>
            <a:off x="5155999" y="5567815"/>
            <a:ext cx="3118316" cy="292717"/>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App Mesh</a:t>
            </a:r>
          </a:p>
        </p:txBody>
      </p:sp>
      <p:sp useBgFill="1">
        <p:nvSpPr>
          <p:cNvPr id="70" name="Rectangle 69">
            <a:extLst>
              <a:ext uri="{FF2B5EF4-FFF2-40B4-BE49-F238E27FC236}">
                <a16:creationId xmlns:a16="http://schemas.microsoft.com/office/drawing/2014/main" id="{05AE29D1-B981-9748-A9DC-7DCB79C53C1A}"/>
              </a:ext>
            </a:extLst>
          </p:cNvPr>
          <p:cNvSpPr/>
          <p:nvPr/>
        </p:nvSpPr>
        <p:spPr bwMode="auto">
          <a:xfrm rot="16200000">
            <a:off x="7624165" y="6258712"/>
            <a:ext cx="1851723" cy="43427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mazon Ember"/>
                <a:ea typeface="+mn-ea"/>
                <a:cs typeface="Segoe UI" pitchFamily="34" charset="0"/>
              </a:rPr>
              <a:t>CloudFormation</a:t>
            </a:r>
          </a:p>
        </p:txBody>
      </p:sp>
      <p:sp>
        <p:nvSpPr>
          <p:cNvPr id="82" name="TextBox 81">
            <a:extLst>
              <a:ext uri="{FF2B5EF4-FFF2-40B4-BE49-F238E27FC236}">
                <a16:creationId xmlns:a16="http://schemas.microsoft.com/office/drawing/2014/main" id="{40F1ACF4-7636-A44F-8BF3-CC5FD399BC56}"/>
              </a:ext>
            </a:extLst>
          </p:cNvPr>
          <p:cNvSpPr txBox="1"/>
          <p:nvPr/>
        </p:nvSpPr>
        <p:spPr>
          <a:xfrm>
            <a:off x="9886920" y="7162321"/>
            <a:ext cx="1158452" cy="544765"/>
          </a:xfrm>
          <a:prstGeom prst="rect">
            <a:avLst/>
          </a:prstGeom>
          <a:noFill/>
        </p:spPr>
        <p:txBody>
          <a:bodyPr wrap="square" lIns="182880" tIns="146304" rIns="182880" bIns="146304" rtlCol="0">
            <a:spAutoFit/>
          </a:bodyPr>
          <a:lstStyle/>
          <a:p>
            <a:pPr marL="0" marR="0" lvl="0" indent="0" algn="l" defTabSz="1096963" rtl="0" eaLnBrk="0" fontAlgn="base" latinLnBrk="0" hangingPunct="0">
              <a:lnSpc>
                <a:spcPct val="90000"/>
              </a:lnSpc>
              <a:spcBef>
                <a:spcPct val="0"/>
              </a:spcBef>
              <a:spcAft>
                <a:spcPts val="180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mazon Ember" panose="020B0603020204020204" pitchFamily="34" charset="0"/>
                <a:ea typeface="+mn-ea"/>
                <a:cs typeface="+mn-cs"/>
              </a:rPr>
              <a:t>Copilot</a:t>
            </a:r>
          </a:p>
        </p:txBody>
      </p:sp>
    </p:spTree>
    <p:extLst>
      <p:ext uri="{BB962C8B-B14F-4D97-AF65-F5344CB8AC3E}">
        <p14:creationId xmlns:p14="http://schemas.microsoft.com/office/powerpoint/2010/main" val="5136526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703" y="2311281"/>
            <a:ext cx="1754293" cy="17542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361" y="4889779"/>
            <a:ext cx="1555470" cy="15554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4591" y="2351919"/>
            <a:ext cx="1673013" cy="1673013"/>
          </a:xfrm>
          <a:prstGeom prst="rect">
            <a:avLst/>
          </a:prstGeom>
        </p:spPr>
      </p:pic>
      <p:sp>
        <p:nvSpPr>
          <p:cNvPr id="9" name="TextBox 8"/>
          <p:cNvSpPr txBox="1"/>
          <p:nvPr/>
        </p:nvSpPr>
        <p:spPr>
          <a:xfrm>
            <a:off x="2036185" y="2892960"/>
            <a:ext cx="2997179" cy="523220"/>
          </a:xfrm>
          <a:prstGeom prst="rect">
            <a:avLst/>
          </a:prstGeom>
          <a:noFill/>
        </p:spPr>
        <p:txBody>
          <a:bodyPr wrap="square" rtlCol="0">
            <a:spAutoFit/>
          </a:bodyPr>
          <a:lstStyle/>
          <a:p>
            <a:r>
              <a:rPr lang="en-US" sz="2800" dirty="0"/>
              <a:t>Runtime Engine</a:t>
            </a:r>
          </a:p>
        </p:txBody>
      </p:sp>
      <p:sp>
        <p:nvSpPr>
          <p:cNvPr id="10" name="TextBox 9"/>
          <p:cNvSpPr txBox="1"/>
          <p:nvPr/>
        </p:nvSpPr>
        <p:spPr>
          <a:xfrm>
            <a:off x="9392996" y="2892960"/>
            <a:ext cx="1258944" cy="523220"/>
          </a:xfrm>
          <a:prstGeom prst="rect">
            <a:avLst/>
          </a:prstGeom>
          <a:noFill/>
        </p:spPr>
        <p:txBody>
          <a:bodyPr wrap="square" rtlCol="0">
            <a:spAutoFit/>
          </a:bodyPr>
          <a:lstStyle/>
          <a:p>
            <a:r>
              <a:rPr lang="en-US" sz="2800" dirty="0"/>
              <a:t>Code</a:t>
            </a:r>
            <a:endParaRPr lang="en-US" sz="4608" dirty="0"/>
          </a:p>
        </p:txBody>
      </p:sp>
      <p:sp>
        <p:nvSpPr>
          <p:cNvPr id="11" name="TextBox 10"/>
          <p:cNvSpPr txBox="1"/>
          <p:nvPr/>
        </p:nvSpPr>
        <p:spPr>
          <a:xfrm>
            <a:off x="2036185" y="5372052"/>
            <a:ext cx="2809427" cy="523220"/>
          </a:xfrm>
          <a:prstGeom prst="rect">
            <a:avLst/>
          </a:prstGeom>
          <a:noFill/>
        </p:spPr>
        <p:txBody>
          <a:bodyPr wrap="square" rtlCol="0">
            <a:spAutoFit/>
          </a:bodyPr>
          <a:lstStyle/>
          <a:p>
            <a:r>
              <a:rPr lang="en-US" sz="2800" dirty="0"/>
              <a:t>Dependencies</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2227" y="4743894"/>
            <a:ext cx="1847243" cy="1847243"/>
          </a:xfrm>
          <a:prstGeom prst="rect">
            <a:avLst/>
          </a:prstGeom>
        </p:spPr>
      </p:pic>
      <p:sp>
        <p:nvSpPr>
          <p:cNvPr id="29" name="TextBox 28"/>
          <p:cNvSpPr txBox="1"/>
          <p:nvPr/>
        </p:nvSpPr>
        <p:spPr>
          <a:xfrm>
            <a:off x="9392996" y="5372052"/>
            <a:ext cx="2540419" cy="523220"/>
          </a:xfrm>
          <a:prstGeom prst="rect">
            <a:avLst/>
          </a:prstGeom>
          <a:noFill/>
        </p:spPr>
        <p:txBody>
          <a:bodyPr wrap="square" rtlCol="0">
            <a:spAutoFit/>
          </a:bodyPr>
          <a:lstStyle/>
          <a:p>
            <a:r>
              <a:rPr lang="en-US" sz="2800" dirty="0"/>
              <a:t>Configuration</a:t>
            </a:r>
            <a:endParaRPr lang="en-US" sz="4608" dirty="0"/>
          </a:p>
        </p:txBody>
      </p:sp>
      <p:cxnSp>
        <p:nvCxnSpPr>
          <p:cNvPr id="31" name="Straight Arrow Connector 30"/>
          <p:cNvCxnSpPr>
            <a:stCxn id="5" idx="3"/>
            <a:endCxn id="3" idx="1"/>
          </p:cNvCxnSpPr>
          <p:nvPr/>
        </p:nvCxnSpPr>
        <p:spPr>
          <a:xfrm>
            <a:off x="6647604" y="3188426"/>
            <a:ext cx="991099" cy="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4" idx="3"/>
            <a:endCxn id="27" idx="1"/>
          </p:cNvCxnSpPr>
          <p:nvPr/>
        </p:nvCxnSpPr>
        <p:spPr>
          <a:xfrm>
            <a:off x="6588831" y="5667514"/>
            <a:ext cx="1003395" cy="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5" idx="2"/>
            <a:endCxn id="4" idx="0"/>
          </p:cNvCxnSpPr>
          <p:nvPr/>
        </p:nvCxnSpPr>
        <p:spPr>
          <a:xfrm flipH="1">
            <a:off x="5811097" y="4024932"/>
            <a:ext cx="2" cy="8648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 idx="2"/>
            <a:endCxn id="27" idx="0"/>
          </p:cNvCxnSpPr>
          <p:nvPr/>
        </p:nvCxnSpPr>
        <p:spPr>
          <a:xfrm flipH="1">
            <a:off x="8515849" y="4065573"/>
            <a:ext cx="2" cy="67832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itle 7">
            <a:extLst>
              <a:ext uri="{FF2B5EF4-FFF2-40B4-BE49-F238E27FC236}">
                <a16:creationId xmlns:a16="http://schemas.microsoft.com/office/drawing/2014/main" id="{4B19ACB2-4D4A-CF4F-A08E-6661CC137E0C}"/>
              </a:ext>
            </a:extLst>
          </p:cNvPr>
          <p:cNvSpPr>
            <a:spLocks noGrp="1"/>
          </p:cNvSpPr>
          <p:nvPr>
            <p:ph type="title"/>
          </p:nvPr>
        </p:nvSpPr>
        <p:spPr/>
        <p:txBody>
          <a:bodyPr/>
          <a:lstStyle/>
          <a:p>
            <a:r>
              <a:rPr lang="en-US" dirty="0"/>
              <a:t>Application environment components</a:t>
            </a:r>
          </a:p>
        </p:txBody>
      </p:sp>
    </p:spTree>
    <p:extLst>
      <p:ext uri="{BB962C8B-B14F-4D97-AF65-F5344CB8AC3E}">
        <p14:creationId xmlns:p14="http://schemas.microsoft.com/office/powerpoint/2010/main" val="113442667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0931F58F-ABB5-EC47-AFD5-DF68CD810DC3}"/>
              </a:ext>
            </a:extLst>
          </p:cNvPr>
          <p:cNvCxnSpPr>
            <a:cxnSpLocks/>
            <a:stCxn id="50" idx="2"/>
            <a:endCxn id="55" idx="0"/>
          </p:cNvCxnSpPr>
          <p:nvPr/>
        </p:nvCxnSpPr>
        <p:spPr>
          <a:xfrm flipH="1">
            <a:off x="1473934" y="2460258"/>
            <a:ext cx="5841269"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1702D59A-3023-6047-8699-2776C606A70A}"/>
              </a:ext>
            </a:extLst>
          </p:cNvPr>
          <p:cNvCxnSpPr>
            <a:cxnSpLocks/>
            <a:stCxn id="50" idx="2"/>
            <a:endCxn id="62" idx="0"/>
          </p:cNvCxnSpPr>
          <p:nvPr/>
        </p:nvCxnSpPr>
        <p:spPr>
          <a:xfrm flipH="1">
            <a:off x="2771991" y="2460258"/>
            <a:ext cx="4543210"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4DA38BF-42D8-2F48-BD86-CABB18D376AB}"/>
              </a:ext>
            </a:extLst>
          </p:cNvPr>
          <p:cNvCxnSpPr>
            <a:cxnSpLocks/>
            <a:stCxn id="50" idx="2"/>
            <a:endCxn id="67" idx="0"/>
          </p:cNvCxnSpPr>
          <p:nvPr/>
        </p:nvCxnSpPr>
        <p:spPr>
          <a:xfrm flipH="1">
            <a:off x="4070052" y="2460258"/>
            <a:ext cx="3245150"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9E31BB2B-08B4-EF42-A720-3E99EEC78287}"/>
              </a:ext>
            </a:extLst>
          </p:cNvPr>
          <p:cNvCxnSpPr>
            <a:cxnSpLocks/>
            <a:stCxn id="50" idx="2"/>
            <a:endCxn id="72" idx="0"/>
          </p:cNvCxnSpPr>
          <p:nvPr/>
        </p:nvCxnSpPr>
        <p:spPr>
          <a:xfrm flipH="1">
            <a:off x="5368110" y="2460258"/>
            <a:ext cx="1947091"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020C260-EC05-234F-9AC8-BC9BBFB1C0DD}"/>
              </a:ext>
            </a:extLst>
          </p:cNvPr>
          <p:cNvCxnSpPr>
            <a:cxnSpLocks/>
            <a:stCxn id="50" idx="2"/>
            <a:endCxn id="77" idx="0"/>
          </p:cNvCxnSpPr>
          <p:nvPr/>
        </p:nvCxnSpPr>
        <p:spPr>
          <a:xfrm flipH="1">
            <a:off x="6666170" y="2460258"/>
            <a:ext cx="649032"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E1B254E-F126-D14A-B94A-BFCC974D2E36}"/>
              </a:ext>
            </a:extLst>
          </p:cNvPr>
          <p:cNvCxnSpPr>
            <a:cxnSpLocks/>
            <a:stCxn id="50" idx="2"/>
            <a:endCxn id="82" idx="0"/>
          </p:cNvCxnSpPr>
          <p:nvPr/>
        </p:nvCxnSpPr>
        <p:spPr>
          <a:xfrm>
            <a:off x="7315201" y="2460258"/>
            <a:ext cx="649027"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D4A2C8-CBCE-4A4C-913C-4B2F9EE27B23}"/>
              </a:ext>
            </a:extLst>
          </p:cNvPr>
          <p:cNvCxnSpPr>
            <a:cxnSpLocks/>
            <a:stCxn id="50" idx="2"/>
            <a:endCxn id="87" idx="0"/>
          </p:cNvCxnSpPr>
          <p:nvPr/>
        </p:nvCxnSpPr>
        <p:spPr>
          <a:xfrm>
            <a:off x="7315203" y="2460258"/>
            <a:ext cx="1947086"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9386486-26D5-364B-8F25-B9BC3E99C5E3}"/>
              </a:ext>
            </a:extLst>
          </p:cNvPr>
          <p:cNvCxnSpPr>
            <a:cxnSpLocks/>
            <a:stCxn id="50" idx="2"/>
            <a:endCxn id="92" idx="0"/>
          </p:cNvCxnSpPr>
          <p:nvPr/>
        </p:nvCxnSpPr>
        <p:spPr>
          <a:xfrm>
            <a:off x="7315201" y="2460258"/>
            <a:ext cx="3245146"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EDE77486-3EAD-E04A-A6F9-D3B169C67461}"/>
              </a:ext>
            </a:extLst>
          </p:cNvPr>
          <p:cNvCxnSpPr>
            <a:cxnSpLocks/>
            <a:stCxn id="50" idx="2"/>
            <a:endCxn id="95" idx="0"/>
          </p:cNvCxnSpPr>
          <p:nvPr/>
        </p:nvCxnSpPr>
        <p:spPr>
          <a:xfrm>
            <a:off x="7315203" y="2460256"/>
            <a:ext cx="4543206" cy="3668256"/>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95D2ACE-13E9-F045-BF09-ACE9D8279877}"/>
              </a:ext>
            </a:extLst>
          </p:cNvPr>
          <p:cNvCxnSpPr>
            <a:cxnSpLocks/>
            <a:stCxn id="50" idx="2"/>
            <a:endCxn id="102" idx="0"/>
          </p:cNvCxnSpPr>
          <p:nvPr/>
        </p:nvCxnSpPr>
        <p:spPr>
          <a:xfrm>
            <a:off x="7315201" y="2460258"/>
            <a:ext cx="5841264" cy="3680053"/>
          </a:xfrm>
          <a:prstGeom prst="straightConnector1">
            <a:avLst/>
          </a:prstGeom>
          <a:ln w="6350">
            <a:solidFill>
              <a:schemeClr val="accent1">
                <a:lumMod val="75000"/>
              </a:schemeClr>
            </a:solidFill>
            <a:tailEnd type="non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C8EDA7D5-1763-4BDF-B30E-8C83AB2AD9DC}"/>
              </a:ext>
            </a:extLst>
          </p:cNvPr>
          <p:cNvGrpSpPr/>
          <p:nvPr/>
        </p:nvGrpSpPr>
        <p:grpSpPr>
          <a:xfrm>
            <a:off x="1871430" y="315255"/>
            <a:ext cx="10887544" cy="2145001"/>
            <a:chOff x="1036107" y="197034"/>
            <a:chExt cx="6804715" cy="1340626"/>
          </a:xfrm>
        </p:grpSpPr>
        <p:grpSp>
          <p:nvGrpSpPr>
            <p:cNvPr id="44" name="Group 43">
              <a:extLst>
                <a:ext uri="{FF2B5EF4-FFF2-40B4-BE49-F238E27FC236}">
                  <a16:creationId xmlns:a16="http://schemas.microsoft.com/office/drawing/2014/main" id="{C0403B5B-6CDD-AD40-BFB1-23002F8EB1B5}"/>
                </a:ext>
              </a:extLst>
            </p:cNvPr>
            <p:cNvGrpSpPr/>
            <p:nvPr/>
          </p:nvGrpSpPr>
          <p:grpSpPr>
            <a:xfrm>
              <a:off x="1036107" y="197034"/>
              <a:ext cx="6804715" cy="1340626"/>
              <a:chOff x="956534" y="1182029"/>
              <a:chExt cx="6804715" cy="1340626"/>
            </a:xfrm>
          </p:grpSpPr>
          <p:sp>
            <p:nvSpPr>
              <p:cNvPr id="46" name="Rectangle 45">
                <a:extLst>
                  <a:ext uri="{FF2B5EF4-FFF2-40B4-BE49-F238E27FC236}">
                    <a16:creationId xmlns:a16="http://schemas.microsoft.com/office/drawing/2014/main" id="{065F89D1-1D7D-A340-905C-937A025DCB0F}"/>
                  </a:ext>
                </a:extLst>
              </p:cNvPr>
              <p:cNvSpPr/>
              <p:nvPr/>
            </p:nvSpPr>
            <p:spPr>
              <a:xfrm>
                <a:off x="1985087" y="1337201"/>
                <a:ext cx="5622085" cy="563876"/>
              </a:xfrm>
              <a:prstGeom prst="rect">
                <a:avLst/>
              </a:prstGeom>
              <a:solidFill>
                <a:schemeClr val="accent2"/>
              </a:solidFill>
              <a:ln w="15875" cap="sq">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256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Scheduling and Orchestration</a:t>
                </a:r>
              </a:p>
            </p:txBody>
          </p:sp>
          <p:sp>
            <p:nvSpPr>
              <p:cNvPr id="48" name="Rectangle 47">
                <a:extLst>
                  <a:ext uri="{FF2B5EF4-FFF2-40B4-BE49-F238E27FC236}">
                    <a16:creationId xmlns:a16="http://schemas.microsoft.com/office/drawing/2014/main" id="{8F1E211D-DAB7-A843-BBBA-0D75F60427DD}"/>
                  </a:ext>
                </a:extLst>
              </p:cNvPr>
              <p:cNvSpPr/>
              <p:nvPr/>
            </p:nvSpPr>
            <p:spPr>
              <a:xfrm>
                <a:off x="1985087" y="2006914"/>
                <a:ext cx="2713576" cy="364257"/>
              </a:xfrm>
              <a:prstGeom prst="rect">
                <a:avLst/>
              </a:prstGeom>
              <a:solidFill>
                <a:schemeClr val="tx1">
                  <a:lumMod val="75000"/>
                </a:schemeClr>
              </a:solidFill>
              <a:ln w="15875" cap="sq">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22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Cluster Manager</a:t>
                </a:r>
              </a:p>
            </p:txBody>
          </p:sp>
          <p:sp>
            <p:nvSpPr>
              <p:cNvPr id="49" name="Rectangle 48">
                <a:extLst>
                  <a:ext uri="{FF2B5EF4-FFF2-40B4-BE49-F238E27FC236}">
                    <a16:creationId xmlns:a16="http://schemas.microsoft.com/office/drawing/2014/main" id="{544A743A-8A3E-8F4E-9B19-208F56FC83FE}"/>
                  </a:ext>
                </a:extLst>
              </p:cNvPr>
              <p:cNvSpPr/>
              <p:nvPr/>
            </p:nvSpPr>
            <p:spPr>
              <a:xfrm>
                <a:off x="4826000" y="2006914"/>
                <a:ext cx="2776566" cy="364257"/>
              </a:xfrm>
              <a:prstGeom prst="rect">
                <a:avLst/>
              </a:prstGeom>
              <a:solidFill>
                <a:schemeClr val="tx1">
                  <a:lumMod val="75000"/>
                </a:schemeClr>
              </a:solidFill>
              <a:ln w="15875" cap="sq">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22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Placement Engine</a:t>
                </a:r>
              </a:p>
            </p:txBody>
          </p:sp>
          <p:sp>
            <p:nvSpPr>
              <p:cNvPr id="50" name="Rectangle 49">
                <a:extLst>
                  <a:ext uri="{FF2B5EF4-FFF2-40B4-BE49-F238E27FC236}">
                    <a16:creationId xmlns:a16="http://schemas.microsoft.com/office/drawing/2014/main" id="{1881F2B3-6104-0842-B871-36083E90DC88}"/>
                  </a:ext>
                </a:extLst>
              </p:cNvPr>
              <p:cNvSpPr/>
              <p:nvPr/>
            </p:nvSpPr>
            <p:spPr>
              <a:xfrm>
                <a:off x="956534" y="1182029"/>
                <a:ext cx="6804715" cy="1340626"/>
              </a:xfrm>
              <a:prstGeom prst="rect">
                <a:avLst/>
              </a:prstGeom>
              <a:noFill/>
              <a:ln w="15875"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256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43" name="Group 42">
              <a:extLst>
                <a:ext uri="{FF2B5EF4-FFF2-40B4-BE49-F238E27FC236}">
                  <a16:creationId xmlns:a16="http://schemas.microsoft.com/office/drawing/2014/main" id="{3E81C256-2EC5-48C1-A486-2D588058CAF7}"/>
                </a:ext>
              </a:extLst>
            </p:cNvPr>
            <p:cNvGrpSpPr/>
            <p:nvPr/>
          </p:nvGrpSpPr>
          <p:grpSpPr>
            <a:xfrm>
              <a:off x="1240631" y="503016"/>
              <a:ext cx="652463" cy="728663"/>
              <a:chOff x="1240631" y="503016"/>
              <a:chExt cx="652463" cy="728663"/>
            </a:xfrm>
          </p:grpSpPr>
          <p:grpSp>
            <p:nvGrpSpPr>
              <p:cNvPr id="51" name="Group 15">
                <a:extLst>
                  <a:ext uri="{FF2B5EF4-FFF2-40B4-BE49-F238E27FC236}">
                    <a16:creationId xmlns:a16="http://schemas.microsoft.com/office/drawing/2014/main" id="{B1DAFDCD-384F-4B7A-96CF-3AF07668C911}"/>
                  </a:ext>
                </a:extLst>
              </p:cNvPr>
              <p:cNvGrpSpPr>
                <a:grpSpLocks noChangeAspect="1"/>
              </p:cNvGrpSpPr>
              <p:nvPr/>
            </p:nvGrpSpPr>
            <p:grpSpPr bwMode="auto">
              <a:xfrm>
                <a:off x="1240631" y="503016"/>
                <a:ext cx="652463" cy="728663"/>
                <a:chOff x="2104" y="682"/>
                <a:chExt cx="411" cy="459"/>
              </a:xfrm>
            </p:grpSpPr>
            <p:sp>
              <p:nvSpPr>
                <p:cNvPr id="52" name="Freeform 16">
                  <a:extLst>
                    <a:ext uri="{FF2B5EF4-FFF2-40B4-BE49-F238E27FC236}">
                      <a16:creationId xmlns:a16="http://schemas.microsoft.com/office/drawing/2014/main" id="{3F90B7D6-06C3-479F-B56D-ED073F0234EC}"/>
                    </a:ext>
                  </a:extLst>
                </p:cNvPr>
                <p:cNvSpPr>
                  <a:spLocks/>
                </p:cNvSpPr>
                <p:nvPr/>
              </p:nvSpPr>
              <p:spPr bwMode="auto">
                <a:xfrm>
                  <a:off x="2104" y="682"/>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dirty="0">
                    <a:solidFill>
                      <a:srgbClr val="FFFFFF"/>
                    </a:solidFill>
                    <a:latin typeface="Amazon Ember"/>
                  </a:endParaRPr>
                </a:p>
              </p:txBody>
            </p:sp>
            <p:sp>
              <p:nvSpPr>
                <p:cNvPr id="53" name="Freeform 17">
                  <a:extLst>
                    <a:ext uri="{FF2B5EF4-FFF2-40B4-BE49-F238E27FC236}">
                      <a16:creationId xmlns:a16="http://schemas.microsoft.com/office/drawing/2014/main" id="{BEE38E8E-6880-43E0-B822-2F0346BEAA8B}"/>
                    </a:ext>
                  </a:extLst>
                </p:cNvPr>
                <p:cNvSpPr>
                  <a:spLocks/>
                </p:cNvSpPr>
                <p:nvPr/>
              </p:nvSpPr>
              <p:spPr bwMode="auto">
                <a:xfrm>
                  <a:off x="2328" y="683"/>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grpSp>
          <p:sp>
            <p:nvSpPr>
              <p:cNvPr id="2" name="TextBox 1">
                <a:extLst>
                  <a:ext uri="{FF2B5EF4-FFF2-40B4-BE49-F238E27FC236}">
                    <a16:creationId xmlns:a16="http://schemas.microsoft.com/office/drawing/2014/main" id="{3092989D-2F3A-4E5D-A9ED-2C8AC2480F2F}"/>
                  </a:ext>
                </a:extLst>
              </p:cNvPr>
              <p:cNvSpPr txBox="1"/>
              <p:nvPr/>
            </p:nvSpPr>
            <p:spPr>
              <a:xfrm>
                <a:off x="1332603" y="759625"/>
                <a:ext cx="468518" cy="180819"/>
              </a:xfrm>
              <a:prstGeom prst="rect">
                <a:avLst/>
              </a:prstGeom>
              <a:noFill/>
            </p:spPr>
            <p:txBody>
              <a:bodyPr wrap="square" rtlCol="0">
                <a:spAutoFit/>
              </a:bodyPr>
              <a:lstStyle/>
              <a:p>
                <a:pPr algn="ctr" defTabSz="1097280"/>
                <a:r>
                  <a:rPr lang="en-US" sz="1280" b="1" dirty="0">
                    <a:solidFill>
                      <a:srgbClr val="FF9900"/>
                    </a:solidFill>
                    <a:latin typeface="Amazon Ember"/>
                  </a:rPr>
                  <a:t>ECS</a:t>
                </a:r>
              </a:p>
            </p:txBody>
          </p:sp>
        </p:grpSp>
      </p:grpSp>
      <p:grpSp>
        <p:nvGrpSpPr>
          <p:cNvPr id="58" name="Group 57">
            <a:extLst>
              <a:ext uri="{FF2B5EF4-FFF2-40B4-BE49-F238E27FC236}">
                <a16:creationId xmlns:a16="http://schemas.microsoft.com/office/drawing/2014/main" id="{C44A5A81-09D0-4D41-8058-9732F1A6D0B0}"/>
              </a:ext>
            </a:extLst>
          </p:cNvPr>
          <p:cNvGrpSpPr/>
          <p:nvPr/>
        </p:nvGrpSpPr>
        <p:grpSpPr>
          <a:xfrm>
            <a:off x="955405" y="6128514"/>
            <a:ext cx="1037060" cy="1037060"/>
            <a:chOff x="739678" y="5426651"/>
            <a:chExt cx="746083" cy="746083"/>
          </a:xfrm>
        </p:grpSpPr>
        <p:pic>
          <p:nvPicPr>
            <p:cNvPr id="54" name="Graphic 53">
              <a:extLst>
                <a:ext uri="{FF2B5EF4-FFF2-40B4-BE49-F238E27FC236}">
                  <a16:creationId xmlns:a16="http://schemas.microsoft.com/office/drawing/2014/main" id="{1E1B931B-B2C1-4726-A0F7-18D9A78183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57" name="Group 56">
              <a:extLst>
                <a:ext uri="{FF2B5EF4-FFF2-40B4-BE49-F238E27FC236}">
                  <a16:creationId xmlns:a16="http://schemas.microsoft.com/office/drawing/2014/main" id="{1B772FB0-96DF-4A97-92F9-37749BD235F6}"/>
                </a:ext>
              </a:extLst>
            </p:cNvPr>
            <p:cNvGrpSpPr/>
            <p:nvPr/>
          </p:nvGrpSpPr>
          <p:grpSpPr>
            <a:xfrm>
              <a:off x="902793" y="5435138"/>
              <a:ext cx="419852" cy="737596"/>
              <a:chOff x="820780" y="5435138"/>
              <a:chExt cx="419852" cy="737596"/>
            </a:xfrm>
          </p:grpSpPr>
          <p:pic>
            <p:nvPicPr>
              <p:cNvPr id="55" name="Graphic 54">
                <a:extLst>
                  <a:ext uri="{FF2B5EF4-FFF2-40B4-BE49-F238E27FC236}">
                    <a16:creationId xmlns:a16="http://schemas.microsoft.com/office/drawing/2014/main" id="{6D227121-85F5-4E4C-8787-2997CC89FF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56" name="Graphic 55">
                <a:extLst>
                  <a:ext uri="{FF2B5EF4-FFF2-40B4-BE49-F238E27FC236}">
                    <a16:creationId xmlns:a16="http://schemas.microsoft.com/office/drawing/2014/main" id="{C7C97CBC-2A50-4931-BD73-FC99F67570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59" name="Group 58">
            <a:extLst>
              <a:ext uri="{FF2B5EF4-FFF2-40B4-BE49-F238E27FC236}">
                <a16:creationId xmlns:a16="http://schemas.microsoft.com/office/drawing/2014/main" id="{AF847C86-6C8E-4729-8A59-22CAB09D77B4}"/>
              </a:ext>
            </a:extLst>
          </p:cNvPr>
          <p:cNvGrpSpPr/>
          <p:nvPr/>
        </p:nvGrpSpPr>
        <p:grpSpPr>
          <a:xfrm>
            <a:off x="2253464" y="6128514"/>
            <a:ext cx="1037060" cy="1037060"/>
            <a:chOff x="739678" y="5426651"/>
            <a:chExt cx="746083" cy="746083"/>
          </a:xfrm>
        </p:grpSpPr>
        <p:pic>
          <p:nvPicPr>
            <p:cNvPr id="60" name="Graphic 59">
              <a:extLst>
                <a:ext uri="{FF2B5EF4-FFF2-40B4-BE49-F238E27FC236}">
                  <a16:creationId xmlns:a16="http://schemas.microsoft.com/office/drawing/2014/main" id="{3653DC28-C530-40D8-B4C1-FE6CA6B79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61" name="Group 60">
              <a:extLst>
                <a:ext uri="{FF2B5EF4-FFF2-40B4-BE49-F238E27FC236}">
                  <a16:creationId xmlns:a16="http://schemas.microsoft.com/office/drawing/2014/main" id="{C6778364-295A-4120-870F-6EC2F1E6D4BB}"/>
                </a:ext>
              </a:extLst>
            </p:cNvPr>
            <p:cNvGrpSpPr/>
            <p:nvPr/>
          </p:nvGrpSpPr>
          <p:grpSpPr>
            <a:xfrm>
              <a:off x="902793" y="5435138"/>
              <a:ext cx="419852" cy="737596"/>
              <a:chOff x="820780" y="5435138"/>
              <a:chExt cx="419852" cy="737596"/>
            </a:xfrm>
          </p:grpSpPr>
          <p:pic>
            <p:nvPicPr>
              <p:cNvPr id="62" name="Graphic 61">
                <a:extLst>
                  <a:ext uri="{FF2B5EF4-FFF2-40B4-BE49-F238E27FC236}">
                    <a16:creationId xmlns:a16="http://schemas.microsoft.com/office/drawing/2014/main" id="{FBFAE3AD-F9C1-4BDD-92D1-7695744F9A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63" name="Graphic 62">
                <a:extLst>
                  <a:ext uri="{FF2B5EF4-FFF2-40B4-BE49-F238E27FC236}">
                    <a16:creationId xmlns:a16="http://schemas.microsoft.com/office/drawing/2014/main" id="{704FEE23-EAEA-4E95-B7DF-A0DC5D4D26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64" name="Group 63">
            <a:extLst>
              <a:ext uri="{FF2B5EF4-FFF2-40B4-BE49-F238E27FC236}">
                <a16:creationId xmlns:a16="http://schemas.microsoft.com/office/drawing/2014/main" id="{18D17646-AF40-4E5B-8F73-0A620A260C0B}"/>
              </a:ext>
            </a:extLst>
          </p:cNvPr>
          <p:cNvGrpSpPr/>
          <p:nvPr/>
        </p:nvGrpSpPr>
        <p:grpSpPr>
          <a:xfrm>
            <a:off x="3551523" y="6128514"/>
            <a:ext cx="1037060" cy="1037060"/>
            <a:chOff x="739678" y="5426651"/>
            <a:chExt cx="746083" cy="746083"/>
          </a:xfrm>
        </p:grpSpPr>
        <p:pic>
          <p:nvPicPr>
            <p:cNvPr id="65" name="Graphic 64">
              <a:extLst>
                <a:ext uri="{FF2B5EF4-FFF2-40B4-BE49-F238E27FC236}">
                  <a16:creationId xmlns:a16="http://schemas.microsoft.com/office/drawing/2014/main" id="{25E093DC-1196-47CE-8053-3CD1366422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66" name="Group 65">
              <a:extLst>
                <a:ext uri="{FF2B5EF4-FFF2-40B4-BE49-F238E27FC236}">
                  <a16:creationId xmlns:a16="http://schemas.microsoft.com/office/drawing/2014/main" id="{766892F7-E09B-4740-AAD5-E333DF28D0AE}"/>
                </a:ext>
              </a:extLst>
            </p:cNvPr>
            <p:cNvGrpSpPr/>
            <p:nvPr/>
          </p:nvGrpSpPr>
          <p:grpSpPr>
            <a:xfrm>
              <a:off x="902793" y="5435138"/>
              <a:ext cx="419852" cy="737596"/>
              <a:chOff x="820780" y="5435138"/>
              <a:chExt cx="419852" cy="737596"/>
            </a:xfrm>
          </p:grpSpPr>
          <p:pic>
            <p:nvPicPr>
              <p:cNvPr id="67" name="Graphic 66">
                <a:extLst>
                  <a:ext uri="{FF2B5EF4-FFF2-40B4-BE49-F238E27FC236}">
                    <a16:creationId xmlns:a16="http://schemas.microsoft.com/office/drawing/2014/main" id="{4B52C05F-7BE5-4352-9C69-46EABE4D55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68" name="Graphic 67">
                <a:extLst>
                  <a:ext uri="{FF2B5EF4-FFF2-40B4-BE49-F238E27FC236}">
                    <a16:creationId xmlns:a16="http://schemas.microsoft.com/office/drawing/2014/main" id="{DEBC6125-86CB-4771-978B-EB5A6BB3A2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69" name="Group 68">
            <a:extLst>
              <a:ext uri="{FF2B5EF4-FFF2-40B4-BE49-F238E27FC236}">
                <a16:creationId xmlns:a16="http://schemas.microsoft.com/office/drawing/2014/main" id="{7750F994-2C40-452C-92DA-16E2AEDAA136}"/>
              </a:ext>
            </a:extLst>
          </p:cNvPr>
          <p:cNvGrpSpPr/>
          <p:nvPr/>
        </p:nvGrpSpPr>
        <p:grpSpPr>
          <a:xfrm>
            <a:off x="4849582" y="6128514"/>
            <a:ext cx="1037060" cy="1037060"/>
            <a:chOff x="739678" y="5426651"/>
            <a:chExt cx="746083" cy="746083"/>
          </a:xfrm>
        </p:grpSpPr>
        <p:pic>
          <p:nvPicPr>
            <p:cNvPr id="70" name="Graphic 69">
              <a:extLst>
                <a:ext uri="{FF2B5EF4-FFF2-40B4-BE49-F238E27FC236}">
                  <a16:creationId xmlns:a16="http://schemas.microsoft.com/office/drawing/2014/main" id="{C2878DE3-1BC8-48AE-A9FF-B62E51011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71" name="Group 70">
              <a:extLst>
                <a:ext uri="{FF2B5EF4-FFF2-40B4-BE49-F238E27FC236}">
                  <a16:creationId xmlns:a16="http://schemas.microsoft.com/office/drawing/2014/main" id="{804919EF-AFBD-4927-BDE3-6266228B942E}"/>
                </a:ext>
              </a:extLst>
            </p:cNvPr>
            <p:cNvGrpSpPr/>
            <p:nvPr/>
          </p:nvGrpSpPr>
          <p:grpSpPr>
            <a:xfrm>
              <a:off x="902793" y="5435138"/>
              <a:ext cx="419852" cy="737596"/>
              <a:chOff x="820780" y="5435138"/>
              <a:chExt cx="419852" cy="737596"/>
            </a:xfrm>
          </p:grpSpPr>
          <p:pic>
            <p:nvPicPr>
              <p:cNvPr id="72" name="Graphic 71">
                <a:extLst>
                  <a:ext uri="{FF2B5EF4-FFF2-40B4-BE49-F238E27FC236}">
                    <a16:creationId xmlns:a16="http://schemas.microsoft.com/office/drawing/2014/main" id="{9EEEDE18-2A36-422D-925D-C459B70E5E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73" name="Graphic 72">
                <a:extLst>
                  <a:ext uri="{FF2B5EF4-FFF2-40B4-BE49-F238E27FC236}">
                    <a16:creationId xmlns:a16="http://schemas.microsoft.com/office/drawing/2014/main" id="{D261E737-B307-4BD7-885F-DFBD95CC6B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74" name="Group 73">
            <a:extLst>
              <a:ext uri="{FF2B5EF4-FFF2-40B4-BE49-F238E27FC236}">
                <a16:creationId xmlns:a16="http://schemas.microsoft.com/office/drawing/2014/main" id="{592A2D1B-095F-41C2-9916-62838D581740}"/>
              </a:ext>
            </a:extLst>
          </p:cNvPr>
          <p:cNvGrpSpPr/>
          <p:nvPr/>
        </p:nvGrpSpPr>
        <p:grpSpPr>
          <a:xfrm>
            <a:off x="6147642" y="6128514"/>
            <a:ext cx="1037060" cy="1037060"/>
            <a:chOff x="739678" y="5426651"/>
            <a:chExt cx="746083" cy="746083"/>
          </a:xfrm>
        </p:grpSpPr>
        <p:pic>
          <p:nvPicPr>
            <p:cNvPr id="75" name="Graphic 74">
              <a:extLst>
                <a:ext uri="{FF2B5EF4-FFF2-40B4-BE49-F238E27FC236}">
                  <a16:creationId xmlns:a16="http://schemas.microsoft.com/office/drawing/2014/main" id="{29DC10D5-BCD4-44B6-8702-D4D30863E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76" name="Group 75">
              <a:extLst>
                <a:ext uri="{FF2B5EF4-FFF2-40B4-BE49-F238E27FC236}">
                  <a16:creationId xmlns:a16="http://schemas.microsoft.com/office/drawing/2014/main" id="{B1504952-20D8-469C-A39D-7948C0F68CFC}"/>
                </a:ext>
              </a:extLst>
            </p:cNvPr>
            <p:cNvGrpSpPr/>
            <p:nvPr/>
          </p:nvGrpSpPr>
          <p:grpSpPr>
            <a:xfrm>
              <a:off x="902793" y="5435138"/>
              <a:ext cx="419852" cy="737596"/>
              <a:chOff x="820780" y="5435138"/>
              <a:chExt cx="419852" cy="737596"/>
            </a:xfrm>
          </p:grpSpPr>
          <p:pic>
            <p:nvPicPr>
              <p:cNvPr id="77" name="Graphic 76">
                <a:extLst>
                  <a:ext uri="{FF2B5EF4-FFF2-40B4-BE49-F238E27FC236}">
                    <a16:creationId xmlns:a16="http://schemas.microsoft.com/office/drawing/2014/main" id="{981FB29F-EC93-474B-9F48-EC0B149BA5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78" name="Graphic 77">
                <a:extLst>
                  <a:ext uri="{FF2B5EF4-FFF2-40B4-BE49-F238E27FC236}">
                    <a16:creationId xmlns:a16="http://schemas.microsoft.com/office/drawing/2014/main" id="{0CC21695-5503-4154-9984-C7FFB15FB6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79" name="Group 78">
            <a:extLst>
              <a:ext uri="{FF2B5EF4-FFF2-40B4-BE49-F238E27FC236}">
                <a16:creationId xmlns:a16="http://schemas.microsoft.com/office/drawing/2014/main" id="{4B7DEBA0-2ADF-409A-81A9-07C1B9EF66BD}"/>
              </a:ext>
            </a:extLst>
          </p:cNvPr>
          <p:cNvGrpSpPr/>
          <p:nvPr/>
        </p:nvGrpSpPr>
        <p:grpSpPr>
          <a:xfrm>
            <a:off x="7445701" y="6128514"/>
            <a:ext cx="1037060" cy="1037060"/>
            <a:chOff x="739678" y="5426651"/>
            <a:chExt cx="746083" cy="746083"/>
          </a:xfrm>
        </p:grpSpPr>
        <p:pic>
          <p:nvPicPr>
            <p:cNvPr id="80" name="Graphic 79">
              <a:extLst>
                <a:ext uri="{FF2B5EF4-FFF2-40B4-BE49-F238E27FC236}">
                  <a16:creationId xmlns:a16="http://schemas.microsoft.com/office/drawing/2014/main" id="{0C7828F7-721D-43F2-9491-18D680912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81" name="Group 80">
              <a:extLst>
                <a:ext uri="{FF2B5EF4-FFF2-40B4-BE49-F238E27FC236}">
                  <a16:creationId xmlns:a16="http://schemas.microsoft.com/office/drawing/2014/main" id="{11EB4C5C-AACE-460B-8C65-95F6CE69F5B1}"/>
                </a:ext>
              </a:extLst>
            </p:cNvPr>
            <p:cNvGrpSpPr/>
            <p:nvPr/>
          </p:nvGrpSpPr>
          <p:grpSpPr>
            <a:xfrm>
              <a:off x="902793" y="5435138"/>
              <a:ext cx="419852" cy="737596"/>
              <a:chOff x="820780" y="5435138"/>
              <a:chExt cx="419852" cy="737596"/>
            </a:xfrm>
          </p:grpSpPr>
          <p:pic>
            <p:nvPicPr>
              <p:cNvPr id="82" name="Graphic 81">
                <a:extLst>
                  <a:ext uri="{FF2B5EF4-FFF2-40B4-BE49-F238E27FC236}">
                    <a16:creationId xmlns:a16="http://schemas.microsoft.com/office/drawing/2014/main" id="{CA76A5EC-853F-4ADC-B0D2-3C4F412604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83" name="Graphic 82">
                <a:extLst>
                  <a:ext uri="{FF2B5EF4-FFF2-40B4-BE49-F238E27FC236}">
                    <a16:creationId xmlns:a16="http://schemas.microsoft.com/office/drawing/2014/main" id="{E3F21F27-7842-4F99-BECF-8579EB264F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84" name="Group 83">
            <a:extLst>
              <a:ext uri="{FF2B5EF4-FFF2-40B4-BE49-F238E27FC236}">
                <a16:creationId xmlns:a16="http://schemas.microsoft.com/office/drawing/2014/main" id="{612A55FF-CA28-4C14-957D-6FCB8C6FCE9A}"/>
              </a:ext>
            </a:extLst>
          </p:cNvPr>
          <p:cNvGrpSpPr/>
          <p:nvPr/>
        </p:nvGrpSpPr>
        <p:grpSpPr>
          <a:xfrm>
            <a:off x="8743760" y="6128514"/>
            <a:ext cx="1037060" cy="1037060"/>
            <a:chOff x="739678" y="5426651"/>
            <a:chExt cx="746083" cy="746083"/>
          </a:xfrm>
        </p:grpSpPr>
        <p:pic>
          <p:nvPicPr>
            <p:cNvPr id="85" name="Graphic 84">
              <a:extLst>
                <a:ext uri="{FF2B5EF4-FFF2-40B4-BE49-F238E27FC236}">
                  <a16:creationId xmlns:a16="http://schemas.microsoft.com/office/drawing/2014/main" id="{8A7D89F5-0482-43CA-AE69-6BF4FB605E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86" name="Group 85">
              <a:extLst>
                <a:ext uri="{FF2B5EF4-FFF2-40B4-BE49-F238E27FC236}">
                  <a16:creationId xmlns:a16="http://schemas.microsoft.com/office/drawing/2014/main" id="{345AA6E1-28FC-46B4-BD9A-36B637838EFE}"/>
                </a:ext>
              </a:extLst>
            </p:cNvPr>
            <p:cNvGrpSpPr/>
            <p:nvPr/>
          </p:nvGrpSpPr>
          <p:grpSpPr>
            <a:xfrm>
              <a:off x="902793" y="5435138"/>
              <a:ext cx="419852" cy="737596"/>
              <a:chOff x="820780" y="5435138"/>
              <a:chExt cx="419852" cy="737596"/>
            </a:xfrm>
          </p:grpSpPr>
          <p:pic>
            <p:nvPicPr>
              <p:cNvPr id="87" name="Graphic 86">
                <a:extLst>
                  <a:ext uri="{FF2B5EF4-FFF2-40B4-BE49-F238E27FC236}">
                    <a16:creationId xmlns:a16="http://schemas.microsoft.com/office/drawing/2014/main" id="{619A6894-965F-42B1-95C6-AEA1BEE37A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88" name="Graphic 87">
                <a:extLst>
                  <a:ext uri="{FF2B5EF4-FFF2-40B4-BE49-F238E27FC236}">
                    <a16:creationId xmlns:a16="http://schemas.microsoft.com/office/drawing/2014/main" id="{2755428F-3C18-41D8-81F5-771889C7F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89" name="Group 88">
            <a:extLst>
              <a:ext uri="{FF2B5EF4-FFF2-40B4-BE49-F238E27FC236}">
                <a16:creationId xmlns:a16="http://schemas.microsoft.com/office/drawing/2014/main" id="{9830DAB7-2F98-40F6-A877-54CDED6CF08A}"/>
              </a:ext>
            </a:extLst>
          </p:cNvPr>
          <p:cNvGrpSpPr/>
          <p:nvPr/>
        </p:nvGrpSpPr>
        <p:grpSpPr>
          <a:xfrm>
            <a:off x="10041819" y="6128514"/>
            <a:ext cx="1037060" cy="1037060"/>
            <a:chOff x="739678" y="5426651"/>
            <a:chExt cx="746083" cy="746083"/>
          </a:xfrm>
        </p:grpSpPr>
        <p:pic>
          <p:nvPicPr>
            <p:cNvPr id="90" name="Graphic 89">
              <a:extLst>
                <a:ext uri="{FF2B5EF4-FFF2-40B4-BE49-F238E27FC236}">
                  <a16:creationId xmlns:a16="http://schemas.microsoft.com/office/drawing/2014/main" id="{7AF4C82F-1301-458E-BC1B-3300724A6B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91" name="Group 90">
              <a:extLst>
                <a:ext uri="{FF2B5EF4-FFF2-40B4-BE49-F238E27FC236}">
                  <a16:creationId xmlns:a16="http://schemas.microsoft.com/office/drawing/2014/main" id="{CE7910F9-EDE9-421E-AADF-85152CE47854}"/>
                </a:ext>
              </a:extLst>
            </p:cNvPr>
            <p:cNvGrpSpPr/>
            <p:nvPr/>
          </p:nvGrpSpPr>
          <p:grpSpPr>
            <a:xfrm>
              <a:off x="902793" y="5435138"/>
              <a:ext cx="419852" cy="737596"/>
              <a:chOff x="820780" y="5435138"/>
              <a:chExt cx="419852" cy="737596"/>
            </a:xfrm>
          </p:grpSpPr>
          <p:pic>
            <p:nvPicPr>
              <p:cNvPr id="92" name="Graphic 91">
                <a:extLst>
                  <a:ext uri="{FF2B5EF4-FFF2-40B4-BE49-F238E27FC236}">
                    <a16:creationId xmlns:a16="http://schemas.microsoft.com/office/drawing/2014/main" id="{F0B3B446-6C6D-42D3-8E27-68123F8471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93" name="Graphic 92">
                <a:extLst>
                  <a:ext uri="{FF2B5EF4-FFF2-40B4-BE49-F238E27FC236}">
                    <a16:creationId xmlns:a16="http://schemas.microsoft.com/office/drawing/2014/main" id="{408CF78A-FEAC-41FF-8F69-7F920784DB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94" name="Group 93">
            <a:extLst>
              <a:ext uri="{FF2B5EF4-FFF2-40B4-BE49-F238E27FC236}">
                <a16:creationId xmlns:a16="http://schemas.microsoft.com/office/drawing/2014/main" id="{B0C83475-BEA8-4D81-910B-4EF452DE2F2C}"/>
              </a:ext>
            </a:extLst>
          </p:cNvPr>
          <p:cNvGrpSpPr/>
          <p:nvPr/>
        </p:nvGrpSpPr>
        <p:grpSpPr>
          <a:xfrm>
            <a:off x="11339878" y="6128514"/>
            <a:ext cx="1037060" cy="1037060"/>
            <a:chOff x="739678" y="5426651"/>
            <a:chExt cx="746083" cy="746083"/>
          </a:xfrm>
        </p:grpSpPr>
        <p:pic>
          <p:nvPicPr>
            <p:cNvPr id="95" name="Graphic 94">
              <a:extLst>
                <a:ext uri="{FF2B5EF4-FFF2-40B4-BE49-F238E27FC236}">
                  <a16:creationId xmlns:a16="http://schemas.microsoft.com/office/drawing/2014/main" id="{2DB8EFD0-1198-4B67-93AA-4C27D1C31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96" name="Group 95">
              <a:extLst>
                <a:ext uri="{FF2B5EF4-FFF2-40B4-BE49-F238E27FC236}">
                  <a16:creationId xmlns:a16="http://schemas.microsoft.com/office/drawing/2014/main" id="{E1109649-4775-4921-A595-D3D1129C0B02}"/>
                </a:ext>
              </a:extLst>
            </p:cNvPr>
            <p:cNvGrpSpPr/>
            <p:nvPr/>
          </p:nvGrpSpPr>
          <p:grpSpPr>
            <a:xfrm>
              <a:off x="902793" y="5435138"/>
              <a:ext cx="419852" cy="737596"/>
              <a:chOff x="820780" y="5435138"/>
              <a:chExt cx="419852" cy="737596"/>
            </a:xfrm>
          </p:grpSpPr>
          <p:pic>
            <p:nvPicPr>
              <p:cNvPr id="97" name="Graphic 96">
                <a:extLst>
                  <a:ext uri="{FF2B5EF4-FFF2-40B4-BE49-F238E27FC236}">
                    <a16:creationId xmlns:a16="http://schemas.microsoft.com/office/drawing/2014/main" id="{CA468548-3442-459C-B17A-1B0176EFD3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98" name="Graphic 97">
                <a:extLst>
                  <a:ext uri="{FF2B5EF4-FFF2-40B4-BE49-F238E27FC236}">
                    <a16:creationId xmlns:a16="http://schemas.microsoft.com/office/drawing/2014/main" id="{8550C247-FD16-4DD0-9C43-9567B14283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grpSp>
        <p:nvGrpSpPr>
          <p:cNvPr id="99" name="Group 98">
            <a:extLst>
              <a:ext uri="{FF2B5EF4-FFF2-40B4-BE49-F238E27FC236}">
                <a16:creationId xmlns:a16="http://schemas.microsoft.com/office/drawing/2014/main" id="{CB7B32C4-3DD3-4AFC-97AF-5F7E5D1BC1E0}"/>
              </a:ext>
            </a:extLst>
          </p:cNvPr>
          <p:cNvGrpSpPr/>
          <p:nvPr/>
        </p:nvGrpSpPr>
        <p:grpSpPr>
          <a:xfrm>
            <a:off x="12637938" y="6128514"/>
            <a:ext cx="1037060" cy="1037060"/>
            <a:chOff x="739678" y="5426651"/>
            <a:chExt cx="746083" cy="746083"/>
          </a:xfrm>
        </p:grpSpPr>
        <p:pic>
          <p:nvPicPr>
            <p:cNvPr id="100" name="Graphic 99">
              <a:extLst>
                <a:ext uri="{FF2B5EF4-FFF2-40B4-BE49-F238E27FC236}">
                  <a16:creationId xmlns:a16="http://schemas.microsoft.com/office/drawing/2014/main" id="{677EE531-FBA6-4027-A612-B58428D54A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101" name="Group 100">
              <a:extLst>
                <a:ext uri="{FF2B5EF4-FFF2-40B4-BE49-F238E27FC236}">
                  <a16:creationId xmlns:a16="http://schemas.microsoft.com/office/drawing/2014/main" id="{D9DB7F52-96C8-4BA3-91A3-F23AAE7093BE}"/>
                </a:ext>
              </a:extLst>
            </p:cNvPr>
            <p:cNvGrpSpPr/>
            <p:nvPr/>
          </p:nvGrpSpPr>
          <p:grpSpPr>
            <a:xfrm>
              <a:off x="902793" y="5435138"/>
              <a:ext cx="419852" cy="737596"/>
              <a:chOff x="820780" y="5435138"/>
              <a:chExt cx="419852" cy="737596"/>
            </a:xfrm>
          </p:grpSpPr>
          <p:pic>
            <p:nvPicPr>
              <p:cNvPr id="102" name="Graphic 101">
                <a:extLst>
                  <a:ext uri="{FF2B5EF4-FFF2-40B4-BE49-F238E27FC236}">
                    <a16:creationId xmlns:a16="http://schemas.microsoft.com/office/drawing/2014/main" id="{5250CA2E-4B88-49EC-B2EC-BD9EFB0DBB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103" name="Graphic 102">
                <a:extLst>
                  <a:ext uri="{FF2B5EF4-FFF2-40B4-BE49-F238E27FC236}">
                    <a16:creationId xmlns:a16="http://schemas.microsoft.com/office/drawing/2014/main" id="{CB8D152A-4D11-4443-9B9A-3DF5B2E7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spTree>
    <p:extLst>
      <p:ext uri="{BB962C8B-B14F-4D97-AF65-F5344CB8AC3E}">
        <p14:creationId xmlns:p14="http://schemas.microsoft.com/office/powerpoint/2010/main" val="89853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etris - Wikipedia">
            <a:extLst>
              <a:ext uri="{FF2B5EF4-FFF2-40B4-BE49-F238E27FC236}">
                <a16:creationId xmlns:a16="http://schemas.microsoft.com/office/drawing/2014/main" id="{93292B31-0521-2B48-BD4A-B77B87684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499" y="510904"/>
            <a:ext cx="3932029" cy="720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3085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ECS constructs</a:t>
            </a:r>
          </a:p>
        </p:txBody>
      </p:sp>
      <p:sp>
        <p:nvSpPr>
          <p:cNvPr id="2" name="Text Placeholder 1">
            <a:extLst>
              <a:ext uri="{FF2B5EF4-FFF2-40B4-BE49-F238E27FC236}">
                <a16:creationId xmlns:a16="http://schemas.microsoft.com/office/drawing/2014/main" id="{FB260C65-5D3C-574B-AC10-AEBA232B44B2}"/>
              </a:ext>
            </a:extLst>
          </p:cNvPr>
          <p:cNvSpPr>
            <a:spLocks noGrp="1"/>
          </p:cNvSpPr>
          <p:nvPr>
            <p:ph type="body" sz="quarter" idx="10"/>
          </p:nvPr>
        </p:nvSpPr>
        <p:spPr/>
        <p:txBody>
          <a:bodyPr/>
          <a:lstStyle/>
          <a:p>
            <a:endParaRPr lang="en-US"/>
          </a:p>
        </p:txBody>
      </p:sp>
      <p:sp>
        <p:nvSpPr>
          <p:cNvPr id="5" name="Rounded Rectangle 4">
            <a:extLst>
              <a:ext uri="{FF2B5EF4-FFF2-40B4-BE49-F238E27FC236}">
                <a16:creationId xmlns:a16="http://schemas.microsoft.com/office/drawing/2014/main" id="{23F7F0CD-68B9-3449-B654-647E2DFFEDFC}"/>
              </a:ext>
            </a:extLst>
          </p:cNvPr>
          <p:cNvSpPr/>
          <p:nvPr/>
        </p:nvSpPr>
        <p:spPr bwMode="auto">
          <a:xfrm>
            <a:off x="5346701" y="3087695"/>
            <a:ext cx="8559799" cy="4119654"/>
          </a:xfrm>
          <a:prstGeom prst="roundRect">
            <a:avLst>
              <a:gd name="adj" fmla="val 5556"/>
            </a:avLst>
          </a:prstGeom>
          <a:noFill/>
          <a:ln>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D5FA0F9E-A490-7D4C-9FCB-133E4DCE7148}"/>
              </a:ext>
            </a:extLst>
          </p:cNvPr>
          <p:cNvSpPr txBox="1">
            <a:spLocks/>
          </p:cNvSpPr>
          <p:nvPr/>
        </p:nvSpPr>
        <p:spPr>
          <a:xfrm>
            <a:off x="6353350" y="1414759"/>
            <a:ext cx="4686623" cy="1643527"/>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Cluster</a:t>
            </a:r>
          </a:p>
          <a:p>
            <a:pPr marL="342887" indent="-342887" defTabSz="1316734">
              <a:buFont typeface="Arial" panose="020B0604020202020204" pitchFamily="34" charset="0"/>
              <a:buChar char="•"/>
            </a:pPr>
            <a:r>
              <a:rPr lang="en-US" sz="2000" dirty="0">
                <a:solidFill>
                  <a:srgbClr val="FFFFFF"/>
                </a:solidFill>
              </a:rPr>
              <a:t>Resource grouping and isolation</a:t>
            </a:r>
          </a:p>
          <a:p>
            <a:pPr marL="342887" indent="-342887" defTabSz="1316734">
              <a:buFont typeface="Arial" panose="020B0604020202020204" pitchFamily="34" charset="0"/>
              <a:buChar char="•"/>
            </a:pPr>
            <a:r>
              <a:rPr lang="en-US" sz="2000" dirty="0">
                <a:solidFill>
                  <a:srgbClr val="FFFFFF"/>
                </a:solidFill>
              </a:rPr>
              <a:t>IAM permissions boundary</a:t>
            </a:r>
          </a:p>
          <a:p>
            <a:pPr marL="342887" indent="-342887" defTabSz="1316734">
              <a:buFont typeface="Arial" panose="020B0604020202020204" pitchFamily="34" charset="0"/>
              <a:buChar char="•"/>
            </a:pPr>
            <a:r>
              <a:rPr lang="en-US" sz="2000" dirty="0">
                <a:solidFill>
                  <a:srgbClr val="FFFFFF"/>
                </a:solidFill>
              </a:rPr>
              <a:t>Capacity providers</a:t>
            </a:r>
          </a:p>
        </p:txBody>
      </p:sp>
    </p:spTree>
    <p:extLst>
      <p:ext uri="{BB962C8B-B14F-4D97-AF65-F5344CB8AC3E}">
        <p14:creationId xmlns:p14="http://schemas.microsoft.com/office/powerpoint/2010/main" val="33367787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ECS constructs</a:t>
            </a:r>
          </a:p>
        </p:txBody>
      </p:sp>
      <p:sp>
        <p:nvSpPr>
          <p:cNvPr id="2" name="Text Placeholder 1">
            <a:extLst>
              <a:ext uri="{FF2B5EF4-FFF2-40B4-BE49-F238E27FC236}">
                <a16:creationId xmlns:a16="http://schemas.microsoft.com/office/drawing/2014/main" id="{05C38EB3-52D0-5641-94F5-FBF06E948904}"/>
              </a:ext>
            </a:extLst>
          </p:cNvPr>
          <p:cNvSpPr>
            <a:spLocks noGrp="1"/>
          </p:cNvSpPr>
          <p:nvPr>
            <p:ph type="body" sz="quarter" idx="10"/>
          </p:nvPr>
        </p:nvSpPr>
        <p:spPr/>
        <p:txBody>
          <a:bodyPr/>
          <a:lstStyle/>
          <a:p>
            <a:endParaRPr lang="en-US"/>
          </a:p>
        </p:txBody>
      </p:sp>
      <p:sp>
        <p:nvSpPr>
          <p:cNvPr id="5" name="Rounded Rectangle 4">
            <a:extLst>
              <a:ext uri="{FF2B5EF4-FFF2-40B4-BE49-F238E27FC236}">
                <a16:creationId xmlns:a16="http://schemas.microsoft.com/office/drawing/2014/main" id="{23F7F0CD-68B9-3449-B654-647E2DFFEDFC}"/>
              </a:ext>
            </a:extLst>
          </p:cNvPr>
          <p:cNvSpPr/>
          <p:nvPr/>
        </p:nvSpPr>
        <p:spPr bwMode="auto">
          <a:xfrm>
            <a:off x="5346701" y="3087695"/>
            <a:ext cx="8559799" cy="4119654"/>
          </a:xfrm>
          <a:prstGeom prst="roundRect">
            <a:avLst>
              <a:gd name="adj" fmla="val 5556"/>
            </a:avLst>
          </a:prstGeom>
          <a:noFill/>
          <a:ln>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D5FA0F9E-A490-7D4C-9FCB-133E4DCE7148}"/>
              </a:ext>
            </a:extLst>
          </p:cNvPr>
          <p:cNvSpPr txBox="1">
            <a:spLocks/>
          </p:cNvSpPr>
          <p:nvPr/>
        </p:nvSpPr>
        <p:spPr>
          <a:xfrm>
            <a:off x="6353350" y="1429999"/>
            <a:ext cx="4686623" cy="1643527"/>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Cluster</a:t>
            </a:r>
          </a:p>
          <a:p>
            <a:pPr marL="342887" indent="-342887" defTabSz="1316734">
              <a:buFont typeface="Arial" panose="020B0604020202020204" pitchFamily="34" charset="0"/>
              <a:buChar char="•"/>
            </a:pPr>
            <a:r>
              <a:rPr lang="en-US" sz="2000" dirty="0">
                <a:solidFill>
                  <a:srgbClr val="FFFFFF"/>
                </a:solidFill>
              </a:rPr>
              <a:t>Resource grouping and isolation</a:t>
            </a:r>
          </a:p>
          <a:p>
            <a:pPr marL="342887" indent="-342887" defTabSz="1316734">
              <a:buFont typeface="Arial" panose="020B0604020202020204" pitchFamily="34" charset="0"/>
              <a:buChar char="•"/>
            </a:pPr>
            <a:r>
              <a:rPr lang="en-US" sz="2000" dirty="0">
                <a:solidFill>
                  <a:srgbClr val="FFFFFF"/>
                </a:solidFill>
              </a:rPr>
              <a:t>IAM permissions boundary</a:t>
            </a:r>
          </a:p>
          <a:p>
            <a:pPr marL="342887" indent="-342887" defTabSz="1316734">
              <a:buFont typeface="Arial" panose="020B0604020202020204" pitchFamily="34" charset="0"/>
              <a:buChar char="•"/>
            </a:pPr>
            <a:r>
              <a:rPr lang="en-US" sz="2000" dirty="0">
                <a:solidFill>
                  <a:srgbClr val="FFFFFF"/>
                </a:solidFill>
              </a:rPr>
              <a:t>Capacity providers</a:t>
            </a:r>
          </a:p>
        </p:txBody>
      </p:sp>
      <p:sp>
        <p:nvSpPr>
          <p:cNvPr id="39" name="Rectangle 38">
            <a:extLst>
              <a:ext uri="{FF2B5EF4-FFF2-40B4-BE49-F238E27FC236}">
                <a16:creationId xmlns:a16="http://schemas.microsoft.com/office/drawing/2014/main" id="{5EBD666E-CE9F-A94E-8DFB-A6A2094725DD}"/>
              </a:ext>
            </a:extLst>
          </p:cNvPr>
          <p:cNvSpPr/>
          <p:nvPr/>
        </p:nvSpPr>
        <p:spPr>
          <a:xfrm>
            <a:off x="6607330" y="3324230"/>
            <a:ext cx="2141228" cy="1962284"/>
          </a:xfrm>
          <a:prstGeom prst="rect">
            <a:avLst/>
          </a:prstGeom>
          <a:no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defTabSz="1097280"/>
            <a:endParaRPr lang="en-US" sz="1440" dirty="0">
              <a:ln w="0"/>
              <a:solidFill>
                <a:srgbClr val="FF9900"/>
              </a:solidFill>
              <a:latin typeface="Amazon Ember"/>
            </a:endParaRPr>
          </a:p>
        </p:txBody>
      </p:sp>
      <p:pic>
        <p:nvPicPr>
          <p:cNvPr id="41" name="Graphic 40">
            <a:extLst>
              <a:ext uri="{FF2B5EF4-FFF2-40B4-BE49-F238E27FC236}">
                <a16:creationId xmlns:a16="http://schemas.microsoft.com/office/drawing/2014/main" id="{E60EF83D-5CE8-304E-AE05-BC82921DA9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7330" y="3324232"/>
            <a:ext cx="431443" cy="461419"/>
          </a:xfrm>
          <a:prstGeom prst="rect">
            <a:avLst/>
          </a:prstGeom>
        </p:spPr>
      </p:pic>
      <p:sp>
        <p:nvSpPr>
          <p:cNvPr id="42" name="Text Placeholder 3">
            <a:extLst>
              <a:ext uri="{FF2B5EF4-FFF2-40B4-BE49-F238E27FC236}">
                <a16:creationId xmlns:a16="http://schemas.microsoft.com/office/drawing/2014/main" id="{5E44F7CB-CC39-7F47-94E3-42C32A6F5096}"/>
              </a:ext>
            </a:extLst>
          </p:cNvPr>
          <p:cNvSpPr txBox="1">
            <a:spLocks/>
          </p:cNvSpPr>
          <p:nvPr/>
        </p:nvSpPr>
        <p:spPr>
          <a:xfrm>
            <a:off x="8682343" y="3173266"/>
            <a:ext cx="1972403" cy="960263"/>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Container Instance</a:t>
            </a:r>
          </a:p>
        </p:txBody>
      </p:sp>
    </p:spTree>
    <p:extLst>
      <p:ext uri="{BB962C8B-B14F-4D97-AF65-F5344CB8AC3E}">
        <p14:creationId xmlns:p14="http://schemas.microsoft.com/office/powerpoint/2010/main" val="311919719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ECS constructs</a:t>
            </a:r>
          </a:p>
        </p:txBody>
      </p:sp>
      <p:sp>
        <p:nvSpPr>
          <p:cNvPr id="2" name="Text Placeholder 1">
            <a:extLst>
              <a:ext uri="{FF2B5EF4-FFF2-40B4-BE49-F238E27FC236}">
                <a16:creationId xmlns:a16="http://schemas.microsoft.com/office/drawing/2014/main" id="{BAF80B9C-67C9-E44A-AB83-F20A0AC9C0A6}"/>
              </a:ext>
            </a:extLst>
          </p:cNvPr>
          <p:cNvSpPr>
            <a:spLocks noGrp="1"/>
          </p:cNvSpPr>
          <p:nvPr>
            <p:ph type="body" sz="quarter" idx="10"/>
          </p:nvPr>
        </p:nvSpPr>
        <p:spPr/>
        <p:txBody>
          <a:bodyPr/>
          <a:lstStyle/>
          <a:p>
            <a:endParaRPr lang="en-US"/>
          </a:p>
        </p:txBody>
      </p:sp>
      <p:sp>
        <p:nvSpPr>
          <p:cNvPr id="5" name="Rounded Rectangle 4">
            <a:extLst>
              <a:ext uri="{FF2B5EF4-FFF2-40B4-BE49-F238E27FC236}">
                <a16:creationId xmlns:a16="http://schemas.microsoft.com/office/drawing/2014/main" id="{23F7F0CD-68B9-3449-B654-647E2DFFEDFC}"/>
              </a:ext>
            </a:extLst>
          </p:cNvPr>
          <p:cNvSpPr/>
          <p:nvPr/>
        </p:nvSpPr>
        <p:spPr bwMode="auto">
          <a:xfrm>
            <a:off x="5346701" y="3087695"/>
            <a:ext cx="8559799" cy="4119654"/>
          </a:xfrm>
          <a:prstGeom prst="roundRect">
            <a:avLst>
              <a:gd name="adj" fmla="val 5556"/>
            </a:avLst>
          </a:prstGeom>
          <a:noFill/>
          <a:ln>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D5FA0F9E-A490-7D4C-9FCB-133E4DCE7148}"/>
              </a:ext>
            </a:extLst>
          </p:cNvPr>
          <p:cNvSpPr txBox="1">
            <a:spLocks/>
          </p:cNvSpPr>
          <p:nvPr/>
        </p:nvSpPr>
        <p:spPr>
          <a:xfrm>
            <a:off x="6353350" y="1429999"/>
            <a:ext cx="4686623" cy="1643527"/>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Cluster</a:t>
            </a:r>
          </a:p>
          <a:p>
            <a:pPr marL="342887" indent="-342887" defTabSz="1316734">
              <a:buFont typeface="Arial" panose="020B0604020202020204" pitchFamily="34" charset="0"/>
              <a:buChar char="•"/>
            </a:pPr>
            <a:r>
              <a:rPr lang="en-US" sz="2000" dirty="0">
                <a:solidFill>
                  <a:srgbClr val="FFFFFF"/>
                </a:solidFill>
              </a:rPr>
              <a:t>Resource grouping and isolation</a:t>
            </a:r>
          </a:p>
          <a:p>
            <a:pPr marL="342887" indent="-342887" defTabSz="1316734">
              <a:buFont typeface="Arial" panose="020B0604020202020204" pitchFamily="34" charset="0"/>
              <a:buChar char="•"/>
            </a:pPr>
            <a:r>
              <a:rPr lang="en-US" sz="2000" dirty="0">
                <a:solidFill>
                  <a:srgbClr val="FFFFFF"/>
                </a:solidFill>
              </a:rPr>
              <a:t>IAM permissions boundary</a:t>
            </a:r>
          </a:p>
          <a:p>
            <a:pPr marL="342887" indent="-342887" defTabSz="1316734">
              <a:buFont typeface="Arial" panose="020B0604020202020204" pitchFamily="34" charset="0"/>
              <a:buChar char="•"/>
            </a:pPr>
            <a:r>
              <a:rPr lang="en-US" sz="2000" dirty="0">
                <a:solidFill>
                  <a:srgbClr val="FFFFFF"/>
                </a:solidFill>
              </a:rPr>
              <a:t>Capacity providers</a:t>
            </a:r>
          </a:p>
        </p:txBody>
      </p:sp>
      <p:sp>
        <p:nvSpPr>
          <p:cNvPr id="10" name="Text Placeholder 3">
            <a:extLst>
              <a:ext uri="{FF2B5EF4-FFF2-40B4-BE49-F238E27FC236}">
                <a16:creationId xmlns:a16="http://schemas.microsoft.com/office/drawing/2014/main" id="{51801F37-0317-AB4D-9BA5-2ADF67464003}"/>
              </a:ext>
            </a:extLst>
          </p:cNvPr>
          <p:cNvSpPr txBox="1">
            <a:spLocks/>
          </p:cNvSpPr>
          <p:nvPr/>
        </p:nvSpPr>
        <p:spPr>
          <a:xfrm>
            <a:off x="5729855" y="5286824"/>
            <a:ext cx="4201546" cy="1581972"/>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Task</a:t>
            </a:r>
          </a:p>
          <a:p>
            <a:pPr marL="342887" indent="-342887" defTabSz="1316734">
              <a:buFont typeface="Arial" panose="020B0604020202020204" pitchFamily="34" charset="0"/>
              <a:buChar char="•"/>
            </a:pPr>
            <a:r>
              <a:rPr lang="en-US" sz="2000" dirty="0">
                <a:solidFill>
                  <a:srgbClr val="FFFFFF"/>
                </a:solidFill>
              </a:rPr>
              <a:t>Running instance of a task definition</a:t>
            </a:r>
          </a:p>
          <a:p>
            <a:pPr marL="342887" indent="-342887" defTabSz="1316734">
              <a:buFont typeface="Arial" panose="020B0604020202020204" pitchFamily="34" charset="0"/>
              <a:buChar char="•"/>
            </a:pPr>
            <a:r>
              <a:rPr lang="en-US" sz="2000" dirty="0">
                <a:solidFill>
                  <a:srgbClr val="FFFFFF"/>
                </a:solidFill>
              </a:rPr>
              <a:t>One or more containers</a:t>
            </a:r>
          </a:p>
        </p:txBody>
      </p:sp>
      <p:sp>
        <p:nvSpPr>
          <p:cNvPr id="11" name="Text Placeholder 3">
            <a:extLst>
              <a:ext uri="{FF2B5EF4-FFF2-40B4-BE49-F238E27FC236}">
                <a16:creationId xmlns:a16="http://schemas.microsoft.com/office/drawing/2014/main" id="{EBCF6400-521F-4640-9C28-4CDC73FDCA00}"/>
              </a:ext>
            </a:extLst>
          </p:cNvPr>
          <p:cNvSpPr txBox="1">
            <a:spLocks/>
          </p:cNvSpPr>
          <p:nvPr/>
        </p:nvSpPr>
        <p:spPr>
          <a:xfrm>
            <a:off x="618677" y="3495135"/>
            <a:ext cx="4539678" cy="4092915"/>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5252"/>
                </a:solidFill>
              </a:rPr>
              <a:t>Task definition</a:t>
            </a:r>
            <a:endParaRPr lang="en-US" sz="2400" dirty="0">
              <a:solidFill>
                <a:srgbClr val="FF5252"/>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Template used by Amazon ECS to launch tasks</a:t>
            </a:r>
          </a:p>
          <a:p>
            <a:pPr marL="342887" indent="-342887" defTabSz="1316734">
              <a:buFont typeface="Arial" panose="020B0604020202020204" pitchFamily="34" charset="0"/>
              <a:buChar char="•"/>
            </a:pPr>
            <a:r>
              <a:rPr lang="en-US" sz="2000" dirty="0">
                <a:solidFill>
                  <a:srgbClr val="FFFFFF"/>
                </a:solidFill>
              </a:rPr>
              <a:t>Parallels to docker run parameters</a:t>
            </a:r>
            <a:endParaRPr lang="en-US" sz="2000" dirty="0">
              <a:solidFill>
                <a:srgbClr val="FFFFFF"/>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Defines requirements: </a:t>
            </a:r>
          </a:p>
          <a:p>
            <a:pPr marL="746258" lvl="1" indent="-342887" defTabSz="1316734">
              <a:spcBef>
                <a:spcPts val="720"/>
              </a:spcBef>
              <a:buFont typeface="Arial" panose="020B0604020202020204" pitchFamily="34" charset="0"/>
              <a:buChar char="•"/>
            </a:pPr>
            <a:r>
              <a:rPr lang="en-US" sz="1600" dirty="0">
                <a:solidFill>
                  <a:srgbClr val="FFFFFF"/>
                </a:solidFill>
              </a:rPr>
              <a:t>CPU/Memory</a:t>
            </a:r>
          </a:p>
          <a:p>
            <a:pPr marL="746258" lvl="1" indent="-342887" defTabSz="1316734">
              <a:spcBef>
                <a:spcPts val="720"/>
              </a:spcBef>
              <a:buFont typeface="Arial" panose="020B0604020202020204" pitchFamily="34" charset="0"/>
              <a:buChar char="•"/>
            </a:pPr>
            <a:r>
              <a:rPr lang="en-US" sz="1600" dirty="0">
                <a:solidFill>
                  <a:srgbClr val="FFFFFF"/>
                </a:solidFill>
              </a:rPr>
              <a:t>Container image(s)</a:t>
            </a:r>
            <a:endParaRPr lang="en-US" sz="1600" dirty="0">
              <a:solidFill>
                <a:srgbClr val="FFFFFF"/>
              </a:solidFill>
              <a:latin typeface="Amazon Ember" panose="02000000000000000000" pitchFamily="2" charset="0"/>
            </a:endParaRPr>
          </a:p>
          <a:p>
            <a:pPr marL="746258" lvl="1" indent="-342887" defTabSz="1316734">
              <a:spcBef>
                <a:spcPts val="720"/>
              </a:spcBef>
              <a:buFont typeface="Arial" panose="020B0604020202020204" pitchFamily="34" charset="0"/>
              <a:buChar char="•"/>
            </a:pPr>
            <a:r>
              <a:rPr lang="en-US" sz="1600" dirty="0">
                <a:solidFill>
                  <a:srgbClr val="FFFFFF"/>
                </a:solidFill>
              </a:rPr>
              <a:t>Logging </a:t>
            </a:r>
          </a:p>
          <a:p>
            <a:pPr marL="746258" lvl="1" indent="-342887" defTabSz="1316734">
              <a:spcBef>
                <a:spcPts val="720"/>
              </a:spcBef>
              <a:buFont typeface="Arial" panose="020B0604020202020204" pitchFamily="34" charset="0"/>
              <a:buChar char="•"/>
            </a:pPr>
            <a:r>
              <a:rPr lang="en-US" sz="1600" dirty="0">
                <a:solidFill>
                  <a:srgbClr val="FFFFFF"/>
                </a:solidFill>
              </a:rPr>
              <a:t>IAM role</a:t>
            </a:r>
          </a:p>
          <a:p>
            <a:pPr marL="746258" lvl="1" indent="-342887" defTabSz="1316734">
              <a:spcBef>
                <a:spcPts val="720"/>
              </a:spcBef>
              <a:buFont typeface="Arial" panose="020B0604020202020204" pitchFamily="34" charset="0"/>
              <a:buChar char="•"/>
            </a:pPr>
            <a:r>
              <a:rPr lang="en-US" sz="1600" dirty="0">
                <a:solidFill>
                  <a:srgbClr val="FFFFFF"/>
                </a:solidFill>
              </a:rPr>
              <a:t>Etc.</a:t>
            </a:r>
          </a:p>
          <a:p>
            <a:pPr defTabSz="1316734"/>
            <a:endParaRPr lang="en-US" sz="2000" dirty="0">
              <a:solidFill>
                <a:srgbClr val="FFFFFF"/>
              </a:solidFill>
            </a:endParaRPr>
          </a:p>
        </p:txBody>
      </p:sp>
      <p:grpSp>
        <p:nvGrpSpPr>
          <p:cNvPr id="31" name="Group 30">
            <a:extLst>
              <a:ext uri="{FF2B5EF4-FFF2-40B4-BE49-F238E27FC236}">
                <a16:creationId xmlns:a16="http://schemas.microsoft.com/office/drawing/2014/main" id="{BC5F7C50-A526-D643-BEAD-CF593D93AD64}"/>
              </a:ext>
            </a:extLst>
          </p:cNvPr>
          <p:cNvGrpSpPr/>
          <p:nvPr/>
        </p:nvGrpSpPr>
        <p:grpSpPr>
          <a:xfrm>
            <a:off x="6824315" y="4197078"/>
            <a:ext cx="1072750" cy="821653"/>
            <a:chOff x="5628948" y="5340770"/>
            <a:chExt cx="1072750" cy="821652"/>
          </a:xfrm>
        </p:grpSpPr>
        <p:pic>
          <p:nvPicPr>
            <p:cNvPr id="32" name="Graphic 31">
              <a:extLst>
                <a:ext uri="{FF2B5EF4-FFF2-40B4-BE49-F238E27FC236}">
                  <a16:creationId xmlns:a16="http://schemas.microsoft.com/office/drawing/2014/main" id="{C6473B5F-C504-0646-9815-B8CEA53013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33" name="TextBox 32">
              <a:extLst>
                <a:ext uri="{FF2B5EF4-FFF2-40B4-BE49-F238E27FC236}">
                  <a16:creationId xmlns:a16="http://schemas.microsoft.com/office/drawing/2014/main" id="{B5B29BA8-C840-BD42-B4CC-F1EB11C94EA4}"/>
                </a:ext>
              </a:extLst>
            </p:cNvPr>
            <p:cNvSpPr txBox="1"/>
            <p:nvPr/>
          </p:nvSpPr>
          <p:spPr>
            <a:xfrm>
              <a:off x="5628948" y="5900812"/>
              <a:ext cx="1072750" cy="261610"/>
            </a:xfrm>
            <a:prstGeom prst="rect">
              <a:avLst/>
            </a:prstGeom>
            <a:noFill/>
          </p:spPr>
          <p:txBody>
            <a:bodyPr wrap="square" rtlCol="0">
              <a:spAutoFit/>
            </a:bodyPr>
            <a:lstStyle/>
            <a:p>
              <a:pPr algn="ctr" defTabSz="1097280"/>
              <a:r>
                <a:rPr lang="en-US" sz="1100" dirty="0">
                  <a:solidFill>
                    <a:srgbClr val="FFFFFF"/>
                  </a:solidFill>
                  <a:latin typeface="Amazon Ember"/>
                </a:rPr>
                <a:t>Container</a:t>
              </a:r>
              <a:r>
                <a:rPr lang="en-US" sz="1100" dirty="0">
                  <a:solidFill>
                    <a:srgbClr val="232F3E"/>
                  </a:solidFill>
                  <a:latin typeface="Amazon Ember"/>
                </a:rPr>
                <a:t> 1</a:t>
              </a:r>
            </a:p>
          </p:txBody>
        </p:sp>
      </p:grpSp>
      <p:grpSp>
        <p:nvGrpSpPr>
          <p:cNvPr id="34" name="Group 33">
            <a:extLst>
              <a:ext uri="{FF2B5EF4-FFF2-40B4-BE49-F238E27FC236}">
                <a16:creationId xmlns:a16="http://schemas.microsoft.com/office/drawing/2014/main" id="{593FD9CD-6B3C-E549-8E52-A340022B034B}"/>
              </a:ext>
            </a:extLst>
          </p:cNvPr>
          <p:cNvGrpSpPr/>
          <p:nvPr/>
        </p:nvGrpSpPr>
        <p:grpSpPr>
          <a:xfrm>
            <a:off x="7543375" y="4193061"/>
            <a:ext cx="1072750" cy="825667"/>
            <a:chOff x="5618382" y="5340770"/>
            <a:chExt cx="1072750" cy="825666"/>
          </a:xfrm>
        </p:grpSpPr>
        <p:pic>
          <p:nvPicPr>
            <p:cNvPr id="35" name="Graphic 34">
              <a:extLst>
                <a:ext uri="{FF2B5EF4-FFF2-40B4-BE49-F238E27FC236}">
                  <a16:creationId xmlns:a16="http://schemas.microsoft.com/office/drawing/2014/main" id="{12B4E21F-E3DB-E944-8C39-27A6AD0B75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36" name="TextBox 35">
              <a:extLst>
                <a:ext uri="{FF2B5EF4-FFF2-40B4-BE49-F238E27FC236}">
                  <a16:creationId xmlns:a16="http://schemas.microsoft.com/office/drawing/2014/main" id="{5A14E910-1458-2F41-87D1-DBBE0017A73C}"/>
                </a:ext>
              </a:extLst>
            </p:cNvPr>
            <p:cNvSpPr txBox="1"/>
            <p:nvPr/>
          </p:nvSpPr>
          <p:spPr>
            <a:xfrm>
              <a:off x="5618382" y="5904826"/>
              <a:ext cx="1072750" cy="261610"/>
            </a:xfrm>
            <a:prstGeom prst="rect">
              <a:avLst/>
            </a:prstGeom>
            <a:noFill/>
          </p:spPr>
          <p:txBody>
            <a:bodyPr wrap="square" rtlCol="0">
              <a:spAutoFit/>
            </a:bodyPr>
            <a:lstStyle/>
            <a:p>
              <a:pPr algn="ctr" defTabSz="1097280"/>
              <a:r>
                <a:rPr lang="en-US" sz="1100" dirty="0">
                  <a:solidFill>
                    <a:srgbClr val="FFFFFF"/>
                  </a:solidFill>
                  <a:latin typeface="Amazon Ember"/>
                </a:rPr>
                <a:t>Container</a:t>
              </a:r>
              <a:r>
                <a:rPr lang="en-US" sz="1100" dirty="0">
                  <a:solidFill>
                    <a:srgbClr val="232F3E"/>
                  </a:solidFill>
                  <a:latin typeface="Amazon Ember"/>
                </a:rPr>
                <a:t> 1</a:t>
              </a:r>
            </a:p>
          </p:txBody>
        </p:sp>
      </p:grpSp>
      <p:sp>
        <p:nvSpPr>
          <p:cNvPr id="52" name="Rounded Rectangle 51">
            <a:extLst>
              <a:ext uri="{FF2B5EF4-FFF2-40B4-BE49-F238E27FC236}">
                <a16:creationId xmlns:a16="http://schemas.microsoft.com/office/drawing/2014/main" id="{EA2B7F5A-ADAB-5A4C-99B6-A2BFFF81998A}"/>
              </a:ext>
            </a:extLst>
          </p:cNvPr>
          <p:cNvSpPr/>
          <p:nvPr/>
        </p:nvSpPr>
        <p:spPr bwMode="auto">
          <a:xfrm>
            <a:off x="6756375" y="3965674"/>
            <a:ext cx="1815811" cy="1201357"/>
          </a:xfrm>
          <a:prstGeom prst="roundRect">
            <a:avLst>
              <a:gd name="adj" fmla="val 5556"/>
            </a:avLst>
          </a:prstGeom>
          <a:noFill/>
          <a:ln>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cxnSp>
        <p:nvCxnSpPr>
          <p:cNvPr id="54" name="Straight Arrow Connector 53">
            <a:extLst>
              <a:ext uri="{FF2B5EF4-FFF2-40B4-BE49-F238E27FC236}">
                <a16:creationId xmlns:a16="http://schemas.microsoft.com/office/drawing/2014/main" id="{112CEF99-2520-7A4F-8141-9227CAF7BC65}"/>
              </a:ext>
            </a:extLst>
          </p:cNvPr>
          <p:cNvCxnSpPr>
            <a:cxnSpLocks/>
          </p:cNvCxnSpPr>
          <p:nvPr/>
        </p:nvCxnSpPr>
        <p:spPr>
          <a:xfrm>
            <a:off x="2893008" y="3087696"/>
            <a:ext cx="3452165" cy="1159925"/>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EA1DDB7B-AC7A-CF49-91DC-491E17B2DFE9}"/>
              </a:ext>
            </a:extLst>
          </p:cNvPr>
          <p:cNvGrpSpPr/>
          <p:nvPr/>
        </p:nvGrpSpPr>
        <p:grpSpPr>
          <a:xfrm>
            <a:off x="1388883" y="2271523"/>
            <a:ext cx="1101100" cy="1107996"/>
            <a:chOff x="1388882" y="2271521"/>
            <a:chExt cx="1101100" cy="1107995"/>
          </a:xfrm>
        </p:grpSpPr>
        <p:sp>
          <p:nvSpPr>
            <p:cNvPr id="64" name="Rectangle 63">
              <a:extLst>
                <a:ext uri="{FF2B5EF4-FFF2-40B4-BE49-F238E27FC236}">
                  <a16:creationId xmlns:a16="http://schemas.microsoft.com/office/drawing/2014/main" id="{464108EA-478C-E64F-B46D-260210C10750}"/>
                </a:ext>
              </a:extLst>
            </p:cNvPr>
            <p:cNvSpPr/>
            <p:nvPr/>
          </p:nvSpPr>
          <p:spPr bwMode="auto">
            <a:xfrm>
              <a:off x="1478564" y="2280967"/>
              <a:ext cx="921736" cy="9829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5" name="TextBox 64">
              <a:extLst>
                <a:ext uri="{FF2B5EF4-FFF2-40B4-BE49-F238E27FC236}">
                  <a16:creationId xmlns:a16="http://schemas.microsoft.com/office/drawing/2014/main" id="{8BE04F90-6473-2143-869E-EDEDF477A093}"/>
                </a:ext>
              </a:extLst>
            </p:cNvPr>
            <p:cNvSpPr txBox="1"/>
            <p:nvPr/>
          </p:nvSpPr>
          <p:spPr>
            <a:xfrm>
              <a:off x="1388882" y="2271521"/>
              <a:ext cx="1101100" cy="1107995"/>
            </a:xfrm>
            <a:prstGeom prst="rect">
              <a:avLst/>
            </a:prstGeom>
            <a:noFill/>
          </p:spPr>
          <p:txBody>
            <a:bodyPr wrap="square" lIns="182880" tIns="146304" rIns="182880" bIns="146304" rtlCol="0">
              <a:spAutoFit/>
            </a:bodyPr>
            <a:lstStyle/>
            <a:p>
              <a:pPr algn="ctr" defTabSz="1097280">
                <a:lnSpc>
                  <a:spcPct val="90000"/>
                </a:lnSpc>
                <a:spcAft>
                  <a:spcPts val="1800"/>
                </a:spcAft>
              </a:pPr>
              <a:r>
                <a:rPr lang="en-US" sz="2400" b="1" dirty="0">
                  <a:solidFill>
                    <a:srgbClr val="000000"/>
                  </a:solidFill>
                  <a:latin typeface="Amazon Ember"/>
                </a:rPr>
                <a:t>{ ;</a:t>
              </a:r>
              <a:r>
                <a:rPr lang="en-US" sz="2400" b="1" dirty="0">
                  <a:solidFill>
                    <a:srgbClr val="002D43"/>
                  </a:solidFill>
                  <a:latin typeface="Amazon Ember"/>
                </a:rPr>
                <a:t> }</a:t>
              </a:r>
            </a:p>
            <a:p>
              <a:pPr algn="ctr" defTabSz="1097280">
                <a:lnSpc>
                  <a:spcPct val="90000"/>
                </a:lnSpc>
                <a:spcAft>
                  <a:spcPts val="1800"/>
                </a:spcAft>
              </a:pPr>
              <a:r>
                <a:rPr lang="en-US" sz="1800" b="1" dirty="0">
                  <a:solidFill>
                    <a:srgbClr val="002D43"/>
                  </a:solidFill>
                  <a:latin typeface="Amazon Ember"/>
                </a:rPr>
                <a:t>JSON</a:t>
              </a:r>
            </a:p>
          </p:txBody>
        </p:sp>
        <p:cxnSp>
          <p:nvCxnSpPr>
            <p:cNvPr id="67" name="Straight Connector 66">
              <a:extLst>
                <a:ext uri="{FF2B5EF4-FFF2-40B4-BE49-F238E27FC236}">
                  <a16:creationId xmlns:a16="http://schemas.microsoft.com/office/drawing/2014/main" id="{1E5ACA94-E6B1-684A-8D88-11CA28F06ED9}"/>
                </a:ext>
              </a:extLst>
            </p:cNvPr>
            <p:cNvCxnSpPr>
              <a:cxnSpLocks/>
            </p:cNvCxnSpPr>
            <p:nvPr/>
          </p:nvCxnSpPr>
          <p:spPr>
            <a:xfrm>
              <a:off x="1478564" y="2854351"/>
              <a:ext cx="92173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B1066FEF-0112-024D-8B46-AD83F88BACBA}"/>
              </a:ext>
            </a:extLst>
          </p:cNvPr>
          <p:cNvSpPr/>
          <p:nvPr/>
        </p:nvSpPr>
        <p:spPr>
          <a:xfrm>
            <a:off x="6607330" y="3324230"/>
            <a:ext cx="2141228" cy="1962284"/>
          </a:xfrm>
          <a:prstGeom prst="rect">
            <a:avLst/>
          </a:prstGeom>
          <a:no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defTabSz="1097280"/>
            <a:endParaRPr lang="en-US" sz="1440" dirty="0">
              <a:ln w="0"/>
              <a:solidFill>
                <a:srgbClr val="FF9900"/>
              </a:solidFill>
              <a:latin typeface="Amazon Ember"/>
            </a:endParaRPr>
          </a:p>
        </p:txBody>
      </p:sp>
      <p:pic>
        <p:nvPicPr>
          <p:cNvPr id="42" name="Graphic 41">
            <a:extLst>
              <a:ext uri="{FF2B5EF4-FFF2-40B4-BE49-F238E27FC236}">
                <a16:creationId xmlns:a16="http://schemas.microsoft.com/office/drawing/2014/main" id="{9BC4EE13-9454-0E43-9DE7-02D0DFE66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07330" y="3324232"/>
            <a:ext cx="431443" cy="461419"/>
          </a:xfrm>
          <a:prstGeom prst="rect">
            <a:avLst/>
          </a:prstGeom>
        </p:spPr>
      </p:pic>
      <p:sp>
        <p:nvSpPr>
          <p:cNvPr id="43" name="Text Placeholder 3">
            <a:extLst>
              <a:ext uri="{FF2B5EF4-FFF2-40B4-BE49-F238E27FC236}">
                <a16:creationId xmlns:a16="http://schemas.microsoft.com/office/drawing/2014/main" id="{A3A2D32D-80DE-0E43-8E01-A2DA4F04A150}"/>
              </a:ext>
            </a:extLst>
          </p:cNvPr>
          <p:cNvSpPr txBox="1">
            <a:spLocks/>
          </p:cNvSpPr>
          <p:nvPr/>
        </p:nvSpPr>
        <p:spPr>
          <a:xfrm>
            <a:off x="8682343" y="3173266"/>
            <a:ext cx="1972403" cy="960263"/>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Container Instance</a:t>
            </a:r>
          </a:p>
        </p:txBody>
      </p:sp>
    </p:spTree>
    <p:extLst>
      <p:ext uri="{BB962C8B-B14F-4D97-AF65-F5344CB8AC3E}">
        <p14:creationId xmlns:p14="http://schemas.microsoft.com/office/powerpoint/2010/main" val="111937985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t>Amazon ECS constructs</a:t>
            </a:r>
          </a:p>
        </p:txBody>
      </p:sp>
      <p:sp>
        <p:nvSpPr>
          <p:cNvPr id="2" name="Text Placeholder 1">
            <a:extLst>
              <a:ext uri="{FF2B5EF4-FFF2-40B4-BE49-F238E27FC236}">
                <a16:creationId xmlns:a16="http://schemas.microsoft.com/office/drawing/2014/main" id="{A0855929-21C5-A74E-9670-801C5198C80B}"/>
              </a:ext>
            </a:extLst>
          </p:cNvPr>
          <p:cNvSpPr>
            <a:spLocks noGrp="1"/>
          </p:cNvSpPr>
          <p:nvPr>
            <p:ph type="body" sz="quarter" idx="10"/>
          </p:nvPr>
        </p:nvSpPr>
        <p:spPr/>
        <p:txBody>
          <a:bodyPr/>
          <a:lstStyle/>
          <a:p>
            <a:endParaRPr lang="en-US"/>
          </a:p>
        </p:txBody>
      </p:sp>
      <p:sp>
        <p:nvSpPr>
          <p:cNvPr id="5" name="Rounded Rectangle 4">
            <a:extLst>
              <a:ext uri="{FF2B5EF4-FFF2-40B4-BE49-F238E27FC236}">
                <a16:creationId xmlns:a16="http://schemas.microsoft.com/office/drawing/2014/main" id="{23F7F0CD-68B9-3449-B654-647E2DFFEDFC}"/>
              </a:ext>
            </a:extLst>
          </p:cNvPr>
          <p:cNvSpPr/>
          <p:nvPr/>
        </p:nvSpPr>
        <p:spPr bwMode="auto">
          <a:xfrm>
            <a:off x="5346701" y="3087695"/>
            <a:ext cx="8559799" cy="4119654"/>
          </a:xfrm>
          <a:prstGeom prst="roundRect">
            <a:avLst>
              <a:gd name="adj" fmla="val 5556"/>
            </a:avLst>
          </a:prstGeom>
          <a:noFill/>
          <a:ln>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D5FA0F9E-A490-7D4C-9FCB-133E4DCE7148}"/>
              </a:ext>
            </a:extLst>
          </p:cNvPr>
          <p:cNvSpPr txBox="1">
            <a:spLocks/>
          </p:cNvSpPr>
          <p:nvPr/>
        </p:nvSpPr>
        <p:spPr>
          <a:xfrm>
            <a:off x="6353350" y="1429999"/>
            <a:ext cx="4686623" cy="1643527"/>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Cluster</a:t>
            </a:r>
          </a:p>
          <a:p>
            <a:pPr marL="342887" indent="-342887" defTabSz="1316734">
              <a:buFont typeface="Arial" panose="020B0604020202020204" pitchFamily="34" charset="0"/>
              <a:buChar char="•"/>
            </a:pPr>
            <a:r>
              <a:rPr lang="en-US" sz="2000" dirty="0">
                <a:solidFill>
                  <a:srgbClr val="FFFFFF"/>
                </a:solidFill>
              </a:rPr>
              <a:t>Resource grouping and isolation</a:t>
            </a:r>
          </a:p>
          <a:p>
            <a:pPr marL="342887" indent="-342887" defTabSz="1316734">
              <a:buFont typeface="Arial" panose="020B0604020202020204" pitchFamily="34" charset="0"/>
              <a:buChar char="•"/>
            </a:pPr>
            <a:r>
              <a:rPr lang="en-US" sz="2000" dirty="0">
                <a:solidFill>
                  <a:srgbClr val="FFFFFF"/>
                </a:solidFill>
              </a:rPr>
              <a:t>IAM permissions boundary</a:t>
            </a:r>
          </a:p>
          <a:p>
            <a:pPr marL="342887" indent="-342887" defTabSz="1316734">
              <a:buFont typeface="Arial" panose="020B0604020202020204" pitchFamily="34" charset="0"/>
              <a:buChar char="•"/>
            </a:pPr>
            <a:r>
              <a:rPr lang="en-US" sz="2000" dirty="0">
                <a:solidFill>
                  <a:srgbClr val="FFFFFF"/>
                </a:solidFill>
              </a:rPr>
              <a:t>Capacity providers</a:t>
            </a:r>
          </a:p>
        </p:txBody>
      </p:sp>
      <p:sp>
        <p:nvSpPr>
          <p:cNvPr id="9" name="Text Placeholder 3">
            <a:extLst>
              <a:ext uri="{FF2B5EF4-FFF2-40B4-BE49-F238E27FC236}">
                <a16:creationId xmlns:a16="http://schemas.microsoft.com/office/drawing/2014/main" id="{173D2860-3472-FF44-B352-34CD124A89F8}"/>
              </a:ext>
            </a:extLst>
          </p:cNvPr>
          <p:cNvSpPr txBox="1">
            <a:spLocks/>
          </p:cNvSpPr>
          <p:nvPr/>
        </p:nvSpPr>
        <p:spPr>
          <a:xfrm>
            <a:off x="9570683" y="5286823"/>
            <a:ext cx="3942118" cy="1920526"/>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Service</a:t>
            </a:r>
          </a:p>
          <a:p>
            <a:pPr marL="342887" indent="-342887" defTabSz="1316734">
              <a:buFont typeface="Arial" panose="020B0604020202020204" pitchFamily="34" charset="0"/>
              <a:buChar char="•"/>
            </a:pPr>
            <a:r>
              <a:rPr lang="en-US" sz="2000" dirty="0">
                <a:solidFill>
                  <a:srgbClr val="FFFFFF"/>
                </a:solidFill>
              </a:rPr>
              <a:t>Maintains desired # of running tasks</a:t>
            </a:r>
            <a:endParaRPr lang="en-US" sz="2000" dirty="0">
              <a:solidFill>
                <a:srgbClr val="FFFFFF"/>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Replaces unhealthy tasks</a:t>
            </a:r>
            <a:endParaRPr lang="en-US" sz="2000" dirty="0">
              <a:solidFill>
                <a:srgbClr val="FFFFFF"/>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ELB integration</a:t>
            </a:r>
          </a:p>
        </p:txBody>
      </p:sp>
      <p:sp>
        <p:nvSpPr>
          <p:cNvPr id="10" name="Text Placeholder 3">
            <a:extLst>
              <a:ext uri="{FF2B5EF4-FFF2-40B4-BE49-F238E27FC236}">
                <a16:creationId xmlns:a16="http://schemas.microsoft.com/office/drawing/2014/main" id="{51801F37-0317-AB4D-9BA5-2ADF67464003}"/>
              </a:ext>
            </a:extLst>
          </p:cNvPr>
          <p:cNvSpPr txBox="1">
            <a:spLocks/>
          </p:cNvSpPr>
          <p:nvPr/>
        </p:nvSpPr>
        <p:spPr>
          <a:xfrm>
            <a:off x="5729855" y="5286824"/>
            <a:ext cx="4201546" cy="1581972"/>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Task</a:t>
            </a:r>
          </a:p>
          <a:p>
            <a:pPr marL="342887" indent="-342887" defTabSz="1316734">
              <a:buFont typeface="Arial" panose="020B0604020202020204" pitchFamily="34" charset="0"/>
              <a:buChar char="•"/>
            </a:pPr>
            <a:r>
              <a:rPr lang="en-US" sz="2000" dirty="0">
                <a:solidFill>
                  <a:srgbClr val="FFFFFF"/>
                </a:solidFill>
              </a:rPr>
              <a:t>Running instance of a task definition</a:t>
            </a:r>
          </a:p>
          <a:p>
            <a:pPr marL="342887" indent="-342887" defTabSz="1316734">
              <a:buFont typeface="Arial" panose="020B0604020202020204" pitchFamily="34" charset="0"/>
              <a:buChar char="•"/>
            </a:pPr>
            <a:r>
              <a:rPr lang="en-US" sz="2000" dirty="0">
                <a:solidFill>
                  <a:srgbClr val="FFFFFF"/>
                </a:solidFill>
              </a:rPr>
              <a:t>One or more containers</a:t>
            </a:r>
          </a:p>
        </p:txBody>
      </p:sp>
      <p:sp>
        <p:nvSpPr>
          <p:cNvPr id="11" name="Text Placeholder 3">
            <a:extLst>
              <a:ext uri="{FF2B5EF4-FFF2-40B4-BE49-F238E27FC236}">
                <a16:creationId xmlns:a16="http://schemas.microsoft.com/office/drawing/2014/main" id="{EBCF6400-521F-4640-9C28-4CDC73FDCA00}"/>
              </a:ext>
            </a:extLst>
          </p:cNvPr>
          <p:cNvSpPr txBox="1">
            <a:spLocks/>
          </p:cNvSpPr>
          <p:nvPr/>
        </p:nvSpPr>
        <p:spPr>
          <a:xfrm>
            <a:off x="618677" y="3495135"/>
            <a:ext cx="4539678" cy="4092915"/>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5252"/>
                </a:solidFill>
              </a:rPr>
              <a:t>Task definition</a:t>
            </a:r>
            <a:endParaRPr lang="en-US" sz="2400" dirty="0">
              <a:solidFill>
                <a:srgbClr val="FF5252"/>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Template used by Amazon ECS to launch tasks</a:t>
            </a:r>
          </a:p>
          <a:p>
            <a:pPr marL="342887" indent="-342887" defTabSz="1316734">
              <a:buFont typeface="Arial" panose="020B0604020202020204" pitchFamily="34" charset="0"/>
              <a:buChar char="•"/>
            </a:pPr>
            <a:r>
              <a:rPr lang="en-US" sz="2000" dirty="0">
                <a:solidFill>
                  <a:srgbClr val="FFFFFF"/>
                </a:solidFill>
              </a:rPr>
              <a:t>Parallels to docker run parameters</a:t>
            </a:r>
            <a:endParaRPr lang="en-US" sz="2000" dirty="0">
              <a:solidFill>
                <a:srgbClr val="FFFFFF"/>
              </a:solidFill>
              <a:latin typeface="Amazon Ember" panose="02000000000000000000" pitchFamily="2" charset="0"/>
            </a:endParaRPr>
          </a:p>
          <a:p>
            <a:pPr marL="342887" indent="-342887" defTabSz="1316734">
              <a:buFont typeface="Arial" panose="020B0604020202020204" pitchFamily="34" charset="0"/>
              <a:buChar char="•"/>
            </a:pPr>
            <a:r>
              <a:rPr lang="en-US" sz="2000" dirty="0">
                <a:solidFill>
                  <a:srgbClr val="FFFFFF"/>
                </a:solidFill>
              </a:rPr>
              <a:t>Defines requirements: </a:t>
            </a:r>
          </a:p>
          <a:p>
            <a:pPr marL="746258" lvl="1" indent="-342887" defTabSz="1316734">
              <a:spcBef>
                <a:spcPts val="720"/>
              </a:spcBef>
              <a:buFont typeface="Arial" panose="020B0604020202020204" pitchFamily="34" charset="0"/>
              <a:buChar char="•"/>
            </a:pPr>
            <a:r>
              <a:rPr lang="en-US" sz="1600" dirty="0">
                <a:solidFill>
                  <a:srgbClr val="FFFFFF"/>
                </a:solidFill>
              </a:rPr>
              <a:t>CPU/Memory</a:t>
            </a:r>
          </a:p>
          <a:p>
            <a:pPr marL="746258" lvl="1" indent="-342887" defTabSz="1316734">
              <a:spcBef>
                <a:spcPts val="720"/>
              </a:spcBef>
              <a:buFont typeface="Arial" panose="020B0604020202020204" pitchFamily="34" charset="0"/>
              <a:buChar char="•"/>
            </a:pPr>
            <a:r>
              <a:rPr lang="en-US" sz="1600" dirty="0">
                <a:solidFill>
                  <a:srgbClr val="FFFFFF"/>
                </a:solidFill>
              </a:rPr>
              <a:t>Container image(s)</a:t>
            </a:r>
            <a:endParaRPr lang="en-US" sz="1600" dirty="0">
              <a:solidFill>
                <a:srgbClr val="FFFFFF"/>
              </a:solidFill>
              <a:latin typeface="Amazon Ember" panose="02000000000000000000" pitchFamily="2" charset="0"/>
            </a:endParaRPr>
          </a:p>
          <a:p>
            <a:pPr marL="746258" lvl="1" indent="-342887" defTabSz="1316734">
              <a:spcBef>
                <a:spcPts val="720"/>
              </a:spcBef>
              <a:buFont typeface="Arial" panose="020B0604020202020204" pitchFamily="34" charset="0"/>
              <a:buChar char="•"/>
            </a:pPr>
            <a:r>
              <a:rPr lang="en-US" sz="1600" dirty="0">
                <a:solidFill>
                  <a:srgbClr val="FFFFFF"/>
                </a:solidFill>
              </a:rPr>
              <a:t>Logging </a:t>
            </a:r>
          </a:p>
          <a:p>
            <a:pPr marL="746258" lvl="1" indent="-342887" defTabSz="1316734">
              <a:spcBef>
                <a:spcPts val="720"/>
              </a:spcBef>
              <a:buFont typeface="Arial" panose="020B0604020202020204" pitchFamily="34" charset="0"/>
              <a:buChar char="•"/>
            </a:pPr>
            <a:r>
              <a:rPr lang="en-US" sz="1600" dirty="0">
                <a:solidFill>
                  <a:srgbClr val="FFFFFF"/>
                </a:solidFill>
              </a:rPr>
              <a:t>IAM role</a:t>
            </a:r>
          </a:p>
          <a:p>
            <a:pPr marL="746258" lvl="1" indent="-342887" defTabSz="1316734">
              <a:spcBef>
                <a:spcPts val="720"/>
              </a:spcBef>
              <a:buFont typeface="Arial" panose="020B0604020202020204" pitchFamily="34" charset="0"/>
              <a:buChar char="•"/>
            </a:pPr>
            <a:r>
              <a:rPr lang="en-US" sz="1600" dirty="0">
                <a:solidFill>
                  <a:srgbClr val="FFFFFF"/>
                </a:solidFill>
              </a:rPr>
              <a:t>Etc.</a:t>
            </a:r>
          </a:p>
          <a:p>
            <a:pPr defTabSz="1316734"/>
            <a:endParaRPr lang="en-US" sz="2000" dirty="0">
              <a:solidFill>
                <a:srgbClr val="FFFFFF"/>
              </a:solidFill>
            </a:endParaRPr>
          </a:p>
        </p:txBody>
      </p:sp>
      <p:grpSp>
        <p:nvGrpSpPr>
          <p:cNvPr id="13" name="Group 12">
            <a:extLst>
              <a:ext uri="{FF2B5EF4-FFF2-40B4-BE49-F238E27FC236}">
                <a16:creationId xmlns:a16="http://schemas.microsoft.com/office/drawing/2014/main" id="{A2198981-20F4-5F42-8603-227BC810F3DE}"/>
              </a:ext>
            </a:extLst>
          </p:cNvPr>
          <p:cNvGrpSpPr/>
          <p:nvPr/>
        </p:nvGrpSpPr>
        <p:grpSpPr>
          <a:xfrm>
            <a:off x="11729043" y="3502649"/>
            <a:ext cx="1072750" cy="875776"/>
            <a:chOff x="5561009" y="5340770"/>
            <a:chExt cx="1072750" cy="875776"/>
          </a:xfrm>
        </p:grpSpPr>
        <p:pic>
          <p:nvPicPr>
            <p:cNvPr id="29" name="Graphic 28">
              <a:extLst>
                <a:ext uri="{FF2B5EF4-FFF2-40B4-BE49-F238E27FC236}">
                  <a16:creationId xmlns:a16="http://schemas.microsoft.com/office/drawing/2014/main" id="{A9B67EB5-05F2-7D49-BCB1-C4DF0C8E3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30" name="TextBox 29">
              <a:extLst>
                <a:ext uri="{FF2B5EF4-FFF2-40B4-BE49-F238E27FC236}">
                  <a16:creationId xmlns:a16="http://schemas.microsoft.com/office/drawing/2014/main" id="{92B51AA1-5A0E-B14E-AEBA-6D8B6C5F49E2}"/>
                </a:ext>
              </a:extLst>
            </p:cNvPr>
            <p:cNvSpPr txBox="1"/>
            <p:nvPr/>
          </p:nvSpPr>
          <p:spPr>
            <a:xfrm>
              <a:off x="5561009" y="5954936"/>
              <a:ext cx="1072750" cy="261610"/>
            </a:xfrm>
            <a:prstGeom prst="rect">
              <a:avLst/>
            </a:prstGeom>
            <a:noFill/>
          </p:spPr>
          <p:txBody>
            <a:bodyPr wrap="square" rtlCol="0">
              <a:spAutoFit/>
            </a:bodyPr>
            <a:lstStyle/>
            <a:p>
              <a:pPr algn="ctr" defTabSz="1097280"/>
              <a:r>
                <a:rPr lang="en-US" sz="1100" dirty="0">
                  <a:solidFill>
                    <a:srgbClr val="232F3E"/>
                  </a:solidFill>
                  <a:latin typeface="Amazon Ember"/>
                </a:rPr>
                <a:t>Container 1</a:t>
              </a:r>
            </a:p>
          </p:txBody>
        </p:sp>
      </p:grpSp>
      <p:grpSp>
        <p:nvGrpSpPr>
          <p:cNvPr id="15" name="Group 14">
            <a:extLst>
              <a:ext uri="{FF2B5EF4-FFF2-40B4-BE49-F238E27FC236}">
                <a16:creationId xmlns:a16="http://schemas.microsoft.com/office/drawing/2014/main" id="{06AC023B-8A09-E248-8B95-216D1C28B65E}"/>
              </a:ext>
            </a:extLst>
          </p:cNvPr>
          <p:cNvGrpSpPr/>
          <p:nvPr/>
        </p:nvGrpSpPr>
        <p:grpSpPr>
          <a:xfrm>
            <a:off x="11729043" y="4185615"/>
            <a:ext cx="1072750" cy="875776"/>
            <a:chOff x="5561009" y="5340770"/>
            <a:chExt cx="1072750" cy="875776"/>
          </a:xfrm>
        </p:grpSpPr>
        <p:pic>
          <p:nvPicPr>
            <p:cNvPr id="25" name="Graphic 24">
              <a:extLst>
                <a:ext uri="{FF2B5EF4-FFF2-40B4-BE49-F238E27FC236}">
                  <a16:creationId xmlns:a16="http://schemas.microsoft.com/office/drawing/2014/main" id="{2472BF08-77E2-184F-9593-20CE1BDD48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26" name="TextBox 25">
              <a:extLst>
                <a:ext uri="{FF2B5EF4-FFF2-40B4-BE49-F238E27FC236}">
                  <a16:creationId xmlns:a16="http://schemas.microsoft.com/office/drawing/2014/main" id="{91B9E1BB-66CA-E244-ADDF-88344B61DC3D}"/>
                </a:ext>
              </a:extLst>
            </p:cNvPr>
            <p:cNvSpPr txBox="1"/>
            <p:nvPr/>
          </p:nvSpPr>
          <p:spPr>
            <a:xfrm>
              <a:off x="5561009" y="5954936"/>
              <a:ext cx="1072750" cy="261610"/>
            </a:xfrm>
            <a:prstGeom prst="rect">
              <a:avLst/>
            </a:prstGeom>
            <a:noFill/>
          </p:spPr>
          <p:txBody>
            <a:bodyPr wrap="square" rtlCol="0">
              <a:spAutoFit/>
            </a:bodyPr>
            <a:lstStyle/>
            <a:p>
              <a:pPr algn="ctr" defTabSz="1097280"/>
              <a:r>
                <a:rPr lang="en-US" sz="1100" dirty="0">
                  <a:solidFill>
                    <a:srgbClr val="232F3E"/>
                  </a:solidFill>
                  <a:latin typeface="Amazon Ember"/>
                </a:rPr>
                <a:t>Container 1</a:t>
              </a:r>
            </a:p>
          </p:txBody>
        </p:sp>
      </p:grpSp>
      <p:grpSp>
        <p:nvGrpSpPr>
          <p:cNvPr id="17" name="Group 16">
            <a:extLst>
              <a:ext uri="{FF2B5EF4-FFF2-40B4-BE49-F238E27FC236}">
                <a16:creationId xmlns:a16="http://schemas.microsoft.com/office/drawing/2014/main" id="{0073DFE0-4606-0245-B674-FE94DA2469A9}"/>
              </a:ext>
            </a:extLst>
          </p:cNvPr>
          <p:cNvGrpSpPr/>
          <p:nvPr/>
        </p:nvGrpSpPr>
        <p:grpSpPr>
          <a:xfrm>
            <a:off x="11729043" y="4881281"/>
            <a:ext cx="1072750" cy="875776"/>
            <a:chOff x="5561009" y="5340770"/>
            <a:chExt cx="1072750" cy="875776"/>
          </a:xfrm>
        </p:grpSpPr>
        <p:pic>
          <p:nvPicPr>
            <p:cNvPr id="21" name="Graphic 20">
              <a:extLst>
                <a:ext uri="{FF2B5EF4-FFF2-40B4-BE49-F238E27FC236}">
                  <a16:creationId xmlns:a16="http://schemas.microsoft.com/office/drawing/2014/main" id="{025CBB74-4A01-5C49-9420-B8C370D8A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22" name="TextBox 21">
              <a:extLst>
                <a:ext uri="{FF2B5EF4-FFF2-40B4-BE49-F238E27FC236}">
                  <a16:creationId xmlns:a16="http://schemas.microsoft.com/office/drawing/2014/main" id="{155144F3-4EEF-8D4E-A58A-099F490B2137}"/>
                </a:ext>
              </a:extLst>
            </p:cNvPr>
            <p:cNvSpPr txBox="1"/>
            <p:nvPr/>
          </p:nvSpPr>
          <p:spPr>
            <a:xfrm>
              <a:off x="5561009" y="5954936"/>
              <a:ext cx="1072750" cy="261610"/>
            </a:xfrm>
            <a:prstGeom prst="rect">
              <a:avLst/>
            </a:prstGeom>
            <a:noFill/>
          </p:spPr>
          <p:txBody>
            <a:bodyPr wrap="square" rtlCol="0">
              <a:spAutoFit/>
            </a:bodyPr>
            <a:lstStyle/>
            <a:p>
              <a:pPr algn="ctr" defTabSz="1097280"/>
              <a:r>
                <a:rPr lang="en-US" sz="1100" dirty="0">
                  <a:solidFill>
                    <a:srgbClr val="232F3E"/>
                  </a:solidFill>
                  <a:latin typeface="Amazon Ember"/>
                </a:rPr>
                <a:t>Container 1</a:t>
              </a:r>
            </a:p>
          </p:txBody>
        </p:sp>
      </p:grpSp>
      <p:grpSp>
        <p:nvGrpSpPr>
          <p:cNvPr id="31" name="Group 30">
            <a:extLst>
              <a:ext uri="{FF2B5EF4-FFF2-40B4-BE49-F238E27FC236}">
                <a16:creationId xmlns:a16="http://schemas.microsoft.com/office/drawing/2014/main" id="{BC5F7C50-A526-D643-BEAD-CF593D93AD64}"/>
              </a:ext>
            </a:extLst>
          </p:cNvPr>
          <p:cNvGrpSpPr/>
          <p:nvPr/>
        </p:nvGrpSpPr>
        <p:grpSpPr>
          <a:xfrm>
            <a:off x="6824315" y="4197078"/>
            <a:ext cx="1072750" cy="821653"/>
            <a:chOff x="5628948" y="5340770"/>
            <a:chExt cx="1072750" cy="821652"/>
          </a:xfrm>
        </p:grpSpPr>
        <p:pic>
          <p:nvPicPr>
            <p:cNvPr id="32" name="Graphic 31">
              <a:extLst>
                <a:ext uri="{FF2B5EF4-FFF2-40B4-BE49-F238E27FC236}">
                  <a16:creationId xmlns:a16="http://schemas.microsoft.com/office/drawing/2014/main" id="{C6473B5F-C504-0646-9815-B8CEA53013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33" name="TextBox 32">
              <a:extLst>
                <a:ext uri="{FF2B5EF4-FFF2-40B4-BE49-F238E27FC236}">
                  <a16:creationId xmlns:a16="http://schemas.microsoft.com/office/drawing/2014/main" id="{B5B29BA8-C840-BD42-B4CC-F1EB11C94EA4}"/>
                </a:ext>
              </a:extLst>
            </p:cNvPr>
            <p:cNvSpPr txBox="1"/>
            <p:nvPr/>
          </p:nvSpPr>
          <p:spPr>
            <a:xfrm>
              <a:off x="5628948" y="5900812"/>
              <a:ext cx="1072750" cy="261610"/>
            </a:xfrm>
            <a:prstGeom prst="rect">
              <a:avLst/>
            </a:prstGeom>
            <a:noFill/>
          </p:spPr>
          <p:txBody>
            <a:bodyPr wrap="square" rtlCol="0">
              <a:spAutoFit/>
            </a:bodyPr>
            <a:lstStyle/>
            <a:p>
              <a:pPr algn="ctr" defTabSz="1097280"/>
              <a:r>
                <a:rPr lang="en-US" sz="1100" dirty="0">
                  <a:solidFill>
                    <a:srgbClr val="FFFFFF"/>
                  </a:solidFill>
                  <a:latin typeface="Amazon Ember"/>
                </a:rPr>
                <a:t>Container</a:t>
              </a:r>
              <a:r>
                <a:rPr lang="en-US" sz="1100" dirty="0">
                  <a:solidFill>
                    <a:srgbClr val="232F3E"/>
                  </a:solidFill>
                  <a:latin typeface="Amazon Ember"/>
                </a:rPr>
                <a:t> 1</a:t>
              </a:r>
            </a:p>
          </p:txBody>
        </p:sp>
      </p:grpSp>
      <p:grpSp>
        <p:nvGrpSpPr>
          <p:cNvPr id="34" name="Group 33">
            <a:extLst>
              <a:ext uri="{FF2B5EF4-FFF2-40B4-BE49-F238E27FC236}">
                <a16:creationId xmlns:a16="http://schemas.microsoft.com/office/drawing/2014/main" id="{593FD9CD-6B3C-E549-8E52-A340022B034B}"/>
              </a:ext>
            </a:extLst>
          </p:cNvPr>
          <p:cNvGrpSpPr/>
          <p:nvPr/>
        </p:nvGrpSpPr>
        <p:grpSpPr>
          <a:xfrm>
            <a:off x="7543375" y="4193061"/>
            <a:ext cx="1072750" cy="825667"/>
            <a:chOff x="5618382" y="5340770"/>
            <a:chExt cx="1072750" cy="825666"/>
          </a:xfrm>
        </p:grpSpPr>
        <p:pic>
          <p:nvPicPr>
            <p:cNvPr id="35" name="Graphic 34">
              <a:extLst>
                <a:ext uri="{FF2B5EF4-FFF2-40B4-BE49-F238E27FC236}">
                  <a16:creationId xmlns:a16="http://schemas.microsoft.com/office/drawing/2014/main" id="{12B4E21F-E3DB-E944-8C39-27A6AD0B75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36" name="TextBox 35">
              <a:extLst>
                <a:ext uri="{FF2B5EF4-FFF2-40B4-BE49-F238E27FC236}">
                  <a16:creationId xmlns:a16="http://schemas.microsoft.com/office/drawing/2014/main" id="{5A14E910-1458-2F41-87D1-DBBE0017A73C}"/>
                </a:ext>
              </a:extLst>
            </p:cNvPr>
            <p:cNvSpPr txBox="1"/>
            <p:nvPr/>
          </p:nvSpPr>
          <p:spPr>
            <a:xfrm>
              <a:off x="5618382" y="5904826"/>
              <a:ext cx="1072750" cy="261610"/>
            </a:xfrm>
            <a:prstGeom prst="rect">
              <a:avLst/>
            </a:prstGeom>
            <a:noFill/>
          </p:spPr>
          <p:txBody>
            <a:bodyPr wrap="square" rtlCol="0">
              <a:spAutoFit/>
            </a:bodyPr>
            <a:lstStyle/>
            <a:p>
              <a:pPr algn="ctr" defTabSz="1097280"/>
              <a:r>
                <a:rPr lang="en-US" sz="1100" dirty="0">
                  <a:solidFill>
                    <a:srgbClr val="FFFFFF"/>
                  </a:solidFill>
                  <a:latin typeface="Amazon Ember"/>
                </a:rPr>
                <a:t>Container</a:t>
              </a:r>
              <a:r>
                <a:rPr lang="en-US" sz="1100" dirty="0">
                  <a:solidFill>
                    <a:srgbClr val="232F3E"/>
                  </a:solidFill>
                  <a:latin typeface="Amazon Ember"/>
                </a:rPr>
                <a:t> 1</a:t>
              </a:r>
            </a:p>
          </p:txBody>
        </p:sp>
      </p:grpSp>
      <p:pic>
        <p:nvPicPr>
          <p:cNvPr id="40" name="Graphic 39">
            <a:extLst>
              <a:ext uri="{FF2B5EF4-FFF2-40B4-BE49-F238E27FC236}">
                <a16:creationId xmlns:a16="http://schemas.microsoft.com/office/drawing/2014/main" id="{E5C97B31-079E-FD4F-8AF5-6892B7EF66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64018" y="3932557"/>
            <a:ext cx="762000" cy="1092200"/>
          </a:xfrm>
          <a:prstGeom prst="rect">
            <a:avLst/>
          </a:prstGeom>
        </p:spPr>
      </p:pic>
      <p:cxnSp>
        <p:nvCxnSpPr>
          <p:cNvPr id="45" name="Straight Connector 44">
            <a:extLst>
              <a:ext uri="{FF2B5EF4-FFF2-40B4-BE49-F238E27FC236}">
                <a16:creationId xmlns:a16="http://schemas.microsoft.com/office/drawing/2014/main" id="{B149BE7C-BD75-F24B-8BCF-E1E4F3D6529B}"/>
              </a:ext>
            </a:extLst>
          </p:cNvPr>
          <p:cNvCxnSpPr>
            <a:stCxn id="40" idx="3"/>
            <a:endCxn id="29" idx="1"/>
          </p:cNvCxnSpPr>
          <p:nvPr/>
        </p:nvCxnSpPr>
        <p:spPr>
          <a:xfrm flipV="1">
            <a:off x="11326019" y="3788400"/>
            <a:ext cx="653650" cy="69025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28F5BB-BB1C-2147-B50E-B6A033F2FA02}"/>
              </a:ext>
            </a:extLst>
          </p:cNvPr>
          <p:cNvCxnSpPr>
            <a:cxnSpLocks/>
            <a:stCxn id="40" idx="3"/>
            <a:endCxn id="25" idx="1"/>
          </p:cNvCxnSpPr>
          <p:nvPr/>
        </p:nvCxnSpPr>
        <p:spPr>
          <a:xfrm flipV="1">
            <a:off x="11326019" y="4471366"/>
            <a:ext cx="653650" cy="72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C94045-8561-2641-99D6-34BB06E3B428}"/>
              </a:ext>
            </a:extLst>
          </p:cNvPr>
          <p:cNvCxnSpPr>
            <a:cxnSpLocks/>
            <a:stCxn id="40" idx="3"/>
            <a:endCxn id="21" idx="1"/>
          </p:cNvCxnSpPr>
          <p:nvPr/>
        </p:nvCxnSpPr>
        <p:spPr>
          <a:xfrm>
            <a:off x="11326019" y="4478657"/>
            <a:ext cx="653650" cy="68837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A2B7F5A-ADAB-5A4C-99B6-A2BFFF81998A}"/>
              </a:ext>
            </a:extLst>
          </p:cNvPr>
          <p:cNvSpPr/>
          <p:nvPr/>
        </p:nvSpPr>
        <p:spPr bwMode="auto">
          <a:xfrm>
            <a:off x="6756375" y="3965674"/>
            <a:ext cx="1815811" cy="1201357"/>
          </a:xfrm>
          <a:prstGeom prst="roundRect">
            <a:avLst>
              <a:gd name="adj" fmla="val 5556"/>
            </a:avLst>
          </a:prstGeom>
          <a:noFill/>
          <a:ln>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cxnSp>
        <p:nvCxnSpPr>
          <p:cNvPr id="54" name="Straight Arrow Connector 53">
            <a:extLst>
              <a:ext uri="{FF2B5EF4-FFF2-40B4-BE49-F238E27FC236}">
                <a16:creationId xmlns:a16="http://schemas.microsoft.com/office/drawing/2014/main" id="{112CEF99-2520-7A4F-8141-9227CAF7BC65}"/>
              </a:ext>
            </a:extLst>
          </p:cNvPr>
          <p:cNvCxnSpPr>
            <a:cxnSpLocks/>
          </p:cNvCxnSpPr>
          <p:nvPr/>
        </p:nvCxnSpPr>
        <p:spPr>
          <a:xfrm>
            <a:off x="2893008" y="3087696"/>
            <a:ext cx="3452165" cy="1159925"/>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EA1DDB7B-AC7A-CF49-91DC-491E17B2DFE9}"/>
              </a:ext>
            </a:extLst>
          </p:cNvPr>
          <p:cNvGrpSpPr/>
          <p:nvPr/>
        </p:nvGrpSpPr>
        <p:grpSpPr>
          <a:xfrm>
            <a:off x="1388883" y="2271523"/>
            <a:ext cx="1101100" cy="1107996"/>
            <a:chOff x="1388882" y="2271521"/>
            <a:chExt cx="1101100" cy="1107995"/>
          </a:xfrm>
        </p:grpSpPr>
        <p:sp>
          <p:nvSpPr>
            <p:cNvPr id="64" name="Rectangle 63">
              <a:extLst>
                <a:ext uri="{FF2B5EF4-FFF2-40B4-BE49-F238E27FC236}">
                  <a16:creationId xmlns:a16="http://schemas.microsoft.com/office/drawing/2014/main" id="{464108EA-478C-E64F-B46D-260210C10750}"/>
                </a:ext>
              </a:extLst>
            </p:cNvPr>
            <p:cNvSpPr/>
            <p:nvPr/>
          </p:nvSpPr>
          <p:spPr bwMode="auto">
            <a:xfrm>
              <a:off x="1478564" y="2280967"/>
              <a:ext cx="921736" cy="9829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5"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65" name="TextBox 64">
              <a:extLst>
                <a:ext uri="{FF2B5EF4-FFF2-40B4-BE49-F238E27FC236}">
                  <a16:creationId xmlns:a16="http://schemas.microsoft.com/office/drawing/2014/main" id="{8BE04F90-6473-2143-869E-EDEDF477A093}"/>
                </a:ext>
              </a:extLst>
            </p:cNvPr>
            <p:cNvSpPr txBox="1"/>
            <p:nvPr/>
          </p:nvSpPr>
          <p:spPr>
            <a:xfrm>
              <a:off x="1388882" y="2271521"/>
              <a:ext cx="1101100" cy="1107995"/>
            </a:xfrm>
            <a:prstGeom prst="rect">
              <a:avLst/>
            </a:prstGeom>
            <a:noFill/>
          </p:spPr>
          <p:txBody>
            <a:bodyPr wrap="square" lIns="182880" tIns="146304" rIns="182880" bIns="146304" rtlCol="0">
              <a:spAutoFit/>
            </a:bodyPr>
            <a:lstStyle/>
            <a:p>
              <a:pPr algn="ctr" defTabSz="1097280">
                <a:lnSpc>
                  <a:spcPct val="90000"/>
                </a:lnSpc>
                <a:spcAft>
                  <a:spcPts val="1800"/>
                </a:spcAft>
              </a:pPr>
              <a:r>
                <a:rPr lang="en-US" sz="2400" b="1" dirty="0">
                  <a:solidFill>
                    <a:srgbClr val="000000"/>
                  </a:solidFill>
                  <a:latin typeface="Amazon Ember"/>
                </a:rPr>
                <a:t>{ ;</a:t>
              </a:r>
              <a:r>
                <a:rPr lang="en-US" sz="2400" b="1" dirty="0">
                  <a:solidFill>
                    <a:srgbClr val="002D43"/>
                  </a:solidFill>
                  <a:latin typeface="Amazon Ember"/>
                </a:rPr>
                <a:t> }</a:t>
              </a:r>
            </a:p>
            <a:p>
              <a:pPr algn="ctr" defTabSz="1097280">
                <a:lnSpc>
                  <a:spcPct val="90000"/>
                </a:lnSpc>
                <a:spcAft>
                  <a:spcPts val="1800"/>
                </a:spcAft>
              </a:pPr>
              <a:r>
                <a:rPr lang="en-US" sz="1800" b="1" dirty="0">
                  <a:solidFill>
                    <a:srgbClr val="002D43"/>
                  </a:solidFill>
                  <a:latin typeface="Amazon Ember"/>
                </a:rPr>
                <a:t>JSON</a:t>
              </a:r>
            </a:p>
          </p:txBody>
        </p:sp>
        <p:cxnSp>
          <p:nvCxnSpPr>
            <p:cNvPr id="67" name="Straight Connector 66">
              <a:extLst>
                <a:ext uri="{FF2B5EF4-FFF2-40B4-BE49-F238E27FC236}">
                  <a16:creationId xmlns:a16="http://schemas.microsoft.com/office/drawing/2014/main" id="{1E5ACA94-E6B1-684A-8D88-11CA28F06ED9}"/>
                </a:ext>
              </a:extLst>
            </p:cNvPr>
            <p:cNvCxnSpPr>
              <a:cxnSpLocks/>
            </p:cNvCxnSpPr>
            <p:nvPr/>
          </p:nvCxnSpPr>
          <p:spPr>
            <a:xfrm>
              <a:off x="1478564" y="2854351"/>
              <a:ext cx="921736" cy="0"/>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37" name="Graphic 36">
            <a:extLst>
              <a:ext uri="{FF2B5EF4-FFF2-40B4-BE49-F238E27FC236}">
                <a16:creationId xmlns:a16="http://schemas.microsoft.com/office/drawing/2014/main" id="{F5855473-EF1F-E644-BE48-A86CEC6FF6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64017" y="3931430"/>
            <a:ext cx="762001" cy="762001"/>
          </a:xfrm>
          <a:prstGeom prst="rect">
            <a:avLst/>
          </a:prstGeom>
        </p:spPr>
      </p:pic>
      <p:sp>
        <p:nvSpPr>
          <p:cNvPr id="38" name="Rectangle 37">
            <a:extLst>
              <a:ext uri="{FF2B5EF4-FFF2-40B4-BE49-F238E27FC236}">
                <a16:creationId xmlns:a16="http://schemas.microsoft.com/office/drawing/2014/main" id="{A173671A-C525-7B4F-A91A-C475DFE80C4D}"/>
              </a:ext>
            </a:extLst>
          </p:cNvPr>
          <p:cNvSpPr/>
          <p:nvPr/>
        </p:nvSpPr>
        <p:spPr>
          <a:xfrm>
            <a:off x="6607330" y="3324230"/>
            <a:ext cx="2141228" cy="1962284"/>
          </a:xfrm>
          <a:prstGeom prst="rect">
            <a:avLst/>
          </a:prstGeom>
          <a:no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09728" rIns="109728" bIns="54864" numCol="1" spcCol="0" rtlCol="0" fromWordArt="0" anchor="t" anchorCtr="0" forceAA="0" compatLnSpc="1">
            <a:prstTxWarp prst="textNoShape">
              <a:avLst/>
            </a:prstTxWarp>
            <a:noAutofit/>
          </a:bodyPr>
          <a:lstStyle/>
          <a:p>
            <a:pPr defTabSz="1097280"/>
            <a:endParaRPr lang="en-US" sz="1440" dirty="0">
              <a:ln w="0"/>
              <a:solidFill>
                <a:srgbClr val="FF9900"/>
              </a:solidFill>
              <a:latin typeface="Amazon Ember"/>
            </a:endParaRPr>
          </a:p>
        </p:txBody>
      </p:sp>
      <p:pic>
        <p:nvPicPr>
          <p:cNvPr id="39" name="Graphic 38">
            <a:extLst>
              <a:ext uri="{FF2B5EF4-FFF2-40B4-BE49-F238E27FC236}">
                <a16:creationId xmlns:a16="http://schemas.microsoft.com/office/drawing/2014/main" id="{94A17DF8-873E-664D-9422-A4665AF942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7330" y="3324232"/>
            <a:ext cx="431443" cy="461419"/>
          </a:xfrm>
          <a:prstGeom prst="rect">
            <a:avLst/>
          </a:prstGeom>
        </p:spPr>
      </p:pic>
      <p:sp>
        <p:nvSpPr>
          <p:cNvPr id="41" name="Text Placeholder 3">
            <a:extLst>
              <a:ext uri="{FF2B5EF4-FFF2-40B4-BE49-F238E27FC236}">
                <a16:creationId xmlns:a16="http://schemas.microsoft.com/office/drawing/2014/main" id="{BA1C10D8-482A-1040-BBD0-2EFCA81BA5E8}"/>
              </a:ext>
            </a:extLst>
          </p:cNvPr>
          <p:cNvSpPr txBox="1">
            <a:spLocks/>
          </p:cNvSpPr>
          <p:nvPr/>
        </p:nvSpPr>
        <p:spPr>
          <a:xfrm>
            <a:off x="8682343" y="3173266"/>
            <a:ext cx="1972403" cy="960263"/>
          </a:xfrm>
          <a:prstGeom prst="rect">
            <a:avLst/>
          </a:prstGeom>
        </p:spPr>
        <p:txBody>
          <a:bodyPr vert="horz" wrap="square" lIns="182880" tIns="146304" rIns="182880" bIns="146304" rtlCol="0">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1316734"/>
            <a:r>
              <a:rPr lang="en-US" sz="2400" dirty="0">
                <a:solidFill>
                  <a:srgbClr val="FF9900"/>
                </a:solidFill>
              </a:rPr>
              <a:t>Container Instance</a:t>
            </a:r>
          </a:p>
        </p:txBody>
      </p:sp>
    </p:spTree>
    <p:extLst>
      <p:ext uri="{BB962C8B-B14F-4D97-AF65-F5344CB8AC3E}">
        <p14:creationId xmlns:p14="http://schemas.microsoft.com/office/powerpoint/2010/main" val="8326393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448DEC-A2E6-4408-A9CD-7648C3FD41B7}"/>
              </a:ext>
            </a:extLst>
          </p:cNvPr>
          <p:cNvSpPr>
            <a:spLocks noGrp="1"/>
          </p:cNvSpPr>
          <p:nvPr>
            <p:ph type="title"/>
          </p:nvPr>
        </p:nvSpPr>
        <p:spPr/>
        <p:txBody>
          <a:bodyPr/>
          <a:lstStyle/>
          <a:p>
            <a:r>
              <a:rPr lang="en-US" dirty="0">
                <a:solidFill>
                  <a:srgbClr val="FFFFFF"/>
                </a:solidFill>
              </a:rPr>
              <a:t>Task definition</a:t>
            </a:r>
          </a:p>
        </p:txBody>
      </p:sp>
      <p:sp>
        <p:nvSpPr>
          <p:cNvPr id="2" name="Text Placeholder 1">
            <a:extLst>
              <a:ext uri="{FF2B5EF4-FFF2-40B4-BE49-F238E27FC236}">
                <a16:creationId xmlns:a16="http://schemas.microsoft.com/office/drawing/2014/main" id="{EC1CFD4C-3730-B643-B3DB-782F5ECA0355}"/>
              </a:ext>
            </a:extLst>
          </p:cNvPr>
          <p:cNvSpPr>
            <a:spLocks noGrp="1"/>
          </p:cNvSpPr>
          <p:nvPr>
            <p:ph type="body" sz="quarter" idx="10"/>
          </p:nvPr>
        </p:nvSpPr>
        <p:spPr/>
        <p:txBody>
          <a:bodyPr/>
          <a:lstStyle/>
          <a:p>
            <a:endParaRPr lang="en-US"/>
          </a:p>
        </p:txBody>
      </p:sp>
      <p:sp>
        <p:nvSpPr>
          <p:cNvPr id="26" name="Rectangle 25">
            <a:extLst>
              <a:ext uri="{FF2B5EF4-FFF2-40B4-BE49-F238E27FC236}">
                <a16:creationId xmlns:a16="http://schemas.microsoft.com/office/drawing/2014/main" id="{FEDF6E1F-92C2-8448-9226-50A4AA17B8BF}"/>
              </a:ext>
            </a:extLst>
          </p:cNvPr>
          <p:cNvSpPr/>
          <p:nvPr/>
        </p:nvSpPr>
        <p:spPr>
          <a:xfrm>
            <a:off x="323089" y="1046230"/>
            <a:ext cx="11150600" cy="6817251"/>
          </a:xfrm>
          <a:prstGeom prst="rect">
            <a:avLst/>
          </a:prstGeom>
        </p:spPr>
        <p:txBody>
          <a:bodyPr wrap="square">
            <a:spAutoFit/>
          </a:bodyPr>
          <a:lstStyle/>
          <a:p>
            <a:pPr defTabSz="1097280"/>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"containerDefinitions"</a:t>
            </a:r>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"memory"</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B5CEA8"/>
                </a:solidFill>
                <a:latin typeface="Courier New" panose="02070309020205020404" pitchFamily="49" charset="0"/>
                <a:cs typeface="Courier New" panose="02070309020205020404" pitchFamily="49" charset="0"/>
              </a:rPr>
              <a:t>128</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"portMappings"</a:t>
            </a:r>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"hostPort"</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B5CEA8"/>
                </a:solidFill>
                <a:latin typeface="Courier New" panose="02070309020205020404" pitchFamily="49" charset="0"/>
                <a:cs typeface="Courier New" panose="02070309020205020404" pitchFamily="49" charset="0"/>
              </a:rPr>
              <a:t>80</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"containerPort"</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B5CEA8"/>
                </a:solidFill>
                <a:latin typeface="Courier New" panose="02070309020205020404" pitchFamily="49" charset="0"/>
                <a:cs typeface="Courier New" panose="02070309020205020404" pitchFamily="49" charset="0"/>
              </a:rPr>
              <a:t>80</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"protocol"</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"tcp"</a:t>
            </a:r>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"essential"</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569CD6"/>
                </a:solidFill>
                <a:latin typeface="Courier New" panose="02070309020205020404" pitchFamily="49" charset="0"/>
                <a:cs typeface="Courier New" panose="02070309020205020404" pitchFamily="49" charset="0"/>
              </a:rPr>
              <a:t>true</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"name"</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"nginx-container"</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"image"</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"nginx"</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"logConfiguration"</a:t>
            </a:r>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"logDriver"</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"awslogs"</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"options"</a:t>
            </a:r>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"awslogs-group"</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"ecs-log-streaming"</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"awslogs-region"</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"us-west-2"</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"awslogs-stream-prefix"</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"fargate-task-1"</a:t>
            </a:r>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endParaRPr lang="en-US" sz="1900" b="1" dirty="0">
              <a:solidFill>
                <a:srgbClr val="D4D4D4"/>
              </a:solidFill>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34EBEC16-DB83-2240-89DB-CD6B28F15933}"/>
              </a:ext>
            </a:extLst>
          </p:cNvPr>
          <p:cNvSpPr/>
          <p:nvPr/>
        </p:nvSpPr>
        <p:spPr>
          <a:xfrm>
            <a:off x="8064290" y="1046230"/>
            <a:ext cx="5884187" cy="4847481"/>
          </a:xfrm>
          <a:prstGeom prst="rect">
            <a:avLst/>
          </a:prstGeom>
        </p:spPr>
        <p:txBody>
          <a:bodyPr wrap="square">
            <a:spAutoFit/>
          </a:bodyPr>
          <a:lstStyle/>
          <a:p>
            <a:pPr defTabSz="1097280"/>
            <a:r>
              <a:rPr lang="en-US" sz="2400" dirty="0">
                <a:solidFill>
                  <a:srgbClr val="FF5252"/>
                </a:solidFill>
                <a:latin typeface="Amazon Ember"/>
                <a:cs typeface="Courier New" panose="02070309020205020404" pitchFamily="49" charset="0"/>
              </a:rPr>
              <a:t>continued</a:t>
            </a:r>
            <a:r>
              <a:rPr lang="en-US" sz="2400" dirty="0">
                <a:solidFill>
                  <a:srgbClr val="FF9900"/>
                </a:solidFill>
                <a:latin typeface="Amazon Ember"/>
                <a:cs typeface="Courier New" panose="02070309020205020404" pitchFamily="49" charset="0"/>
              </a:rPr>
              <a:t>…</a:t>
            </a:r>
          </a:p>
          <a:p>
            <a:pPr defTabSz="1097280"/>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9CDCFE"/>
                </a:solidFill>
                <a:latin typeface="Courier New" panose="02070309020205020404" pitchFamily="49" charset="0"/>
                <a:cs typeface="Courier New" panose="02070309020205020404" pitchFamily="49" charset="0"/>
              </a:rPr>
              <a:t>      "cpu"</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B5CEA8"/>
                </a:solidFill>
                <a:latin typeface="Courier New" panose="02070309020205020404" pitchFamily="49" charset="0"/>
                <a:cs typeface="Courier New" panose="02070309020205020404" pitchFamily="49" charset="0"/>
              </a:rPr>
              <a:t>0</a:t>
            </a:r>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9CDCFE"/>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"networkMode"</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"awsvpc"</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"executionRoleArn"</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"arn:aws:iam::123456789012:role/ecsTaskExecutionRole"</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"memory"</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"2048"</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"cpu"</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"1024"</a:t>
            </a:r>
            <a:r>
              <a:rPr lang="en-US" sz="1900" b="1" dirty="0">
                <a:solidFill>
                  <a:srgbClr val="D4D4D4"/>
                </a:solidFill>
                <a:latin typeface="Courier New" panose="02070309020205020404" pitchFamily="49" charset="0"/>
                <a:cs typeface="Courier New" panose="02070309020205020404" pitchFamily="49" charset="0"/>
              </a:rPr>
              <a:t>,</a:t>
            </a:r>
          </a:p>
          <a:p>
            <a:pPr defTabSz="1097280"/>
            <a:r>
              <a:rPr lang="en-US" sz="1900" b="1" dirty="0">
                <a:solidFill>
                  <a:srgbClr val="9CDCFE"/>
                </a:solidFill>
                <a:latin typeface="Courier New" panose="02070309020205020404" pitchFamily="49" charset="0"/>
                <a:cs typeface="Courier New" panose="02070309020205020404" pitchFamily="49" charset="0"/>
              </a:rPr>
              <a:t>  "requiresCompatibilities"</a:t>
            </a:r>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CE9178"/>
                </a:solidFill>
                <a:latin typeface="Courier New" panose="02070309020205020404" pitchFamily="49" charset="0"/>
                <a:cs typeface="Courier New" panose="02070309020205020404" pitchFamily="49" charset="0"/>
              </a:rPr>
              <a:t>    "FARGATE"</a:t>
            </a:r>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D4D4D4"/>
                </a:solidFill>
                <a:latin typeface="Courier New" panose="02070309020205020404" pitchFamily="49" charset="0"/>
                <a:cs typeface="Courier New" panose="02070309020205020404" pitchFamily="49" charset="0"/>
              </a:rPr>
              <a:t>  ],</a:t>
            </a:r>
          </a:p>
          <a:p>
            <a:pPr defTabSz="1097280"/>
            <a:r>
              <a:rPr lang="en-US" sz="1900" b="1" dirty="0">
                <a:solidFill>
                  <a:srgbClr val="9CDCFE"/>
                </a:solidFill>
                <a:latin typeface="Courier New" panose="02070309020205020404" pitchFamily="49" charset="0"/>
                <a:cs typeface="Courier New" panose="02070309020205020404" pitchFamily="49" charset="0"/>
              </a:rPr>
              <a:t>  "family"</a:t>
            </a:r>
            <a:r>
              <a:rPr lang="en-US" sz="1900" b="1" dirty="0">
                <a:solidFill>
                  <a:srgbClr val="D4D4D4"/>
                </a:solidFill>
                <a:latin typeface="Courier New" panose="02070309020205020404" pitchFamily="49" charset="0"/>
                <a:cs typeface="Courier New" panose="02070309020205020404" pitchFamily="49" charset="0"/>
              </a:rPr>
              <a:t>: </a:t>
            </a:r>
            <a:r>
              <a:rPr lang="en-US" sz="1900" b="1" dirty="0">
                <a:solidFill>
                  <a:srgbClr val="CE9178"/>
                </a:solidFill>
                <a:latin typeface="Courier New" panose="02070309020205020404" pitchFamily="49" charset="0"/>
                <a:cs typeface="Courier New" panose="02070309020205020404" pitchFamily="49" charset="0"/>
              </a:rPr>
              <a:t>"example_task_1"</a:t>
            </a:r>
            <a:endParaRPr lang="en-US" sz="1900" b="1" dirty="0">
              <a:solidFill>
                <a:srgbClr val="D4D4D4"/>
              </a:solidFill>
              <a:latin typeface="Courier New" panose="02070309020205020404" pitchFamily="49" charset="0"/>
              <a:cs typeface="Courier New" panose="02070309020205020404" pitchFamily="49" charset="0"/>
            </a:endParaRPr>
          </a:p>
          <a:p>
            <a:pPr defTabSz="1097280"/>
            <a:r>
              <a:rPr lang="en-US" sz="1900" b="1" dirty="0">
                <a:solidFill>
                  <a:srgbClr val="D4D4D4"/>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7123378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0A2B-ACFF-D346-8F49-C361478C3C75}"/>
              </a:ext>
            </a:extLst>
          </p:cNvPr>
          <p:cNvSpPr>
            <a:spLocks noGrp="1"/>
          </p:cNvSpPr>
          <p:nvPr>
            <p:ph type="title"/>
          </p:nvPr>
        </p:nvSpPr>
        <p:spPr/>
        <p:txBody>
          <a:bodyPr/>
          <a:lstStyle/>
          <a:p>
            <a:r>
              <a:rPr lang="en-AU" dirty="0"/>
              <a:t>Deploying on ECS: Tasks vs Services</a:t>
            </a:r>
          </a:p>
        </p:txBody>
      </p:sp>
      <p:sp>
        <p:nvSpPr>
          <p:cNvPr id="6" name="Text Placeholder 5">
            <a:extLst>
              <a:ext uri="{FF2B5EF4-FFF2-40B4-BE49-F238E27FC236}">
                <a16:creationId xmlns:a16="http://schemas.microsoft.com/office/drawing/2014/main" id="{FA11CB40-A970-6F4F-8AC5-57FB3BDD4D70}"/>
              </a:ext>
            </a:extLst>
          </p:cNvPr>
          <p:cNvSpPr>
            <a:spLocks noGrp="1"/>
          </p:cNvSpPr>
          <p:nvPr>
            <p:ph type="body" sz="quarter" idx="10"/>
          </p:nvPr>
        </p:nvSpPr>
        <p:spPr/>
        <p:txBody>
          <a:bodyPr/>
          <a:lstStyle/>
          <a:p>
            <a:endParaRPr lang="en-US"/>
          </a:p>
        </p:txBody>
      </p:sp>
      <p:sp>
        <p:nvSpPr>
          <p:cNvPr id="3" name="Content Placeholder 2">
            <a:extLst>
              <a:ext uri="{FF2B5EF4-FFF2-40B4-BE49-F238E27FC236}">
                <a16:creationId xmlns:a16="http://schemas.microsoft.com/office/drawing/2014/main" id="{4C54B9C7-D9E2-C540-BABD-DCA65745879F}"/>
              </a:ext>
            </a:extLst>
          </p:cNvPr>
          <p:cNvSpPr txBox="1">
            <a:spLocks/>
          </p:cNvSpPr>
          <p:nvPr/>
        </p:nvSpPr>
        <p:spPr>
          <a:xfrm>
            <a:off x="286247" y="1728366"/>
            <a:ext cx="6090700" cy="5895970"/>
          </a:xfrm>
          <a:prstGeom prst="rect">
            <a:avLst/>
          </a:prstGeom>
        </p:spPr>
        <p:txBody>
          <a:bodyPr>
            <a:normAutofit/>
          </a:bodyPr>
          <a:lstStyle>
            <a:lvl1pPr marL="0" indent="0" algn="l" defTabSz="609576"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algn="r" defTabSz="731491"/>
            <a:r>
              <a:rPr lang="en-US" sz="3840" b="1" u="sng" dirty="0">
                <a:solidFill>
                  <a:srgbClr val="FFFFFF"/>
                </a:solidFill>
              </a:rPr>
              <a:t>On-Demand Workloads</a:t>
            </a:r>
          </a:p>
          <a:p>
            <a:pPr algn="r" defTabSz="731491"/>
            <a:endParaRPr lang="en-US" sz="1600" dirty="0">
              <a:solidFill>
                <a:srgbClr val="FFFFFF"/>
              </a:solidFill>
            </a:endParaRPr>
          </a:p>
          <a:p>
            <a:pPr algn="r" defTabSz="731491"/>
            <a:r>
              <a:rPr lang="en-US" sz="3840" dirty="0">
                <a:solidFill>
                  <a:srgbClr val="FFFFFF">
                    <a:lumMod val="65000"/>
                  </a:srgbClr>
                </a:solidFill>
              </a:rPr>
              <a:t>ECS task scheduler</a:t>
            </a:r>
          </a:p>
          <a:p>
            <a:pPr algn="r" defTabSz="731491"/>
            <a:r>
              <a:rPr lang="en-US" sz="3840" dirty="0">
                <a:solidFill>
                  <a:srgbClr val="FFFFFF">
                    <a:lumMod val="65000"/>
                  </a:srgbClr>
                </a:solidFill>
              </a:rPr>
              <a:t>Run once or at intervals </a:t>
            </a:r>
          </a:p>
          <a:p>
            <a:pPr algn="r" defTabSz="731491"/>
            <a:r>
              <a:rPr lang="en-US" sz="3840" dirty="0">
                <a:solidFill>
                  <a:srgbClr val="FFFFFF">
                    <a:lumMod val="65000"/>
                  </a:srgbClr>
                </a:solidFill>
              </a:rPr>
              <a:t>Batch jobs</a:t>
            </a:r>
          </a:p>
          <a:p>
            <a:pPr algn="r" defTabSz="731491"/>
            <a:r>
              <a:rPr lang="en-US" sz="3840" dirty="0" err="1">
                <a:solidFill>
                  <a:srgbClr val="FFFFFF">
                    <a:lumMod val="65000"/>
                  </a:srgbClr>
                </a:solidFill>
              </a:rPr>
              <a:t>RunTask</a:t>
            </a:r>
            <a:r>
              <a:rPr lang="en-US" sz="3840" dirty="0">
                <a:solidFill>
                  <a:srgbClr val="FFFFFF">
                    <a:lumMod val="65000"/>
                  </a:srgbClr>
                </a:solidFill>
              </a:rPr>
              <a:t> API </a:t>
            </a:r>
          </a:p>
          <a:p>
            <a:pPr algn="r" defTabSz="731491"/>
            <a:r>
              <a:rPr lang="en-US" sz="3840" dirty="0" err="1">
                <a:solidFill>
                  <a:srgbClr val="FFFFFF">
                    <a:lumMod val="65000"/>
                  </a:srgbClr>
                </a:solidFill>
              </a:rPr>
              <a:t>StartTask</a:t>
            </a:r>
            <a:r>
              <a:rPr lang="en-US" sz="3840" dirty="0">
                <a:solidFill>
                  <a:srgbClr val="FFFFFF">
                    <a:lumMod val="65000"/>
                  </a:srgbClr>
                </a:solidFill>
              </a:rPr>
              <a:t> (custom)</a:t>
            </a:r>
            <a:endParaRPr lang="en-US" sz="3840" i="1" dirty="0">
              <a:solidFill>
                <a:srgbClr val="FFFFFF">
                  <a:lumMod val="65000"/>
                </a:srgbClr>
              </a:solidFill>
            </a:endParaRPr>
          </a:p>
        </p:txBody>
      </p:sp>
      <p:sp>
        <p:nvSpPr>
          <p:cNvPr id="4" name="Content Placeholder 2">
            <a:extLst>
              <a:ext uri="{FF2B5EF4-FFF2-40B4-BE49-F238E27FC236}">
                <a16:creationId xmlns:a16="http://schemas.microsoft.com/office/drawing/2014/main" id="{DC76717D-B294-4C4F-A806-D9D2529FB4AB}"/>
              </a:ext>
            </a:extLst>
          </p:cNvPr>
          <p:cNvSpPr txBox="1">
            <a:spLocks/>
          </p:cNvSpPr>
          <p:nvPr/>
        </p:nvSpPr>
        <p:spPr>
          <a:xfrm>
            <a:off x="6957034" y="1728366"/>
            <a:ext cx="7387120" cy="5686282"/>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548640"/>
            <a:r>
              <a:rPr lang="en-US" sz="3840" b="1" u="sng"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Long-Running Apps</a:t>
            </a:r>
          </a:p>
          <a:p>
            <a:pPr defTabSz="548640"/>
            <a:endParaRPr lang="en-US" sz="1440" dirty="0">
              <a:solidFill>
                <a:srgbClr val="1D516C"/>
              </a:solidFill>
              <a:latin typeface="Amazon Ember Light" charset="0"/>
              <a:ea typeface="Amazon Ember Light" charset="0"/>
              <a:cs typeface="Amazon Ember Light" charset="0"/>
            </a:endParaRPr>
          </a:p>
          <a:p>
            <a:pPr defTabSz="548640"/>
            <a:r>
              <a:rPr lang="en-US" sz="3840" dirty="0">
                <a:solidFill>
                  <a:srgbClr val="FFFFFF">
                    <a:lumMod val="65000"/>
                  </a:srgbClr>
                </a:solidFill>
                <a:latin typeface="Amazon Ember" panose="020B0603020204020204" pitchFamily="34" charset="0"/>
                <a:ea typeface="Amazon Ember" panose="020B0603020204020204" pitchFamily="34" charset="0"/>
                <a:cs typeface="Amazon Ember" panose="020B0603020204020204" pitchFamily="34" charset="0"/>
              </a:rPr>
              <a:t>ECS service scheduler</a:t>
            </a:r>
          </a:p>
          <a:p>
            <a:pPr defTabSz="548640"/>
            <a:r>
              <a:rPr lang="en-US" sz="3840" dirty="0">
                <a:solidFill>
                  <a:srgbClr val="FFFFFF">
                    <a:lumMod val="65000"/>
                  </a:srgbClr>
                </a:solidFill>
                <a:latin typeface="Amazon Ember" panose="020B0603020204020204" pitchFamily="34" charset="0"/>
                <a:ea typeface="Amazon Ember" panose="020B0603020204020204" pitchFamily="34" charset="0"/>
                <a:cs typeface="Amazon Ember" panose="020B0603020204020204" pitchFamily="34" charset="0"/>
              </a:rPr>
              <a:t>Health management</a:t>
            </a:r>
          </a:p>
          <a:p>
            <a:pPr defTabSz="548640"/>
            <a:r>
              <a:rPr lang="en-US" sz="3840" dirty="0">
                <a:solidFill>
                  <a:srgbClr val="FFFFFF">
                    <a:lumMod val="65000"/>
                  </a:srgbClr>
                </a:solidFill>
                <a:latin typeface="Amazon Ember" panose="020B0603020204020204" pitchFamily="34" charset="0"/>
                <a:ea typeface="Amazon Ember" panose="020B0603020204020204" pitchFamily="34" charset="0"/>
                <a:cs typeface="Amazon Ember" panose="020B0603020204020204" pitchFamily="34" charset="0"/>
              </a:rPr>
              <a:t>Scale-up and scale-down</a:t>
            </a:r>
          </a:p>
          <a:p>
            <a:pPr defTabSz="548640"/>
            <a:r>
              <a:rPr lang="en-US" sz="3840" dirty="0">
                <a:solidFill>
                  <a:srgbClr val="FFFFFF">
                    <a:lumMod val="65000"/>
                  </a:srgbClr>
                </a:solidFill>
                <a:latin typeface="Amazon Ember" panose="020B0603020204020204" pitchFamily="34" charset="0"/>
                <a:ea typeface="Amazon Ember" panose="020B0603020204020204" pitchFamily="34" charset="0"/>
                <a:cs typeface="Amazon Ember" panose="020B0603020204020204" pitchFamily="34" charset="0"/>
              </a:rPr>
              <a:t>AZ aware</a:t>
            </a:r>
          </a:p>
          <a:p>
            <a:pPr defTabSz="548640"/>
            <a:r>
              <a:rPr lang="en-US" sz="3840" dirty="0">
                <a:solidFill>
                  <a:srgbClr val="FFFFFF">
                    <a:lumMod val="65000"/>
                  </a:srgbClr>
                </a:solidFill>
                <a:latin typeface="Amazon Ember" panose="020B0603020204020204" pitchFamily="34" charset="0"/>
                <a:ea typeface="Amazon Ember" panose="020B0603020204020204" pitchFamily="34" charset="0"/>
                <a:cs typeface="Amazon Ember" panose="020B0603020204020204" pitchFamily="34" charset="0"/>
              </a:rPr>
              <a:t>Grouped containers</a:t>
            </a:r>
          </a:p>
        </p:txBody>
      </p:sp>
      <p:cxnSp>
        <p:nvCxnSpPr>
          <p:cNvPr id="5" name="Straight Connector 4">
            <a:extLst>
              <a:ext uri="{FF2B5EF4-FFF2-40B4-BE49-F238E27FC236}">
                <a16:creationId xmlns:a16="http://schemas.microsoft.com/office/drawing/2014/main" id="{9AAF4B92-B81C-3D43-B732-0481D154CDC8}"/>
              </a:ext>
            </a:extLst>
          </p:cNvPr>
          <p:cNvCxnSpPr/>
          <p:nvPr/>
        </p:nvCxnSpPr>
        <p:spPr>
          <a:xfrm>
            <a:off x="6686762" y="1470563"/>
            <a:ext cx="0" cy="528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162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3353-5080-084F-BBDB-DE07FD902F9E}"/>
              </a:ext>
            </a:extLst>
          </p:cNvPr>
          <p:cNvSpPr>
            <a:spLocks noGrp="1"/>
          </p:cNvSpPr>
          <p:nvPr>
            <p:ph type="title"/>
          </p:nvPr>
        </p:nvSpPr>
        <p:spPr/>
        <p:txBody>
          <a:bodyPr/>
          <a:lstStyle/>
          <a:p>
            <a:r>
              <a:rPr lang="en-AU" dirty="0"/>
              <a:t>Task placement</a:t>
            </a:r>
          </a:p>
        </p:txBody>
      </p:sp>
      <p:sp>
        <p:nvSpPr>
          <p:cNvPr id="30" name="Text Placeholder 29">
            <a:extLst>
              <a:ext uri="{FF2B5EF4-FFF2-40B4-BE49-F238E27FC236}">
                <a16:creationId xmlns:a16="http://schemas.microsoft.com/office/drawing/2014/main" id="{529377AD-583B-5142-9692-7EFE6B47CA40}"/>
              </a:ext>
            </a:extLst>
          </p:cNvPr>
          <p:cNvSpPr>
            <a:spLocks noGrp="1"/>
          </p:cNvSpPr>
          <p:nvPr>
            <p:ph type="body" sz="quarter" idx="10"/>
          </p:nvPr>
        </p:nvSpPr>
        <p:spPr/>
        <p:txBody>
          <a:bodyPr/>
          <a:lstStyle/>
          <a:p>
            <a:endParaRPr lang="en-US"/>
          </a:p>
        </p:txBody>
      </p:sp>
      <p:sp>
        <p:nvSpPr>
          <p:cNvPr id="3" name="Rectangle 2">
            <a:extLst>
              <a:ext uri="{FF2B5EF4-FFF2-40B4-BE49-F238E27FC236}">
                <a16:creationId xmlns:a16="http://schemas.microsoft.com/office/drawing/2014/main" id="{30231511-23F2-5345-AC11-266334DE7D61}"/>
              </a:ext>
            </a:extLst>
          </p:cNvPr>
          <p:cNvSpPr/>
          <p:nvPr/>
        </p:nvSpPr>
        <p:spPr>
          <a:xfrm>
            <a:off x="2646914" y="205792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4" name="Rectangle 3">
            <a:extLst>
              <a:ext uri="{FF2B5EF4-FFF2-40B4-BE49-F238E27FC236}">
                <a16:creationId xmlns:a16="http://schemas.microsoft.com/office/drawing/2014/main" id="{61DFA727-F42A-0A4B-AF57-A0F3D87CD701}"/>
              </a:ext>
            </a:extLst>
          </p:cNvPr>
          <p:cNvSpPr/>
          <p:nvPr/>
        </p:nvSpPr>
        <p:spPr>
          <a:xfrm>
            <a:off x="2942016" y="179275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5" name="Rectangle 4">
            <a:extLst>
              <a:ext uri="{FF2B5EF4-FFF2-40B4-BE49-F238E27FC236}">
                <a16:creationId xmlns:a16="http://schemas.microsoft.com/office/drawing/2014/main" id="{25B2518B-0C94-454B-A854-2B2010B9DC91}"/>
              </a:ext>
            </a:extLst>
          </p:cNvPr>
          <p:cNvSpPr/>
          <p:nvPr/>
        </p:nvSpPr>
        <p:spPr>
          <a:xfrm>
            <a:off x="3077461" y="217984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6" name="Rectangle 5">
            <a:extLst>
              <a:ext uri="{FF2B5EF4-FFF2-40B4-BE49-F238E27FC236}">
                <a16:creationId xmlns:a16="http://schemas.microsoft.com/office/drawing/2014/main" id="{E1495012-1DAC-EB46-AA0D-8DE4C79B78D1}"/>
              </a:ext>
            </a:extLst>
          </p:cNvPr>
          <p:cNvSpPr/>
          <p:nvPr/>
        </p:nvSpPr>
        <p:spPr>
          <a:xfrm>
            <a:off x="3342609" y="192483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7" name="Rectangle 6">
            <a:extLst>
              <a:ext uri="{FF2B5EF4-FFF2-40B4-BE49-F238E27FC236}">
                <a16:creationId xmlns:a16="http://schemas.microsoft.com/office/drawing/2014/main" id="{BFC23B2A-F639-A149-B898-7966AD1A5A34}"/>
              </a:ext>
            </a:extLst>
          </p:cNvPr>
          <p:cNvSpPr/>
          <p:nvPr/>
        </p:nvSpPr>
        <p:spPr>
          <a:xfrm>
            <a:off x="2442724" y="179275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8" name="Rectangle 7">
            <a:extLst>
              <a:ext uri="{FF2B5EF4-FFF2-40B4-BE49-F238E27FC236}">
                <a16:creationId xmlns:a16="http://schemas.microsoft.com/office/drawing/2014/main" id="{67EAE92F-6E0B-6449-AA8D-D6CF502BDAF5}"/>
              </a:ext>
            </a:extLst>
          </p:cNvPr>
          <p:cNvSpPr/>
          <p:nvPr/>
        </p:nvSpPr>
        <p:spPr>
          <a:xfrm>
            <a:off x="2691381" y="1475905"/>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9" name="Rectangle 8">
            <a:extLst>
              <a:ext uri="{FF2B5EF4-FFF2-40B4-BE49-F238E27FC236}">
                <a16:creationId xmlns:a16="http://schemas.microsoft.com/office/drawing/2014/main" id="{FFAB9455-A777-C14B-A0C6-A96959B603F7}"/>
              </a:ext>
            </a:extLst>
          </p:cNvPr>
          <p:cNvSpPr/>
          <p:nvPr/>
        </p:nvSpPr>
        <p:spPr>
          <a:xfrm>
            <a:off x="3238041" y="1525252"/>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0" name="Rectangle 9">
            <a:extLst>
              <a:ext uri="{FF2B5EF4-FFF2-40B4-BE49-F238E27FC236}">
                <a16:creationId xmlns:a16="http://schemas.microsoft.com/office/drawing/2014/main" id="{B662E232-B7F3-7441-97DA-E1CCC5310DBE}"/>
              </a:ext>
            </a:extLst>
          </p:cNvPr>
          <p:cNvSpPr/>
          <p:nvPr/>
        </p:nvSpPr>
        <p:spPr>
          <a:xfrm>
            <a:off x="2137924" y="2077239"/>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1" name="Rectangle 10">
            <a:extLst>
              <a:ext uri="{FF2B5EF4-FFF2-40B4-BE49-F238E27FC236}">
                <a16:creationId xmlns:a16="http://schemas.microsoft.com/office/drawing/2014/main" id="{99E9F75E-24FC-C44D-AA78-020B449646BE}"/>
              </a:ext>
            </a:extLst>
          </p:cNvPr>
          <p:cNvSpPr/>
          <p:nvPr/>
        </p:nvSpPr>
        <p:spPr>
          <a:xfrm>
            <a:off x="3529130" y="2189714"/>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2" name="Rectangle 11">
            <a:extLst>
              <a:ext uri="{FF2B5EF4-FFF2-40B4-BE49-F238E27FC236}">
                <a16:creationId xmlns:a16="http://schemas.microsoft.com/office/drawing/2014/main" id="{96744D14-3397-364A-B8B2-381EF69B36EA}"/>
              </a:ext>
            </a:extLst>
          </p:cNvPr>
          <p:cNvSpPr/>
          <p:nvPr/>
        </p:nvSpPr>
        <p:spPr>
          <a:xfrm>
            <a:off x="3624924" y="1789206"/>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3" name="Triangle 12">
            <a:extLst>
              <a:ext uri="{FF2B5EF4-FFF2-40B4-BE49-F238E27FC236}">
                <a16:creationId xmlns:a16="http://schemas.microsoft.com/office/drawing/2014/main" id="{178F1906-E971-A446-B245-615347E5FC4A}"/>
              </a:ext>
            </a:extLst>
          </p:cNvPr>
          <p:cNvSpPr/>
          <p:nvPr/>
        </p:nvSpPr>
        <p:spPr>
          <a:xfrm rot="10800000">
            <a:off x="1659116" y="2528019"/>
            <a:ext cx="2621280" cy="4407145"/>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4" name="Rounded Rectangle 13">
            <a:extLst>
              <a:ext uri="{FF2B5EF4-FFF2-40B4-BE49-F238E27FC236}">
                <a16:creationId xmlns:a16="http://schemas.microsoft.com/office/drawing/2014/main" id="{0C2F6F25-9602-BB48-AB9D-3D7F54CF13AB}"/>
              </a:ext>
            </a:extLst>
          </p:cNvPr>
          <p:cNvSpPr/>
          <p:nvPr/>
        </p:nvSpPr>
        <p:spPr>
          <a:xfrm>
            <a:off x="1659116" y="2871729"/>
            <a:ext cx="2621280" cy="772160"/>
          </a:xfrm>
          <a:prstGeom prst="roundRect">
            <a:avLst/>
          </a:prstGeom>
          <a:solidFill>
            <a:schemeClr val="bg1"/>
          </a:solidFill>
          <a:ln w="2540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r>
              <a:rPr lang="en-US" sz="1600" dirty="0">
                <a:solidFill>
                  <a:srgbClr val="1D516C"/>
                </a:solidFill>
                <a:latin typeface="Amazon Ember" charset="0"/>
                <a:ea typeface="Amazon Ember" charset="0"/>
                <a:cs typeface="Amazon Ember" charset="0"/>
              </a:rPr>
              <a:t>Cluster Constraints</a:t>
            </a:r>
          </a:p>
        </p:txBody>
      </p:sp>
      <p:sp>
        <p:nvSpPr>
          <p:cNvPr id="15" name="Rounded Rectangle 14">
            <a:extLst>
              <a:ext uri="{FF2B5EF4-FFF2-40B4-BE49-F238E27FC236}">
                <a16:creationId xmlns:a16="http://schemas.microsoft.com/office/drawing/2014/main" id="{992B3AB6-E68B-5A4E-B07C-78E7E7F26BCD}"/>
              </a:ext>
            </a:extLst>
          </p:cNvPr>
          <p:cNvSpPr/>
          <p:nvPr/>
        </p:nvSpPr>
        <p:spPr>
          <a:xfrm>
            <a:off x="1659116" y="3829795"/>
            <a:ext cx="2621280" cy="772160"/>
          </a:xfrm>
          <a:prstGeom prst="roundRect">
            <a:avLst/>
          </a:prstGeom>
          <a:solidFill>
            <a:schemeClr val="bg1"/>
          </a:solidFill>
          <a:ln w="2540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r>
              <a:rPr lang="en-US" sz="1600" dirty="0">
                <a:solidFill>
                  <a:srgbClr val="1D516C"/>
                </a:solidFill>
                <a:latin typeface="Amazon Ember" charset="0"/>
                <a:ea typeface="Amazon Ember" charset="0"/>
                <a:cs typeface="Amazon Ember" charset="0"/>
              </a:rPr>
              <a:t>Custom Constraints</a:t>
            </a:r>
          </a:p>
        </p:txBody>
      </p:sp>
      <p:sp>
        <p:nvSpPr>
          <p:cNvPr id="16" name="Rounded Rectangle 15">
            <a:extLst>
              <a:ext uri="{FF2B5EF4-FFF2-40B4-BE49-F238E27FC236}">
                <a16:creationId xmlns:a16="http://schemas.microsoft.com/office/drawing/2014/main" id="{B84EE57E-D64D-604A-B249-3F28A8DF5077}"/>
              </a:ext>
            </a:extLst>
          </p:cNvPr>
          <p:cNvSpPr/>
          <p:nvPr/>
        </p:nvSpPr>
        <p:spPr>
          <a:xfrm>
            <a:off x="1659116" y="4787860"/>
            <a:ext cx="2621280" cy="772160"/>
          </a:xfrm>
          <a:prstGeom prst="roundRect">
            <a:avLst/>
          </a:prstGeom>
          <a:solidFill>
            <a:schemeClr val="bg1"/>
          </a:solidFill>
          <a:ln w="2540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r>
              <a:rPr lang="en-US" sz="1600" dirty="0">
                <a:solidFill>
                  <a:srgbClr val="1D516C"/>
                </a:solidFill>
                <a:latin typeface="Amazon Ember" charset="0"/>
                <a:ea typeface="Amazon Ember" charset="0"/>
                <a:cs typeface="Amazon Ember" charset="0"/>
              </a:rPr>
              <a:t>Placement Strategies</a:t>
            </a:r>
          </a:p>
        </p:txBody>
      </p:sp>
      <p:sp>
        <p:nvSpPr>
          <p:cNvPr id="17" name="Rounded Rectangle 16">
            <a:extLst>
              <a:ext uri="{FF2B5EF4-FFF2-40B4-BE49-F238E27FC236}">
                <a16:creationId xmlns:a16="http://schemas.microsoft.com/office/drawing/2014/main" id="{4DC27EF1-F8D6-F346-A47A-A7C599B3D5C4}"/>
              </a:ext>
            </a:extLst>
          </p:cNvPr>
          <p:cNvSpPr/>
          <p:nvPr/>
        </p:nvSpPr>
        <p:spPr>
          <a:xfrm>
            <a:off x="1659116" y="5745926"/>
            <a:ext cx="2621280" cy="772160"/>
          </a:xfrm>
          <a:prstGeom prst="roundRect">
            <a:avLst/>
          </a:prstGeom>
          <a:solidFill>
            <a:schemeClr val="bg1"/>
          </a:solidFill>
          <a:ln w="2540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r>
              <a:rPr lang="en-US" sz="1600" dirty="0">
                <a:solidFill>
                  <a:srgbClr val="1D516C"/>
                </a:solidFill>
                <a:latin typeface="Amazon Ember" charset="0"/>
                <a:ea typeface="Amazon Ember" charset="0"/>
                <a:cs typeface="Amazon Ember" charset="0"/>
              </a:rPr>
              <a:t>Apply Filter</a:t>
            </a:r>
          </a:p>
        </p:txBody>
      </p:sp>
      <p:sp>
        <p:nvSpPr>
          <p:cNvPr id="18" name="Rectangle 17">
            <a:extLst>
              <a:ext uri="{FF2B5EF4-FFF2-40B4-BE49-F238E27FC236}">
                <a16:creationId xmlns:a16="http://schemas.microsoft.com/office/drawing/2014/main" id="{8BDB37FC-90B0-0F45-AB92-85755708E9C9}"/>
              </a:ext>
            </a:extLst>
          </p:cNvPr>
          <p:cNvSpPr/>
          <p:nvPr/>
        </p:nvSpPr>
        <p:spPr>
          <a:xfrm>
            <a:off x="2948812" y="7267096"/>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19" name="Rectangle 18">
            <a:extLst>
              <a:ext uri="{FF2B5EF4-FFF2-40B4-BE49-F238E27FC236}">
                <a16:creationId xmlns:a16="http://schemas.microsoft.com/office/drawing/2014/main" id="{D8585CA9-1A34-3240-B769-A723240F627E}"/>
              </a:ext>
            </a:extLst>
          </p:cNvPr>
          <p:cNvSpPr/>
          <p:nvPr/>
        </p:nvSpPr>
        <p:spPr>
          <a:xfrm>
            <a:off x="3454471" y="7316445"/>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0" name="Rectangle 19">
            <a:extLst>
              <a:ext uri="{FF2B5EF4-FFF2-40B4-BE49-F238E27FC236}">
                <a16:creationId xmlns:a16="http://schemas.microsoft.com/office/drawing/2014/main" id="{F695CEC2-C26F-6140-8CAA-392976CCB443}"/>
              </a:ext>
            </a:extLst>
          </p:cNvPr>
          <p:cNvSpPr/>
          <p:nvPr/>
        </p:nvSpPr>
        <p:spPr>
          <a:xfrm>
            <a:off x="2476142" y="7153886"/>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1" name="Rectangle 20">
            <a:extLst>
              <a:ext uri="{FF2B5EF4-FFF2-40B4-BE49-F238E27FC236}">
                <a16:creationId xmlns:a16="http://schemas.microsoft.com/office/drawing/2014/main" id="{45AF7D88-8F97-B440-B941-55AFF53E5BE6}"/>
              </a:ext>
            </a:extLst>
          </p:cNvPr>
          <p:cNvSpPr/>
          <p:nvPr/>
        </p:nvSpPr>
        <p:spPr>
          <a:xfrm>
            <a:off x="3254239" y="6989148"/>
            <a:ext cx="191588" cy="226424"/>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2" name="Right Arrow 21">
            <a:extLst>
              <a:ext uri="{FF2B5EF4-FFF2-40B4-BE49-F238E27FC236}">
                <a16:creationId xmlns:a16="http://schemas.microsoft.com/office/drawing/2014/main" id="{AFC84363-77BF-1C4D-9DD1-EB70AF2109B0}"/>
              </a:ext>
            </a:extLst>
          </p:cNvPr>
          <p:cNvSpPr/>
          <p:nvPr/>
        </p:nvSpPr>
        <p:spPr>
          <a:xfrm>
            <a:off x="4693130" y="2900415"/>
            <a:ext cx="2092960" cy="633510"/>
          </a:xfrm>
          <a:prstGeom prst="rightArrow">
            <a:avLst/>
          </a:prstGeom>
          <a:solidFill>
            <a:schemeClr val="accent1">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3" name="TextBox 22">
            <a:extLst>
              <a:ext uri="{FF2B5EF4-FFF2-40B4-BE49-F238E27FC236}">
                <a16:creationId xmlns:a16="http://schemas.microsoft.com/office/drawing/2014/main" id="{A770C63D-973D-C742-BF4E-49B94F3D645A}"/>
              </a:ext>
            </a:extLst>
          </p:cNvPr>
          <p:cNvSpPr txBox="1"/>
          <p:nvPr/>
        </p:nvSpPr>
        <p:spPr>
          <a:xfrm>
            <a:off x="7198822" y="2973330"/>
            <a:ext cx="6272548" cy="757130"/>
          </a:xfrm>
          <a:prstGeom prst="rect">
            <a:avLst/>
          </a:prstGeom>
          <a:noFill/>
        </p:spPr>
        <p:txBody>
          <a:bodyPr wrap="square" rtlCol="0">
            <a:spAutoFit/>
          </a:bodyPr>
          <a:lstStyle/>
          <a:p>
            <a:pPr defTabSz="1097280"/>
            <a:r>
              <a:rPr lang="en-US" sz="2160" dirty="0">
                <a:solidFill>
                  <a:srgbClr val="FFFFFF"/>
                </a:solidFill>
                <a:latin typeface="Amazon Ember Light" charset="0"/>
                <a:ea typeface="Amazon Ember Light" charset="0"/>
                <a:cs typeface="Amazon Ember Light" charset="0"/>
              </a:rPr>
              <a:t>Satisfy CPU, memory, and networking requirements</a:t>
            </a:r>
          </a:p>
        </p:txBody>
      </p:sp>
      <p:sp>
        <p:nvSpPr>
          <p:cNvPr id="24" name="Right Arrow 23">
            <a:extLst>
              <a:ext uri="{FF2B5EF4-FFF2-40B4-BE49-F238E27FC236}">
                <a16:creationId xmlns:a16="http://schemas.microsoft.com/office/drawing/2014/main" id="{81C46A46-2501-4041-83D2-E81531622A93}"/>
              </a:ext>
            </a:extLst>
          </p:cNvPr>
          <p:cNvSpPr/>
          <p:nvPr/>
        </p:nvSpPr>
        <p:spPr>
          <a:xfrm>
            <a:off x="4693130" y="3911641"/>
            <a:ext cx="2092960" cy="633510"/>
          </a:xfrm>
          <a:prstGeom prst="rightArrow">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5" name="TextBox 24">
            <a:extLst>
              <a:ext uri="{FF2B5EF4-FFF2-40B4-BE49-F238E27FC236}">
                <a16:creationId xmlns:a16="http://schemas.microsoft.com/office/drawing/2014/main" id="{FAEA6734-0076-3E48-B27B-E90669BE0A8E}"/>
              </a:ext>
            </a:extLst>
          </p:cNvPr>
          <p:cNvSpPr txBox="1"/>
          <p:nvPr/>
        </p:nvSpPr>
        <p:spPr>
          <a:xfrm>
            <a:off x="7198822" y="3842315"/>
            <a:ext cx="6272548" cy="757130"/>
          </a:xfrm>
          <a:prstGeom prst="rect">
            <a:avLst/>
          </a:prstGeom>
          <a:noFill/>
        </p:spPr>
        <p:txBody>
          <a:bodyPr wrap="square" rtlCol="0">
            <a:spAutoFit/>
          </a:bodyPr>
          <a:lstStyle/>
          <a:p>
            <a:pPr defTabSz="1097280"/>
            <a:r>
              <a:rPr lang="en-US" sz="2160" dirty="0">
                <a:solidFill>
                  <a:srgbClr val="FFFFFF"/>
                </a:solidFill>
                <a:latin typeface="Amazon Ember Light" charset="0"/>
                <a:ea typeface="Amazon Ember Light" charset="0"/>
                <a:cs typeface="Amazon Ember Light" charset="0"/>
              </a:rPr>
              <a:t>Filter for location, instance-type, AMI, or other custom attribute constraints</a:t>
            </a:r>
          </a:p>
        </p:txBody>
      </p:sp>
      <p:sp>
        <p:nvSpPr>
          <p:cNvPr id="26" name="Right Arrow 25">
            <a:extLst>
              <a:ext uri="{FF2B5EF4-FFF2-40B4-BE49-F238E27FC236}">
                <a16:creationId xmlns:a16="http://schemas.microsoft.com/office/drawing/2014/main" id="{BFB1C08E-D65D-D742-869A-DBD5246AD404}"/>
              </a:ext>
            </a:extLst>
          </p:cNvPr>
          <p:cNvSpPr/>
          <p:nvPr/>
        </p:nvSpPr>
        <p:spPr>
          <a:xfrm>
            <a:off x="4693130" y="4860157"/>
            <a:ext cx="2092960" cy="633510"/>
          </a:xfrm>
          <a:prstGeom prst="rightArrow">
            <a:avLst/>
          </a:prstGeom>
          <a:solidFill>
            <a:schemeClr val="accent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7" name="TextBox 26">
            <a:extLst>
              <a:ext uri="{FF2B5EF4-FFF2-40B4-BE49-F238E27FC236}">
                <a16:creationId xmlns:a16="http://schemas.microsoft.com/office/drawing/2014/main" id="{D1B0E605-91A5-DE49-BF73-8E46F13C39F3}"/>
              </a:ext>
            </a:extLst>
          </p:cNvPr>
          <p:cNvSpPr txBox="1"/>
          <p:nvPr/>
        </p:nvSpPr>
        <p:spPr>
          <a:xfrm>
            <a:off x="7198821" y="4790832"/>
            <a:ext cx="6168044" cy="757130"/>
          </a:xfrm>
          <a:prstGeom prst="rect">
            <a:avLst/>
          </a:prstGeom>
          <a:noFill/>
        </p:spPr>
        <p:txBody>
          <a:bodyPr wrap="square" rtlCol="0">
            <a:spAutoFit/>
          </a:bodyPr>
          <a:lstStyle/>
          <a:p>
            <a:pPr defTabSz="1097280"/>
            <a:r>
              <a:rPr lang="en-US" sz="2160" dirty="0">
                <a:solidFill>
                  <a:srgbClr val="FFFFFF"/>
                </a:solidFill>
                <a:latin typeface="Amazon Ember Light" charset="0"/>
                <a:ea typeface="Amazon Ember Light" charset="0"/>
                <a:cs typeface="Amazon Ember Light" charset="0"/>
              </a:rPr>
              <a:t>Identify instances that meet spread or binpack placement strategy</a:t>
            </a:r>
          </a:p>
        </p:txBody>
      </p:sp>
      <p:sp>
        <p:nvSpPr>
          <p:cNvPr id="28" name="Right Arrow 27">
            <a:extLst>
              <a:ext uri="{FF2B5EF4-FFF2-40B4-BE49-F238E27FC236}">
                <a16:creationId xmlns:a16="http://schemas.microsoft.com/office/drawing/2014/main" id="{BFC98A1B-1E98-F94C-9F0E-BB5C971DF346}"/>
              </a:ext>
            </a:extLst>
          </p:cNvPr>
          <p:cNvSpPr/>
          <p:nvPr/>
        </p:nvSpPr>
        <p:spPr>
          <a:xfrm>
            <a:off x="4693130" y="5808674"/>
            <a:ext cx="2092960" cy="633510"/>
          </a:xfrm>
          <a:prstGeom prst="rightArrow">
            <a:avLst/>
          </a:prstGeom>
          <a:solidFill>
            <a:schemeClr val="accent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97280"/>
            <a:endParaRPr lang="en-US" dirty="0">
              <a:solidFill>
                <a:srgbClr val="FFFFFF"/>
              </a:solidFill>
              <a:latin typeface="Amazon Ember" charset="0"/>
              <a:ea typeface="Amazon Ember" charset="0"/>
              <a:cs typeface="Amazon Ember" charset="0"/>
            </a:endParaRPr>
          </a:p>
        </p:txBody>
      </p:sp>
      <p:sp>
        <p:nvSpPr>
          <p:cNvPr id="29" name="TextBox 28">
            <a:extLst>
              <a:ext uri="{FF2B5EF4-FFF2-40B4-BE49-F238E27FC236}">
                <a16:creationId xmlns:a16="http://schemas.microsoft.com/office/drawing/2014/main" id="{82662F5B-87D9-9746-8472-B6AEE7D99960}"/>
              </a:ext>
            </a:extLst>
          </p:cNvPr>
          <p:cNvSpPr txBox="1"/>
          <p:nvPr/>
        </p:nvSpPr>
        <p:spPr>
          <a:xfrm>
            <a:off x="7198822" y="5902199"/>
            <a:ext cx="6272548" cy="424732"/>
          </a:xfrm>
          <a:prstGeom prst="rect">
            <a:avLst/>
          </a:prstGeom>
          <a:noFill/>
        </p:spPr>
        <p:txBody>
          <a:bodyPr wrap="square" rtlCol="0">
            <a:spAutoFit/>
          </a:bodyPr>
          <a:lstStyle/>
          <a:p>
            <a:pPr defTabSz="1097280"/>
            <a:r>
              <a:rPr lang="en-US" sz="2160" dirty="0">
                <a:solidFill>
                  <a:srgbClr val="FFFFFF"/>
                </a:solidFill>
                <a:latin typeface="Amazon Ember Light" charset="0"/>
                <a:ea typeface="Amazon Ember Light" charset="0"/>
                <a:cs typeface="Amazon Ember Light" charset="0"/>
              </a:rPr>
              <a:t>Select final container instances for placement</a:t>
            </a:r>
          </a:p>
        </p:txBody>
      </p:sp>
    </p:spTree>
    <p:extLst>
      <p:ext uri="{BB962C8B-B14F-4D97-AF65-F5344CB8AC3E}">
        <p14:creationId xmlns:p14="http://schemas.microsoft.com/office/powerpoint/2010/main" val="1842982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 0 L 0 0.22314 " pathEditMode="relative" ptsTypes="AA">
                                      <p:cBhvr>
                                        <p:cTn id="8" dur="2000" fill="hold"/>
                                        <p:tgtEl>
                                          <p:spTgt spid="3"/>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22314 " pathEditMode="relative" ptsTypes="AA">
                                      <p:cBhvr>
                                        <p:cTn id="10" dur="2000" fill="hold"/>
                                        <p:tgtEl>
                                          <p:spTgt spid="4"/>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 0.22314 " pathEditMode="relative" ptsTypes="AA">
                                      <p:cBhvr>
                                        <p:cTn id="12" dur="2000" fill="hold"/>
                                        <p:tgtEl>
                                          <p:spTgt spid="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 0.22314 " pathEditMode="relative" ptsTypes="AA">
                                      <p:cBhvr>
                                        <p:cTn id="14" dur="2000" fill="hold"/>
                                        <p:tgtEl>
                                          <p:spTgt spid="7"/>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22314 " pathEditMode="relative" ptsTypes="AA">
                                      <p:cBhvr>
                                        <p:cTn id="16" dur="2000" fill="hold"/>
                                        <p:tgtEl>
                                          <p:spTgt spid="8"/>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 0.22314 " pathEditMode="relative" ptsTypes="AA">
                                      <p:cBhvr>
                                        <p:cTn id="18" dur="2000" fill="hold"/>
                                        <p:tgtEl>
                                          <p:spTgt spid="9"/>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 0.22314 " pathEditMode="relative" ptsTypes="AA">
                                      <p:cBhvr>
                                        <p:cTn id="20" dur="2000" fill="hold"/>
                                        <p:tgtEl>
                                          <p:spTgt spid="10"/>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2.77778E-7 4.19753E-6 L 2.77778E-7 0.22314 " pathEditMode="relative" rAng="0" ptsTypes="AA">
                                      <p:cBhvr>
                                        <p:cTn id="22" dur="2000" fill="hold"/>
                                        <p:tgtEl>
                                          <p:spTgt spid="11"/>
                                        </p:tgtEl>
                                        <p:attrNameLst>
                                          <p:attrName>ppt_x</p:attrName>
                                          <p:attrName>ppt_y</p:attrName>
                                        </p:attrNameLst>
                                      </p:cBhvr>
                                      <p:rCtr x="0" y="11142"/>
                                    </p:animMotion>
                                  </p:childTnLst>
                                </p:cTn>
                              </p:par>
                              <p:par>
                                <p:cTn id="23" presetID="0" presetClass="path" presetSubtype="0" accel="50000" decel="50000" fill="hold" grpId="0" nodeType="withEffect">
                                  <p:stCondLst>
                                    <p:cond delay="0"/>
                                  </p:stCondLst>
                                  <p:childTnLst>
                                    <p:animMotion origin="layout" path="M 0 0 L 0 0.17346 " pathEditMode="relative" ptsTypes="AA">
                                      <p:cBhvr>
                                        <p:cTn id="24" dur="2000" fill="hold"/>
                                        <p:tgtEl>
                                          <p:spTgt spid="12"/>
                                        </p:tgtEl>
                                        <p:attrNameLst>
                                          <p:attrName>ppt_x</p:attrName>
                                          <p:attrName>ppt_y</p:attrName>
                                        </p:attrNameLst>
                                      </p:cBhvr>
                                    </p:animMotion>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 0 L -0.00677 0.22191 " pathEditMode="relative" ptsTypes="AA">
                                      <p:cBhvr>
                                        <p:cTn id="28" dur="2000" fill="hold"/>
                                        <p:tgtEl>
                                          <p:spTgt spid="6"/>
                                        </p:tgtEl>
                                        <p:attrNameLst>
                                          <p:attrName>ppt_x</p:attrName>
                                          <p:attrName>ppt_y</p:attrName>
                                        </p:attrNameLst>
                                      </p:cBhvr>
                                    </p:animMotion>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animBg="1"/>
      <p:bldP spid="25" grpId="0"/>
      <p:bldP spid="26" grpId="0" animBg="1"/>
      <p:bldP spid="27" grpId="0"/>
      <p:bldP spid="28" grpId="0" animBg="1"/>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5">
            <a:extLst>
              <a:ext uri="{FF2B5EF4-FFF2-40B4-BE49-F238E27FC236}">
                <a16:creationId xmlns:a16="http://schemas.microsoft.com/office/drawing/2014/main" id="{C44F31B1-09A8-4A77-AA75-57EA7F599C2B}"/>
              </a:ext>
            </a:extLst>
          </p:cNvPr>
          <p:cNvGrpSpPr/>
          <p:nvPr/>
        </p:nvGrpSpPr>
        <p:grpSpPr>
          <a:xfrm>
            <a:off x="5953617" y="1620020"/>
            <a:ext cx="2723168" cy="2723168"/>
            <a:chOff x="4495265" y="657669"/>
            <a:chExt cx="529661" cy="529661"/>
          </a:xfrm>
          <a:solidFill>
            <a:schemeClr val="accent1"/>
          </a:solidFill>
        </p:grpSpPr>
        <p:sp>
          <p:nvSpPr>
            <p:cNvPr id="7" name="Freeform: Shape 6">
              <a:extLst>
                <a:ext uri="{FF2B5EF4-FFF2-40B4-BE49-F238E27FC236}">
                  <a16:creationId xmlns:a16="http://schemas.microsoft.com/office/drawing/2014/main" id="{4B714B45-B028-4968-8656-BF33D28A228F}"/>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8" name="Freeform: Shape 7">
              <a:extLst>
                <a:ext uri="{FF2B5EF4-FFF2-40B4-BE49-F238E27FC236}">
                  <a16:creationId xmlns:a16="http://schemas.microsoft.com/office/drawing/2014/main" id="{5DD9DD35-FFC1-433A-9E9F-6883E77BFF93}"/>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9" name="Freeform: Shape 8">
              <a:extLst>
                <a:ext uri="{FF2B5EF4-FFF2-40B4-BE49-F238E27FC236}">
                  <a16:creationId xmlns:a16="http://schemas.microsoft.com/office/drawing/2014/main" id="{3D747570-360A-4454-99D4-FAD76A7CD138}"/>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grpSp>
      <p:sp>
        <p:nvSpPr>
          <p:cNvPr id="11" name="TextBox 10">
            <a:extLst>
              <a:ext uri="{FF2B5EF4-FFF2-40B4-BE49-F238E27FC236}">
                <a16:creationId xmlns:a16="http://schemas.microsoft.com/office/drawing/2014/main" id="{6EF5923A-EB55-4861-8413-D1EC903E7CE1}"/>
              </a:ext>
            </a:extLst>
          </p:cNvPr>
          <p:cNvSpPr txBox="1"/>
          <p:nvPr/>
        </p:nvSpPr>
        <p:spPr>
          <a:xfrm>
            <a:off x="5234434" y="4931421"/>
            <a:ext cx="4161536" cy="535531"/>
          </a:xfrm>
          <a:prstGeom prst="rect">
            <a:avLst/>
          </a:prstGeom>
          <a:noFill/>
        </p:spPr>
        <p:txBody>
          <a:bodyPr wrap="square" rtlCol="0">
            <a:spAutoFit/>
          </a:bodyPr>
          <a:lstStyle/>
          <a:p>
            <a:pPr algn="ctr" defTabSz="1097280"/>
            <a:r>
              <a:rPr lang="en-US" b="1" dirty="0">
                <a:solidFill>
                  <a:srgbClr val="FFFFFF"/>
                </a:solidFill>
                <a:latin typeface="Amazon Ember"/>
              </a:rPr>
              <a:t>AWS </a:t>
            </a:r>
            <a:r>
              <a:rPr lang="en-US" b="1" dirty="0" err="1">
                <a:solidFill>
                  <a:srgbClr val="FFFFFF"/>
                </a:solidFill>
                <a:latin typeface="Amazon Ember"/>
              </a:rPr>
              <a:t>Fargate</a:t>
            </a:r>
            <a:endParaRPr lang="en-US" b="1" dirty="0">
              <a:solidFill>
                <a:srgbClr val="FFFFFF"/>
              </a:solidFill>
              <a:latin typeface="Amazon Ember"/>
            </a:endParaRPr>
          </a:p>
        </p:txBody>
      </p:sp>
    </p:spTree>
    <p:extLst>
      <p:ext uri="{BB962C8B-B14F-4D97-AF65-F5344CB8AC3E}">
        <p14:creationId xmlns:p14="http://schemas.microsoft.com/office/powerpoint/2010/main" val="101125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It worked on my machine, why not in prod?</a:t>
            </a:r>
          </a:p>
        </p:txBody>
      </p:sp>
      <p:sp>
        <p:nvSpPr>
          <p:cNvPr id="7" name="Content Placeholder 6"/>
          <p:cNvSpPr>
            <a:spLocks noGrp="1"/>
          </p:cNvSpPr>
          <p:nvPr>
            <p:ph sz="quarter" idx="4294967295"/>
          </p:nvPr>
        </p:nvSpPr>
        <p:spPr>
          <a:xfrm>
            <a:off x="623857" y="6678754"/>
            <a:ext cx="3114675" cy="479425"/>
          </a:xfrm>
        </p:spPr>
        <p:txBody>
          <a:bodyPr/>
          <a:lstStyle/>
          <a:p>
            <a:pPr algn="ctr"/>
            <a:r>
              <a:rPr lang="en-US" sz="3200" dirty="0"/>
              <a:t>Local Laptop</a:t>
            </a:r>
          </a:p>
        </p:txBody>
      </p:sp>
      <p:sp>
        <p:nvSpPr>
          <p:cNvPr id="8" name="Content Placeholder 7"/>
          <p:cNvSpPr>
            <a:spLocks noGrp="1"/>
          </p:cNvSpPr>
          <p:nvPr>
            <p:ph sz="quarter" idx="4294967295"/>
          </p:nvPr>
        </p:nvSpPr>
        <p:spPr>
          <a:xfrm>
            <a:off x="4026135" y="6696291"/>
            <a:ext cx="3116263" cy="479425"/>
          </a:xfrm>
        </p:spPr>
        <p:txBody>
          <a:bodyPr/>
          <a:lstStyle/>
          <a:p>
            <a:pPr algn="ctr"/>
            <a:r>
              <a:rPr lang="en-US" sz="3200" dirty="0"/>
              <a:t>Staging / QA</a:t>
            </a:r>
          </a:p>
        </p:txBody>
      </p:sp>
      <p:sp>
        <p:nvSpPr>
          <p:cNvPr id="9" name="Content Placeholder 8"/>
          <p:cNvSpPr>
            <a:spLocks noGrp="1"/>
          </p:cNvSpPr>
          <p:nvPr>
            <p:ph sz="quarter" idx="4294967295"/>
          </p:nvPr>
        </p:nvSpPr>
        <p:spPr>
          <a:xfrm>
            <a:off x="7071736" y="6696547"/>
            <a:ext cx="3116262" cy="479425"/>
          </a:xfrm>
        </p:spPr>
        <p:txBody>
          <a:bodyPr/>
          <a:lstStyle/>
          <a:p>
            <a:pPr algn="ctr"/>
            <a:r>
              <a:rPr lang="en-US" sz="3200" dirty="0"/>
              <a:t>Production</a:t>
            </a:r>
            <a:endParaRPr lang="en-US" dirty="0"/>
          </a:p>
          <a:p>
            <a:endParaRPr lang="en-US" dirty="0"/>
          </a:p>
        </p:txBody>
      </p:sp>
      <p:sp>
        <p:nvSpPr>
          <p:cNvPr id="10" name="Content Placeholder 9"/>
          <p:cNvSpPr>
            <a:spLocks noGrp="1"/>
          </p:cNvSpPr>
          <p:nvPr>
            <p:ph sz="quarter" idx="4294967295"/>
          </p:nvPr>
        </p:nvSpPr>
        <p:spPr>
          <a:xfrm>
            <a:off x="10609921" y="6696291"/>
            <a:ext cx="2013811" cy="479425"/>
          </a:xfrm>
        </p:spPr>
        <p:txBody>
          <a:bodyPr/>
          <a:lstStyle/>
          <a:p>
            <a:r>
              <a:rPr lang="en-US" sz="3200" dirty="0"/>
              <a:t>On-prem</a:t>
            </a:r>
          </a:p>
          <a:p>
            <a:endParaRPr lang="en-US" sz="3200" dirty="0"/>
          </a:p>
        </p:txBody>
      </p:sp>
      <p:pic>
        <p:nvPicPr>
          <p:cNvPr id="11" name="Picture Placeholder 10"/>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1092636" y="4001077"/>
            <a:ext cx="2351088" cy="2351087"/>
          </a:xfrm>
        </p:spPr>
      </p:pic>
      <p:pic>
        <p:nvPicPr>
          <p:cNvPr id="12" name="Picture Placeholder 11"/>
          <p:cNvPicPr>
            <a:picLocks noGrp="1" noChangeAspect="1"/>
          </p:cNvPicPr>
          <p:nvPr>
            <p:ph type="pic" sz="quarter" idx="4294967295"/>
          </p:nvPr>
        </p:nvPicPr>
        <p:blipFill>
          <a:blip r:embed="rId4">
            <a:extLst>
              <a:ext uri="{28A0092B-C50C-407E-A947-70E740481C1C}">
                <a14:useLocalDpi xmlns:a14="http://schemas.microsoft.com/office/drawing/2010/main" val="0"/>
              </a:ext>
            </a:extLst>
          </a:blip>
          <a:srcRect/>
          <a:stretch>
            <a:fillRect/>
          </a:stretch>
        </p:blipFill>
        <p:spPr>
          <a:xfrm>
            <a:off x="4445903" y="4114800"/>
            <a:ext cx="2209800" cy="2208212"/>
          </a:xfrm>
        </p:spPr>
      </p:pic>
      <p:pic>
        <p:nvPicPr>
          <p:cNvPr id="13" name="Picture Placeholder 12"/>
          <p:cNvPicPr>
            <a:picLocks noGrp="1" noChangeAspect="1"/>
          </p:cNvPicPr>
          <p:nvPr>
            <p:ph type="pic" sz="quarter" idx="4294967295"/>
          </p:nvPr>
        </p:nvPicPr>
        <p:blipFill>
          <a:blip r:embed="rId5">
            <a:extLst>
              <a:ext uri="{28A0092B-C50C-407E-A947-70E740481C1C}">
                <a14:useLocalDpi xmlns:a14="http://schemas.microsoft.com/office/drawing/2010/main" val="0"/>
              </a:ext>
            </a:extLst>
          </a:blip>
          <a:srcRect/>
          <a:stretch>
            <a:fillRect/>
          </a:stretch>
        </p:blipFill>
        <p:spPr>
          <a:xfrm>
            <a:off x="10407433" y="4073525"/>
            <a:ext cx="2251075" cy="2249487"/>
          </a:xfrm>
        </p:spPr>
      </p:pic>
      <p:pic>
        <p:nvPicPr>
          <p:cNvPr id="22" name="Picture Placeholder 12"/>
          <p:cNvPicPr>
            <a:picLocks noGrp="1" noChangeAspect="1"/>
          </p:cNvPicPr>
          <p:nvPr>
            <p:ph type="pic" sz="quarter" idx="4294967295"/>
          </p:nvPr>
        </p:nvPicPr>
        <p:blipFill>
          <a:blip r:embed="rId5">
            <a:extLst>
              <a:ext uri="{28A0092B-C50C-407E-A947-70E740481C1C}">
                <a14:useLocalDpi xmlns:a14="http://schemas.microsoft.com/office/drawing/2010/main" val="0"/>
              </a:ext>
            </a:extLst>
          </a:blip>
          <a:srcRect/>
          <a:stretch>
            <a:fillRect/>
          </a:stretch>
        </p:blipFill>
        <p:spPr>
          <a:xfrm>
            <a:off x="7437781" y="4114800"/>
            <a:ext cx="2208212" cy="2208212"/>
          </a:xfr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534" y="1877436"/>
            <a:ext cx="1673013" cy="1673013"/>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4297" y="1877435"/>
            <a:ext cx="1673013" cy="167301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5381" y="1876315"/>
            <a:ext cx="1673013" cy="1673013"/>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2703" y="1876315"/>
            <a:ext cx="1673013" cy="1673013"/>
          </a:xfrm>
          <a:prstGeom prst="rect">
            <a:avLst/>
          </a:prstGeom>
        </p:spPr>
      </p:pic>
      <p:sp>
        <p:nvSpPr>
          <p:cNvPr id="24" name="Content Placeholder 6"/>
          <p:cNvSpPr txBox="1">
            <a:spLocks/>
          </p:cNvSpPr>
          <p:nvPr/>
        </p:nvSpPr>
        <p:spPr>
          <a:xfrm>
            <a:off x="1760451" y="3375289"/>
            <a:ext cx="1108218" cy="478813"/>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200" b="0" i="0" kern="1200" spc="50" baseline="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2pPr>
            <a:lvl3pPr marL="11430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3pPr>
            <a:lvl4pPr marL="16002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4pPr>
            <a:lvl5pPr marL="20574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20" dirty="0"/>
              <a:t>v6.0.0</a:t>
            </a:r>
          </a:p>
        </p:txBody>
      </p:sp>
      <p:sp>
        <p:nvSpPr>
          <p:cNvPr id="25" name="Content Placeholder 6"/>
          <p:cNvSpPr txBox="1">
            <a:spLocks/>
          </p:cNvSpPr>
          <p:nvPr/>
        </p:nvSpPr>
        <p:spPr>
          <a:xfrm>
            <a:off x="5030158" y="3375290"/>
            <a:ext cx="1108218" cy="478813"/>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200" b="0" i="0" kern="1200" spc="50" baseline="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2pPr>
            <a:lvl3pPr marL="11430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3pPr>
            <a:lvl4pPr marL="16002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4pPr>
            <a:lvl5pPr marL="20574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20" dirty="0"/>
              <a:t>v7.0.0</a:t>
            </a:r>
          </a:p>
        </p:txBody>
      </p:sp>
      <p:sp>
        <p:nvSpPr>
          <p:cNvPr id="26" name="Content Placeholder 6"/>
          <p:cNvSpPr txBox="1">
            <a:spLocks/>
          </p:cNvSpPr>
          <p:nvPr/>
        </p:nvSpPr>
        <p:spPr>
          <a:xfrm>
            <a:off x="8075758" y="3375290"/>
            <a:ext cx="1108218" cy="478813"/>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200" b="0" i="0" kern="1200" spc="50" baseline="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2pPr>
            <a:lvl3pPr marL="11430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3pPr>
            <a:lvl4pPr marL="16002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4pPr>
            <a:lvl5pPr marL="20574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20" dirty="0"/>
              <a:t>v4.0.0</a:t>
            </a:r>
          </a:p>
        </p:txBody>
      </p:sp>
      <p:sp>
        <p:nvSpPr>
          <p:cNvPr id="27" name="Content Placeholder 6"/>
          <p:cNvSpPr txBox="1">
            <a:spLocks/>
          </p:cNvSpPr>
          <p:nvPr/>
        </p:nvSpPr>
        <p:spPr>
          <a:xfrm>
            <a:off x="11062718" y="3375289"/>
            <a:ext cx="1108218" cy="478813"/>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200" b="0" i="0" kern="1200" spc="50" baseline="0">
                <a:solidFill>
                  <a:schemeClr val="tx1"/>
                </a:solidFill>
                <a:latin typeface="Amazon Ember" charset="0"/>
                <a:ea typeface="Amazon Ember" charset="0"/>
                <a:cs typeface="Amazon Ember" charset="0"/>
              </a:defRPr>
            </a:lvl1pPr>
            <a:lvl2pPr marL="742950" indent="-28575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2pPr>
            <a:lvl3pPr marL="11430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3pPr>
            <a:lvl4pPr marL="16002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4pPr>
            <a:lvl5pPr marL="2057400" indent="-228600" algn="l" defTabSz="457200" rtl="0" eaLnBrk="1" latinLnBrk="0" hangingPunct="1">
              <a:spcBef>
                <a:spcPct val="20000"/>
              </a:spcBef>
              <a:buFont typeface="Arial"/>
              <a:buChar char="»"/>
              <a:defRPr sz="1200" b="0" i="0" kern="1200" spc="50" baseline="0">
                <a:solidFill>
                  <a:schemeClr val="tx1"/>
                </a:solidFill>
                <a:latin typeface="Roboto Condensed" charset="0"/>
                <a:ea typeface="Roboto Condensed" charset="0"/>
                <a:cs typeface="Roboto Condensed"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20" dirty="0"/>
              <a:t>v7.0.0</a:t>
            </a:r>
          </a:p>
        </p:txBody>
      </p:sp>
    </p:spTree>
    <p:extLst>
      <p:ext uri="{BB962C8B-B14F-4D97-AF65-F5344CB8AC3E}">
        <p14:creationId xmlns:p14="http://schemas.microsoft.com/office/powerpoint/2010/main" val="19096130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FF1C17-8A5F-4862-9C8F-0733888F149D}"/>
              </a:ext>
            </a:extLst>
          </p:cNvPr>
          <p:cNvGrpSpPr/>
          <p:nvPr/>
        </p:nvGrpSpPr>
        <p:grpSpPr>
          <a:xfrm>
            <a:off x="960625" y="1606796"/>
            <a:ext cx="5591929" cy="5425901"/>
            <a:chOff x="830580" y="887413"/>
            <a:chExt cx="4063684" cy="3943029"/>
          </a:xfrm>
        </p:grpSpPr>
        <p:grpSp>
          <p:nvGrpSpPr>
            <p:cNvPr id="5" name="Group 18">
              <a:extLst>
                <a:ext uri="{FF2B5EF4-FFF2-40B4-BE49-F238E27FC236}">
                  <a16:creationId xmlns:a16="http://schemas.microsoft.com/office/drawing/2014/main" id="{370A1AD2-C714-4FBB-B61B-45CCF2A1BD5F}"/>
                </a:ext>
              </a:extLst>
            </p:cNvPr>
            <p:cNvGrpSpPr>
              <a:grpSpLocks noChangeAspect="1"/>
            </p:cNvGrpSpPr>
            <p:nvPr/>
          </p:nvGrpSpPr>
          <p:grpSpPr bwMode="auto">
            <a:xfrm>
              <a:off x="2043624" y="1304925"/>
              <a:ext cx="2319338" cy="2451100"/>
              <a:chOff x="1420" y="822"/>
              <a:chExt cx="1461" cy="1544"/>
            </a:xfrm>
          </p:grpSpPr>
          <p:sp>
            <p:nvSpPr>
              <p:cNvPr id="11" name="Freeform 19">
                <a:extLst>
                  <a:ext uri="{FF2B5EF4-FFF2-40B4-BE49-F238E27FC236}">
                    <a16:creationId xmlns:a16="http://schemas.microsoft.com/office/drawing/2014/main" id="{7EDC790E-56AF-4ACD-8D93-F3664633D552}"/>
                  </a:ext>
                </a:extLst>
              </p:cNvPr>
              <p:cNvSpPr>
                <a:spLocks/>
              </p:cNvSpPr>
              <p:nvPr/>
            </p:nvSpPr>
            <p:spPr bwMode="auto">
              <a:xfrm>
                <a:off x="1774" y="822"/>
                <a:ext cx="806" cy="0"/>
              </a:xfrm>
              <a:custGeom>
                <a:avLst/>
                <a:gdLst>
                  <a:gd name="T0" fmla="*/ 0 w 806"/>
                  <a:gd name="T1" fmla="*/ 806 w 806"/>
                  <a:gd name="T2" fmla="*/ 0 w 806"/>
                </a:gdLst>
                <a:ahLst/>
                <a:cxnLst>
                  <a:cxn ang="0">
                    <a:pos x="T0" y="0"/>
                  </a:cxn>
                  <a:cxn ang="0">
                    <a:pos x="T1" y="0"/>
                  </a:cxn>
                  <a:cxn ang="0">
                    <a:pos x="T2" y="0"/>
                  </a:cxn>
                </a:cxnLst>
                <a:rect l="0" t="0" r="r" b="b"/>
                <a:pathLst>
                  <a:path w="806">
                    <a:moveTo>
                      <a:pt x="0" y="0"/>
                    </a:moveTo>
                    <a:lnTo>
                      <a:pt x="806"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2" name="Line 20">
                <a:extLst>
                  <a:ext uri="{FF2B5EF4-FFF2-40B4-BE49-F238E27FC236}">
                    <a16:creationId xmlns:a16="http://schemas.microsoft.com/office/drawing/2014/main" id="{24F8155E-D991-453B-8119-CBCC3565DF28}"/>
                  </a:ext>
                </a:extLst>
              </p:cNvPr>
              <p:cNvSpPr>
                <a:spLocks noChangeShapeType="1"/>
              </p:cNvSpPr>
              <p:nvPr/>
            </p:nvSpPr>
            <p:spPr bwMode="auto">
              <a:xfrm>
                <a:off x="1774" y="822"/>
                <a:ext cx="806"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3" name="Freeform 21">
                <a:extLst>
                  <a:ext uri="{FF2B5EF4-FFF2-40B4-BE49-F238E27FC236}">
                    <a16:creationId xmlns:a16="http://schemas.microsoft.com/office/drawing/2014/main" id="{61EEB610-3966-4F46-900B-20212267C830}"/>
                  </a:ext>
                </a:extLst>
              </p:cNvPr>
              <p:cNvSpPr>
                <a:spLocks/>
              </p:cNvSpPr>
              <p:nvPr/>
            </p:nvSpPr>
            <p:spPr bwMode="auto">
              <a:xfrm>
                <a:off x="1564" y="1005"/>
                <a:ext cx="890" cy="0"/>
              </a:xfrm>
              <a:custGeom>
                <a:avLst/>
                <a:gdLst>
                  <a:gd name="T0" fmla="*/ 0 w 890"/>
                  <a:gd name="T1" fmla="*/ 890 w 890"/>
                  <a:gd name="T2" fmla="*/ 0 w 890"/>
                </a:gdLst>
                <a:ahLst/>
                <a:cxnLst>
                  <a:cxn ang="0">
                    <a:pos x="T0" y="0"/>
                  </a:cxn>
                  <a:cxn ang="0">
                    <a:pos x="T1" y="0"/>
                  </a:cxn>
                  <a:cxn ang="0">
                    <a:pos x="T2" y="0"/>
                  </a:cxn>
                </a:cxnLst>
                <a:rect l="0" t="0" r="r" b="b"/>
                <a:pathLst>
                  <a:path w="890">
                    <a:moveTo>
                      <a:pt x="0" y="0"/>
                    </a:moveTo>
                    <a:lnTo>
                      <a:pt x="890"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4" name="Line 22">
                <a:extLst>
                  <a:ext uri="{FF2B5EF4-FFF2-40B4-BE49-F238E27FC236}">
                    <a16:creationId xmlns:a16="http://schemas.microsoft.com/office/drawing/2014/main" id="{AA0BE358-9C9B-4A50-B9CA-5BEBF3FEB309}"/>
                  </a:ext>
                </a:extLst>
              </p:cNvPr>
              <p:cNvSpPr>
                <a:spLocks noChangeShapeType="1"/>
              </p:cNvSpPr>
              <p:nvPr/>
            </p:nvSpPr>
            <p:spPr bwMode="auto">
              <a:xfrm>
                <a:off x="1564" y="1005"/>
                <a:ext cx="890"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5" name="Freeform 23">
                <a:extLst>
                  <a:ext uri="{FF2B5EF4-FFF2-40B4-BE49-F238E27FC236}">
                    <a16:creationId xmlns:a16="http://schemas.microsoft.com/office/drawing/2014/main" id="{8878E516-07C6-4850-957D-12D2D1F5734F}"/>
                  </a:ext>
                </a:extLst>
              </p:cNvPr>
              <p:cNvSpPr>
                <a:spLocks/>
              </p:cNvSpPr>
              <p:nvPr/>
            </p:nvSpPr>
            <p:spPr bwMode="auto">
              <a:xfrm>
                <a:off x="1420" y="1171"/>
                <a:ext cx="367" cy="0"/>
              </a:xfrm>
              <a:custGeom>
                <a:avLst/>
                <a:gdLst>
                  <a:gd name="T0" fmla="*/ 0 w 367"/>
                  <a:gd name="T1" fmla="*/ 367 w 367"/>
                  <a:gd name="T2" fmla="*/ 0 w 367"/>
                </a:gdLst>
                <a:ahLst/>
                <a:cxnLst>
                  <a:cxn ang="0">
                    <a:pos x="T0" y="0"/>
                  </a:cxn>
                  <a:cxn ang="0">
                    <a:pos x="T1" y="0"/>
                  </a:cxn>
                  <a:cxn ang="0">
                    <a:pos x="T2" y="0"/>
                  </a:cxn>
                </a:cxnLst>
                <a:rect l="0" t="0" r="r" b="b"/>
                <a:pathLst>
                  <a:path w="367">
                    <a:moveTo>
                      <a:pt x="0" y="0"/>
                    </a:moveTo>
                    <a:lnTo>
                      <a:pt x="367"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6" name="Line 24">
                <a:extLst>
                  <a:ext uri="{FF2B5EF4-FFF2-40B4-BE49-F238E27FC236}">
                    <a16:creationId xmlns:a16="http://schemas.microsoft.com/office/drawing/2014/main" id="{34F4B5F3-E261-4679-9C2F-9D30F66BE89E}"/>
                  </a:ext>
                </a:extLst>
              </p:cNvPr>
              <p:cNvSpPr>
                <a:spLocks noChangeShapeType="1"/>
              </p:cNvSpPr>
              <p:nvPr/>
            </p:nvSpPr>
            <p:spPr bwMode="auto">
              <a:xfrm>
                <a:off x="1420" y="1171"/>
                <a:ext cx="367"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7" name="Freeform 25">
                <a:extLst>
                  <a:ext uri="{FF2B5EF4-FFF2-40B4-BE49-F238E27FC236}">
                    <a16:creationId xmlns:a16="http://schemas.microsoft.com/office/drawing/2014/main" id="{E1394C61-6A15-4A05-AE52-9A59A7938AA6}"/>
                  </a:ext>
                </a:extLst>
              </p:cNvPr>
              <p:cNvSpPr>
                <a:spLocks/>
              </p:cNvSpPr>
              <p:nvPr/>
            </p:nvSpPr>
            <p:spPr bwMode="auto">
              <a:xfrm>
                <a:off x="1564" y="1345"/>
                <a:ext cx="480" cy="0"/>
              </a:xfrm>
              <a:custGeom>
                <a:avLst/>
                <a:gdLst>
                  <a:gd name="T0" fmla="*/ 0 w 480"/>
                  <a:gd name="T1" fmla="*/ 480 w 480"/>
                  <a:gd name="T2" fmla="*/ 0 w 480"/>
                </a:gdLst>
                <a:ahLst/>
                <a:cxnLst>
                  <a:cxn ang="0">
                    <a:pos x="T0" y="0"/>
                  </a:cxn>
                  <a:cxn ang="0">
                    <a:pos x="T1" y="0"/>
                  </a:cxn>
                  <a:cxn ang="0">
                    <a:pos x="T2" y="0"/>
                  </a:cxn>
                </a:cxnLst>
                <a:rect l="0" t="0" r="r" b="b"/>
                <a:pathLst>
                  <a:path w="480">
                    <a:moveTo>
                      <a:pt x="0" y="0"/>
                    </a:moveTo>
                    <a:lnTo>
                      <a:pt x="480"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8" name="Line 26">
                <a:extLst>
                  <a:ext uri="{FF2B5EF4-FFF2-40B4-BE49-F238E27FC236}">
                    <a16:creationId xmlns:a16="http://schemas.microsoft.com/office/drawing/2014/main" id="{C2D7AD11-7BB3-476D-87D1-E4C9BF19036A}"/>
                  </a:ext>
                </a:extLst>
              </p:cNvPr>
              <p:cNvSpPr>
                <a:spLocks noChangeShapeType="1"/>
              </p:cNvSpPr>
              <p:nvPr/>
            </p:nvSpPr>
            <p:spPr bwMode="auto">
              <a:xfrm>
                <a:off x="1564" y="1345"/>
                <a:ext cx="480"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19" name="Freeform 27">
                <a:extLst>
                  <a:ext uri="{FF2B5EF4-FFF2-40B4-BE49-F238E27FC236}">
                    <a16:creationId xmlns:a16="http://schemas.microsoft.com/office/drawing/2014/main" id="{1033D038-CDFA-43A2-8B0D-5D84713F319C}"/>
                  </a:ext>
                </a:extLst>
              </p:cNvPr>
              <p:cNvSpPr>
                <a:spLocks/>
              </p:cNvSpPr>
              <p:nvPr/>
            </p:nvSpPr>
            <p:spPr bwMode="auto">
              <a:xfrm>
                <a:off x="1704" y="1520"/>
                <a:ext cx="750" cy="0"/>
              </a:xfrm>
              <a:custGeom>
                <a:avLst/>
                <a:gdLst>
                  <a:gd name="T0" fmla="*/ 0 w 750"/>
                  <a:gd name="T1" fmla="*/ 750 w 750"/>
                  <a:gd name="T2" fmla="*/ 0 w 750"/>
                </a:gdLst>
                <a:ahLst/>
                <a:cxnLst>
                  <a:cxn ang="0">
                    <a:pos x="T0" y="0"/>
                  </a:cxn>
                  <a:cxn ang="0">
                    <a:pos x="T1" y="0"/>
                  </a:cxn>
                  <a:cxn ang="0">
                    <a:pos x="T2" y="0"/>
                  </a:cxn>
                </a:cxnLst>
                <a:rect l="0" t="0" r="r" b="b"/>
                <a:pathLst>
                  <a:path w="750">
                    <a:moveTo>
                      <a:pt x="0" y="0"/>
                    </a:moveTo>
                    <a:lnTo>
                      <a:pt x="750"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0" name="Line 28">
                <a:extLst>
                  <a:ext uri="{FF2B5EF4-FFF2-40B4-BE49-F238E27FC236}">
                    <a16:creationId xmlns:a16="http://schemas.microsoft.com/office/drawing/2014/main" id="{FFE349D0-784E-40EF-96B9-BAFB52D690F0}"/>
                  </a:ext>
                </a:extLst>
              </p:cNvPr>
              <p:cNvSpPr>
                <a:spLocks noChangeShapeType="1"/>
              </p:cNvSpPr>
              <p:nvPr/>
            </p:nvSpPr>
            <p:spPr bwMode="auto">
              <a:xfrm>
                <a:off x="1704" y="1520"/>
                <a:ext cx="750"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1" name="Freeform 29">
                <a:extLst>
                  <a:ext uri="{FF2B5EF4-FFF2-40B4-BE49-F238E27FC236}">
                    <a16:creationId xmlns:a16="http://schemas.microsoft.com/office/drawing/2014/main" id="{AF8E8460-B7BB-4124-9E38-35BCEF040638}"/>
                  </a:ext>
                </a:extLst>
              </p:cNvPr>
              <p:cNvSpPr>
                <a:spLocks/>
              </p:cNvSpPr>
              <p:nvPr/>
            </p:nvSpPr>
            <p:spPr bwMode="auto">
              <a:xfrm>
                <a:off x="1704" y="1677"/>
                <a:ext cx="1177" cy="0"/>
              </a:xfrm>
              <a:custGeom>
                <a:avLst/>
                <a:gdLst>
                  <a:gd name="T0" fmla="*/ 0 w 1177"/>
                  <a:gd name="T1" fmla="*/ 1177 w 1177"/>
                  <a:gd name="T2" fmla="*/ 0 w 1177"/>
                </a:gdLst>
                <a:ahLst/>
                <a:cxnLst>
                  <a:cxn ang="0">
                    <a:pos x="T0" y="0"/>
                  </a:cxn>
                  <a:cxn ang="0">
                    <a:pos x="T1" y="0"/>
                  </a:cxn>
                  <a:cxn ang="0">
                    <a:pos x="T2" y="0"/>
                  </a:cxn>
                </a:cxnLst>
                <a:rect l="0" t="0" r="r" b="b"/>
                <a:pathLst>
                  <a:path w="1177">
                    <a:moveTo>
                      <a:pt x="0" y="0"/>
                    </a:moveTo>
                    <a:lnTo>
                      <a:pt x="1177"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2" name="Line 30">
                <a:extLst>
                  <a:ext uri="{FF2B5EF4-FFF2-40B4-BE49-F238E27FC236}">
                    <a16:creationId xmlns:a16="http://schemas.microsoft.com/office/drawing/2014/main" id="{1C55F308-D934-42CC-A65F-5BCEEAF2F201}"/>
                  </a:ext>
                </a:extLst>
              </p:cNvPr>
              <p:cNvSpPr>
                <a:spLocks noChangeShapeType="1"/>
              </p:cNvSpPr>
              <p:nvPr/>
            </p:nvSpPr>
            <p:spPr bwMode="auto">
              <a:xfrm>
                <a:off x="1704" y="1677"/>
                <a:ext cx="1177"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3" name="Freeform 31">
                <a:extLst>
                  <a:ext uri="{FF2B5EF4-FFF2-40B4-BE49-F238E27FC236}">
                    <a16:creationId xmlns:a16="http://schemas.microsoft.com/office/drawing/2014/main" id="{6B22F997-0C42-4167-88C0-7EB381D3D0D7}"/>
                  </a:ext>
                </a:extLst>
              </p:cNvPr>
              <p:cNvSpPr>
                <a:spLocks/>
              </p:cNvSpPr>
              <p:nvPr/>
            </p:nvSpPr>
            <p:spPr bwMode="auto">
              <a:xfrm>
                <a:off x="1704" y="1851"/>
                <a:ext cx="968" cy="0"/>
              </a:xfrm>
              <a:custGeom>
                <a:avLst/>
                <a:gdLst>
                  <a:gd name="T0" fmla="*/ 0 w 968"/>
                  <a:gd name="T1" fmla="*/ 968 w 968"/>
                  <a:gd name="T2" fmla="*/ 0 w 968"/>
                </a:gdLst>
                <a:ahLst/>
                <a:cxnLst>
                  <a:cxn ang="0">
                    <a:pos x="T0" y="0"/>
                  </a:cxn>
                  <a:cxn ang="0">
                    <a:pos x="T1" y="0"/>
                  </a:cxn>
                  <a:cxn ang="0">
                    <a:pos x="T2" y="0"/>
                  </a:cxn>
                </a:cxnLst>
                <a:rect l="0" t="0" r="r" b="b"/>
                <a:pathLst>
                  <a:path w="968">
                    <a:moveTo>
                      <a:pt x="0" y="0"/>
                    </a:moveTo>
                    <a:lnTo>
                      <a:pt x="968"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4" name="Line 32">
                <a:extLst>
                  <a:ext uri="{FF2B5EF4-FFF2-40B4-BE49-F238E27FC236}">
                    <a16:creationId xmlns:a16="http://schemas.microsoft.com/office/drawing/2014/main" id="{1082FCC4-179A-48FA-9C7E-CF3DB251CEF5}"/>
                  </a:ext>
                </a:extLst>
              </p:cNvPr>
              <p:cNvSpPr>
                <a:spLocks noChangeShapeType="1"/>
              </p:cNvSpPr>
              <p:nvPr/>
            </p:nvSpPr>
            <p:spPr bwMode="auto">
              <a:xfrm>
                <a:off x="1704" y="1851"/>
                <a:ext cx="968"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5" name="Freeform 33">
                <a:extLst>
                  <a:ext uri="{FF2B5EF4-FFF2-40B4-BE49-F238E27FC236}">
                    <a16:creationId xmlns:a16="http://schemas.microsoft.com/office/drawing/2014/main" id="{05C90AD2-FB6B-4D1B-ADA1-8AF8778F6C1C}"/>
                  </a:ext>
                </a:extLst>
              </p:cNvPr>
              <p:cNvSpPr>
                <a:spLocks/>
              </p:cNvSpPr>
              <p:nvPr/>
            </p:nvSpPr>
            <p:spPr bwMode="auto">
              <a:xfrm>
                <a:off x="1564" y="2030"/>
                <a:ext cx="907" cy="0"/>
              </a:xfrm>
              <a:custGeom>
                <a:avLst/>
                <a:gdLst>
                  <a:gd name="T0" fmla="*/ 0 w 907"/>
                  <a:gd name="T1" fmla="*/ 907 w 907"/>
                  <a:gd name="T2" fmla="*/ 0 w 907"/>
                </a:gdLst>
                <a:ahLst/>
                <a:cxnLst>
                  <a:cxn ang="0">
                    <a:pos x="T0" y="0"/>
                  </a:cxn>
                  <a:cxn ang="0">
                    <a:pos x="T1" y="0"/>
                  </a:cxn>
                  <a:cxn ang="0">
                    <a:pos x="T2" y="0"/>
                  </a:cxn>
                </a:cxnLst>
                <a:rect l="0" t="0" r="r" b="b"/>
                <a:pathLst>
                  <a:path w="907">
                    <a:moveTo>
                      <a:pt x="0" y="0"/>
                    </a:moveTo>
                    <a:lnTo>
                      <a:pt x="907"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6" name="Line 34">
                <a:extLst>
                  <a:ext uri="{FF2B5EF4-FFF2-40B4-BE49-F238E27FC236}">
                    <a16:creationId xmlns:a16="http://schemas.microsoft.com/office/drawing/2014/main" id="{8D9D9417-F5F6-4D1D-A32B-2972AE7B3228}"/>
                  </a:ext>
                </a:extLst>
              </p:cNvPr>
              <p:cNvSpPr>
                <a:spLocks noChangeShapeType="1"/>
              </p:cNvSpPr>
              <p:nvPr/>
            </p:nvSpPr>
            <p:spPr bwMode="auto">
              <a:xfrm>
                <a:off x="1564" y="2030"/>
                <a:ext cx="907"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7" name="Freeform 35">
                <a:extLst>
                  <a:ext uri="{FF2B5EF4-FFF2-40B4-BE49-F238E27FC236}">
                    <a16:creationId xmlns:a16="http://schemas.microsoft.com/office/drawing/2014/main" id="{A1196993-E865-4E20-983C-90543E4E9B4F}"/>
                  </a:ext>
                </a:extLst>
              </p:cNvPr>
              <p:cNvSpPr>
                <a:spLocks/>
              </p:cNvSpPr>
              <p:nvPr/>
            </p:nvSpPr>
            <p:spPr bwMode="auto">
              <a:xfrm>
                <a:off x="1529" y="2192"/>
                <a:ext cx="258" cy="0"/>
              </a:xfrm>
              <a:custGeom>
                <a:avLst/>
                <a:gdLst>
                  <a:gd name="T0" fmla="*/ 0 w 258"/>
                  <a:gd name="T1" fmla="*/ 258 w 258"/>
                  <a:gd name="T2" fmla="*/ 0 w 258"/>
                </a:gdLst>
                <a:ahLst/>
                <a:cxnLst>
                  <a:cxn ang="0">
                    <a:pos x="T0" y="0"/>
                  </a:cxn>
                  <a:cxn ang="0">
                    <a:pos x="T1" y="0"/>
                  </a:cxn>
                  <a:cxn ang="0">
                    <a:pos x="T2" y="0"/>
                  </a:cxn>
                </a:cxnLst>
                <a:rect l="0" t="0" r="r" b="b"/>
                <a:pathLst>
                  <a:path w="258">
                    <a:moveTo>
                      <a:pt x="0" y="0"/>
                    </a:moveTo>
                    <a:lnTo>
                      <a:pt x="258"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8" name="Line 36">
                <a:extLst>
                  <a:ext uri="{FF2B5EF4-FFF2-40B4-BE49-F238E27FC236}">
                    <a16:creationId xmlns:a16="http://schemas.microsoft.com/office/drawing/2014/main" id="{615366CB-4A10-48BA-94A6-F7BAFE58120A}"/>
                  </a:ext>
                </a:extLst>
              </p:cNvPr>
              <p:cNvSpPr>
                <a:spLocks noChangeShapeType="1"/>
              </p:cNvSpPr>
              <p:nvPr/>
            </p:nvSpPr>
            <p:spPr bwMode="auto">
              <a:xfrm>
                <a:off x="1529" y="2192"/>
                <a:ext cx="258"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29" name="Freeform 37">
                <a:extLst>
                  <a:ext uri="{FF2B5EF4-FFF2-40B4-BE49-F238E27FC236}">
                    <a16:creationId xmlns:a16="http://schemas.microsoft.com/office/drawing/2014/main" id="{5E45E18C-063B-474D-97ED-2AB5024F179B}"/>
                  </a:ext>
                </a:extLst>
              </p:cNvPr>
              <p:cNvSpPr>
                <a:spLocks/>
              </p:cNvSpPr>
              <p:nvPr/>
            </p:nvSpPr>
            <p:spPr bwMode="auto">
              <a:xfrm>
                <a:off x="1752" y="2366"/>
                <a:ext cx="540" cy="0"/>
              </a:xfrm>
              <a:custGeom>
                <a:avLst/>
                <a:gdLst>
                  <a:gd name="T0" fmla="*/ 0 w 540"/>
                  <a:gd name="T1" fmla="*/ 540 w 540"/>
                  <a:gd name="T2" fmla="*/ 0 w 540"/>
                </a:gdLst>
                <a:ahLst/>
                <a:cxnLst>
                  <a:cxn ang="0">
                    <a:pos x="T0" y="0"/>
                  </a:cxn>
                  <a:cxn ang="0">
                    <a:pos x="T1" y="0"/>
                  </a:cxn>
                  <a:cxn ang="0">
                    <a:pos x="T2" y="0"/>
                  </a:cxn>
                </a:cxnLst>
                <a:rect l="0" t="0" r="r" b="b"/>
                <a:pathLst>
                  <a:path w="540">
                    <a:moveTo>
                      <a:pt x="0" y="0"/>
                    </a:moveTo>
                    <a:lnTo>
                      <a:pt x="540" y="0"/>
                    </a:lnTo>
                    <a:lnTo>
                      <a:pt x="0" y="0"/>
                    </a:lnTo>
                    <a:close/>
                  </a:path>
                </a:pathLst>
              </a:custGeom>
              <a:solidFill>
                <a:srgbClr val="FFFFFF"/>
              </a:solidFill>
              <a:ln w="9525">
                <a:solidFill>
                  <a:srgbClr val="000000"/>
                </a:solidFill>
                <a:round/>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30" name="Line 38">
                <a:extLst>
                  <a:ext uri="{FF2B5EF4-FFF2-40B4-BE49-F238E27FC236}">
                    <a16:creationId xmlns:a16="http://schemas.microsoft.com/office/drawing/2014/main" id="{3E546E0C-72ED-4B38-A34D-F57CB3D446DA}"/>
                  </a:ext>
                </a:extLst>
              </p:cNvPr>
              <p:cNvSpPr>
                <a:spLocks noChangeShapeType="1"/>
              </p:cNvSpPr>
              <p:nvPr/>
            </p:nvSpPr>
            <p:spPr bwMode="auto">
              <a:xfrm>
                <a:off x="1752" y="2366"/>
                <a:ext cx="540" cy="0"/>
              </a:xfrm>
              <a:prstGeom prst="line">
                <a:avLst/>
              </a:prstGeom>
              <a:noFill/>
              <a:ln w="555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grpSp>
        <p:grpSp>
          <p:nvGrpSpPr>
            <p:cNvPr id="6" name="Group 5">
              <a:extLst>
                <a:ext uri="{FF2B5EF4-FFF2-40B4-BE49-F238E27FC236}">
                  <a16:creationId xmlns:a16="http://schemas.microsoft.com/office/drawing/2014/main" id="{CDB293CC-7E61-4DBB-A07C-A14667560684}"/>
                </a:ext>
              </a:extLst>
            </p:cNvPr>
            <p:cNvGrpSpPr/>
            <p:nvPr/>
          </p:nvGrpSpPr>
          <p:grpSpPr>
            <a:xfrm>
              <a:off x="830580" y="887413"/>
              <a:ext cx="4063684" cy="3943029"/>
              <a:chOff x="830580" y="887413"/>
              <a:chExt cx="4063684" cy="3943029"/>
            </a:xfrm>
          </p:grpSpPr>
          <p:sp>
            <p:nvSpPr>
              <p:cNvPr id="7" name="Freeform 10">
                <a:extLst>
                  <a:ext uri="{FF2B5EF4-FFF2-40B4-BE49-F238E27FC236}">
                    <a16:creationId xmlns:a16="http://schemas.microsoft.com/office/drawing/2014/main" id="{FF9BD5FC-6467-4682-8426-53BCD593F94D}"/>
                  </a:ext>
                </a:extLst>
              </p:cNvPr>
              <p:cNvSpPr>
                <a:spLocks/>
              </p:cNvSpPr>
              <p:nvPr/>
            </p:nvSpPr>
            <p:spPr bwMode="auto">
              <a:xfrm>
                <a:off x="830580" y="3473872"/>
                <a:ext cx="1510085" cy="1356570"/>
              </a:xfrm>
              <a:custGeom>
                <a:avLst/>
                <a:gdLst>
                  <a:gd name="T0" fmla="*/ 179 w 229"/>
                  <a:gd name="T1" fmla="*/ 0 h 205"/>
                  <a:gd name="T2" fmla="*/ 0 w 229"/>
                  <a:gd name="T3" fmla="*/ 180 h 205"/>
                  <a:gd name="T4" fmla="*/ 21 w 229"/>
                  <a:gd name="T5" fmla="*/ 194 h 205"/>
                  <a:gd name="T6" fmla="*/ 32 w 229"/>
                  <a:gd name="T7" fmla="*/ 200 h 205"/>
                  <a:gd name="T8" fmla="*/ 94 w 229"/>
                  <a:gd name="T9" fmla="*/ 183 h 205"/>
                  <a:gd name="T10" fmla="*/ 229 w 229"/>
                  <a:gd name="T11" fmla="*/ 48 h 205"/>
                  <a:gd name="T12" fmla="*/ 179 w 229"/>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229" h="205">
                    <a:moveTo>
                      <a:pt x="179" y="0"/>
                    </a:moveTo>
                    <a:cubicBezTo>
                      <a:pt x="0" y="180"/>
                      <a:pt x="0" y="180"/>
                      <a:pt x="0" y="180"/>
                    </a:cubicBezTo>
                    <a:cubicBezTo>
                      <a:pt x="21" y="194"/>
                      <a:pt x="21" y="194"/>
                      <a:pt x="21" y="194"/>
                    </a:cubicBezTo>
                    <a:cubicBezTo>
                      <a:pt x="24" y="197"/>
                      <a:pt x="28" y="199"/>
                      <a:pt x="32" y="200"/>
                    </a:cubicBezTo>
                    <a:cubicBezTo>
                      <a:pt x="54" y="205"/>
                      <a:pt x="78" y="198"/>
                      <a:pt x="94" y="183"/>
                    </a:cubicBezTo>
                    <a:cubicBezTo>
                      <a:pt x="229" y="48"/>
                      <a:pt x="229" y="48"/>
                      <a:pt x="229" y="48"/>
                    </a:cubicBezTo>
                    <a:lnTo>
                      <a:pt x="179" y="0"/>
                    </a:lnTo>
                    <a:close/>
                  </a:path>
                </a:pathLst>
              </a:custGeom>
              <a:solidFill>
                <a:schemeClr val="accent2"/>
              </a:solidFill>
              <a:ln w="22225" cap="flat">
                <a:noFill/>
                <a:prstDash val="sysDash"/>
                <a:miter lim="800000"/>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8" name="Freeform: Shape 62">
                <a:extLst>
                  <a:ext uri="{FF2B5EF4-FFF2-40B4-BE49-F238E27FC236}">
                    <a16:creationId xmlns:a16="http://schemas.microsoft.com/office/drawing/2014/main" id="{D9B733C3-C94D-4A21-BE8D-E86415342D87}"/>
                  </a:ext>
                </a:extLst>
              </p:cNvPr>
              <p:cNvSpPr>
                <a:spLocks noChangeAspect="1" noChangeArrowheads="1" noTextEdit="1"/>
              </p:cNvSpPr>
              <p:nvPr/>
            </p:nvSpPr>
            <p:spPr bwMode="auto">
              <a:xfrm>
                <a:off x="1651000" y="887413"/>
                <a:ext cx="3243264" cy="3249614"/>
              </a:xfrm>
              <a:custGeom>
                <a:avLst/>
                <a:gdLst>
                  <a:gd name="connsiteX0" fmla="*/ 1621632 w 3243264"/>
                  <a:gd name="connsiteY0" fmla="*/ 0 h 3249614"/>
                  <a:gd name="connsiteX1" fmla="*/ 3243264 w 3243264"/>
                  <a:gd name="connsiteY1" fmla="*/ 1624807 h 3249614"/>
                  <a:gd name="connsiteX2" fmla="*/ 1621632 w 3243264"/>
                  <a:gd name="connsiteY2" fmla="*/ 3249614 h 3249614"/>
                  <a:gd name="connsiteX3" fmla="*/ 0 w 3243264"/>
                  <a:gd name="connsiteY3" fmla="*/ 1624807 h 3249614"/>
                  <a:gd name="connsiteX4" fmla="*/ 1621632 w 3243264"/>
                  <a:gd name="connsiteY4" fmla="*/ 0 h 3249614"/>
                  <a:gd name="connsiteX5" fmla="*/ 1621632 w 3243264"/>
                  <a:gd name="connsiteY5" fmla="*/ 252413 h 3249614"/>
                  <a:gd name="connsiteX6" fmla="*/ 252413 w 3243264"/>
                  <a:gd name="connsiteY6" fmla="*/ 1624807 h 3249614"/>
                  <a:gd name="connsiteX7" fmla="*/ 1621632 w 3243264"/>
                  <a:gd name="connsiteY7" fmla="*/ 2997201 h 3249614"/>
                  <a:gd name="connsiteX8" fmla="*/ 2990851 w 3243264"/>
                  <a:gd name="connsiteY8" fmla="*/ 1624807 h 3249614"/>
                  <a:gd name="connsiteX9" fmla="*/ 1621632 w 3243264"/>
                  <a:gd name="connsiteY9" fmla="*/ 252413 h 324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3264" h="3249614">
                    <a:moveTo>
                      <a:pt x="1621632" y="0"/>
                    </a:moveTo>
                    <a:cubicBezTo>
                      <a:pt x="2517235" y="0"/>
                      <a:pt x="3243264" y="727451"/>
                      <a:pt x="3243264" y="1624807"/>
                    </a:cubicBezTo>
                    <a:cubicBezTo>
                      <a:pt x="3243264" y="2522163"/>
                      <a:pt x="2517235" y="3249614"/>
                      <a:pt x="1621632" y="3249614"/>
                    </a:cubicBezTo>
                    <a:cubicBezTo>
                      <a:pt x="726029" y="3249614"/>
                      <a:pt x="0" y="2522163"/>
                      <a:pt x="0" y="1624807"/>
                    </a:cubicBezTo>
                    <a:cubicBezTo>
                      <a:pt x="0" y="727451"/>
                      <a:pt x="726029" y="0"/>
                      <a:pt x="1621632" y="0"/>
                    </a:cubicBezTo>
                    <a:close/>
                    <a:moveTo>
                      <a:pt x="1621632" y="252413"/>
                    </a:moveTo>
                    <a:cubicBezTo>
                      <a:pt x="865433" y="252413"/>
                      <a:pt x="252413" y="866855"/>
                      <a:pt x="252413" y="1624807"/>
                    </a:cubicBezTo>
                    <a:cubicBezTo>
                      <a:pt x="252413" y="2382759"/>
                      <a:pt x="865433" y="2997201"/>
                      <a:pt x="1621632" y="2997201"/>
                    </a:cubicBezTo>
                    <a:cubicBezTo>
                      <a:pt x="2377831" y="2997201"/>
                      <a:pt x="2990851" y="2382759"/>
                      <a:pt x="2990851" y="1624807"/>
                    </a:cubicBezTo>
                    <a:cubicBezTo>
                      <a:pt x="2990851" y="866855"/>
                      <a:pt x="2377831" y="252413"/>
                      <a:pt x="1621632" y="252413"/>
                    </a:cubicBezTo>
                    <a:close/>
                  </a:path>
                </a:pathLst>
              </a:custGeom>
              <a:solidFill>
                <a:schemeClr val="accent2"/>
              </a:solidFill>
              <a:ln w="22225" cap="flat">
                <a:noFill/>
                <a:prstDash val="sysDash"/>
                <a:miter lim="800000"/>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9" name="Freeform: Shape 60">
                <a:extLst>
                  <a:ext uri="{FF2B5EF4-FFF2-40B4-BE49-F238E27FC236}">
                    <a16:creationId xmlns:a16="http://schemas.microsoft.com/office/drawing/2014/main" id="{70EC8CFC-C1C6-43D9-AD92-23ED27B9E9CA}"/>
                  </a:ext>
                </a:extLst>
              </p:cNvPr>
              <p:cNvSpPr>
                <a:spLocks noChangeAspect="1" noChangeArrowheads="1" noTextEdit="1"/>
              </p:cNvSpPr>
              <p:nvPr/>
            </p:nvSpPr>
            <p:spPr bwMode="auto">
              <a:xfrm>
                <a:off x="1903414" y="1139828"/>
                <a:ext cx="2738435" cy="2744784"/>
              </a:xfrm>
              <a:custGeom>
                <a:avLst/>
                <a:gdLst>
                  <a:gd name="connsiteX0" fmla="*/ 1369219 w 2738438"/>
                  <a:gd name="connsiteY0" fmla="*/ 0 h 2744788"/>
                  <a:gd name="connsiteX1" fmla="*/ 2738438 w 2738438"/>
                  <a:gd name="connsiteY1" fmla="*/ 1372394 h 2744788"/>
                  <a:gd name="connsiteX2" fmla="*/ 1369219 w 2738438"/>
                  <a:gd name="connsiteY2" fmla="*/ 2744788 h 2744788"/>
                  <a:gd name="connsiteX3" fmla="*/ 0 w 2738438"/>
                  <a:gd name="connsiteY3" fmla="*/ 1372394 h 2744788"/>
                  <a:gd name="connsiteX4" fmla="*/ 1369219 w 2738438"/>
                  <a:gd name="connsiteY4" fmla="*/ 0 h 274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438" h="2744788">
                    <a:moveTo>
                      <a:pt x="1369219" y="0"/>
                    </a:moveTo>
                    <a:cubicBezTo>
                      <a:pt x="2125418" y="0"/>
                      <a:pt x="2738438" y="614442"/>
                      <a:pt x="2738438" y="1372394"/>
                    </a:cubicBezTo>
                    <a:cubicBezTo>
                      <a:pt x="2738438" y="2130346"/>
                      <a:pt x="2125418" y="2744788"/>
                      <a:pt x="1369219" y="2744788"/>
                    </a:cubicBezTo>
                    <a:cubicBezTo>
                      <a:pt x="613020" y="2744788"/>
                      <a:pt x="0" y="2130346"/>
                      <a:pt x="0" y="1372394"/>
                    </a:cubicBezTo>
                    <a:cubicBezTo>
                      <a:pt x="0" y="614442"/>
                      <a:pt x="613020" y="0"/>
                      <a:pt x="1369219" y="0"/>
                    </a:cubicBezTo>
                    <a:close/>
                  </a:path>
                </a:pathLst>
              </a:custGeom>
              <a:solidFill>
                <a:srgbClr val="232F3D"/>
              </a:solidFill>
              <a:ln w="34925" cap="flat">
                <a:solidFill>
                  <a:schemeClr val="bg2"/>
                </a:solidFill>
                <a:prstDash val="solid"/>
                <a:miter lim="800000"/>
                <a:headEnd/>
                <a:tailEnd/>
              </a:ln>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cxnSp>
            <p:nvCxnSpPr>
              <p:cNvPr id="10" name="Straight Connector 9">
                <a:extLst>
                  <a:ext uri="{FF2B5EF4-FFF2-40B4-BE49-F238E27FC236}">
                    <a16:creationId xmlns:a16="http://schemas.microsoft.com/office/drawing/2014/main" id="{13096742-58C4-4A2A-8070-A245D095F4C1}"/>
                  </a:ext>
                </a:extLst>
              </p:cNvPr>
              <p:cNvCxnSpPr>
                <a:cxnSpLocks/>
              </p:cNvCxnSpPr>
              <p:nvPr/>
            </p:nvCxnSpPr>
            <p:spPr>
              <a:xfrm flipH="1">
                <a:off x="1029422" y="3692583"/>
                <a:ext cx="983528" cy="974667"/>
              </a:xfrm>
              <a:prstGeom prst="line">
                <a:avLst/>
              </a:prstGeom>
              <a:solidFill>
                <a:srgbClr val="191919"/>
              </a:solidFill>
              <a:ln w="22225" cap="flat">
                <a:solidFill>
                  <a:schemeClr val="bg2"/>
                </a:solidFill>
                <a:prstDash val="solid"/>
                <a:miter lim="800000"/>
                <a:headEnd/>
                <a:tailEnd/>
              </a:ln>
            </p:spPr>
          </p:cxnSp>
        </p:grpSp>
      </p:grpSp>
      <p:grpSp>
        <p:nvGrpSpPr>
          <p:cNvPr id="2" name="Group 1">
            <a:extLst>
              <a:ext uri="{FF2B5EF4-FFF2-40B4-BE49-F238E27FC236}">
                <a16:creationId xmlns:a16="http://schemas.microsoft.com/office/drawing/2014/main" id="{2F342636-C886-4997-9A4E-4D595760F25D}"/>
              </a:ext>
            </a:extLst>
          </p:cNvPr>
          <p:cNvGrpSpPr/>
          <p:nvPr/>
        </p:nvGrpSpPr>
        <p:grpSpPr>
          <a:xfrm>
            <a:off x="3243321" y="2722368"/>
            <a:ext cx="2038186" cy="2140426"/>
            <a:chOff x="2144737" y="4530155"/>
            <a:chExt cx="722756" cy="759012"/>
          </a:xfrm>
          <a:noFill/>
        </p:grpSpPr>
        <p:grpSp>
          <p:nvGrpSpPr>
            <p:cNvPr id="53" name="Group 52">
              <a:extLst>
                <a:ext uri="{FF2B5EF4-FFF2-40B4-BE49-F238E27FC236}">
                  <a16:creationId xmlns:a16="http://schemas.microsoft.com/office/drawing/2014/main" id="{15CF2ED3-5271-42BB-A3F9-BD68D8F85F12}"/>
                </a:ext>
              </a:extLst>
            </p:cNvPr>
            <p:cNvGrpSpPr/>
            <p:nvPr/>
          </p:nvGrpSpPr>
          <p:grpSpPr>
            <a:xfrm>
              <a:off x="2219330" y="4641004"/>
              <a:ext cx="648163" cy="648163"/>
              <a:chOff x="739678" y="5426651"/>
              <a:chExt cx="746083" cy="746083"/>
            </a:xfrm>
            <a:grpFill/>
          </p:grpSpPr>
          <p:pic>
            <p:nvPicPr>
              <p:cNvPr id="54" name="Graphic 53">
                <a:extLst>
                  <a:ext uri="{FF2B5EF4-FFF2-40B4-BE49-F238E27FC236}">
                    <a16:creationId xmlns:a16="http://schemas.microsoft.com/office/drawing/2014/main" id="{4247DE5D-BEBE-4135-AD93-A86CA95F90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678" y="5426651"/>
                <a:ext cx="746083" cy="746083"/>
              </a:xfrm>
              <a:prstGeom prst="rect">
                <a:avLst/>
              </a:prstGeom>
            </p:spPr>
          </p:pic>
          <p:grpSp>
            <p:nvGrpSpPr>
              <p:cNvPr id="59" name="Group 58">
                <a:extLst>
                  <a:ext uri="{FF2B5EF4-FFF2-40B4-BE49-F238E27FC236}">
                    <a16:creationId xmlns:a16="http://schemas.microsoft.com/office/drawing/2014/main" id="{73463882-EF37-427A-88A4-A9C093AB5EAE}"/>
                  </a:ext>
                </a:extLst>
              </p:cNvPr>
              <p:cNvGrpSpPr/>
              <p:nvPr/>
            </p:nvGrpSpPr>
            <p:grpSpPr>
              <a:xfrm>
                <a:off x="902793" y="5435138"/>
                <a:ext cx="419852" cy="737596"/>
                <a:chOff x="820780" y="5435138"/>
                <a:chExt cx="419852" cy="737596"/>
              </a:xfrm>
              <a:grpFill/>
            </p:grpSpPr>
            <p:pic>
              <p:nvPicPr>
                <p:cNvPr id="60" name="Graphic 59">
                  <a:extLst>
                    <a:ext uri="{FF2B5EF4-FFF2-40B4-BE49-F238E27FC236}">
                      <a16:creationId xmlns:a16="http://schemas.microsoft.com/office/drawing/2014/main" id="{32F37448-562A-4E26-8666-77493119F8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435138"/>
                  <a:ext cx="419852" cy="419852"/>
                </a:xfrm>
                <a:prstGeom prst="rect">
                  <a:avLst/>
                </a:prstGeom>
              </p:spPr>
            </p:pic>
            <p:pic>
              <p:nvPicPr>
                <p:cNvPr id="68" name="Graphic 67">
                  <a:extLst>
                    <a:ext uri="{FF2B5EF4-FFF2-40B4-BE49-F238E27FC236}">
                      <a16:creationId xmlns:a16="http://schemas.microsoft.com/office/drawing/2014/main" id="{62610A08-E28C-4547-BB30-16CDF368ED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780" y="5752882"/>
                  <a:ext cx="419852" cy="419852"/>
                </a:xfrm>
                <a:prstGeom prst="rect">
                  <a:avLst/>
                </a:prstGeom>
              </p:spPr>
            </p:pic>
          </p:grpSp>
        </p:grpSp>
        <p:pic>
          <p:nvPicPr>
            <p:cNvPr id="51" name="Graphic 50">
              <a:extLst>
                <a:ext uri="{FF2B5EF4-FFF2-40B4-BE49-F238E27FC236}">
                  <a16:creationId xmlns:a16="http://schemas.microsoft.com/office/drawing/2014/main" id="{773D010A-AA88-40EA-951F-A9E3DAE543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4737" y="4530155"/>
              <a:ext cx="260385" cy="260385"/>
            </a:xfrm>
            <a:prstGeom prst="rect">
              <a:avLst/>
            </a:prstGeom>
          </p:spPr>
        </p:pic>
      </p:grpSp>
      <p:grpSp>
        <p:nvGrpSpPr>
          <p:cNvPr id="38" name="Group 37">
            <a:extLst>
              <a:ext uri="{FF2B5EF4-FFF2-40B4-BE49-F238E27FC236}">
                <a16:creationId xmlns:a16="http://schemas.microsoft.com/office/drawing/2014/main" id="{54AF836D-F542-45B8-8B2B-02457245E294}"/>
              </a:ext>
            </a:extLst>
          </p:cNvPr>
          <p:cNvGrpSpPr/>
          <p:nvPr/>
        </p:nvGrpSpPr>
        <p:grpSpPr>
          <a:xfrm>
            <a:off x="7427549" y="1541146"/>
            <a:ext cx="5370173" cy="5387555"/>
            <a:chOff x="4642218" y="963216"/>
            <a:chExt cx="3356358" cy="3367222"/>
          </a:xfrm>
        </p:grpSpPr>
        <p:sp>
          <p:nvSpPr>
            <p:cNvPr id="36" name="TextBox 35"/>
            <p:cNvSpPr txBox="1"/>
            <p:nvPr/>
          </p:nvSpPr>
          <p:spPr>
            <a:xfrm>
              <a:off x="5835522" y="1052060"/>
              <a:ext cx="2163054" cy="303929"/>
            </a:xfrm>
            <a:prstGeom prst="rect">
              <a:avLst/>
            </a:prstGeom>
            <a:noFill/>
            <a:ln>
              <a:noFill/>
            </a:ln>
          </p:spPr>
          <p:txBody>
            <a:bodyPr wrap="square" rtlCol="0">
              <a:spAutoFit/>
            </a:bodyPr>
            <a:lstStyle/>
            <a:p>
              <a:pPr defTabSz="1097280"/>
              <a:r>
                <a:rPr lang="en-US" sz="2560" dirty="0">
                  <a:solidFill>
                    <a:srgbClr val="FFFFFF"/>
                  </a:solidFill>
                  <a:latin typeface="Amazon Ember" charset="0"/>
                  <a:ea typeface="Amazon Ember" charset="0"/>
                  <a:cs typeface="Amazon Ember" charset="0"/>
                </a:rPr>
                <a:t>EC2 Instance</a:t>
              </a:r>
            </a:p>
          </p:txBody>
        </p:sp>
        <p:pic>
          <p:nvPicPr>
            <p:cNvPr id="72" name="Graphic 71">
              <a:extLst>
                <a:ext uri="{FF2B5EF4-FFF2-40B4-BE49-F238E27FC236}">
                  <a16:creationId xmlns:a16="http://schemas.microsoft.com/office/drawing/2014/main" id="{61FF090F-9CCD-4515-8145-F695E8A505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3137" y="1454978"/>
              <a:ext cx="2875463" cy="2875460"/>
            </a:xfrm>
            <a:prstGeom prst="rect">
              <a:avLst/>
            </a:prstGeom>
          </p:spPr>
        </p:pic>
        <p:grpSp>
          <p:nvGrpSpPr>
            <p:cNvPr id="73" name="Group 72">
              <a:extLst>
                <a:ext uri="{FF2B5EF4-FFF2-40B4-BE49-F238E27FC236}">
                  <a16:creationId xmlns:a16="http://schemas.microsoft.com/office/drawing/2014/main" id="{47AABA87-6231-4BF3-ADF6-CB528242D1DD}"/>
                </a:ext>
              </a:extLst>
            </p:cNvPr>
            <p:cNvGrpSpPr/>
            <p:nvPr/>
          </p:nvGrpSpPr>
          <p:grpSpPr>
            <a:xfrm>
              <a:off x="5802130" y="1487688"/>
              <a:ext cx="1217477" cy="2140356"/>
              <a:chOff x="899369" y="5435138"/>
              <a:chExt cx="262675" cy="461790"/>
            </a:xfrm>
          </p:grpSpPr>
          <p:pic>
            <p:nvPicPr>
              <p:cNvPr id="74" name="Graphic 73">
                <a:extLst>
                  <a:ext uri="{FF2B5EF4-FFF2-40B4-BE49-F238E27FC236}">
                    <a16:creationId xmlns:a16="http://schemas.microsoft.com/office/drawing/2014/main" id="{58EA93E6-4F93-448A-AE3D-86AAA6D60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75" name="Graphic 74">
                <a:extLst>
                  <a:ext uri="{FF2B5EF4-FFF2-40B4-BE49-F238E27FC236}">
                    <a16:creationId xmlns:a16="http://schemas.microsoft.com/office/drawing/2014/main" id="{05CC2E6A-BA03-4F75-AB31-C072034B92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71" name="Graphic 70">
              <a:extLst>
                <a:ext uri="{FF2B5EF4-FFF2-40B4-BE49-F238E27FC236}">
                  <a16:creationId xmlns:a16="http://schemas.microsoft.com/office/drawing/2014/main" id="{C8A09643-AE5E-4CF8-BBE9-590E6FC2A8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2218" y="963216"/>
              <a:ext cx="1155153" cy="1155152"/>
            </a:xfrm>
            <a:prstGeom prst="rect">
              <a:avLst/>
            </a:prstGeom>
          </p:spPr>
        </p:pic>
        <p:grpSp>
          <p:nvGrpSpPr>
            <p:cNvPr id="3" name="Group 2">
              <a:extLst>
                <a:ext uri="{FF2B5EF4-FFF2-40B4-BE49-F238E27FC236}">
                  <a16:creationId xmlns:a16="http://schemas.microsoft.com/office/drawing/2014/main" id="{8C2DEFE3-9E71-4948-B25A-8D8DEDBD18A4}"/>
                </a:ext>
              </a:extLst>
            </p:cNvPr>
            <p:cNvGrpSpPr/>
            <p:nvPr/>
          </p:nvGrpSpPr>
          <p:grpSpPr>
            <a:xfrm>
              <a:off x="5218176" y="3599404"/>
              <a:ext cx="2385384" cy="454911"/>
              <a:chOff x="5246208" y="3471388"/>
              <a:chExt cx="2385384" cy="454911"/>
            </a:xfrm>
          </p:grpSpPr>
          <p:sp>
            <p:nvSpPr>
              <p:cNvPr id="45" name="Rectangle 44">
                <a:extLst>
                  <a:ext uri="{FF2B5EF4-FFF2-40B4-BE49-F238E27FC236}">
                    <a16:creationId xmlns:a16="http://schemas.microsoft.com/office/drawing/2014/main" id="{B50DDC3D-D50C-40D2-8FD9-8C3291EFB527}"/>
                  </a:ext>
                </a:extLst>
              </p:cNvPr>
              <p:cNvSpPr/>
              <p:nvPr/>
            </p:nvSpPr>
            <p:spPr>
              <a:xfrm>
                <a:off x="6962424" y="3471388"/>
                <a:ext cx="669168" cy="454911"/>
              </a:xfrm>
              <a:prstGeom prst="rect">
                <a:avLst/>
              </a:prstGeom>
              <a:solidFill>
                <a:srgbClr val="232F3D"/>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ECS </a:t>
                </a:r>
                <a:br>
                  <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br>
                <a:r>
                  <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Agent</a:t>
                </a:r>
              </a:p>
            </p:txBody>
          </p:sp>
          <p:sp>
            <p:nvSpPr>
              <p:cNvPr id="46" name="Rectangle 45">
                <a:extLst>
                  <a:ext uri="{FF2B5EF4-FFF2-40B4-BE49-F238E27FC236}">
                    <a16:creationId xmlns:a16="http://schemas.microsoft.com/office/drawing/2014/main" id="{C909F2C8-EC1A-4209-A99F-47CE866E5943}"/>
                  </a:ext>
                </a:extLst>
              </p:cNvPr>
              <p:cNvSpPr/>
              <p:nvPr/>
            </p:nvSpPr>
            <p:spPr>
              <a:xfrm>
                <a:off x="6104316" y="3471388"/>
                <a:ext cx="669168" cy="454911"/>
              </a:xfrm>
              <a:prstGeom prst="rect">
                <a:avLst/>
              </a:prstGeom>
              <a:solidFill>
                <a:srgbClr val="232F3D"/>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13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Container </a:t>
                </a:r>
                <a:r>
                  <a:rPr lang="en-US" sz="1320" dirty="0" err="1">
                    <a:solidFill>
                      <a:srgbClr val="FFFFFF"/>
                    </a:solidFill>
                    <a:latin typeface="Amazon Ember" panose="020B0603020204020204" pitchFamily="34" charset="0"/>
                    <a:ea typeface="Amazon Ember" panose="020B0603020204020204" pitchFamily="34" charset="0"/>
                    <a:cs typeface="Amazon Ember" panose="020B0603020204020204" pitchFamily="34" charset="0"/>
                  </a:rPr>
                  <a:t>Rungime</a:t>
                </a:r>
                <a:endParaRPr lang="en-US" sz="13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Rectangle 46">
                <a:extLst>
                  <a:ext uri="{FF2B5EF4-FFF2-40B4-BE49-F238E27FC236}">
                    <a16:creationId xmlns:a16="http://schemas.microsoft.com/office/drawing/2014/main" id="{A81BDFF9-BDCC-4623-AEAE-E1C0482B8589}"/>
                  </a:ext>
                </a:extLst>
              </p:cNvPr>
              <p:cNvSpPr/>
              <p:nvPr/>
            </p:nvSpPr>
            <p:spPr>
              <a:xfrm>
                <a:off x="5246208" y="3471388"/>
                <a:ext cx="669168" cy="454911"/>
              </a:xfrm>
              <a:prstGeom prst="rect">
                <a:avLst/>
              </a:prstGeom>
              <a:solidFill>
                <a:srgbClr val="232F3D"/>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r>
                  <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OS</a:t>
                </a:r>
              </a:p>
            </p:txBody>
          </p:sp>
        </p:grpSp>
      </p:grpSp>
      <p:sp>
        <p:nvSpPr>
          <p:cNvPr id="31" name="Title 30">
            <a:extLst>
              <a:ext uri="{FF2B5EF4-FFF2-40B4-BE49-F238E27FC236}">
                <a16:creationId xmlns:a16="http://schemas.microsoft.com/office/drawing/2014/main" id="{EC92FA87-4AE0-7C46-90C7-F88AD212F249}"/>
              </a:ext>
            </a:extLst>
          </p:cNvPr>
          <p:cNvSpPr>
            <a:spLocks noGrp="1"/>
          </p:cNvSpPr>
          <p:nvPr>
            <p:ph type="title"/>
          </p:nvPr>
        </p:nvSpPr>
        <p:spPr/>
        <p:txBody>
          <a:bodyPr/>
          <a:lstStyle/>
          <a:p>
            <a:r>
              <a:rPr lang="en-US" dirty="0"/>
              <a:t>Without Fargate – you manage more than just containers</a:t>
            </a:r>
          </a:p>
        </p:txBody>
      </p:sp>
      <p:sp>
        <p:nvSpPr>
          <p:cNvPr id="33" name="Text Placeholder 32">
            <a:extLst>
              <a:ext uri="{FF2B5EF4-FFF2-40B4-BE49-F238E27FC236}">
                <a16:creationId xmlns:a16="http://schemas.microsoft.com/office/drawing/2014/main" id="{44EABE5B-D5CC-F042-BFCB-6FA358C507C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6408916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072193" y="1220775"/>
            <a:ext cx="13009563" cy="6256338"/>
          </a:xfrm>
        </p:spPr>
        <p:txBody>
          <a:bodyPr/>
          <a:lstStyle/>
          <a:p>
            <a:endParaRPr lang="en-US" sz="2880" dirty="0"/>
          </a:p>
          <a:p>
            <a:r>
              <a:rPr lang="en-US" sz="2880" dirty="0"/>
              <a:t>- Patching and Upgrading OS, agents, etc.</a:t>
            </a:r>
          </a:p>
          <a:p>
            <a:endParaRPr lang="en-US" sz="2880" dirty="0"/>
          </a:p>
          <a:p>
            <a:r>
              <a:rPr lang="en-US" sz="2880" dirty="0"/>
              <a:t>- Scaling the instance fleet for optimal utilization</a:t>
            </a:r>
          </a:p>
          <a:p>
            <a:endParaRPr lang="en-US" sz="2880" dirty="0"/>
          </a:p>
        </p:txBody>
      </p:sp>
      <p:grpSp>
        <p:nvGrpSpPr>
          <p:cNvPr id="2" name="Group 1">
            <a:extLst>
              <a:ext uri="{FF2B5EF4-FFF2-40B4-BE49-F238E27FC236}">
                <a16:creationId xmlns:a16="http://schemas.microsoft.com/office/drawing/2014/main" id="{0117AA40-5366-41D3-864D-C1CE3CD35165}"/>
              </a:ext>
            </a:extLst>
          </p:cNvPr>
          <p:cNvGrpSpPr/>
          <p:nvPr/>
        </p:nvGrpSpPr>
        <p:grpSpPr>
          <a:xfrm>
            <a:off x="548644" y="4027324"/>
            <a:ext cx="2097023" cy="2202215"/>
            <a:chOff x="-111316" y="4439864"/>
            <a:chExt cx="3206382" cy="3367222"/>
          </a:xfrm>
        </p:grpSpPr>
        <p:pic>
          <p:nvPicPr>
            <p:cNvPr id="103" name="Graphic 102">
              <a:extLst>
                <a:ext uri="{FF2B5EF4-FFF2-40B4-BE49-F238E27FC236}">
                  <a16:creationId xmlns:a16="http://schemas.microsoft.com/office/drawing/2014/main" id="{0D320914-03D1-42EC-9C98-769E3EA513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04" name="Group 103">
              <a:extLst>
                <a:ext uri="{FF2B5EF4-FFF2-40B4-BE49-F238E27FC236}">
                  <a16:creationId xmlns:a16="http://schemas.microsoft.com/office/drawing/2014/main" id="{AF1723EC-F9AB-46D3-BE86-2B30B53A5FE5}"/>
                </a:ext>
              </a:extLst>
            </p:cNvPr>
            <p:cNvGrpSpPr/>
            <p:nvPr/>
          </p:nvGrpSpPr>
          <p:grpSpPr>
            <a:xfrm>
              <a:off x="1772872" y="5040536"/>
              <a:ext cx="1077154" cy="1893664"/>
              <a:chOff x="899369" y="5435138"/>
              <a:chExt cx="262675" cy="461790"/>
            </a:xfrm>
          </p:grpSpPr>
          <p:pic>
            <p:nvPicPr>
              <p:cNvPr id="124" name="Graphic 123">
                <a:extLst>
                  <a:ext uri="{FF2B5EF4-FFF2-40B4-BE49-F238E27FC236}">
                    <a16:creationId xmlns:a16="http://schemas.microsoft.com/office/drawing/2014/main" id="{C5335DE8-A971-4270-B78B-E242D87E5E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25" name="Graphic 124">
                <a:extLst>
                  <a:ext uri="{FF2B5EF4-FFF2-40B4-BE49-F238E27FC236}">
                    <a16:creationId xmlns:a16="http://schemas.microsoft.com/office/drawing/2014/main" id="{75526801-6735-4A89-A3BB-4F863BC17A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20" name="Group 119">
              <a:extLst>
                <a:ext uri="{FF2B5EF4-FFF2-40B4-BE49-F238E27FC236}">
                  <a16:creationId xmlns:a16="http://schemas.microsoft.com/office/drawing/2014/main" id="{DCDBFBBF-6D0F-4B26-A586-7F46D215ADAC}"/>
                </a:ext>
              </a:extLst>
            </p:cNvPr>
            <p:cNvGrpSpPr/>
            <p:nvPr/>
          </p:nvGrpSpPr>
          <p:grpSpPr>
            <a:xfrm>
              <a:off x="464642" y="6911340"/>
              <a:ext cx="2385384" cy="619623"/>
              <a:chOff x="5246208" y="3471388"/>
              <a:chExt cx="2385384" cy="454911"/>
            </a:xfrm>
          </p:grpSpPr>
          <p:sp>
            <p:nvSpPr>
              <p:cNvPr id="121" name="Rectangle 120">
                <a:extLst>
                  <a:ext uri="{FF2B5EF4-FFF2-40B4-BE49-F238E27FC236}">
                    <a16:creationId xmlns:a16="http://schemas.microsoft.com/office/drawing/2014/main" id="{17C1D787-C9EA-48B3-83BF-8766E7A9626E}"/>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2" name="Rectangle 121">
                <a:extLst>
                  <a:ext uri="{FF2B5EF4-FFF2-40B4-BE49-F238E27FC236}">
                    <a16:creationId xmlns:a16="http://schemas.microsoft.com/office/drawing/2014/main" id="{AC862CFD-8E3D-44E8-B198-1DC3FE32822B}"/>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3" name="Rectangle 122">
                <a:extLst>
                  <a:ext uri="{FF2B5EF4-FFF2-40B4-BE49-F238E27FC236}">
                    <a16:creationId xmlns:a16="http://schemas.microsoft.com/office/drawing/2014/main" id="{C5CA8EB6-2D6F-4CD3-8E3F-F7270A1DD312}"/>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26" name="Group 125">
              <a:extLst>
                <a:ext uri="{FF2B5EF4-FFF2-40B4-BE49-F238E27FC236}">
                  <a16:creationId xmlns:a16="http://schemas.microsoft.com/office/drawing/2014/main" id="{B4777195-91ED-4C06-9B4B-748399E92920}"/>
                </a:ext>
              </a:extLst>
            </p:cNvPr>
            <p:cNvGrpSpPr/>
            <p:nvPr/>
          </p:nvGrpSpPr>
          <p:grpSpPr>
            <a:xfrm>
              <a:off x="464642" y="5040536"/>
              <a:ext cx="1077154" cy="1893664"/>
              <a:chOff x="899369" y="5435138"/>
              <a:chExt cx="262675" cy="461790"/>
            </a:xfrm>
          </p:grpSpPr>
          <p:pic>
            <p:nvPicPr>
              <p:cNvPr id="127" name="Graphic 126">
                <a:extLst>
                  <a:ext uri="{FF2B5EF4-FFF2-40B4-BE49-F238E27FC236}">
                    <a16:creationId xmlns:a16="http://schemas.microsoft.com/office/drawing/2014/main" id="{B3A0A673-3AB1-4ED4-BC74-1FE55AE3C4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28" name="Graphic 127">
                <a:extLst>
                  <a:ext uri="{FF2B5EF4-FFF2-40B4-BE49-F238E27FC236}">
                    <a16:creationId xmlns:a16="http://schemas.microsoft.com/office/drawing/2014/main" id="{001EE7BC-32A2-4A54-B39F-CC7213F9EB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05" name="Graphic 104">
              <a:extLst>
                <a:ext uri="{FF2B5EF4-FFF2-40B4-BE49-F238E27FC236}">
                  <a16:creationId xmlns:a16="http://schemas.microsoft.com/office/drawing/2014/main" id="{36B59B7E-9EE0-4536-9584-6920F38CD4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29" name="Group 128">
            <a:extLst>
              <a:ext uri="{FF2B5EF4-FFF2-40B4-BE49-F238E27FC236}">
                <a16:creationId xmlns:a16="http://schemas.microsoft.com/office/drawing/2014/main" id="{FE309EE9-AA2B-42E9-BFB2-07EC8156D7D8}"/>
              </a:ext>
            </a:extLst>
          </p:cNvPr>
          <p:cNvGrpSpPr/>
          <p:nvPr/>
        </p:nvGrpSpPr>
        <p:grpSpPr>
          <a:xfrm>
            <a:off x="2835863" y="4027324"/>
            <a:ext cx="2097023" cy="2202215"/>
            <a:chOff x="-111316" y="4439864"/>
            <a:chExt cx="3206382" cy="3367222"/>
          </a:xfrm>
        </p:grpSpPr>
        <p:pic>
          <p:nvPicPr>
            <p:cNvPr id="130" name="Graphic 129">
              <a:extLst>
                <a:ext uri="{FF2B5EF4-FFF2-40B4-BE49-F238E27FC236}">
                  <a16:creationId xmlns:a16="http://schemas.microsoft.com/office/drawing/2014/main" id="{111A38BC-E72C-4846-9D82-F8262FCC87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31" name="Group 130">
              <a:extLst>
                <a:ext uri="{FF2B5EF4-FFF2-40B4-BE49-F238E27FC236}">
                  <a16:creationId xmlns:a16="http://schemas.microsoft.com/office/drawing/2014/main" id="{06D906FA-13BB-474E-A1E2-D263FA1E4B87}"/>
                </a:ext>
              </a:extLst>
            </p:cNvPr>
            <p:cNvGrpSpPr/>
            <p:nvPr/>
          </p:nvGrpSpPr>
          <p:grpSpPr>
            <a:xfrm>
              <a:off x="1772872" y="5040536"/>
              <a:ext cx="1077154" cy="1893664"/>
              <a:chOff x="899369" y="5435138"/>
              <a:chExt cx="262675" cy="461790"/>
            </a:xfrm>
          </p:grpSpPr>
          <p:pic>
            <p:nvPicPr>
              <p:cNvPr id="140" name="Graphic 139">
                <a:extLst>
                  <a:ext uri="{FF2B5EF4-FFF2-40B4-BE49-F238E27FC236}">
                    <a16:creationId xmlns:a16="http://schemas.microsoft.com/office/drawing/2014/main" id="{3314BCDC-0D22-45DC-8BD5-B628837299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41" name="Graphic 140">
                <a:extLst>
                  <a:ext uri="{FF2B5EF4-FFF2-40B4-BE49-F238E27FC236}">
                    <a16:creationId xmlns:a16="http://schemas.microsoft.com/office/drawing/2014/main" id="{67A340B4-0F16-44A9-AD3D-2AB075B6EF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32" name="Group 131">
              <a:extLst>
                <a:ext uri="{FF2B5EF4-FFF2-40B4-BE49-F238E27FC236}">
                  <a16:creationId xmlns:a16="http://schemas.microsoft.com/office/drawing/2014/main" id="{4034B496-5F6D-4279-BF01-C426D70045C6}"/>
                </a:ext>
              </a:extLst>
            </p:cNvPr>
            <p:cNvGrpSpPr/>
            <p:nvPr/>
          </p:nvGrpSpPr>
          <p:grpSpPr>
            <a:xfrm>
              <a:off x="464642" y="6911340"/>
              <a:ext cx="2385384" cy="619623"/>
              <a:chOff x="5246208" y="3471388"/>
              <a:chExt cx="2385384" cy="454911"/>
            </a:xfrm>
          </p:grpSpPr>
          <p:sp>
            <p:nvSpPr>
              <p:cNvPr id="137" name="Rectangle 136">
                <a:extLst>
                  <a:ext uri="{FF2B5EF4-FFF2-40B4-BE49-F238E27FC236}">
                    <a16:creationId xmlns:a16="http://schemas.microsoft.com/office/drawing/2014/main" id="{4AEB7888-2EB5-480B-85D8-BD7F74978EEC}"/>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8" name="Rectangle 137">
                <a:extLst>
                  <a:ext uri="{FF2B5EF4-FFF2-40B4-BE49-F238E27FC236}">
                    <a16:creationId xmlns:a16="http://schemas.microsoft.com/office/drawing/2014/main" id="{0D460AFB-2EC6-45F4-9B4B-B640AD9B2E64}"/>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9" name="Rectangle 138">
                <a:extLst>
                  <a:ext uri="{FF2B5EF4-FFF2-40B4-BE49-F238E27FC236}">
                    <a16:creationId xmlns:a16="http://schemas.microsoft.com/office/drawing/2014/main" id="{1C2471A4-0B6C-4BEE-B5D0-B9A04F0631A8}"/>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33" name="Group 132">
              <a:extLst>
                <a:ext uri="{FF2B5EF4-FFF2-40B4-BE49-F238E27FC236}">
                  <a16:creationId xmlns:a16="http://schemas.microsoft.com/office/drawing/2014/main" id="{12C713F3-AEB3-466B-93F8-BA3543B03AA7}"/>
                </a:ext>
              </a:extLst>
            </p:cNvPr>
            <p:cNvGrpSpPr/>
            <p:nvPr/>
          </p:nvGrpSpPr>
          <p:grpSpPr>
            <a:xfrm>
              <a:off x="464642" y="5040536"/>
              <a:ext cx="1077154" cy="1893664"/>
              <a:chOff x="899369" y="5435138"/>
              <a:chExt cx="262675" cy="461790"/>
            </a:xfrm>
          </p:grpSpPr>
          <p:pic>
            <p:nvPicPr>
              <p:cNvPr id="135" name="Graphic 134">
                <a:extLst>
                  <a:ext uri="{FF2B5EF4-FFF2-40B4-BE49-F238E27FC236}">
                    <a16:creationId xmlns:a16="http://schemas.microsoft.com/office/drawing/2014/main" id="{5B1429F0-240F-4839-98BC-3CE10423D5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36" name="Graphic 135">
                <a:extLst>
                  <a:ext uri="{FF2B5EF4-FFF2-40B4-BE49-F238E27FC236}">
                    <a16:creationId xmlns:a16="http://schemas.microsoft.com/office/drawing/2014/main" id="{BD46DCB3-090A-4029-BAAE-A5BEAE5A0F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34" name="Graphic 133">
              <a:extLst>
                <a:ext uri="{FF2B5EF4-FFF2-40B4-BE49-F238E27FC236}">
                  <a16:creationId xmlns:a16="http://schemas.microsoft.com/office/drawing/2014/main" id="{EE43B3F3-7804-471D-8799-B13AE5FCE0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42" name="Group 141">
            <a:extLst>
              <a:ext uri="{FF2B5EF4-FFF2-40B4-BE49-F238E27FC236}">
                <a16:creationId xmlns:a16="http://schemas.microsoft.com/office/drawing/2014/main" id="{0FD8CFB9-B51F-42FB-BE9A-1D7DF0D51712}"/>
              </a:ext>
            </a:extLst>
          </p:cNvPr>
          <p:cNvGrpSpPr/>
          <p:nvPr/>
        </p:nvGrpSpPr>
        <p:grpSpPr>
          <a:xfrm>
            <a:off x="5123083" y="4027324"/>
            <a:ext cx="2097023" cy="2202215"/>
            <a:chOff x="-111316" y="4439864"/>
            <a:chExt cx="3206382" cy="3367222"/>
          </a:xfrm>
        </p:grpSpPr>
        <p:pic>
          <p:nvPicPr>
            <p:cNvPr id="143" name="Graphic 142">
              <a:extLst>
                <a:ext uri="{FF2B5EF4-FFF2-40B4-BE49-F238E27FC236}">
                  <a16:creationId xmlns:a16="http://schemas.microsoft.com/office/drawing/2014/main" id="{3463B350-9623-42D4-B5DC-B632D1DD50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44" name="Group 143">
              <a:extLst>
                <a:ext uri="{FF2B5EF4-FFF2-40B4-BE49-F238E27FC236}">
                  <a16:creationId xmlns:a16="http://schemas.microsoft.com/office/drawing/2014/main" id="{578F27B5-7EBA-45E5-BE3A-CB756B85BD9A}"/>
                </a:ext>
              </a:extLst>
            </p:cNvPr>
            <p:cNvGrpSpPr/>
            <p:nvPr/>
          </p:nvGrpSpPr>
          <p:grpSpPr>
            <a:xfrm>
              <a:off x="1772872" y="5040536"/>
              <a:ext cx="1077154" cy="1893664"/>
              <a:chOff x="899369" y="5435138"/>
              <a:chExt cx="262675" cy="461790"/>
            </a:xfrm>
          </p:grpSpPr>
          <p:pic>
            <p:nvPicPr>
              <p:cNvPr id="153" name="Graphic 152">
                <a:extLst>
                  <a:ext uri="{FF2B5EF4-FFF2-40B4-BE49-F238E27FC236}">
                    <a16:creationId xmlns:a16="http://schemas.microsoft.com/office/drawing/2014/main" id="{87B16B33-BCCC-4BE8-9140-B171F006E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54" name="Graphic 153">
                <a:extLst>
                  <a:ext uri="{FF2B5EF4-FFF2-40B4-BE49-F238E27FC236}">
                    <a16:creationId xmlns:a16="http://schemas.microsoft.com/office/drawing/2014/main" id="{EA33A2FA-8521-423F-849A-302910FF5D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45" name="Group 144">
              <a:extLst>
                <a:ext uri="{FF2B5EF4-FFF2-40B4-BE49-F238E27FC236}">
                  <a16:creationId xmlns:a16="http://schemas.microsoft.com/office/drawing/2014/main" id="{D4903C5B-537C-45C2-AF6B-A78DA3B8C5D2}"/>
                </a:ext>
              </a:extLst>
            </p:cNvPr>
            <p:cNvGrpSpPr/>
            <p:nvPr/>
          </p:nvGrpSpPr>
          <p:grpSpPr>
            <a:xfrm>
              <a:off x="464642" y="6911340"/>
              <a:ext cx="2385384" cy="619623"/>
              <a:chOff x="5246208" y="3471388"/>
              <a:chExt cx="2385384" cy="454911"/>
            </a:xfrm>
          </p:grpSpPr>
          <p:sp>
            <p:nvSpPr>
              <p:cNvPr id="150" name="Rectangle 149">
                <a:extLst>
                  <a:ext uri="{FF2B5EF4-FFF2-40B4-BE49-F238E27FC236}">
                    <a16:creationId xmlns:a16="http://schemas.microsoft.com/office/drawing/2014/main" id="{B97CC122-3ED9-45C8-98AC-2EEE6A0C45C3}"/>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1" name="Rectangle 150">
                <a:extLst>
                  <a:ext uri="{FF2B5EF4-FFF2-40B4-BE49-F238E27FC236}">
                    <a16:creationId xmlns:a16="http://schemas.microsoft.com/office/drawing/2014/main" id="{6F652E84-3C19-41C2-A531-33DCC9494657}"/>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2" name="Rectangle 151">
                <a:extLst>
                  <a:ext uri="{FF2B5EF4-FFF2-40B4-BE49-F238E27FC236}">
                    <a16:creationId xmlns:a16="http://schemas.microsoft.com/office/drawing/2014/main" id="{2E79E5E1-0E93-4F18-8B26-692A7B7A5BDC}"/>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6" name="Group 145">
              <a:extLst>
                <a:ext uri="{FF2B5EF4-FFF2-40B4-BE49-F238E27FC236}">
                  <a16:creationId xmlns:a16="http://schemas.microsoft.com/office/drawing/2014/main" id="{A90F96D3-6A1A-477F-9134-43EEC750BCD2}"/>
                </a:ext>
              </a:extLst>
            </p:cNvPr>
            <p:cNvGrpSpPr/>
            <p:nvPr/>
          </p:nvGrpSpPr>
          <p:grpSpPr>
            <a:xfrm>
              <a:off x="464642" y="5040536"/>
              <a:ext cx="1077154" cy="1893664"/>
              <a:chOff x="899369" y="5435138"/>
              <a:chExt cx="262675" cy="461790"/>
            </a:xfrm>
          </p:grpSpPr>
          <p:pic>
            <p:nvPicPr>
              <p:cNvPr id="148" name="Graphic 147">
                <a:extLst>
                  <a:ext uri="{FF2B5EF4-FFF2-40B4-BE49-F238E27FC236}">
                    <a16:creationId xmlns:a16="http://schemas.microsoft.com/office/drawing/2014/main" id="{B986FC40-A459-4F99-880E-FDBB1C165C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49" name="Graphic 148">
                <a:extLst>
                  <a:ext uri="{FF2B5EF4-FFF2-40B4-BE49-F238E27FC236}">
                    <a16:creationId xmlns:a16="http://schemas.microsoft.com/office/drawing/2014/main" id="{5CA4C37E-214F-49DE-9439-4D6130A78C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47" name="Graphic 146">
              <a:extLst>
                <a:ext uri="{FF2B5EF4-FFF2-40B4-BE49-F238E27FC236}">
                  <a16:creationId xmlns:a16="http://schemas.microsoft.com/office/drawing/2014/main" id="{666B6580-85B8-47E3-B18E-38AD259EF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55" name="Group 154">
            <a:extLst>
              <a:ext uri="{FF2B5EF4-FFF2-40B4-BE49-F238E27FC236}">
                <a16:creationId xmlns:a16="http://schemas.microsoft.com/office/drawing/2014/main" id="{BE9B6771-918F-4E43-8EB0-F4DFE128EFEC}"/>
              </a:ext>
            </a:extLst>
          </p:cNvPr>
          <p:cNvGrpSpPr/>
          <p:nvPr/>
        </p:nvGrpSpPr>
        <p:grpSpPr>
          <a:xfrm>
            <a:off x="7410302" y="4027324"/>
            <a:ext cx="2097023" cy="2202215"/>
            <a:chOff x="-111316" y="4439864"/>
            <a:chExt cx="3206382" cy="3367222"/>
          </a:xfrm>
        </p:grpSpPr>
        <p:pic>
          <p:nvPicPr>
            <p:cNvPr id="156" name="Graphic 155">
              <a:extLst>
                <a:ext uri="{FF2B5EF4-FFF2-40B4-BE49-F238E27FC236}">
                  <a16:creationId xmlns:a16="http://schemas.microsoft.com/office/drawing/2014/main" id="{05BEBDB3-EFAC-42C7-880E-CBAAD26C37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57" name="Group 156">
              <a:extLst>
                <a:ext uri="{FF2B5EF4-FFF2-40B4-BE49-F238E27FC236}">
                  <a16:creationId xmlns:a16="http://schemas.microsoft.com/office/drawing/2014/main" id="{3CFD3DAB-6011-49FB-8D40-2F850D4D3A06}"/>
                </a:ext>
              </a:extLst>
            </p:cNvPr>
            <p:cNvGrpSpPr/>
            <p:nvPr/>
          </p:nvGrpSpPr>
          <p:grpSpPr>
            <a:xfrm>
              <a:off x="1772872" y="5040536"/>
              <a:ext cx="1077154" cy="1893664"/>
              <a:chOff x="899369" y="5435138"/>
              <a:chExt cx="262675" cy="461790"/>
            </a:xfrm>
          </p:grpSpPr>
          <p:pic>
            <p:nvPicPr>
              <p:cNvPr id="166" name="Graphic 165">
                <a:extLst>
                  <a:ext uri="{FF2B5EF4-FFF2-40B4-BE49-F238E27FC236}">
                    <a16:creationId xmlns:a16="http://schemas.microsoft.com/office/drawing/2014/main" id="{A85C2769-B128-441E-9A2F-F005BF389A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67" name="Graphic 166">
                <a:extLst>
                  <a:ext uri="{FF2B5EF4-FFF2-40B4-BE49-F238E27FC236}">
                    <a16:creationId xmlns:a16="http://schemas.microsoft.com/office/drawing/2014/main" id="{C27DEAEC-7455-4D23-BC21-594148A429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58" name="Group 157">
              <a:extLst>
                <a:ext uri="{FF2B5EF4-FFF2-40B4-BE49-F238E27FC236}">
                  <a16:creationId xmlns:a16="http://schemas.microsoft.com/office/drawing/2014/main" id="{DEB13005-46F8-447D-9D46-848DBC7A4003}"/>
                </a:ext>
              </a:extLst>
            </p:cNvPr>
            <p:cNvGrpSpPr/>
            <p:nvPr/>
          </p:nvGrpSpPr>
          <p:grpSpPr>
            <a:xfrm>
              <a:off x="464642" y="6911340"/>
              <a:ext cx="2385384" cy="619623"/>
              <a:chOff x="5246208" y="3471388"/>
              <a:chExt cx="2385384" cy="454911"/>
            </a:xfrm>
          </p:grpSpPr>
          <p:sp>
            <p:nvSpPr>
              <p:cNvPr id="163" name="Rectangle 162">
                <a:extLst>
                  <a:ext uri="{FF2B5EF4-FFF2-40B4-BE49-F238E27FC236}">
                    <a16:creationId xmlns:a16="http://schemas.microsoft.com/office/drawing/2014/main" id="{CCB86596-1246-463E-9269-541CC5773E75}"/>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4" name="Rectangle 163">
                <a:extLst>
                  <a:ext uri="{FF2B5EF4-FFF2-40B4-BE49-F238E27FC236}">
                    <a16:creationId xmlns:a16="http://schemas.microsoft.com/office/drawing/2014/main" id="{42880349-F719-449A-8686-B84D1247A037}"/>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5" name="Rectangle 164">
                <a:extLst>
                  <a:ext uri="{FF2B5EF4-FFF2-40B4-BE49-F238E27FC236}">
                    <a16:creationId xmlns:a16="http://schemas.microsoft.com/office/drawing/2014/main" id="{C8BC41CC-C320-4F10-BD98-23F6E374F820}"/>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59" name="Group 158">
              <a:extLst>
                <a:ext uri="{FF2B5EF4-FFF2-40B4-BE49-F238E27FC236}">
                  <a16:creationId xmlns:a16="http://schemas.microsoft.com/office/drawing/2014/main" id="{95A243B8-5069-4A4B-889E-5247A4386449}"/>
                </a:ext>
              </a:extLst>
            </p:cNvPr>
            <p:cNvGrpSpPr/>
            <p:nvPr/>
          </p:nvGrpSpPr>
          <p:grpSpPr>
            <a:xfrm>
              <a:off x="464642" y="5040536"/>
              <a:ext cx="1077154" cy="1893664"/>
              <a:chOff x="899369" y="5435138"/>
              <a:chExt cx="262675" cy="461790"/>
            </a:xfrm>
          </p:grpSpPr>
          <p:pic>
            <p:nvPicPr>
              <p:cNvPr id="161" name="Graphic 160">
                <a:extLst>
                  <a:ext uri="{FF2B5EF4-FFF2-40B4-BE49-F238E27FC236}">
                    <a16:creationId xmlns:a16="http://schemas.microsoft.com/office/drawing/2014/main" id="{9D0EF360-B58C-4008-8352-2886952396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62" name="Graphic 161">
                <a:extLst>
                  <a:ext uri="{FF2B5EF4-FFF2-40B4-BE49-F238E27FC236}">
                    <a16:creationId xmlns:a16="http://schemas.microsoft.com/office/drawing/2014/main" id="{B0AADA3B-8F1B-47CB-8E82-A42FE3B002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60" name="Graphic 159">
              <a:extLst>
                <a:ext uri="{FF2B5EF4-FFF2-40B4-BE49-F238E27FC236}">
                  <a16:creationId xmlns:a16="http://schemas.microsoft.com/office/drawing/2014/main" id="{732CCCCF-48A1-43DE-B8FE-83B43C9492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68" name="Group 167">
            <a:extLst>
              <a:ext uri="{FF2B5EF4-FFF2-40B4-BE49-F238E27FC236}">
                <a16:creationId xmlns:a16="http://schemas.microsoft.com/office/drawing/2014/main" id="{C3CF435D-868C-4F88-9F04-539B056BDB17}"/>
              </a:ext>
            </a:extLst>
          </p:cNvPr>
          <p:cNvGrpSpPr/>
          <p:nvPr/>
        </p:nvGrpSpPr>
        <p:grpSpPr>
          <a:xfrm>
            <a:off x="9697521" y="4027324"/>
            <a:ext cx="2097023" cy="2202215"/>
            <a:chOff x="-111316" y="4439864"/>
            <a:chExt cx="3206382" cy="3367222"/>
          </a:xfrm>
        </p:grpSpPr>
        <p:pic>
          <p:nvPicPr>
            <p:cNvPr id="169" name="Graphic 168">
              <a:extLst>
                <a:ext uri="{FF2B5EF4-FFF2-40B4-BE49-F238E27FC236}">
                  <a16:creationId xmlns:a16="http://schemas.microsoft.com/office/drawing/2014/main" id="{629269D4-C55A-4CC5-9044-0D708CD64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70" name="Group 169">
              <a:extLst>
                <a:ext uri="{FF2B5EF4-FFF2-40B4-BE49-F238E27FC236}">
                  <a16:creationId xmlns:a16="http://schemas.microsoft.com/office/drawing/2014/main" id="{4E560B3D-6049-4D5B-9D38-D405005D4BC2}"/>
                </a:ext>
              </a:extLst>
            </p:cNvPr>
            <p:cNvGrpSpPr/>
            <p:nvPr/>
          </p:nvGrpSpPr>
          <p:grpSpPr>
            <a:xfrm>
              <a:off x="1772872" y="5040536"/>
              <a:ext cx="1077154" cy="1893664"/>
              <a:chOff x="899369" y="5435138"/>
              <a:chExt cx="262675" cy="461790"/>
            </a:xfrm>
          </p:grpSpPr>
          <p:pic>
            <p:nvPicPr>
              <p:cNvPr id="179" name="Graphic 178">
                <a:extLst>
                  <a:ext uri="{FF2B5EF4-FFF2-40B4-BE49-F238E27FC236}">
                    <a16:creationId xmlns:a16="http://schemas.microsoft.com/office/drawing/2014/main" id="{6B256CC7-1641-4685-A54D-186E80152C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80" name="Graphic 179">
                <a:extLst>
                  <a:ext uri="{FF2B5EF4-FFF2-40B4-BE49-F238E27FC236}">
                    <a16:creationId xmlns:a16="http://schemas.microsoft.com/office/drawing/2014/main" id="{8576E397-0154-4FE8-91FA-44372E7315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71" name="Group 170">
              <a:extLst>
                <a:ext uri="{FF2B5EF4-FFF2-40B4-BE49-F238E27FC236}">
                  <a16:creationId xmlns:a16="http://schemas.microsoft.com/office/drawing/2014/main" id="{0B46F28E-B85D-4765-98B7-DA53C7AC2B05}"/>
                </a:ext>
              </a:extLst>
            </p:cNvPr>
            <p:cNvGrpSpPr/>
            <p:nvPr/>
          </p:nvGrpSpPr>
          <p:grpSpPr>
            <a:xfrm>
              <a:off x="464642" y="6911340"/>
              <a:ext cx="2385384" cy="619623"/>
              <a:chOff x="5246208" y="3471388"/>
              <a:chExt cx="2385384" cy="454911"/>
            </a:xfrm>
          </p:grpSpPr>
          <p:sp>
            <p:nvSpPr>
              <p:cNvPr id="176" name="Rectangle 175">
                <a:extLst>
                  <a:ext uri="{FF2B5EF4-FFF2-40B4-BE49-F238E27FC236}">
                    <a16:creationId xmlns:a16="http://schemas.microsoft.com/office/drawing/2014/main" id="{221FF598-8D8D-4210-A3C9-58471588948C}"/>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7" name="Rectangle 176">
                <a:extLst>
                  <a:ext uri="{FF2B5EF4-FFF2-40B4-BE49-F238E27FC236}">
                    <a16:creationId xmlns:a16="http://schemas.microsoft.com/office/drawing/2014/main" id="{C5F8C95C-06B0-4249-A4D7-D07EB611A4AF}"/>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8" name="Rectangle 177">
                <a:extLst>
                  <a:ext uri="{FF2B5EF4-FFF2-40B4-BE49-F238E27FC236}">
                    <a16:creationId xmlns:a16="http://schemas.microsoft.com/office/drawing/2014/main" id="{A5279617-A9A2-4092-97F1-8C256A1FB8BE}"/>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72" name="Group 171">
              <a:extLst>
                <a:ext uri="{FF2B5EF4-FFF2-40B4-BE49-F238E27FC236}">
                  <a16:creationId xmlns:a16="http://schemas.microsoft.com/office/drawing/2014/main" id="{ECDF1BAE-505F-49C6-B54C-678E55E49EAE}"/>
                </a:ext>
              </a:extLst>
            </p:cNvPr>
            <p:cNvGrpSpPr/>
            <p:nvPr/>
          </p:nvGrpSpPr>
          <p:grpSpPr>
            <a:xfrm>
              <a:off x="464642" y="5040536"/>
              <a:ext cx="1077154" cy="1893664"/>
              <a:chOff x="899369" y="5435138"/>
              <a:chExt cx="262675" cy="461790"/>
            </a:xfrm>
          </p:grpSpPr>
          <p:pic>
            <p:nvPicPr>
              <p:cNvPr id="174" name="Graphic 173">
                <a:extLst>
                  <a:ext uri="{FF2B5EF4-FFF2-40B4-BE49-F238E27FC236}">
                    <a16:creationId xmlns:a16="http://schemas.microsoft.com/office/drawing/2014/main" id="{2CC864AA-8AC4-4219-81EE-4D2E3EBF49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75" name="Graphic 174">
                <a:extLst>
                  <a:ext uri="{FF2B5EF4-FFF2-40B4-BE49-F238E27FC236}">
                    <a16:creationId xmlns:a16="http://schemas.microsoft.com/office/drawing/2014/main" id="{164D732C-2789-4356-86DB-3D13BDC6E4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73" name="Graphic 172">
              <a:extLst>
                <a:ext uri="{FF2B5EF4-FFF2-40B4-BE49-F238E27FC236}">
                  <a16:creationId xmlns:a16="http://schemas.microsoft.com/office/drawing/2014/main" id="{10168CC3-88B5-4406-B068-20042EB1E2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81" name="Group 180">
            <a:extLst>
              <a:ext uri="{FF2B5EF4-FFF2-40B4-BE49-F238E27FC236}">
                <a16:creationId xmlns:a16="http://schemas.microsoft.com/office/drawing/2014/main" id="{65219CAC-536D-4E73-A4A8-9A99BB6C3657}"/>
              </a:ext>
            </a:extLst>
          </p:cNvPr>
          <p:cNvGrpSpPr/>
          <p:nvPr/>
        </p:nvGrpSpPr>
        <p:grpSpPr>
          <a:xfrm>
            <a:off x="11984738" y="4027324"/>
            <a:ext cx="2097023" cy="2202215"/>
            <a:chOff x="-111316" y="4439864"/>
            <a:chExt cx="3206382" cy="3367222"/>
          </a:xfrm>
        </p:grpSpPr>
        <p:pic>
          <p:nvPicPr>
            <p:cNvPr id="182" name="Graphic 181">
              <a:extLst>
                <a:ext uri="{FF2B5EF4-FFF2-40B4-BE49-F238E27FC236}">
                  <a16:creationId xmlns:a16="http://schemas.microsoft.com/office/drawing/2014/main" id="{BCE8E015-BB73-482F-84C2-E9380FFC11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83" name="Group 182">
              <a:extLst>
                <a:ext uri="{FF2B5EF4-FFF2-40B4-BE49-F238E27FC236}">
                  <a16:creationId xmlns:a16="http://schemas.microsoft.com/office/drawing/2014/main" id="{B1632A72-3CE6-44AB-A39E-2459D93ED231}"/>
                </a:ext>
              </a:extLst>
            </p:cNvPr>
            <p:cNvGrpSpPr/>
            <p:nvPr/>
          </p:nvGrpSpPr>
          <p:grpSpPr>
            <a:xfrm>
              <a:off x="1772872" y="5040536"/>
              <a:ext cx="1077154" cy="1893664"/>
              <a:chOff x="899369" y="5435138"/>
              <a:chExt cx="262675" cy="461790"/>
            </a:xfrm>
          </p:grpSpPr>
          <p:pic>
            <p:nvPicPr>
              <p:cNvPr id="192" name="Graphic 191">
                <a:extLst>
                  <a:ext uri="{FF2B5EF4-FFF2-40B4-BE49-F238E27FC236}">
                    <a16:creationId xmlns:a16="http://schemas.microsoft.com/office/drawing/2014/main" id="{BF246313-A3AD-4B01-99AD-0A89101347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93" name="Graphic 192">
                <a:extLst>
                  <a:ext uri="{FF2B5EF4-FFF2-40B4-BE49-F238E27FC236}">
                    <a16:creationId xmlns:a16="http://schemas.microsoft.com/office/drawing/2014/main" id="{D2472C45-2174-4A68-92DF-9F148B474A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84" name="Group 183">
              <a:extLst>
                <a:ext uri="{FF2B5EF4-FFF2-40B4-BE49-F238E27FC236}">
                  <a16:creationId xmlns:a16="http://schemas.microsoft.com/office/drawing/2014/main" id="{1DBBDFA8-0FBF-4A72-A2C7-69E1BE61FA7F}"/>
                </a:ext>
              </a:extLst>
            </p:cNvPr>
            <p:cNvGrpSpPr/>
            <p:nvPr/>
          </p:nvGrpSpPr>
          <p:grpSpPr>
            <a:xfrm>
              <a:off x="464642" y="6911340"/>
              <a:ext cx="2385384" cy="619623"/>
              <a:chOff x="5246208" y="3471388"/>
              <a:chExt cx="2385384" cy="454911"/>
            </a:xfrm>
          </p:grpSpPr>
          <p:sp>
            <p:nvSpPr>
              <p:cNvPr id="189" name="Rectangle 188">
                <a:extLst>
                  <a:ext uri="{FF2B5EF4-FFF2-40B4-BE49-F238E27FC236}">
                    <a16:creationId xmlns:a16="http://schemas.microsoft.com/office/drawing/2014/main" id="{12E3092D-1C14-44B7-82AD-B1452DDEDE62}"/>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0" name="Rectangle 189">
                <a:extLst>
                  <a:ext uri="{FF2B5EF4-FFF2-40B4-BE49-F238E27FC236}">
                    <a16:creationId xmlns:a16="http://schemas.microsoft.com/office/drawing/2014/main" id="{83B57C05-54CC-4DA5-A7FA-56609ADC7690}"/>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1" name="Rectangle 190">
                <a:extLst>
                  <a:ext uri="{FF2B5EF4-FFF2-40B4-BE49-F238E27FC236}">
                    <a16:creationId xmlns:a16="http://schemas.microsoft.com/office/drawing/2014/main" id="{AAE68DFA-9E91-4CCF-8996-84B102413A9E}"/>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85" name="Group 184">
              <a:extLst>
                <a:ext uri="{FF2B5EF4-FFF2-40B4-BE49-F238E27FC236}">
                  <a16:creationId xmlns:a16="http://schemas.microsoft.com/office/drawing/2014/main" id="{BEA03288-F547-4B41-AD7D-EFCB6A038B1E}"/>
                </a:ext>
              </a:extLst>
            </p:cNvPr>
            <p:cNvGrpSpPr/>
            <p:nvPr/>
          </p:nvGrpSpPr>
          <p:grpSpPr>
            <a:xfrm>
              <a:off x="464642" y="5040536"/>
              <a:ext cx="1077154" cy="1893664"/>
              <a:chOff x="899369" y="5435138"/>
              <a:chExt cx="262675" cy="461790"/>
            </a:xfrm>
          </p:grpSpPr>
          <p:pic>
            <p:nvPicPr>
              <p:cNvPr id="187" name="Graphic 186">
                <a:extLst>
                  <a:ext uri="{FF2B5EF4-FFF2-40B4-BE49-F238E27FC236}">
                    <a16:creationId xmlns:a16="http://schemas.microsoft.com/office/drawing/2014/main" id="{74989D24-2EF4-488F-8B6E-197F83E8BA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88" name="Graphic 187">
                <a:extLst>
                  <a:ext uri="{FF2B5EF4-FFF2-40B4-BE49-F238E27FC236}">
                    <a16:creationId xmlns:a16="http://schemas.microsoft.com/office/drawing/2014/main" id="{DF2929EC-9D4E-4006-9497-C8AC12BDB0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86" name="Graphic 185">
              <a:extLst>
                <a:ext uri="{FF2B5EF4-FFF2-40B4-BE49-F238E27FC236}">
                  <a16:creationId xmlns:a16="http://schemas.microsoft.com/office/drawing/2014/main" id="{0915695F-C242-4FDF-AC7E-6B8A5360C0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spTree>
    <p:extLst>
      <p:ext uri="{BB962C8B-B14F-4D97-AF65-F5344CB8AC3E}">
        <p14:creationId xmlns:p14="http://schemas.microsoft.com/office/powerpoint/2010/main" val="155206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3413125"/>
            <a:ext cx="13009563" cy="3995738"/>
          </a:xfrm>
          <a:ln>
            <a:noFill/>
          </a:ln>
        </p:spPr>
        <p:txBody>
          <a:bodyPr/>
          <a:lstStyle/>
          <a:p>
            <a:endParaRPr lang="en-US" sz="2880" dirty="0"/>
          </a:p>
          <a:p>
            <a:endParaRPr lang="en-US" sz="2880" dirty="0"/>
          </a:p>
          <a:p>
            <a:endParaRPr lang="en-US" sz="2880" dirty="0"/>
          </a:p>
        </p:txBody>
      </p:sp>
      <p:grpSp>
        <p:nvGrpSpPr>
          <p:cNvPr id="81" name="Group 80">
            <a:extLst>
              <a:ext uri="{FF2B5EF4-FFF2-40B4-BE49-F238E27FC236}">
                <a16:creationId xmlns:a16="http://schemas.microsoft.com/office/drawing/2014/main" id="{9C452B30-A25C-C342-A2DF-61EE19C67D09}"/>
              </a:ext>
            </a:extLst>
          </p:cNvPr>
          <p:cNvGrpSpPr/>
          <p:nvPr/>
        </p:nvGrpSpPr>
        <p:grpSpPr>
          <a:xfrm>
            <a:off x="1972864" y="1161136"/>
            <a:ext cx="10874875" cy="2463684"/>
            <a:chOff x="-102745" y="1012512"/>
            <a:chExt cx="9302469" cy="2272944"/>
          </a:xfrm>
        </p:grpSpPr>
        <p:sp>
          <p:nvSpPr>
            <p:cNvPr id="82" name="TextBox 81">
              <a:extLst>
                <a:ext uri="{FF2B5EF4-FFF2-40B4-BE49-F238E27FC236}">
                  <a16:creationId xmlns:a16="http://schemas.microsoft.com/office/drawing/2014/main" id="{E564DE68-F539-054C-B551-48015A644D62}"/>
                </a:ext>
              </a:extLst>
            </p:cNvPr>
            <p:cNvSpPr txBox="1"/>
            <p:nvPr/>
          </p:nvSpPr>
          <p:spPr>
            <a:xfrm>
              <a:off x="-102745" y="2791386"/>
              <a:ext cx="9302469" cy="494070"/>
            </a:xfrm>
            <a:prstGeom prst="rect">
              <a:avLst/>
            </a:prstGeom>
            <a:noFill/>
          </p:spPr>
          <p:txBody>
            <a:bodyPr wrap="square" rtlCol="0">
              <a:spAutoFit/>
            </a:bodyPr>
            <a:lstStyle/>
            <a:p>
              <a:pPr algn="ctr" defTabSz="1097280"/>
              <a:r>
                <a:rPr lang="en-US" b="1" dirty="0">
                  <a:solidFill>
                    <a:srgbClr val="FFFFFF"/>
                  </a:solidFill>
                  <a:latin typeface="Amazon Ember"/>
                </a:rPr>
                <a:t>Amazon Elastic Container Service </a:t>
              </a:r>
            </a:p>
          </p:txBody>
        </p:sp>
        <p:grpSp>
          <p:nvGrpSpPr>
            <p:cNvPr id="83" name="Group 15">
              <a:extLst>
                <a:ext uri="{FF2B5EF4-FFF2-40B4-BE49-F238E27FC236}">
                  <a16:creationId xmlns:a16="http://schemas.microsoft.com/office/drawing/2014/main" id="{4261ED5B-E673-1F42-9E48-CB4F6C72B31C}"/>
                </a:ext>
              </a:extLst>
            </p:cNvPr>
            <p:cNvGrpSpPr>
              <a:grpSpLocks noChangeAspect="1"/>
            </p:cNvGrpSpPr>
            <p:nvPr/>
          </p:nvGrpSpPr>
          <p:grpSpPr bwMode="auto">
            <a:xfrm>
              <a:off x="3810001" y="1012512"/>
              <a:ext cx="1524000" cy="1701980"/>
              <a:chOff x="2104" y="682"/>
              <a:chExt cx="411" cy="459"/>
            </a:xfrm>
          </p:grpSpPr>
          <p:sp>
            <p:nvSpPr>
              <p:cNvPr id="84" name="Freeform 16">
                <a:extLst>
                  <a:ext uri="{FF2B5EF4-FFF2-40B4-BE49-F238E27FC236}">
                    <a16:creationId xmlns:a16="http://schemas.microsoft.com/office/drawing/2014/main" id="{3765EF16-0910-214A-BD6A-D0996BC37856}"/>
                  </a:ext>
                </a:extLst>
              </p:cNvPr>
              <p:cNvSpPr>
                <a:spLocks/>
              </p:cNvSpPr>
              <p:nvPr/>
            </p:nvSpPr>
            <p:spPr bwMode="auto">
              <a:xfrm>
                <a:off x="2104" y="682"/>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85" name="Freeform 17">
                <a:extLst>
                  <a:ext uri="{FF2B5EF4-FFF2-40B4-BE49-F238E27FC236}">
                    <a16:creationId xmlns:a16="http://schemas.microsoft.com/office/drawing/2014/main" id="{E905AD1D-B254-AE47-8318-71F2119B9AAF}"/>
                  </a:ext>
                </a:extLst>
              </p:cNvPr>
              <p:cNvSpPr>
                <a:spLocks/>
              </p:cNvSpPr>
              <p:nvPr/>
            </p:nvSpPr>
            <p:spPr bwMode="auto">
              <a:xfrm>
                <a:off x="2328" y="683"/>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grpSp>
      </p:grpSp>
      <p:grpSp>
        <p:nvGrpSpPr>
          <p:cNvPr id="86" name="Group 85">
            <a:extLst>
              <a:ext uri="{FF2B5EF4-FFF2-40B4-BE49-F238E27FC236}">
                <a16:creationId xmlns:a16="http://schemas.microsoft.com/office/drawing/2014/main" id="{36EE9823-2B9D-E045-834B-C7A595F84284}"/>
              </a:ext>
            </a:extLst>
          </p:cNvPr>
          <p:cNvGrpSpPr/>
          <p:nvPr/>
        </p:nvGrpSpPr>
        <p:grpSpPr>
          <a:xfrm>
            <a:off x="548644" y="4027324"/>
            <a:ext cx="2097023" cy="2202215"/>
            <a:chOff x="-111316" y="4439864"/>
            <a:chExt cx="3206382" cy="3367222"/>
          </a:xfrm>
        </p:grpSpPr>
        <p:pic>
          <p:nvPicPr>
            <p:cNvPr id="87" name="Graphic 86">
              <a:extLst>
                <a:ext uri="{FF2B5EF4-FFF2-40B4-BE49-F238E27FC236}">
                  <a16:creationId xmlns:a16="http://schemas.microsoft.com/office/drawing/2014/main" id="{2127D826-EC6E-C74C-88E7-CF2A053E49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88" name="Group 87">
              <a:extLst>
                <a:ext uri="{FF2B5EF4-FFF2-40B4-BE49-F238E27FC236}">
                  <a16:creationId xmlns:a16="http://schemas.microsoft.com/office/drawing/2014/main" id="{4FB1378E-9361-0942-98F8-D8A9BF1C05BE}"/>
                </a:ext>
              </a:extLst>
            </p:cNvPr>
            <p:cNvGrpSpPr/>
            <p:nvPr/>
          </p:nvGrpSpPr>
          <p:grpSpPr>
            <a:xfrm>
              <a:off x="1772872" y="5040536"/>
              <a:ext cx="1077154" cy="1893664"/>
              <a:chOff x="899369" y="5435138"/>
              <a:chExt cx="262675" cy="461790"/>
            </a:xfrm>
          </p:grpSpPr>
          <p:pic>
            <p:nvPicPr>
              <p:cNvPr id="97" name="Graphic 96">
                <a:extLst>
                  <a:ext uri="{FF2B5EF4-FFF2-40B4-BE49-F238E27FC236}">
                    <a16:creationId xmlns:a16="http://schemas.microsoft.com/office/drawing/2014/main" id="{04B20666-30B1-9C4F-88AE-DD68F437DD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98" name="Graphic 97">
                <a:extLst>
                  <a:ext uri="{FF2B5EF4-FFF2-40B4-BE49-F238E27FC236}">
                    <a16:creationId xmlns:a16="http://schemas.microsoft.com/office/drawing/2014/main" id="{DEA6049E-69A5-5B4E-B1BD-8850677797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89" name="Group 88">
              <a:extLst>
                <a:ext uri="{FF2B5EF4-FFF2-40B4-BE49-F238E27FC236}">
                  <a16:creationId xmlns:a16="http://schemas.microsoft.com/office/drawing/2014/main" id="{AC8B45AA-D1AB-C941-9FC0-FB91817BAD4F}"/>
                </a:ext>
              </a:extLst>
            </p:cNvPr>
            <p:cNvGrpSpPr/>
            <p:nvPr/>
          </p:nvGrpSpPr>
          <p:grpSpPr>
            <a:xfrm>
              <a:off x="464642" y="6911340"/>
              <a:ext cx="2385384" cy="619623"/>
              <a:chOff x="5246208" y="3471388"/>
              <a:chExt cx="2385384" cy="454911"/>
            </a:xfrm>
          </p:grpSpPr>
          <p:sp>
            <p:nvSpPr>
              <p:cNvPr id="94" name="Rectangle 93">
                <a:extLst>
                  <a:ext uri="{FF2B5EF4-FFF2-40B4-BE49-F238E27FC236}">
                    <a16:creationId xmlns:a16="http://schemas.microsoft.com/office/drawing/2014/main" id="{92FD3F80-B77E-094E-B7C5-A59C5A8CF96D}"/>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5" name="Rectangle 94">
                <a:extLst>
                  <a:ext uri="{FF2B5EF4-FFF2-40B4-BE49-F238E27FC236}">
                    <a16:creationId xmlns:a16="http://schemas.microsoft.com/office/drawing/2014/main" id="{E55B6292-B0E6-0E45-A3D4-8C8CC8DD5B80}"/>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Rectangle 95">
                <a:extLst>
                  <a:ext uri="{FF2B5EF4-FFF2-40B4-BE49-F238E27FC236}">
                    <a16:creationId xmlns:a16="http://schemas.microsoft.com/office/drawing/2014/main" id="{008A2B0E-93D0-2C4B-865D-42E8FA907C05}"/>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90" name="Group 89">
              <a:extLst>
                <a:ext uri="{FF2B5EF4-FFF2-40B4-BE49-F238E27FC236}">
                  <a16:creationId xmlns:a16="http://schemas.microsoft.com/office/drawing/2014/main" id="{4DD41917-3F1C-CE43-B66E-37391EA9F344}"/>
                </a:ext>
              </a:extLst>
            </p:cNvPr>
            <p:cNvGrpSpPr/>
            <p:nvPr/>
          </p:nvGrpSpPr>
          <p:grpSpPr>
            <a:xfrm>
              <a:off x="464642" y="5040536"/>
              <a:ext cx="1077154" cy="1893664"/>
              <a:chOff x="899369" y="5435138"/>
              <a:chExt cx="262675" cy="461790"/>
            </a:xfrm>
          </p:grpSpPr>
          <p:pic>
            <p:nvPicPr>
              <p:cNvPr id="92" name="Graphic 91">
                <a:extLst>
                  <a:ext uri="{FF2B5EF4-FFF2-40B4-BE49-F238E27FC236}">
                    <a16:creationId xmlns:a16="http://schemas.microsoft.com/office/drawing/2014/main" id="{B6716E1F-0E09-EF47-BC3D-C6C1C21E7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93" name="Graphic 92">
                <a:extLst>
                  <a:ext uri="{FF2B5EF4-FFF2-40B4-BE49-F238E27FC236}">
                    <a16:creationId xmlns:a16="http://schemas.microsoft.com/office/drawing/2014/main" id="{1C709BE0-4249-554B-9F10-8E6CFB1283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91" name="Graphic 90">
              <a:extLst>
                <a:ext uri="{FF2B5EF4-FFF2-40B4-BE49-F238E27FC236}">
                  <a16:creationId xmlns:a16="http://schemas.microsoft.com/office/drawing/2014/main" id="{FAC29C23-1C67-8E4A-B2E3-CDF4F38074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99" name="Group 98">
            <a:extLst>
              <a:ext uri="{FF2B5EF4-FFF2-40B4-BE49-F238E27FC236}">
                <a16:creationId xmlns:a16="http://schemas.microsoft.com/office/drawing/2014/main" id="{AC4C0C63-13B5-8E41-98D5-E76A48FCF815}"/>
              </a:ext>
            </a:extLst>
          </p:cNvPr>
          <p:cNvGrpSpPr/>
          <p:nvPr/>
        </p:nvGrpSpPr>
        <p:grpSpPr>
          <a:xfrm>
            <a:off x="2835863" y="4027324"/>
            <a:ext cx="2097023" cy="2202215"/>
            <a:chOff x="-111316" y="4439864"/>
            <a:chExt cx="3206382" cy="3367222"/>
          </a:xfrm>
        </p:grpSpPr>
        <p:pic>
          <p:nvPicPr>
            <p:cNvPr id="100" name="Graphic 99">
              <a:extLst>
                <a:ext uri="{FF2B5EF4-FFF2-40B4-BE49-F238E27FC236}">
                  <a16:creationId xmlns:a16="http://schemas.microsoft.com/office/drawing/2014/main" id="{646A367D-CDDA-E942-AF27-79B8389189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01" name="Group 100">
              <a:extLst>
                <a:ext uri="{FF2B5EF4-FFF2-40B4-BE49-F238E27FC236}">
                  <a16:creationId xmlns:a16="http://schemas.microsoft.com/office/drawing/2014/main" id="{0F4EE20E-3DB3-D246-98C2-94B08367DD18}"/>
                </a:ext>
              </a:extLst>
            </p:cNvPr>
            <p:cNvGrpSpPr/>
            <p:nvPr/>
          </p:nvGrpSpPr>
          <p:grpSpPr>
            <a:xfrm>
              <a:off x="1772872" y="5040536"/>
              <a:ext cx="1077154" cy="1893664"/>
              <a:chOff x="899369" y="5435138"/>
              <a:chExt cx="262675" cy="461790"/>
            </a:xfrm>
          </p:grpSpPr>
          <p:pic>
            <p:nvPicPr>
              <p:cNvPr id="113" name="Graphic 112">
                <a:extLst>
                  <a:ext uri="{FF2B5EF4-FFF2-40B4-BE49-F238E27FC236}">
                    <a16:creationId xmlns:a16="http://schemas.microsoft.com/office/drawing/2014/main" id="{D2EDB391-7EFD-0544-B1A0-16A4981E85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14" name="Graphic 113">
                <a:extLst>
                  <a:ext uri="{FF2B5EF4-FFF2-40B4-BE49-F238E27FC236}">
                    <a16:creationId xmlns:a16="http://schemas.microsoft.com/office/drawing/2014/main" id="{617E95B9-662E-0846-AC70-E01B486EEC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02" name="Group 101">
              <a:extLst>
                <a:ext uri="{FF2B5EF4-FFF2-40B4-BE49-F238E27FC236}">
                  <a16:creationId xmlns:a16="http://schemas.microsoft.com/office/drawing/2014/main" id="{C65A2E66-D229-AD45-AACE-1F133A5F07FC}"/>
                </a:ext>
              </a:extLst>
            </p:cNvPr>
            <p:cNvGrpSpPr/>
            <p:nvPr/>
          </p:nvGrpSpPr>
          <p:grpSpPr>
            <a:xfrm>
              <a:off x="464642" y="6911340"/>
              <a:ext cx="2385384" cy="619623"/>
              <a:chOff x="5246208" y="3471388"/>
              <a:chExt cx="2385384" cy="454911"/>
            </a:xfrm>
          </p:grpSpPr>
          <p:sp>
            <p:nvSpPr>
              <p:cNvPr id="110" name="Rectangle 109">
                <a:extLst>
                  <a:ext uri="{FF2B5EF4-FFF2-40B4-BE49-F238E27FC236}">
                    <a16:creationId xmlns:a16="http://schemas.microsoft.com/office/drawing/2014/main" id="{83927967-CDBD-1545-9D79-17A26C56AB1B}"/>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1" name="Rectangle 110">
                <a:extLst>
                  <a:ext uri="{FF2B5EF4-FFF2-40B4-BE49-F238E27FC236}">
                    <a16:creationId xmlns:a16="http://schemas.microsoft.com/office/drawing/2014/main" id="{F9E15A67-6902-5947-90E3-240149A2C0F1}"/>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2" name="Rectangle 111">
                <a:extLst>
                  <a:ext uri="{FF2B5EF4-FFF2-40B4-BE49-F238E27FC236}">
                    <a16:creationId xmlns:a16="http://schemas.microsoft.com/office/drawing/2014/main" id="{74F14D1A-B61D-504A-A500-499629779892}"/>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06" name="Group 105">
              <a:extLst>
                <a:ext uri="{FF2B5EF4-FFF2-40B4-BE49-F238E27FC236}">
                  <a16:creationId xmlns:a16="http://schemas.microsoft.com/office/drawing/2014/main" id="{0EDF4EBF-1E84-CF4D-BAB5-F958E53D755D}"/>
                </a:ext>
              </a:extLst>
            </p:cNvPr>
            <p:cNvGrpSpPr/>
            <p:nvPr/>
          </p:nvGrpSpPr>
          <p:grpSpPr>
            <a:xfrm>
              <a:off x="464642" y="5040536"/>
              <a:ext cx="1077154" cy="1893664"/>
              <a:chOff x="899369" y="5435138"/>
              <a:chExt cx="262675" cy="461790"/>
            </a:xfrm>
          </p:grpSpPr>
          <p:pic>
            <p:nvPicPr>
              <p:cNvPr id="108" name="Graphic 107">
                <a:extLst>
                  <a:ext uri="{FF2B5EF4-FFF2-40B4-BE49-F238E27FC236}">
                    <a16:creationId xmlns:a16="http://schemas.microsoft.com/office/drawing/2014/main" id="{E669616F-C910-824F-962F-1011C7D627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09" name="Graphic 108">
                <a:extLst>
                  <a:ext uri="{FF2B5EF4-FFF2-40B4-BE49-F238E27FC236}">
                    <a16:creationId xmlns:a16="http://schemas.microsoft.com/office/drawing/2014/main" id="{DCFDD224-E866-8246-8808-88BBB675B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07" name="Graphic 106">
              <a:extLst>
                <a:ext uri="{FF2B5EF4-FFF2-40B4-BE49-F238E27FC236}">
                  <a16:creationId xmlns:a16="http://schemas.microsoft.com/office/drawing/2014/main" id="{DE76B884-5D68-C347-80DE-62B96E7599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115" name="Group 114">
            <a:extLst>
              <a:ext uri="{FF2B5EF4-FFF2-40B4-BE49-F238E27FC236}">
                <a16:creationId xmlns:a16="http://schemas.microsoft.com/office/drawing/2014/main" id="{A21A2585-263A-1B4B-88BB-04E5AE1B69F1}"/>
              </a:ext>
            </a:extLst>
          </p:cNvPr>
          <p:cNvGrpSpPr/>
          <p:nvPr/>
        </p:nvGrpSpPr>
        <p:grpSpPr>
          <a:xfrm>
            <a:off x="5123083" y="4027324"/>
            <a:ext cx="2097023" cy="2202215"/>
            <a:chOff x="-111316" y="4439864"/>
            <a:chExt cx="3206382" cy="3367222"/>
          </a:xfrm>
        </p:grpSpPr>
        <p:pic>
          <p:nvPicPr>
            <p:cNvPr id="116" name="Graphic 115">
              <a:extLst>
                <a:ext uri="{FF2B5EF4-FFF2-40B4-BE49-F238E27FC236}">
                  <a16:creationId xmlns:a16="http://schemas.microsoft.com/office/drawing/2014/main" id="{87393A23-9ACD-0A40-BF9B-3F3B6C9AC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117" name="Group 116">
              <a:extLst>
                <a:ext uri="{FF2B5EF4-FFF2-40B4-BE49-F238E27FC236}">
                  <a16:creationId xmlns:a16="http://schemas.microsoft.com/office/drawing/2014/main" id="{363507F1-8CD2-AC4B-9F0B-FF36F222E939}"/>
                </a:ext>
              </a:extLst>
            </p:cNvPr>
            <p:cNvGrpSpPr/>
            <p:nvPr/>
          </p:nvGrpSpPr>
          <p:grpSpPr>
            <a:xfrm>
              <a:off x="1772872" y="5040536"/>
              <a:ext cx="1077154" cy="1893664"/>
              <a:chOff x="899369" y="5435138"/>
              <a:chExt cx="262675" cy="461790"/>
            </a:xfrm>
          </p:grpSpPr>
          <p:pic>
            <p:nvPicPr>
              <p:cNvPr id="200" name="Graphic 199">
                <a:extLst>
                  <a:ext uri="{FF2B5EF4-FFF2-40B4-BE49-F238E27FC236}">
                    <a16:creationId xmlns:a16="http://schemas.microsoft.com/office/drawing/2014/main" id="{13ECBFC3-91D5-074F-9982-6323E36EFF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01" name="Graphic 200">
                <a:extLst>
                  <a:ext uri="{FF2B5EF4-FFF2-40B4-BE49-F238E27FC236}">
                    <a16:creationId xmlns:a16="http://schemas.microsoft.com/office/drawing/2014/main" id="{02AE84E9-0B06-C54E-97F2-4A6C3F9636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18" name="Group 117">
              <a:extLst>
                <a:ext uri="{FF2B5EF4-FFF2-40B4-BE49-F238E27FC236}">
                  <a16:creationId xmlns:a16="http://schemas.microsoft.com/office/drawing/2014/main" id="{A83520FE-46C6-074E-97F8-DC70A57719FC}"/>
                </a:ext>
              </a:extLst>
            </p:cNvPr>
            <p:cNvGrpSpPr/>
            <p:nvPr/>
          </p:nvGrpSpPr>
          <p:grpSpPr>
            <a:xfrm>
              <a:off x="464642" y="6911340"/>
              <a:ext cx="2385384" cy="619623"/>
              <a:chOff x="5246208" y="3471388"/>
              <a:chExt cx="2385384" cy="454911"/>
            </a:xfrm>
          </p:grpSpPr>
          <p:sp>
            <p:nvSpPr>
              <p:cNvPr id="197" name="Rectangle 196">
                <a:extLst>
                  <a:ext uri="{FF2B5EF4-FFF2-40B4-BE49-F238E27FC236}">
                    <a16:creationId xmlns:a16="http://schemas.microsoft.com/office/drawing/2014/main" id="{47B8BB8E-0F24-104F-8662-4A1C0B3BA473}"/>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8" name="Rectangle 197">
                <a:extLst>
                  <a:ext uri="{FF2B5EF4-FFF2-40B4-BE49-F238E27FC236}">
                    <a16:creationId xmlns:a16="http://schemas.microsoft.com/office/drawing/2014/main" id="{11E24FFF-933E-B044-9B31-7BFF1B881409}"/>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9" name="Rectangle 198">
                <a:extLst>
                  <a:ext uri="{FF2B5EF4-FFF2-40B4-BE49-F238E27FC236}">
                    <a16:creationId xmlns:a16="http://schemas.microsoft.com/office/drawing/2014/main" id="{5C8BA1C2-E825-6746-9EA4-8D47C9C33A26}"/>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19" name="Group 118">
              <a:extLst>
                <a:ext uri="{FF2B5EF4-FFF2-40B4-BE49-F238E27FC236}">
                  <a16:creationId xmlns:a16="http://schemas.microsoft.com/office/drawing/2014/main" id="{E2C46F62-6EDD-F049-B555-D6AC06B1471C}"/>
                </a:ext>
              </a:extLst>
            </p:cNvPr>
            <p:cNvGrpSpPr/>
            <p:nvPr/>
          </p:nvGrpSpPr>
          <p:grpSpPr>
            <a:xfrm>
              <a:off x="464642" y="5040536"/>
              <a:ext cx="1077154" cy="1893664"/>
              <a:chOff x="899369" y="5435138"/>
              <a:chExt cx="262675" cy="461790"/>
            </a:xfrm>
          </p:grpSpPr>
          <p:pic>
            <p:nvPicPr>
              <p:cNvPr id="195" name="Graphic 194">
                <a:extLst>
                  <a:ext uri="{FF2B5EF4-FFF2-40B4-BE49-F238E27FC236}">
                    <a16:creationId xmlns:a16="http://schemas.microsoft.com/office/drawing/2014/main" id="{615F9217-4E74-0145-93D1-0981DEAE1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96" name="Graphic 195">
                <a:extLst>
                  <a:ext uri="{FF2B5EF4-FFF2-40B4-BE49-F238E27FC236}">
                    <a16:creationId xmlns:a16="http://schemas.microsoft.com/office/drawing/2014/main" id="{A7802545-4F4F-7744-A87F-9EF97EB6B3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194" name="Graphic 193">
              <a:extLst>
                <a:ext uri="{FF2B5EF4-FFF2-40B4-BE49-F238E27FC236}">
                  <a16:creationId xmlns:a16="http://schemas.microsoft.com/office/drawing/2014/main" id="{D1B41D21-1E48-E84F-8273-9705827CE2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202" name="Group 201">
            <a:extLst>
              <a:ext uri="{FF2B5EF4-FFF2-40B4-BE49-F238E27FC236}">
                <a16:creationId xmlns:a16="http://schemas.microsoft.com/office/drawing/2014/main" id="{E0251B9A-421F-8240-9808-FE47253DECDD}"/>
              </a:ext>
            </a:extLst>
          </p:cNvPr>
          <p:cNvGrpSpPr/>
          <p:nvPr/>
        </p:nvGrpSpPr>
        <p:grpSpPr>
          <a:xfrm>
            <a:off x="7410302" y="4027324"/>
            <a:ext cx="2097023" cy="2202215"/>
            <a:chOff x="-111316" y="4439864"/>
            <a:chExt cx="3206382" cy="3367222"/>
          </a:xfrm>
        </p:grpSpPr>
        <p:pic>
          <p:nvPicPr>
            <p:cNvPr id="203" name="Graphic 202">
              <a:extLst>
                <a:ext uri="{FF2B5EF4-FFF2-40B4-BE49-F238E27FC236}">
                  <a16:creationId xmlns:a16="http://schemas.microsoft.com/office/drawing/2014/main" id="{EEC78EA7-557B-A74B-9262-665DDF23DB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204" name="Group 203">
              <a:extLst>
                <a:ext uri="{FF2B5EF4-FFF2-40B4-BE49-F238E27FC236}">
                  <a16:creationId xmlns:a16="http://schemas.microsoft.com/office/drawing/2014/main" id="{4BFC502D-D969-174D-A0BC-21D36D442AC5}"/>
                </a:ext>
              </a:extLst>
            </p:cNvPr>
            <p:cNvGrpSpPr/>
            <p:nvPr/>
          </p:nvGrpSpPr>
          <p:grpSpPr>
            <a:xfrm>
              <a:off x="1772872" y="5040536"/>
              <a:ext cx="1077154" cy="1893664"/>
              <a:chOff x="899369" y="5435138"/>
              <a:chExt cx="262675" cy="461790"/>
            </a:xfrm>
          </p:grpSpPr>
          <p:pic>
            <p:nvPicPr>
              <p:cNvPr id="213" name="Graphic 212">
                <a:extLst>
                  <a:ext uri="{FF2B5EF4-FFF2-40B4-BE49-F238E27FC236}">
                    <a16:creationId xmlns:a16="http://schemas.microsoft.com/office/drawing/2014/main" id="{ECF17347-8D7D-3248-A9F9-9271099FBB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14" name="Graphic 213">
                <a:extLst>
                  <a:ext uri="{FF2B5EF4-FFF2-40B4-BE49-F238E27FC236}">
                    <a16:creationId xmlns:a16="http://schemas.microsoft.com/office/drawing/2014/main" id="{C2BCA2B7-7B6A-6A4C-848F-0A65EB9EC2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05" name="Group 204">
              <a:extLst>
                <a:ext uri="{FF2B5EF4-FFF2-40B4-BE49-F238E27FC236}">
                  <a16:creationId xmlns:a16="http://schemas.microsoft.com/office/drawing/2014/main" id="{CA891C03-AB71-894D-A599-57C933089838}"/>
                </a:ext>
              </a:extLst>
            </p:cNvPr>
            <p:cNvGrpSpPr/>
            <p:nvPr/>
          </p:nvGrpSpPr>
          <p:grpSpPr>
            <a:xfrm>
              <a:off x="464642" y="6911340"/>
              <a:ext cx="2385384" cy="619623"/>
              <a:chOff x="5246208" y="3471388"/>
              <a:chExt cx="2385384" cy="454911"/>
            </a:xfrm>
          </p:grpSpPr>
          <p:sp>
            <p:nvSpPr>
              <p:cNvPr id="210" name="Rectangle 209">
                <a:extLst>
                  <a:ext uri="{FF2B5EF4-FFF2-40B4-BE49-F238E27FC236}">
                    <a16:creationId xmlns:a16="http://schemas.microsoft.com/office/drawing/2014/main" id="{19A25FD6-A791-B347-AA57-0912443AA9F3}"/>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1" name="Rectangle 210">
                <a:extLst>
                  <a:ext uri="{FF2B5EF4-FFF2-40B4-BE49-F238E27FC236}">
                    <a16:creationId xmlns:a16="http://schemas.microsoft.com/office/drawing/2014/main" id="{524AC104-B692-094D-9B24-52AD55B383D7}"/>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2" name="Rectangle 211">
                <a:extLst>
                  <a:ext uri="{FF2B5EF4-FFF2-40B4-BE49-F238E27FC236}">
                    <a16:creationId xmlns:a16="http://schemas.microsoft.com/office/drawing/2014/main" id="{8A48051F-CCD1-6445-A24E-A45617F952E1}"/>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06" name="Group 205">
              <a:extLst>
                <a:ext uri="{FF2B5EF4-FFF2-40B4-BE49-F238E27FC236}">
                  <a16:creationId xmlns:a16="http://schemas.microsoft.com/office/drawing/2014/main" id="{F0208DBC-4DB0-6E45-9823-0FC3F868A48E}"/>
                </a:ext>
              </a:extLst>
            </p:cNvPr>
            <p:cNvGrpSpPr/>
            <p:nvPr/>
          </p:nvGrpSpPr>
          <p:grpSpPr>
            <a:xfrm>
              <a:off x="464642" y="5040536"/>
              <a:ext cx="1077154" cy="1893664"/>
              <a:chOff x="899369" y="5435138"/>
              <a:chExt cx="262675" cy="461790"/>
            </a:xfrm>
          </p:grpSpPr>
          <p:pic>
            <p:nvPicPr>
              <p:cNvPr id="208" name="Graphic 207">
                <a:extLst>
                  <a:ext uri="{FF2B5EF4-FFF2-40B4-BE49-F238E27FC236}">
                    <a16:creationId xmlns:a16="http://schemas.microsoft.com/office/drawing/2014/main" id="{0F07D29B-909C-0F4C-823C-49901AC72A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09" name="Graphic 208">
                <a:extLst>
                  <a:ext uri="{FF2B5EF4-FFF2-40B4-BE49-F238E27FC236}">
                    <a16:creationId xmlns:a16="http://schemas.microsoft.com/office/drawing/2014/main" id="{4D460E7C-3C56-2347-92C9-82B48DBEF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207" name="Graphic 206">
              <a:extLst>
                <a:ext uri="{FF2B5EF4-FFF2-40B4-BE49-F238E27FC236}">
                  <a16:creationId xmlns:a16="http://schemas.microsoft.com/office/drawing/2014/main" id="{34478800-09E4-F24B-B9D4-501947D6E8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215" name="Group 214">
            <a:extLst>
              <a:ext uri="{FF2B5EF4-FFF2-40B4-BE49-F238E27FC236}">
                <a16:creationId xmlns:a16="http://schemas.microsoft.com/office/drawing/2014/main" id="{01041A67-F466-F245-941A-BC126D49CB41}"/>
              </a:ext>
            </a:extLst>
          </p:cNvPr>
          <p:cNvGrpSpPr/>
          <p:nvPr/>
        </p:nvGrpSpPr>
        <p:grpSpPr>
          <a:xfrm>
            <a:off x="9697521" y="4027324"/>
            <a:ext cx="2097023" cy="2202215"/>
            <a:chOff x="-111316" y="4439864"/>
            <a:chExt cx="3206382" cy="3367222"/>
          </a:xfrm>
        </p:grpSpPr>
        <p:pic>
          <p:nvPicPr>
            <p:cNvPr id="216" name="Graphic 215">
              <a:extLst>
                <a:ext uri="{FF2B5EF4-FFF2-40B4-BE49-F238E27FC236}">
                  <a16:creationId xmlns:a16="http://schemas.microsoft.com/office/drawing/2014/main" id="{A5A0AECA-04EE-7D49-864F-897AA8DD1F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217" name="Group 216">
              <a:extLst>
                <a:ext uri="{FF2B5EF4-FFF2-40B4-BE49-F238E27FC236}">
                  <a16:creationId xmlns:a16="http://schemas.microsoft.com/office/drawing/2014/main" id="{959AA3D1-23CD-2A43-BA6B-88D614C5E3E8}"/>
                </a:ext>
              </a:extLst>
            </p:cNvPr>
            <p:cNvGrpSpPr/>
            <p:nvPr/>
          </p:nvGrpSpPr>
          <p:grpSpPr>
            <a:xfrm>
              <a:off x="1772872" y="5040536"/>
              <a:ext cx="1077154" cy="1893664"/>
              <a:chOff x="899369" y="5435138"/>
              <a:chExt cx="262675" cy="461790"/>
            </a:xfrm>
          </p:grpSpPr>
          <p:pic>
            <p:nvPicPr>
              <p:cNvPr id="226" name="Graphic 225">
                <a:extLst>
                  <a:ext uri="{FF2B5EF4-FFF2-40B4-BE49-F238E27FC236}">
                    <a16:creationId xmlns:a16="http://schemas.microsoft.com/office/drawing/2014/main" id="{2F4A5F86-9AE3-7940-A934-6AEDFFB597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27" name="Graphic 226">
                <a:extLst>
                  <a:ext uri="{FF2B5EF4-FFF2-40B4-BE49-F238E27FC236}">
                    <a16:creationId xmlns:a16="http://schemas.microsoft.com/office/drawing/2014/main" id="{9BF86213-D4FF-4E4C-9CBA-2B30811BF4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18" name="Group 217">
              <a:extLst>
                <a:ext uri="{FF2B5EF4-FFF2-40B4-BE49-F238E27FC236}">
                  <a16:creationId xmlns:a16="http://schemas.microsoft.com/office/drawing/2014/main" id="{1BCF6B29-5BC0-CD40-A6EE-7CB7EF4413E4}"/>
                </a:ext>
              </a:extLst>
            </p:cNvPr>
            <p:cNvGrpSpPr/>
            <p:nvPr/>
          </p:nvGrpSpPr>
          <p:grpSpPr>
            <a:xfrm>
              <a:off x="464642" y="6911340"/>
              <a:ext cx="2385384" cy="619623"/>
              <a:chOff x="5246208" y="3471388"/>
              <a:chExt cx="2385384" cy="454911"/>
            </a:xfrm>
          </p:grpSpPr>
          <p:sp>
            <p:nvSpPr>
              <p:cNvPr id="223" name="Rectangle 222">
                <a:extLst>
                  <a:ext uri="{FF2B5EF4-FFF2-40B4-BE49-F238E27FC236}">
                    <a16:creationId xmlns:a16="http://schemas.microsoft.com/office/drawing/2014/main" id="{6F2108BD-70D9-3646-AD11-00CF30D23295}"/>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4" name="Rectangle 223">
                <a:extLst>
                  <a:ext uri="{FF2B5EF4-FFF2-40B4-BE49-F238E27FC236}">
                    <a16:creationId xmlns:a16="http://schemas.microsoft.com/office/drawing/2014/main" id="{2845D355-4611-B64F-90AA-2A34C98D6F6A}"/>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5" name="Rectangle 224">
                <a:extLst>
                  <a:ext uri="{FF2B5EF4-FFF2-40B4-BE49-F238E27FC236}">
                    <a16:creationId xmlns:a16="http://schemas.microsoft.com/office/drawing/2014/main" id="{966F7481-78B2-9B4A-9398-819D3A95FA28}"/>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19" name="Group 218">
              <a:extLst>
                <a:ext uri="{FF2B5EF4-FFF2-40B4-BE49-F238E27FC236}">
                  <a16:creationId xmlns:a16="http://schemas.microsoft.com/office/drawing/2014/main" id="{7B8927E1-5611-5C4D-A262-63A5CBD745A9}"/>
                </a:ext>
              </a:extLst>
            </p:cNvPr>
            <p:cNvGrpSpPr/>
            <p:nvPr/>
          </p:nvGrpSpPr>
          <p:grpSpPr>
            <a:xfrm>
              <a:off x="464642" y="5040536"/>
              <a:ext cx="1077154" cy="1893664"/>
              <a:chOff x="899369" y="5435138"/>
              <a:chExt cx="262675" cy="461790"/>
            </a:xfrm>
          </p:grpSpPr>
          <p:pic>
            <p:nvPicPr>
              <p:cNvPr id="221" name="Graphic 220">
                <a:extLst>
                  <a:ext uri="{FF2B5EF4-FFF2-40B4-BE49-F238E27FC236}">
                    <a16:creationId xmlns:a16="http://schemas.microsoft.com/office/drawing/2014/main" id="{160C143B-CCDE-E84E-A83D-69AD3D0F55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22" name="Graphic 221">
                <a:extLst>
                  <a:ext uri="{FF2B5EF4-FFF2-40B4-BE49-F238E27FC236}">
                    <a16:creationId xmlns:a16="http://schemas.microsoft.com/office/drawing/2014/main" id="{80AF185D-F248-5A4C-ABE5-C4D52FEDDE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220" name="Graphic 219">
              <a:extLst>
                <a:ext uri="{FF2B5EF4-FFF2-40B4-BE49-F238E27FC236}">
                  <a16:creationId xmlns:a16="http://schemas.microsoft.com/office/drawing/2014/main" id="{0A7AB17F-4BAA-BE45-9AAA-8CDA72CF49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grpSp>
        <p:nvGrpSpPr>
          <p:cNvPr id="228" name="Group 227">
            <a:extLst>
              <a:ext uri="{FF2B5EF4-FFF2-40B4-BE49-F238E27FC236}">
                <a16:creationId xmlns:a16="http://schemas.microsoft.com/office/drawing/2014/main" id="{57FF7A08-8112-054C-B5FB-456E98718579}"/>
              </a:ext>
            </a:extLst>
          </p:cNvPr>
          <p:cNvGrpSpPr/>
          <p:nvPr/>
        </p:nvGrpSpPr>
        <p:grpSpPr>
          <a:xfrm>
            <a:off x="11984738" y="4027324"/>
            <a:ext cx="2097023" cy="2202215"/>
            <a:chOff x="-111316" y="4439864"/>
            <a:chExt cx="3206382" cy="3367222"/>
          </a:xfrm>
        </p:grpSpPr>
        <p:pic>
          <p:nvPicPr>
            <p:cNvPr id="229" name="Graphic 228">
              <a:extLst>
                <a:ext uri="{FF2B5EF4-FFF2-40B4-BE49-F238E27FC236}">
                  <a16:creationId xmlns:a16="http://schemas.microsoft.com/office/drawing/2014/main" id="{88CDB8D5-C297-AA4F-A9FD-A5833C28E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875460"/>
            </a:xfrm>
            <a:prstGeom prst="rect">
              <a:avLst/>
            </a:prstGeom>
          </p:spPr>
        </p:pic>
        <p:grpSp>
          <p:nvGrpSpPr>
            <p:cNvPr id="230" name="Group 229">
              <a:extLst>
                <a:ext uri="{FF2B5EF4-FFF2-40B4-BE49-F238E27FC236}">
                  <a16:creationId xmlns:a16="http://schemas.microsoft.com/office/drawing/2014/main" id="{8D8D70DE-54EA-304A-ADDB-59EAC9F79C23}"/>
                </a:ext>
              </a:extLst>
            </p:cNvPr>
            <p:cNvGrpSpPr/>
            <p:nvPr/>
          </p:nvGrpSpPr>
          <p:grpSpPr>
            <a:xfrm>
              <a:off x="1772872" y="5040536"/>
              <a:ext cx="1077154" cy="1893664"/>
              <a:chOff x="899369" y="5435138"/>
              <a:chExt cx="262675" cy="461790"/>
            </a:xfrm>
          </p:grpSpPr>
          <p:pic>
            <p:nvPicPr>
              <p:cNvPr id="239" name="Graphic 238">
                <a:extLst>
                  <a:ext uri="{FF2B5EF4-FFF2-40B4-BE49-F238E27FC236}">
                    <a16:creationId xmlns:a16="http://schemas.microsoft.com/office/drawing/2014/main" id="{14756213-679C-2A47-A74D-83E815895B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40" name="Graphic 239">
                <a:extLst>
                  <a:ext uri="{FF2B5EF4-FFF2-40B4-BE49-F238E27FC236}">
                    <a16:creationId xmlns:a16="http://schemas.microsoft.com/office/drawing/2014/main" id="{B0B7290C-077E-DE4E-A4F6-B623792B66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31" name="Group 230">
              <a:extLst>
                <a:ext uri="{FF2B5EF4-FFF2-40B4-BE49-F238E27FC236}">
                  <a16:creationId xmlns:a16="http://schemas.microsoft.com/office/drawing/2014/main" id="{2C33360D-A325-2148-A8F0-3A69C6501414}"/>
                </a:ext>
              </a:extLst>
            </p:cNvPr>
            <p:cNvGrpSpPr/>
            <p:nvPr/>
          </p:nvGrpSpPr>
          <p:grpSpPr>
            <a:xfrm>
              <a:off x="464642" y="6911340"/>
              <a:ext cx="2385384" cy="619623"/>
              <a:chOff x="5246208" y="3471388"/>
              <a:chExt cx="2385384" cy="454911"/>
            </a:xfrm>
          </p:grpSpPr>
          <p:sp>
            <p:nvSpPr>
              <p:cNvPr id="236" name="Rectangle 235">
                <a:extLst>
                  <a:ext uri="{FF2B5EF4-FFF2-40B4-BE49-F238E27FC236}">
                    <a16:creationId xmlns:a16="http://schemas.microsoft.com/office/drawing/2014/main" id="{62FC970F-9A21-194F-B980-C892F049A278}"/>
                  </a:ext>
                </a:extLst>
              </p:cNvPr>
              <p:cNvSpPr/>
              <p:nvPr/>
            </p:nvSpPr>
            <p:spPr>
              <a:xfrm>
                <a:off x="6962424" y="3471388"/>
                <a:ext cx="669168" cy="454911"/>
              </a:xfrm>
              <a:prstGeom prst="rect">
                <a:avLst/>
              </a:prstGeom>
              <a:solidFill>
                <a:schemeClr val="accent6"/>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7" name="Rectangle 236">
                <a:extLst>
                  <a:ext uri="{FF2B5EF4-FFF2-40B4-BE49-F238E27FC236}">
                    <a16:creationId xmlns:a16="http://schemas.microsoft.com/office/drawing/2014/main" id="{FC858B9D-B61F-2540-96FA-51647E074423}"/>
                  </a:ext>
                </a:extLst>
              </p:cNvPr>
              <p:cNvSpPr/>
              <p:nvPr/>
            </p:nvSpPr>
            <p:spPr>
              <a:xfrm>
                <a:off x="6104316"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8" name="Rectangle 237">
                <a:extLst>
                  <a:ext uri="{FF2B5EF4-FFF2-40B4-BE49-F238E27FC236}">
                    <a16:creationId xmlns:a16="http://schemas.microsoft.com/office/drawing/2014/main" id="{16B842C2-43D0-A541-9F8F-4DBE8857A3E8}"/>
                  </a:ext>
                </a:extLst>
              </p:cNvPr>
              <p:cNvSpPr/>
              <p:nvPr/>
            </p:nvSpPr>
            <p:spPr>
              <a:xfrm>
                <a:off x="5246208" y="3471388"/>
                <a:ext cx="669168" cy="454911"/>
              </a:xfrm>
              <a:prstGeom prst="rect">
                <a:avLst/>
              </a:prstGeom>
              <a:solidFill>
                <a:schemeClr val="accent6"/>
              </a:solidFill>
              <a:ln w="15875" cap="sq">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192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32" name="Group 231">
              <a:extLst>
                <a:ext uri="{FF2B5EF4-FFF2-40B4-BE49-F238E27FC236}">
                  <a16:creationId xmlns:a16="http://schemas.microsoft.com/office/drawing/2014/main" id="{848DEA8D-06AA-CE4E-9352-32CB7E8BE676}"/>
                </a:ext>
              </a:extLst>
            </p:cNvPr>
            <p:cNvGrpSpPr/>
            <p:nvPr/>
          </p:nvGrpSpPr>
          <p:grpSpPr>
            <a:xfrm>
              <a:off x="464642" y="5040536"/>
              <a:ext cx="1077154" cy="1893664"/>
              <a:chOff x="899369" y="5435138"/>
              <a:chExt cx="262675" cy="461790"/>
            </a:xfrm>
          </p:grpSpPr>
          <p:pic>
            <p:nvPicPr>
              <p:cNvPr id="234" name="Graphic 233">
                <a:extLst>
                  <a:ext uri="{FF2B5EF4-FFF2-40B4-BE49-F238E27FC236}">
                    <a16:creationId xmlns:a16="http://schemas.microsoft.com/office/drawing/2014/main" id="{520C0F4C-B064-CB41-B813-15A8A3B4DB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35" name="Graphic 234">
                <a:extLst>
                  <a:ext uri="{FF2B5EF4-FFF2-40B4-BE49-F238E27FC236}">
                    <a16:creationId xmlns:a16="http://schemas.microsoft.com/office/drawing/2014/main" id="{BB81CDEB-A268-BA48-BCA3-66F85BF70E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pic>
          <p:nvPicPr>
            <p:cNvPr id="233" name="Graphic 232">
              <a:extLst>
                <a:ext uri="{FF2B5EF4-FFF2-40B4-BE49-F238E27FC236}">
                  <a16:creationId xmlns:a16="http://schemas.microsoft.com/office/drawing/2014/main" id="{3A6796FE-895D-0941-87C2-F020901FFA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16" y="4439864"/>
              <a:ext cx="1155153" cy="1155152"/>
            </a:xfrm>
            <a:prstGeom prst="rect">
              <a:avLst/>
            </a:prstGeom>
          </p:spPr>
        </p:pic>
      </p:grpSp>
    </p:spTree>
    <p:extLst>
      <p:ext uri="{BB962C8B-B14F-4D97-AF65-F5344CB8AC3E}">
        <p14:creationId xmlns:p14="http://schemas.microsoft.com/office/powerpoint/2010/main" val="69857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3413125"/>
            <a:ext cx="13009563" cy="3995738"/>
          </a:xfrm>
        </p:spPr>
        <p:txBody>
          <a:bodyPr/>
          <a:lstStyle/>
          <a:p>
            <a:endParaRPr lang="en-US" sz="2880" dirty="0"/>
          </a:p>
          <a:p>
            <a:endParaRPr lang="en-US" sz="2880" dirty="0"/>
          </a:p>
          <a:p>
            <a:endParaRPr lang="en-US" sz="2880" dirty="0"/>
          </a:p>
        </p:txBody>
      </p:sp>
      <p:grpSp>
        <p:nvGrpSpPr>
          <p:cNvPr id="86" name="Group 85">
            <a:extLst>
              <a:ext uri="{FF2B5EF4-FFF2-40B4-BE49-F238E27FC236}">
                <a16:creationId xmlns:a16="http://schemas.microsoft.com/office/drawing/2014/main" id="{36EE9823-2B9D-E045-834B-C7A595F84284}"/>
              </a:ext>
            </a:extLst>
          </p:cNvPr>
          <p:cNvGrpSpPr/>
          <p:nvPr/>
        </p:nvGrpSpPr>
        <p:grpSpPr>
          <a:xfrm>
            <a:off x="765070" y="4348943"/>
            <a:ext cx="1880597" cy="1309714"/>
            <a:chOff x="219603" y="4931626"/>
            <a:chExt cx="2875463" cy="2002574"/>
          </a:xfrm>
        </p:grpSpPr>
        <p:pic>
          <p:nvPicPr>
            <p:cNvPr id="87" name="Graphic 86">
              <a:extLst>
                <a:ext uri="{FF2B5EF4-FFF2-40B4-BE49-F238E27FC236}">
                  <a16:creationId xmlns:a16="http://schemas.microsoft.com/office/drawing/2014/main" id="{2127D826-EC6E-C74C-88E7-CF2A053E49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73"/>
            </a:xfrm>
            <a:prstGeom prst="rect">
              <a:avLst/>
            </a:prstGeom>
          </p:spPr>
        </p:pic>
        <p:grpSp>
          <p:nvGrpSpPr>
            <p:cNvPr id="88" name="Group 87">
              <a:extLst>
                <a:ext uri="{FF2B5EF4-FFF2-40B4-BE49-F238E27FC236}">
                  <a16:creationId xmlns:a16="http://schemas.microsoft.com/office/drawing/2014/main" id="{4FB1378E-9361-0942-98F8-D8A9BF1C05BE}"/>
                </a:ext>
              </a:extLst>
            </p:cNvPr>
            <p:cNvGrpSpPr/>
            <p:nvPr/>
          </p:nvGrpSpPr>
          <p:grpSpPr>
            <a:xfrm>
              <a:off x="1772872" y="5040536"/>
              <a:ext cx="1077154" cy="1893664"/>
              <a:chOff x="899369" y="5435138"/>
              <a:chExt cx="262675" cy="461790"/>
            </a:xfrm>
          </p:grpSpPr>
          <p:pic>
            <p:nvPicPr>
              <p:cNvPr id="97" name="Graphic 96">
                <a:extLst>
                  <a:ext uri="{FF2B5EF4-FFF2-40B4-BE49-F238E27FC236}">
                    <a16:creationId xmlns:a16="http://schemas.microsoft.com/office/drawing/2014/main" id="{04B20666-30B1-9C4F-88AE-DD68F437DD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98" name="Graphic 97">
                <a:extLst>
                  <a:ext uri="{FF2B5EF4-FFF2-40B4-BE49-F238E27FC236}">
                    <a16:creationId xmlns:a16="http://schemas.microsoft.com/office/drawing/2014/main" id="{DEA6049E-69A5-5B4E-B1BD-8850677797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90" name="Group 89">
              <a:extLst>
                <a:ext uri="{FF2B5EF4-FFF2-40B4-BE49-F238E27FC236}">
                  <a16:creationId xmlns:a16="http://schemas.microsoft.com/office/drawing/2014/main" id="{4DD41917-3F1C-CE43-B66E-37391EA9F344}"/>
                </a:ext>
              </a:extLst>
            </p:cNvPr>
            <p:cNvGrpSpPr/>
            <p:nvPr/>
          </p:nvGrpSpPr>
          <p:grpSpPr>
            <a:xfrm>
              <a:off x="464642" y="5040536"/>
              <a:ext cx="1077154" cy="1893664"/>
              <a:chOff x="899369" y="5435138"/>
              <a:chExt cx="262675" cy="461790"/>
            </a:xfrm>
          </p:grpSpPr>
          <p:pic>
            <p:nvPicPr>
              <p:cNvPr id="92" name="Graphic 91">
                <a:extLst>
                  <a:ext uri="{FF2B5EF4-FFF2-40B4-BE49-F238E27FC236}">
                    <a16:creationId xmlns:a16="http://schemas.microsoft.com/office/drawing/2014/main" id="{B6716E1F-0E09-EF47-BC3D-C6C1C21E7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93" name="Graphic 92">
                <a:extLst>
                  <a:ext uri="{FF2B5EF4-FFF2-40B4-BE49-F238E27FC236}">
                    <a16:creationId xmlns:a16="http://schemas.microsoft.com/office/drawing/2014/main" id="{1C709BE0-4249-554B-9F10-8E6CFB1283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99" name="Group 98">
            <a:extLst>
              <a:ext uri="{FF2B5EF4-FFF2-40B4-BE49-F238E27FC236}">
                <a16:creationId xmlns:a16="http://schemas.microsoft.com/office/drawing/2014/main" id="{AC4C0C63-13B5-8E41-98D5-E76A48FCF815}"/>
              </a:ext>
            </a:extLst>
          </p:cNvPr>
          <p:cNvGrpSpPr/>
          <p:nvPr/>
        </p:nvGrpSpPr>
        <p:grpSpPr>
          <a:xfrm>
            <a:off x="3052289" y="4348943"/>
            <a:ext cx="1880597" cy="1309714"/>
            <a:chOff x="219603" y="4931626"/>
            <a:chExt cx="2875463" cy="2002574"/>
          </a:xfrm>
        </p:grpSpPr>
        <p:pic>
          <p:nvPicPr>
            <p:cNvPr id="100" name="Graphic 99">
              <a:extLst>
                <a:ext uri="{FF2B5EF4-FFF2-40B4-BE49-F238E27FC236}">
                  <a16:creationId xmlns:a16="http://schemas.microsoft.com/office/drawing/2014/main" id="{646A367D-CDDA-E942-AF27-79B8389189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70"/>
            </a:xfrm>
            <a:prstGeom prst="rect">
              <a:avLst/>
            </a:prstGeom>
          </p:spPr>
        </p:pic>
        <p:grpSp>
          <p:nvGrpSpPr>
            <p:cNvPr id="101" name="Group 100">
              <a:extLst>
                <a:ext uri="{FF2B5EF4-FFF2-40B4-BE49-F238E27FC236}">
                  <a16:creationId xmlns:a16="http://schemas.microsoft.com/office/drawing/2014/main" id="{0F4EE20E-3DB3-D246-98C2-94B08367DD18}"/>
                </a:ext>
              </a:extLst>
            </p:cNvPr>
            <p:cNvGrpSpPr/>
            <p:nvPr/>
          </p:nvGrpSpPr>
          <p:grpSpPr>
            <a:xfrm>
              <a:off x="1772872" y="5040536"/>
              <a:ext cx="1077154" cy="1893664"/>
              <a:chOff x="899369" y="5435138"/>
              <a:chExt cx="262675" cy="461790"/>
            </a:xfrm>
          </p:grpSpPr>
          <p:pic>
            <p:nvPicPr>
              <p:cNvPr id="113" name="Graphic 112">
                <a:extLst>
                  <a:ext uri="{FF2B5EF4-FFF2-40B4-BE49-F238E27FC236}">
                    <a16:creationId xmlns:a16="http://schemas.microsoft.com/office/drawing/2014/main" id="{D2EDB391-7EFD-0544-B1A0-16A4981E85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14" name="Graphic 113">
                <a:extLst>
                  <a:ext uri="{FF2B5EF4-FFF2-40B4-BE49-F238E27FC236}">
                    <a16:creationId xmlns:a16="http://schemas.microsoft.com/office/drawing/2014/main" id="{617E95B9-662E-0846-AC70-E01B486EEC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06" name="Group 105">
              <a:extLst>
                <a:ext uri="{FF2B5EF4-FFF2-40B4-BE49-F238E27FC236}">
                  <a16:creationId xmlns:a16="http://schemas.microsoft.com/office/drawing/2014/main" id="{0EDF4EBF-1E84-CF4D-BAB5-F958E53D755D}"/>
                </a:ext>
              </a:extLst>
            </p:cNvPr>
            <p:cNvGrpSpPr/>
            <p:nvPr/>
          </p:nvGrpSpPr>
          <p:grpSpPr>
            <a:xfrm>
              <a:off x="464642" y="5040536"/>
              <a:ext cx="1077154" cy="1893664"/>
              <a:chOff x="899369" y="5435138"/>
              <a:chExt cx="262675" cy="461790"/>
            </a:xfrm>
          </p:grpSpPr>
          <p:pic>
            <p:nvPicPr>
              <p:cNvPr id="108" name="Graphic 107">
                <a:extLst>
                  <a:ext uri="{FF2B5EF4-FFF2-40B4-BE49-F238E27FC236}">
                    <a16:creationId xmlns:a16="http://schemas.microsoft.com/office/drawing/2014/main" id="{E669616F-C910-824F-962F-1011C7D627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09" name="Graphic 108">
                <a:extLst>
                  <a:ext uri="{FF2B5EF4-FFF2-40B4-BE49-F238E27FC236}">
                    <a16:creationId xmlns:a16="http://schemas.microsoft.com/office/drawing/2014/main" id="{DCFDD224-E866-8246-8808-88BBB675B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115" name="Group 114">
            <a:extLst>
              <a:ext uri="{FF2B5EF4-FFF2-40B4-BE49-F238E27FC236}">
                <a16:creationId xmlns:a16="http://schemas.microsoft.com/office/drawing/2014/main" id="{A21A2585-263A-1B4B-88BB-04E5AE1B69F1}"/>
              </a:ext>
            </a:extLst>
          </p:cNvPr>
          <p:cNvGrpSpPr/>
          <p:nvPr/>
        </p:nvGrpSpPr>
        <p:grpSpPr>
          <a:xfrm>
            <a:off x="5339508" y="4348943"/>
            <a:ext cx="1880597" cy="1309714"/>
            <a:chOff x="219603" y="4931626"/>
            <a:chExt cx="2875463" cy="2002574"/>
          </a:xfrm>
        </p:grpSpPr>
        <p:pic>
          <p:nvPicPr>
            <p:cNvPr id="116" name="Graphic 115">
              <a:extLst>
                <a:ext uri="{FF2B5EF4-FFF2-40B4-BE49-F238E27FC236}">
                  <a16:creationId xmlns:a16="http://schemas.microsoft.com/office/drawing/2014/main" id="{87393A23-9ACD-0A40-BF9B-3F3B6C9AC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6"/>
            </a:xfrm>
            <a:prstGeom prst="rect">
              <a:avLst/>
            </a:prstGeom>
          </p:spPr>
        </p:pic>
        <p:grpSp>
          <p:nvGrpSpPr>
            <p:cNvPr id="117" name="Group 116">
              <a:extLst>
                <a:ext uri="{FF2B5EF4-FFF2-40B4-BE49-F238E27FC236}">
                  <a16:creationId xmlns:a16="http://schemas.microsoft.com/office/drawing/2014/main" id="{363507F1-8CD2-AC4B-9F0B-FF36F222E939}"/>
                </a:ext>
              </a:extLst>
            </p:cNvPr>
            <p:cNvGrpSpPr/>
            <p:nvPr/>
          </p:nvGrpSpPr>
          <p:grpSpPr>
            <a:xfrm>
              <a:off x="1772872" y="5040536"/>
              <a:ext cx="1077154" cy="1893664"/>
              <a:chOff x="899369" y="5435138"/>
              <a:chExt cx="262675" cy="461790"/>
            </a:xfrm>
          </p:grpSpPr>
          <p:pic>
            <p:nvPicPr>
              <p:cNvPr id="200" name="Graphic 199">
                <a:extLst>
                  <a:ext uri="{FF2B5EF4-FFF2-40B4-BE49-F238E27FC236}">
                    <a16:creationId xmlns:a16="http://schemas.microsoft.com/office/drawing/2014/main" id="{13ECBFC3-91D5-074F-9982-6323E36EFF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01" name="Graphic 200">
                <a:extLst>
                  <a:ext uri="{FF2B5EF4-FFF2-40B4-BE49-F238E27FC236}">
                    <a16:creationId xmlns:a16="http://schemas.microsoft.com/office/drawing/2014/main" id="{02AE84E9-0B06-C54E-97F2-4A6C3F9636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19" name="Group 118">
              <a:extLst>
                <a:ext uri="{FF2B5EF4-FFF2-40B4-BE49-F238E27FC236}">
                  <a16:creationId xmlns:a16="http://schemas.microsoft.com/office/drawing/2014/main" id="{E2C46F62-6EDD-F049-B555-D6AC06B1471C}"/>
                </a:ext>
              </a:extLst>
            </p:cNvPr>
            <p:cNvGrpSpPr/>
            <p:nvPr/>
          </p:nvGrpSpPr>
          <p:grpSpPr>
            <a:xfrm>
              <a:off x="464642" y="5040536"/>
              <a:ext cx="1077154" cy="1893664"/>
              <a:chOff x="899369" y="5435138"/>
              <a:chExt cx="262675" cy="461790"/>
            </a:xfrm>
          </p:grpSpPr>
          <p:pic>
            <p:nvPicPr>
              <p:cNvPr id="195" name="Graphic 194">
                <a:extLst>
                  <a:ext uri="{FF2B5EF4-FFF2-40B4-BE49-F238E27FC236}">
                    <a16:creationId xmlns:a16="http://schemas.microsoft.com/office/drawing/2014/main" id="{615F9217-4E74-0145-93D1-0981DEAE1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96" name="Graphic 195">
                <a:extLst>
                  <a:ext uri="{FF2B5EF4-FFF2-40B4-BE49-F238E27FC236}">
                    <a16:creationId xmlns:a16="http://schemas.microsoft.com/office/drawing/2014/main" id="{A7802545-4F4F-7744-A87F-9EF97EB6B3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202" name="Group 201">
            <a:extLst>
              <a:ext uri="{FF2B5EF4-FFF2-40B4-BE49-F238E27FC236}">
                <a16:creationId xmlns:a16="http://schemas.microsoft.com/office/drawing/2014/main" id="{E0251B9A-421F-8240-9808-FE47253DECDD}"/>
              </a:ext>
            </a:extLst>
          </p:cNvPr>
          <p:cNvGrpSpPr/>
          <p:nvPr/>
        </p:nvGrpSpPr>
        <p:grpSpPr>
          <a:xfrm>
            <a:off x="7626727" y="4348943"/>
            <a:ext cx="1880597" cy="1309714"/>
            <a:chOff x="219603" y="4931626"/>
            <a:chExt cx="2875463" cy="2002574"/>
          </a:xfrm>
        </p:grpSpPr>
        <p:pic>
          <p:nvPicPr>
            <p:cNvPr id="203" name="Graphic 202">
              <a:extLst>
                <a:ext uri="{FF2B5EF4-FFF2-40B4-BE49-F238E27FC236}">
                  <a16:creationId xmlns:a16="http://schemas.microsoft.com/office/drawing/2014/main" id="{EEC78EA7-557B-A74B-9262-665DDF23DB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3"/>
            </a:xfrm>
            <a:prstGeom prst="rect">
              <a:avLst/>
            </a:prstGeom>
          </p:spPr>
        </p:pic>
        <p:grpSp>
          <p:nvGrpSpPr>
            <p:cNvPr id="204" name="Group 203">
              <a:extLst>
                <a:ext uri="{FF2B5EF4-FFF2-40B4-BE49-F238E27FC236}">
                  <a16:creationId xmlns:a16="http://schemas.microsoft.com/office/drawing/2014/main" id="{4BFC502D-D969-174D-A0BC-21D36D442AC5}"/>
                </a:ext>
              </a:extLst>
            </p:cNvPr>
            <p:cNvGrpSpPr/>
            <p:nvPr/>
          </p:nvGrpSpPr>
          <p:grpSpPr>
            <a:xfrm>
              <a:off x="1772872" y="5040536"/>
              <a:ext cx="1077154" cy="1893664"/>
              <a:chOff x="899369" y="5435138"/>
              <a:chExt cx="262675" cy="461790"/>
            </a:xfrm>
          </p:grpSpPr>
          <p:pic>
            <p:nvPicPr>
              <p:cNvPr id="213" name="Graphic 212">
                <a:extLst>
                  <a:ext uri="{FF2B5EF4-FFF2-40B4-BE49-F238E27FC236}">
                    <a16:creationId xmlns:a16="http://schemas.microsoft.com/office/drawing/2014/main" id="{ECF17347-8D7D-3248-A9F9-9271099FBB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14" name="Graphic 213">
                <a:extLst>
                  <a:ext uri="{FF2B5EF4-FFF2-40B4-BE49-F238E27FC236}">
                    <a16:creationId xmlns:a16="http://schemas.microsoft.com/office/drawing/2014/main" id="{C2BCA2B7-7B6A-6A4C-848F-0A65EB9EC2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06" name="Group 205">
              <a:extLst>
                <a:ext uri="{FF2B5EF4-FFF2-40B4-BE49-F238E27FC236}">
                  <a16:creationId xmlns:a16="http://schemas.microsoft.com/office/drawing/2014/main" id="{F0208DBC-4DB0-6E45-9823-0FC3F868A48E}"/>
                </a:ext>
              </a:extLst>
            </p:cNvPr>
            <p:cNvGrpSpPr/>
            <p:nvPr/>
          </p:nvGrpSpPr>
          <p:grpSpPr>
            <a:xfrm>
              <a:off x="464642" y="5040536"/>
              <a:ext cx="1077154" cy="1893664"/>
              <a:chOff x="899369" y="5435138"/>
              <a:chExt cx="262675" cy="461790"/>
            </a:xfrm>
          </p:grpSpPr>
          <p:pic>
            <p:nvPicPr>
              <p:cNvPr id="208" name="Graphic 207">
                <a:extLst>
                  <a:ext uri="{FF2B5EF4-FFF2-40B4-BE49-F238E27FC236}">
                    <a16:creationId xmlns:a16="http://schemas.microsoft.com/office/drawing/2014/main" id="{0F07D29B-909C-0F4C-823C-49901AC72A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09" name="Graphic 208">
                <a:extLst>
                  <a:ext uri="{FF2B5EF4-FFF2-40B4-BE49-F238E27FC236}">
                    <a16:creationId xmlns:a16="http://schemas.microsoft.com/office/drawing/2014/main" id="{4D460E7C-3C56-2347-92C9-82B48DBEF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215" name="Group 214">
            <a:extLst>
              <a:ext uri="{FF2B5EF4-FFF2-40B4-BE49-F238E27FC236}">
                <a16:creationId xmlns:a16="http://schemas.microsoft.com/office/drawing/2014/main" id="{01041A67-F466-F245-941A-BC126D49CB41}"/>
              </a:ext>
            </a:extLst>
          </p:cNvPr>
          <p:cNvGrpSpPr/>
          <p:nvPr/>
        </p:nvGrpSpPr>
        <p:grpSpPr>
          <a:xfrm>
            <a:off x="9913946" y="4348943"/>
            <a:ext cx="1880597" cy="1309714"/>
            <a:chOff x="219603" y="4931626"/>
            <a:chExt cx="2875463" cy="2002574"/>
          </a:xfrm>
        </p:grpSpPr>
        <p:pic>
          <p:nvPicPr>
            <p:cNvPr id="216" name="Graphic 215">
              <a:extLst>
                <a:ext uri="{FF2B5EF4-FFF2-40B4-BE49-F238E27FC236}">
                  <a16:creationId xmlns:a16="http://schemas.microsoft.com/office/drawing/2014/main" id="{A5A0AECA-04EE-7D49-864F-897AA8DD1F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1"/>
            </a:xfrm>
            <a:prstGeom prst="rect">
              <a:avLst/>
            </a:prstGeom>
          </p:spPr>
        </p:pic>
        <p:grpSp>
          <p:nvGrpSpPr>
            <p:cNvPr id="217" name="Group 216">
              <a:extLst>
                <a:ext uri="{FF2B5EF4-FFF2-40B4-BE49-F238E27FC236}">
                  <a16:creationId xmlns:a16="http://schemas.microsoft.com/office/drawing/2014/main" id="{959AA3D1-23CD-2A43-BA6B-88D614C5E3E8}"/>
                </a:ext>
              </a:extLst>
            </p:cNvPr>
            <p:cNvGrpSpPr/>
            <p:nvPr/>
          </p:nvGrpSpPr>
          <p:grpSpPr>
            <a:xfrm>
              <a:off x="1772872" y="5040536"/>
              <a:ext cx="1077154" cy="1893664"/>
              <a:chOff x="899369" y="5435138"/>
              <a:chExt cx="262675" cy="461790"/>
            </a:xfrm>
          </p:grpSpPr>
          <p:pic>
            <p:nvPicPr>
              <p:cNvPr id="226" name="Graphic 225">
                <a:extLst>
                  <a:ext uri="{FF2B5EF4-FFF2-40B4-BE49-F238E27FC236}">
                    <a16:creationId xmlns:a16="http://schemas.microsoft.com/office/drawing/2014/main" id="{2F4A5F86-9AE3-7940-A934-6AEDFFB597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27" name="Graphic 226">
                <a:extLst>
                  <a:ext uri="{FF2B5EF4-FFF2-40B4-BE49-F238E27FC236}">
                    <a16:creationId xmlns:a16="http://schemas.microsoft.com/office/drawing/2014/main" id="{9BF86213-D4FF-4E4C-9CBA-2B30811BF4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19" name="Group 218">
              <a:extLst>
                <a:ext uri="{FF2B5EF4-FFF2-40B4-BE49-F238E27FC236}">
                  <a16:creationId xmlns:a16="http://schemas.microsoft.com/office/drawing/2014/main" id="{7B8927E1-5611-5C4D-A262-63A5CBD745A9}"/>
                </a:ext>
              </a:extLst>
            </p:cNvPr>
            <p:cNvGrpSpPr/>
            <p:nvPr/>
          </p:nvGrpSpPr>
          <p:grpSpPr>
            <a:xfrm>
              <a:off x="464642" y="5040536"/>
              <a:ext cx="1077154" cy="1893664"/>
              <a:chOff x="899369" y="5435138"/>
              <a:chExt cx="262675" cy="461790"/>
            </a:xfrm>
          </p:grpSpPr>
          <p:pic>
            <p:nvPicPr>
              <p:cNvPr id="221" name="Graphic 220">
                <a:extLst>
                  <a:ext uri="{FF2B5EF4-FFF2-40B4-BE49-F238E27FC236}">
                    <a16:creationId xmlns:a16="http://schemas.microsoft.com/office/drawing/2014/main" id="{160C143B-CCDE-E84E-A83D-69AD3D0F55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22" name="Graphic 221">
                <a:extLst>
                  <a:ext uri="{FF2B5EF4-FFF2-40B4-BE49-F238E27FC236}">
                    <a16:creationId xmlns:a16="http://schemas.microsoft.com/office/drawing/2014/main" id="{80AF185D-F248-5A4C-ABE5-C4D52FEDDE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228" name="Group 227">
            <a:extLst>
              <a:ext uri="{FF2B5EF4-FFF2-40B4-BE49-F238E27FC236}">
                <a16:creationId xmlns:a16="http://schemas.microsoft.com/office/drawing/2014/main" id="{57FF7A08-8112-054C-B5FB-456E98718579}"/>
              </a:ext>
            </a:extLst>
          </p:cNvPr>
          <p:cNvGrpSpPr/>
          <p:nvPr/>
        </p:nvGrpSpPr>
        <p:grpSpPr>
          <a:xfrm>
            <a:off x="12201162" y="4348943"/>
            <a:ext cx="1880597" cy="1309714"/>
            <a:chOff x="219603" y="4931626"/>
            <a:chExt cx="2875463" cy="2002574"/>
          </a:xfrm>
        </p:grpSpPr>
        <p:pic>
          <p:nvPicPr>
            <p:cNvPr id="229" name="Graphic 228">
              <a:extLst>
                <a:ext uri="{FF2B5EF4-FFF2-40B4-BE49-F238E27FC236}">
                  <a16:creationId xmlns:a16="http://schemas.microsoft.com/office/drawing/2014/main" id="{88CDB8D5-C297-AA4F-A9FD-A5833C28E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58"/>
            </a:xfrm>
            <a:prstGeom prst="rect">
              <a:avLst/>
            </a:prstGeom>
          </p:spPr>
        </p:pic>
        <p:grpSp>
          <p:nvGrpSpPr>
            <p:cNvPr id="230" name="Group 229">
              <a:extLst>
                <a:ext uri="{FF2B5EF4-FFF2-40B4-BE49-F238E27FC236}">
                  <a16:creationId xmlns:a16="http://schemas.microsoft.com/office/drawing/2014/main" id="{8D8D70DE-54EA-304A-ADDB-59EAC9F79C23}"/>
                </a:ext>
              </a:extLst>
            </p:cNvPr>
            <p:cNvGrpSpPr/>
            <p:nvPr/>
          </p:nvGrpSpPr>
          <p:grpSpPr>
            <a:xfrm>
              <a:off x="1772872" y="5040536"/>
              <a:ext cx="1077154" cy="1893664"/>
              <a:chOff x="899369" y="5435138"/>
              <a:chExt cx="262675" cy="461790"/>
            </a:xfrm>
          </p:grpSpPr>
          <p:pic>
            <p:nvPicPr>
              <p:cNvPr id="239" name="Graphic 238">
                <a:extLst>
                  <a:ext uri="{FF2B5EF4-FFF2-40B4-BE49-F238E27FC236}">
                    <a16:creationId xmlns:a16="http://schemas.microsoft.com/office/drawing/2014/main" id="{14756213-679C-2A47-A74D-83E815895B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40" name="Graphic 239">
                <a:extLst>
                  <a:ext uri="{FF2B5EF4-FFF2-40B4-BE49-F238E27FC236}">
                    <a16:creationId xmlns:a16="http://schemas.microsoft.com/office/drawing/2014/main" id="{B0B7290C-077E-DE4E-A4F6-B623792B66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32" name="Group 231">
              <a:extLst>
                <a:ext uri="{FF2B5EF4-FFF2-40B4-BE49-F238E27FC236}">
                  <a16:creationId xmlns:a16="http://schemas.microsoft.com/office/drawing/2014/main" id="{848DEA8D-06AA-CE4E-9352-32CB7E8BE676}"/>
                </a:ext>
              </a:extLst>
            </p:cNvPr>
            <p:cNvGrpSpPr/>
            <p:nvPr/>
          </p:nvGrpSpPr>
          <p:grpSpPr>
            <a:xfrm>
              <a:off x="464642" y="5040536"/>
              <a:ext cx="1077154" cy="1893664"/>
              <a:chOff x="899369" y="5435138"/>
              <a:chExt cx="262675" cy="461790"/>
            </a:xfrm>
          </p:grpSpPr>
          <p:pic>
            <p:nvPicPr>
              <p:cNvPr id="234" name="Graphic 233">
                <a:extLst>
                  <a:ext uri="{FF2B5EF4-FFF2-40B4-BE49-F238E27FC236}">
                    <a16:creationId xmlns:a16="http://schemas.microsoft.com/office/drawing/2014/main" id="{520C0F4C-B064-CB41-B813-15A8A3B4DB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35" name="Graphic 234">
                <a:extLst>
                  <a:ext uri="{FF2B5EF4-FFF2-40B4-BE49-F238E27FC236}">
                    <a16:creationId xmlns:a16="http://schemas.microsoft.com/office/drawing/2014/main" id="{BB81CDEB-A268-BA48-BCA3-66F85BF70E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sp>
        <p:nvSpPr>
          <p:cNvPr id="104" name="Rectangle 103">
            <a:extLst>
              <a:ext uri="{FF2B5EF4-FFF2-40B4-BE49-F238E27FC236}">
                <a16:creationId xmlns:a16="http://schemas.microsoft.com/office/drawing/2014/main" id="{3C084F95-E2A6-ED4D-A092-17FACB655C46}"/>
              </a:ext>
            </a:extLst>
          </p:cNvPr>
          <p:cNvSpPr/>
          <p:nvPr/>
        </p:nvSpPr>
        <p:spPr>
          <a:xfrm>
            <a:off x="783414" y="5788955"/>
            <a:ext cx="13156430" cy="1489906"/>
          </a:xfrm>
          <a:prstGeom prst="rect">
            <a:avLst/>
          </a:prstGeom>
          <a:noFill/>
          <a:ln w="127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256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1" name="Graphic 45">
            <a:extLst>
              <a:ext uri="{FF2B5EF4-FFF2-40B4-BE49-F238E27FC236}">
                <a16:creationId xmlns:a16="http://schemas.microsoft.com/office/drawing/2014/main" id="{8015C772-3372-F94A-8A47-7AA05289F7F2}"/>
              </a:ext>
            </a:extLst>
          </p:cNvPr>
          <p:cNvGrpSpPr/>
          <p:nvPr/>
        </p:nvGrpSpPr>
        <p:grpSpPr>
          <a:xfrm>
            <a:off x="5339509" y="6077992"/>
            <a:ext cx="1031682" cy="1031682"/>
            <a:chOff x="4495265" y="657669"/>
            <a:chExt cx="529661" cy="529661"/>
          </a:xfrm>
          <a:solidFill>
            <a:schemeClr val="accent1"/>
          </a:solidFill>
        </p:grpSpPr>
        <p:sp>
          <p:nvSpPr>
            <p:cNvPr id="122" name="Freeform: Shape 25">
              <a:extLst>
                <a:ext uri="{FF2B5EF4-FFF2-40B4-BE49-F238E27FC236}">
                  <a16:creationId xmlns:a16="http://schemas.microsoft.com/office/drawing/2014/main" id="{1C4F79D3-2537-6540-8168-6DB98AC3D892}"/>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123" name="Freeform: Shape 26">
              <a:extLst>
                <a:ext uri="{FF2B5EF4-FFF2-40B4-BE49-F238E27FC236}">
                  <a16:creationId xmlns:a16="http://schemas.microsoft.com/office/drawing/2014/main" id="{C56D0AC6-1ECE-3B45-8AF0-3CB7D9E054A5}"/>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124" name="Freeform: Shape 27">
              <a:extLst>
                <a:ext uri="{FF2B5EF4-FFF2-40B4-BE49-F238E27FC236}">
                  <a16:creationId xmlns:a16="http://schemas.microsoft.com/office/drawing/2014/main" id="{7CB21346-E703-954E-8E4C-D1B4DB512972}"/>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grpSp>
      <p:sp>
        <p:nvSpPr>
          <p:cNvPr id="125" name="TextBox 124">
            <a:extLst>
              <a:ext uri="{FF2B5EF4-FFF2-40B4-BE49-F238E27FC236}">
                <a16:creationId xmlns:a16="http://schemas.microsoft.com/office/drawing/2014/main" id="{784D9710-B321-9D4E-A447-8B4430820E74}"/>
              </a:ext>
            </a:extLst>
          </p:cNvPr>
          <p:cNvSpPr txBox="1"/>
          <p:nvPr/>
        </p:nvSpPr>
        <p:spPr>
          <a:xfrm>
            <a:off x="6475733" y="6084516"/>
            <a:ext cx="4543847" cy="880241"/>
          </a:xfrm>
          <a:prstGeom prst="rect">
            <a:avLst/>
          </a:prstGeom>
          <a:noFill/>
        </p:spPr>
        <p:txBody>
          <a:bodyPr wrap="square" rtlCol="0">
            <a:spAutoFit/>
          </a:bodyPr>
          <a:lstStyle/>
          <a:p>
            <a:pPr defTabSz="1097280"/>
            <a:r>
              <a:rPr lang="en-US"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AWS </a:t>
            </a:r>
            <a:r>
              <a:rPr lang="en-US"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Fargate</a:t>
            </a:r>
          </a:p>
          <a:p>
            <a:pPr defTabSz="1097280"/>
            <a:r>
              <a:rPr lang="en-US" sz="22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run serverless containers</a:t>
            </a:r>
          </a:p>
        </p:txBody>
      </p:sp>
      <p:grpSp>
        <p:nvGrpSpPr>
          <p:cNvPr id="72" name="Group 71">
            <a:extLst>
              <a:ext uri="{FF2B5EF4-FFF2-40B4-BE49-F238E27FC236}">
                <a16:creationId xmlns:a16="http://schemas.microsoft.com/office/drawing/2014/main" id="{A91BA867-08F8-2D44-B6A2-B5A5A7E7878F}"/>
              </a:ext>
            </a:extLst>
          </p:cNvPr>
          <p:cNvGrpSpPr/>
          <p:nvPr/>
        </p:nvGrpSpPr>
        <p:grpSpPr>
          <a:xfrm>
            <a:off x="1972864" y="1161136"/>
            <a:ext cx="10874875" cy="2463684"/>
            <a:chOff x="-102745" y="1012512"/>
            <a:chExt cx="9302469" cy="2272944"/>
          </a:xfrm>
        </p:grpSpPr>
        <p:sp>
          <p:nvSpPr>
            <p:cNvPr id="73" name="TextBox 72">
              <a:extLst>
                <a:ext uri="{FF2B5EF4-FFF2-40B4-BE49-F238E27FC236}">
                  <a16:creationId xmlns:a16="http://schemas.microsoft.com/office/drawing/2014/main" id="{3A63DC71-14C4-5C44-9256-E7FFF0D3DFC4}"/>
                </a:ext>
              </a:extLst>
            </p:cNvPr>
            <p:cNvSpPr txBox="1"/>
            <p:nvPr/>
          </p:nvSpPr>
          <p:spPr>
            <a:xfrm>
              <a:off x="-102745" y="2791386"/>
              <a:ext cx="9302469" cy="494070"/>
            </a:xfrm>
            <a:prstGeom prst="rect">
              <a:avLst/>
            </a:prstGeom>
            <a:noFill/>
          </p:spPr>
          <p:txBody>
            <a:bodyPr wrap="square" rtlCol="0">
              <a:spAutoFit/>
            </a:bodyPr>
            <a:lstStyle/>
            <a:p>
              <a:pPr algn="ctr" defTabSz="1097280"/>
              <a:r>
                <a:rPr lang="en-US" b="1" dirty="0">
                  <a:solidFill>
                    <a:srgbClr val="FFFFFF"/>
                  </a:solidFill>
                  <a:latin typeface="Amazon Ember"/>
                </a:rPr>
                <a:t>Amazon Elastic Container Service </a:t>
              </a:r>
            </a:p>
          </p:txBody>
        </p:sp>
        <p:grpSp>
          <p:nvGrpSpPr>
            <p:cNvPr id="74" name="Group 15">
              <a:extLst>
                <a:ext uri="{FF2B5EF4-FFF2-40B4-BE49-F238E27FC236}">
                  <a16:creationId xmlns:a16="http://schemas.microsoft.com/office/drawing/2014/main" id="{9067F67E-8AC8-D247-B062-C5AF324F6E2E}"/>
                </a:ext>
              </a:extLst>
            </p:cNvPr>
            <p:cNvGrpSpPr>
              <a:grpSpLocks noChangeAspect="1"/>
            </p:cNvGrpSpPr>
            <p:nvPr/>
          </p:nvGrpSpPr>
          <p:grpSpPr bwMode="auto">
            <a:xfrm>
              <a:off x="3810001" y="1012512"/>
              <a:ext cx="1524000" cy="1701980"/>
              <a:chOff x="2104" y="682"/>
              <a:chExt cx="411" cy="459"/>
            </a:xfrm>
          </p:grpSpPr>
          <p:sp>
            <p:nvSpPr>
              <p:cNvPr id="75" name="Freeform 16">
                <a:extLst>
                  <a:ext uri="{FF2B5EF4-FFF2-40B4-BE49-F238E27FC236}">
                    <a16:creationId xmlns:a16="http://schemas.microsoft.com/office/drawing/2014/main" id="{F41668E9-98C8-2F48-B4E4-366207017FE3}"/>
                  </a:ext>
                </a:extLst>
              </p:cNvPr>
              <p:cNvSpPr>
                <a:spLocks/>
              </p:cNvSpPr>
              <p:nvPr/>
            </p:nvSpPr>
            <p:spPr bwMode="auto">
              <a:xfrm>
                <a:off x="2104" y="682"/>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76" name="Freeform 17">
                <a:extLst>
                  <a:ext uri="{FF2B5EF4-FFF2-40B4-BE49-F238E27FC236}">
                    <a16:creationId xmlns:a16="http://schemas.microsoft.com/office/drawing/2014/main" id="{1C063874-9FFD-114C-8EFD-8BFC66836702}"/>
                  </a:ext>
                </a:extLst>
              </p:cNvPr>
              <p:cNvSpPr>
                <a:spLocks/>
              </p:cNvSpPr>
              <p:nvPr/>
            </p:nvSpPr>
            <p:spPr bwMode="auto">
              <a:xfrm>
                <a:off x="2328" y="683"/>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grpSp>
      </p:grpSp>
    </p:spTree>
    <p:extLst>
      <p:ext uri="{BB962C8B-B14F-4D97-AF65-F5344CB8AC3E}">
        <p14:creationId xmlns:p14="http://schemas.microsoft.com/office/powerpoint/2010/main" val="20109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E49B-A02B-CB42-A137-8A4CAFDEB60F}"/>
              </a:ext>
            </a:extLst>
          </p:cNvPr>
          <p:cNvSpPr>
            <a:spLocks noGrp="1"/>
          </p:cNvSpPr>
          <p:nvPr>
            <p:ph type="title"/>
          </p:nvPr>
        </p:nvSpPr>
        <p:spPr/>
        <p:txBody>
          <a:bodyPr/>
          <a:lstStyle/>
          <a:p>
            <a:r>
              <a:rPr lang="en-AU" dirty="0"/>
              <a:t>AWS </a:t>
            </a:r>
            <a:r>
              <a:rPr lang="en-AU" dirty="0" err="1"/>
              <a:t>Fargate</a:t>
            </a:r>
            <a:r>
              <a:rPr lang="en-AU" dirty="0"/>
              <a:t> platform versions </a:t>
            </a:r>
          </a:p>
        </p:txBody>
      </p:sp>
      <p:sp>
        <p:nvSpPr>
          <p:cNvPr id="3" name="Content Placeholder 2">
            <a:extLst>
              <a:ext uri="{FF2B5EF4-FFF2-40B4-BE49-F238E27FC236}">
                <a16:creationId xmlns:a16="http://schemas.microsoft.com/office/drawing/2014/main" id="{2B20C4ED-05B7-4749-B459-6370EC1BE278}"/>
              </a:ext>
            </a:extLst>
          </p:cNvPr>
          <p:cNvSpPr txBox="1">
            <a:spLocks/>
          </p:cNvSpPr>
          <p:nvPr/>
        </p:nvSpPr>
        <p:spPr>
          <a:xfrm>
            <a:off x="518547" y="3413761"/>
            <a:ext cx="13009494" cy="3995420"/>
          </a:xfrm>
          <a:prstGeom prst="rect">
            <a:avLst/>
          </a:prstGeom>
        </p:spPr>
        <p:txBody>
          <a:bodyPr vert="horz" lIns="109728" tIns="54864" rIns="109728" bIns="54864" rtlCol="0">
            <a:noAutofit/>
          </a:bodyPr>
          <a:lst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731491"/>
            <a:endParaRPr lang="en-US" sz="2880">
              <a:solidFill>
                <a:srgbClr val="FFFFFF"/>
              </a:solidFill>
            </a:endParaRPr>
          </a:p>
          <a:p>
            <a:pPr defTabSz="731491"/>
            <a:endParaRPr lang="en-US" sz="2880">
              <a:solidFill>
                <a:srgbClr val="FFFFFF"/>
              </a:solidFill>
            </a:endParaRPr>
          </a:p>
          <a:p>
            <a:pPr defTabSz="731491"/>
            <a:endParaRPr lang="en-US" sz="2880" dirty="0">
              <a:solidFill>
                <a:srgbClr val="FFFFFF"/>
              </a:solidFill>
            </a:endParaRPr>
          </a:p>
        </p:txBody>
      </p:sp>
      <p:grpSp>
        <p:nvGrpSpPr>
          <p:cNvPr id="4" name="Group 3">
            <a:extLst>
              <a:ext uri="{FF2B5EF4-FFF2-40B4-BE49-F238E27FC236}">
                <a16:creationId xmlns:a16="http://schemas.microsoft.com/office/drawing/2014/main" id="{62EDF316-751C-BD48-A283-0487AB601DBB}"/>
              </a:ext>
            </a:extLst>
          </p:cNvPr>
          <p:cNvGrpSpPr/>
          <p:nvPr/>
        </p:nvGrpSpPr>
        <p:grpSpPr>
          <a:xfrm>
            <a:off x="765070" y="4348943"/>
            <a:ext cx="1880597" cy="1309714"/>
            <a:chOff x="219603" y="4931626"/>
            <a:chExt cx="2875463" cy="2002574"/>
          </a:xfrm>
        </p:grpSpPr>
        <p:pic>
          <p:nvPicPr>
            <p:cNvPr id="5" name="Graphic 4">
              <a:extLst>
                <a:ext uri="{FF2B5EF4-FFF2-40B4-BE49-F238E27FC236}">
                  <a16:creationId xmlns:a16="http://schemas.microsoft.com/office/drawing/2014/main" id="{55D6278B-DBB8-134E-9D00-701039630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73"/>
            </a:xfrm>
            <a:prstGeom prst="rect">
              <a:avLst/>
            </a:prstGeom>
          </p:spPr>
        </p:pic>
        <p:grpSp>
          <p:nvGrpSpPr>
            <p:cNvPr id="6" name="Group 5">
              <a:extLst>
                <a:ext uri="{FF2B5EF4-FFF2-40B4-BE49-F238E27FC236}">
                  <a16:creationId xmlns:a16="http://schemas.microsoft.com/office/drawing/2014/main" id="{E35E8154-F1E7-F44A-86F7-BC5C8F6018C7}"/>
                </a:ext>
              </a:extLst>
            </p:cNvPr>
            <p:cNvGrpSpPr/>
            <p:nvPr/>
          </p:nvGrpSpPr>
          <p:grpSpPr>
            <a:xfrm>
              <a:off x="1772872" y="5040536"/>
              <a:ext cx="1077154" cy="1893664"/>
              <a:chOff x="899369" y="5435138"/>
              <a:chExt cx="262675" cy="461790"/>
            </a:xfrm>
          </p:grpSpPr>
          <p:pic>
            <p:nvPicPr>
              <p:cNvPr id="10" name="Graphic 9">
                <a:extLst>
                  <a:ext uri="{FF2B5EF4-FFF2-40B4-BE49-F238E27FC236}">
                    <a16:creationId xmlns:a16="http://schemas.microsoft.com/office/drawing/2014/main" id="{60215DDF-09A8-ED43-A787-D9204F6076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1" name="Graphic 10">
                <a:extLst>
                  <a:ext uri="{FF2B5EF4-FFF2-40B4-BE49-F238E27FC236}">
                    <a16:creationId xmlns:a16="http://schemas.microsoft.com/office/drawing/2014/main" id="{FB0399D7-911D-C948-A7D9-D1DAAE0DEB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7" name="Group 6">
              <a:extLst>
                <a:ext uri="{FF2B5EF4-FFF2-40B4-BE49-F238E27FC236}">
                  <a16:creationId xmlns:a16="http://schemas.microsoft.com/office/drawing/2014/main" id="{887ACD5E-5B09-CD47-B032-109F3874EB9E}"/>
                </a:ext>
              </a:extLst>
            </p:cNvPr>
            <p:cNvGrpSpPr/>
            <p:nvPr/>
          </p:nvGrpSpPr>
          <p:grpSpPr>
            <a:xfrm>
              <a:off x="464642" y="5040536"/>
              <a:ext cx="1077154" cy="1893664"/>
              <a:chOff x="899369" y="5435138"/>
              <a:chExt cx="262675" cy="461790"/>
            </a:xfrm>
          </p:grpSpPr>
          <p:pic>
            <p:nvPicPr>
              <p:cNvPr id="8" name="Graphic 7">
                <a:extLst>
                  <a:ext uri="{FF2B5EF4-FFF2-40B4-BE49-F238E27FC236}">
                    <a16:creationId xmlns:a16="http://schemas.microsoft.com/office/drawing/2014/main" id="{EB6399D0-5CA2-6345-8C21-873F0A8F5C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9" name="Graphic 8">
                <a:extLst>
                  <a:ext uri="{FF2B5EF4-FFF2-40B4-BE49-F238E27FC236}">
                    <a16:creationId xmlns:a16="http://schemas.microsoft.com/office/drawing/2014/main" id="{6CACDA86-54E3-8647-8951-ED5F2ED465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12" name="Group 11">
            <a:extLst>
              <a:ext uri="{FF2B5EF4-FFF2-40B4-BE49-F238E27FC236}">
                <a16:creationId xmlns:a16="http://schemas.microsoft.com/office/drawing/2014/main" id="{F60D2E62-68B2-E449-84C1-B756E102A853}"/>
              </a:ext>
            </a:extLst>
          </p:cNvPr>
          <p:cNvGrpSpPr/>
          <p:nvPr/>
        </p:nvGrpSpPr>
        <p:grpSpPr>
          <a:xfrm>
            <a:off x="3052289" y="4348943"/>
            <a:ext cx="1880597" cy="1309714"/>
            <a:chOff x="219603" y="4931626"/>
            <a:chExt cx="2875463" cy="2002574"/>
          </a:xfrm>
        </p:grpSpPr>
        <p:pic>
          <p:nvPicPr>
            <p:cNvPr id="13" name="Graphic 12">
              <a:extLst>
                <a:ext uri="{FF2B5EF4-FFF2-40B4-BE49-F238E27FC236}">
                  <a16:creationId xmlns:a16="http://schemas.microsoft.com/office/drawing/2014/main" id="{B631090B-BB7A-C84E-BD29-E0EBD6E4CB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70"/>
            </a:xfrm>
            <a:prstGeom prst="rect">
              <a:avLst/>
            </a:prstGeom>
          </p:spPr>
        </p:pic>
        <p:grpSp>
          <p:nvGrpSpPr>
            <p:cNvPr id="14" name="Group 13">
              <a:extLst>
                <a:ext uri="{FF2B5EF4-FFF2-40B4-BE49-F238E27FC236}">
                  <a16:creationId xmlns:a16="http://schemas.microsoft.com/office/drawing/2014/main" id="{F6137647-4DD7-CA4D-9650-5564D135D5BF}"/>
                </a:ext>
              </a:extLst>
            </p:cNvPr>
            <p:cNvGrpSpPr/>
            <p:nvPr/>
          </p:nvGrpSpPr>
          <p:grpSpPr>
            <a:xfrm>
              <a:off x="1772872" y="5040536"/>
              <a:ext cx="1077154" cy="1893664"/>
              <a:chOff x="899369" y="5435138"/>
              <a:chExt cx="262675" cy="461790"/>
            </a:xfrm>
          </p:grpSpPr>
          <p:pic>
            <p:nvPicPr>
              <p:cNvPr id="18" name="Graphic 17">
                <a:extLst>
                  <a:ext uri="{FF2B5EF4-FFF2-40B4-BE49-F238E27FC236}">
                    <a16:creationId xmlns:a16="http://schemas.microsoft.com/office/drawing/2014/main" id="{EFF43E64-FA22-2D4B-8E53-1B3AC9A739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9" name="Graphic 18">
                <a:extLst>
                  <a:ext uri="{FF2B5EF4-FFF2-40B4-BE49-F238E27FC236}">
                    <a16:creationId xmlns:a16="http://schemas.microsoft.com/office/drawing/2014/main" id="{6551BDBD-1457-EB4C-8872-F8223BF362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15" name="Group 14">
              <a:extLst>
                <a:ext uri="{FF2B5EF4-FFF2-40B4-BE49-F238E27FC236}">
                  <a16:creationId xmlns:a16="http://schemas.microsoft.com/office/drawing/2014/main" id="{7D46F258-755A-FF44-BDA6-EAA1449E2096}"/>
                </a:ext>
              </a:extLst>
            </p:cNvPr>
            <p:cNvGrpSpPr/>
            <p:nvPr/>
          </p:nvGrpSpPr>
          <p:grpSpPr>
            <a:xfrm>
              <a:off x="464642" y="5040536"/>
              <a:ext cx="1077154" cy="1893664"/>
              <a:chOff x="899369" y="5435138"/>
              <a:chExt cx="262675" cy="461790"/>
            </a:xfrm>
          </p:grpSpPr>
          <p:pic>
            <p:nvPicPr>
              <p:cNvPr id="16" name="Graphic 15">
                <a:extLst>
                  <a:ext uri="{FF2B5EF4-FFF2-40B4-BE49-F238E27FC236}">
                    <a16:creationId xmlns:a16="http://schemas.microsoft.com/office/drawing/2014/main" id="{A17BA107-1F5C-D040-B86C-ADC2F31562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17" name="Graphic 16">
                <a:extLst>
                  <a:ext uri="{FF2B5EF4-FFF2-40B4-BE49-F238E27FC236}">
                    <a16:creationId xmlns:a16="http://schemas.microsoft.com/office/drawing/2014/main" id="{16931BA5-9FDB-E543-B698-5A13259E96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20" name="Group 19">
            <a:extLst>
              <a:ext uri="{FF2B5EF4-FFF2-40B4-BE49-F238E27FC236}">
                <a16:creationId xmlns:a16="http://schemas.microsoft.com/office/drawing/2014/main" id="{B43C84B6-37BC-3242-B913-A3C694916186}"/>
              </a:ext>
            </a:extLst>
          </p:cNvPr>
          <p:cNvGrpSpPr/>
          <p:nvPr/>
        </p:nvGrpSpPr>
        <p:grpSpPr>
          <a:xfrm>
            <a:off x="5339508" y="4348943"/>
            <a:ext cx="1880597" cy="1309714"/>
            <a:chOff x="219603" y="4931626"/>
            <a:chExt cx="2875463" cy="2002574"/>
          </a:xfrm>
        </p:grpSpPr>
        <p:pic>
          <p:nvPicPr>
            <p:cNvPr id="21" name="Graphic 20">
              <a:extLst>
                <a:ext uri="{FF2B5EF4-FFF2-40B4-BE49-F238E27FC236}">
                  <a16:creationId xmlns:a16="http://schemas.microsoft.com/office/drawing/2014/main" id="{BAD4152A-3AED-2946-9DB5-70C9D71489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6"/>
            </a:xfrm>
            <a:prstGeom prst="rect">
              <a:avLst/>
            </a:prstGeom>
          </p:spPr>
        </p:pic>
        <p:grpSp>
          <p:nvGrpSpPr>
            <p:cNvPr id="22" name="Group 21">
              <a:extLst>
                <a:ext uri="{FF2B5EF4-FFF2-40B4-BE49-F238E27FC236}">
                  <a16:creationId xmlns:a16="http://schemas.microsoft.com/office/drawing/2014/main" id="{30F1E7F9-4ECF-E849-8C98-CDE517957C49}"/>
                </a:ext>
              </a:extLst>
            </p:cNvPr>
            <p:cNvGrpSpPr/>
            <p:nvPr/>
          </p:nvGrpSpPr>
          <p:grpSpPr>
            <a:xfrm>
              <a:off x="1772872" y="5040536"/>
              <a:ext cx="1077154" cy="1893664"/>
              <a:chOff x="899369" y="5435138"/>
              <a:chExt cx="262675" cy="461790"/>
            </a:xfrm>
          </p:grpSpPr>
          <p:pic>
            <p:nvPicPr>
              <p:cNvPr id="26" name="Graphic 25">
                <a:extLst>
                  <a:ext uri="{FF2B5EF4-FFF2-40B4-BE49-F238E27FC236}">
                    <a16:creationId xmlns:a16="http://schemas.microsoft.com/office/drawing/2014/main" id="{B4A5E27C-981F-D442-A0C3-E0AC07BB89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7" name="Graphic 26">
                <a:extLst>
                  <a:ext uri="{FF2B5EF4-FFF2-40B4-BE49-F238E27FC236}">
                    <a16:creationId xmlns:a16="http://schemas.microsoft.com/office/drawing/2014/main" id="{13712895-B77E-0946-A6EA-4E1DA54F9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23" name="Group 22">
              <a:extLst>
                <a:ext uri="{FF2B5EF4-FFF2-40B4-BE49-F238E27FC236}">
                  <a16:creationId xmlns:a16="http://schemas.microsoft.com/office/drawing/2014/main" id="{D716F1C8-FC33-814B-A96F-FDF7DC054880}"/>
                </a:ext>
              </a:extLst>
            </p:cNvPr>
            <p:cNvGrpSpPr/>
            <p:nvPr/>
          </p:nvGrpSpPr>
          <p:grpSpPr>
            <a:xfrm>
              <a:off x="464642" y="5040536"/>
              <a:ext cx="1077154" cy="1893664"/>
              <a:chOff x="899369" y="5435138"/>
              <a:chExt cx="262675" cy="461790"/>
            </a:xfrm>
          </p:grpSpPr>
          <p:pic>
            <p:nvPicPr>
              <p:cNvPr id="24" name="Graphic 23">
                <a:extLst>
                  <a:ext uri="{FF2B5EF4-FFF2-40B4-BE49-F238E27FC236}">
                    <a16:creationId xmlns:a16="http://schemas.microsoft.com/office/drawing/2014/main" id="{A5678766-71AA-A240-898E-695BC79040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25" name="Graphic 24">
                <a:extLst>
                  <a:ext uri="{FF2B5EF4-FFF2-40B4-BE49-F238E27FC236}">
                    <a16:creationId xmlns:a16="http://schemas.microsoft.com/office/drawing/2014/main" id="{836E4226-81E4-F640-9D28-A862CA855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28" name="Group 27">
            <a:extLst>
              <a:ext uri="{FF2B5EF4-FFF2-40B4-BE49-F238E27FC236}">
                <a16:creationId xmlns:a16="http://schemas.microsoft.com/office/drawing/2014/main" id="{325D1AF3-310B-4545-B6D7-943B0CEB31AA}"/>
              </a:ext>
            </a:extLst>
          </p:cNvPr>
          <p:cNvGrpSpPr/>
          <p:nvPr/>
        </p:nvGrpSpPr>
        <p:grpSpPr>
          <a:xfrm>
            <a:off x="7626727" y="4348943"/>
            <a:ext cx="1880597" cy="1309714"/>
            <a:chOff x="219603" y="4931626"/>
            <a:chExt cx="2875463" cy="2002574"/>
          </a:xfrm>
        </p:grpSpPr>
        <p:pic>
          <p:nvPicPr>
            <p:cNvPr id="29" name="Graphic 28">
              <a:extLst>
                <a:ext uri="{FF2B5EF4-FFF2-40B4-BE49-F238E27FC236}">
                  <a16:creationId xmlns:a16="http://schemas.microsoft.com/office/drawing/2014/main" id="{28B26D42-FB1D-A74B-9560-DCC31F7161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3"/>
            </a:xfrm>
            <a:prstGeom prst="rect">
              <a:avLst/>
            </a:prstGeom>
          </p:spPr>
        </p:pic>
        <p:grpSp>
          <p:nvGrpSpPr>
            <p:cNvPr id="30" name="Group 29">
              <a:extLst>
                <a:ext uri="{FF2B5EF4-FFF2-40B4-BE49-F238E27FC236}">
                  <a16:creationId xmlns:a16="http://schemas.microsoft.com/office/drawing/2014/main" id="{87255E51-A005-5944-9408-10C490347AD0}"/>
                </a:ext>
              </a:extLst>
            </p:cNvPr>
            <p:cNvGrpSpPr/>
            <p:nvPr/>
          </p:nvGrpSpPr>
          <p:grpSpPr>
            <a:xfrm>
              <a:off x="1772872" y="5040536"/>
              <a:ext cx="1077154" cy="1893664"/>
              <a:chOff x="899369" y="5435138"/>
              <a:chExt cx="262675" cy="461790"/>
            </a:xfrm>
          </p:grpSpPr>
          <p:pic>
            <p:nvPicPr>
              <p:cNvPr id="34" name="Graphic 33">
                <a:extLst>
                  <a:ext uri="{FF2B5EF4-FFF2-40B4-BE49-F238E27FC236}">
                    <a16:creationId xmlns:a16="http://schemas.microsoft.com/office/drawing/2014/main" id="{EE1646EB-7680-D341-B1B2-3BABABC2CE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35" name="Graphic 34">
                <a:extLst>
                  <a:ext uri="{FF2B5EF4-FFF2-40B4-BE49-F238E27FC236}">
                    <a16:creationId xmlns:a16="http://schemas.microsoft.com/office/drawing/2014/main" id="{83FDFDD6-E163-3B49-B732-D40DAEA4A8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31" name="Group 30">
              <a:extLst>
                <a:ext uri="{FF2B5EF4-FFF2-40B4-BE49-F238E27FC236}">
                  <a16:creationId xmlns:a16="http://schemas.microsoft.com/office/drawing/2014/main" id="{7489F273-1ABF-3D4B-ADCE-E195CFC5ABE5}"/>
                </a:ext>
              </a:extLst>
            </p:cNvPr>
            <p:cNvGrpSpPr/>
            <p:nvPr/>
          </p:nvGrpSpPr>
          <p:grpSpPr>
            <a:xfrm>
              <a:off x="464642" y="5040536"/>
              <a:ext cx="1077154" cy="1893664"/>
              <a:chOff x="899369" y="5435138"/>
              <a:chExt cx="262675" cy="461790"/>
            </a:xfrm>
          </p:grpSpPr>
          <p:pic>
            <p:nvPicPr>
              <p:cNvPr id="32" name="Graphic 31">
                <a:extLst>
                  <a:ext uri="{FF2B5EF4-FFF2-40B4-BE49-F238E27FC236}">
                    <a16:creationId xmlns:a16="http://schemas.microsoft.com/office/drawing/2014/main" id="{87A8D001-9AE9-BA4D-9EC4-F84A665F2F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33" name="Graphic 32">
                <a:extLst>
                  <a:ext uri="{FF2B5EF4-FFF2-40B4-BE49-F238E27FC236}">
                    <a16:creationId xmlns:a16="http://schemas.microsoft.com/office/drawing/2014/main" id="{710299B1-8E3A-F84A-897F-D50304AEC4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36" name="Group 35">
            <a:extLst>
              <a:ext uri="{FF2B5EF4-FFF2-40B4-BE49-F238E27FC236}">
                <a16:creationId xmlns:a16="http://schemas.microsoft.com/office/drawing/2014/main" id="{BF8F1B6E-681A-E445-8E82-096629240448}"/>
              </a:ext>
            </a:extLst>
          </p:cNvPr>
          <p:cNvGrpSpPr/>
          <p:nvPr/>
        </p:nvGrpSpPr>
        <p:grpSpPr>
          <a:xfrm>
            <a:off x="9913946" y="4348943"/>
            <a:ext cx="1880597" cy="1309714"/>
            <a:chOff x="219603" y="4931626"/>
            <a:chExt cx="2875463" cy="2002574"/>
          </a:xfrm>
        </p:grpSpPr>
        <p:pic>
          <p:nvPicPr>
            <p:cNvPr id="37" name="Graphic 36">
              <a:extLst>
                <a:ext uri="{FF2B5EF4-FFF2-40B4-BE49-F238E27FC236}">
                  <a16:creationId xmlns:a16="http://schemas.microsoft.com/office/drawing/2014/main" id="{B8BE7F99-B97C-AC4C-99F8-B3E2C5A196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61"/>
            </a:xfrm>
            <a:prstGeom prst="rect">
              <a:avLst/>
            </a:prstGeom>
          </p:spPr>
        </p:pic>
        <p:grpSp>
          <p:nvGrpSpPr>
            <p:cNvPr id="38" name="Group 37">
              <a:extLst>
                <a:ext uri="{FF2B5EF4-FFF2-40B4-BE49-F238E27FC236}">
                  <a16:creationId xmlns:a16="http://schemas.microsoft.com/office/drawing/2014/main" id="{A2E6262B-265D-3B41-A47F-C900E0219E49}"/>
                </a:ext>
              </a:extLst>
            </p:cNvPr>
            <p:cNvGrpSpPr/>
            <p:nvPr/>
          </p:nvGrpSpPr>
          <p:grpSpPr>
            <a:xfrm>
              <a:off x="1772872" y="5040536"/>
              <a:ext cx="1077154" cy="1893664"/>
              <a:chOff x="899369" y="5435138"/>
              <a:chExt cx="262675" cy="461790"/>
            </a:xfrm>
          </p:grpSpPr>
          <p:pic>
            <p:nvPicPr>
              <p:cNvPr id="42" name="Graphic 41">
                <a:extLst>
                  <a:ext uri="{FF2B5EF4-FFF2-40B4-BE49-F238E27FC236}">
                    <a16:creationId xmlns:a16="http://schemas.microsoft.com/office/drawing/2014/main" id="{6394FFE3-DCD9-1C41-AD72-EA0BDA5371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43" name="Graphic 42">
                <a:extLst>
                  <a:ext uri="{FF2B5EF4-FFF2-40B4-BE49-F238E27FC236}">
                    <a16:creationId xmlns:a16="http://schemas.microsoft.com/office/drawing/2014/main" id="{73DAA49B-8FD3-8944-9FBD-453BDC507D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39" name="Group 38">
              <a:extLst>
                <a:ext uri="{FF2B5EF4-FFF2-40B4-BE49-F238E27FC236}">
                  <a16:creationId xmlns:a16="http://schemas.microsoft.com/office/drawing/2014/main" id="{9C188165-E10D-5B49-8720-B8511146D6EA}"/>
                </a:ext>
              </a:extLst>
            </p:cNvPr>
            <p:cNvGrpSpPr/>
            <p:nvPr/>
          </p:nvGrpSpPr>
          <p:grpSpPr>
            <a:xfrm>
              <a:off x="464642" y="5040536"/>
              <a:ext cx="1077154" cy="1893664"/>
              <a:chOff x="899369" y="5435138"/>
              <a:chExt cx="262675" cy="461790"/>
            </a:xfrm>
          </p:grpSpPr>
          <p:pic>
            <p:nvPicPr>
              <p:cNvPr id="40" name="Graphic 39">
                <a:extLst>
                  <a:ext uri="{FF2B5EF4-FFF2-40B4-BE49-F238E27FC236}">
                    <a16:creationId xmlns:a16="http://schemas.microsoft.com/office/drawing/2014/main" id="{3340A2DE-7333-9946-AB0E-9A773A1B91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41" name="Graphic 40">
                <a:extLst>
                  <a:ext uri="{FF2B5EF4-FFF2-40B4-BE49-F238E27FC236}">
                    <a16:creationId xmlns:a16="http://schemas.microsoft.com/office/drawing/2014/main" id="{3C1EE94B-6315-6A4F-AAAF-1E0C29BCB6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grpSp>
        <p:nvGrpSpPr>
          <p:cNvPr id="44" name="Group 43">
            <a:extLst>
              <a:ext uri="{FF2B5EF4-FFF2-40B4-BE49-F238E27FC236}">
                <a16:creationId xmlns:a16="http://schemas.microsoft.com/office/drawing/2014/main" id="{D35944DA-6975-0B4A-9BA1-618E13671F02}"/>
              </a:ext>
            </a:extLst>
          </p:cNvPr>
          <p:cNvGrpSpPr/>
          <p:nvPr/>
        </p:nvGrpSpPr>
        <p:grpSpPr>
          <a:xfrm>
            <a:off x="12201162" y="4348943"/>
            <a:ext cx="1880597" cy="1309714"/>
            <a:chOff x="219603" y="4931626"/>
            <a:chExt cx="2875463" cy="2002574"/>
          </a:xfrm>
        </p:grpSpPr>
        <p:pic>
          <p:nvPicPr>
            <p:cNvPr id="45" name="Graphic 44">
              <a:extLst>
                <a:ext uri="{FF2B5EF4-FFF2-40B4-BE49-F238E27FC236}">
                  <a16:creationId xmlns:a16="http://schemas.microsoft.com/office/drawing/2014/main" id="{1AA0F322-A069-D845-B499-CD6114D2AF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603" y="4931626"/>
              <a:ext cx="2875463" cy="2002558"/>
            </a:xfrm>
            <a:prstGeom prst="rect">
              <a:avLst/>
            </a:prstGeom>
          </p:spPr>
        </p:pic>
        <p:grpSp>
          <p:nvGrpSpPr>
            <p:cNvPr id="46" name="Group 45">
              <a:extLst>
                <a:ext uri="{FF2B5EF4-FFF2-40B4-BE49-F238E27FC236}">
                  <a16:creationId xmlns:a16="http://schemas.microsoft.com/office/drawing/2014/main" id="{FE73E75B-7B9E-B54F-B1D5-B55BC1409463}"/>
                </a:ext>
              </a:extLst>
            </p:cNvPr>
            <p:cNvGrpSpPr/>
            <p:nvPr/>
          </p:nvGrpSpPr>
          <p:grpSpPr>
            <a:xfrm>
              <a:off x="1772872" y="5040536"/>
              <a:ext cx="1077154" cy="1893664"/>
              <a:chOff x="899369" y="5435138"/>
              <a:chExt cx="262675" cy="461790"/>
            </a:xfrm>
          </p:grpSpPr>
          <p:pic>
            <p:nvPicPr>
              <p:cNvPr id="50" name="Graphic 49">
                <a:extLst>
                  <a:ext uri="{FF2B5EF4-FFF2-40B4-BE49-F238E27FC236}">
                    <a16:creationId xmlns:a16="http://schemas.microsoft.com/office/drawing/2014/main" id="{5415FCB3-50FE-984D-A446-1302688D33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51" name="Graphic 50">
                <a:extLst>
                  <a:ext uri="{FF2B5EF4-FFF2-40B4-BE49-F238E27FC236}">
                    <a16:creationId xmlns:a16="http://schemas.microsoft.com/office/drawing/2014/main" id="{5B0EB848-0BA5-5245-876B-230583D362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nvGrpSpPr>
            <p:cNvPr id="47" name="Group 46">
              <a:extLst>
                <a:ext uri="{FF2B5EF4-FFF2-40B4-BE49-F238E27FC236}">
                  <a16:creationId xmlns:a16="http://schemas.microsoft.com/office/drawing/2014/main" id="{B609AE17-F8A1-D347-BE2A-6EE0179E1889}"/>
                </a:ext>
              </a:extLst>
            </p:cNvPr>
            <p:cNvGrpSpPr/>
            <p:nvPr/>
          </p:nvGrpSpPr>
          <p:grpSpPr>
            <a:xfrm>
              <a:off x="464642" y="5040536"/>
              <a:ext cx="1077154" cy="1893664"/>
              <a:chOff x="899369" y="5435138"/>
              <a:chExt cx="262675" cy="461790"/>
            </a:xfrm>
          </p:grpSpPr>
          <p:pic>
            <p:nvPicPr>
              <p:cNvPr id="48" name="Graphic 47">
                <a:extLst>
                  <a:ext uri="{FF2B5EF4-FFF2-40B4-BE49-F238E27FC236}">
                    <a16:creationId xmlns:a16="http://schemas.microsoft.com/office/drawing/2014/main" id="{8EB1D9E6-5B2C-5D46-86BD-79EAA50270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69" y="5435138"/>
                <a:ext cx="262674" cy="262674"/>
              </a:xfrm>
              <a:prstGeom prst="rect">
                <a:avLst/>
              </a:prstGeom>
            </p:spPr>
          </p:pic>
          <p:pic>
            <p:nvPicPr>
              <p:cNvPr id="49" name="Graphic 48">
                <a:extLst>
                  <a:ext uri="{FF2B5EF4-FFF2-40B4-BE49-F238E27FC236}">
                    <a16:creationId xmlns:a16="http://schemas.microsoft.com/office/drawing/2014/main" id="{EC5D52B1-F3A1-1C44-AD10-C7D363AE9B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9370" y="5634254"/>
                <a:ext cx="262674" cy="262674"/>
              </a:xfrm>
              <a:prstGeom prst="rect">
                <a:avLst/>
              </a:prstGeom>
            </p:spPr>
          </p:pic>
        </p:grpSp>
      </p:grpSp>
      <p:sp>
        <p:nvSpPr>
          <p:cNvPr id="52" name="Rectangle 51">
            <a:extLst>
              <a:ext uri="{FF2B5EF4-FFF2-40B4-BE49-F238E27FC236}">
                <a16:creationId xmlns:a16="http://schemas.microsoft.com/office/drawing/2014/main" id="{2DB8EC56-249E-C242-8032-21660C7BD41B}"/>
              </a:ext>
            </a:extLst>
          </p:cNvPr>
          <p:cNvSpPr/>
          <p:nvPr/>
        </p:nvSpPr>
        <p:spPr>
          <a:xfrm>
            <a:off x="783414" y="5788955"/>
            <a:ext cx="13156430" cy="1489906"/>
          </a:xfrm>
          <a:prstGeom prst="rect">
            <a:avLst/>
          </a:prstGeom>
          <a:noFill/>
          <a:ln w="127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defTabSz="1097280"/>
            <a:endParaRPr lang="en-US" sz="256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3" name="Graphic 45">
            <a:extLst>
              <a:ext uri="{FF2B5EF4-FFF2-40B4-BE49-F238E27FC236}">
                <a16:creationId xmlns:a16="http://schemas.microsoft.com/office/drawing/2014/main" id="{B3F34C60-8B69-9940-9F15-CC7320CD2F48}"/>
              </a:ext>
            </a:extLst>
          </p:cNvPr>
          <p:cNvGrpSpPr/>
          <p:nvPr/>
        </p:nvGrpSpPr>
        <p:grpSpPr>
          <a:xfrm>
            <a:off x="5339509" y="6077992"/>
            <a:ext cx="1031682" cy="1031682"/>
            <a:chOff x="4495265" y="657669"/>
            <a:chExt cx="529661" cy="529661"/>
          </a:xfrm>
          <a:solidFill>
            <a:schemeClr val="accent1"/>
          </a:solidFill>
        </p:grpSpPr>
        <p:sp>
          <p:nvSpPr>
            <p:cNvPr id="54" name="Freeform: Shape 25">
              <a:extLst>
                <a:ext uri="{FF2B5EF4-FFF2-40B4-BE49-F238E27FC236}">
                  <a16:creationId xmlns:a16="http://schemas.microsoft.com/office/drawing/2014/main" id="{FF0EF748-0A45-AF41-A131-7B090D6271E7}"/>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55" name="Freeform: Shape 26">
              <a:extLst>
                <a:ext uri="{FF2B5EF4-FFF2-40B4-BE49-F238E27FC236}">
                  <a16:creationId xmlns:a16="http://schemas.microsoft.com/office/drawing/2014/main" id="{CAAE53E4-81EF-5F46-B1AE-56BC97CB123B}"/>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56" name="Freeform: Shape 27">
              <a:extLst>
                <a:ext uri="{FF2B5EF4-FFF2-40B4-BE49-F238E27FC236}">
                  <a16:creationId xmlns:a16="http://schemas.microsoft.com/office/drawing/2014/main" id="{5FEE7319-BB4A-C844-8EAE-EEAE4B5AC8F1}"/>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grpSp>
      <p:sp>
        <p:nvSpPr>
          <p:cNvPr id="57" name="TextBox 56">
            <a:extLst>
              <a:ext uri="{FF2B5EF4-FFF2-40B4-BE49-F238E27FC236}">
                <a16:creationId xmlns:a16="http://schemas.microsoft.com/office/drawing/2014/main" id="{9D6208D1-EB73-3A41-930D-E1DFF2948B86}"/>
              </a:ext>
            </a:extLst>
          </p:cNvPr>
          <p:cNvSpPr txBox="1"/>
          <p:nvPr/>
        </p:nvSpPr>
        <p:spPr>
          <a:xfrm>
            <a:off x="6475733" y="6084516"/>
            <a:ext cx="4543847" cy="880241"/>
          </a:xfrm>
          <a:prstGeom prst="rect">
            <a:avLst/>
          </a:prstGeom>
          <a:noFill/>
        </p:spPr>
        <p:txBody>
          <a:bodyPr wrap="square" rtlCol="0">
            <a:spAutoFit/>
          </a:bodyPr>
          <a:lstStyle/>
          <a:p>
            <a:pPr defTabSz="1097280"/>
            <a:r>
              <a:rPr lang="en-US" b="1"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AWS </a:t>
            </a:r>
            <a:r>
              <a:rPr lang="en-US"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Fargate</a:t>
            </a:r>
          </a:p>
          <a:p>
            <a:pPr defTabSz="1097280"/>
            <a:r>
              <a:rPr lang="en-US" sz="224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Platform version 1.4.0</a:t>
            </a:r>
          </a:p>
        </p:txBody>
      </p:sp>
      <p:grpSp>
        <p:nvGrpSpPr>
          <p:cNvPr id="73" name="Group 72">
            <a:extLst>
              <a:ext uri="{FF2B5EF4-FFF2-40B4-BE49-F238E27FC236}">
                <a16:creationId xmlns:a16="http://schemas.microsoft.com/office/drawing/2014/main" id="{3A4DC0C3-D8DA-7541-A892-66A7B79DDD49}"/>
              </a:ext>
            </a:extLst>
          </p:cNvPr>
          <p:cNvGrpSpPr/>
          <p:nvPr/>
        </p:nvGrpSpPr>
        <p:grpSpPr>
          <a:xfrm>
            <a:off x="1972864" y="1161136"/>
            <a:ext cx="10874875" cy="2463684"/>
            <a:chOff x="-102745" y="1012512"/>
            <a:chExt cx="9302469" cy="2272944"/>
          </a:xfrm>
        </p:grpSpPr>
        <p:sp>
          <p:nvSpPr>
            <p:cNvPr id="74" name="TextBox 73">
              <a:extLst>
                <a:ext uri="{FF2B5EF4-FFF2-40B4-BE49-F238E27FC236}">
                  <a16:creationId xmlns:a16="http://schemas.microsoft.com/office/drawing/2014/main" id="{449FC52F-8F6E-5A41-8007-49C818AA34C3}"/>
                </a:ext>
              </a:extLst>
            </p:cNvPr>
            <p:cNvSpPr txBox="1"/>
            <p:nvPr/>
          </p:nvSpPr>
          <p:spPr>
            <a:xfrm>
              <a:off x="-102745" y="2791386"/>
              <a:ext cx="9302469" cy="494070"/>
            </a:xfrm>
            <a:prstGeom prst="rect">
              <a:avLst/>
            </a:prstGeom>
            <a:noFill/>
          </p:spPr>
          <p:txBody>
            <a:bodyPr wrap="square" rtlCol="0">
              <a:spAutoFit/>
            </a:bodyPr>
            <a:lstStyle/>
            <a:p>
              <a:pPr algn="ctr" defTabSz="1097280"/>
              <a:r>
                <a:rPr lang="en-US" b="1" dirty="0">
                  <a:solidFill>
                    <a:srgbClr val="FFFFFF"/>
                  </a:solidFill>
                  <a:latin typeface="Amazon Ember"/>
                </a:rPr>
                <a:t>Amazon Elastic Container Service </a:t>
              </a:r>
            </a:p>
          </p:txBody>
        </p:sp>
        <p:grpSp>
          <p:nvGrpSpPr>
            <p:cNvPr id="75" name="Group 15">
              <a:extLst>
                <a:ext uri="{FF2B5EF4-FFF2-40B4-BE49-F238E27FC236}">
                  <a16:creationId xmlns:a16="http://schemas.microsoft.com/office/drawing/2014/main" id="{8480C180-0E66-B64B-9356-B4BFF5357593}"/>
                </a:ext>
              </a:extLst>
            </p:cNvPr>
            <p:cNvGrpSpPr>
              <a:grpSpLocks noChangeAspect="1"/>
            </p:cNvGrpSpPr>
            <p:nvPr/>
          </p:nvGrpSpPr>
          <p:grpSpPr bwMode="auto">
            <a:xfrm>
              <a:off x="3810001" y="1012512"/>
              <a:ext cx="1524000" cy="1701980"/>
              <a:chOff x="2104" y="682"/>
              <a:chExt cx="411" cy="459"/>
            </a:xfrm>
          </p:grpSpPr>
          <p:sp>
            <p:nvSpPr>
              <p:cNvPr id="76" name="Freeform 16">
                <a:extLst>
                  <a:ext uri="{FF2B5EF4-FFF2-40B4-BE49-F238E27FC236}">
                    <a16:creationId xmlns:a16="http://schemas.microsoft.com/office/drawing/2014/main" id="{F3A5695E-73BB-C74D-AFFD-27CB7B81BB20}"/>
                  </a:ext>
                </a:extLst>
              </p:cNvPr>
              <p:cNvSpPr>
                <a:spLocks/>
              </p:cNvSpPr>
              <p:nvPr/>
            </p:nvSpPr>
            <p:spPr bwMode="auto">
              <a:xfrm>
                <a:off x="2104" y="682"/>
                <a:ext cx="393" cy="459"/>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sp>
            <p:nvSpPr>
              <p:cNvPr id="77" name="Freeform 17">
                <a:extLst>
                  <a:ext uri="{FF2B5EF4-FFF2-40B4-BE49-F238E27FC236}">
                    <a16:creationId xmlns:a16="http://schemas.microsoft.com/office/drawing/2014/main" id="{6D5C886D-BF6B-5C40-821A-A6F827ACDF2D}"/>
                  </a:ext>
                </a:extLst>
              </p:cNvPr>
              <p:cNvSpPr>
                <a:spLocks/>
              </p:cNvSpPr>
              <p:nvPr/>
            </p:nvSpPr>
            <p:spPr bwMode="auto">
              <a:xfrm>
                <a:off x="2328" y="683"/>
                <a:ext cx="187" cy="320"/>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2698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defTabSz="1097280"/>
                <a:endParaRPr lang="en-US">
                  <a:solidFill>
                    <a:srgbClr val="FFFFFF"/>
                  </a:solidFill>
                  <a:latin typeface="Amazon Ember"/>
                </a:endParaRPr>
              </a:p>
            </p:txBody>
          </p:sp>
        </p:grpSp>
      </p:grpSp>
    </p:spTree>
    <p:extLst>
      <p:ext uri="{BB962C8B-B14F-4D97-AF65-F5344CB8AC3E}">
        <p14:creationId xmlns:p14="http://schemas.microsoft.com/office/powerpoint/2010/main" val="228722714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5145" y="4463384"/>
            <a:ext cx="3472190" cy="978729"/>
          </a:xfrm>
          <a:prstGeom prst="rect">
            <a:avLst/>
          </a:prstGeom>
          <a:noFill/>
        </p:spPr>
        <p:txBody>
          <a:bodyPr wrap="square" rtlCol="0">
            <a:spAutoFit/>
          </a:bodyPr>
          <a:lstStyle/>
          <a:p>
            <a:pPr algn="ctr" defTabSz="1097280"/>
            <a:r>
              <a:rPr lang="en-US" b="1" dirty="0">
                <a:solidFill>
                  <a:srgbClr val="00A0C8"/>
                </a:solidFill>
                <a:latin typeface="Amazon Ember"/>
              </a:rPr>
              <a:t>Your containerized applications</a:t>
            </a:r>
          </a:p>
        </p:txBody>
      </p:sp>
      <p:sp>
        <p:nvSpPr>
          <p:cNvPr id="6" name="TextBox 5"/>
          <p:cNvSpPr txBox="1"/>
          <p:nvPr/>
        </p:nvSpPr>
        <p:spPr>
          <a:xfrm>
            <a:off x="6482429" y="2068033"/>
            <a:ext cx="7328670" cy="978729"/>
          </a:xfrm>
          <a:prstGeom prst="rect">
            <a:avLst/>
          </a:prstGeom>
          <a:noFill/>
        </p:spPr>
        <p:txBody>
          <a:bodyPr wrap="square" rtlCol="0">
            <a:spAutoFit/>
          </a:bodyPr>
          <a:lstStyle/>
          <a:p>
            <a:pPr defTabSz="1097280"/>
            <a:r>
              <a:rPr lang="en-US" sz="3360" b="1" dirty="0">
                <a:solidFill>
                  <a:srgbClr val="FFFFFF"/>
                </a:solidFill>
                <a:latin typeface="Amazon Ember"/>
              </a:rPr>
              <a:t>Managed by AWS</a:t>
            </a:r>
            <a:endParaRPr lang="en-US" b="1" dirty="0">
              <a:solidFill>
                <a:srgbClr val="FFFFFF"/>
              </a:solidFill>
              <a:latin typeface="Amazon Ember"/>
            </a:endParaRPr>
          </a:p>
          <a:p>
            <a:pPr defTabSz="1097280"/>
            <a:r>
              <a:rPr lang="en-US" sz="2400" dirty="0">
                <a:solidFill>
                  <a:srgbClr val="FFFFFF">
                    <a:lumMod val="50000"/>
                  </a:srgbClr>
                </a:solidFill>
                <a:latin typeface="Amazon Ember"/>
              </a:rPr>
              <a:t>No EC2 Instances to provision, scale or manage</a:t>
            </a:r>
          </a:p>
        </p:txBody>
      </p:sp>
      <p:sp>
        <p:nvSpPr>
          <p:cNvPr id="7" name="TextBox 6"/>
          <p:cNvSpPr txBox="1"/>
          <p:nvPr/>
        </p:nvSpPr>
        <p:spPr>
          <a:xfrm>
            <a:off x="6482426" y="3690370"/>
            <a:ext cx="7758869" cy="1348061"/>
          </a:xfrm>
          <a:prstGeom prst="rect">
            <a:avLst/>
          </a:prstGeom>
          <a:noFill/>
        </p:spPr>
        <p:txBody>
          <a:bodyPr wrap="square" rtlCol="0">
            <a:spAutoFit/>
          </a:bodyPr>
          <a:lstStyle/>
          <a:p>
            <a:pPr defTabSz="1097280"/>
            <a:r>
              <a:rPr lang="en-US" sz="3360" b="1" dirty="0">
                <a:solidFill>
                  <a:srgbClr val="FFFFFF"/>
                </a:solidFill>
                <a:latin typeface="Amazon Ember"/>
              </a:rPr>
              <a:t>Elastic</a:t>
            </a:r>
          </a:p>
          <a:p>
            <a:pPr defTabSz="1097280"/>
            <a:r>
              <a:rPr lang="en-US" sz="2400" dirty="0">
                <a:solidFill>
                  <a:srgbClr val="FFFFFF">
                    <a:lumMod val="50000"/>
                  </a:srgbClr>
                </a:solidFill>
                <a:latin typeface="Amazon Ember"/>
              </a:rPr>
              <a:t>Scale up &amp; down seamlessly. Pay only for what you use</a:t>
            </a:r>
          </a:p>
        </p:txBody>
      </p:sp>
      <p:sp>
        <p:nvSpPr>
          <p:cNvPr id="8" name="TextBox 7"/>
          <p:cNvSpPr txBox="1"/>
          <p:nvPr/>
        </p:nvSpPr>
        <p:spPr>
          <a:xfrm>
            <a:off x="6482426" y="5553417"/>
            <a:ext cx="7758869" cy="1298817"/>
          </a:xfrm>
          <a:prstGeom prst="rect">
            <a:avLst/>
          </a:prstGeom>
          <a:noFill/>
        </p:spPr>
        <p:txBody>
          <a:bodyPr wrap="square" rtlCol="0">
            <a:spAutoFit/>
          </a:bodyPr>
          <a:lstStyle/>
          <a:p>
            <a:pPr defTabSz="1097280"/>
            <a:r>
              <a:rPr lang="en-US" sz="3360" b="1" dirty="0">
                <a:solidFill>
                  <a:srgbClr val="FFFFFF"/>
                </a:solidFill>
                <a:latin typeface="Amazon Ember"/>
              </a:rPr>
              <a:t>Integrated</a:t>
            </a:r>
            <a:endParaRPr lang="en-US" b="1" dirty="0">
              <a:solidFill>
                <a:srgbClr val="FFFFFF"/>
              </a:solidFill>
              <a:latin typeface="Amazon Ember"/>
            </a:endParaRPr>
          </a:p>
          <a:p>
            <a:pPr defTabSz="1097280"/>
            <a:r>
              <a:rPr lang="en-US" sz="2240" dirty="0">
                <a:solidFill>
                  <a:srgbClr val="FFFFFF">
                    <a:lumMod val="50000"/>
                  </a:srgbClr>
                </a:solidFill>
                <a:latin typeface="Amazon Ember"/>
              </a:rPr>
              <a:t>With the AWS ecosystem: VPC Networking, Elastic Load Balancing, IAM Permissions, CloudWatch and more</a:t>
            </a:r>
          </a:p>
        </p:txBody>
      </p:sp>
      <p:grpSp>
        <p:nvGrpSpPr>
          <p:cNvPr id="10" name="Graphic 45">
            <a:extLst>
              <a:ext uri="{FF2B5EF4-FFF2-40B4-BE49-F238E27FC236}">
                <a16:creationId xmlns:a16="http://schemas.microsoft.com/office/drawing/2014/main" id="{A1738A08-163C-4F8E-8AA5-8BB34CB6C6E5}"/>
              </a:ext>
            </a:extLst>
          </p:cNvPr>
          <p:cNvGrpSpPr/>
          <p:nvPr/>
        </p:nvGrpSpPr>
        <p:grpSpPr>
          <a:xfrm>
            <a:off x="2409614" y="2211342"/>
            <a:ext cx="1963252" cy="1963252"/>
            <a:chOff x="4495265" y="657669"/>
            <a:chExt cx="529661" cy="529661"/>
          </a:xfrm>
          <a:solidFill>
            <a:schemeClr val="accent1"/>
          </a:solidFill>
        </p:grpSpPr>
        <p:sp>
          <p:nvSpPr>
            <p:cNvPr id="12" name="Freeform: Shape 11">
              <a:extLst>
                <a:ext uri="{FF2B5EF4-FFF2-40B4-BE49-F238E27FC236}">
                  <a16:creationId xmlns:a16="http://schemas.microsoft.com/office/drawing/2014/main" id="{30434BB4-617F-453F-A373-FEA51FF495DC}"/>
                </a:ext>
              </a:extLst>
            </p:cNvPr>
            <p:cNvSpPr/>
            <p:nvPr/>
          </p:nvSpPr>
          <p:spPr>
            <a:xfrm>
              <a:off x="4609855" y="650539"/>
              <a:ext cx="295388" cy="295388"/>
            </a:xfrm>
            <a:custGeom>
              <a:avLst/>
              <a:gdLst>
                <a:gd name="connsiteX0" fmla="*/ 7639 w 295387"/>
                <a:gd name="connsiteY0" fmla="*/ 229180 h 295387"/>
                <a:gd name="connsiteX1" fmla="*/ 18844 w 295387"/>
                <a:gd name="connsiteY1" fmla="*/ 258719 h 295387"/>
                <a:gd name="connsiteX2" fmla="*/ 20881 w 295387"/>
                <a:gd name="connsiteY2" fmla="*/ 260756 h 295387"/>
                <a:gd name="connsiteX3" fmla="*/ 22918 w 295387"/>
                <a:gd name="connsiteY3" fmla="*/ 262793 h 295387"/>
                <a:gd name="connsiteX4" fmla="*/ 28011 w 295387"/>
                <a:gd name="connsiteY4" fmla="*/ 266868 h 295387"/>
                <a:gd name="connsiteX5" fmla="*/ 29030 w 295387"/>
                <a:gd name="connsiteY5" fmla="*/ 266868 h 295387"/>
                <a:gd name="connsiteX6" fmla="*/ 34122 w 295387"/>
                <a:gd name="connsiteY6" fmla="*/ 269923 h 295387"/>
                <a:gd name="connsiteX7" fmla="*/ 37178 w 295387"/>
                <a:gd name="connsiteY7" fmla="*/ 270942 h 295387"/>
                <a:gd name="connsiteX8" fmla="*/ 38197 w 295387"/>
                <a:gd name="connsiteY8" fmla="*/ 270942 h 295387"/>
                <a:gd name="connsiteX9" fmla="*/ 40234 w 295387"/>
                <a:gd name="connsiteY9" fmla="*/ 270942 h 295387"/>
                <a:gd name="connsiteX10" fmla="*/ 43290 w 295387"/>
                <a:gd name="connsiteY10" fmla="*/ 271961 h 295387"/>
                <a:gd name="connsiteX11" fmla="*/ 59587 w 295387"/>
                <a:gd name="connsiteY11" fmla="*/ 278072 h 295387"/>
                <a:gd name="connsiteX12" fmla="*/ 68754 w 295387"/>
                <a:gd name="connsiteY12" fmla="*/ 281128 h 295387"/>
                <a:gd name="connsiteX13" fmla="*/ 73847 w 295387"/>
                <a:gd name="connsiteY13" fmla="*/ 282146 h 295387"/>
                <a:gd name="connsiteX14" fmla="*/ 151259 w 295387"/>
                <a:gd name="connsiteY14" fmla="*/ 291314 h 295387"/>
                <a:gd name="connsiteX15" fmla="*/ 267377 w 295387"/>
                <a:gd name="connsiteY15" fmla="*/ 268905 h 295387"/>
                <a:gd name="connsiteX16" fmla="*/ 293860 w 295387"/>
                <a:gd name="connsiteY16" fmla="*/ 227143 h 295387"/>
                <a:gd name="connsiteX17" fmla="*/ 293860 w 295387"/>
                <a:gd name="connsiteY17" fmla="*/ 82505 h 295387"/>
                <a:gd name="connsiteX18" fmla="*/ 284693 w 295387"/>
                <a:gd name="connsiteY18" fmla="*/ 68245 h 295387"/>
                <a:gd name="connsiteX19" fmla="*/ 157370 w 295387"/>
                <a:gd name="connsiteY19" fmla="*/ 9167 h 295387"/>
                <a:gd name="connsiteX20" fmla="*/ 144129 w 295387"/>
                <a:gd name="connsiteY20" fmla="*/ 9167 h 295387"/>
                <a:gd name="connsiteX21" fmla="*/ 16807 w 295387"/>
                <a:gd name="connsiteY21" fmla="*/ 68245 h 295387"/>
                <a:gd name="connsiteX22" fmla="*/ 7639 w 295387"/>
                <a:gd name="connsiteY22" fmla="*/ 82505 h 295387"/>
                <a:gd name="connsiteX23" fmla="*/ 7639 w 295387"/>
                <a:gd name="connsiteY23" fmla="*/ 84542 h 295387"/>
                <a:gd name="connsiteX24" fmla="*/ 7639 w 295387"/>
                <a:gd name="connsiteY24" fmla="*/ 229180 h 295387"/>
                <a:gd name="connsiteX25" fmla="*/ 71810 w 295387"/>
                <a:gd name="connsiteY25" fmla="*/ 261775 h 295387"/>
                <a:gd name="connsiteX26" fmla="*/ 63661 w 295387"/>
                <a:gd name="connsiteY26" fmla="*/ 258719 h 295387"/>
                <a:gd name="connsiteX27" fmla="*/ 49401 w 295387"/>
                <a:gd name="connsiteY27" fmla="*/ 253626 h 295387"/>
                <a:gd name="connsiteX28" fmla="*/ 45327 w 295387"/>
                <a:gd name="connsiteY28" fmla="*/ 252608 h 295387"/>
                <a:gd name="connsiteX29" fmla="*/ 42271 w 295387"/>
                <a:gd name="connsiteY29" fmla="*/ 251589 h 295387"/>
                <a:gd name="connsiteX30" fmla="*/ 39215 w 295387"/>
                <a:gd name="connsiteY30" fmla="*/ 249552 h 295387"/>
                <a:gd name="connsiteX31" fmla="*/ 36160 w 295387"/>
                <a:gd name="connsiteY31" fmla="*/ 247515 h 295387"/>
                <a:gd name="connsiteX32" fmla="*/ 35141 w 295387"/>
                <a:gd name="connsiteY32" fmla="*/ 246496 h 295387"/>
                <a:gd name="connsiteX33" fmla="*/ 34122 w 295387"/>
                <a:gd name="connsiteY33" fmla="*/ 245478 h 295387"/>
                <a:gd name="connsiteX34" fmla="*/ 33104 w 295387"/>
                <a:gd name="connsiteY34" fmla="*/ 244459 h 295387"/>
                <a:gd name="connsiteX35" fmla="*/ 26992 w 295387"/>
                <a:gd name="connsiteY35" fmla="*/ 228162 h 295387"/>
                <a:gd name="connsiteX36" fmla="*/ 26992 w 295387"/>
                <a:gd name="connsiteY36" fmla="*/ 94728 h 295387"/>
                <a:gd name="connsiteX37" fmla="*/ 139036 w 295387"/>
                <a:gd name="connsiteY37" fmla="*/ 147694 h 295387"/>
                <a:gd name="connsiteX38" fmla="*/ 139036 w 295387"/>
                <a:gd name="connsiteY38" fmla="*/ 271961 h 295387"/>
                <a:gd name="connsiteX39" fmla="*/ 75884 w 295387"/>
                <a:gd name="connsiteY39" fmla="*/ 263812 h 295387"/>
                <a:gd name="connsiteX40" fmla="*/ 71810 w 295387"/>
                <a:gd name="connsiteY40" fmla="*/ 261775 h 295387"/>
                <a:gd name="connsiteX41" fmla="*/ 258210 w 295387"/>
                <a:gd name="connsiteY41" fmla="*/ 251589 h 295387"/>
                <a:gd name="connsiteX42" fmla="*/ 160426 w 295387"/>
                <a:gd name="connsiteY42" fmla="*/ 271961 h 295387"/>
                <a:gd name="connsiteX43" fmla="*/ 160426 w 295387"/>
                <a:gd name="connsiteY43" fmla="*/ 148713 h 295387"/>
                <a:gd name="connsiteX44" fmla="*/ 272470 w 295387"/>
                <a:gd name="connsiteY44" fmla="*/ 98802 h 295387"/>
                <a:gd name="connsiteX45" fmla="*/ 272470 w 295387"/>
                <a:gd name="connsiteY45" fmla="*/ 229180 h 295387"/>
                <a:gd name="connsiteX46" fmla="*/ 258210 w 295387"/>
                <a:gd name="connsiteY46" fmla="*/ 251589 h 295387"/>
                <a:gd name="connsiteX47" fmla="*/ 150240 w 295387"/>
                <a:gd name="connsiteY47" fmla="*/ 27502 h 295387"/>
                <a:gd name="connsiteX48" fmla="*/ 263303 w 295387"/>
                <a:gd name="connsiteY48" fmla="*/ 80468 h 295387"/>
                <a:gd name="connsiteX49" fmla="*/ 153296 w 295387"/>
                <a:gd name="connsiteY49" fmla="*/ 130378 h 295387"/>
                <a:gd name="connsiteX50" fmla="*/ 152278 w 295387"/>
                <a:gd name="connsiteY50" fmla="*/ 129360 h 295387"/>
                <a:gd name="connsiteX51" fmla="*/ 42271 w 295387"/>
                <a:gd name="connsiteY51" fmla="*/ 78431 h 295387"/>
                <a:gd name="connsiteX52" fmla="*/ 150240 w 295387"/>
                <a:gd name="connsiteY52" fmla="*/ 27502 h 29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5387" h="295387">
                  <a:moveTo>
                    <a:pt x="7639" y="229180"/>
                  </a:moveTo>
                  <a:cubicBezTo>
                    <a:pt x="7639" y="240385"/>
                    <a:pt x="11714" y="250570"/>
                    <a:pt x="18844" y="258719"/>
                  </a:cubicBezTo>
                  <a:lnTo>
                    <a:pt x="20881" y="260756"/>
                  </a:lnTo>
                  <a:cubicBezTo>
                    <a:pt x="21899" y="261775"/>
                    <a:pt x="22918" y="262793"/>
                    <a:pt x="22918" y="262793"/>
                  </a:cubicBezTo>
                  <a:cubicBezTo>
                    <a:pt x="23937" y="263812"/>
                    <a:pt x="25974" y="265849"/>
                    <a:pt x="28011" y="266868"/>
                  </a:cubicBezTo>
                  <a:lnTo>
                    <a:pt x="29030" y="266868"/>
                  </a:lnTo>
                  <a:lnTo>
                    <a:pt x="34122" y="269923"/>
                  </a:lnTo>
                  <a:lnTo>
                    <a:pt x="37178" y="270942"/>
                  </a:lnTo>
                  <a:lnTo>
                    <a:pt x="38197" y="270942"/>
                  </a:lnTo>
                  <a:lnTo>
                    <a:pt x="40234" y="270942"/>
                  </a:lnTo>
                  <a:lnTo>
                    <a:pt x="43290" y="271961"/>
                  </a:lnTo>
                  <a:cubicBezTo>
                    <a:pt x="48382" y="273998"/>
                    <a:pt x="53475" y="276035"/>
                    <a:pt x="59587" y="278072"/>
                  </a:cubicBezTo>
                  <a:lnTo>
                    <a:pt x="68754" y="281128"/>
                  </a:lnTo>
                  <a:lnTo>
                    <a:pt x="73847" y="282146"/>
                  </a:lnTo>
                  <a:cubicBezTo>
                    <a:pt x="99311" y="288258"/>
                    <a:pt x="125794" y="291314"/>
                    <a:pt x="151259" y="291314"/>
                  </a:cubicBezTo>
                  <a:cubicBezTo>
                    <a:pt x="190984" y="292332"/>
                    <a:pt x="230708" y="284184"/>
                    <a:pt x="267377" y="268905"/>
                  </a:cubicBezTo>
                  <a:cubicBezTo>
                    <a:pt x="283674" y="261775"/>
                    <a:pt x="293860" y="245478"/>
                    <a:pt x="293860" y="227143"/>
                  </a:cubicBezTo>
                  <a:lnTo>
                    <a:pt x="293860" y="82505"/>
                  </a:lnTo>
                  <a:cubicBezTo>
                    <a:pt x="293860" y="76393"/>
                    <a:pt x="289786" y="71301"/>
                    <a:pt x="284693" y="68245"/>
                  </a:cubicBezTo>
                  <a:lnTo>
                    <a:pt x="157370" y="9167"/>
                  </a:lnTo>
                  <a:cubicBezTo>
                    <a:pt x="153296" y="7130"/>
                    <a:pt x="148203" y="7130"/>
                    <a:pt x="144129" y="9167"/>
                  </a:cubicBezTo>
                  <a:lnTo>
                    <a:pt x="16807" y="68245"/>
                  </a:lnTo>
                  <a:cubicBezTo>
                    <a:pt x="10695" y="71301"/>
                    <a:pt x="7639" y="76393"/>
                    <a:pt x="7639" y="82505"/>
                  </a:cubicBezTo>
                  <a:cubicBezTo>
                    <a:pt x="7639" y="83523"/>
                    <a:pt x="7639" y="83523"/>
                    <a:pt x="7639" y="84542"/>
                  </a:cubicBezTo>
                  <a:lnTo>
                    <a:pt x="7639" y="229180"/>
                  </a:lnTo>
                  <a:close/>
                  <a:moveTo>
                    <a:pt x="71810" y="261775"/>
                  </a:moveTo>
                  <a:lnTo>
                    <a:pt x="63661" y="258719"/>
                  </a:lnTo>
                  <a:cubicBezTo>
                    <a:pt x="58568" y="256682"/>
                    <a:pt x="53475" y="255663"/>
                    <a:pt x="49401" y="253626"/>
                  </a:cubicBezTo>
                  <a:lnTo>
                    <a:pt x="45327" y="252608"/>
                  </a:lnTo>
                  <a:lnTo>
                    <a:pt x="42271" y="251589"/>
                  </a:lnTo>
                  <a:cubicBezTo>
                    <a:pt x="41252" y="250570"/>
                    <a:pt x="40234" y="250570"/>
                    <a:pt x="39215" y="249552"/>
                  </a:cubicBezTo>
                  <a:lnTo>
                    <a:pt x="36160" y="247515"/>
                  </a:lnTo>
                  <a:cubicBezTo>
                    <a:pt x="36160" y="247515"/>
                    <a:pt x="35141" y="246496"/>
                    <a:pt x="35141" y="246496"/>
                  </a:cubicBezTo>
                  <a:lnTo>
                    <a:pt x="34122" y="245478"/>
                  </a:lnTo>
                  <a:cubicBezTo>
                    <a:pt x="34122" y="245478"/>
                    <a:pt x="33104" y="244459"/>
                    <a:pt x="33104" y="244459"/>
                  </a:cubicBezTo>
                  <a:cubicBezTo>
                    <a:pt x="29030" y="240385"/>
                    <a:pt x="26992" y="234273"/>
                    <a:pt x="26992" y="228162"/>
                  </a:cubicBezTo>
                  <a:lnTo>
                    <a:pt x="26992" y="94728"/>
                  </a:lnTo>
                  <a:lnTo>
                    <a:pt x="139036" y="147694"/>
                  </a:lnTo>
                  <a:lnTo>
                    <a:pt x="139036" y="271961"/>
                  </a:lnTo>
                  <a:cubicBezTo>
                    <a:pt x="117646" y="270942"/>
                    <a:pt x="96256" y="268905"/>
                    <a:pt x="75884" y="263812"/>
                  </a:cubicBezTo>
                  <a:lnTo>
                    <a:pt x="71810" y="261775"/>
                  </a:lnTo>
                  <a:close/>
                  <a:moveTo>
                    <a:pt x="258210" y="251589"/>
                  </a:moveTo>
                  <a:cubicBezTo>
                    <a:pt x="227652" y="264831"/>
                    <a:pt x="194039" y="271961"/>
                    <a:pt x="160426" y="271961"/>
                  </a:cubicBezTo>
                  <a:lnTo>
                    <a:pt x="160426" y="148713"/>
                  </a:lnTo>
                  <a:lnTo>
                    <a:pt x="272470" y="98802"/>
                  </a:lnTo>
                  <a:lnTo>
                    <a:pt x="272470" y="229180"/>
                  </a:lnTo>
                  <a:cubicBezTo>
                    <a:pt x="272470" y="238347"/>
                    <a:pt x="267377" y="247515"/>
                    <a:pt x="258210" y="251589"/>
                  </a:cubicBezTo>
                  <a:close/>
                  <a:moveTo>
                    <a:pt x="150240" y="27502"/>
                  </a:moveTo>
                  <a:lnTo>
                    <a:pt x="263303" y="80468"/>
                  </a:lnTo>
                  <a:lnTo>
                    <a:pt x="153296" y="130378"/>
                  </a:lnTo>
                  <a:cubicBezTo>
                    <a:pt x="153296" y="130378"/>
                    <a:pt x="152278" y="129360"/>
                    <a:pt x="152278" y="129360"/>
                  </a:cubicBezTo>
                  <a:lnTo>
                    <a:pt x="42271" y="78431"/>
                  </a:lnTo>
                  <a:lnTo>
                    <a:pt x="150240" y="27502"/>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13" name="Freeform: Shape 12">
              <a:extLst>
                <a:ext uri="{FF2B5EF4-FFF2-40B4-BE49-F238E27FC236}">
                  <a16:creationId xmlns:a16="http://schemas.microsoft.com/office/drawing/2014/main" id="{FDEEDA8C-335A-49E7-90AD-1E86B2B9EEF6}"/>
                </a:ext>
              </a:extLst>
            </p:cNvPr>
            <p:cNvSpPr/>
            <p:nvPr/>
          </p:nvSpPr>
          <p:spPr>
            <a:xfrm>
              <a:off x="4487626" y="815039"/>
              <a:ext cx="539847" cy="173158"/>
            </a:xfrm>
            <a:custGeom>
              <a:avLst/>
              <a:gdLst>
                <a:gd name="connsiteX0" fmla="*/ 448684 w 539846"/>
                <a:gd name="connsiteY0" fmla="*/ 7639 h 173158"/>
                <a:gd name="connsiteX1" fmla="*/ 442573 w 539846"/>
                <a:gd name="connsiteY1" fmla="*/ 26992 h 173158"/>
                <a:gd name="connsiteX2" fmla="*/ 516929 w 539846"/>
                <a:gd name="connsiteY2" fmla="*/ 76903 h 173158"/>
                <a:gd name="connsiteX3" fmla="*/ 272470 w 539846"/>
                <a:gd name="connsiteY3" fmla="*/ 148203 h 173158"/>
                <a:gd name="connsiteX4" fmla="*/ 28011 w 539846"/>
                <a:gd name="connsiteY4" fmla="*/ 76903 h 173158"/>
                <a:gd name="connsiteX5" fmla="*/ 102367 w 539846"/>
                <a:gd name="connsiteY5" fmla="*/ 26992 h 173158"/>
                <a:gd name="connsiteX6" fmla="*/ 96256 w 539846"/>
                <a:gd name="connsiteY6" fmla="*/ 7639 h 173158"/>
                <a:gd name="connsiteX7" fmla="*/ 7639 w 539846"/>
                <a:gd name="connsiteY7" fmla="*/ 76903 h 173158"/>
                <a:gd name="connsiteX8" fmla="*/ 272470 w 539846"/>
                <a:gd name="connsiteY8" fmla="*/ 168575 h 173158"/>
                <a:gd name="connsiteX9" fmla="*/ 537300 w 539846"/>
                <a:gd name="connsiteY9" fmla="*/ 76903 h 173158"/>
                <a:gd name="connsiteX10" fmla="*/ 448684 w 539846"/>
                <a:gd name="connsiteY10" fmla="*/ 7639 h 17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846" h="173158">
                  <a:moveTo>
                    <a:pt x="448684" y="7639"/>
                  </a:moveTo>
                  <a:lnTo>
                    <a:pt x="442573" y="26992"/>
                  </a:lnTo>
                  <a:cubicBezTo>
                    <a:pt x="488409" y="40234"/>
                    <a:pt x="516929" y="59587"/>
                    <a:pt x="516929" y="76903"/>
                  </a:cubicBezTo>
                  <a:cubicBezTo>
                    <a:pt x="516929" y="110516"/>
                    <a:pt x="416089" y="148203"/>
                    <a:pt x="272470" y="148203"/>
                  </a:cubicBezTo>
                  <a:cubicBezTo>
                    <a:pt x="128850" y="148203"/>
                    <a:pt x="28011" y="110516"/>
                    <a:pt x="28011" y="76903"/>
                  </a:cubicBezTo>
                  <a:cubicBezTo>
                    <a:pt x="28011" y="59587"/>
                    <a:pt x="56531" y="40234"/>
                    <a:pt x="102367" y="26992"/>
                  </a:cubicBezTo>
                  <a:lnTo>
                    <a:pt x="96256" y="7639"/>
                  </a:lnTo>
                  <a:cubicBezTo>
                    <a:pt x="39215" y="24955"/>
                    <a:pt x="7639" y="49401"/>
                    <a:pt x="7639" y="76903"/>
                  </a:cubicBezTo>
                  <a:cubicBezTo>
                    <a:pt x="7639" y="135980"/>
                    <a:pt x="144129" y="168575"/>
                    <a:pt x="272470" y="168575"/>
                  </a:cubicBezTo>
                  <a:cubicBezTo>
                    <a:pt x="400811" y="168575"/>
                    <a:pt x="537300" y="135980"/>
                    <a:pt x="537300" y="76903"/>
                  </a:cubicBezTo>
                  <a:cubicBezTo>
                    <a:pt x="537300" y="49401"/>
                    <a:pt x="505724" y="23937"/>
                    <a:pt x="448684" y="7639"/>
                  </a:cubicBez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sp>
          <p:nvSpPr>
            <p:cNvPr id="14" name="Freeform: Shape 13">
              <a:extLst>
                <a:ext uri="{FF2B5EF4-FFF2-40B4-BE49-F238E27FC236}">
                  <a16:creationId xmlns:a16="http://schemas.microsoft.com/office/drawing/2014/main" id="{10341D80-28C3-46CF-80B5-202552D587DC}"/>
                </a:ext>
              </a:extLst>
            </p:cNvPr>
            <p:cNvSpPr/>
            <p:nvPr/>
          </p:nvSpPr>
          <p:spPr>
            <a:xfrm>
              <a:off x="4588465" y="985651"/>
              <a:ext cx="356503" cy="203716"/>
            </a:xfrm>
            <a:custGeom>
              <a:avLst/>
              <a:gdLst>
                <a:gd name="connsiteX0" fmla="*/ 346826 w 356502"/>
                <a:gd name="connsiteY0" fmla="*/ 29539 h 203715"/>
                <a:gd name="connsiteX1" fmla="*/ 298953 w 356502"/>
                <a:gd name="connsiteY1" fmla="*/ 9167 h 203715"/>
                <a:gd name="connsiteX2" fmla="*/ 287749 w 356502"/>
                <a:gd name="connsiteY2" fmla="*/ 9167 h 203715"/>
                <a:gd name="connsiteX3" fmla="*/ 238857 w 356502"/>
                <a:gd name="connsiteY3" fmla="*/ 29539 h 203715"/>
                <a:gd name="connsiteX4" fmla="*/ 231727 w 356502"/>
                <a:gd name="connsiteY4" fmla="*/ 40743 h 203715"/>
                <a:gd name="connsiteX5" fmla="*/ 231727 w 356502"/>
                <a:gd name="connsiteY5" fmla="*/ 93709 h 203715"/>
                <a:gd name="connsiteX6" fmla="*/ 186909 w 356502"/>
                <a:gd name="connsiteY6" fmla="*/ 74356 h 203715"/>
                <a:gd name="connsiteX7" fmla="*/ 175705 w 356502"/>
                <a:gd name="connsiteY7" fmla="*/ 74356 h 203715"/>
                <a:gd name="connsiteX8" fmla="*/ 130887 w 356502"/>
                <a:gd name="connsiteY8" fmla="*/ 93709 h 203715"/>
                <a:gd name="connsiteX9" fmla="*/ 130887 w 356502"/>
                <a:gd name="connsiteY9" fmla="*/ 41762 h 203715"/>
                <a:gd name="connsiteX10" fmla="*/ 122739 w 356502"/>
                <a:gd name="connsiteY10" fmla="*/ 30557 h 203715"/>
                <a:gd name="connsiteX11" fmla="*/ 74866 w 356502"/>
                <a:gd name="connsiteY11" fmla="*/ 10186 h 203715"/>
                <a:gd name="connsiteX12" fmla="*/ 63661 w 356502"/>
                <a:gd name="connsiteY12" fmla="*/ 10186 h 203715"/>
                <a:gd name="connsiteX13" fmla="*/ 14769 w 356502"/>
                <a:gd name="connsiteY13" fmla="*/ 30557 h 203715"/>
                <a:gd name="connsiteX14" fmla="*/ 7639 w 356502"/>
                <a:gd name="connsiteY14" fmla="*/ 41762 h 203715"/>
                <a:gd name="connsiteX15" fmla="*/ 7639 w 356502"/>
                <a:gd name="connsiteY15" fmla="*/ 103895 h 203715"/>
                <a:gd name="connsiteX16" fmla="*/ 14769 w 356502"/>
                <a:gd name="connsiteY16" fmla="*/ 115099 h 203715"/>
                <a:gd name="connsiteX17" fmla="*/ 62643 w 356502"/>
                <a:gd name="connsiteY17" fmla="*/ 135471 h 203715"/>
                <a:gd name="connsiteX18" fmla="*/ 68754 w 356502"/>
                <a:gd name="connsiteY18" fmla="*/ 137508 h 203715"/>
                <a:gd name="connsiteX19" fmla="*/ 73847 w 356502"/>
                <a:gd name="connsiteY19" fmla="*/ 136490 h 203715"/>
                <a:gd name="connsiteX20" fmla="*/ 119683 w 356502"/>
                <a:gd name="connsiteY20" fmla="*/ 117137 h 203715"/>
                <a:gd name="connsiteX21" fmla="*/ 119683 w 356502"/>
                <a:gd name="connsiteY21" fmla="*/ 169084 h 203715"/>
                <a:gd name="connsiteX22" fmla="*/ 126813 w 356502"/>
                <a:gd name="connsiteY22" fmla="*/ 180288 h 203715"/>
                <a:gd name="connsiteX23" fmla="*/ 173668 w 356502"/>
                <a:gd name="connsiteY23" fmla="*/ 200660 h 203715"/>
                <a:gd name="connsiteX24" fmla="*/ 173668 w 356502"/>
                <a:gd name="connsiteY24" fmla="*/ 200660 h 203715"/>
                <a:gd name="connsiteX25" fmla="*/ 173668 w 356502"/>
                <a:gd name="connsiteY25" fmla="*/ 200660 h 203715"/>
                <a:gd name="connsiteX26" fmla="*/ 178761 w 356502"/>
                <a:gd name="connsiteY26" fmla="*/ 201679 h 203715"/>
                <a:gd name="connsiteX27" fmla="*/ 178761 w 356502"/>
                <a:gd name="connsiteY27" fmla="*/ 201679 h 203715"/>
                <a:gd name="connsiteX28" fmla="*/ 179779 w 356502"/>
                <a:gd name="connsiteY28" fmla="*/ 201679 h 203715"/>
                <a:gd name="connsiteX29" fmla="*/ 184872 w 356502"/>
                <a:gd name="connsiteY29" fmla="*/ 200660 h 203715"/>
                <a:gd name="connsiteX30" fmla="*/ 233764 w 356502"/>
                <a:gd name="connsiteY30" fmla="*/ 179270 h 203715"/>
                <a:gd name="connsiteX31" fmla="*/ 240894 w 356502"/>
                <a:gd name="connsiteY31" fmla="*/ 168066 h 203715"/>
                <a:gd name="connsiteX32" fmla="*/ 240894 w 356502"/>
                <a:gd name="connsiteY32" fmla="*/ 116118 h 203715"/>
                <a:gd name="connsiteX33" fmla="*/ 285711 w 356502"/>
                <a:gd name="connsiteY33" fmla="*/ 135471 h 203715"/>
                <a:gd name="connsiteX34" fmla="*/ 291823 w 356502"/>
                <a:gd name="connsiteY34" fmla="*/ 137508 h 203715"/>
                <a:gd name="connsiteX35" fmla="*/ 296916 w 356502"/>
                <a:gd name="connsiteY35" fmla="*/ 136490 h 203715"/>
                <a:gd name="connsiteX36" fmla="*/ 345808 w 356502"/>
                <a:gd name="connsiteY36" fmla="*/ 115099 h 203715"/>
                <a:gd name="connsiteX37" fmla="*/ 352938 w 356502"/>
                <a:gd name="connsiteY37" fmla="*/ 103895 h 203715"/>
                <a:gd name="connsiteX38" fmla="*/ 352938 w 356502"/>
                <a:gd name="connsiteY38" fmla="*/ 41762 h 203715"/>
                <a:gd name="connsiteX39" fmla="*/ 346826 w 356502"/>
                <a:gd name="connsiteY39" fmla="*/ 29539 h 203715"/>
                <a:gd name="connsiteX40" fmla="*/ 293860 w 356502"/>
                <a:gd name="connsiteY40" fmla="*/ 29539 h 203715"/>
                <a:gd name="connsiteX41" fmla="*/ 321362 w 356502"/>
                <a:gd name="connsiteY41" fmla="*/ 41762 h 203715"/>
                <a:gd name="connsiteX42" fmla="*/ 294879 w 356502"/>
                <a:gd name="connsiteY42" fmla="*/ 51948 h 203715"/>
                <a:gd name="connsiteX43" fmla="*/ 268396 w 356502"/>
                <a:gd name="connsiteY43" fmla="*/ 40743 h 203715"/>
                <a:gd name="connsiteX44" fmla="*/ 293860 w 356502"/>
                <a:gd name="connsiteY44" fmla="*/ 29539 h 203715"/>
                <a:gd name="connsiteX45" fmla="*/ 181816 w 356502"/>
                <a:gd name="connsiteY45" fmla="*/ 93709 h 203715"/>
                <a:gd name="connsiteX46" fmla="*/ 209318 w 356502"/>
                <a:gd name="connsiteY46" fmla="*/ 105932 h 203715"/>
                <a:gd name="connsiteX47" fmla="*/ 182835 w 356502"/>
                <a:gd name="connsiteY47" fmla="*/ 117137 h 203715"/>
                <a:gd name="connsiteX48" fmla="*/ 156352 w 356502"/>
                <a:gd name="connsiteY48" fmla="*/ 105932 h 203715"/>
                <a:gd name="connsiteX49" fmla="*/ 181816 w 356502"/>
                <a:gd name="connsiteY49" fmla="*/ 93709 h 203715"/>
                <a:gd name="connsiteX50" fmla="*/ 69773 w 356502"/>
                <a:gd name="connsiteY50" fmla="*/ 29539 h 203715"/>
                <a:gd name="connsiteX51" fmla="*/ 97274 w 356502"/>
                <a:gd name="connsiteY51" fmla="*/ 41762 h 203715"/>
                <a:gd name="connsiteX52" fmla="*/ 70791 w 356502"/>
                <a:gd name="connsiteY52" fmla="*/ 52966 h 203715"/>
                <a:gd name="connsiteX53" fmla="*/ 44308 w 356502"/>
                <a:gd name="connsiteY53" fmla="*/ 41762 h 203715"/>
                <a:gd name="connsiteX54" fmla="*/ 69773 w 356502"/>
                <a:gd name="connsiteY54" fmla="*/ 29539 h 203715"/>
                <a:gd name="connsiteX55" fmla="*/ 29030 w 356502"/>
                <a:gd name="connsiteY55" fmla="*/ 56022 h 203715"/>
                <a:gd name="connsiteX56" fmla="*/ 59587 w 356502"/>
                <a:gd name="connsiteY56" fmla="*/ 69263 h 203715"/>
                <a:gd name="connsiteX57" fmla="*/ 59587 w 356502"/>
                <a:gd name="connsiteY57" fmla="*/ 112044 h 203715"/>
                <a:gd name="connsiteX58" fmla="*/ 29030 w 356502"/>
                <a:gd name="connsiteY58" fmla="*/ 98802 h 203715"/>
                <a:gd name="connsiteX59" fmla="*/ 29030 w 356502"/>
                <a:gd name="connsiteY59" fmla="*/ 56022 h 203715"/>
                <a:gd name="connsiteX60" fmla="*/ 79958 w 356502"/>
                <a:gd name="connsiteY60" fmla="*/ 111025 h 203715"/>
                <a:gd name="connsiteX61" fmla="*/ 79958 w 356502"/>
                <a:gd name="connsiteY61" fmla="*/ 69263 h 203715"/>
                <a:gd name="connsiteX62" fmla="*/ 110516 w 356502"/>
                <a:gd name="connsiteY62" fmla="*/ 57040 h 203715"/>
                <a:gd name="connsiteX63" fmla="*/ 110516 w 356502"/>
                <a:gd name="connsiteY63" fmla="*/ 97784 h 203715"/>
                <a:gd name="connsiteX64" fmla="*/ 79958 w 356502"/>
                <a:gd name="connsiteY64" fmla="*/ 111025 h 203715"/>
                <a:gd name="connsiteX65" fmla="*/ 141073 w 356502"/>
                <a:gd name="connsiteY65" fmla="*/ 120192 h 203715"/>
                <a:gd name="connsiteX66" fmla="*/ 171631 w 356502"/>
                <a:gd name="connsiteY66" fmla="*/ 133434 h 203715"/>
                <a:gd name="connsiteX67" fmla="*/ 171631 w 356502"/>
                <a:gd name="connsiteY67" fmla="*/ 176214 h 203715"/>
                <a:gd name="connsiteX68" fmla="*/ 141073 w 356502"/>
                <a:gd name="connsiteY68" fmla="*/ 162973 h 203715"/>
                <a:gd name="connsiteX69" fmla="*/ 141073 w 356502"/>
                <a:gd name="connsiteY69" fmla="*/ 120192 h 203715"/>
                <a:gd name="connsiteX70" fmla="*/ 192002 w 356502"/>
                <a:gd name="connsiteY70" fmla="*/ 176214 h 203715"/>
                <a:gd name="connsiteX71" fmla="*/ 192002 w 356502"/>
                <a:gd name="connsiteY71" fmla="*/ 135471 h 203715"/>
                <a:gd name="connsiteX72" fmla="*/ 222559 w 356502"/>
                <a:gd name="connsiteY72" fmla="*/ 123248 h 203715"/>
                <a:gd name="connsiteX73" fmla="*/ 222559 w 356502"/>
                <a:gd name="connsiteY73" fmla="*/ 163991 h 203715"/>
                <a:gd name="connsiteX74" fmla="*/ 192002 w 356502"/>
                <a:gd name="connsiteY74" fmla="*/ 176214 h 203715"/>
                <a:gd name="connsiteX75" fmla="*/ 253117 w 356502"/>
                <a:gd name="connsiteY75" fmla="*/ 56022 h 203715"/>
                <a:gd name="connsiteX76" fmla="*/ 283674 w 356502"/>
                <a:gd name="connsiteY76" fmla="*/ 69263 h 203715"/>
                <a:gd name="connsiteX77" fmla="*/ 283674 w 356502"/>
                <a:gd name="connsiteY77" fmla="*/ 112044 h 203715"/>
                <a:gd name="connsiteX78" fmla="*/ 253117 w 356502"/>
                <a:gd name="connsiteY78" fmla="*/ 98802 h 203715"/>
                <a:gd name="connsiteX79" fmla="*/ 253117 w 356502"/>
                <a:gd name="connsiteY79" fmla="*/ 56022 h 203715"/>
                <a:gd name="connsiteX80" fmla="*/ 304046 w 356502"/>
                <a:gd name="connsiteY80" fmla="*/ 111025 h 203715"/>
                <a:gd name="connsiteX81" fmla="*/ 304046 w 356502"/>
                <a:gd name="connsiteY81" fmla="*/ 69263 h 203715"/>
                <a:gd name="connsiteX82" fmla="*/ 334603 w 356502"/>
                <a:gd name="connsiteY82" fmla="*/ 57040 h 203715"/>
                <a:gd name="connsiteX83" fmla="*/ 334603 w 356502"/>
                <a:gd name="connsiteY83" fmla="*/ 97784 h 203715"/>
                <a:gd name="connsiteX84" fmla="*/ 304046 w 356502"/>
                <a:gd name="connsiteY84" fmla="*/ 111025 h 20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56502" h="203715">
                  <a:moveTo>
                    <a:pt x="346826" y="29539"/>
                  </a:moveTo>
                  <a:lnTo>
                    <a:pt x="298953" y="9167"/>
                  </a:lnTo>
                  <a:cubicBezTo>
                    <a:pt x="294879" y="7130"/>
                    <a:pt x="290804" y="7130"/>
                    <a:pt x="287749" y="9167"/>
                  </a:cubicBezTo>
                  <a:lnTo>
                    <a:pt x="238857" y="29539"/>
                  </a:lnTo>
                  <a:cubicBezTo>
                    <a:pt x="234782" y="31576"/>
                    <a:pt x="231727" y="35650"/>
                    <a:pt x="231727" y="40743"/>
                  </a:cubicBezTo>
                  <a:lnTo>
                    <a:pt x="231727" y="93709"/>
                  </a:lnTo>
                  <a:lnTo>
                    <a:pt x="186909" y="74356"/>
                  </a:lnTo>
                  <a:cubicBezTo>
                    <a:pt x="182835" y="72319"/>
                    <a:pt x="178761" y="72319"/>
                    <a:pt x="175705" y="74356"/>
                  </a:cubicBezTo>
                  <a:lnTo>
                    <a:pt x="130887" y="93709"/>
                  </a:lnTo>
                  <a:lnTo>
                    <a:pt x="130887" y="41762"/>
                  </a:lnTo>
                  <a:cubicBezTo>
                    <a:pt x="130887" y="36669"/>
                    <a:pt x="127832" y="32595"/>
                    <a:pt x="122739" y="30557"/>
                  </a:cubicBezTo>
                  <a:lnTo>
                    <a:pt x="74866" y="10186"/>
                  </a:lnTo>
                  <a:cubicBezTo>
                    <a:pt x="70791" y="8149"/>
                    <a:pt x="66717" y="8149"/>
                    <a:pt x="63661" y="10186"/>
                  </a:cubicBezTo>
                  <a:lnTo>
                    <a:pt x="14769" y="30557"/>
                  </a:lnTo>
                  <a:cubicBezTo>
                    <a:pt x="10695" y="32595"/>
                    <a:pt x="7639" y="36669"/>
                    <a:pt x="7639" y="41762"/>
                  </a:cubicBezTo>
                  <a:lnTo>
                    <a:pt x="7639" y="103895"/>
                  </a:lnTo>
                  <a:cubicBezTo>
                    <a:pt x="7639" y="108988"/>
                    <a:pt x="10695" y="113062"/>
                    <a:pt x="14769" y="115099"/>
                  </a:cubicBezTo>
                  <a:lnTo>
                    <a:pt x="62643" y="135471"/>
                  </a:lnTo>
                  <a:cubicBezTo>
                    <a:pt x="64680" y="136490"/>
                    <a:pt x="66717" y="137508"/>
                    <a:pt x="68754" y="137508"/>
                  </a:cubicBezTo>
                  <a:cubicBezTo>
                    <a:pt x="70791" y="137508"/>
                    <a:pt x="72828" y="137508"/>
                    <a:pt x="73847" y="136490"/>
                  </a:cubicBezTo>
                  <a:lnTo>
                    <a:pt x="119683" y="117137"/>
                  </a:lnTo>
                  <a:lnTo>
                    <a:pt x="119683" y="169084"/>
                  </a:lnTo>
                  <a:cubicBezTo>
                    <a:pt x="119683" y="174177"/>
                    <a:pt x="122739" y="178251"/>
                    <a:pt x="126813" y="180288"/>
                  </a:cubicBezTo>
                  <a:lnTo>
                    <a:pt x="173668" y="200660"/>
                  </a:lnTo>
                  <a:cubicBezTo>
                    <a:pt x="173668" y="200660"/>
                    <a:pt x="173668" y="200660"/>
                    <a:pt x="173668" y="200660"/>
                  </a:cubicBezTo>
                  <a:lnTo>
                    <a:pt x="173668" y="200660"/>
                  </a:lnTo>
                  <a:cubicBezTo>
                    <a:pt x="175705" y="201679"/>
                    <a:pt x="176723" y="201679"/>
                    <a:pt x="178761" y="201679"/>
                  </a:cubicBezTo>
                  <a:cubicBezTo>
                    <a:pt x="178761" y="201679"/>
                    <a:pt x="178761" y="201679"/>
                    <a:pt x="178761" y="201679"/>
                  </a:cubicBezTo>
                  <a:cubicBezTo>
                    <a:pt x="178761" y="201679"/>
                    <a:pt x="178761" y="201679"/>
                    <a:pt x="179779" y="201679"/>
                  </a:cubicBezTo>
                  <a:cubicBezTo>
                    <a:pt x="181816" y="201679"/>
                    <a:pt x="183854" y="201679"/>
                    <a:pt x="184872" y="200660"/>
                  </a:cubicBezTo>
                  <a:lnTo>
                    <a:pt x="233764" y="179270"/>
                  </a:lnTo>
                  <a:cubicBezTo>
                    <a:pt x="237838" y="177233"/>
                    <a:pt x="240894" y="173158"/>
                    <a:pt x="240894" y="168066"/>
                  </a:cubicBezTo>
                  <a:lnTo>
                    <a:pt x="240894" y="116118"/>
                  </a:lnTo>
                  <a:lnTo>
                    <a:pt x="285711" y="135471"/>
                  </a:lnTo>
                  <a:cubicBezTo>
                    <a:pt x="287749" y="136490"/>
                    <a:pt x="289786" y="137508"/>
                    <a:pt x="291823" y="137508"/>
                  </a:cubicBezTo>
                  <a:cubicBezTo>
                    <a:pt x="293860" y="137508"/>
                    <a:pt x="295897" y="137508"/>
                    <a:pt x="296916" y="136490"/>
                  </a:cubicBezTo>
                  <a:lnTo>
                    <a:pt x="345808" y="115099"/>
                  </a:lnTo>
                  <a:cubicBezTo>
                    <a:pt x="349882" y="113062"/>
                    <a:pt x="352938" y="108988"/>
                    <a:pt x="352938" y="103895"/>
                  </a:cubicBezTo>
                  <a:lnTo>
                    <a:pt x="352938" y="41762"/>
                  </a:lnTo>
                  <a:cubicBezTo>
                    <a:pt x="354975" y="36669"/>
                    <a:pt x="351919" y="31576"/>
                    <a:pt x="346826" y="29539"/>
                  </a:cubicBezTo>
                  <a:close/>
                  <a:moveTo>
                    <a:pt x="293860" y="29539"/>
                  </a:moveTo>
                  <a:lnTo>
                    <a:pt x="321362" y="41762"/>
                  </a:lnTo>
                  <a:lnTo>
                    <a:pt x="294879" y="51948"/>
                  </a:lnTo>
                  <a:lnTo>
                    <a:pt x="268396" y="40743"/>
                  </a:lnTo>
                  <a:lnTo>
                    <a:pt x="293860" y="29539"/>
                  </a:lnTo>
                  <a:close/>
                  <a:moveTo>
                    <a:pt x="181816" y="93709"/>
                  </a:moveTo>
                  <a:lnTo>
                    <a:pt x="209318" y="105932"/>
                  </a:lnTo>
                  <a:lnTo>
                    <a:pt x="182835" y="117137"/>
                  </a:lnTo>
                  <a:lnTo>
                    <a:pt x="156352" y="105932"/>
                  </a:lnTo>
                  <a:lnTo>
                    <a:pt x="181816" y="93709"/>
                  </a:lnTo>
                  <a:close/>
                  <a:moveTo>
                    <a:pt x="69773" y="29539"/>
                  </a:moveTo>
                  <a:lnTo>
                    <a:pt x="97274" y="41762"/>
                  </a:lnTo>
                  <a:lnTo>
                    <a:pt x="70791" y="52966"/>
                  </a:lnTo>
                  <a:lnTo>
                    <a:pt x="44308" y="41762"/>
                  </a:lnTo>
                  <a:lnTo>
                    <a:pt x="69773" y="29539"/>
                  </a:lnTo>
                  <a:close/>
                  <a:moveTo>
                    <a:pt x="29030" y="56022"/>
                  </a:moveTo>
                  <a:lnTo>
                    <a:pt x="59587" y="69263"/>
                  </a:lnTo>
                  <a:lnTo>
                    <a:pt x="59587" y="112044"/>
                  </a:lnTo>
                  <a:lnTo>
                    <a:pt x="29030" y="98802"/>
                  </a:lnTo>
                  <a:lnTo>
                    <a:pt x="29030" y="56022"/>
                  </a:lnTo>
                  <a:close/>
                  <a:moveTo>
                    <a:pt x="79958" y="111025"/>
                  </a:moveTo>
                  <a:lnTo>
                    <a:pt x="79958" y="69263"/>
                  </a:lnTo>
                  <a:lnTo>
                    <a:pt x="110516" y="57040"/>
                  </a:lnTo>
                  <a:lnTo>
                    <a:pt x="110516" y="97784"/>
                  </a:lnTo>
                  <a:lnTo>
                    <a:pt x="79958" y="111025"/>
                  </a:lnTo>
                  <a:close/>
                  <a:moveTo>
                    <a:pt x="141073" y="120192"/>
                  </a:moveTo>
                  <a:lnTo>
                    <a:pt x="171631" y="133434"/>
                  </a:lnTo>
                  <a:lnTo>
                    <a:pt x="171631" y="176214"/>
                  </a:lnTo>
                  <a:lnTo>
                    <a:pt x="141073" y="162973"/>
                  </a:lnTo>
                  <a:lnTo>
                    <a:pt x="141073" y="120192"/>
                  </a:lnTo>
                  <a:close/>
                  <a:moveTo>
                    <a:pt x="192002" y="176214"/>
                  </a:moveTo>
                  <a:lnTo>
                    <a:pt x="192002" y="135471"/>
                  </a:lnTo>
                  <a:lnTo>
                    <a:pt x="222559" y="123248"/>
                  </a:lnTo>
                  <a:lnTo>
                    <a:pt x="222559" y="163991"/>
                  </a:lnTo>
                  <a:lnTo>
                    <a:pt x="192002" y="176214"/>
                  </a:lnTo>
                  <a:close/>
                  <a:moveTo>
                    <a:pt x="253117" y="56022"/>
                  </a:moveTo>
                  <a:lnTo>
                    <a:pt x="283674" y="69263"/>
                  </a:lnTo>
                  <a:lnTo>
                    <a:pt x="283674" y="112044"/>
                  </a:lnTo>
                  <a:lnTo>
                    <a:pt x="253117" y="98802"/>
                  </a:lnTo>
                  <a:lnTo>
                    <a:pt x="253117" y="56022"/>
                  </a:lnTo>
                  <a:close/>
                  <a:moveTo>
                    <a:pt x="304046" y="111025"/>
                  </a:moveTo>
                  <a:lnTo>
                    <a:pt x="304046" y="69263"/>
                  </a:lnTo>
                  <a:lnTo>
                    <a:pt x="334603" y="57040"/>
                  </a:lnTo>
                  <a:lnTo>
                    <a:pt x="334603" y="97784"/>
                  </a:lnTo>
                  <a:lnTo>
                    <a:pt x="304046" y="111025"/>
                  </a:lnTo>
                  <a:close/>
                </a:path>
              </a:pathLst>
            </a:custGeom>
            <a:grpFill/>
            <a:ln w="9525" cap="flat">
              <a:noFill/>
              <a:prstDash val="solid"/>
              <a:miter/>
            </a:ln>
          </p:spPr>
          <p:txBody>
            <a:bodyPr rtlCol="0" anchor="ctr"/>
            <a:lstStyle/>
            <a:p>
              <a:pPr defTabSz="1097280"/>
              <a:endParaRPr lang="en-US" sz="3917">
                <a:solidFill>
                  <a:srgbClr val="FFFFFF"/>
                </a:solidFill>
                <a:latin typeface="Amazon Ember"/>
              </a:endParaRPr>
            </a:p>
          </p:txBody>
        </p:sp>
      </p:grpSp>
      <p:sp>
        <p:nvSpPr>
          <p:cNvPr id="2" name="Title 1">
            <a:extLst>
              <a:ext uri="{FF2B5EF4-FFF2-40B4-BE49-F238E27FC236}">
                <a16:creationId xmlns:a16="http://schemas.microsoft.com/office/drawing/2014/main" id="{12F7FFF2-96B3-4B9D-B9CE-743D25E265AE}"/>
              </a:ext>
            </a:extLst>
          </p:cNvPr>
          <p:cNvSpPr>
            <a:spLocks noGrp="1"/>
          </p:cNvSpPr>
          <p:nvPr>
            <p:ph type="title"/>
          </p:nvPr>
        </p:nvSpPr>
        <p:spPr>
          <a:xfrm>
            <a:off x="7677052" y="8216662"/>
            <a:ext cx="13128486" cy="872308"/>
          </a:xfrm>
        </p:spPr>
        <p:txBody>
          <a:bodyPr/>
          <a:lstStyle/>
          <a:p>
            <a:r>
              <a:rPr lang="en-US" dirty="0"/>
              <a:t>AWS Fargate</a:t>
            </a:r>
          </a:p>
        </p:txBody>
      </p:sp>
    </p:spTree>
    <p:extLst>
      <p:ext uri="{BB962C8B-B14F-4D97-AF65-F5344CB8AC3E}">
        <p14:creationId xmlns:p14="http://schemas.microsoft.com/office/powerpoint/2010/main" val="53952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590943-B2D1-164F-9B74-6F3ED09B73EB}"/>
              </a:ext>
            </a:extLst>
          </p:cNvPr>
          <p:cNvSpPr>
            <a:spLocks noGrp="1"/>
          </p:cNvSpPr>
          <p:nvPr>
            <p:ph type="title"/>
          </p:nvPr>
        </p:nvSpPr>
        <p:spPr/>
        <p:txBody>
          <a:bodyPr/>
          <a:lstStyle/>
          <a:p>
            <a:r>
              <a:rPr lang="en-US" sz="4000" dirty="0"/>
              <a:t>Fully managed container environment </a:t>
            </a:r>
            <a:br>
              <a:rPr lang="en-US" sz="4000" dirty="0"/>
            </a:br>
            <a:r>
              <a:rPr lang="en-US" sz="4000" dirty="0"/>
              <a:t>with AWS ECS + Fargate </a:t>
            </a:r>
          </a:p>
        </p:txBody>
      </p:sp>
      <p:grpSp>
        <p:nvGrpSpPr>
          <p:cNvPr id="54" name="Group 53">
            <a:extLst>
              <a:ext uri="{FF2B5EF4-FFF2-40B4-BE49-F238E27FC236}">
                <a16:creationId xmlns:a16="http://schemas.microsoft.com/office/drawing/2014/main" id="{2D97B138-B264-504F-A860-826C5EB1AC0C}"/>
              </a:ext>
            </a:extLst>
          </p:cNvPr>
          <p:cNvGrpSpPr/>
          <p:nvPr/>
        </p:nvGrpSpPr>
        <p:grpSpPr>
          <a:xfrm>
            <a:off x="10963641" y="2357582"/>
            <a:ext cx="1577344" cy="1186480"/>
            <a:chOff x="11294734" y="2536566"/>
            <a:chExt cx="2164079" cy="1627822"/>
          </a:xfrm>
          <a:noFill/>
        </p:grpSpPr>
        <p:sp>
          <p:nvSpPr>
            <p:cNvPr id="55" name="Freeform: Shape 58">
              <a:extLst>
                <a:ext uri="{FF2B5EF4-FFF2-40B4-BE49-F238E27FC236}">
                  <a16:creationId xmlns:a16="http://schemas.microsoft.com/office/drawing/2014/main" id="{8FC8B137-2BB5-5A4F-9736-9635BE88C424}"/>
                </a:ext>
              </a:extLst>
            </p:cNvPr>
            <p:cNvSpPr/>
            <p:nvPr/>
          </p:nvSpPr>
          <p:spPr>
            <a:xfrm>
              <a:off x="11492853" y="2536566"/>
              <a:ext cx="1771650" cy="1276350"/>
            </a:xfrm>
            <a:custGeom>
              <a:avLst/>
              <a:gdLst>
                <a:gd name="connsiteX0" fmla="*/ 913448 w 1771650"/>
                <a:gd name="connsiteY0" fmla="*/ 1269683 h 1276350"/>
                <a:gd name="connsiteX1" fmla="*/ 14288 w 1771650"/>
                <a:gd name="connsiteY1" fmla="*/ 1269683 h 1276350"/>
                <a:gd name="connsiteX2" fmla="*/ 14288 w 1771650"/>
                <a:gd name="connsiteY2" fmla="*/ 62865 h 1276350"/>
                <a:gd name="connsiteX3" fmla="*/ 62865 w 1771650"/>
                <a:gd name="connsiteY3" fmla="*/ 14288 h 1276350"/>
                <a:gd name="connsiteX4" fmla="*/ 1708785 w 1771650"/>
                <a:gd name="connsiteY4" fmla="*/ 14288 h 1276350"/>
                <a:gd name="connsiteX5" fmla="*/ 1757363 w 1771650"/>
                <a:gd name="connsiteY5" fmla="*/ 62865 h 1276350"/>
                <a:gd name="connsiteX6" fmla="*/ 1757363 w 1771650"/>
                <a:gd name="connsiteY6" fmla="*/ 1269683 h 1276350"/>
                <a:gd name="connsiteX7" fmla="*/ 1604963 w 1771650"/>
                <a:gd name="connsiteY7" fmla="*/ 1269683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650" h="1276350">
                  <a:moveTo>
                    <a:pt x="913448" y="1269683"/>
                  </a:moveTo>
                  <a:lnTo>
                    <a:pt x="14288" y="1269683"/>
                  </a:lnTo>
                  <a:lnTo>
                    <a:pt x="14288" y="62865"/>
                  </a:lnTo>
                  <a:cubicBezTo>
                    <a:pt x="14288" y="36195"/>
                    <a:pt x="36195" y="14288"/>
                    <a:pt x="62865" y="14288"/>
                  </a:cubicBezTo>
                  <a:lnTo>
                    <a:pt x="1708785" y="14288"/>
                  </a:lnTo>
                  <a:cubicBezTo>
                    <a:pt x="1735455" y="14288"/>
                    <a:pt x="1757363" y="36195"/>
                    <a:pt x="1757363" y="62865"/>
                  </a:cubicBezTo>
                  <a:lnTo>
                    <a:pt x="1757363" y="1269683"/>
                  </a:lnTo>
                  <a:lnTo>
                    <a:pt x="1604963" y="1269683"/>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56" name="Freeform: Shape 59">
              <a:extLst>
                <a:ext uri="{FF2B5EF4-FFF2-40B4-BE49-F238E27FC236}">
                  <a16:creationId xmlns:a16="http://schemas.microsoft.com/office/drawing/2014/main" id="{DFD25A93-EF20-D247-8150-BA25685EB6AF}"/>
                </a:ext>
              </a:extLst>
            </p:cNvPr>
            <p:cNvSpPr/>
            <p:nvPr/>
          </p:nvSpPr>
          <p:spPr>
            <a:xfrm>
              <a:off x="11572864" y="2615623"/>
              <a:ext cx="1609725" cy="1123950"/>
            </a:xfrm>
            <a:custGeom>
              <a:avLst/>
              <a:gdLst>
                <a:gd name="connsiteX0" fmla="*/ 833437 w 1609725"/>
                <a:gd name="connsiteY0" fmla="*/ 1110615 h 1123950"/>
                <a:gd name="connsiteX1" fmla="*/ 14288 w 1609725"/>
                <a:gd name="connsiteY1" fmla="*/ 1110615 h 1123950"/>
                <a:gd name="connsiteX2" fmla="*/ 14288 w 1609725"/>
                <a:gd name="connsiteY2" fmla="*/ 14288 h 1123950"/>
                <a:gd name="connsiteX3" fmla="*/ 1596390 w 1609725"/>
                <a:gd name="connsiteY3" fmla="*/ 14288 h 1123950"/>
                <a:gd name="connsiteX4" fmla="*/ 1596390 w 1609725"/>
                <a:gd name="connsiteY4" fmla="*/ 1110615 h 1123950"/>
                <a:gd name="connsiteX5" fmla="*/ 1524953 w 1609725"/>
                <a:gd name="connsiteY5" fmla="*/ 111061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9725" h="1123950">
                  <a:moveTo>
                    <a:pt x="833437" y="1110615"/>
                  </a:moveTo>
                  <a:lnTo>
                    <a:pt x="14288" y="1110615"/>
                  </a:lnTo>
                  <a:lnTo>
                    <a:pt x="14288" y="14288"/>
                  </a:lnTo>
                  <a:lnTo>
                    <a:pt x="1596390" y="14288"/>
                  </a:lnTo>
                  <a:lnTo>
                    <a:pt x="1596390" y="1110615"/>
                  </a:lnTo>
                  <a:lnTo>
                    <a:pt x="1524953" y="1110615"/>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57" name="Freeform: Shape 60">
              <a:extLst>
                <a:ext uri="{FF2B5EF4-FFF2-40B4-BE49-F238E27FC236}">
                  <a16:creationId xmlns:a16="http://schemas.microsoft.com/office/drawing/2014/main" id="{FAFCDE7B-F4AE-304B-815A-E07710A3611E}"/>
                </a:ext>
              </a:extLst>
            </p:cNvPr>
            <p:cNvSpPr/>
            <p:nvPr/>
          </p:nvSpPr>
          <p:spPr>
            <a:xfrm>
              <a:off x="13077813" y="3791961"/>
              <a:ext cx="381000" cy="152400"/>
            </a:xfrm>
            <a:custGeom>
              <a:avLst/>
              <a:gdLst>
                <a:gd name="connsiteX0" fmla="*/ 14288 w 381000"/>
                <a:gd name="connsiteY0" fmla="*/ 144780 h 152400"/>
                <a:gd name="connsiteX1" fmla="*/ 322898 w 381000"/>
                <a:gd name="connsiteY1" fmla="*/ 144780 h 152400"/>
                <a:gd name="connsiteX2" fmla="*/ 369570 w 381000"/>
                <a:gd name="connsiteY2" fmla="*/ 98108 h 152400"/>
                <a:gd name="connsiteX3" fmla="*/ 369570 w 381000"/>
                <a:gd name="connsiteY3" fmla="*/ 14288 h 152400"/>
                <a:gd name="connsiteX4" fmla="*/ 19050 w 381000"/>
                <a:gd name="connsiteY4" fmla="*/ 14288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152400">
                  <a:moveTo>
                    <a:pt x="14288" y="144780"/>
                  </a:moveTo>
                  <a:lnTo>
                    <a:pt x="322898" y="144780"/>
                  </a:lnTo>
                  <a:cubicBezTo>
                    <a:pt x="348615" y="144780"/>
                    <a:pt x="369570" y="123825"/>
                    <a:pt x="369570" y="98108"/>
                  </a:cubicBezTo>
                  <a:lnTo>
                    <a:pt x="369570" y="14288"/>
                  </a:lnTo>
                  <a:lnTo>
                    <a:pt x="19050"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58" name="Freeform: Shape 61">
              <a:extLst>
                <a:ext uri="{FF2B5EF4-FFF2-40B4-BE49-F238E27FC236}">
                  <a16:creationId xmlns:a16="http://schemas.microsoft.com/office/drawing/2014/main" id="{0AF3AE81-CD26-3542-A198-1D9DBA56FBD4}"/>
                </a:ext>
              </a:extLst>
            </p:cNvPr>
            <p:cNvSpPr/>
            <p:nvPr/>
          </p:nvSpPr>
          <p:spPr>
            <a:xfrm>
              <a:off x="11294734" y="3791961"/>
              <a:ext cx="1123950" cy="152400"/>
            </a:xfrm>
            <a:custGeom>
              <a:avLst/>
              <a:gdLst>
                <a:gd name="connsiteX0" fmla="*/ 1114425 w 1123950"/>
                <a:gd name="connsiteY0" fmla="*/ 60008 h 152400"/>
                <a:gd name="connsiteX1" fmla="*/ 909638 w 1123950"/>
                <a:gd name="connsiteY1" fmla="*/ 60008 h 152400"/>
                <a:gd name="connsiteX2" fmla="*/ 909638 w 1123950"/>
                <a:gd name="connsiteY2" fmla="*/ 14288 h 152400"/>
                <a:gd name="connsiteX3" fmla="*/ 14288 w 1123950"/>
                <a:gd name="connsiteY3" fmla="*/ 14288 h 152400"/>
                <a:gd name="connsiteX4" fmla="*/ 14288 w 1123950"/>
                <a:gd name="connsiteY4" fmla="*/ 98108 h 152400"/>
                <a:gd name="connsiteX5" fmla="*/ 60960 w 1123950"/>
                <a:gd name="connsiteY5" fmla="*/ 144780 h 152400"/>
                <a:gd name="connsiteX6" fmla="*/ 1112520 w 1123950"/>
                <a:gd name="connsiteY6" fmla="*/ 14478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0" h="152400">
                  <a:moveTo>
                    <a:pt x="1114425" y="60008"/>
                  </a:moveTo>
                  <a:lnTo>
                    <a:pt x="909638" y="60008"/>
                  </a:lnTo>
                  <a:lnTo>
                    <a:pt x="909638" y="14288"/>
                  </a:lnTo>
                  <a:lnTo>
                    <a:pt x="14288" y="14288"/>
                  </a:lnTo>
                  <a:lnTo>
                    <a:pt x="14288" y="98108"/>
                  </a:lnTo>
                  <a:cubicBezTo>
                    <a:pt x="14288" y="123825"/>
                    <a:pt x="35243" y="144780"/>
                    <a:pt x="60960" y="144780"/>
                  </a:cubicBezTo>
                  <a:lnTo>
                    <a:pt x="1112520" y="144780"/>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59" name="Freeform: Shape 62">
              <a:extLst>
                <a:ext uri="{FF2B5EF4-FFF2-40B4-BE49-F238E27FC236}">
                  <a16:creationId xmlns:a16="http://schemas.microsoft.com/office/drawing/2014/main" id="{8789C389-812F-084D-B88D-7A174C1B120B}"/>
                </a:ext>
              </a:extLst>
            </p:cNvPr>
            <p:cNvSpPr/>
            <p:nvPr/>
          </p:nvSpPr>
          <p:spPr>
            <a:xfrm>
              <a:off x="11850994" y="2754688"/>
              <a:ext cx="1104900" cy="28575"/>
            </a:xfrm>
            <a:custGeom>
              <a:avLst/>
              <a:gdLst>
                <a:gd name="connsiteX0" fmla="*/ 14288 w 1104900"/>
                <a:gd name="connsiteY0" fmla="*/ 14287 h 28575"/>
                <a:gd name="connsiteX1" fmla="*/ 1097280 w 1104900"/>
                <a:gd name="connsiteY1" fmla="*/ 14287 h 28575"/>
              </a:gdLst>
              <a:ahLst/>
              <a:cxnLst>
                <a:cxn ang="0">
                  <a:pos x="connsiteX0" y="connsiteY0"/>
                </a:cxn>
                <a:cxn ang="0">
                  <a:pos x="connsiteX1" y="connsiteY1"/>
                </a:cxn>
              </a:cxnLst>
              <a:rect l="l" t="t" r="r" b="b"/>
              <a:pathLst>
                <a:path w="1104900" h="28575">
                  <a:moveTo>
                    <a:pt x="14288" y="14287"/>
                  </a:moveTo>
                  <a:lnTo>
                    <a:pt x="1097280"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0" name="Freeform: Shape 63">
              <a:extLst>
                <a:ext uri="{FF2B5EF4-FFF2-40B4-BE49-F238E27FC236}">
                  <a16:creationId xmlns:a16="http://schemas.microsoft.com/office/drawing/2014/main" id="{B2490F99-3F70-434A-825D-E423B0177655}"/>
                </a:ext>
              </a:extLst>
            </p:cNvPr>
            <p:cNvSpPr/>
            <p:nvPr/>
          </p:nvSpPr>
          <p:spPr>
            <a:xfrm>
              <a:off x="11850994" y="2871846"/>
              <a:ext cx="952500" cy="28575"/>
            </a:xfrm>
            <a:custGeom>
              <a:avLst/>
              <a:gdLst>
                <a:gd name="connsiteX0" fmla="*/ 14288 w 952500"/>
                <a:gd name="connsiteY0" fmla="*/ 14288 h 28575"/>
                <a:gd name="connsiteX1" fmla="*/ 938212 w 952500"/>
                <a:gd name="connsiteY1" fmla="*/ 14288 h 28575"/>
              </a:gdLst>
              <a:ahLst/>
              <a:cxnLst>
                <a:cxn ang="0">
                  <a:pos x="connsiteX0" y="connsiteY0"/>
                </a:cxn>
                <a:cxn ang="0">
                  <a:pos x="connsiteX1" y="connsiteY1"/>
                </a:cxn>
              </a:cxnLst>
              <a:rect l="l" t="t" r="r" b="b"/>
              <a:pathLst>
                <a:path w="952500" h="28575">
                  <a:moveTo>
                    <a:pt x="14288" y="14288"/>
                  </a:moveTo>
                  <a:lnTo>
                    <a:pt x="938212"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1" name="Freeform: Shape 64">
              <a:extLst>
                <a:ext uri="{FF2B5EF4-FFF2-40B4-BE49-F238E27FC236}">
                  <a16:creationId xmlns:a16="http://schemas.microsoft.com/office/drawing/2014/main" id="{1BA8B55D-1646-1E44-A731-D64A528E5E82}"/>
                </a:ext>
              </a:extLst>
            </p:cNvPr>
            <p:cNvSpPr/>
            <p:nvPr/>
          </p:nvSpPr>
          <p:spPr>
            <a:xfrm>
              <a:off x="11850994" y="2989003"/>
              <a:ext cx="1104900" cy="28575"/>
            </a:xfrm>
            <a:custGeom>
              <a:avLst/>
              <a:gdLst>
                <a:gd name="connsiteX0" fmla="*/ 14288 w 1104900"/>
                <a:gd name="connsiteY0" fmla="*/ 14288 h 28575"/>
                <a:gd name="connsiteX1" fmla="*/ 1097280 w 1104900"/>
                <a:gd name="connsiteY1" fmla="*/ 14288 h 28575"/>
              </a:gdLst>
              <a:ahLst/>
              <a:cxnLst>
                <a:cxn ang="0">
                  <a:pos x="connsiteX0" y="connsiteY0"/>
                </a:cxn>
                <a:cxn ang="0">
                  <a:pos x="connsiteX1" y="connsiteY1"/>
                </a:cxn>
              </a:cxnLst>
              <a:rect l="l" t="t" r="r" b="b"/>
              <a:pathLst>
                <a:path w="1104900" h="28575">
                  <a:moveTo>
                    <a:pt x="14288" y="14288"/>
                  </a:moveTo>
                  <a:lnTo>
                    <a:pt x="1097280"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2" name="Freeform: Shape 65">
              <a:extLst>
                <a:ext uri="{FF2B5EF4-FFF2-40B4-BE49-F238E27FC236}">
                  <a16:creationId xmlns:a16="http://schemas.microsoft.com/office/drawing/2014/main" id="{90A90917-4366-724B-8225-AFA6BE0203E2}"/>
                </a:ext>
              </a:extLst>
            </p:cNvPr>
            <p:cNvSpPr/>
            <p:nvPr/>
          </p:nvSpPr>
          <p:spPr>
            <a:xfrm>
              <a:off x="11850994" y="3106161"/>
              <a:ext cx="533400" cy="28575"/>
            </a:xfrm>
            <a:custGeom>
              <a:avLst/>
              <a:gdLst>
                <a:gd name="connsiteX0" fmla="*/ 14288 w 533400"/>
                <a:gd name="connsiteY0" fmla="*/ 14287 h 28575"/>
                <a:gd name="connsiteX1" fmla="*/ 525780 w 533400"/>
                <a:gd name="connsiteY1" fmla="*/ 14287 h 28575"/>
              </a:gdLst>
              <a:ahLst/>
              <a:cxnLst>
                <a:cxn ang="0">
                  <a:pos x="connsiteX0" y="connsiteY0"/>
                </a:cxn>
                <a:cxn ang="0">
                  <a:pos x="connsiteX1" y="connsiteY1"/>
                </a:cxn>
              </a:cxnLst>
              <a:rect l="l" t="t" r="r" b="b"/>
              <a:pathLst>
                <a:path w="533400" h="28575">
                  <a:moveTo>
                    <a:pt x="14288" y="14287"/>
                  </a:moveTo>
                  <a:lnTo>
                    <a:pt x="525780"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3" name="Freeform: Shape 66">
              <a:extLst>
                <a:ext uri="{FF2B5EF4-FFF2-40B4-BE49-F238E27FC236}">
                  <a16:creationId xmlns:a16="http://schemas.microsoft.com/office/drawing/2014/main" id="{B34C7D1B-BD98-594A-88C2-A06099FA2D61}"/>
                </a:ext>
              </a:extLst>
            </p:cNvPr>
            <p:cNvSpPr/>
            <p:nvPr/>
          </p:nvSpPr>
          <p:spPr>
            <a:xfrm>
              <a:off x="11850994" y="3224271"/>
              <a:ext cx="457200" cy="28575"/>
            </a:xfrm>
            <a:custGeom>
              <a:avLst/>
              <a:gdLst>
                <a:gd name="connsiteX0" fmla="*/ 14288 w 457200"/>
                <a:gd name="connsiteY0" fmla="*/ 14287 h 28575"/>
                <a:gd name="connsiteX1" fmla="*/ 449580 w 457200"/>
                <a:gd name="connsiteY1" fmla="*/ 14287 h 28575"/>
              </a:gdLst>
              <a:ahLst/>
              <a:cxnLst>
                <a:cxn ang="0">
                  <a:pos x="connsiteX0" y="connsiteY0"/>
                </a:cxn>
                <a:cxn ang="0">
                  <a:pos x="connsiteX1" y="connsiteY1"/>
                </a:cxn>
              </a:cxnLst>
              <a:rect l="l" t="t" r="r" b="b"/>
              <a:pathLst>
                <a:path w="457200" h="28575">
                  <a:moveTo>
                    <a:pt x="14288" y="14287"/>
                  </a:moveTo>
                  <a:lnTo>
                    <a:pt x="449580"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4" name="Freeform: Shape 67">
              <a:extLst>
                <a:ext uri="{FF2B5EF4-FFF2-40B4-BE49-F238E27FC236}">
                  <a16:creationId xmlns:a16="http://schemas.microsoft.com/office/drawing/2014/main" id="{1A8D808E-61B4-2A46-A5D8-B64FD3F7AF54}"/>
                </a:ext>
              </a:extLst>
            </p:cNvPr>
            <p:cNvSpPr/>
            <p:nvPr/>
          </p:nvSpPr>
          <p:spPr>
            <a:xfrm>
              <a:off x="11736694" y="2754688"/>
              <a:ext cx="76200" cy="28575"/>
            </a:xfrm>
            <a:custGeom>
              <a:avLst/>
              <a:gdLst>
                <a:gd name="connsiteX0" fmla="*/ 14288 w 76200"/>
                <a:gd name="connsiteY0" fmla="*/ 14287 h 28575"/>
                <a:gd name="connsiteX1" fmla="*/ 66675 w 76200"/>
                <a:gd name="connsiteY1" fmla="*/ 14287 h 28575"/>
              </a:gdLst>
              <a:ahLst/>
              <a:cxnLst>
                <a:cxn ang="0">
                  <a:pos x="connsiteX0" y="connsiteY0"/>
                </a:cxn>
                <a:cxn ang="0">
                  <a:pos x="connsiteX1" y="connsiteY1"/>
                </a:cxn>
              </a:cxnLst>
              <a:rect l="l" t="t" r="r" b="b"/>
              <a:pathLst>
                <a:path w="76200" h="28575">
                  <a:moveTo>
                    <a:pt x="14288" y="14287"/>
                  </a:moveTo>
                  <a:lnTo>
                    <a:pt x="66675"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5" name="Freeform: Shape 68">
              <a:extLst>
                <a:ext uri="{FF2B5EF4-FFF2-40B4-BE49-F238E27FC236}">
                  <a16:creationId xmlns:a16="http://schemas.microsoft.com/office/drawing/2014/main" id="{EDC2C30A-354D-B74B-92E6-D4108E43A4FF}"/>
                </a:ext>
              </a:extLst>
            </p:cNvPr>
            <p:cNvSpPr/>
            <p:nvPr/>
          </p:nvSpPr>
          <p:spPr>
            <a:xfrm>
              <a:off x="11736694" y="2871846"/>
              <a:ext cx="76200" cy="28575"/>
            </a:xfrm>
            <a:custGeom>
              <a:avLst/>
              <a:gdLst>
                <a:gd name="connsiteX0" fmla="*/ 14288 w 76200"/>
                <a:gd name="connsiteY0" fmla="*/ 14288 h 28575"/>
                <a:gd name="connsiteX1" fmla="*/ 66675 w 76200"/>
                <a:gd name="connsiteY1" fmla="*/ 14288 h 28575"/>
              </a:gdLst>
              <a:ahLst/>
              <a:cxnLst>
                <a:cxn ang="0">
                  <a:pos x="connsiteX0" y="connsiteY0"/>
                </a:cxn>
                <a:cxn ang="0">
                  <a:pos x="connsiteX1" y="connsiteY1"/>
                </a:cxn>
              </a:cxnLst>
              <a:rect l="l" t="t" r="r" b="b"/>
              <a:pathLst>
                <a:path w="76200" h="28575">
                  <a:moveTo>
                    <a:pt x="14288" y="14288"/>
                  </a:moveTo>
                  <a:lnTo>
                    <a:pt x="66675"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6" name="Freeform: Shape 69">
              <a:extLst>
                <a:ext uri="{FF2B5EF4-FFF2-40B4-BE49-F238E27FC236}">
                  <a16:creationId xmlns:a16="http://schemas.microsoft.com/office/drawing/2014/main" id="{69B85AF2-FD3A-AA45-9E6B-B4DB25A8FED9}"/>
                </a:ext>
              </a:extLst>
            </p:cNvPr>
            <p:cNvSpPr/>
            <p:nvPr/>
          </p:nvSpPr>
          <p:spPr>
            <a:xfrm>
              <a:off x="11736694" y="2989003"/>
              <a:ext cx="76200" cy="28575"/>
            </a:xfrm>
            <a:custGeom>
              <a:avLst/>
              <a:gdLst>
                <a:gd name="connsiteX0" fmla="*/ 14288 w 76200"/>
                <a:gd name="connsiteY0" fmla="*/ 14288 h 28575"/>
                <a:gd name="connsiteX1" fmla="*/ 66675 w 76200"/>
                <a:gd name="connsiteY1" fmla="*/ 14288 h 28575"/>
              </a:gdLst>
              <a:ahLst/>
              <a:cxnLst>
                <a:cxn ang="0">
                  <a:pos x="connsiteX0" y="connsiteY0"/>
                </a:cxn>
                <a:cxn ang="0">
                  <a:pos x="connsiteX1" y="connsiteY1"/>
                </a:cxn>
              </a:cxnLst>
              <a:rect l="l" t="t" r="r" b="b"/>
              <a:pathLst>
                <a:path w="76200" h="28575">
                  <a:moveTo>
                    <a:pt x="14288" y="14288"/>
                  </a:moveTo>
                  <a:lnTo>
                    <a:pt x="66675"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7" name="Freeform: Shape 70">
              <a:extLst>
                <a:ext uri="{FF2B5EF4-FFF2-40B4-BE49-F238E27FC236}">
                  <a16:creationId xmlns:a16="http://schemas.microsoft.com/office/drawing/2014/main" id="{B91F2435-6439-6944-9BFF-CDA122D7D1D8}"/>
                </a:ext>
              </a:extLst>
            </p:cNvPr>
            <p:cNvSpPr/>
            <p:nvPr/>
          </p:nvSpPr>
          <p:spPr>
            <a:xfrm>
              <a:off x="11736694" y="3106161"/>
              <a:ext cx="76200" cy="28575"/>
            </a:xfrm>
            <a:custGeom>
              <a:avLst/>
              <a:gdLst>
                <a:gd name="connsiteX0" fmla="*/ 14288 w 76200"/>
                <a:gd name="connsiteY0" fmla="*/ 14287 h 28575"/>
                <a:gd name="connsiteX1" fmla="*/ 66675 w 76200"/>
                <a:gd name="connsiteY1" fmla="*/ 14287 h 28575"/>
              </a:gdLst>
              <a:ahLst/>
              <a:cxnLst>
                <a:cxn ang="0">
                  <a:pos x="connsiteX0" y="connsiteY0"/>
                </a:cxn>
                <a:cxn ang="0">
                  <a:pos x="connsiteX1" y="connsiteY1"/>
                </a:cxn>
              </a:cxnLst>
              <a:rect l="l" t="t" r="r" b="b"/>
              <a:pathLst>
                <a:path w="76200" h="28575">
                  <a:moveTo>
                    <a:pt x="14288" y="14287"/>
                  </a:moveTo>
                  <a:lnTo>
                    <a:pt x="66675"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8" name="Freeform: Shape 71">
              <a:extLst>
                <a:ext uri="{FF2B5EF4-FFF2-40B4-BE49-F238E27FC236}">
                  <a16:creationId xmlns:a16="http://schemas.microsoft.com/office/drawing/2014/main" id="{621BAE06-1416-6244-BDAA-0041EB6E6E6B}"/>
                </a:ext>
              </a:extLst>
            </p:cNvPr>
            <p:cNvSpPr/>
            <p:nvPr/>
          </p:nvSpPr>
          <p:spPr>
            <a:xfrm>
              <a:off x="11736694" y="3224271"/>
              <a:ext cx="76200" cy="28575"/>
            </a:xfrm>
            <a:custGeom>
              <a:avLst/>
              <a:gdLst>
                <a:gd name="connsiteX0" fmla="*/ 14288 w 76200"/>
                <a:gd name="connsiteY0" fmla="*/ 14287 h 28575"/>
                <a:gd name="connsiteX1" fmla="*/ 66675 w 76200"/>
                <a:gd name="connsiteY1" fmla="*/ 14287 h 28575"/>
              </a:gdLst>
              <a:ahLst/>
              <a:cxnLst>
                <a:cxn ang="0">
                  <a:pos x="connsiteX0" y="connsiteY0"/>
                </a:cxn>
                <a:cxn ang="0">
                  <a:pos x="connsiteX1" y="connsiteY1"/>
                </a:cxn>
              </a:cxnLst>
              <a:rect l="l" t="t" r="r" b="b"/>
              <a:pathLst>
                <a:path w="76200" h="28575">
                  <a:moveTo>
                    <a:pt x="14288" y="14287"/>
                  </a:moveTo>
                  <a:lnTo>
                    <a:pt x="66675"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69" name="Freeform: Shape 72">
              <a:extLst>
                <a:ext uri="{FF2B5EF4-FFF2-40B4-BE49-F238E27FC236}">
                  <a16:creationId xmlns:a16="http://schemas.microsoft.com/office/drawing/2014/main" id="{45B3C0C8-B9B4-6F4F-9061-47DEAC3FD5ED}"/>
                </a:ext>
              </a:extLst>
            </p:cNvPr>
            <p:cNvSpPr/>
            <p:nvPr/>
          </p:nvSpPr>
          <p:spPr>
            <a:xfrm>
              <a:off x="11736694" y="3341428"/>
              <a:ext cx="76200" cy="28575"/>
            </a:xfrm>
            <a:custGeom>
              <a:avLst/>
              <a:gdLst>
                <a:gd name="connsiteX0" fmla="*/ 14288 w 76200"/>
                <a:gd name="connsiteY0" fmla="*/ 14288 h 28575"/>
                <a:gd name="connsiteX1" fmla="*/ 66675 w 76200"/>
                <a:gd name="connsiteY1" fmla="*/ 14288 h 28575"/>
              </a:gdLst>
              <a:ahLst/>
              <a:cxnLst>
                <a:cxn ang="0">
                  <a:pos x="connsiteX0" y="connsiteY0"/>
                </a:cxn>
                <a:cxn ang="0">
                  <a:pos x="connsiteX1" y="connsiteY1"/>
                </a:cxn>
              </a:cxnLst>
              <a:rect l="l" t="t" r="r" b="b"/>
              <a:pathLst>
                <a:path w="76200" h="28575">
                  <a:moveTo>
                    <a:pt x="14288" y="14288"/>
                  </a:moveTo>
                  <a:lnTo>
                    <a:pt x="66675"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0" name="Freeform: Shape 73">
              <a:extLst>
                <a:ext uri="{FF2B5EF4-FFF2-40B4-BE49-F238E27FC236}">
                  <a16:creationId xmlns:a16="http://schemas.microsoft.com/office/drawing/2014/main" id="{F91970E0-CB96-0045-8E83-CDEB64D531B9}"/>
                </a:ext>
              </a:extLst>
            </p:cNvPr>
            <p:cNvSpPr/>
            <p:nvPr/>
          </p:nvSpPr>
          <p:spPr>
            <a:xfrm>
              <a:off x="11736694" y="3458586"/>
              <a:ext cx="76200" cy="28575"/>
            </a:xfrm>
            <a:custGeom>
              <a:avLst/>
              <a:gdLst>
                <a:gd name="connsiteX0" fmla="*/ 14288 w 76200"/>
                <a:gd name="connsiteY0" fmla="*/ 14288 h 28575"/>
                <a:gd name="connsiteX1" fmla="*/ 66675 w 76200"/>
                <a:gd name="connsiteY1" fmla="*/ 14288 h 28575"/>
              </a:gdLst>
              <a:ahLst/>
              <a:cxnLst>
                <a:cxn ang="0">
                  <a:pos x="connsiteX0" y="connsiteY0"/>
                </a:cxn>
                <a:cxn ang="0">
                  <a:pos x="connsiteX1" y="connsiteY1"/>
                </a:cxn>
              </a:cxnLst>
              <a:rect l="l" t="t" r="r" b="b"/>
              <a:pathLst>
                <a:path w="76200" h="28575">
                  <a:moveTo>
                    <a:pt x="14288" y="14288"/>
                  </a:moveTo>
                  <a:lnTo>
                    <a:pt x="66675"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1" name="Freeform: Shape 74">
              <a:extLst>
                <a:ext uri="{FF2B5EF4-FFF2-40B4-BE49-F238E27FC236}">
                  <a16:creationId xmlns:a16="http://schemas.microsoft.com/office/drawing/2014/main" id="{865CEF56-C06E-D840-AE0F-FB81CDF9F3CA}"/>
                </a:ext>
              </a:extLst>
            </p:cNvPr>
            <p:cNvSpPr/>
            <p:nvPr/>
          </p:nvSpPr>
          <p:spPr>
            <a:xfrm>
              <a:off x="11736694" y="3576696"/>
              <a:ext cx="76200" cy="28575"/>
            </a:xfrm>
            <a:custGeom>
              <a:avLst/>
              <a:gdLst>
                <a:gd name="connsiteX0" fmla="*/ 14288 w 76200"/>
                <a:gd name="connsiteY0" fmla="*/ 14287 h 28575"/>
                <a:gd name="connsiteX1" fmla="*/ 66675 w 76200"/>
                <a:gd name="connsiteY1" fmla="*/ 14287 h 28575"/>
              </a:gdLst>
              <a:ahLst/>
              <a:cxnLst>
                <a:cxn ang="0">
                  <a:pos x="connsiteX0" y="connsiteY0"/>
                </a:cxn>
                <a:cxn ang="0">
                  <a:pos x="connsiteX1" y="connsiteY1"/>
                </a:cxn>
              </a:cxnLst>
              <a:rect l="l" t="t" r="r" b="b"/>
              <a:pathLst>
                <a:path w="76200" h="28575">
                  <a:moveTo>
                    <a:pt x="14288" y="14287"/>
                  </a:moveTo>
                  <a:lnTo>
                    <a:pt x="66675"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2" name="Freeform: Shape 75">
              <a:extLst>
                <a:ext uri="{FF2B5EF4-FFF2-40B4-BE49-F238E27FC236}">
                  <a16:creationId xmlns:a16="http://schemas.microsoft.com/office/drawing/2014/main" id="{5CBB38B4-2832-5049-8900-9F8430DD74F3}"/>
                </a:ext>
              </a:extLst>
            </p:cNvPr>
            <p:cNvSpPr/>
            <p:nvPr/>
          </p:nvSpPr>
          <p:spPr>
            <a:xfrm>
              <a:off x="12485359" y="3135688"/>
              <a:ext cx="533400" cy="1028700"/>
            </a:xfrm>
            <a:custGeom>
              <a:avLst/>
              <a:gdLst>
                <a:gd name="connsiteX0" fmla="*/ 14288 w 533400"/>
                <a:gd name="connsiteY0" fmla="*/ 134302 h 1028700"/>
                <a:gd name="connsiteX1" fmla="*/ 14288 w 533400"/>
                <a:gd name="connsiteY1" fmla="*/ 73342 h 1028700"/>
                <a:gd name="connsiteX2" fmla="*/ 73342 w 533400"/>
                <a:gd name="connsiteY2" fmla="*/ 14288 h 1028700"/>
                <a:gd name="connsiteX3" fmla="*/ 464820 w 533400"/>
                <a:gd name="connsiteY3" fmla="*/ 14288 h 1028700"/>
                <a:gd name="connsiteX4" fmla="*/ 523875 w 533400"/>
                <a:gd name="connsiteY4" fmla="*/ 73342 h 1028700"/>
                <a:gd name="connsiteX5" fmla="*/ 523875 w 533400"/>
                <a:gd name="connsiteY5" fmla="*/ 963930 h 1028700"/>
                <a:gd name="connsiteX6" fmla="*/ 464820 w 533400"/>
                <a:gd name="connsiteY6" fmla="*/ 1022985 h 1028700"/>
                <a:gd name="connsiteX7" fmla="*/ 73342 w 533400"/>
                <a:gd name="connsiteY7" fmla="*/ 1022985 h 1028700"/>
                <a:gd name="connsiteX8" fmla="*/ 14288 w 533400"/>
                <a:gd name="connsiteY8" fmla="*/ 963930 h 1028700"/>
                <a:gd name="connsiteX9" fmla="*/ 14288 w 533400"/>
                <a:gd name="connsiteY9" fmla="*/ 513398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1028700">
                  <a:moveTo>
                    <a:pt x="14288" y="134302"/>
                  </a:moveTo>
                  <a:lnTo>
                    <a:pt x="14288" y="73342"/>
                  </a:lnTo>
                  <a:cubicBezTo>
                    <a:pt x="14288" y="40957"/>
                    <a:pt x="40958" y="14288"/>
                    <a:pt x="73342" y="14288"/>
                  </a:cubicBezTo>
                  <a:lnTo>
                    <a:pt x="464820" y="14288"/>
                  </a:lnTo>
                  <a:cubicBezTo>
                    <a:pt x="497205" y="14288"/>
                    <a:pt x="523875" y="40957"/>
                    <a:pt x="523875" y="73342"/>
                  </a:cubicBezTo>
                  <a:lnTo>
                    <a:pt x="523875" y="963930"/>
                  </a:lnTo>
                  <a:cubicBezTo>
                    <a:pt x="523875" y="996315"/>
                    <a:pt x="497205" y="1022985"/>
                    <a:pt x="464820" y="1022985"/>
                  </a:cubicBezTo>
                  <a:lnTo>
                    <a:pt x="73342" y="1022985"/>
                  </a:lnTo>
                  <a:cubicBezTo>
                    <a:pt x="40958" y="1022985"/>
                    <a:pt x="14288" y="996315"/>
                    <a:pt x="14288" y="963930"/>
                  </a:cubicBezTo>
                  <a:lnTo>
                    <a:pt x="14288" y="51339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3" name="Freeform: Shape 76">
              <a:extLst>
                <a:ext uri="{FF2B5EF4-FFF2-40B4-BE49-F238E27FC236}">
                  <a16:creationId xmlns:a16="http://schemas.microsoft.com/office/drawing/2014/main" id="{266585DD-9525-A243-8F65-D1CB567CCFE4}"/>
                </a:ext>
              </a:extLst>
            </p:cNvPr>
            <p:cNvSpPr/>
            <p:nvPr/>
          </p:nvSpPr>
          <p:spPr>
            <a:xfrm>
              <a:off x="12485359" y="3229033"/>
              <a:ext cx="533400" cy="809625"/>
            </a:xfrm>
            <a:custGeom>
              <a:avLst/>
              <a:gdLst>
                <a:gd name="connsiteX0" fmla="*/ 14288 w 533400"/>
                <a:gd name="connsiteY0" fmla="*/ 77153 h 809625"/>
                <a:gd name="connsiteX1" fmla="*/ 14288 w 533400"/>
                <a:gd name="connsiteY1" fmla="*/ 14288 h 809625"/>
                <a:gd name="connsiteX2" fmla="*/ 524828 w 533400"/>
                <a:gd name="connsiteY2" fmla="*/ 14288 h 809625"/>
                <a:gd name="connsiteX3" fmla="*/ 524828 w 533400"/>
                <a:gd name="connsiteY3" fmla="*/ 802005 h 809625"/>
                <a:gd name="connsiteX4" fmla="*/ 14288 w 533400"/>
                <a:gd name="connsiteY4" fmla="*/ 802005 h 809625"/>
                <a:gd name="connsiteX5" fmla="*/ 14288 w 533400"/>
                <a:gd name="connsiteY5" fmla="*/ 407670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400" h="809625">
                  <a:moveTo>
                    <a:pt x="14288" y="77153"/>
                  </a:moveTo>
                  <a:lnTo>
                    <a:pt x="14288" y="14288"/>
                  </a:lnTo>
                  <a:lnTo>
                    <a:pt x="524828" y="14288"/>
                  </a:lnTo>
                  <a:lnTo>
                    <a:pt x="524828" y="802005"/>
                  </a:lnTo>
                  <a:lnTo>
                    <a:pt x="14288" y="802005"/>
                  </a:lnTo>
                  <a:lnTo>
                    <a:pt x="14288" y="407670"/>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4" name="Freeform: Shape 77">
              <a:extLst>
                <a:ext uri="{FF2B5EF4-FFF2-40B4-BE49-F238E27FC236}">
                  <a16:creationId xmlns:a16="http://schemas.microsoft.com/office/drawing/2014/main" id="{C324BD17-C525-AA42-B6F6-1427700EC140}"/>
                </a:ext>
              </a:extLst>
            </p:cNvPr>
            <p:cNvSpPr/>
            <p:nvPr/>
          </p:nvSpPr>
          <p:spPr>
            <a:xfrm>
              <a:off x="12712054" y="4052946"/>
              <a:ext cx="85725" cy="85725"/>
            </a:xfrm>
            <a:custGeom>
              <a:avLst/>
              <a:gdLst>
                <a:gd name="connsiteX0" fmla="*/ 71438 w 85725"/>
                <a:gd name="connsiteY0" fmla="*/ 42862 h 85725"/>
                <a:gd name="connsiteX1" fmla="*/ 42863 w 85725"/>
                <a:gd name="connsiteY1" fmla="*/ 71437 h 85725"/>
                <a:gd name="connsiteX2" fmla="*/ 14288 w 85725"/>
                <a:gd name="connsiteY2" fmla="*/ 42862 h 85725"/>
                <a:gd name="connsiteX3" fmla="*/ 42863 w 85725"/>
                <a:gd name="connsiteY3" fmla="*/ 14287 h 85725"/>
                <a:gd name="connsiteX4" fmla="*/ 71438 w 85725"/>
                <a:gd name="connsiteY4" fmla="*/ 4286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1438" y="42862"/>
                  </a:moveTo>
                  <a:cubicBezTo>
                    <a:pt x="71438" y="58644"/>
                    <a:pt x="58644" y="71437"/>
                    <a:pt x="42863" y="71437"/>
                  </a:cubicBezTo>
                  <a:cubicBezTo>
                    <a:pt x="27081" y="71437"/>
                    <a:pt x="14288" y="58644"/>
                    <a:pt x="14288" y="42862"/>
                  </a:cubicBezTo>
                  <a:cubicBezTo>
                    <a:pt x="14288" y="27081"/>
                    <a:pt x="27081" y="14287"/>
                    <a:pt x="42863" y="14287"/>
                  </a:cubicBezTo>
                  <a:cubicBezTo>
                    <a:pt x="58644" y="14287"/>
                    <a:pt x="71438" y="27081"/>
                    <a:pt x="71438" y="42862"/>
                  </a:cubicBezTo>
                  <a:close/>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5" name="Freeform: Shape 78">
              <a:extLst>
                <a:ext uri="{FF2B5EF4-FFF2-40B4-BE49-F238E27FC236}">
                  <a16:creationId xmlns:a16="http://schemas.microsoft.com/office/drawing/2014/main" id="{4D1B6F0B-1231-494C-9026-D7993D384DB9}"/>
                </a:ext>
              </a:extLst>
            </p:cNvPr>
            <p:cNvSpPr/>
            <p:nvPr/>
          </p:nvSpPr>
          <p:spPr>
            <a:xfrm>
              <a:off x="12692051" y="3183313"/>
              <a:ext cx="123825" cy="28575"/>
            </a:xfrm>
            <a:custGeom>
              <a:avLst/>
              <a:gdLst>
                <a:gd name="connsiteX0" fmla="*/ 14287 w 123825"/>
                <a:gd name="connsiteY0" fmla="*/ 14288 h 28575"/>
                <a:gd name="connsiteX1" fmla="*/ 111442 w 123825"/>
                <a:gd name="connsiteY1" fmla="*/ 14288 h 28575"/>
              </a:gdLst>
              <a:ahLst/>
              <a:cxnLst>
                <a:cxn ang="0">
                  <a:pos x="connsiteX0" y="connsiteY0"/>
                </a:cxn>
                <a:cxn ang="0">
                  <a:pos x="connsiteX1" y="connsiteY1"/>
                </a:cxn>
              </a:cxnLst>
              <a:rect l="l" t="t" r="r" b="b"/>
              <a:pathLst>
                <a:path w="123825" h="28575">
                  <a:moveTo>
                    <a:pt x="14287" y="14288"/>
                  </a:moveTo>
                  <a:lnTo>
                    <a:pt x="111442"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6" name="Freeform: Shape 79">
              <a:extLst>
                <a:ext uri="{FF2B5EF4-FFF2-40B4-BE49-F238E27FC236}">
                  <a16:creationId xmlns:a16="http://schemas.microsoft.com/office/drawing/2014/main" id="{82A55956-CB4D-0D41-85BD-0690B0AFEEFA}"/>
                </a:ext>
              </a:extLst>
            </p:cNvPr>
            <p:cNvSpPr/>
            <p:nvPr/>
          </p:nvSpPr>
          <p:spPr>
            <a:xfrm>
              <a:off x="12807304" y="3341428"/>
              <a:ext cx="142875" cy="28575"/>
            </a:xfrm>
            <a:custGeom>
              <a:avLst/>
              <a:gdLst>
                <a:gd name="connsiteX0" fmla="*/ 14288 w 142875"/>
                <a:gd name="connsiteY0" fmla="*/ 14288 h 28575"/>
                <a:gd name="connsiteX1" fmla="*/ 135255 w 142875"/>
                <a:gd name="connsiteY1" fmla="*/ 14288 h 28575"/>
              </a:gdLst>
              <a:ahLst/>
              <a:cxnLst>
                <a:cxn ang="0">
                  <a:pos x="connsiteX0" y="connsiteY0"/>
                </a:cxn>
                <a:cxn ang="0">
                  <a:pos x="connsiteX1" y="connsiteY1"/>
                </a:cxn>
              </a:cxnLst>
              <a:rect l="l" t="t" r="r" b="b"/>
              <a:pathLst>
                <a:path w="142875" h="28575">
                  <a:moveTo>
                    <a:pt x="14288" y="14288"/>
                  </a:moveTo>
                  <a:lnTo>
                    <a:pt x="135255"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7" name="Freeform: Shape 80">
              <a:extLst>
                <a:ext uri="{FF2B5EF4-FFF2-40B4-BE49-F238E27FC236}">
                  <a16:creationId xmlns:a16="http://schemas.microsoft.com/office/drawing/2014/main" id="{683F17A8-4488-8E40-BF3F-CD3AA164FE6D}"/>
                </a:ext>
              </a:extLst>
            </p:cNvPr>
            <p:cNvSpPr/>
            <p:nvPr/>
          </p:nvSpPr>
          <p:spPr>
            <a:xfrm>
              <a:off x="12376774" y="3341428"/>
              <a:ext cx="409575" cy="28575"/>
            </a:xfrm>
            <a:custGeom>
              <a:avLst/>
              <a:gdLst>
                <a:gd name="connsiteX0" fmla="*/ 14287 w 409575"/>
                <a:gd name="connsiteY0" fmla="*/ 14288 h 28575"/>
                <a:gd name="connsiteX1" fmla="*/ 403860 w 409575"/>
                <a:gd name="connsiteY1" fmla="*/ 14288 h 28575"/>
              </a:gdLst>
              <a:ahLst/>
              <a:cxnLst>
                <a:cxn ang="0">
                  <a:pos x="connsiteX0" y="connsiteY0"/>
                </a:cxn>
                <a:cxn ang="0">
                  <a:pos x="connsiteX1" y="connsiteY1"/>
                </a:cxn>
              </a:cxnLst>
              <a:rect l="l" t="t" r="r" b="b"/>
              <a:pathLst>
                <a:path w="409575" h="28575">
                  <a:moveTo>
                    <a:pt x="14287" y="14288"/>
                  </a:moveTo>
                  <a:lnTo>
                    <a:pt x="403860"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8" name="Freeform: Shape 81">
              <a:extLst>
                <a:ext uri="{FF2B5EF4-FFF2-40B4-BE49-F238E27FC236}">
                  <a16:creationId xmlns:a16="http://schemas.microsoft.com/office/drawing/2014/main" id="{F231CF6C-779B-844B-A94F-746901F498C8}"/>
                </a:ext>
              </a:extLst>
            </p:cNvPr>
            <p:cNvSpPr/>
            <p:nvPr/>
          </p:nvSpPr>
          <p:spPr>
            <a:xfrm>
              <a:off x="11850994" y="3341428"/>
              <a:ext cx="504825" cy="28575"/>
            </a:xfrm>
            <a:custGeom>
              <a:avLst/>
              <a:gdLst>
                <a:gd name="connsiteX0" fmla="*/ 14288 w 504825"/>
                <a:gd name="connsiteY0" fmla="*/ 14288 h 28575"/>
                <a:gd name="connsiteX1" fmla="*/ 492443 w 504825"/>
                <a:gd name="connsiteY1" fmla="*/ 14288 h 28575"/>
              </a:gdLst>
              <a:ahLst/>
              <a:cxnLst>
                <a:cxn ang="0">
                  <a:pos x="connsiteX0" y="connsiteY0"/>
                </a:cxn>
                <a:cxn ang="0">
                  <a:pos x="connsiteX1" y="connsiteY1"/>
                </a:cxn>
              </a:cxnLst>
              <a:rect l="l" t="t" r="r" b="b"/>
              <a:pathLst>
                <a:path w="504825" h="28575">
                  <a:moveTo>
                    <a:pt x="14288" y="14288"/>
                  </a:moveTo>
                  <a:lnTo>
                    <a:pt x="492443"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79" name="Freeform: Shape 82">
              <a:extLst>
                <a:ext uri="{FF2B5EF4-FFF2-40B4-BE49-F238E27FC236}">
                  <a16:creationId xmlns:a16="http://schemas.microsoft.com/office/drawing/2014/main" id="{6A61B043-5F27-0D44-97FB-7860058BF3B7}"/>
                </a:ext>
              </a:extLst>
            </p:cNvPr>
            <p:cNvSpPr/>
            <p:nvPr/>
          </p:nvSpPr>
          <p:spPr>
            <a:xfrm>
              <a:off x="11850994" y="3458586"/>
              <a:ext cx="981075" cy="28575"/>
            </a:xfrm>
            <a:custGeom>
              <a:avLst/>
              <a:gdLst>
                <a:gd name="connsiteX0" fmla="*/ 14288 w 981075"/>
                <a:gd name="connsiteY0" fmla="*/ 14288 h 28575"/>
                <a:gd name="connsiteX1" fmla="*/ 971550 w 981075"/>
                <a:gd name="connsiteY1" fmla="*/ 14288 h 28575"/>
              </a:gdLst>
              <a:ahLst/>
              <a:cxnLst>
                <a:cxn ang="0">
                  <a:pos x="connsiteX0" y="connsiteY0"/>
                </a:cxn>
                <a:cxn ang="0">
                  <a:pos x="connsiteX1" y="connsiteY1"/>
                </a:cxn>
              </a:cxnLst>
              <a:rect l="l" t="t" r="r" b="b"/>
              <a:pathLst>
                <a:path w="981075" h="28575">
                  <a:moveTo>
                    <a:pt x="14288" y="14288"/>
                  </a:moveTo>
                  <a:lnTo>
                    <a:pt x="971550" y="14288"/>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80" name="Freeform: Shape 83">
              <a:extLst>
                <a:ext uri="{FF2B5EF4-FFF2-40B4-BE49-F238E27FC236}">
                  <a16:creationId xmlns:a16="http://schemas.microsoft.com/office/drawing/2014/main" id="{74EA02CD-6EEB-F147-890A-EA6DE5E541F2}"/>
                </a:ext>
              </a:extLst>
            </p:cNvPr>
            <p:cNvSpPr/>
            <p:nvPr/>
          </p:nvSpPr>
          <p:spPr>
            <a:xfrm>
              <a:off x="12697766" y="3576696"/>
              <a:ext cx="257175" cy="28575"/>
            </a:xfrm>
            <a:custGeom>
              <a:avLst/>
              <a:gdLst>
                <a:gd name="connsiteX0" fmla="*/ 14288 w 257175"/>
                <a:gd name="connsiteY0" fmla="*/ 14287 h 28575"/>
                <a:gd name="connsiteX1" fmla="*/ 244793 w 257175"/>
                <a:gd name="connsiteY1" fmla="*/ 14287 h 28575"/>
              </a:gdLst>
              <a:ahLst/>
              <a:cxnLst>
                <a:cxn ang="0">
                  <a:pos x="connsiteX0" y="connsiteY0"/>
                </a:cxn>
                <a:cxn ang="0">
                  <a:pos x="connsiteX1" y="connsiteY1"/>
                </a:cxn>
              </a:cxnLst>
              <a:rect l="l" t="t" r="r" b="b"/>
              <a:pathLst>
                <a:path w="257175" h="28575">
                  <a:moveTo>
                    <a:pt x="14288" y="14287"/>
                  </a:moveTo>
                  <a:lnTo>
                    <a:pt x="244793"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81" name="Freeform: Shape 84">
              <a:extLst>
                <a:ext uri="{FF2B5EF4-FFF2-40B4-BE49-F238E27FC236}">
                  <a16:creationId xmlns:a16="http://schemas.microsoft.com/office/drawing/2014/main" id="{E5E96EA9-CAF9-DA4B-AFBD-39E201C0B017}"/>
                </a:ext>
              </a:extLst>
            </p:cNvPr>
            <p:cNvSpPr/>
            <p:nvPr/>
          </p:nvSpPr>
          <p:spPr>
            <a:xfrm>
              <a:off x="12485359" y="3576696"/>
              <a:ext cx="190500" cy="28575"/>
            </a:xfrm>
            <a:custGeom>
              <a:avLst/>
              <a:gdLst>
                <a:gd name="connsiteX0" fmla="*/ 14288 w 190500"/>
                <a:gd name="connsiteY0" fmla="*/ 14287 h 28575"/>
                <a:gd name="connsiteX1" fmla="*/ 184785 w 190500"/>
                <a:gd name="connsiteY1" fmla="*/ 14287 h 28575"/>
              </a:gdLst>
              <a:ahLst/>
              <a:cxnLst>
                <a:cxn ang="0">
                  <a:pos x="connsiteX0" y="connsiteY0"/>
                </a:cxn>
                <a:cxn ang="0">
                  <a:pos x="connsiteX1" y="connsiteY1"/>
                </a:cxn>
              </a:cxnLst>
              <a:rect l="l" t="t" r="r" b="b"/>
              <a:pathLst>
                <a:path w="190500" h="28575">
                  <a:moveTo>
                    <a:pt x="14288" y="14287"/>
                  </a:moveTo>
                  <a:lnTo>
                    <a:pt x="184785"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sp>
          <p:nvSpPr>
            <p:cNvPr id="82" name="Freeform: Shape 85">
              <a:extLst>
                <a:ext uri="{FF2B5EF4-FFF2-40B4-BE49-F238E27FC236}">
                  <a16:creationId xmlns:a16="http://schemas.microsoft.com/office/drawing/2014/main" id="{23BC4A79-9C9A-8F4E-9E10-52F51BEC9A47}"/>
                </a:ext>
              </a:extLst>
            </p:cNvPr>
            <p:cNvSpPr/>
            <p:nvPr/>
          </p:nvSpPr>
          <p:spPr>
            <a:xfrm>
              <a:off x="11850994" y="3576696"/>
              <a:ext cx="600075" cy="28575"/>
            </a:xfrm>
            <a:custGeom>
              <a:avLst/>
              <a:gdLst>
                <a:gd name="connsiteX0" fmla="*/ 14288 w 600075"/>
                <a:gd name="connsiteY0" fmla="*/ 14287 h 28575"/>
                <a:gd name="connsiteX1" fmla="*/ 589598 w 600075"/>
                <a:gd name="connsiteY1" fmla="*/ 14287 h 28575"/>
              </a:gdLst>
              <a:ahLst/>
              <a:cxnLst>
                <a:cxn ang="0">
                  <a:pos x="connsiteX0" y="connsiteY0"/>
                </a:cxn>
                <a:cxn ang="0">
                  <a:pos x="connsiteX1" y="connsiteY1"/>
                </a:cxn>
              </a:cxnLst>
              <a:rect l="l" t="t" r="r" b="b"/>
              <a:pathLst>
                <a:path w="600075" h="28575">
                  <a:moveTo>
                    <a:pt x="14288" y="14287"/>
                  </a:moveTo>
                  <a:lnTo>
                    <a:pt x="589598" y="14287"/>
                  </a:lnTo>
                </a:path>
              </a:pathLst>
            </a:custGeom>
            <a:grpFill/>
            <a:ln w="12700" cap="flat">
              <a:solidFill>
                <a:schemeClr val="accent1"/>
              </a:solidFill>
              <a:prstDash val="solid"/>
              <a:miter/>
            </a:ln>
          </p:spPr>
          <p:txBody>
            <a:bodyPr rtlCol="0" anchor="ctr"/>
            <a:lstStyle/>
            <a:p>
              <a:pPr algn="ctr" defTabSz="1097141"/>
              <a:endParaRPr lang="en-US" sz="2118" dirty="0">
                <a:solidFill>
                  <a:srgbClr val="FFFFFF"/>
                </a:solidFill>
                <a:latin typeface="Amazon Ember"/>
              </a:endParaRPr>
            </a:p>
          </p:txBody>
        </p:sp>
      </p:grpSp>
      <p:grpSp>
        <p:nvGrpSpPr>
          <p:cNvPr id="48" name="Group 47">
            <a:extLst>
              <a:ext uri="{FF2B5EF4-FFF2-40B4-BE49-F238E27FC236}">
                <a16:creationId xmlns:a16="http://schemas.microsoft.com/office/drawing/2014/main" id="{A39ADCA6-DE99-D345-A9DC-2E7FCFFFC481}"/>
              </a:ext>
            </a:extLst>
          </p:cNvPr>
          <p:cNvGrpSpPr/>
          <p:nvPr/>
        </p:nvGrpSpPr>
        <p:grpSpPr>
          <a:xfrm>
            <a:off x="6739627" y="2391375"/>
            <a:ext cx="1151146" cy="1070125"/>
            <a:chOff x="11540128" y="2882036"/>
            <a:chExt cx="809295" cy="752334"/>
          </a:xfrm>
          <a:noFill/>
        </p:grpSpPr>
        <p:sp>
          <p:nvSpPr>
            <p:cNvPr id="50" name="Rectangle: Rounded Corners 53">
              <a:extLst>
                <a:ext uri="{FF2B5EF4-FFF2-40B4-BE49-F238E27FC236}">
                  <a16:creationId xmlns:a16="http://schemas.microsoft.com/office/drawing/2014/main" id="{44FCF538-5EAD-484A-9EFB-BBA59300B47F}"/>
                </a:ext>
              </a:extLst>
            </p:cNvPr>
            <p:cNvSpPr/>
            <p:nvPr/>
          </p:nvSpPr>
          <p:spPr bwMode="auto">
            <a:xfrm>
              <a:off x="11540128" y="2882036"/>
              <a:ext cx="809295" cy="752334"/>
            </a:xfrm>
            <a:prstGeom prst="roundRect">
              <a:avLst>
                <a:gd name="adj" fmla="val 12660"/>
              </a:avLst>
            </a:pr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1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49" name="Freeform 34">
              <a:extLst>
                <a:ext uri="{FF2B5EF4-FFF2-40B4-BE49-F238E27FC236}">
                  <a16:creationId xmlns:a16="http://schemas.microsoft.com/office/drawing/2014/main" id="{84BF2B41-7E1B-6549-9C9B-563D4683578D}"/>
                </a:ext>
              </a:extLst>
            </p:cNvPr>
            <p:cNvSpPr>
              <a:spLocks/>
            </p:cNvSpPr>
            <p:nvPr/>
          </p:nvSpPr>
          <p:spPr bwMode="auto">
            <a:xfrm>
              <a:off x="11637397" y="3032062"/>
              <a:ext cx="620452" cy="466725"/>
            </a:xfrm>
            <a:custGeom>
              <a:avLst/>
              <a:gdLst>
                <a:gd name="T0" fmla="*/ 204 w 213"/>
                <a:gd name="T1" fmla="*/ 42 h 159"/>
                <a:gd name="T2" fmla="*/ 94 w 213"/>
                <a:gd name="T3" fmla="*/ 152 h 159"/>
                <a:gd name="T4" fmla="*/ 78 w 213"/>
                <a:gd name="T5" fmla="*/ 159 h 159"/>
                <a:gd name="T6" fmla="*/ 62 w 213"/>
                <a:gd name="T7" fmla="*/ 152 h 159"/>
                <a:gd name="T8" fmla="*/ 9 w 213"/>
                <a:gd name="T9" fmla="*/ 100 h 159"/>
                <a:gd name="T10" fmla="*/ 9 w 213"/>
                <a:gd name="T11" fmla="*/ 67 h 159"/>
                <a:gd name="T12" fmla="*/ 42 w 213"/>
                <a:gd name="T13" fmla="*/ 67 h 159"/>
                <a:gd name="T14" fmla="*/ 78 w 213"/>
                <a:gd name="T15" fmla="*/ 103 h 159"/>
                <a:gd name="T16" fmla="*/ 172 w 213"/>
                <a:gd name="T17" fmla="*/ 9 h 159"/>
                <a:gd name="T18" fmla="*/ 204 w 213"/>
                <a:gd name="T19" fmla="*/ 9 h 159"/>
                <a:gd name="T20" fmla="*/ 204 w 213"/>
                <a:gd name="T21" fmla="*/ 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159">
                  <a:moveTo>
                    <a:pt x="204" y="42"/>
                  </a:moveTo>
                  <a:cubicBezTo>
                    <a:pt x="94" y="152"/>
                    <a:pt x="94" y="152"/>
                    <a:pt x="94" y="152"/>
                  </a:cubicBezTo>
                  <a:cubicBezTo>
                    <a:pt x="90" y="156"/>
                    <a:pt x="84" y="159"/>
                    <a:pt x="78" y="159"/>
                  </a:cubicBezTo>
                  <a:cubicBezTo>
                    <a:pt x="72" y="159"/>
                    <a:pt x="66" y="156"/>
                    <a:pt x="62" y="152"/>
                  </a:cubicBezTo>
                  <a:cubicBezTo>
                    <a:pt x="9" y="100"/>
                    <a:pt x="9" y="100"/>
                    <a:pt x="9" y="100"/>
                  </a:cubicBezTo>
                  <a:cubicBezTo>
                    <a:pt x="0" y="91"/>
                    <a:pt x="0" y="76"/>
                    <a:pt x="9" y="67"/>
                  </a:cubicBezTo>
                  <a:cubicBezTo>
                    <a:pt x="18" y="58"/>
                    <a:pt x="33" y="58"/>
                    <a:pt x="42" y="67"/>
                  </a:cubicBezTo>
                  <a:cubicBezTo>
                    <a:pt x="78" y="103"/>
                    <a:pt x="78" y="103"/>
                    <a:pt x="78" y="103"/>
                  </a:cubicBezTo>
                  <a:cubicBezTo>
                    <a:pt x="172" y="9"/>
                    <a:pt x="172" y="9"/>
                    <a:pt x="172" y="9"/>
                  </a:cubicBezTo>
                  <a:cubicBezTo>
                    <a:pt x="181" y="0"/>
                    <a:pt x="195" y="0"/>
                    <a:pt x="204" y="9"/>
                  </a:cubicBezTo>
                  <a:cubicBezTo>
                    <a:pt x="213" y="18"/>
                    <a:pt x="213" y="33"/>
                    <a:pt x="204" y="42"/>
                  </a:cubicBezTo>
                  <a:close/>
                </a:path>
              </a:pathLst>
            </a:custGeom>
            <a:grpFill/>
            <a:ln w="12700" cap="rnd">
              <a:solidFill>
                <a:schemeClr val="accent1"/>
              </a:solidFill>
              <a:prstDash val="solid"/>
              <a:round/>
              <a:headEnd/>
              <a:tailEnd/>
            </a:ln>
            <a:scene3d>
              <a:camera prst="orthographicFront">
                <a:rot lat="0" lon="1200000" rev="600000"/>
              </a:camera>
              <a:lightRig rig="threePt" dir="t"/>
            </a:scene3d>
          </p:spPr>
          <p:txBody>
            <a:bodyPr vert="horz" wrap="square" lIns="91440" tIns="45720" rIns="91440" bIns="45720" numCol="1" anchor="t" anchorCtr="0" compatLnSpc="1">
              <a:prstTxWarp prst="textNoShape">
                <a:avLst/>
              </a:prstTxWarp>
            </a:bodyPr>
            <a:lstStyle/>
            <a:p>
              <a:pPr algn="ctr" defTabSz="1097141"/>
              <a:endParaRPr lang="en-US" sz="2118" dirty="0">
                <a:solidFill>
                  <a:srgbClr val="FFFFFF"/>
                </a:solidFill>
                <a:latin typeface="Amazon Ember"/>
              </a:endParaRPr>
            </a:p>
          </p:txBody>
        </p:sp>
      </p:grpSp>
      <p:sp>
        <p:nvSpPr>
          <p:cNvPr id="92" name="TextBox 7">
            <a:extLst>
              <a:ext uri="{FF2B5EF4-FFF2-40B4-BE49-F238E27FC236}">
                <a16:creationId xmlns:a16="http://schemas.microsoft.com/office/drawing/2014/main" id="{210D4D86-F3EB-4DED-ACC4-17FD07276270}"/>
              </a:ext>
            </a:extLst>
          </p:cNvPr>
          <p:cNvSpPr txBox="1"/>
          <p:nvPr/>
        </p:nvSpPr>
        <p:spPr>
          <a:xfrm>
            <a:off x="574811" y="3748473"/>
            <a:ext cx="4327559" cy="430887"/>
          </a:xfrm>
          <a:prstGeom prst="rect">
            <a:avLst/>
          </a:prstGeom>
          <a:noFill/>
        </p:spPr>
        <p:txBody>
          <a:bodyPr wrap="square" lIns="0" tIns="0" rIns="0" bIns="0" rtlCol="0">
            <a:spAutoFit/>
          </a:bodyPr>
          <a:lstStyle>
            <a:defPPr>
              <a:defRPr lang="en-US"/>
            </a:defPPr>
            <a:lvl1pPr marL="0" algn="l" defTabSz="3119372" rtl="0" eaLnBrk="1" latinLnBrk="0" hangingPunct="1">
              <a:defRPr sz="6019" kern="1200">
                <a:solidFill>
                  <a:schemeClr val="tx1"/>
                </a:solidFill>
                <a:latin typeface="+mn-lt"/>
                <a:ea typeface="+mn-ea"/>
                <a:cs typeface="+mn-cs"/>
              </a:defRPr>
            </a:lvl1pPr>
            <a:lvl2pPr marL="1559689" algn="l" defTabSz="3119372" rtl="0" eaLnBrk="1" latinLnBrk="0" hangingPunct="1">
              <a:defRPr sz="6019" kern="1200">
                <a:solidFill>
                  <a:schemeClr val="tx1"/>
                </a:solidFill>
                <a:latin typeface="+mn-lt"/>
                <a:ea typeface="+mn-ea"/>
                <a:cs typeface="+mn-cs"/>
              </a:defRPr>
            </a:lvl2pPr>
            <a:lvl3pPr marL="3119372" algn="l" defTabSz="3119372" rtl="0" eaLnBrk="1" latinLnBrk="0" hangingPunct="1">
              <a:defRPr sz="6019" kern="1200">
                <a:solidFill>
                  <a:schemeClr val="tx1"/>
                </a:solidFill>
                <a:latin typeface="+mn-lt"/>
                <a:ea typeface="+mn-ea"/>
                <a:cs typeface="+mn-cs"/>
              </a:defRPr>
            </a:lvl3pPr>
            <a:lvl4pPr marL="4679061" algn="l" defTabSz="3119372" rtl="0" eaLnBrk="1" latinLnBrk="0" hangingPunct="1">
              <a:defRPr sz="6019" kern="1200">
                <a:solidFill>
                  <a:schemeClr val="tx1"/>
                </a:solidFill>
                <a:latin typeface="+mn-lt"/>
                <a:ea typeface="+mn-ea"/>
                <a:cs typeface="+mn-cs"/>
              </a:defRPr>
            </a:lvl4pPr>
            <a:lvl5pPr marL="6238745" algn="l" defTabSz="3119372" rtl="0" eaLnBrk="1" latinLnBrk="0" hangingPunct="1">
              <a:defRPr sz="6019" kern="1200">
                <a:solidFill>
                  <a:schemeClr val="tx1"/>
                </a:solidFill>
                <a:latin typeface="+mn-lt"/>
                <a:ea typeface="+mn-ea"/>
                <a:cs typeface="+mn-cs"/>
              </a:defRPr>
            </a:lvl5pPr>
            <a:lvl6pPr marL="7798436" algn="l" defTabSz="3119372" rtl="0" eaLnBrk="1" latinLnBrk="0" hangingPunct="1">
              <a:defRPr sz="6019" kern="1200">
                <a:solidFill>
                  <a:schemeClr val="tx1"/>
                </a:solidFill>
                <a:latin typeface="+mn-lt"/>
                <a:ea typeface="+mn-ea"/>
                <a:cs typeface="+mn-cs"/>
              </a:defRPr>
            </a:lvl6pPr>
            <a:lvl7pPr marL="9358120" algn="l" defTabSz="3119372" rtl="0" eaLnBrk="1" latinLnBrk="0" hangingPunct="1">
              <a:defRPr sz="6019" kern="1200">
                <a:solidFill>
                  <a:schemeClr val="tx1"/>
                </a:solidFill>
                <a:latin typeface="+mn-lt"/>
                <a:ea typeface="+mn-ea"/>
                <a:cs typeface="+mn-cs"/>
              </a:defRPr>
            </a:lvl7pPr>
            <a:lvl8pPr marL="10917803" algn="l" defTabSz="3119372" rtl="0" eaLnBrk="1" latinLnBrk="0" hangingPunct="1">
              <a:defRPr sz="6019" kern="1200">
                <a:solidFill>
                  <a:schemeClr val="tx1"/>
                </a:solidFill>
                <a:latin typeface="+mn-lt"/>
                <a:ea typeface="+mn-ea"/>
                <a:cs typeface="+mn-cs"/>
              </a:defRPr>
            </a:lvl8pPr>
            <a:lvl9pPr marL="12477495" algn="l" defTabSz="3119372" rtl="0" eaLnBrk="1" latinLnBrk="0" hangingPunct="1">
              <a:defRPr sz="6019" kern="1200">
                <a:solidFill>
                  <a:schemeClr val="tx1"/>
                </a:solidFill>
                <a:latin typeface="+mn-lt"/>
                <a:ea typeface="+mn-ea"/>
                <a:cs typeface="+mn-cs"/>
              </a:defRPr>
            </a:lvl9pPr>
          </a:lstStyle>
          <a:p>
            <a:pPr algn="ctr" defTabSz="3119294"/>
            <a:r>
              <a:rPr lang="en-US" sz="2800" b="1" dirty="0">
                <a:solidFill>
                  <a:srgbClr val="00A0C8"/>
                </a:solidFill>
                <a:latin typeface="Amazon Ember"/>
              </a:rPr>
              <a:t>Bring existing code</a:t>
            </a:r>
          </a:p>
        </p:txBody>
      </p:sp>
      <p:sp>
        <p:nvSpPr>
          <p:cNvPr id="132" name="Rectangle 131">
            <a:extLst>
              <a:ext uri="{FF2B5EF4-FFF2-40B4-BE49-F238E27FC236}">
                <a16:creationId xmlns:a16="http://schemas.microsoft.com/office/drawing/2014/main" id="{5E15F75D-7D37-4C41-B4C8-EA3F72DD5C35}"/>
              </a:ext>
            </a:extLst>
          </p:cNvPr>
          <p:cNvSpPr/>
          <p:nvPr/>
        </p:nvSpPr>
        <p:spPr>
          <a:xfrm>
            <a:off x="5251985" y="3748473"/>
            <a:ext cx="4126432" cy="430887"/>
          </a:xfrm>
          <a:prstGeom prst="rect">
            <a:avLst/>
          </a:prstGeom>
        </p:spPr>
        <p:txBody>
          <a:bodyPr wrap="square" lIns="0" tIns="0" rIns="0" bIns="0">
            <a:spAutoFit/>
          </a:bodyPr>
          <a:lstStyle>
            <a:defPPr>
              <a:defRPr lang="en-US"/>
            </a:defPPr>
            <a:lvl1pPr marL="0" algn="l" defTabSz="3119372" rtl="0" eaLnBrk="1" latinLnBrk="0" hangingPunct="1">
              <a:defRPr sz="6019" kern="1200">
                <a:solidFill>
                  <a:schemeClr val="tx1"/>
                </a:solidFill>
                <a:latin typeface="+mn-lt"/>
                <a:ea typeface="+mn-ea"/>
                <a:cs typeface="+mn-cs"/>
              </a:defRPr>
            </a:lvl1pPr>
            <a:lvl2pPr marL="1559689" algn="l" defTabSz="3119372" rtl="0" eaLnBrk="1" latinLnBrk="0" hangingPunct="1">
              <a:defRPr sz="6019" kern="1200">
                <a:solidFill>
                  <a:schemeClr val="tx1"/>
                </a:solidFill>
                <a:latin typeface="+mn-lt"/>
                <a:ea typeface="+mn-ea"/>
                <a:cs typeface="+mn-cs"/>
              </a:defRPr>
            </a:lvl2pPr>
            <a:lvl3pPr marL="3119372" algn="l" defTabSz="3119372" rtl="0" eaLnBrk="1" latinLnBrk="0" hangingPunct="1">
              <a:defRPr sz="6019" kern="1200">
                <a:solidFill>
                  <a:schemeClr val="tx1"/>
                </a:solidFill>
                <a:latin typeface="+mn-lt"/>
                <a:ea typeface="+mn-ea"/>
                <a:cs typeface="+mn-cs"/>
              </a:defRPr>
            </a:lvl3pPr>
            <a:lvl4pPr marL="4679061" algn="l" defTabSz="3119372" rtl="0" eaLnBrk="1" latinLnBrk="0" hangingPunct="1">
              <a:defRPr sz="6019" kern="1200">
                <a:solidFill>
                  <a:schemeClr val="tx1"/>
                </a:solidFill>
                <a:latin typeface="+mn-lt"/>
                <a:ea typeface="+mn-ea"/>
                <a:cs typeface="+mn-cs"/>
              </a:defRPr>
            </a:lvl4pPr>
            <a:lvl5pPr marL="6238745" algn="l" defTabSz="3119372" rtl="0" eaLnBrk="1" latinLnBrk="0" hangingPunct="1">
              <a:defRPr sz="6019" kern="1200">
                <a:solidFill>
                  <a:schemeClr val="tx1"/>
                </a:solidFill>
                <a:latin typeface="+mn-lt"/>
                <a:ea typeface="+mn-ea"/>
                <a:cs typeface="+mn-cs"/>
              </a:defRPr>
            </a:lvl5pPr>
            <a:lvl6pPr marL="7798436" algn="l" defTabSz="3119372" rtl="0" eaLnBrk="1" latinLnBrk="0" hangingPunct="1">
              <a:defRPr sz="6019" kern="1200">
                <a:solidFill>
                  <a:schemeClr val="tx1"/>
                </a:solidFill>
                <a:latin typeface="+mn-lt"/>
                <a:ea typeface="+mn-ea"/>
                <a:cs typeface="+mn-cs"/>
              </a:defRPr>
            </a:lvl6pPr>
            <a:lvl7pPr marL="9358120" algn="l" defTabSz="3119372" rtl="0" eaLnBrk="1" latinLnBrk="0" hangingPunct="1">
              <a:defRPr sz="6019" kern="1200">
                <a:solidFill>
                  <a:schemeClr val="tx1"/>
                </a:solidFill>
                <a:latin typeface="+mn-lt"/>
                <a:ea typeface="+mn-ea"/>
                <a:cs typeface="+mn-cs"/>
              </a:defRPr>
            </a:lvl7pPr>
            <a:lvl8pPr marL="10917803" algn="l" defTabSz="3119372" rtl="0" eaLnBrk="1" latinLnBrk="0" hangingPunct="1">
              <a:defRPr sz="6019" kern="1200">
                <a:solidFill>
                  <a:schemeClr val="tx1"/>
                </a:solidFill>
                <a:latin typeface="+mn-lt"/>
                <a:ea typeface="+mn-ea"/>
                <a:cs typeface="+mn-cs"/>
              </a:defRPr>
            </a:lvl8pPr>
            <a:lvl9pPr marL="12477495" algn="l" defTabSz="3119372" rtl="0" eaLnBrk="1" latinLnBrk="0" hangingPunct="1">
              <a:defRPr sz="6019" kern="1200">
                <a:solidFill>
                  <a:schemeClr val="tx1"/>
                </a:solidFill>
                <a:latin typeface="+mn-lt"/>
                <a:ea typeface="+mn-ea"/>
                <a:cs typeface="+mn-cs"/>
              </a:defRPr>
            </a:lvl9pPr>
          </a:lstStyle>
          <a:p>
            <a:pPr algn="ctr" defTabSz="3119294"/>
            <a:r>
              <a:rPr lang="en-US" sz="2800" b="1" dirty="0">
                <a:solidFill>
                  <a:srgbClr val="00A0C8"/>
                </a:solidFill>
                <a:latin typeface="Amazon Ember"/>
              </a:rPr>
              <a:t>Production ready</a:t>
            </a:r>
          </a:p>
        </p:txBody>
      </p:sp>
      <p:sp>
        <p:nvSpPr>
          <p:cNvPr id="166" name="Rectangle 165">
            <a:extLst>
              <a:ext uri="{FF2B5EF4-FFF2-40B4-BE49-F238E27FC236}">
                <a16:creationId xmlns:a16="http://schemas.microsoft.com/office/drawing/2014/main" id="{37B0E739-EF88-4D75-9891-053D00080525}"/>
              </a:ext>
            </a:extLst>
          </p:cNvPr>
          <p:cNvSpPr/>
          <p:nvPr/>
        </p:nvSpPr>
        <p:spPr>
          <a:xfrm>
            <a:off x="8774152" y="3748473"/>
            <a:ext cx="5956320" cy="430887"/>
          </a:xfrm>
          <a:prstGeom prst="rect">
            <a:avLst/>
          </a:prstGeom>
        </p:spPr>
        <p:txBody>
          <a:bodyPr wrap="square" lIns="0" tIns="0" rIns="0" bIns="0">
            <a:spAutoFit/>
          </a:bodyPr>
          <a:lstStyle>
            <a:defPPr>
              <a:defRPr lang="en-US"/>
            </a:defPPr>
            <a:lvl1pPr marL="0" algn="l" defTabSz="3119372" rtl="0" eaLnBrk="1" latinLnBrk="0" hangingPunct="1">
              <a:defRPr sz="6019" kern="1200">
                <a:solidFill>
                  <a:schemeClr val="tx1"/>
                </a:solidFill>
                <a:latin typeface="+mn-lt"/>
                <a:ea typeface="+mn-ea"/>
                <a:cs typeface="+mn-cs"/>
              </a:defRPr>
            </a:lvl1pPr>
            <a:lvl2pPr marL="1559689" algn="l" defTabSz="3119372" rtl="0" eaLnBrk="1" latinLnBrk="0" hangingPunct="1">
              <a:defRPr sz="6019" kern="1200">
                <a:solidFill>
                  <a:schemeClr val="tx1"/>
                </a:solidFill>
                <a:latin typeface="+mn-lt"/>
                <a:ea typeface="+mn-ea"/>
                <a:cs typeface="+mn-cs"/>
              </a:defRPr>
            </a:lvl2pPr>
            <a:lvl3pPr marL="3119372" algn="l" defTabSz="3119372" rtl="0" eaLnBrk="1" latinLnBrk="0" hangingPunct="1">
              <a:defRPr sz="6019" kern="1200">
                <a:solidFill>
                  <a:schemeClr val="tx1"/>
                </a:solidFill>
                <a:latin typeface="+mn-lt"/>
                <a:ea typeface="+mn-ea"/>
                <a:cs typeface="+mn-cs"/>
              </a:defRPr>
            </a:lvl3pPr>
            <a:lvl4pPr marL="4679061" algn="l" defTabSz="3119372" rtl="0" eaLnBrk="1" latinLnBrk="0" hangingPunct="1">
              <a:defRPr sz="6019" kern="1200">
                <a:solidFill>
                  <a:schemeClr val="tx1"/>
                </a:solidFill>
                <a:latin typeface="+mn-lt"/>
                <a:ea typeface="+mn-ea"/>
                <a:cs typeface="+mn-cs"/>
              </a:defRPr>
            </a:lvl4pPr>
            <a:lvl5pPr marL="6238745" algn="l" defTabSz="3119372" rtl="0" eaLnBrk="1" latinLnBrk="0" hangingPunct="1">
              <a:defRPr sz="6019" kern="1200">
                <a:solidFill>
                  <a:schemeClr val="tx1"/>
                </a:solidFill>
                <a:latin typeface="+mn-lt"/>
                <a:ea typeface="+mn-ea"/>
                <a:cs typeface="+mn-cs"/>
              </a:defRPr>
            </a:lvl5pPr>
            <a:lvl6pPr marL="7798436" algn="l" defTabSz="3119372" rtl="0" eaLnBrk="1" latinLnBrk="0" hangingPunct="1">
              <a:defRPr sz="6019" kern="1200">
                <a:solidFill>
                  <a:schemeClr val="tx1"/>
                </a:solidFill>
                <a:latin typeface="+mn-lt"/>
                <a:ea typeface="+mn-ea"/>
                <a:cs typeface="+mn-cs"/>
              </a:defRPr>
            </a:lvl6pPr>
            <a:lvl7pPr marL="9358120" algn="l" defTabSz="3119372" rtl="0" eaLnBrk="1" latinLnBrk="0" hangingPunct="1">
              <a:defRPr sz="6019" kern="1200">
                <a:solidFill>
                  <a:schemeClr val="tx1"/>
                </a:solidFill>
                <a:latin typeface="+mn-lt"/>
                <a:ea typeface="+mn-ea"/>
                <a:cs typeface="+mn-cs"/>
              </a:defRPr>
            </a:lvl7pPr>
            <a:lvl8pPr marL="10917803" algn="l" defTabSz="3119372" rtl="0" eaLnBrk="1" latinLnBrk="0" hangingPunct="1">
              <a:defRPr sz="6019" kern="1200">
                <a:solidFill>
                  <a:schemeClr val="tx1"/>
                </a:solidFill>
                <a:latin typeface="+mn-lt"/>
                <a:ea typeface="+mn-ea"/>
                <a:cs typeface="+mn-cs"/>
              </a:defRPr>
            </a:lvl8pPr>
            <a:lvl9pPr marL="12477495" algn="l" defTabSz="3119372" rtl="0" eaLnBrk="1" latinLnBrk="0" hangingPunct="1">
              <a:defRPr sz="6019" kern="1200">
                <a:solidFill>
                  <a:schemeClr val="tx1"/>
                </a:solidFill>
                <a:latin typeface="+mn-lt"/>
                <a:ea typeface="+mn-ea"/>
                <a:cs typeface="+mn-cs"/>
              </a:defRPr>
            </a:lvl9pPr>
          </a:lstStyle>
          <a:p>
            <a:pPr algn="ctr" defTabSz="3119294"/>
            <a:r>
              <a:rPr lang="en-US" sz="2800" b="1" dirty="0">
                <a:solidFill>
                  <a:srgbClr val="00A0C8"/>
                </a:solidFill>
                <a:latin typeface="Amazon Ember"/>
              </a:rPr>
              <a:t>Powerful integrations</a:t>
            </a:r>
          </a:p>
        </p:txBody>
      </p:sp>
      <p:sp>
        <p:nvSpPr>
          <p:cNvPr id="228" name="TextBox 227">
            <a:extLst>
              <a:ext uri="{FF2B5EF4-FFF2-40B4-BE49-F238E27FC236}">
                <a16:creationId xmlns:a16="http://schemas.microsoft.com/office/drawing/2014/main" id="{1A78CAA7-21C7-47E9-BD40-E395CDBD6F02}"/>
              </a:ext>
            </a:extLst>
          </p:cNvPr>
          <p:cNvSpPr txBox="1"/>
          <p:nvPr/>
        </p:nvSpPr>
        <p:spPr>
          <a:xfrm>
            <a:off x="833008" y="4347889"/>
            <a:ext cx="3811170" cy="1200329"/>
          </a:xfrm>
          <a:prstGeom prst="rect">
            <a:avLst/>
          </a:prstGeom>
          <a:noFill/>
          <a:ln>
            <a:noFill/>
          </a:ln>
        </p:spPr>
        <p:txBody>
          <a:bodyPr wrap="square" rtlCol="0">
            <a:spAutoFit/>
          </a:bodyPr>
          <a:lstStyle/>
          <a:p>
            <a:pPr algn="ctr" defTabSz="1097185">
              <a:spcAft>
                <a:spcPts val="1000"/>
              </a:spcAft>
            </a:pPr>
            <a:r>
              <a:rPr lang="en-US" sz="1800" dirty="0">
                <a:solidFill>
                  <a:srgbClr val="FFFFFF"/>
                </a:solidFill>
                <a:latin typeface="Amazon Ember"/>
              </a:rPr>
              <a:t>No changes required of existing code, works with existing workflows and microservices                  built on Amazon ECS</a:t>
            </a:r>
          </a:p>
        </p:txBody>
      </p:sp>
      <p:sp>
        <p:nvSpPr>
          <p:cNvPr id="229" name="TextBox 228">
            <a:extLst>
              <a:ext uri="{FF2B5EF4-FFF2-40B4-BE49-F238E27FC236}">
                <a16:creationId xmlns:a16="http://schemas.microsoft.com/office/drawing/2014/main" id="{49FD3372-8AD5-4489-B501-18813B91AE5B}"/>
              </a:ext>
            </a:extLst>
          </p:cNvPr>
          <p:cNvSpPr txBox="1"/>
          <p:nvPr/>
        </p:nvSpPr>
        <p:spPr>
          <a:xfrm>
            <a:off x="5090160" y="4347889"/>
            <a:ext cx="4450080" cy="1200329"/>
          </a:xfrm>
          <a:prstGeom prst="rect">
            <a:avLst/>
          </a:prstGeom>
          <a:noFill/>
          <a:ln>
            <a:noFill/>
          </a:ln>
        </p:spPr>
        <p:txBody>
          <a:bodyPr wrap="square" rtlCol="0">
            <a:spAutoFit/>
          </a:bodyPr>
          <a:lstStyle/>
          <a:p>
            <a:pPr algn="ctr" defTabSz="1097185">
              <a:spcAft>
                <a:spcPts val="1000"/>
              </a:spcAft>
            </a:pPr>
            <a:r>
              <a:rPr lang="en-US" sz="1800" dirty="0">
                <a:solidFill>
                  <a:srgbClr val="FFFFFF"/>
                </a:solidFill>
                <a:latin typeface="Amazon Ember"/>
              </a:rPr>
              <a:t>ISO, PCI, HIPAA, SOC compliant. </a:t>
            </a:r>
            <a:br>
              <a:rPr lang="en-US" sz="1800" dirty="0">
                <a:solidFill>
                  <a:srgbClr val="FFFFFF"/>
                </a:solidFill>
                <a:latin typeface="Amazon Ember"/>
              </a:rPr>
            </a:br>
            <a:r>
              <a:rPr lang="en-US" sz="1800" dirty="0">
                <a:solidFill>
                  <a:srgbClr val="FFFFFF"/>
                </a:solidFill>
                <a:latin typeface="Amazon Ember"/>
              </a:rPr>
              <a:t>Launch ten or tens of thousands </a:t>
            </a:r>
            <a:br>
              <a:rPr lang="en-US" sz="1800" dirty="0">
                <a:solidFill>
                  <a:srgbClr val="FFFFFF"/>
                </a:solidFill>
                <a:latin typeface="Amazon Ember"/>
              </a:rPr>
            </a:br>
            <a:r>
              <a:rPr lang="en-US" sz="1800" dirty="0">
                <a:solidFill>
                  <a:srgbClr val="FFFFFF"/>
                </a:solidFill>
                <a:latin typeface="Amazon Ember"/>
              </a:rPr>
              <a:t>of containers in </a:t>
            </a:r>
            <a:r>
              <a:rPr lang="en-US" sz="1800" dirty="0">
                <a:solidFill>
                  <a:srgbClr val="002D43"/>
                </a:solidFill>
                <a:latin typeface="Amazon Ember"/>
              </a:rPr>
              <a:t>seconds in 9 </a:t>
            </a:r>
            <a:br>
              <a:rPr lang="en-US" sz="1800" dirty="0">
                <a:solidFill>
                  <a:srgbClr val="002D43"/>
                </a:solidFill>
                <a:latin typeface="Amazon Ember"/>
              </a:rPr>
            </a:br>
            <a:r>
              <a:rPr lang="en-US" sz="1800" dirty="0">
                <a:solidFill>
                  <a:srgbClr val="002D43"/>
                </a:solidFill>
                <a:latin typeface="Amazon Ember"/>
              </a:rPr>
              <a:t>global regions (+7 in 2018)</a:t>
            </a:r>
          </a:p>
        </p:txBody>
      </p:sp>
      <p:sp>
        <p:nvSpPr>
          <p:cNvPr id="230" name="TextBox 229">
            <a:extLst>
              <a:ext uri="{FF2B5EF4-FFF2-40B4-BE49-F238E27FC236}">
                <a16:creationId xmlns:a16="http://schemas.microsoft.com/office/drawing/2014/main" id="{8B31B2CC-D06D-4E83-9C85-134529F6A77B}"/>
              </a:ext>
            </a:extLst>
          </p:cNvPr>
          <p:cNvSpPr txBox="1"/>
          <p:nvPr/>
        </p:nvSpPr>
        <p:spPr>
          <a:xfrm>
            <a:off x="9817201" y="4347888"/>
            <a:ext cx="3891404" cy="923330"/>
          </a:xfrm>
          <a:prstGeom prst="rect">
            <a:avLst/>
          </a:prstGeom>
          <a:noFill/>
          <a:ln>
            <a:noFill/>
          </a:ln>
        </p:spPr>
        <p:txBody>
          <a:bodyPr wrap="square" rtlCol="0">
            <a:spAutoFit/>
          </a:bodyPr>
          <a:lstStyle/>
          <a:p>
            <a:pPr algn="ctr" defTabSz="1097185">
              <a:spcAft>
                <a:spcPts val="1000"/>
              </a:spcAft>
            </a:pPr>
            <a:r>
              <a:rPr lang="en-US" sz="1800" dirty="0">
                <a:solidFill>
                  <a:srgbClr val="FFFFFF"/>
                </a:solidFill>
                <a:latin typeface="Amazon Ember"/>
              </a:rPr>
              <a:t>Native AWS integrations for networking, security, CICD,                    monitoring, and tracing</a:t>
            </a:r>
          </a:p>
        </p:txBody>
      </p:sp>
      <p:sp>
        <p:nvSpPr>
          <p:cNvPr id="231" name="Rectangle 230">
            <a:extLst>
              <a:ext uri="{FF2B5EF4-FFF2-40B4-BE49-F238E27FC236}">
                <a16:creationId xmlns:a16="http://schemas.microsoft.com/office/drawing/2014/main" id="{A09FBAB6-1195-453C-AFE3-4FF692915E4A}"/>
              </a:ext>
            </a:extLst>
          </p:cNvPr>
          <p:cNvSpPr/>
          <p:nvPr/>
        </p:nvSpPr>
        <p:spPr>
          <a:xfrm>
            <a:off x="896206" y="6425751"/>
            <a:ext cx="12837992" cy="523220"/>
          </a:xfrm>
          <a:prstGeom prst="rect">
            <a:avLst/>
          </a:prstGeom>
          <a:noFill/>
        </p:spPr>
        <p:txBody>
          <a:bodyPr wrap="square">
            <a:spAutoFit/>
          </a:bodyPr>
          <a:lstStyle/>
          <a:p>
            <a:pPr algn="ctr" defTabSz="1097185">
              <a:spcBef>
                <a:spcPts val="1280"/>
              </a:spcBef>
              <a:spcAft>
                <a:spcPts val="1080"/>
              </a:spcAft>
              <a:defRPr/>
            </a:pPr>
            <a:r>
              <a:rPr lang="en-US" sz="2800" dirty="0">
                <a:solidFill>
                  <a:srgbClr val="FF9900"/>
                </a:solidFill>
                <a:latin typeface="Amazon Ember Light"/>
                <a:ea typeface="Amazon Ember Light" panose="020B0403020204020204" pitchFamily="34" charset="0"/>
                <a:cs typeface="Amazon Ember Light" panose="020B0403020204020204" pitchFamily="34" charset="0"/>
              </a:rPr>
              <a:t>Fargate runs tens of millions of containers for AWS customers every week</a:t>
            </a:r>
          </a:p>
        </p:txBody>
      </p:sp>
      <p:grpSp>
        <p:nvGrpSpPr>
          <p:cNvPr id="232" name="Group 231">
            <a:extLst>
              <a:ext uri="{FF2B5EF4-FFF2-40B4-BE49-F238E27FC236}">
                <a16:creationId xmlns:a16="http://schemas.microsoft.com/office/drawing/2014/main" id="{022FFAE0-D00B-41C8-88AF-4CDA1C7538B4}"/>
              </a:ext>
            </a:extLst>
          </p:cNvPr>
          <p:cNvGrpSpPr/>
          <p:nvPr/>
        </p:nvGrpSpPr>
        <p:grpSpPr>
          <a:xfrm>
            <a:off x="823470" y="6043671"/>
            <a:ext cx="12983464" cy="266701"/>
            <a:chOff x="821436" y="5562600"/>
            <a:chExt cx="12983464" cy="266700"/>
          </a:xfrm>
        </p:grpSpPr>
        <p:cxnSp>
          <p:nvCxnSpPr>
            <p:cNvPr id="233" name="Straight Connector 232">
              <a:extLst>
                <a:ext uri="{FF2B5EF4-FFF2-40B4-BE49-F238E27FC236}">
                  <a16:creationId xmlns:a16="http://schemas.microsoft.com/office/drawing/2014/main" id="{EECF6B80-264D-4984-9D01-F8DF8876EBAD}"/>
                </a:ext>
              </a:extLst>
            </p:cNvPr>
            <p:cNvCxnSpPr>
              <a:cxnSpLocks/>
            </p:cNvCxnSpPr>
            <p:nvPr/>
          </p:nvCxnSpPr>
          <p:spPr>
            <a:xfrm>
              <a:off x="821436" y="5562600"/>
              <a:ext cx="5907024" cy="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095DA5F-F026-4213-8C47-20968C6DB93C}"/>
                </a:ext>
              </a:extLst>
            </p:cNvPr>
            <p:cNvCxnSpPr>
              <a:cxnSpLocks/>
            </p:cNvCxnSpPr>
            <p:nvPr/>
          </p:nvCxnSpPr>
          <p:spPr>
            <a:xfrm>
              <a:off x="7898606" y="5562600"/>
              <a:ext cx="5906294" cy="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5" name="Group 234">
              <a:extLst>
                <a:ext uri="{FF2B5EF4-FFF2-40B4-BE49-F238E27FC236}">
                  <a16:creationId xmlns:a16="http://schemas.microsoft.com/office/drawing/2014/main" id="{6A9D6EF9-FE60-4FCE-894C-4557EBCB8A9B}"/>
                </a:ext>
              </a:extLst>
            </p:cNvPr>
            <p:cNvGrpSpPr/>
            <p:nvPr/>
          </p:nvGrpSpPr>
          <p:grpSpPr>
            <a:xfrm>
              <a:off x="6728460" y="5562600"/>
              <a:ext cx="1173480" cy="266700"/>
              <a:chOff x="6591300" y="5562600"/>
              <a:chExt cx="1173480" cy="266700"/>
            </a:xfrm>
          </p:grpSpPr>
          <p:cxnSp>
            <p:nvCxnSpPr>
              <p:cNvPr id="236" name="Straight Connector 235">
                <a:extLst>
                  <a:ext uri="{FF2B5EF4-FFF2-40B4-BE49-F238E27FC236}">
                    <a16:creationId xmlns:a16="http://schemas.microsoft.com/office/drawing/2014/main" id="{12962451-A914-492E-A7BC-633B550F7E0E}"/>
                  </a:ext>
                </a:extLst>
              </p:cNvPr>
              <p:cNvCxnSpPr>
                <a:cxnSpLocks/>
              </p:cNvCxnSpPr>
              <p:nvPr/>
            </p:nvCxnSpPr>
            <p:spPr>
              <a:xfrm>
                <a:off x="6591300" y="5562600"/>
                <a:ext cx="586740" cy="26670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5BBD77A-60EB-41C4-8057-E867D67A606F}"/>
                  </a:ext>
                </a:extLst>
              </p:cNvPr>
              <p:cNvCxnSpPr>
                <a:cxnSpLocks/>
              </p:cNvCxnSpPr>
              <p:nvPr/>
            </p:nvCxnSpPr>
            <p:spPr>
              <a:xfrm flipV="1">
                <a:off x="7178040" y="5562600"/>
                <a:ext cx="586740" cy="26670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3" name="Graphic 442">
            <a:extLst>
              <a:ext uri="{FF2B5EF4-FFF2-40B4-BE49-F238E27FC236}">
                <a16:creationId xmlns:a16="http://schemas.microsoft.com/office/drawing/2014/main" id="{416B22B2-49C1-4C47-BF2B-5E78B1C1B434}"/>
              </a:ext>
            </a:extLst>
          </p:cNvPr>
          <p:cNvGrpSpPr/>
          <p:nvPr/>
        </p:nvGrpSpPr>
        <p:grpSpPr>
          <a:xfrm>
            <a:off x="1432834" y="1370744"/>
            <a:ext cx="2611518" cy="2611518"/>
            <a:chOff x="1702402" y="7468280"/>
            <a:chExt cx="643689" cy="643689"/>
          </a:xfrm>
          <a:noFill/>
        </p:grpSpPr>
        <p:sp>
          <p:nvSpPr>
            <p:cNvPr id="91" name="Freeform: Shape 90">
              <a:extLst>
                <a:ext uri="{FF2B5EF4-FFF2-40B4-BE49-F238E27FC236}">
                  <a16:creationId xmlns:a16="http://schemas.microsoft.com/office/drawing/2014/main" id="{5003D281-FB66-492B-BD4A-682F86D9075B}"/>
                </a:ext>
              </a:extLst>
            </p:cNvPr>
            <p:cNvSpPr/>
            <p:nvPr/>
          </p:nvSpPr>
          <p:spPr>
            <a:xfrm>
              <a:off x="2105673" y="7805251"/>
              <a:ext cx="196325" cy="196325"/>
            </a:xfrm>
            <a:custGeom>
              <a:avLst/>
              <a:gdLst>
                <a:gd name="connsiteX0" fmla="*/ 23173 w 196325"/>
                <a:gd name="connsiteY0" fmla="*/ 154164 h 196325"/>
                <a:gd name="connsiteX1" fmla="*/ 27035 w 196325"/>
                <a:gd name="connsiteY1" fmla="*/ 158669 h 196325"/>
                <a:gd name="connsiteX2" fmla="*/ 30897 w 196325"/>
                <a:gd name="connsiteY2" fmla="*/ 163175 h 196325"/>
                <a:gd name="connsiteX3" fmla="*/ 34759 w 196325"/>
                <a:gd name="connsiteY3" fmla="*/ 167681 h 196325"/>
                <a:gd name="connsiteX4" fmla="*/ 60829 w 196325"/>
                <a:gd name="connsiteY4" fmla="*/ 154164 h 196325"/>
                <a:gd name="connsiteX5" fmla="*/ 79496 w 196325"/>
                <a:gd name="connsiteY5" fmla="*/ 163497 h 196325"/>
                <a:gd name="connsiteX6" fmla="*/ 84645 w 196325"/>
                <a:gd name="connsiteY6" fmla="*/ 192463 h 196325"/>
                <a:gd name="connsiteX7" fmla="*/ 90438 w 196325"/>
                <a:gd name="connsiteY7" fmla="*/ 192785 h 196325"/>
                <a:gd name="connsiteX8" fmla="*/ 96231 w 196325"/>
                <a:gd name="connsiteY8" fmla="*/ 193107 h 196325"/>
                <a:gd name="connsiteX9" fmla="*/ 102025 w 196325"/>
                <a:gd name="connsiteY9" fmla="*/ 193429 h 196325"/>
                <a:gd name="connsiteX10" fmla="*/ 111036 w 196325"/>
                <a:gd name="connsiteY10" fmla="*/ 165428 h 196325"/>
                <a:gd name="connsiteX11" fmla="*/ 130669 w 196325"/>
                <a:gd name="connsiteY11" fmla="*/ 158669 h 196325"/>
                <a:gd name="connsiteX12" fmla="*/ 154807 w 196325"/>
                <a:gd name="connsiteY12" fmla="*/ 175405 h 196325"/>
                <a:gd name="connsiteX13" fmla="*/ 159313 w 196325"/>
                <a:gd name="connsiteY13" fmla="*/ 171543 h 196325"/>
                <a:gd name="connsiteX14" fmla="*/ 163819 w 196325"/>
                <a:gd name="connsiteY14" fmla="*/ 167681 h 196325"/>
                <a:gd name="connsiteX15" fmla="*/ 168325 w 196325"/>
                <a:gd name="connsiteY15" fmla="*/ 163819 h 196325"/>
                <a:gd name="connsiteX16" fmla="*/ 154807 w 196325"/>
                <a:gd name="connsiteY16" fmla="*/ 137749 h 196325"/>
                <a:gd name="connsiteX17" fmla="*/ 164141 w 196325"/>
                <a:gd name="connsiteY17" fmla="*/ 119082 h 196325"/>
                <a:gd name="connsiteX18" fmla="*/ 193107 w 196325"/>
                <a:gd name="connsiteY18" fmla="*/ 113933 h 196325"/>
                <a:gd name="connsiteX19" fmla="*/ 193429 w 196325"/>
                <a:gd name="connsiteY19" fmla="*/ 108140 h 196325"/>
                <a:gd name="connsiteX20" fmla="*/ 193750 w 196325"/>
                <a:gd name="connsiteY20" fmla="*/ 102347 h 196325"/>
                <a:gd name="connsiteX21" fmla="*/ 194072 w 196325"/>
                <a:gd name="connsiteY21" fmla="*/ 96553 h 196325"/>
                <a:gd name="connsiteX22" fmla="*/ 166072 w 196325"/>
                <a:gd name="connsiteY22" fmla="*/ 87542 h 196325"/>
                <a:gd name="connsiteX23" fmla="*/ 159313 w 196325"/>
                <a:gd name="connsiteY23" fmla="*/ 67909 h 196325"/>
                <a:gd name="connsiteX24" fmla="*/ 176049 w 196325"/>
                <a:gd name="connsiteY24" fmla="*/ 43771 h 196325"/>
                <a:gd name="connsiteX25" fmla="*/ 172187 w 196325"/>
                <a:gd name="connsiteY25" fmla="*/ 39265 h 196325"/>
                <a:gd name="connsiteX26" fmla="*/ 168325 w 196325"/>
                <a:gd name="connsiteY26" fmla="*/ 34759 h 196325"/>
                <a:gd name="connsiteX27" fmla="*/ 164463 w 196325"/>
                <a:gd name="connsiteY27" fmla="*/ 30253 h 196325"/>
                <a:gd name="connsiteX28" fmla="*/ 138393 w 196325"/>
                <a:gd name="connsiteY28" fmla="*/ 43771 h 196325"/>
                <a:gd name="connsiteX29" fmla="*/ 119726 w 196325"/>
                <a:gd name="connsiteY29" fmla="*/ 34437 h 196325"/>
                <a:gd name="connsiteX30" fmla="*/ 114577 w 196325"/>
                <a:gd name="connsiteY30" fmla="*/ 5793 h 196325"/>
                <a:gd name="connsiteX31" fmla="*/ 108783 w 196325"/>
                <a:gd name="connsiteY31" fmla="*/ 5471 h 196325"/>
                <a:gd name="connsiteX32" fmla="*/ 102990 w 196325"/>
                <a:gd name="connsiteY32" fmla="*/ 5150 h 196325"/>
                <a:gd name="connsiteX33" fmla="*/ 97197 w 196325"/>
                <a:gd name="connsiteY33" fmla="*/ 4828 h 196325"/>
                <a:gd name="connsiteX34" fmla="*/ 88185 w 196325"/>
                <a:gd name="connsiteY34" fmla="*/ 32506 h 196325"/>
                <a:gd name="connsiteX35" fmla="*/ 68231 w 196325"/>
                <a:gd name="connsiteY35" fmla="*/ 39265 h 196325"/>
                <a:gd name="connsiteX36" fmla="*/ 44093 w 196325"/>
                <a:gd name="connsiteY36" fmla="*/ 22529 h 196325"/>
                <a:gd name="connsiteX37" fmla="*/ 39587 w 196325"/>
                <a:gd name="connsiteY37" fmla="*/ 26391 h 196325"/>
                <a:gd name="connsiteX38" fmla="*/ 35081 w 196325"/>
                <a:gd name="connsiteY38" fmla="*/ 30253 h 196325"/>
                <a:gd name="connsiteX39" fmla="*/ 30575 w 196325"/>
                <a:gd name="connsiteY39" fmla="*/ 34116 h 196325"/>
                <a:gd name="connsiteX40" fmla="*/ 43771 w 196325"/>
                <a:gd name="connsiteY40" fmla="*/ 60185 h 196325"/>
                <a:gd name="connsiteX41" fmla="*/ 34437 w 196325"/>
                <a:gd name="connsiteY41" fmla="*/ 79174 h 196325"/>
                <a:gd name="connsiteX42" fmla="*/ 5793 w 196325"/>
                <a:gd name="connsiteY42" fmla="*/ 84323 h 196325"/>
                <a:gd name="connsiteX43" fmla="*/ 5471 w 196325"/>
                <a:gd name="connsiteY43" fmla="*/ 90116 h 196325"/>
                <a:gd name="connsiteX44" fmla="*/ 5150 w 196325"/>
                <a:gd name="connsiteY44" fmla="*/ 95910 h 196325"/>
                <a:gd name="connsiteX45" fmla="*/ 4828 w 196325"/>
                <a:gd name="connsiteY45" fmla="*/ 101703 h 196325"/>
                <a:gd name="connsiteX46" fmla="*/ 32828 w 196325"/>
                <a:gd name="connsiteY46" fmla="*/ 110715 h 196325"/>
                <a:gd name="connsiteX47" fmla="*/ 39587 w 196325"/>
                <a:gd name="connsiteY47" fmla="*/ 130669 h 196325"/>
                <a:gd name="connsiteX48" fmla="*/ 23173 w 196325"/>
                <a:gd name="connsiteY48" fmla="*/ 154164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3173" y="154164"/>
                  </a:moveTo>
                  <a:lnTo>
                    <a:pt x="27035" y="158669"/>
                  </a:lnTo>
                  <a:lnTo>
                    <a:pt x="30897" y="163175"/>
                  </a:lnTo>
                  <a:lnTo>
                    <a:pt x="34759" y="167681"/>
                  </a:lnTo>
                  <a:lnTo>
                    <a:pt x="60829" y="154164"/>
                  </a:lnTo>
                  <a:cubicBezTo>
                    <a:pt x="66622" y="158347"/>
                    <a:pt x="73059" y="161244"/>
                    <a:pt x="79496" y="163497"/>
                  </a:cubicBezTo>
                  <a:lnTo>
                    <a:pt x="84645" y="192463"/>
                  </a:lnTo>
                  <a:lnTo>
                    <a:pt x="90438" y="192785"/>
                  </a:lnTo>
                  <a:lnTo>
                    <a:pt x="96231" y="193107"/>
                  </a:lnTo>
                  <a:lnTo>
                    <a:pt x="102025" y="193429"/>
                  </a:lnTo>
                  <a:lnTo>
                    <a:pt x="111036" y="165428"/>
                  </a:lnTo>
                  <a:cubicBezTo>
                    <a:pt x="117795" y="164141"/>
                    <a:pt x="124554" y="161888"/>
                    <a:pt x="130669" y="158669"/>
                  </a:cubicBezTo>
                  <a:lnTo>
                    <a:pt x="154807" y="175405"/>
                  </a:lnTo>
                  <a:lnTo>
                    <a:pt x="159313" y="171543"/>
                  </a:lnTo>
                  <a:lnTo>
                    <a:pt x="163819" y="167681"/>
                  </a:lnTo>
                  <a:lnTo>
                    <a:pt x="168325" y="163819"/>
                  </a:lnTo>
                  <a:lnTo>
                    <a:pt x="154807" y="137749"/>
                  </a:lnTo>
                  <a:cubicBezTo>
                    <a:pt x="158991" y="131956"/>
                    <a:pt x="161888" y="125841"/>
                    <a:pt x="164141" y="119082"/>
                  </a:cubicBezTo>
                  <a:lnTo>
                    <a:pt x="193107" y="113933"/>
                  </a:lnTo>
                  <a:lnTo>
                    <a:pt x="193429" y="108140"/>
                  </a:lnTo>
                  <a:lnTo>
                    <a:pt x="193750" y="102347"/>
                  </a:lnTo>
                  <a:lnTo>
                    <a:pt x="194072" y="96553"/>
                  </a:lnTo>
                  <a:lnTo>
                    <a:pt x="166072" y="87542"/>
                  </a:lnTo>
                  <a:cubicBezTo>
                    <a:pt x="164784" y="80783"/>
                    <a:pt x="162853" y="74024"/>
                    <a:pt x="159313" y="67909"/>
                  </a:cubicBezTo>
                  <a:lnTo>
                    <a:pt x="176049" y="43771"/>
                  </a:lnTo>
                  <a:lnTo>
                    <a:pt x="172187" y="39265"/>
                  </a:lnTo>
                  <a:lnTo>
                    <a:pt x="168325" y="34759"/>
                  </a:lnTo>
                  <a:lnTo>
                    <a:pt x="164463" y="30253"/>
                  </a:lnTo>
                  <a:lnTo>
                    <a:pt x="138393" y="43771"/>
                  </a:lnTo>
                  <a:cubicBezTo>
                    <a:pt x="132600" y="39587"/>
                    <a:pt x="126163" y="36690"/>
                    <a:pt x="119726" y="34437"/>
                  </a:cubicBezTo>
                  <a:lnTo>
                    <a:pt x="114577" y="5793"/>
                  </a:lnTo>
                  <a:lnTo>
                    <a:pt x="108783" y="5471"/>
                  </a:lnTo>
                  <a:lnTo>
                    <a:pt x="102990" y="5150"/>
                  </a:lnTo>
                  <a:lnTo>
                    <a:pt x="97197" y="4828"/>
                  </a:lnTo>
                  <a:lnTo>
                    <a:pt x="88185" y="32506"/>
                  </a:lnTo>
                  <a:cubicBezTo>
                    <a:pt x="81427" y="33794"/>
                    <a:pt x="74668" y="36047"/>
                    <a:pt x="68231" y="39265"/>
                  </a:cubicBezTo>
                  <a:lnTo>
                    <a:pt x="44093" y="22529"/>
                  </a:lnTo>
                  <a:lnTo>
                    <a:pt x="39587" y="26391"/>
                  </a:lnTo>
                  <a:lnTo>
                    <a:pt x="35081" y="30253"/>
                  </a:lnTo>
                  <a:lnTo>
                    <a:pt x="30575" y="34116"/>
                  </a:lnTo>
                  <a:lnTo>
                    <a:pt x="43771" y="60185"/>
                  </a:lnTo>
                  <a:cubicBezTo>
                    <a:pt x="39587" y="65978"/>
                    <a:pt x="36690" y="72415"/>
                    <a:pt x="34437" y="79174"/>
                  </a:cubicBezTo>
                  <a:lnTo>
                    <a:pt x="5793" y="84323"/>
                  </a:lnTo>
                  <a:lnTo>
                    <a:pt x="5471" y="90116"/>
                  </a:lnTo>
                  <a:lnTo>
                    <a:pt x="5150" y="95910"/>
                  </a:lnTo>
                  <a:lnTo>
                    <a:pt x="4828" y="101703"/>
                  </a:lnTo>
                  <a:lnTo>
                    <a:pt x="32828" y="110715"/>
                  </a:lnTo>
                  <a:cubicBezTo>
                    <a:pt x="34115" y="117473"/>
                    <a:pt x="36368" y="124232"/>
                    <a:pt x="39587" y="130669"/>
                  </a:cubicBezTo>
                  <a:lnTo>
                    <a:pt x="23173" y="154164"/>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3" name="Freeform: Shape 92">
              <a:extLst>
                <a:ext uri="{FF2B5EF4-FFF2-40B4-BE49-F238E27FC236}">
                  <a16:creationId xmlns:a16="http://schemas.microsoft.com/office/drawing/2014/main" id="{2DFD07AA-979A-42F7-BB79-2B61CB0BE65C}"/>
                </a:ext>
              </a:extLst>
            </p:cNvPr>
            <p:cNvSpPr/>
            <p:nvPr/>
          </p:nvSpPr>
          <p:spPr>
            <a:xfrm>
              <a:off x="2162961" y="7861574"/>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4" name="Freeform: Shape 93">
              <a:extLst>
                <a:ext uri="{FF2B5EF4-FFF2-40B4-BE49-F238E27FC236}">
                  <a16:creationId xmlns:a16="http://schemas.microsoft.com/office/drawing/2014/main" id="{2A83C3A5-D8FE-4125-BC5A-1D15F269196F}"/>
                </a:ext>
              </a:extLst>
            </p:cNvPr>
            <p:cNvSpPr/>
            <p:nvPr/>
          </p:nvSpPr>
          <p:spPr>
            <a:xfrm>
              <a:off x="1881669" y="7724468"/>
              <a:ext cx="289660" cy="202762"/>
            </a:xfrm>
            <a:custGeom>
              <a:avLst/>
              <a:gdLst>
                <a:gd name="connsiteX0" fmla="*/ 288051 w 289660"/>
                <a:gd name="connsiteY0" fmla="*/ 93657 h 202762"/>
                <a:gd name="connsiteX1" fmla="*/ 288051 w 289660"/>
                <a:gd name="connsiteY1" fmla="*/ 12552 h 202762"/>
                <a:gd name="connsiteX2" fmla="*/ 280327 w 289660"/>
                <a:gd name="connsiteY2" fmla="*/ 4828 h 202762"/>
                <a:gd name="connsiteX3" fmla="*/ 12552 w 289660"/>
                <a:gd name="connsiteY3" fmla="*/ 4828 h 202762"/>
                <a:gd name="connsiteX4" fmla="*/ 4828 w 289660"/>
                <a:gd name="connsiteY4" fmla="*/ 12552 h 202762"/>
                <a:gd name="connsiteX5" fmla="*/ 4828 w 289660"/>
                <a:gd name="connsiteY5" fmla="*/ 190854 h 202762"/>
                <a:gd name="connsiteX6" fmla="*/ 12552 w 289660"/>
                <a:gd name="connsiteY6" fmla="*/ 198578 h 202762"/>
                <a:gd name="connsiteX7" fmla="*/ 225613 w 289660"/>
                <a:gd name="connsiteY7" fmla="*/ 198578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0" h="202762">
                  <a:moveTo>
                    <a:pt x="288051" y="93657"/>
                  </a:moveTo>
                  <a:lnTo>
                    <a:pt x="288051" y="12552"/>
                  </a:lnTo>
                  <a:cubicBezTo>
                    <a:pt x="288051" y="8046"/>
                    <a:pt x="284511" y="4828"/>
                    <a:pt x="280327" y="4828"/>
                  </a:cubicBezTo>
                  <a:lnTo>
                    <a:pt x="12552" y="4828"/>
                  </a:lnTo>
                  <a:cubicBezTo>
                    <a:pt x="8046" y="4828"/>
                    <a:pt x="4828" y="8368"/>
                    <a:pt x="4828" y="12552"/>
                  </a:cubicBezTo>
                  <a:lnTo>
                    <a:pt x="4828" y="190854"/>
                  </a:lnTo>
                  <a:cubicBezTo>
                    <a:pt x="4828" y="195360"/>
                    <a:pt x="8368" y="198578"/>
                    <a:pt x="12552" y="198578"/>
                  </a:cubicBezTo>
                  <a:lnTo>
                    <a:pt x="225613" y="198578"/>
                  </a:lnTo>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5" name="Freeform: Shape 94">
              <a:extLst>
                <a:ext uri="{FF2B5EF4-FFF2-40B4-BE49-F238E27FC236}">
                  <a16:creationId xmlns:a16="http://schemas.microsoft.com/office/drawing/2014/main" id="{A52B6C89-E8F9-49F0-9D38-4B34432BAA70}"/>
                </a:ext>
              </a:extLst>
            </p:cNvPr>
            <p:cNvSpPr/>
            <p:nvPr/>
          </p:nvSpPr>
          <p:spPr>
            <a:xfrm>
              <a:off x="1826956" y="7941070"/>
              <a:ext cx="296097" cy="35403"/>
            </a:xfrm>
            <a:custGeom>
              <a:avLst/>
              <a:gdLst>
                <a:gd name="connsiteX0" fmla="*/ 291913 w 296096"/>
                <a:gd name="connsiteY0" fmla="*/ 33472 h 35402"/>
                <a:gd name="connsiteX1" fmla="*/ 28000 w 296096"/>
                <a:gd name="connsiteY1" fmla="*/ 33472 h 35402"/>
                <a:gd name="connsiteX2" fmla="*/ 4828 w 296096"/>
                <a:gd name="connsiteY2" fmla="*/ 23495 h 35402"/>
                <a:gd name="connsiteX3" fmla="*/ 4828 w 296096"/>
                <a:gd name="connsiteY3" fmla="*/ 4828 h 35402"/>
                <a:gd name="connsiteX4" fmla="*/ 42483 w 296096"/>
                <a:gd name="connsiteY4" fmla="*/ 4828 h 3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96" h="35402">
                  <a:moveTo>
                    <a:pt x="291913" y="33472"/>
                  </a:moveTo>
                  <a:lnTo>
                    <a:pt x="28000" y="33472"/>
                  </a:lnTo>
                  <a:cubicBezTo>
                    <a:pt x="28000" y="33472"/>
                    <a:pt x="11265" y="33472"/>
                    <a:pt x="4828" y="23495"/>
                  </a:cubicBezTo>
                  <a:lnTo>
                    <a:pt x="4828" y="4828"/>
                  </a:lnTo>
                  <a:lnTo>
                    <a:pt x="42483" y="4828"/>
                  </a:lnTo>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6" name="Freeform: Shape 95">
              <a:extLst>
                <a:ext uri="{FF2B5EF4-FFF2-40B4-BE49-F238E27FC236}">
                  <a16:creationId xmlns:a16="http://schemas.microsoft.com/office/drawing/2014/main" id="{CD4959CC-F316-4FFB-949B-1FF7F2016A7A}"/>
                </a:ext>
              </a:extLst>
            </p:cNvPr>
            <p:cNvSpPr/>
            <p:nvPr/>
          </p:nvSpPr>
          <p:spPr>
            <a:xfrm>
              <a:off x="1861071" y="7706123"/>
              <a:ext cx="331500" cy="241383"/>
            </a:xfrm>
            <a:custGeom>
              <a:avLst/>
              <a:gdLst>
                <a:gd name="connsiteX0" fmla="*/ 327638 w 331499"/>
                <a:gd name="connsiteY0" fmla="*/ 93335 h 241383"/>
                <a:gd name="connsiteX1" fmla="*/ 327638 w 331499"/>
                <a:gd name="connsiteY1" fmla="*/ 12552 h 241383"/>
                <a:gd name="connsiteX2" fmla="*/ 319913 w 331499"/>
                <a:gd name="connsiteY2" fmla="*/ 4828 h 241383"/>
                <a:gd name="connsiteX3" fmla="*/ 12552 w 331499"/>
                <a:gd name="connsiteY3" fmla="*/ 4828 h 241383"/>
                <a:gd name="connsiteX4" fmla="*/ 4828 w 331499"/>
                <a:gd name="connsiteY4" fmla="*/ 12552 h 241383"/>
                <a:gd name="connsiteX5" fmla="*/ 4828 w 331499"/>
                <a:gd name="connsiteY5" fmla="*/ 232050 h 241383"/>
                <a:gd name="connsiteX6" fmla="*/ 12552 w 331499"/>
                <a:gd name="connsiteY6" fmla="*/ 239774 h 241383"/>
                <a:gd name="connsiteX7" fmla="*/ 255223 w 331499"/>
                <a:gd name="connsiteY7" fmla="*/ 239774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99" h="241383">
                  <a:moveTo>
                    <a:pt x="327638" y="93335"/>
                  </a:moveTo>
                  <a:lnTo>
                    <a:pt x="327638" y="12552"/>
                  </a:lnTo>
                  <a:cubicBezTo>
                    <a:pt x="327638" y="8046"/>
                    <a:pt x="324097" y="4828"/>
                    <a:pt x="319913" y="4828"/>
                  </a:cubicBezTo>
                  <a:lnTo>
                    <a:pt x="12552" y="4828"/>
                  </a:lnTo>
                  <a:cubicBezTo>
                    <a:pt x="8046" y="4828"/>
                    <a:pt x="4828" y="8368"/>
                    <a:pt x="4828" y="12552"/>
                  </a:cubicBezTo>
                  <a:lnTo>
                    <a:pt x="4828" y="232050"/>
                  </a:lnTo>
                  <a:cubicBezTo>
                    <a:pt x="4828" y="236556"/>
                    <a:pt x="8368" y="239774"/>
                    <a:pt x="12552" y="239774"/>
                  </a:cubicBezTo>
                  <a:lnTo>
                    <a:pt x="255223" y="239774"/>
                  </a:lnTo>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7" name="Freeform: Shape 96">
              <a:extLst>
                <a:ext uri="{FF2B5EF4-FFF2-40B4-BE49-F238E27FC236}">
                  <a16:creationId xmlns:a16="http://schemas.microsoft.com/office/drawing/2014/main" id="{899E6596-DEDE-4C55-AE18-938F03D2126E}"/>
                </a:ext>
              </a:extLst>
            </p:cNvPr>
            <p:cNvSpPr/>
            <p:nvPr/>
          </p:nvSpPr>
          <p:spPr>
            <a:xfrm>
              <a:off x="1878622" y="7684271"/>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8" name="Freeform: Shape 97">
              <a:extLst>
                <a:ext uri="{FF2B5EF4-FFF2-40B4-BE49-F238E27FC236}">
                  <a16:creationId xmlns:a16="http://schemas.microsoft.com/office/drawing/2014/main" id="{76A8E14C-1F17-4FC4-9BBF-EDD7AFD75401}"/>
                </a:ext>
              </a:extLst>
            </p:cNvPr>
            <p:cNvSpPr/>
            <p:nvPr/>
          </p:nvSpPr>
          <p:spPr>
            <a:xfrm>
              <a:off x="1850099" y="7644481"/>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99" name="Freeform: Shape 98">
              <a:extLst>
                <a:ext uri="{FF2B5EF4-FFF2-40B4-BE49-F238E27FC236}">
                  <a16:creationId xmlns:a16="http://schemas.microsoft.com/office/drawing/2014/main" id="{4074715F-60B6-4BC5-B9A8-4D70AEEB1AF3}"/>
                </a:ext>
              </a:extLst>
            </p:cNvPr>
            <p:cNvSpPr/>
            <p:nvPr/>
          </p:nvSpPr>
          <p:spPr>
            <a:xfrm>
              <a:off x="1889602" y="7601285"/>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0" name="Freeform: Shape 99">
              <a:extLst>
                <a:ext uri="{FF2B5EF4-FFF2-40B4-BE49-F238E27FC236}">
                  <a16:creationId xmlns:a16="http://schemas.microsoft.com/office/drawing/2014/main" id="{C60F139E-DD52-434F-B07D-21FBF0B26ABE}"/>
                </a:ext>
              </a:extLst>
            </p:cNvPr>
            <p:cNvSpPr/>
            <p:nvPr/>
          </p:nvSpPr>
          <p:spPr>
            <a:xfrm>
              <a:off x="1739942" y="7581534"/>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1" name="Freeform: Shape 100">
              <a:extLst>
                <a:ext uri="{FF2B5EF4-FFF2-40B4-BE49-F238E27FC236}">
                  <a16:creationId xmlns:a16="http://schemas.microsoft.com/office/drawing/2014/main" id="{368A7A2B-DBD7-470E-A2ED-A460F5F066D2}"/>
                </a:ext>
              </a:extLst>
            </p:cNvPr>
            <p:cNvSpPr/>
            <p:nvPr/>
          </p:nvSpPr>
          <p:spPr>
            <a:xfrm>
              <a:off x="1921417" y="7667187"/>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2" name="Freeform: Shape 101">
              <a:extLst>
                <a:ext uri="{FF2B5EF4-FFF2-40B4-BE49-F238E27FC236}">
                  <a16:creationId xmlns:a16="http://schemas.microsoft.com/office/drawing/2014/main" id="{6C0AD926-93A1-4FD2-89B4-242924DB2C99}"/>
                </a:ext>
              </a:extLst>
            </p:cNvPr>
            <p:cNvSpPr/>
            <p:nvPr/>
          </p:nvSpPr>
          <p:spPr>
            <a:xfrm>
              <a:off x="1823248" y="7688253"/>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3" name="Freeform: Shape 102">
              <a:extLst>
                <a:ext uri="{FF2B5EF4-FFF2-40B4-BE49-F238E27FC236}">
                  <a16:creationId xmlns:a16="http://schemas.microsoft.com/office/drawing/2014/main" id="{24C35105-45A2-4B2B-9038-E5941D2314FB}"/>
                </a:ext>
              </a:extLst>
            </p:cNvPr>
            <p:cNvSpPr/>
            <p:nvPr/>
          </p:nvSpPr>
          <p:spPr>
            <a:xfrm>
              <a:off x="1816802" y="7754123"/>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4" name="Freeform: Shape 103">
              <a:extLst>
                <a:ext uri="{FF2B5EF4-FFF2-40B4-BE49-F238E27FC236}">
                  <a16:creationId xmlns:a16="http://schemas.microsoft.com/office/drawing/2014/main" id="{4FCE47B2-B1D7-4088-B1A3-5BD5D4E165B7}"/>
                </a:ext>
              </a:extLst>
            </p:cNvPr>
            <p:cNvSpPr/>
            <p:nvPr/>
          </p:nvSpPr>
          <p:spPr>
            <a:xfrm>
              <a:off x="1773285" y="7714620"/>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5" name="Freeform: Shape 104">
              <a:extLst>
                <a:ext uri="{FF2B5EF4-FFF2-40B4-BE49-F238E27FC236}">
                  <a16:creationId xmlns:a16="http://schemas.microsoft.com/office/drawing/2014/main" id="{279CA2D7-73D5-43F9-80A4-18D4AA6686D9}"/>
                </a:ext>
              </a:extLst>
            </p:cNvPr>
            <p:cNvSpPr/>
            <p:nvPr/>
          </p:nvSpPr>
          <p:spPr>
            <a:xfrm>
              <a:off x="1796419" y="7640584"/>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grpFill/>
            <a:ln w="12700" cap="flat">
              <a:solidFill>
                <a:schemeClr val="accent1"/>
              </a:solidFill>
              <a:prstDash val="solid"/>
              <a:round/>
            </a:ln>
          </p:spPr>
          <p:txBody>
            <a:bodyPr rtlCol="0" anchor="ctr"/>
            <a:lstStyle/>
            <a:p>
              <a:pPr defTabSz="1097280"/>
              <a:endParaRPr lang="en-US" sz="2938">
                <a:solidFill>
                  <a:srgbClr val="FFFFFF"/>
                </a:solidFill>
                <a:latin typeface="Amazon Ember"/>
              </a:endParaRPr>
            </a:p>
          </p:txBody>
        </p:sp>
        <p:sp>
          <p:nvSpPr>
            <p:cNvPr id="106" name="Freeform: Shape 105">
              <a:extLst>
                <a:ext uri="{FF2B5EF4-FFF2-40B4-BE49-F238E27FC236}">
                  <a16:creationId xmlns:a16="http://schemas.microsoft.com/office/drawing/2014/main" id="{9F7523E0-43FB-40C4-84CA-219E32E18ABA}"/>
                </a:ext>
              </a:extLst>
            </p:cNvPr>
            <p:cNvSpPr/>
            <p:nvPr/>
          </p:nvSpPr>
          <p:spPr>
            <a:xfrm>
              <a:off x="1941693" y="7768722"/>
              <a:ext cx="80461" cy="9655"/>
            </a:xfrm>
            <a:custGeom>
              <a:avLst/>
              <a:gdLst>
                <a:gd name="connsiteX0" fmla="*/ 2414 w 80461"/>
                <a:gd name="connsiteY0" fmla="*/ 2414 h 9655"/>
                <a:gd name="connsiteX1" fmla="*/ 78691 w 80461"/>
                <a:gd name="connsiteY1" fmla="*/ 2414 h 9655"/>
                <a:gd name="connsiteX2" fmla="*/ 78691 w 80461"/>
                <a:gd name="connsiteY2" fmla="*/ 8207 h 9655"/>
                <a:gd name="connsiteX3" fmla="*/ 2414 w 80461"/>
                <a:gd name="connsiteY3" fmla="*/ 8207 h 9655"/>
              </a:gdLst>
              <a:ahLst/>
              <a:cxnLst>
                <a:cxn ang="0">
                  <a:pos x="connsiteX0" y="connsiteY0"/>
                </a:cxn>
                <a:cxn ang="0">
                  <a:pos x="connsiteX1" y="connsiteY1"/>
                </a:cxn>
                <a:cxn ang="0">
                  <a:pos x="connsiteX2" y="connsiteY2"/>
                </a:cxn>
                <a:cxn ang="0">
                  <a:pos x="connsiteX3" y="connsiteY3"/>
                </a:cxn>
              </a:cxnLst>
              <a:rect l="l" t="t" r="r" b="b"/>
              <a:pathLst>
                <a:path w="80461" h="9655">
                  <a:moveTo>
                    <a:pt x="2414" y="2414"/>
                  </a:moveTo>
                  <a:lnTo>
                    <a:pt x="78691" y="2414"/>
                  </a:lnTo>
                  <a:lnTo>
                    <a:pt x="78691"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07" name="Freeform: Shape 106">
              <a:extLst>
                <a:ext uri="{FF2B5EF4-FFF2-40B4-BE49-F238E27FC236}">
                  <a16:creationId xmlns:a16="http://schemas.microsoft.com/office/drawing/2014/main" id="{2FA8154A-82D7-4DBA-B366-7ED1F9D3E759}"/>
                </a:ext>
              </a:extLst>
            </p:cNvPr>
            <p:cNvSpPr/>
            <p:nvPr/>
          </p:nvSpPr>
          <p:spPr>
            <a:xfrm>
              <a:off x="2026054" y="7768521"/>
              <a:ext cx="57932" cy="9655"/>
            </a:xfrm>
            <a:custGeom>
              <a:avLst/>
              <a:gdLst>
                <a:gd name="connsiteX0" fmla="*/ 57771 w 57932"/>
                <a:gd name="connsiteY0" fmla="*/ 8207 h 9655"/>
                <a:gd name="connsiteX1" fmla="*/ 2414 w 57932"/>
                <a:gd name="connsiteY1" fmla="*/ 8207 h 9655"/>
                <a:gd name="connsiteX2" fmla="*/ 2414 w 57932"/>
                <a:gd name="connsiteY2" fmla="*/ 2414 h 9655"/>
                <a:gd name="connsiteX3" fmla="*/ 57771 w 57932"/>
                <a:gd name="connsiteY3" fmla="*/ 2414 h 9655"/>
              </a:gdLst>
              <a:ahLst/>
              <a:cxnLst>
                <a:cxn ang="0">
                  <a:pos x="connsiteX0" y="connsiteY0"/>
                </a:cxn>
                <a:cxn ang="0">
                  <a:pos x="connsiteX1" y="connsiteY1"/>
                </a:cxn>
                <a:cxn ang="0">
                  <a:pos x="connsiteX2" y="connsiteY2"/>
                </a:cxn>
                <a:cxn ang="0">
                  <a:pos x="connsiteX3" y="connsiteY3"/>
                </a:cxn>
              </a:cxnLst>
              <a:rect l="l" t="t" r="r" b="b"/>
              <a:pathLst>
                <a:path w="57932" h="9655">
                  <a:moveTo>
                    <a:pt x="57771" y="8207"/>
                  </a:moveTo>
                  <a:lnTo>
                    <a:pt x="2414" y="8207"/>
                  </a:lnTo>
                  <a:lnTo>
                    <a:pt x="2414" y="2414"/>
                  </a:lnTo>
                  <a:lnTo>
                    <a:pt x="57771" y="2414"/>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08" name="Freeform: Shape 107">
              <a:extLst>
                <a:ext uri="{FF2B5EF4-FFF2-40B4-BE49-F238E27FC236}">
                  <a16:creationId xmlns:a16="http://schemas.microsoft.com/office/drawing/2014/main" id="{7D889E96-4BE8-45CB-BAEC-4310D684C5D5}"/>
                </a:ext>
              </a:extLst>
            </p:cNvPr>
            <p:cNvSpPr/>
            <p:nvPr/>
          </p:nvSpPr>
          <p:spPr>
            <a:xfrm>
              <a:off x="1961648" y="7794791"/>
              <a:ext cx="106209" cy="9655"/>
            </a:xfrm>
            <a:custGeom>
              <a:avLst/>
              <a:gdLst>
                <a:gd name="connsiteX0" fmla="*/ 2414 w 106208"/>
                <a:gd name="connsiteY0" fmla="*/ 2414 h 9655"/>
                <a:gd name="connsiteX1" fmla="*/ 104760 w 106208"/>
                <a:gd name="connsiteY1" fmla="*/ 2414 h 9655"/>
                <a:gd name="connsiteX2" fmla="*/ 104760 w 106208"/>
                <a:gd name="connsiteY2" fmla="*/ 8207 h 9655"/>
                <a:gd name="connsiteX3" fmla="*/ 2414 w 106208"/>
                <a:gd name="connsiteY3" fmla="*/ 8207 h 9655"/>
              </a:gdLst>
              <a:ahLst/>
              <a:cxnLst>
                <a:cxn ang="0">
                  <a:pos x="connsiteX0" y="connsiteY0"/>
                </a:cxn>
                <a:cxn ang="0">
                  <a:pos x="connsiteX1" y="connsiteY1"/>
                </a:cxn>
                <a:cxn ang="0">
                  <a:pos x="connsiteX2" y="connsiteY2"/>
                </a:cxn>
                <a:cxn ang="0">
                  <a:pos x="connsiteX3" y="connsiteY3"/>
                </a:cxn>
              </a:cxnLst>
              <a:rect l="l" t="t" r="r" b="b"/>
              <a:pathLst>
                <a:path w="106208" h="9655">
                  <a:moveTo>
                    <a:pt x="2414" y="2414"/>
                  </a:moveTo>
                  <a:lnTo>
                    <a:pt x="104760" y="2414"/>
                  </a:lnTo>
                  <a:lnTo>
                    <a:pt x="104760"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09" name="Freeform: Shape 108">
              <a:extLst>
                <a:ext uri="{FF2B5EF4-FFF2-40B4-BE49-F238E27FC236}">
                  <a16:creationId xmlns:a16="http://schemas.microsoft.com/office/drawing/2014/main" id="{4F7F702C-2182-4F1C-8417-BFA45CB1E273}"/>
                </a:ext>
              </a:extLst>
            </p:cNvPr>
            <p:cNvSpPr/>
            <p:nvPr/>
          </p:nvSpPr>
          <p:spPr>
            <a:xfrm>
              <a:off x="2106065" y="7795059"/>
              <a:ext cx="35403" cy="9655"/>
            </a:xfrm>
            <a:custGeom>
              <a:avLst/>
              <a:gdLst>
                <a:gd name="connsiteX0" fmla="*/ 33955 w 35402"/>
                <a:gd name="connsiteY0" fmla="*/ 8207 h 9655"/>
                <a:gd name="connsiteX1" fmla="*/ 2414 w 35402"/>
                <a:gd name="connsiteY1" fmla="*/ 8207 h 9655"/>
                <a:gd name="connsiteX2" fmla="*/ 2414 w 35402"/>
                <a:gd name="connsiteY2" fmla="*/ 2414 h 9655"/>
                <a:gd name="connsiteX3" fmla="*/ 33955 w 35402"/>
                <a:gd name="connsiteY3" fmla="*/ 2414 h 9655"/>
              </a:gdLst>
              <a:ahLst/>
              <a:cxnLst>
                <a:cxn ang="0">
                  <a:pos x="connsiteX0" y="connsiteY0"/>
                </a:cxn>
                <a:cxn ang="0">
                  <a:pos x="connsiteX1" y="connsiteY1"/>
                </a:cxn>
                <a:cxn ang="0">
                  <a:pos x="connsiteX2" y="connsiteY2"/>
                </a:cxn>
                <a:cxn ang="0">
                  <a:pos x="connsiteX3" y="connsiteY3"/>
                </a:cxn>
              </a:cxnLst>
              <a:rect l="l" t="t" r="r" b="b"/>
              <a:pathLst>
                <a:path w="35402" h="9655">
                  <a:moveTo>
                    <a:pt x="33955" y="8207"/>
                  </a:moveTo>
                  <a:lnTo>
                    <a:pt x="2414" y="8207"/>
                  </a:lnTo>
                  <a:lnTo>
                    <a:pt x="2414" y="2414"/>
                  </a:lnTo>
                  <a:lnTo>
                    <a:pt x="33955" y="2414"/>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0" name="Freeform: Shape 109">
              <a:extLst>
                <a:ext uri="{FF2B5EF4-FFF2-40B4-BE49-F238E27FC236}">
                  <a16:creationId xmlns:a16="http://schemas.microsoft.com/office/drawing/2014/main" id="{E4AE2874-D569-4805-B00A-F78B384DB6F3}"/>
                </a:ext>
              </a:extLst>
            </p:cNvPr>
            <p:cNvSpPr/>
            <p:nvPr/>
          </p:nvSpPr>
          <p:spPr>
            <a:xfrm>
              <a:off x="2068500" y="7794791"/>
              <a:ext cx="35403" cy="9655"/>
            </a:xfrm>
            <a:custGeom>
              <a:avLst/>
              <a:gdLst>
                <a:gd name="connsiteX0" fmla="*/ 2414 w 35402"/>
                <a:gd name="connsiteY0" fmla="*/ 2414 h 9655"/>
                <a:gd name="connsiteX1" fmla="*/ 34598 w 35402"/>
                <a:gd name="connsiteY1" fmla="*/ 2414 h 9655"/>
                <a:gd name="connsiteX2" fmla="*/ 34598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598" y="2414"/>
                  </a:lnTo>
                  <a:lnTo>
                    <a:pt x="34598"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1" name="Freeform: Shape 110">
              <a:extLst>
                <a:ext uri="{FF2B5EF4-FFF2-40B4-BE49-F238E27FC236}">
                  <a16:creationId xmlns:a16="http://schemas.microsoft.com/office/drawing/2014/main" id="{28120B27-19F9-4AF5-A82C-8EC1431CADC8}"/>
                </a:ext>
              </a:extLst>
            </p:cNvPr>
            <p:cNvSpPr/>
            <p:nvPr/>
          </p:nvSpPr>
          <p:spPr>
            <a:xfrm>
              <a:off x="1995763" y="7821182"/>
              <a:ext cx="93335" cy="9655"/>
            </a:xfrm>
            <a:custGeom>
              <a:avLst/>
              <a:gdLst>
                <a:gd name="connsiteX0" fmla="*/ 2414 w 93334"/>
                <a:gd name="connsiteY0" fmla="*/ 2414 h 9655"/>
                <a:gd name="connsiteX1" fmla="*/ 92208 w 93334"/>
                <a:gd name="connsiteY1" fmla="*/ 2414 h 9655"/>
                <a:gd name="connsiteX2" fmla="*/ 92208 w 93334"/>
                <a:gd name="connsiteY2" fmla="*/ 8207 h 9655"/>
                <a:gd name="connsiteX3" fmla="*/ 2414 w 93334"/>
                <a:gd name="connsiteY3" fmla="*/ 8207 h 9655"/>
              </a:gdLst>
              <a:ahLst/>
              <a:cxnLst>
                <a:cxn ang="0">
                  <a:pos x="connsiteX0" y="connsiteY0"/>
                </a:cxn>
                <a:cxn ang="0">
                  <a:pos x="connsiteX1" y="connsiteY1"/>
                </a:cxn>
                <a:cxn ang="0">
                  <a:pos x="connsiteX2" y="connsiteY2"/>
                </a:cxn>
                <a:cxn ang="0">
                  <a:pos x="connsiteX3" y="connsiteY3"/>
                </a:cxn>
              </a:cxnLst>
              <a:rect l="l" t="t" r="r" b="b"/>
              <a:pathLst>
                <a:path w="93334" h="9655">
                  <a:moveTo>
                    <a:pt x="2414" y="2414"/>
                  </a:moveTo>
                  <a:lnTo>
                    <a:pt x="92208" y="2414"/>
                  </a:lnTo>
                  <a:lnTo>
                    <a:pt x="92208"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2" name="Freeform: Shape 111">
              <a:extLst>
                <a:ext uri="{FF2B5EF4-FFF2-40B4-BE49-F238E27FC236}">
                  <a16:creationId xmlns:a16="http://schemas.microsoft.com/office/drawing/2014/main" id="{C381BF7D-FF14-426C-B189-86717183ABBA}"/>
                </a:ext>
              </a:extLst>
            </p:cNvPr>
            <p:cNvSpPr/>
            <p:nvPr/>
          </p:nvSpPr>
          <p:spPr>
            <a:xfrm>
              <a:off x="1971104" y="7821273"/>
              <a:ext cx="22529" cy="9655"/>
            </a:xfrm>
            <a:custGeom>
              <a:avLst/>
              <a:gdLst>
                <a:gd name="connsiteX0" fmla="*/ 21081 w 22529"/>
                <a:gd name="connsiteY0" fmla="*/ 8207 h 9655"/>
                <a:gd name="connsiteX1" fmla="*/ 2414 w 22529"/>
                <a:gd name="connsiteY1" fmla="*/ 8207 h 9655"/>
                <a:gd name="connsiteX2" fmla="*/ 2414 w 22529"/>
                <a:gd name="connsiteY2" fmla="*/ 2414 h 9655"/>
                <a:gd name="connsiteX3" fmla="*/ 21081 w 22529"/>
                <a:gd name="connsiteY3" fmla="*/ 2414 h 9655"/>
              </a:gdLst>
              <a:ahLst/>
              <a:cxnLst>
                <a:cxn ang="0">
                  <a:pos x="connsiteX0" y="connsiteY0"/>
                </a:cxn>
                <a:cxn ang="0">
                  <a:pos x="connsiteX1" y="connsiteY1"/>
                </a:cxn>
                <a:cxn ang="0">
                  <a:pos x="connsiteX2" y="connsiteY2"/>
                </a:cxn>
                <a:cxn ang="0">
                  <a:pos x="connsiteX3" y="connsiteY3"/>
                </a:cxn>
              </a:cxnLst>
              <a:rect l="l" t="t" r="r" b="b"/>
              <a:pathLst>
                <a:path w="22529" h="9655">
                  <a:moveTo>
                    <a:pt x="21081" y="8207"/>
                  </a:moveTo>
                  <a:lnTo>
                    <a:pt x="2414" y="8207"/>
                  </a:lnTo>
                  <a:lnTo>
                    <a:pt x="2414" y="2414"/>
                  </a:lnTo>
                  <a:lnTo>
                    <a:pt x="21081" y="2414"/>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3" name="Freeform: Shape 112">
              <a:extLst>
                <a:ext uri="{FF2B5EF4-FFF2-40B4-BE49-F238E27FC236}">
                  <a16:creationId xmlns:a16="http://schemas.microsoft.com/office/drawing/2014/main" id="{47254F39-A348-40ED-B2B6-70DEA5CA90A9}"/>
                </a:ext>
              </a:extLst>
            </p:cNvPr>
            <p:cNvSpPr/>
            <p:nvPr/>
          </p:nvSpPr>
          <p:spPr>
            <a:xfrm>
              <a:off x="1941693" y="7841459"/>
              <a:ext cx="64369" cy="9655"/>
            </a:xfrm>
            <a:custGeom>
              <a:avLst/>
              <a:gdLst>
                <a:gd name="connsiteX0" fmla="*/ 2414 w 64368"/>
                <a:gd name="connsiteY0" fmla="*/ 2414 h 9655"/>
                <a:gd name="connsiteX1" fmla="*/ 63564 w 64368"/>
                <a:gd name="connsiteY1" fmla="*/ 2414 h 9655"/>
                <a:gd name="connsiteX2" fmla="*/ 63564 w 64368"/>
                <a:gd name="connsiteY2" fmla="*/ 8207 h 9655"/>
                <a:gd name="connsiteX3" fmla="*/ 2414 w 64368"/>
                <a:gd name="connsiteY3" fmla="*/ 8207 h 9655"/>
              </a:gdLst>
              <a:ahLst/>
              <a:cxnLst>
                <a:cxn ang="0">
                  <a:pos x="connsiteX0" y="connsiteY0"/>
                </a:cxn>
                <a:cxn ang="0">
                  <a:pos x="connsiteX1" y="connsiteY1"/>
                </a:cxn>
                <a:cxn ang="0">
                  <a:pos x="connsiteX2" y="connsiteY2"/>
                </a:cxn>
                <a:cxn ang="0">
                  <a:pos x="connsiteX3" y="connsiteY3"/>
                </a:cxn>
              </a:cxnLst>
              <a:rect l="l" t="t" r="r" b="b"/>
              <a:pathLst>
                <a:path w="64368" h="9655">
                  <a:moveTo>
                    <a:pt x="2414" y="2414"/>
                  </a:moveTo>
                  <a:lnTo>
                    <a:pt x="63564" y="2414"/>
                  </a:lnTo>
                  <a:lnTo>
                    <a:pt x="63564"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4" name="Freeform: Shape 113">
              <a:extLst>
                <a:ext uri="{FF2B5EF4-FFF2-40B4-BE49-F238E27FC236}">
                  <a16:creationId xmlns:a16="http://schemas.microsoft.com/office/drawing/2014/main" id="{6C1EB801-DE12-4C19-813A-E537CB666D6E}"/>
                </a:ext>
              </a:extLst>
            </p:cNvPr>
            <p:cNvSpPr/>
            <p:nvPr/>
          </p:nvSpPr>
          <p:spPr>
            <a:xfrm>
              <a:off x="2007672" y="7841459"/>
              <a:ext cx="25748" cy="9655"/>
            </a:xfrm>
            <a:custGeom>
              <a:avLst/>
              <a:gdLst>
                <a:gd name="connsiteX0" fmla="*/ 2414 w 25747"/>
                <a:gd name="connsiteY0" fmla="*/ 2414 h 9655"/>
                <a:gd name="connsiteX1" fmla="*/ 23334 w 25747"/>
                <a:gd name="connsiteY1" fmla="*/ 2414 h 9655"/>
                <a:gd name="connsiteX2" fmla="*/ 23334 w 25747"/>
                <a:gd name="connsiteY2" fmla="*/ 8207 h 9655"/>
                <a:gd name="connsiteX3" fmla="*/ 2414 w 25747"/>
                <a:gd name="connsiteY3" fmla="*/ 8207 h 9655"/>
              </a:gdLst>
              <a:ahLst/>
              <a:cxnLst>
                <a:cxn ang="0">
                  <a:pos x="connsiteX0" y="connsiteY0"/>
                </a:cxn>
                <a:cxn ang="0">
                  <a:pos x="connsiteX1" y="connsiteY1"/>
                </a:cxn>
                <a:cxn ang="0">
                  <a:pos x="connsiteX2" y="connsiteY2"/>
                </a:cxn>
                <a:cxn ang="0">
                  <a:pos x="connsiteX3" y="connsiteY3"/>
                </a:cxn>
              </a:cxnLst>
              <a:rect l="l" t="t" r="r" b="b"/>
              <a:pathLst>
                <a:path w="25747" h="9655">
                  <a:moveTo>
                    <a:pt x="2414" y="2414"/>
                  </a:moveTo>
                  <a:lnTo>
                    <a:pt x="23334" y="2414"/>
                  </a:lnTo>
                  <a:lnTo>
                    <a:pt x="23334"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5" name="Freeform: Shape 114">
              <a:extLst>
                <a:ext uri="{FF2B5EF4-FFF2-40B4-BE49-F238E27FC236}">
                  <a16:creationId xmlns:a16="http://schemas.microsoft.com/office/drawing/2014/main" id="{3473261F-2CB9-419D-B5BA-D4F7C09530FB}"/>
                </a:ext>
              </a:extLst>
            </p:cNvPr>
            <p:cNvSpPr/>
            <p:nvPr/>
          </p:nvSpPr>
          <p:spPr>
            <a:xfrm>
              <a:off x="2034385" y="7841459"/>
              <a:ext cx="86898" cy="9655"/>
            </a:xfrm>
            <a:custGeom>
              <a:avLst/>
              <a:gdLst>
                <a:gd name="connsiteX0" fmla="*/ 2414 w 86898"/>
                <a:gd name="connsiteY0" fmla="*/ 2414 h 9655"/>
                <a:gd name="connsiteX1" fmla="*/ 86093 w 86898"/>
                <a:gd name="connsiteY1" fmla="*/ 2414 h 9655"/>
                <a:gd name="connsiteX2" fmla="*/ 86093 w 86898"/>
                <a:gd name="connsiteY2" fmla="*/ 8207 h 9655"/>
                <a:gd name="connsiteX3" fmla="*/ 2414 w 86898"/>
                <a:gd name="connsiteY3" fmla="*/ 8207 h 9655"/>
              </a:gdLst>
              <a:ahLst/>
              <a:cxnLst>
                <a:cxn ang="0">
                  <a:pos x="connsiteX0" y="connsiteY0"/>
                </a:cxn>
                <a:cxn ang="0">
                  <a:pos x="connsiteX1" y="connsiteY1"/>
                </a:cxn>
                <a:cxn ang="0">
                  <a:pos x="connsiteX2" y="connsiteY2"/>
                </a:cxn>
                <a:cxn ang="0">
                  <a:pos x="connsiteX3" y="connsiteY3"/>
                </a:cxn>
              </a:cxnLst>
              <a:rect l="l" t="t" r="r" b="b"/>
              <a:pathLst>
                <a:path w="86898" h="9655">
                  <a:moveTo>
                    <a:pt x="2414" y="2414"/>
                  </a:moveTo>
                  <a:lnTo>
                    <a:pt x="86093" y="2414"/>
                  </a:lnTo>
                  <a:lnTo>
                    <a:pt x="86093"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6" name="Freeform: Shape 115">
              <a:extLst>
                <a:ext uri="{FF2B5EF4-FFF2-40B4-BE49-F238E27FC236}">
                  <a16:creationId xmlns:a16="http://schemas.microsoft.com/office/drawing/2014/main" id="{473C195E-3CA5-4D66-BE1C-8E0BB012F691}"/>
                </a:ext>
              </a:extLst>
            </p:cNvPr>
            <p:cNvSpPr/>
            <p:nvPr/>
          </p:nvSpPr>
          <p:spPr>
            <a:xfrm>
              <a:off x="1961648" y="7867850"/>
              <a:ext cx="35403" cy="9655"/>
            </a:xfrm>
            <a:custGeom>
              <a:avLst/>
              <a:gdLst>
                <a:gd name="connsiteX0" fmla="*/ 2414 w 35402"/>
                <a:gd name="connsiteY0" fmla="*/ 2414 h 9655"/>
                <a:gd name="connsiteX1" fmla="*/ 34276 w 35402"/>
                <a:gd name="connsiteY1" fmla="*/ 2414 h 9655"/>
                <a:gd name="connsiteX2" fmla="*/ 34276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276" y="2414"/>
                  </a:lnTo>
                  <a:lnTo>
                    <a:pt x="34276" y="8207"/>
                  </a:lnTo>
                  <a:lnTo>
                    <a:pt x="2414" y="8207"/>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7" name="Freeform: Shape 116">
              <a:extLst>
                <a:ext uri="{FF2B5EF4-FFF2-40B4-BE49-F238E27FC236}">
                  <a16:creationId xmlns:a16="http://schemas.microsoft.com/office/drawing/2014/main" id="{F270FE05-EA08-4071-BAEC-7E2A25EA093F}"/>
                </a:ext>
              </a:extLst>
            </p:cNvPr>
            <p:cNvSpPr/>
            <p:nvPr/>
          </p:nvSpPr>
          <p:spPr>
            <a:xfrm>
              <a:off x="2002855" y="7867942"/>
              <a:ext cx="77243" cy="9655"/>
            </a:xfrm>
            <a:custGeom>
              <a:avLst/>
              <a:gdLst>
                <a:gd name="connsiteX0" fmla="*/ 77725 w 77242"/>
                <a:gd name="connsiteY0" fmla="*/ 8207 h 9655"/>
                <a:gd name="connsiteX1" fmla="*/ 2414 w 77242"/>
                <a:gd name="connsiteY1" fmla="*/ 8207 h 9655"/>
                <a:gd name="connsiteX2" fmla="*/ 2414 w 77242"/>
                <a:gd name="connsiteY2" fmla="*/ 2414 h 9655"/>
                <a:gd name="connsiteX3" fmla="*/ 77725 w 77242"/>
                <a:gd name="connsiteY3" fmla="*/ 2414 h 9655"/>
              </a:gdLst>
              <a:ahLst/>
              <a:cxnLst>
                <a:cxn ang="0">
                  <a:pos x="connsiteX0" y="connsiteY0"/>
                </a:cxn>
                <a:cxn ang="0">
                  <a:pos x="connsiteX1" y="connsiteY1"/>
                </a:cxn>
                <a:cxn ang="0">
                  <a:pos x="connsiteX2" y="connsiteY2"/>
                </a:cxn>
                <a:cxn ang="0">
                  <a:pos x="connsiteX3" y="connsiteY3"/>
                </a:cxn>
              </a:cxnLst>
              <a:rect l="l" t="t" r="r" b="b"/>
              <a:pathLst>
                <a:path w="77242" h="9655">
                  <a:moveTo>
                    <a:pt x="77725" y="8207"/>
                  </a:moveTo>
                  <a:lnTo>
                    <a:pt x="2414" y="8207"/>
                  </a:lnTo>
                  <a:lnTo>
                    <a:pt x="2414" y="2414"/>
                  </a:lnTo>
                  <a:lnTo>
                    <a:pt x="77725" y="2414"/>
                  </a:ln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8" name="Freeform: Shape 117">
              <a:extLst>
                <a:ext uri="{FF2B5EF4-FFF2-40B4-BE49-F238E27FC236}">
                  <a16:creationId xmlns:a16="http://schemas.microsoft.com/office/drawing/2014/main" id="{D61C5DB9-DD0A-45CC-A6FC-AE8D9CDDB705}"/>
                </a:ext>
              </a:extLst>
            </p:cNvPr>
            <p:cNvSpPr/>
            <p:nvPr/>
          </p:nvSpPr>
          <p:spPr>
            <a:xfrm>
              <a:off x="1914658" y="7750699"/>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19" name="Freeform: Shape 118">
              <a:extLst>
                <a:ext uri="{FF2B5EF4-FFF2-40B4-BE49-F238E27FC236}">
                  <a16:creationId xmlns:a16="http://schemas.microsoft.com/office/drawing/2014/main" id="{F92C1EFA-A244-4E91-9F38-D09EFE21A588}"/>
                </a:ext>
              </a:extLst>
            </p:cNvPr>
            <p:cNvSpPr/>
            <p:nvPr/>
          </p:nvSpPr>
          <p:spPr>
            <a:xfrm>
              <a:off x="1914658" y="7772906"/>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20" name="Freeform: Shape 119">
              <a:extLst>
                <a:ext uri="{FF2B5EF4-FFF2-40B4-BE49-F238E27FC236}">
                  <a16:creationId xmlns:a16="http://schemas.microsoft.com/office/drawing/2014/main" id="{A1071A9B-C547-4811-B1D5-38F128468FED}"/>
                </a:ext>
              </a:extLst>
            </p:cNvPr>
            <p:cNvSpPr/>
            <p:nvPr/>
          </p:nvSpPr>
          <p:spPr>
            <a:xfrm>
              <a:off x="1914658" y="7795113"/>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21" name="Freeform: Shape 120">
              <a:extLst>
                <a:ext uri="{FF2B5EF4-FFF2-40B4-BE49-F238E27FC236}">
                  <a16:creationId xmlns:a16="http://schemas.microsoft.com/office/drawing/2014/main" id="{CEF67284-254A-45C6-BC61-F9527C03785C}"/>
                </a:ext>
              </a:extLst>
            </p:cNvPr>
            <p:cNvSpPr/>
            <p:nvPr/>
          </p:nvSpPr>
          <p:spPr>
            <a:xfrm>
              <a:off x="1914658" y="7817642"/>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22" name="Freeform: Shape 121">
              <a:extLst>
                <a:ext uri="{FF2B5EF4-FFF2-40B4-BE49-F238E27FC236}">
                  <a16:creationId xmlns:a16="http://schemas.microsoft.com/office/drawing/2014/main" id="{75B940AA-2725-4E3A-9A8D-2E176B5DEAEF}"/>
                </a:ext>
              </a:extLst>
            </p:cNvPr>
            <p:cNvSpPr/>
            <p:nvPr/>
          </p:nvSpPr>
          <p:spPr>
            <a:xfrm>
              <a:off x="1914658" y="7839849"/>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23" name="Freeform: Shape 122">
              <a:extLst>
                <a:ext uri="{FF2B5EF4-FFF2-40B4-BE49-F238E27FC236}">
                  <a16:creationId xmlns:a16="http://schemas.microsoft.com/office/drawing/2014/main" id="{B70E5D05-8358-4A2A-A6C3-A162A3E633D9}"/>
                </a:ext>
              </a:extLst>
            </p:cNvPr>
            <p:cNvSpPr/>
            <p:nvPr/>
          </p:nvSpPr>
          <p:spPr>
            <a:xfrm>
              <a:off x="1914658" y="7862057"/>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sp>
          <p:nvSpPr>
            <p:cNvPr id="124" name="Freeform: Shape 123">
              <a:extLst>
                <a:ext uri="{FF2B5EF4-FFF2-40B4-BE49-F238E27FC236}">
                  <a16:creationId xmlns:a16="http://schemas.microsoft.com/office/drawing/2014/main" id="{018C5116-0B08-498E-8340-22EE3EB3CD8A}"/>
                </a:ext>
              </a:extLst>
            </p:cNvPr>
            <p:cNvSpPr/>
            <p:nvPr/>
          </p:nvSpPr>
          <p:spPr>
            <a:xfrm>
              <a:off x="1914658" y="7884264"/>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grpFill/>
            <a:ln w="12700" cap="flat">
              <a:noFill/>
              <a:prstDash val="solid"/>
              <a:miter/>
            </a:ln>
          </p:spPr>
          <p:txBody>
            <a:bodyPr rtlCol="0" anchor="ctr"/>
            <a:lstStyle/>
            <a:p>
              <a:pPr defTabSz="1097280"/>
              <a:endParaRPr lang="en-US" sz="2938">
                <a:solidFill>
                  <a:srgbClr val="FFFFFF"/>
                </a:solidFill>
                <a:latin typeface="Amazon Ember"/>
              </a:endParaRPr>
            </a:p>
          </p:txBody>
        </p:sp>
      </p:grpSp>
    </p:spTree>
    <p:extLst>
      <p:ext uri="{BB962C8B-B14F-4D97-AF65-F5344CB8AC3E}">
        <p14:creationId xmlns:p14="http://schemas.microsoft.com/office/powerpoint/2010/main" val="22075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5D7A-B596-AD46-9C72-850621061C6B}"/>
              </a:ext>
            </a:extLst>
          </p:cNvPr>
          <p:cNvSpPr>
            <a:spLocks noGrp="1"/>
          </p:cNvSpPr>
          <p:nvPr>
            <p:ph type="title"/>
          </p:nvPr>
        </p:nvSpPr>
        <p:spPr/>
        <p:txBody>
          <a:bodyPr/>
          <a:lstStyle/>
          <a:p>
            <a:r>
              <a:rPr lang="en-US" dirty="0">
                <a:latin typeface="+mj-lt"/>
              </a:rPr>
              <a:t>Amazon ECS and EKS</a:t>
            </a:r>
          </a:p>
        </p:txBody>
      </p:sp>
      <p:sp>
        <p:nvSpPr>
          <p:cNvPr id="3" name="Text Placeholder 2">
            <a:extLst>
              <a:ext uri="{FF2B5EF4-FFF2-40B4-BE49-F238E27FC236}">
                <a16:creationId xmlns:a16="http://schemas.microsoft.com/office/drawing/2014/main" id="{617D34A8-1E53-724A-9CC2-97F5DD49BFF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2652585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D11626-6B25-4F4A-A544-8458262F26DB}"/>
              </a:ext>
            </a:extLst>
          </p:cNvPr>
          <p:cNvSpPr>
            <a:spLocks noGrp="1"/>
          </p:cNvSpPr>
          <p:nvPr>
            <p:ph type="title"/>
          </p:nvPr>
        </p:nvSpPr>
        <p:spPr/>
        <p:txBody>
          <a:bodyPr/>
          <a:lstStyle/>
          <a:p>
            <a:r>
              <a:rPr lang="en-US" b="1" dirty="0">
                <a:latin typeface="+mn-lt"/>
              </a:rPr>
              <a:t>Amazon EKS or Amazon ECS?</a:t>
            </a:r>
          </a:p>
        </p:txBody>
      </p:sp>
      <p:pic>
        <p:nvPicPr>
          <p:cNvPr id="4" name="Graphic 35">
            <a:extLst>
              <a:ext uri="{FF2B5EF4-FFF2-40B4-BE49-F238E27FC236}">
                <a16:creationId xmlns:a16="http://schemas.microsoft.com/office/drawing/2014/main" id="{64773505-A10C-0E4B-800D-293773B31A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5399" y="1216600"/>
            <a:ext cx="1844823" cy="1844823"/>
          </a:xfrm>
          <a:prstGeom prst="rect">
            <a:avLst/>
          </a:prstGeom>
          <a:noFill/>
        </p:spPr>
      </p:pic>
      <p:pic>
        <p:nvPicPr>
          <p:cNvPr id="5" name="Graphic 36">
            <a:extLst>
              <a:ext uri="{FF2B5EF4-FFF2-40B4-BE49-F238E27FC236}">
                <a16:creationId xmlns:a16="http://schemas.microsoft.com/office/drawing/2014/main" id="{982EBBB8-D41E-7E47-A90D-B4E6D6735E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46879" y="1181339"/>
            <a:ext cx="1733469" cy="1827253"/>
          </a:xfrm>
          <a:prstGeom prst="rect">
            <a:avLst/>
          </a:prstGeom>
          <a:noFill/>
        </p:spPr>
      </p:pic>
      <p:sp>
        <p:nvSpPr>
          <p:cNvPr id="6" name="TextBox 5">
            <a:extLst>
              <a:ext uri="{FF2B5EF4-FFF2-40B4-BE49-F238E27FC236}">
                <a16:creationId xmlns:a16="http://schemas.microsoft.com/office/drawing/2014/main" id="{096F8E0B-2562-9B49-9829-B855D269E003}"/>
              </a:ext>
            </a:extLst>
          </p:cNvPr>
          <p:cNvSpPr txBox="1"/>
          <p:nvPr/>
        </p:nvSpPr>
        <p:spPr>
          <a:xfrm>
            <a:off x="9335132" y="1318676"/>
            <a:ext cx="2144019" cy="559728"/>
          </a:xfrm>
          <a:prstGeom prst="rect">
            <a:avLst/>
          </a:prstGeom>
          <a:noFill/>
        </p:spPr>
        <p:txBody>
          <a:bodyPr wrap="square" lIns="114300" tIns="91440" rIns="114300" bIns="91440" rtlCol="0" anchor="ctr">
            <a:noAutofit/>
          </a:bodyPr>
          <a:lstStyle>
            <a:defPPr>
              <a:defRPr lang="en-US"/>
            </a:defPPr>
            <a:lvl1pPr algn="ctr">
              <a:lnSpc>
                <a:spcPct val="90000"/>
              </a:lnSpc>
              <a:spcAft>
                <a:spcPts val="1800"/>
              </a:spcAft>
              <a:defRPr sz="2000">
                <a:gradFill>
                  <a:gsLst>
                    <a:gs pos="2917">
                      <a:schemeClr val="tx1"/>
                    </a:gs>
                    <a:gs pos="30000">
                      <a:schemeClr val="tx1"/>
                    </a:gs>
                  </a:gsLst>
                  <a:lin ang="5400000" scaled="0"/>
                </a:gra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pPr marL="0" marR="0" lvl="0" indent="0" algn="ctr" defTabSz="685800" rtl="0" eaLnBrk="0" fontAlgn="base" latinLnBrk="0" hangingPunct="0">
              <a:lnSpc>
                <a:spcPct val="90000"/>
              </a:lnSpc>
              <a:spcBef>
                <a:spcPct val="0"/>
              </a:spcBef>
              <a:spcAft>
                <a:spcPts val="1350"/>
              </a:spcAft>
              <a:buClrTx/>
              <a:buSzTx/>
              <a:buFontTx/>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Heavy" panose="020B0603020204020204" pitchFamily="34" charset="0"/>
                <a:ea typeface="Amazon Ember Heavy" panose="020B0603020204020204" pitchFamily="34" charset="0"/>
                <a:cs typeface="Amazon Ember Heavy" panose="020B0603020204020204" pitchFamily="34" charset="0"/>
              </a:rPr>
              <a:t>EKS</a:t>
            </a:r>
          </a:p>
        </p:txBody>
      </p:sp>
      <p:sp>
        <p:nvSpPr>
          <p:cNvPr id="7" name="TextBox 6">
            <a:extLst>
              <a:ext uri="{FF2B5EF4-FFF2-40B4-BE49-F238E27FC236}">
                <a16:creationId xmlns:a16="http://schemas.microsoft.com/office/drawing/2014/main" id="{DABD99AC-F6B3-4F4B-A679-DC4A2461ECB2}"/>
              </a:ext>
            </a:extLst>
          </p:cNvPr>
          <p:cNvSpPr txBox="1"/>
          <p:nvPr/>
        </p:nvSpPr>
        <p:spPr>
          <a:xfrm>
            <a:off x="2575604" y="1216600"/>
            <a:ext cx="2227881" cy="763881"/>
          </a:xfrm>
          <a:prstGeom prst="rect">
            <a:avLst/>
          </a:prstGeom>
          <a:noFill/>
        </p:spPr>
        <p:txBody>
          <a:bodyPr wrap="square" lIns="114300" tIns="91440" rIns="114300" bIns="91440" rtlCol="0" anchor="ctr">
            <a:noAutofit/>
          </a:bodyPr>
          <a:lstStyle>
            <a:defPPr>
              <a:defRPr lang="en-US"/>
            </a:defPPr>
            <a:lvl1pPr algn="ctr">
              <a:lnSpc>
                <a:spcPct val="90000"/>
              </a:lnSpc>
              <a:spcAft>
                <a:spcPts val="1800"/>
              </a:spcAft>
              <a:defRPr sz="2000">
                <a:gradFill>
                  <a:gsLst>
                    <a:gs pos="2917">
                      <a:schemeClr val="tx1"/>
                    </a:gs>
                    <a:gs pos="30000">
                      <a:schemeClr val="tx1"/>
                    </a:gs>
                  </a:gsLst>
                  <a:lin ang="5400000" scaled="0"/>
                </a:gra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pPr marL="0" marR="0" lvl="0" indent="0" algn="ctr" defTabSz="685800" rtl="0" eaLnBrk="0" fontAlgn="base" latinLnBrk="0" hangingPunct="0">
              <a:lnSpc>
                <a:spcPct val="90000"/>
              </a:lnSpc>
              <a:spcBef>
                <a:spcPct val="0"/>
              </a:spcBef>
              <a:spcAft>
                <a:spcPts val="1350"/>
              </a:spcAft>
              <a:buClrTx/>
              <a:buSzTx/>
              <a:buFontTx/>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Heavy" panose="020B0603020204020204" pitchFamily="34" charset="0"/>
                <a:ea typeface="Amazon Ember Heavy" panose="020B0603020204020204" pitchFamily="34" charset="0"/>
                <a:cs typeface="Amazon Ember Heavy" panose="020B0603020204020204" pitchFamily="34" charset="0"/>
              </a:rPr>
              <a:t>ECS</a:t>
            </a:r>
          </a:p>
        </p:txBody>
      </p:sp>
      <p:sp>
        <p:nvSpPr>
          <p:cNvPr id="8" name="TextBox 7"/>
          <p:cNvSpPr txBox="1"/>
          <p:nvPr/>
        </p:nvSpPr>
        <p:spPr>
          <a:xfrm>
            <a:off x="2097810" y="2296502"/>
            <a:ext cx="4448864" cy="544765"/>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1800" b="1"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Powerful simplicity</a:t>
            </a:r>
          </a:p>
        </p:txBody>
      </p:sp>
      <p:sp>
        <p:nvSpPr>
          <p:cNvPr id="10" name="TextBox 9"/>
          <p:cNvSpPr txBox="1"/>
          <p:nvPr/>
        </p:nvSpPr>
        <p:spPr>
          <a:xfrm>
            <a:off x="8217272" y="2296501"/>
            <a:ext cx="5410200" cy="544765"/>
          </a:xfrm>
          <a:prstGeom prst="rect">
            <a:avLst/>
          </a:prstGeom>
          <a:noFill/>
        </p:spPr>
        <p:txBody>
          <a:bodyPr wrap="square" lIns="182880" tIns="146304" rIns="182880" bIns="146304" rtlCol="0">
            <a:spAutoFit/>
          </a:bodyPr>
          <a:lstStyle/>
          <a:p>
            <a:pPr marL="0" marR="0" lvl="0" indent="0" algn="ctr" defTabSz="1096963" rtl="0" eaLnBrk="0" fontAlgn="base" latinLnBrk="0" hangingPunct="0">
              <a:lnSpc>
                <a:spcPct val="90000"/>
              </a:lnSpc>
              <a:spcBef>
                <a:spcPct val="0"/>
              </a:spcBef>
              <a:spcAft>
                <a:spcPts val="1800"/>
              </a:spcAft>
              <a:buClrTx/>
              <a:buSzTx/>
              <a:buFontTx/>
              <a:buNone/>
              <a:tabLst/>
              <a:defRPr/>
            </a:pPr>
            <a:r>
              <a:rPr kumimoji="0" lang="en-US" sz="1800" b="1"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Open flexibility</a:t>
            </a:r>
          </a:p>
        </p:txBody>
      </p:sp>
      <p:cxnSp>
        <p:nvCxnSpPr>
          <p:cNvPr id="11" name="Straight Connector 10">
            <a:extLst>
              <a:ext uri="{FF2B5EF4-FFF2-40B4-BE49-F238E27FC236}">
                <a16:creationId xmlns:a16="http://schemas.microsoft.com/office/drawing/2014/main" id="{F74F6138-C807-462B-832D-E0C07403CDDB}"/>
              </a:ext>
            </a:extLst>
          </p:cNvPr>
          <p:cNvCxnSpPr>
            <a:cxnSpLocks/>
          </p:cNvCxnSpPr>
          <p:nvPr/>
        </p:nvCxnSpPr>
        <p:spPr>
          <a:xfrm>
            <a:off x="3245717" y="1980481"/>
            <a:ext cx="2265023" cy="0"/>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6F7361-B62D-4DE7-81F4-790EFDC8183F}"/>
              </a:ext>
            </a:extLst>
          </p:cNvPr>
          <p:cNvCxnSpPr>
            <a:cxnSpLocks/>
          </p:cNvCxnSpPr>
          <p:nvPr/>
        </p:nvCxnSpPr>
        <p:spPr>
          <a:xfrm>
            <a:off x="9925328" y="1980481"/>
            <a:ext cx="2265023" cy="0"/>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F804D2-9A35-2A4A-B524-E45B4675AEDA}"/>
              </a:ext>
            </a:extLst>
          </p:cNvPr>
          <p:cNvSpPr txBox="1"/>
          <p:nvPr/>
        </p:nvSpPr>
        <p:spPr>
          <a:xfrm>
            <a:off x="864085" y="3377443"/>
            <a:ext cx="5650917" cy="3444020"/>
          </a:xfrm>
          <a:prstGeom prst="rect">
            <a:avLst/>
          </a:prstGeom>
          <a:noFill/>
        </p:spPr>
        <p:txBody>
          <a:bodyPr wrap="square" lIns="182880" tIns="146304" rIns="182880" bIns="146304" rtlCol="0">
            <a:spAutoFit/>
          </a:bodyPr>
          <a:lstStyle/>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AWS-opinionated way to</a:t>
            </a:r>
            <a:b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b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run containers at scale</a:t>
            </a:r>
          </a:p>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Reduce decisions without sacrificing scale or features</a:t>
            </a:r>
          </a:p>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Reduce time to build, deploy, and migrate applications</a:t>
            </a:r>
          </a:p>
          <a:p>
            <a:pPr marL="0" marR="0" lvl="0" indent="0" algn="l" defTabSz="1096963" rtl="0" eaLnBrk="0" fontAlgn="base" latinLnBrk="0" hangingPunct="0">
              <a:lnSpc>
                <a:spcPct val="90000"/>
              </a:lnSpc>
              <a:spcBef>
                <a:spcPct val="0"/>
              </a:spcBef>
              <a:spcAft>
                <a:spcPts val="3000"/>
              </a:spcAft>
              <a:buClrTx/>
              <a:buSzTx/>
              <a:buFontTx/>
              <a:buNone/>
              <a:tabLst/>
              <a:defRPr/>
            </a:pPr>
            <a:r>
              <a:rPr lang="en-US" sz="1800" dirty="0">
                <a:gradFill>
                  <a:gsLst>
                    <a:gs pos="2917">
                      <a:srgbClr val="FFFFFF"/>
                    </a:gs>
                    <a:gs pos="30000">
                      <a:srgbClr val="FFFFFF"/>
                    </a:gs>
                  </a:gsLst>
                  <a:lin ang="5400000" scaled="0"/>
                </a:gradFill>
                <a:latin typeface="Amazon Ember" panose="020B0603020204020204" pitchFamily="34" charset="0"/>
              </a:rPr>
              <a:t>Great for both short and long running tasks/services</a:t>
            </a:r>
          </a:p>
        </p:txBody>
      </p:sp>
      <p:sp>
        <p:nvSpPr>
          <p:cNvPr id="15" name="TextBox 14">
            <a:extLst>
              <a:ext uri="{FF2B5EF4-FFF2-40B4-BE49-F238E27FC236}">
                <a16:creationId xmlns:a16="http://schemas.microsoft.com/office/drawing/2014/main" id="{B1DBD3F8-F306-AA47-A416-FEE77936F5A0}"/>
              </a:ext>
            </a:extLst>
          </p:cNvPr>
          <p:cNvSpPr txBox="1"/>
          <p:nvPr/>
        </p:nvSpPr>
        <p:spPr>
          <a:xfrm>
            <a:off x="7581682" y="3259363"/>
            <a:ext cx="5650917" cy="3693319"/>
          </a:xfrm>
          <a:prstGeom prst="rect">
            <a:avLst/>
          </a:prstGeom>
          <a:noFill/>
        </p:spPr>
        <p:txBody>
          <a:bodyPr wrap="square" lIns="182880" tIns="146304" rIns="182880" bIns="146304" rtlCol="0">
            <a:spAutoFit/>
          </a:bodyPr>
          <a:lstStyle/>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Gain agility and efficiency</a:t>
            </a:r>
            <a:r>
              <a:rPr lang="en-US" sz="1800" dirty="0">
                <a:gradFill>
                  <a:gsLst>
                    <a:gs pos="2917">
                      <a:srgbClr val="FFFFFF"/>
                    </a:gs>
                    <a:gs pos="30000">
                      <a:srgbClr val="FFFFFF"/>
                    </a:gs>
                  </a:gsLst>
                  <a:lin ang="5400000" scaled="0"/>
                </a:gradFill>
                <a:latin typeface="Amazon Ember" panose="020B0603020204020204" pitchFamily="34" charset="0"/>
              </a:rPr>
              <a:t> </a:t>
            </a: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with AWS-optimized Kubernetes, and standardize operations everywhere</a:t>
            </a:r>
          </a:p>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Secure, highly available, with observability across </a:t>
            </a:r>
            <a:b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b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all Kubernetes deployments</a:t>
            </a:r>
          </a:p>
          <a:p>
            <a:pPr marL="0" marR="0" lvl="0" indent="0" algn="l" defTabSz="1096963" rtl="0" eaLnBrk="0" fontAlgn="base" latinLnBrk="0" hangingPunct="0">
              <a:lnSpc>
                <a:spcPct val="90000"/>
              </a:lnSpc>
              <a:spcBef>
                <a:spcPct val="0"/>
              </a:spcBef>
              <a:spcAft>
                <a:spcPts val="3000"/>
              </a:spcAft>
              <a:buClrTx/>
              <a:buSzTx/>
              <a:buFontTx/>
              <a:buNone/>
              <a:tabLst/>
              <a:defRPr/>
            </a:pPr>
            <a:r>
              <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rPr>
              <a:t>Build with choice of solutions from the broader community around Kubernetes</a:t>
            </a:r>
          </a:p>
          <a:p>
            <a:pPr marL="0" marR="0" lvl="0" indent="0" algn="l" defTabSz="1096963" rtl="0" eaLnBrk="0" fontAlgn="base" latinLnBrk="0" hangingPunct="0">
              <a:lnSpc>
                <a:spcPct val="90000"/>
              </a:lnSpc>
              <a:spcBef>
                <a:spcPct val="0"/>
              </a:spcBef>
              <a:spcAft>
                <a:spcPts val="3000"/>
              </a:spcAft>
              <a:buClrTx/>
              <a:buSzTx/>
              <a:buFontTx/>
              <a:buNone/>
              <a:tabLst/>
              <a:defRPr/>
            </a:pPr>
            <a:r>
              <a:rPr lang="en-US" sz="1800" dirty="0">
                <a:gradFill>
                  <a:gsLst>
                    <a:gs pos="2917">
                      <a:srgbClr val="FFFFFF"/>
                    </a:gs>
                    <a:gs pos="30000">
                      <a:srgbClr val="FFFFFF"/>
                    </a:gs>
                  </a:gsLst>
                  <a:lin ang="5400000" scaled="0"/>
                </a:gradFill>
                <a:latin typeface="Amazon Ember" panose="020B0603020204020204" pitchFamily="34" charset="0"/>
              </a:rPr>
              <a:t>Great for long running tasks/services,  large scale enterprise applications</a:t>
            </a:r>
            <a:endParaRPr kumimoji="0" lang="en-US" sz="1800" b="0" i="0" u="none" strike="noStrike" kern="1200" cap="none" spc="0" normalizeH="0" baseline="0" noProof="0" dirty="0">
              <a:ln>
                <a:noFill/>
              </a:ln>
              <a:gradFill>
                <a:gsLst>
                  <a:gs pos="2917">
                    <a:srgbClr val="FFFFFF"/>
                  </a:gs>
                  <a:gs pos="30000">
                    <a:srgbClr val="FFFFFF"/>
                  </a:gs>
                </a:gsLst>
                <a:lin ang="5400000" scaled="0"/>
              </a:gra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145489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1.35417E-6 4.93827E-7 L -1.35417E-6 -0.04977 " pathEditMode="relative" rAng="0" ptsTypes="AA">
                                      <p:cBhvr>
                                        <p:cTn id="9" dur="500" spd="-100000" fill="hold"/>
                                        <p:tgtEl>
                                          <p:spTgt spid="4"/>
                                        </p:tgtEl>
                                        <p:attrNameLst>
                                          <p:attrName>ppt_x</p:attrName>
                                          <p:attrName>ppt_y</p:attrName>
                                        </p:attrNameLst>
                                      </p:cBhvr>
                                      <p:rCtr x="0" y="-2488"/>
                                    </p:animMotion>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path" presetSubtype="0" decel="100000" fill="hold" nodeType="withEffect">
                                  <p:stCondLst>
                                    <p:cond delay="0"/>
                                  </p:stCondLst>
                                  <p:childTnLst>
                                    <p:animMotion origin="layout" path="M -1.35417E-6 4.93827E-7 L -1.35417E-6 -0.04977 " pathEditMode="relative" rAng="0" ptsTypes="AA">
                                      <p:cBhvr>
                                        <p:cTn id="14" dur="500" spd="-100000" fill="hold"/>
                                        <p:tgtEl>
                                          <p:spTgt spid="5"/>
                                        </p:tgtEl>
                                        <p:attrNameLst>
                                          <p:attrName>ppt_x</p:attrName>
                                          <p:attrName>ppt_y</p:attrName>
                                        </p:attrNameLst>
                                      </p:cBhvr>
                                      <p:rCtr x="0" y="-2488"/>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100000" fill="hold" grpId="1" nodeType="withEffect">
                                  <p:stCondLst>
                                    <p:cond delay="0"/>
                                  </p:stCondLst>
                                  <p:childTnLst>
                                    <p:animMotion origin="layout" path="M 4.09722E-6 -4.32099E-6 L 4.09722E-6 0.06405 " pathEditMode="relative" rAng="0" ptsTypes="AA">
                                      <p:cBhvr>
                                        <p:cTn id="19" dur="500" spd="-100000" fill="hold"/>
                                        <p:tgtEl>
                                          <p:spTgt spid="7"/>
                                        </p:tgtEl>
                                        <p:attrNameLst>
                                          <p:attrName>ppt_x</p:attrName>
                                          <p:attrName>ppt_y</p:attrName>
                                        </p:attrNameLst>
                                      </p:cBhvr>
                                      <p:rCtr x="0" y="3202"/>
                                    </p:animMotion>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42" presetClass="path" presetSubtype="0" decel="100000" fill="hold" grpId="1" nodeType="withEffect">
                                  <p:stCondLst>
                                    <p:cond delay="0"/>
                                  </p:stCondLst>
                                  <p:childTnLst>
                                    <p:animMotion origin="layout" path="M 4.09722E-6 -4.32099E-6 L 4.09722E-6 0.06405 " pathEditMode="relative" rAng="0" ptsTypes="AA">
                                      <p:cBhvr>
                                        <p:cTn id="24" dur="500" spd="-100000" fill="hold"/>
                                        <p:tgtEl>
                                          <p:spTgt spid="6"/>
                                        </p:tgtEl>
                                        <p:attrNameLst>
                                          <p:attrName>ppt_x</p:attrName>
                                          <p:attrName>ppt_y</p:attrName>
                                        </p:attrNameLst>
                                      </p:cBhvr>
                                      <p:rCtr x="0" y="3202"/>
                                    </p:animMotion>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42" presetClass="path" presetSubtype="0" decel="100000" fill="hold" grpId="1" nodeType="withEffect">
                                  <p:stCondLst>
                                    <p:cond delay="0"/>
                                  </p:stCondLst>
                                  <p:childTnLst>
                                    <p:animMotion origin="layout" path="M 4.09722E-6 -4.32099E-6 L 4.09722E-6 0.06405 " pathEditMode="relative" rAng="0" ptsTypes="AA">
                                      <p:cBhvr>
                                        <p:cTn id="29" dur="500" spd="-100000" fill="hold"/>
                                        <p:tgtEl>
                                          <p:spTgt spid="10"/>
                                        </p:tgtEl>
                                        <p:attrNameLst>
                                          <p:attrName>ppt_x</p:attrName>
                                          <p:attrName>ppt_y</p:attrName>
                                        </p:attrNameLst>
                                      </p:cBhvr>
                                      <p:rCtr x="0" y="3202"/>
                                    </p:animMotion>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42" presetClass="path" presetSubtype="0" decel="100000" fill="hold" grpId="1" nodeType="withEffect">
                                  <p:stCondLst>
                                    <p:cond delay="0"/>
                                  </p:stCondLst>
                                  <p:childTnLst>
                                    <p:animMotion origin="layout" path="M 4.09722E-6 -4.32099E-6 L 4.09722E-6 0.06405 " pathEditMode="relative" rAng="0" ptsTypes="AA">
                                      <p:cBhvr>
                                        <p:cTn id="34" dur="500" spd="-100000" fill="hold"/>
                                        <p:tgtEl>
                                          <p:spTgt spid="8"/>
                                        </p:tgtEl>
                                        <p:attrNameLst>
                                          <p:attrName>ppt_x</p:attrName>
                                          <p:attrName>ppt_y</p:attrName>
                                        </p:attrNameLst>
                                      </p:cBhvr>
                                      <p:rCtr x="0" y="3202"/>
                                    </p:animMotion>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42" presetClass="path" presetSubtype="0" decel="100000" fill="hold" grpId="1" nodeType="withEffect">
                                  <p:stCondLst>
                                    <p:cond delay="0"/>
                                  </p:stCondLst>
                                  <p:childTnLst>
                                    <p:animMotion origin="layout" path="M 1.52778E-6 2.34568E-6 L 0.03581 2.34568E-6 " pathEditMode="relative" rAng="0" ptsTypes="AA">
                                      <p:cBhvr>
                                        <p:cTn id="45" dur="500" spd="-100000" fill="hold"/>
                                        <p:tgtEl>
                                          <p:spTgt spid="14"/>
                                        </p:tgtEl>
                                        <p:attrNameLst>
                                          <p:attrName>ppt_x</p:attrName>
                                          <p:attrName>ppt_y</p:attrName>
                                        </p:attrNameLst>
                                      </p:cBhvr>
                                      <p:rCtr x="1790" y="0"/>
                                    </p:animMotion>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42" presetClass="path" presetSubtype="0" decel="100000" fill="hold" grpId="1" nodeType="withEffect">
                                  <p:stCondLst>
                                    <p:cond delay="0"/>
                                  </p:stCondLst>
                                  <p:childTnLst>
                                    <p:animMotion origin="layout" path="M 1.52778E-6 2.34568E-6 L 0.03581 2.34568E-6 " pathEditMode="relative" rAng="0" ptsTypes="AA">
                                      <p:cBhvr>
                                        <p:cTn id="50" dur="500" spd="-100000" fill="hold"/>
                                        <p:tgtEl>
                                          <p:spTgt spid="15"/>
                                        </p:tgtEl>
                                        <p:attrNameLst>
                                          <p:attrName>ppt_x</p:attrName>
                                          <p:attrName>ppt_y</p:attrName>
                                        </p:attrNameLst>
                                      </p:cBhvr>
                                      <p:rCtr x="17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10" grpId="0"/>
      <p:bldP spid="10" grpId="1"/>
      <p:bldP spid="14" grpId="0"/>
      <p:bldP spid="14" grpId="1"/>
      <p:bldP spid="15" grpId="0"/>
      <p:bldP spid="15"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3577A0-A0ED-084E-9576-0CF2823679B7}"/>
              </a:ext>
            </a:extLst>
          </p:cNvPr>
          <p:cNvSpPr>
            <a:spLocks noGrp="1"/>
          </p:cNvSpPr>
          <p:nvPr>
            <p:ph type="title"/>
          </p:nvPr>
        </p:nvSpPr>
        <p:spPr/>
        <p:txBody>
          <a:bodyPr/>
          <a:lstStyle/>
          <a:p>
            <a:r>
              <a:rPr lang="en-US" dirty="0">
                <a:solidFill>
                  <a:schemeClr val="accent1"/>
                </a:solidFill>
              </a:rPr>
              <a:t>AWS Batch </a:t>
            </a:r>
          </a:p>
        </p:txBody>
      </p:sp>
      <p:sp>
        <p:nvSpPr>
          <p:cNvPr id="6" name="Text Placeholder 5">
            <a:extLst>
              <a:ext uri="{FF2B5EF4-FFF2-40B4-BE49-F238E27FC236}">
                <a16:creationId xmlns:a16="http://schemas.microsoft.com/office/drawing/2014/main" id="{16424913-18B7-0E45-9F7E-93BFAAA5DCA3}"/>
              </a:ext>
            </a:extLst>
          </p:cNvPr>
          <p:cNvSpPr>
            <a:spLocks noGrp="1"/>
          </p:cNvSpPr>
          <p:nvPr>
            <p:ph type="body" sz="quarter" idx="10"/>
          </p:nvPr>
        </p:nvSpPr>
        <p:spPr>
          <a:xfrm>
            <a:off x="548639" y="4752341"/>
            <a:ext cx="11050693" cy="783078"/>
          </a:xfrm>
        </p:spPr>
        <p:txBody>
          <a:bodyPr/>
          <a:lstStyle/>
          <a:p>
            <a:r>
              <a:rPr lang="en-US" dirty="0"/>
              <a:t>Fully managed batch service running on top of Amazon ECS</a:t>
            </a:r>
          </a:p>
        </p:txBody>
      </p:sp>
    </p:spTree>
    <p:extLst>
      <p:ext uri="{BB962C8B-B14F-4D97-AF65-F5344CB8AC3E}">
        <p14:creationId xmlns:p14="http://schemas.microsoft.com/office/powerpoint/2010/main" val="33527412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Docker to the rescue</a:t>
            </a:r>
          </a:p>
        </p:txBody>
      </p:sp>
      <p:sp>
        <p:nvSpPr>
          <p:cNvPr id="2" name="Text Placeholder 1">
            <a:extLst>
              <a:ext uri="{FF2B5EF4-FFF2-40B4-BE49-F238E27FC236}">
                <a16:creationId xmlns:a16="http://schemas.microsoft.com/office/drawing/2014/main" id="{B15200F7-31AC-304F-AB7E-0406E69179F9}"/>
              </a:ext>
            </a:extLst>
          </p:cNvPr>
          <p:cNvSpPr>
            <a:spLocks noGrp="1"/>
          </p:cNvSpPr>
          <p:nvPr>
            <p:ph type="body" sz="quarter" idx="10"/>
          </p:nvPr>
        </p:nvSpPr>
        <p:spPr>
          <a:xfrm>
            <a:off x="548640" y="1645920"/>
            <a:ext cx="13510260" cy="5615492"/>
          </a:xfrm>
        </p:spPr>
        <p:txBody>
          <a:bodyPr/>
          <a:lstStyle/>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788" y="5137742"/>
            <a:ext cx="1754293" cy="175429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561" y="3641038"/>
            <a:ext cx="1555470" cy="155547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788" y="2026799"/>
            <a:ext cx="1673013" cy="1673013"/>
          </a:xfrm>
          <a:prstGeom prst="rect">
            <a:avLst/>
          </a:prstGeom>
        </p:spPr>
      </p:pic>
      <p:sp>
        <p:nvSpPr>
          <p:cNvPr id="15" name="TextBox 14"/>
          <p:cNvSpPr txBox="1"/>
          <p:nvPr/>
        </p:nvSpPr>
        <p:spPr>
          <a:xfrm>
            <a:off x="1490134" y="2567840"/>
            <a:ext cx="3181428" cy="584775"/>
          </a:xfrm>
          <a:prstGeom prst="rect">
            <a:avLst/>
          </a:prstGeom>
          <a:noFill/>
        </p:spPr>
        <p:txBody>
          <a:bodyPr wrap="square" rtlCol="0">
            <a:spAutoFit/>
          </a:bodyPr>
          <a:lstStyle/>
          <a:p>
            <a:r>
              <a:rPr lang="en-US" sz="3200" dirty="0"/>
              <a:t>Runtime Engine</a:t>
            </a:r>
          </a:p>
        </p:txBody>
      </p:sp>
      <p:sp>
        <p:nvSpPr>
          <p:cNvPr id="16" name="TextBox 15"/>
          <p:cNvSpPr txBox="1"/>
          <p:nvPr/>
        </p:nvSpPr>
        <p:spPr>
          <a:xfrm>
            <a:off x="1490134" y="5581230"/>
            <a:ext cx="1258944" cy="584775"/>
          </a:xfrm>
          <a:prstGeom prst="rect">
            <a:avLst/>
          </a:prstGeom>
          <a:noFill/>
        </p:spPr>
        <p:txBody>
          <a:bodyPr wrap="square" rtlCol="0">
            <a:spAutoFit/>
          </a:bodyPr>
          <a:lstStyle/>
          <a:p>
            <a:r>
              <a:rPr lang="en-US" sz="3200" dirty="0"/>
              <a:t>Code</a:t>
            </a:r>
          </a:p>
        </p:txBody>
      </p:sp>
      <p:sp>
        <p:nvSpPr>
          <p:cNvPr id="17" name="TextBox 16"/>
          <p:cNvSpPr txBox="1"/>
          <p:nvPr/>
        </p:nvSpPr>
        <p:spPr>
          <a:xfrm>
            <a:off x="1490134" y="4074535"/>
            <a:ext cx="2809427" cy="584775"/>
          </a:xfrm>
          <a:prstGeom prst="rect">
            <a:avLst/>
          </a:prstGeom>
          <a:noFill/>
        </p:spPr>
        <p:txBody>
          <a:bodyPr wrap="square" rtlCol="0">
            <a:spAutoFit/>
          </a:bodyPr>
          <a:lstStyle/>
          <a:p>
            <a:r>
              <a:rPr lang="en-US" sz="3200" dirty="0"/>
              <a:t>Dependencies</a:t>
            </a: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6278" y="2646676"/>
            <a:ext cx="4149296" cy="3544190"/>
          </a:xfrm>
          <a:prstGeom prst="rect">
            <a:avLst/>
          </a:prstGeom>
        </p:spPr>
      </p:pic>
      <p:cxnSp>
        <p:nvCxnSpPr>
          <p:cNvPr id="19" name="Straight Arrow Connector 18"/>
          <p:cNvCxnSpPr>
            <a:stCxn id="14" idx="3"/>
          </p:cNvCxnSpPr>
          <p:nvPr/>
        </p:nvCxnSpPr>
        <p:spPr>
          <a:xfrm>
            <a:off x="6285801" y="2863306"/>
            <a:ext cx="1860478" cy="126000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3"/>
            <a:endCxn id="18" idx="1"/>
          </p:cNvCxnSpPr>
          <p:nvPr/>
        </p:nvCxnSpPr>
        <p:spPr>
          <a:xfrm flipV="1">
            <a:off x="6227030" y="4418772"/>
            <a:ext cx="1919248" cy="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3"/>
          </p:cNvCxnSpPr>
          <p:nvPr/>
        </p:nvCxnSpPr>
        <p:spPr>
          <a:xfrm flipV="1">
            <a:off x="6367081" y="4714242"/>
            <a:ext cx="1779198" cy="13006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30636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4877-90A6-B846-B469-20FB9C830942}"/>
              </a:ext>
            </a:extLst>
          </p:cNvPr>
          <p:cNvSpPr>
            <a:spLocks noGrp="1"/>
          </p:cNvSpPr>
          <p:nvPr>
            <p:ph type="title"/>
          </p:nvPr>
        </p:nvSpPr>
        <p:spPr/>
        <p:txBody>
          <a:bodyPr/>
          <a:lstStyle/>
          <a:p>
            <a:r>
              <a:rPr lang="en-US" sz="3800" b="1" dirty="0"/>
              <a:t>What is AWS Batch?</a:t>
            </a:r>
          </a:p>
        </p:txBody>
      </p:sp>
      <p:grpSp>
        <p:nvGrpSpPr>
          <p:cNvPr id="6" name="Graphic 348">
            <a:extLst>
              <a:ext uri="{FF2B5EF4-FFF2-40B4-BE49-F238E27FC236}">
                <a16:creationId xmlns:a16="http://schemas.microsoft.com/office/drawing/2014/main" id="{E37B9731-D824-9945-8F84-0E109FD0D8B1}"/>
              </a:ext>
            </a:extLst>
          </p:cNvPr>
          <p:cNvGrpSpPr/>
          <p:nvPr/>
        </p:nvGrpSpPr>
        <p:grpSpPr>
          <a:xfrm>
            <a:off x="3406649" y="2358931"/>
            <a:ext cx="2402267" cy="2473747"/>
            <a:chOff x="974109" y="923387"/>
            <a:chExt cx="643689" cy="643689"/>
          </a:xfrm>
        </p:grpSpPr>
        <p:sp>
          <p:nvSpPr>
            <p:cNvPr id="7" name="Freeform: Shape 108">
              <a:extLst>
                <a:ext uri="{FF2B5EF4-FFF2-40B4-BE49-F238E27FC236}">
                  <a16:creationId xmlns:a16="http://schemas.microsoft.com/office/drawing/2014/main" id="{2F6C3602-4C11-684D-82EB-DEAEBBDB6FF1}"/>
                </a:ext>
              </a:extLst>
            </p:cNvPr>
            <p:cNvSpPr/>
            <p:nvPr/>
          </p:nvSpPr>
          <p:spPr>
            <a:xfrm>
              <a:off x="1082892" y="1184081"/>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8" name="Freeform: Shape 109">
              <a:extLst>
                <a:ext uri="{FF2B5EF4-FFF2-40B4-BE49-F238E27FC236}">
                  <a16:creationId xmlns:a16="http://schemas.microsoft.com/office/drawing/2014/main" id="{96651F18-5D89-B144-84F4-AA2B6DC378B9}"/>
                </a:ext>
              </a:extLst>
            </p:cNvPr>
            <p:cNvSpPr/>
            <p:nvPr/>
          </p:nvSpPr>
          <p:spPr>
            <a:xfrm>
              <a:off x="1168181" y="1184081"/>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9" name="Freeform: Shape 110">
              <a:extLst>
                <a:ext uri="{FF2B5EF4-FFF2-40B4-BE49-F238E27FC236}">
                  <a16:creationId xmlns:a16="http://schemas.microsoft.com/office/drawing/2014/main" id="{86EDE0F5-B570-724F-A26F-9BA882F76BF1}"/>
                </a:ext>
              </a:extLst>
            </p:cNvPr>
            <p:cNvSpPr/>
            <p:nvPr/>
          </p:nvSpPr>
          <p:spPr>
            <a:xfrm>
              <a:off x="1253792" y="1184081"/>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0" name="Freeform: Shape 111">
              <a:extLst>
                <a:ext uri="{FF2B5EF4-FFF2-40B4-BE49-F238E27FC236}">
                  <a16:creationId xmlns:a16="http://schemas.microsoft.com/office/drawing/2014/main" id="{0DC66E2C-4461-EE4E-B83B-8AB2FCC6D31C}"/>
                </a:ext>
              </a:extLst>
            </p:cNvPr>
            <p:cNvSpPr/>
            <p:nvPr/>
          </p:nvSpPr>
          <p:spPr>
            <a:xfrm>
              <a:off x="1339081" y="1184081"/>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1" name="Freeform: Shape 112">
              <a:extLst>
                <a:ext uri="{FF2B5EF4-FFF2-40B4-BE49-F238E27FC236}">
                  <a16:creationId xmlns:a16="http://schemas.microsoft.com/office/drawing/2014/main" id="{B41518EB-AF50-1F48-AE84-7E815901D127}"/>
                </a:ext>
              </a:extLst>
            </p:cNvPr>
            <p:cNvSpPr/>
            <p:nvPr/>
          </p:nvSpPr>
          <p:spPr>
            <a:xfrm>
              <a:off x="1314942" y="1045044"/>
              <a:ext cx="99772" cy="9655"/>
            </a:xfrm>
            <a:custGeom>
              <a:avLst/>
              <a:gdLst>
                <a:gd name="connsiteX0" fmla="*/ 95588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588"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2" name="Freeform: Shape 113">
              <a:extLst>
                <a:ext uri="{FF2B5EF4-FFF2-40B4-BE49-F238E27FC236}">
                  <a16:creationId xmlns:a16="http://schemas.microsoft.com/office/drawing/2014/main" id="{3412EA4E-0F6B-AE4F-8234-587D4789E453}"/>
                </a:ext>
              </a:extLst>
            </p:cNvPr>
            <p:cNvSpPr/>
            <p:nvPr/>
          </p:nvSpPr>
          <p:spPr>
            <a:xfrm>
              <a:off x="1201975" y="1045044"/>
              <a:ext cx="99772" cy="9655"/>
            </a:xfrm>
            <a:custGeom>
              <a:avLst/>
              <a:gdLst>
                <a:gd name="connsiteX0" fmla="*/ 95910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910"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3" name="Freeform: Shape 114">
              <a:extLst>
                <a:ext uri="{FF2B5EF4-FFF2-40B4-BE49-F238E27FC236}">
                  <a16:creationId xmlns:a16="http://schemas.microsoft.com/office/drawing/2014/main" id="{6381C1A5-7F5E-3740-AEE6-9274320DD93B}"/>
                </a:ext>
              </a:extLst>
            </p:cNvPr>
            <p:cNvSpPr/>
            <p:nvPr/>
          </p:nvSpPr>
          <p:spPr>
            <a:xfrm>
              <a:off x="1036869" y="1045044"/>
              <a:ext cx="421616" cy="54714"/>
            </a:xfrm>
            <a:custGeom>
              <a:avLst/>
              <a:gdLst>
                <a:gd name="connsiteX0" fmla="*/ 395547 w 421616"/>
                <a:gd name="connsiteY0" fmla="*/ 4828 h 54713"/>
                <a:gd name="connsiteX1" fmla="*/ 409708 w 421616"/>
                <a:gd name="connsiteY1" fmla="*/ 4828 h 54713"/>
                <a:gd name="connsiteX2" fmla="*/ 418398 w 421616"/>
                <a:gd name="connsiteY2" fmla="*/ 13517 h 54713"/>
                <a:gd name="connsiteX3" fmla="*/ 418398 w 421616"/>
                <a:gd name="connsiteY3" fmla="*/ 50851 h 54713"/>
                <a:gd name="connsiteX4" fmla="*/ 4828 w 421616"/>
                <a:gd name="connsiteY4" fmla="*/ 50851 h 54713"/>
                <a:gd name="connsiteX5" fmla="*/ 4828 w 421616"/>
                <a:gd name="connsiteY5" fmla="*/ 13517 h 54713"/>
                <a:gd name="connsiteX6" fmla="*/ 13517 w 421616"/>
                <a:gd name="connsiteY6" fmla="*/ 4828 h 54713"/>
                <a:gd name="connsiteX7" fmla="*/ 35725 w 421616"/>
                <a:gd name="connsiteY7" fmla="*/ 4828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616" h="54713">
                  <a:moveTo>
                    <a:pt x="395547" y="4828"/>
                  </a:moveTo>
                  <a:lnTo>
                    <a:pt x="409708" y="4828"/>
                  </a:lnTo>
                  <a:cubicBezTo>
                    <a:pt x="414536" y="4828"/>
                    <a:pt x="418398" y="8690"/>
                    <a:pt x="418398" y="13517"/>
                  </a:cubicBezTo>
                  <a:lnTo>
                    <a:pt x="418398" y="50851"/>
                  </a:lnTo>
                  <a:lnTo>
                    <a:pt x="4828" y="50851"/>
                  </a:lnTo>
                  <a:lnTo>
                    <a:pt x="4828" y="13517"/>
                  </a:lnTo>
                  <a:cubicBezTo>
                    <a:pt x="4828" y="8690"/>
                    <a:pt x="8690" y="4828"/>
                    <a:pt x="13517" y="4828"/>
                  </a:cubicBezTo>
                  <a:lnTo>
                    <a:pt x="35725" y="4828"/>
                  </a:ln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4" name="Freeform: Shape 115">
              <a:extLst>
                <a:ext uri="{FF2B5EF4-FFF2-40B4-BE49-F238E27FC236}">
                  <a16:creationId xmlns:a16="http://schemas.microsoft.com/office/drawing/2014/main" id="{3C02EBE0-4F50-F74A-86C4-7733FD66BC5E}"/>
                </a:ext>
              </a:extLst>
            </p:cNvPr>
            <p:cNvSpPr/>
            <p:nvPr/>
          </p:nvSpPr>
          <p:spPr>
            <a:xfrm>
              <a:off x="1089329" y="1045044"/>
              <a:ext cx="99772" cy="9655"/>
            </a:xfrm>
            <a:custGeom>
              <a:avLst/>
              <a:gdLst>
                <a:gd name="connsiteX0" fmla="*/ 95910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910"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5" name="Freeform: Shape 116">
              <a:extLst>
                <a:ext uri="{FF2B5EF4-FFF2-40B4-BE49-F238E27FC236}">
                  <a16:creationId xmlns:a16="http://schemas.microsoft.com/office/drawing/2014/main" id="{9A959701-CFC6-8744-9D08-F3A9C0FC229C}"/>
                </a:ext>
              </a:extLst>
            </p:cNvPr>
            <p:cNvSpPr/>
            <p:nvPr/>
          </p:nvSpPr>
          <p:spPr>
            <a:xfrm>
              <a:off x="1067766" y="1018653"/>
              <a:ext cx="9655" cy="57932"/>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6" name="Freeform: Shape 117">
              <a:extLst>
                <a:ext uri="{FF2B5EF4-FFF2-40B4-BE49-F238E27FC236}">
                  <a16:creationId xmlns:a16="http://schemas.microsoft.com/office/drawing/2014/main" id="{53F98EF5-7E16-1D4B-BAB8-2A1FF2A6164F}"/>
                </a:ext>
              </a:extLst>
            </p:cNvPr>
            <p:cNvSpPr/>
            <p:nvPr/>
          </p:nvSpPr>
          <p:spPr>
            <a:xfrm>
              <a:off x="1180411" y="1018653"/>
              <a:ext cx="9655" cy="57932"/>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7" name="Freeform: Shape 118">
              <a:extLst>
                <a:ext uri="{FF2B5EF4-FFF2-40B4-BE49-F238E27FC236}">
                  <a16:creationId xmlns:a16="http://schemas.microsoft.com/office/drawing/2014/main" id="{FEA41491-E887-A54F-9CFF-2B95CAC8991C}"/>
                </a:ext>
              </a:extLst>
            </p:cNvPr>
            <p:cNvSpPr/>
            <p:nvPr/>
          </p:nvSpPr>
          <p:spPr>
            <a:xfrm>
              <a:off x="1405702" y="1018653"/>
              <a:ext cx="9655" cy="57932"/>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8" name="Freeform: Shape 119">
              <a:extLst>
                <a:ext uri="{FF2B5EF4-FFF2-40B4-BE49-F238E27FC236}">
                  <a16:creationId xmlns:a16="http://schemas.microsoft.com/office/drawing/2014/main" id="{DB1E07CA-9234-5C49-A883-C58150D0DCC5}"/>
                </a:ext>
              </a:extLst>
            </p:cNvPr>
            <p:cNvSpPr/>
            <p:nvPr/>
          </p:nvSpPr>
          <p:spPr>
            <a:xfrm>
              <a:off x="1293057" y="1018653"/>
              <a:ext cx="9655" cy="57932"/>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19" name="Freeform: Shape 120">
              <a:extLst>
                <a:ext uri="{FF2B5EF4-FFF2-40B4-BE49-F238E27FC236}">
                  <a16:creationId xmlns:a16="http://schemas.microsoft.com/office/drawing/2014/main" id="{35E13E1D-7F02-3E46-97C9-98350462A8BA}"/>
                </a:ext>
              </a:extLst>
            </p:cNvPr>
            <p:cNvSpPr/>
            <p:nvPr/>
          </p:nvSpPr>
          <p:spPr>
            <a:xfrm>
              <a:off x="1082892" y="1226886"/>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0" name="Freeform: Shape 121">
              <a:extLst>
                <a:ext uri="{FF2B5EF4-FFF2-40B4-BE49-F238E27FC236}">
                  <a16:creationId xmlns:a16="http://schemas.microsoft.com/office/drawing/2014/main" id="{7BCA6B40-C54D-944B-918F-E3DF19A0D2B4}"/>
                </a:ext>
              </a:extLst>
            </p:cNvPr>
            <p:cNvSpPr/>
            <p:nvPr/>
          </p:nvSpPr>
          <p:spPr>
            <a:xfrm>
              <a:off x="1168181" y="1226886"/>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1" name="Freeform: Shape 122">
              <a:extLst>
                <a:ext uri="{FF2B5EF4-FFF2-40B4-BE49-F238E27FC236}">
                  <a16:creationId xmlns:a16="http://schemas.microsoft.com/office/drawing/2014/main" id="{AEE670C3-7F4D-A043-AF29-99DED7E908D3}"/>
                </a:ext>
              </a:extLst>
            </p:cNvPr>
            <p:cNvSpPr/>
            <p:nvPr/>
          </p:nvSpPr>
          <p:spPr>
            <a:xfrm>
              <a:off x="1253792" y="1226886"/>
              <a:ext cx="64369" cy="9655"/>
            </a:xfrm>
            <a:custGeom>
              <a:avLst/>
              <a:gdLst>
                <a:gd name="connsiteX0" fmla="*/ 62116 w 64368"/>
                <a:gd name="connsiteY0" fmla="*/ 4828 h 9655"/>
                <a:gd name="connsiteX1" fmla="*/ 4828 w 64368"/>
                <a:gd name="connsiteY1" fmla="*/ 4828 h 9655"/>
              </a:gdLst>
              <a:ahLst/>
              <a:cxnLst>
                <a:cxn ang="0">
                  <a:pos x="connsiteX0" y="connsiteY0"/>
                </a:cxn>
                <a:cxn ang="0">
                  <a:pos x="connsiteX1" y="connsiteY1"/>
                </a:cxn>
              </a:cxnLst>
              <a:rect l="l" t="t" r="r" b="b"/>
              <a:pathLst>
                <a:path w="64368" h="9655">
                  <a:moveTo>
                    <a:pt x="62116"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2" name="Freeform: Shape 123">
              <a:extLst>
                <a:ext uri="{FF2B5EF4-FFF2-40B4-BE49-F238E27FC236}">
                  <a16:creationId xmlns:a16="http://schemas.microsoft.com/office/drawing/2014/main" id="{ED5728B5-E513-A94C-99A2-C17D894BD523}"/>
                </a:ext>
              </a:extLst>
            </p:cNvPr>
            <p:cNvSpPr/>
            <p:nvPr/>
          </p:nvSpPr>
          <p:spPr>
            <a:xfrm>
              <a:off x="1082892" y="1269692"/>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3" name="Freeform: Shape 124">
              <a:extLst>
                <a:ext uri="{FF2B5EF4-FFF2-40B4-BE49-F238E27FC236}">
                  <a16:creationId xmlns:a16="http://schemas.microsoft.com/office/drawing/2014/main" id="{D7EDE89B-E6D0-CE4A-B817-1B0B6F5E7398}"/>
                </a:ext>
              </a:extLst>
            </p:cNvPr>
            <p:cNvSpPr/>
            <p:nvPr/>
          </p:nvSpPr>
          <p:spPr>
            <a:xfrm>
              <a:off x="1168181" y="1269692"/>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4" name="Freeform: Shape 125">
              <a:extLst>
                <a:ext uri="{FF2B5EF4-FFF2-40B4-BE49-F238E27FC236}">
                  <a16:creationId xmlns:a16="http://schemas.microsoft.com/office/drawing/2014/main" id="{DC0C3508-6A17-0048-AAEA-8BA9FF049E53}"/>
                </a:ext>
              </a:extLst>
            </p:cNvPr>
            <p:cNvSpPr/>
            <p:nvPr/>
          </p:nvSpPr>
          <p:spPr>
            <a:xfrm>
              <a:off x="1253792" y="1269692"/>
              <a:ext cx="38621" cy="9655"/>
            </a:xfrm>
            <a:custGeom>
              <a:avLst/>
              <a:gdLst>
                <a:gd name="connsiteX0" fmla="*/ 33794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3794"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5" name="Freeform: Shape 126">
              <a:extLst>
                <a:ext uri="{FF2B5EF4-FFF2-40B4-BE49-F238E27FC236}">
                  <a16:creationId xmlns:a16="http://schemas.microsoft.com/office/drawing/2014/main" id="{AFA535F2-3911-894B-AE79-8FB37E111D97}"/>
                </a:ext>
              </a:extLst>
            </p:cNvPr>
            <p:cNvSpPr/>
            <p:nvPr/>
          </p:nvSpPr>
          <p:spPr>
            <a:xfrm>
              <a:off x="1082892" y="1312497"/>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6" name="Freeform: Shape 127">
              <a:extLst>
                <a:ext uri="{FF2B5EF4-FFF2-40B4-BE49-F238E27FC236}">
                  <a16:creationId xmlns:a16="http://schemas.microsoft.com/office/drawing/2014/main" id="{3CF1372C-9C84-2145-879F-61A9C2D2632E}"/>
                </a:ext>
              </a:extLst>
            </p:cNvPr>
            <p:cNvSpPr/>
            <p:nvPr/>
          </p:nvSpPr>
          <p:spPr>
            <a:xfrm>
              <a:off x="1168181" y="1312497"/>
              <a:ext cx="74024" cy="965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7" name="Freeform: Shape 128">
              <a:extLst>
                <a:ext uri="{FF2B5EF4-FFF2-40B4-BE49-F238E27FC236}">
                  <a16:creationId xmlns:a16="http://schemas.microsoft.com/office/drawing/2014/main" id="{70BC9631-8F76-9245-82A2-FE99C12DF537}"/>
                </a:ext>
              </a:extLst>
            </p:cNvPr>
            <p:cNvSpPr/>
            <p:nvPr/>
          </p:nvSpPr>
          <p:spPr>
            <a:xfrm>
              <a:off x="1253792" y="1312497"/>
              <a:ext cx="22529" cy="9655"/>
            </a:xfrm>
            <a:custGeom>
              <a:avLst/>
              <a:gdLst>
                <a:gd name="connsiteX0" fmla="*/ 19311 w 22529"/>
                <a:gd name="connsiteY0" fmla="*/ 4828 h 9655"/>
                <a:gd name="connsiteX1" fmla="*/ 4828 w 22529"/>
                <a:gd name="connsiteY1" fmla="*/ 4828 h 9655"/>
              </a:gdLst>
              <a:ahLst/>
              <a:cxnLst>
                <a:cxn ang="0">
                  <a:pos x="connsiteX0" y="connsiteY0"/>
                </a:cxn>
                <a:cxn ang="0">
                  <a:pos x="connsiteX1" y="connsiteY1"/>
                </a:cxn>
              </a:cxnLst>
              <a:rect l="l" t="t" r="r" b="b"/>
              <a:pathLst>
                <a:path w="22529" h="9655">
                  <a:moveTo>
                    <a:pt x="19311"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8" name="Freeform: Shape 129">
              <a:extLst>
                <a:ext uri="{FF2B5EF4-FFF2-40B4-BE49-F238E27FC236}">
                  <a16:creationId xmlns:a16="http://schemas.microsoft.com/office/drawing/2014/main" id="{0D2B470E-21A3-D546-9C2B-DC6DCB027F33}"/>
                </a:ext>
              </a:extLst>
            </p:cNvPr>
            <p:cNvSpPr/>
            <p:nvPr/>
          </p:nvSpPr>
          <p:spPr>
            <a:xfrm>
              <a:off x="1036869" y="1134517"/>
              <a:ext cx="231728" cy="241383"/>
            </a:xfrm>
            <a:custGeom>
              <a:avLst/>
              <a:gdLst>
                <a:gd name="connsiteX0" fmla="*/ 229475 w 231728"/>
                <a:gd name="connsiteY0" fmla="*/ 237521 h 241383"/>
                <a:gd name="connsiteX1" fmla="*/ 13517 w 231728"/>
                <a:gd name="connsiteY1" fmla="*/ 237521 h 241383"/>
                <a:gd name="connsiteX2" fmla="*/ 4828 w 231728"/>
                <a:gd name="connsiteY2" fmla="*/ 228831 h 241383"/>
                <a:gd name="connsiteX3" fmla="*/ 4828 w 231728"/>
                <a:gd name="connsiteY3" fmla="*/ 13517 h 241383"/>
                <a:gd name="connsiteX4" fmla="*/ 13517 w 231728"/>
                <a:gd name="connsiteY4" fmla="*/ 4828 h 241383"/>
                <a:gd name="connsiteX5" fmla="*/ 36047 w 231728"/>
                <a:gd name="connsiteY5" fmla="*/ 4828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728" h="241383">
                  <a:moveTo>
                    <a:pt x="229475" y="237521"/>
                  </a:moveTo>
                  <a:lnTo>
                    <a:pt x="13517" y="237521"/>
                  </a:lnTo>
                  <a:cubicBezTo>
                    <a:pt x="8690" y="237521"/>
                    <a:pt x="4828" y="233659"/>
                    <a:pt x="4828" y="228831"/>
                  </a:cubicBezTo>
                  <a:lnTo>
                    <a:pt x="4828" y="13517"/>
                  </a:lnTo>
                  <a:cubicBezTo>
                    <a:pt x="4828" y="8690"/>
                    <a:pt x="8690" y="4828"/>
                    <a:pt x="13517" y="4828"/>
                  </a:cubicBezTo>
                  <a:lnTo>
                    <a:pt x="36047" y="4828"/>
                  </a:ln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9" name="Freeform: Shape 130">
              <a:extLst>
                <a:ext uri="{FF2B5EF4-FFF2-40B4-BE49-F238E27FC236}">
                  <a16:creationId xmlns:a16="http://schemas.microsoft.com/office/drawing/2014/main" id="{56445E9D-69E2-4E43-87FD-ED7C2C43919C}"/>
                </a:ext>
              </a:extLst>
            </p:cNvPr>
            <p:cNvSpPr/>
            <p:nvPr/>
          </p:nvSpPr>
          <p:spPr>
            <a:xfrm>
              <a:off x="1450439" y="1091068"/>
              <a:ext cx="9655" cy="102990"/>
            </a:xfrm>
            <a:custGeom>
              <a:avLst/>
              <a:gdLst>
                <a:gd name="connsiteX0" fmla="*/ 4828 w 9655"/>
                <a:gd name="connsiteY0" fmla="*/ 4828 h 102990"/>
                <a:gd name="connsiteX1" fmla="*/ 4828 w 9655"/>
                <a:gd name="connsiteY1" fmla="*/ 98484 h 102990"/>
              </a:gdLst>
              <a:ahLst/>
              <a:cxnLst>
                <a:cxn ang="0">
                  <a:pos x="connsiteX0" y="connsiteY0"/>
                </a:cxn>
                <a:cxn ang="0">
                  <a:pos x="connsiteX1" y="connsiteY1"/>
                </a:cxn>
              </a:cxnLst>
              <a:rect l="l" t="t" r="r" b="b"/>
              <a:pathLst>
                <a:path w="9655" h="102990">
                  <a:moveTo>
                    <a:pt x="4828" y="4828"/>
                  </a:moveTo>
                  <a:lnTo>
                    <a:pt x="4828" y="98484"/>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0" name="Freeform: Shape 131">
              <a:extLst>
                <a:ext uri="{FF2B5EF4-FFF2-40B4-BE49-F238E27FC236}">
                  <a16:creationId xmlns:a16="http://schemas.microsoft.com/office/drawing/2014/main" id="{43D8182A-0FC4-3D41-9235-579A8367FB2E}"/>
                </a:ext>
              </a:extLst>
            </p:cNvPr>
            <p:cNvSpPr/>
            <p:nvPr/>
          </p:nvSpPr>
          <p:spPr>
            <a:xfrm>
              <a:off x="1312689" y="1344681"/>
              <a:ext cx="38621" cy="9655"/>
            </a:xfrm>
            <a:custGeom>
              <a:avLst/>
              <a:gdLst>
                <a:gd name="connsiteX0" fmla="*/ 34759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4759"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1" name="Freeform: Shape 132">
              <a:extLst>
                <a:ext uri="{FF2B5EF4-FFF2-40B4-BE49-F238E27FC236}">
                  <a16:creationId xmlns:a16="http://schemas.microsoft.com/office/drawing/2014/main" id="{CC3F0EC4-21FD-6846-A148-3DFA47AFFE74}"/>
                </a:ext>
              </a:extLst>
            </p:cNvPr>
            <p:cNvSpPr/>
            <p:nvPr/>
          </p:nvSpPr>
          <p:spPr>
            <a:xfrm>
              <a:off x="1403450" y="1226886"/>
              <a:ext cx="57932" cy="9655"/>
            </a:xfrm>
            <a:custGeom>
              <a:avLst/>
              <a:gdLst>
                <a:gd name="connsiteX0" fmla="*/ 53748 w 57932"/>
                <a:gd name="connsiteY0" fmla="*/ 7402 h 9655"/>
                <a:gd name="connsiteX1" fmla="*/ 29288 w 57932"/>
                <a:gd name="connsiteY1" fmla="*/ 4828 h 9655"/>
                <a:gd name="connsiteX2" fmla="*/ 4828 w 57932"/>
                <a:gd name="connsiteY2" fmla="*/ 7402 h 9655"/>
              </a:gdLst>
              <a:ahLst/>
              <a:cxnLst>
                <a:cxn ang="0">
                  <a:pos x="connsiteX0" y="connsiteY0"/>
                </a:cxn>
                <a:cxn ang="0">
                  <a:pos x="connsiteX1" y="connsiteY1"/>
                </a:cxn>
                <a:cxn ang="0">
                  <a:pos x="connsiteX2" y="connsiteY2"/>
                </a:cxn>
              </a:cxnLst>
              <a:rect l="l" t="t" r="r" b="b"/>
              <a:pathLst>
                <a:path w="57932" h="9655">
                  <a:moveTo>
                    <a:pt x="53748" y="7402"/>
                  </a:moveTo>
                  <a:cubicBezTo>
                    <a:pt x="45702" y="5793"/>
                    <a:pt x="37656" y="4828"/>
                    <a:pt x="29288" y="4828"/>
                  </a:cubicBezTo>
                  <a:cubicBezTo>
                    <a:pt x="20920" y="4828"/>
                    <a:pt x="12552" y="5793"/>
                    <a:pt x="4828" y="7402"/>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2" name="Freeform: Shape 133">
              <a:extLst>
                <a:ext uri="{FF2B5EF4-FFF2-40B4-BE49-F238E27FC236}">
                  <a16:creationId xmlns:a16="http://schemas.microsoft.com/office/drawing/2014/main" id="{6EE4C4DE-228D-A74B-8FC1-C5C13FEA03DB}"/>
                </a:ext>
              </a:extLst>
            </p:cNvPr>
            <p:cNvSpPr/>
            <p:nvPr/>
          </p:nvSpPr>
          <p:spPr>
            <a:xfrm>
              <a:off x="1312689" y="1369142"/>
              <a:ext cx="99772" cy="99772"/>
            </a:xfrm>
            <a:custGeom>
              <a:avLst/>
              <a:gdLst>
                <a:gd name="connsiteX0" fmla="*/ 4828 w 99771"/>
                <a:gd name="connsiteY0" fmla="*/ 4828 h 99771"/>
                <a:gd name="connsiteX1" fmla="*/ 95266 w 99771"/>
                <a:gd name="connsiteY1" fmla="*/ 95266 h 99771"/>
              </a:gdLst>
              <a:ahLst/>
              <a:cxnLst>
                <a:cxn ang="0">
                  <a:pos x="connsiteX0" y="connsiteY0"/>
                </a:cxn>
                <a:cxn ang="0">
                  <a:pos x="connsiteX1" y="connsiteY1"/>
                </a:cxn>
              </a:cxnLst>
              <a:rect l="l" t="t" r="r" b="b"/>
              <a:pathLst>
                <a:path w="99771" h="99771">
                  <a:moveTo>
                    <a:pt x="4828" y="4828"/>
                  </a:moveTo>
                  <a:cubicBezTo>
                    <a:pt x="14483" y="50208"/>
                    <a:pt x="50208" y="85932"/>
                    <a:pt x="95266" y="95266"/>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3" name="Freeform: Shape 134">
              <a:extLst>
                <a:ext uri="{FF2B5EF4-FFF2-40B4-BE49-F238E27FC236}">
                  <a16:creationId xmlns:a16="http://schemas.microsoft.com/office/drawing/2014/main" id="{C079A7F3-A09C-7E40-BE80-5377B25A850D}"/>
                </a:ext>
              </a:extLst>
            </p:cNvPr>
            <p:cNvSpPr/>
            <p:nvPr/>
          </p:nvSpPr>
          <p:spPr>
            <a:xfrm>
              <a:off x="1403128" y="1459580"/>
              <a:ext cx="32184" cy="9655"/>
            </a:xfrm>
            <a:custGeom>
              <a:avLst/>
              <a:gdLst>
                <a:gd name="connsiteX0" fmla="*/ 27679 w 32184"/>
                <a:gd name="connsiteY0" fmla="*/ 7402 h 9655"/>
                <a:gd name="connsiteX1" fmla="*/ 4828 w 32184"/>
                <a:gd name="connsiteY1" fmla="*/ 4828 h 9655"/>
              </a:gdLst>
              <a:ahLst/>
              <a:cxnLst>
                <a:cxn ang="0">
                  <a:pos x="connsiteX0" y="connsiteY0"/>
                </a:cxn>
                <a:cxn ang="0">
                  <a:pos x="connsiteX1" y="connsiteY1"/>
                </a:cxn>
              </a:cxnLst>
              <a:rect l="l" t="t" r="r" b="b"/>
              <a:pathLst>
                <a:path w="32184" h="9655">
                  <a:moveTo>
                    <a:pt x="27679" y="7402"/>
                  </a:moveTo>
                  <a:cubicBezTo>
                    <a:pt x="19954" y="7402"/>
                    <a:pt x="12230" y="6437"/>
                    <a:pt x="4828" y="482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4" name="Freeform: Shape 135">
              <a:extLst>
                <a:ext uri="{FF2B5EF4-FFF2-40B4-BE49-F238E27FC236}">
                  <a16:creationId xmlns:a16="http://schemas.microsoft.com/office/drawing/2014/main" id="{EF84E975-127A-F145-8AAD-6ED0540FCE00}"/>
                </a:ext>
              </a:extLst>
            </p:cNvPr>
            <p:cNvSpPr/>
            <p:nvPr/>
          </p:nvSpPr>
          <p:spPr>
            <a:xfrm>
              <a:off x="1425979" y="1459580"/>
              <a:ext cx="35403" cy="9655"/>
            </a:xfrm>
            <a:custGeom>
              <a:avLst/>
              <a:gdLst>
                <a:gd name="connsiteX0" fmla="*/ 4828 w 35402"/>
                <a:gd name="connsiteY0" fmla="*/ 7402 h 9655"/>
                <a:gd name="connsiteX1" fmla="*/ 6759 w 35402"/>
                <a:gd name="connsiteY1" fmla="*/ 7402 h 9655"/>
                <a:gd name="connsiteX2" fmla="*/ 31219 w 35402"/>
                <a:gd name="connsiteY2" fmla="*/ 4828 h 9655"/>
              </a:gdLst>
              <a:ahLst/>
              <a:cxnLst>
                <a:cxn ang="0">
                  <a:pos x="connsiteX0" y="connsiteY0"/>
                </a:cxn>
                <a:cxn ang="0">
                  <a:pos x="connsiteX1" y="connsiteY1"/>
                </a:cxn>
                <a:cxn ang="0">
                  <a:pos x="connsiteX2" y="connsiteY2"/>
                </a:cxn>
              </a:cxnLst>
              <a:rect l="l" t="t" r="r" b="b"/>
              <a:pathLst>
                <a:path w="35402" h="9655">
                  <a:moveTo>
                    <a:pt x="4828" y="7402"/>
                  </a:moveTo>
                  <a:cubicBezTo>
                    <a:pt x="5471" y="7402"/>
                    <a:pt x="6115" y="7402"/>
                    <a:pt x="6759" y="7402"/>
                  </a:cubicBezTo>
                  <a:cubicBezTo>
                    <a:pt x="15127" y="7402"/>
                    <a:pt x="23495" y="6437"/>
                    <a:pt x="31219" y="482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5" name="Freeform: Shape 136">
              <a:extLst>
                <a:ext uri="{FF2B5EF4-FFF2-40B4-BE49-F238E27FC236}">
                  <a16:creationId xmlns:a16="http://schemas.microsoft.com/office/drawing/2014/main" id="{7697AF33-22E4-5D4D-92E2-7F73212085C3}"/>
                </a:ext>
              </a:extLst>
            </p:cNvPr>
            <p:cNvSpPr/>
            <p:nvPr/>
          </p:nvSpPr>
          <p:spPr>
            <a:xfrm>
              <a:off x="1542808" y="1320221"/>
              <a:ext cx="9655" cy="57932"/>
            </a:xfrm>
            <a:custGeom>
              <a:avLst/>
              <a:gdLst>
                <a:gd name="connsiteX0" fmla="*/ 4828 w 9655"/>
                <a:gd name="connsiteY0" fmla="*/ 53748 h 57932"/>
                <a:gd name="connsiteX1" fmla="*/ 7402 w 9655"/>
                <a:gd name="connsiteY1" fmla="*/ 29288 h 57932"/>
                <a:gd name="connsiteX2" fmla="*/ 4828 w 9655"/>
                <a:gd name="connsiteY2" fmla="*/ 4828 h 57932"/>
              </a:gdLst>
              <a:ahLst/>
              <a:cxnLst>
                <a:cxn ang="0">
                  <a:pos x="connsiteX0" y="connsiteY0"/>
                </a:cxn>
                <a:cxn ang="0">
                  <a:pos x="connsiteX1" y="connsiteY1"/>
                </a:cxn>
                <a:cxn ang="0">
                  <a:pos x="connsiteX2" y="connsiteY2"/>
                </a:cxn>
              </a:cxnLst>
              <a:rect l="l" t="t" r="r" b="b"/>
              <a:pathLst>
                <a:path w="9655" h="57932">
                  <a:moveTo>
                    <a:pt x="4828" y="53748"/>
                  </a:moveTo>
                  <a:cubicBezTo>
                    <a:pt x="6437" y="45702"/>
                    <a:pt x="7402" y="37656"/>
                    <a:pt x="7402" y="29288"/>
                  </a:cubicBezTo>
                  <a:cubicBezTo>
                    <a:pt x="7402" y="20920"/>
                    <a:pt x="6437" y="12552"/>
                    <a:pt x="4828" y="482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6" name="Freeform: Shape 137">
              <a:extLst>
                <a:ext uri="{FF2B5EF4-FFF2-40B4-BE49-F238E27FC236}">
                  <a16:creationId xmlns:a16="http://schemas.microsoft.com/office/drawing/2014/main" id="{F7D1B09D-29C3-0247-859C-D91C01313196}"/>
                </a:ext>
              </a:extLst>
            </p:cNvPr>
            <p:cNvSpPr/>
            <p:nvPr/>
          </p:nvSpPr>
          <p:spPr>
            <a:xfrm>
              <a:off x="1452370" y="1369142"/>
              <a:ext cx="99772" cy="99772"/>
            </a:xfrm>
            <a:custGeom>
              <a:avLst/>
              <a:gdLst>
                <a:gd name="connsiteX0" fmla="*/ 95266 w 99771"/>
                <a:gd name="connsiteY0" fmla="*/ 4828 h 99771"/>
                <a:gd name="connsiteX1" fmla="*/ 4828 w 99771"/>
                <a:gd name="connsiteY1" fmla="*/ 95266 h 99771"/>
              </a:gdLst>
              <a:ahLst/>
              <a:cxnLst>
                <a:cxn ang="0">
                  <a:pos x="connsiteX0" y="connsiteY0"/>
                </a:cxn>
                <a:cxn ang="0">
                  <a:pos x="connsiteX1" y="connsiteY1"/>
                </a:cxn>
              </a:cxnLst>
              <a:rect l="l" t="t" r="r" b="b"/>
              <a:pathLst>
                <a:path w="99771" h="99771">
                  <a:moveTo>
                    <a:pt x="95266" y="4828"/>
                  </a:moveTo>
                  <a:cubicBezTo>
                    <a:pt x="85611" y="50208"/>
                    <a:pt x="49886" y="85932"/>
                    <a:pt x="4828" y="95266"/>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7" name="Freeform: Shape 138">
              <a:extLst>
                <a:ext uri="{FF2B5EF4-FFF2-40B4-BE49-F238E27FC236}">
                  <a16:creationId xmlns:a16="http://schemas.microsoft.com/office/drawing/2014/main" id="{F2D6A5A8-4A67-6E48-8C58-73A3FD941264}"/>
                </a:ext>
              </a:extLst>
            </p:cNvPr>
            <p:cNvSpPr/>
            <p:nvPr/>
          </p:nvSpPr>
          <p:spPr>
            <a:xfrm>
              <a:off x="1452370" y="1229461"/>
              <a:ext cx="99772" cy="99772"/>
            </a:xfrm>
            <a:custGeom>
              <a:avLst/>
              <a:gdLst>
                <a:gd name="connsiteX0" fmla="*/ 4828 w 99771"/>
                <a:gd name="connsiteY0" fmla="*/ 4828 h 99771"/>
                <a:gd name="connsiteX1" fmla="*/ 95266 w 99771"/>
                <a:gd name="connsiteY1" fmla="*/ 95266 h 99771"/>
              </a:gdLst>
              <a:ahLst/>
              <a:cxnLst>
                <a:cxn ang="0">
                  <a:pos x="connsiteX0" y="connsiteY0"/>
                </a:cxn>
                <a:cxn ang="0">
                  <a:pos x="connsiteX1" y="connsiteY1"/>
                </a:cxn>
              </a:cxnLst>
              <a:rect l="l" t="t" r="r" b="b"/>
              <a:pathLst>
                <a:path w="99771" h="99771">
                  <a:moveTo>
                    <a:pt x="4828" y="4828"/>
                  </a:moveTo>
                  <a:cubicBezTo>
                    <a:pt x="50208" y="14483"/>
                    <a:pt x="85932" y="50208"/>
                    <a:pt x="95266" y="95266"/>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8" name="Freeform: Shape 139">
              <a:extLst>
                <a:ext uri="{FF2B5EF4-FFF2-40B4-BE49-F238E27FC236}">
                  <a16:creationId xmlns:a16="http://schemas.microsoft.com/office/drawing/2014/main" id="{D0587EC8-9717-2044-A513-68FAF8A677FF}"/>
                </a:ext>
              </a:extLst>
            </p:cNvPr>
            <p:cNvSpPr/>
            <p:nvPr/>
          </p:nvSpPr>
          <p:spPr>
            <a:xfrm>
              <a:off x="1312689" y="1229461"/>
              <a:ext cx="99772" cy="99772"/>
            </a:xfrm>
            <a:custGeom>
              <a:avLst/>
              <a:gdLst>
                <a:gd name="connsiteX0" fmla="*/ 4828 w 99771"/>
                <a:gd name="connsiteY0" fmla="*/ 95266 h 99771"/>
                <a:gd name="connsiteX1" fmla="*/ 95266 w 99771"/>
                <a:gd name="connsiteY1" fmla="*/ 4828 h 99771"/>
              </a:gdLst>
              <a:ahLst/>
              <a:cxnLst>
                <a:cxn ang="0">
                  <a:pos x="connsiteX0" y="connsiteY0"/>
                </a:cxn>
                <a:cxn ang="0">
                  <a:pos x="connsiteX1" y="connsiteY1"/>
                </a:cxn>
              </a:cxnLst>
              <a:rect l="l" t="t" r="r" b="b"/>
              <a:pathLst>
                <a:path w="99771" h="99771">
                  <a:moveTo>
                    <a:pt x="4828" y="95266"/>
                  </a:moveTo>
                  <a:cubicBezTo>
                    <a:pt x="14483" y="49886"/>
                    <a:pt x="50208" y="14161"/>
                    <a:pt x="95266" y="482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9" name="Freeform: Shape 140">
              <a:extLst>
                <a:ext uri="{FF2B5EF4-FFF2-40B4-BE49-F238E27FC236}">
                  <a16:creationId xmlns:a16="http://schemas.microsoft.com/office/drawing/2014/main" id="{ADB95D35-B673-9E43-BED2-C9A7A771AF6B}"/>
                </a:ext>
              </a:extLst>
            </p:cNvPr>
            <p:cNvSpPr/>
            <p:nvPr/>
          </p:nvSpPr>
          <p:spPr>
            <a:xfrm>
              <a:off x="1310115" y="1319899"/>
              <a:ext cx="9655" cy="57932"/>
            </a:xfrm>
            <a:custGeom>
              <a:avLst/>
              <a:gdLst>
                <a:gd name="connsiteX0" fmla="*/ 7402 w 9655"/>
                <a:gd name="connsiteY0" fmla="*/ 4828 h 57932"/>
                <a:gd name="connsiteX1" fmla="*/ 4828 w 9655"/>
                <a:gd name="connsiteY1" fmla="*/ 29288 h 57932"/>
                <a:gd name="connsiteX2" fmla="*/ 7402 w 9655"/>
                <a:gd name="connsiteY2" fmla="*/ 53748 h 57932"/>
              </a:gdLst>
              <a:ahLst/>
              <a:cxnLst>
                <a:cxn ang="0">
                  <a:pos x="connsiteX0" y="connsiteY0"/>
                </a:cxn>
                <a:cxn ang="0">
                  <a:pos x="connsiteX1" y="connsiteY1"/>
                </a:cxn>
                <a:cxn ang="0">
                  <a:pos x="connsiteX2" y="connsiteY2"/>
                </a:cxn>
              </a:cxnLst>
              <a:rect l="l" t="t" r="r" b="b"/>
              <a:pathLst>
                <a:path w="9655" h="57932">
                  <a:moveTo>
                    <a:pt x="7402" y="4828"/>
                  </a:moveTo>
                  <a:cubicBezTo>
                    <a:pt x="5793" y="12874"/>
                    <a:pt x="4828" y="20920"/>
                    <a:pt x="4828" y="29288"/>
                  </a:cubicBezTo>
                  <a:cubicBezTo>
                    <a:pt x="4828" y="37656"/>
                    <a:pt x="5793" y="46024"/>
                    <a:pt x="7402" y="5374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0" name="Freeform: Shape 141">
              <a:extLst>
                <a:ext uri="{FF2B5EF4-FFF2-40B4-BE49-F238E27FC236}">
                  <a16:creationId xmlns:a16="http://schemas.microsoft.com/office/drawing/2014/main" id="{EA8C31AD-C39F-3344-A156-4EFA1C39C986}"/>
                </a:ext>
              </a:extLst>
            </p:cNvPr>
            <p:cNvSpPr/>
            <p:nvPr/>
          </p:nvSpPr>
          <p:spPr>
            <a:xfrm>
              <a:off x="1410208" y="1332130"/>
              <a:ext cx="38621" cy="38621"/>
            </a:xfrm>
            <a:custGeom>
              <a:avLst/>
              <a:gdLst>
                <a:gd name="connsiteX0" fmla="*/ 36368 w 38621"/>
                <a:gd name="connsiteY0" fmla="*/ 20598 h 38621"/>
                <a:gd name="connsiteX1" fmla="*/ 20598 w 38621"/>
                <a:gd name="connsiteY1" fmla="*/ 4828 h 38621"/>
                <a:gd name="connsiteX2" fmla="*/ 4828 w 38621"/>
                <a:gd name="connsiteY2" fmla="*/ 20598 h 38621"/>
                <a:gd name="connsiteX3" fmla="*/ 20598 w 38621"/>
                <a:gd name="connsiteY3" fmla="*/ 3636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11908"/>
                    <a:pt x="29288" y="4828"/>
                    <a:pt x="20598" y="4828"/>
                  </a:cubicBezTo>
                  <a:cubicBezTo>
                    <a:pt x="11908" y="4828"/>
                    <a:pt x="4828" y="11908"/>
                    <a:pt x="4828" y="20598"/>
                  </a:cubicBezTo>
                  <a:cubicBezTo>
                    <a:pt x="4828" y="29288"/>
                    <a:pt x="11908" y="36368"/>
                    <a:pt x="20598" y="36368"/>
                  </a:cubicBezTo>
                  <a:cubicBezTo>
                    <a:pt x="29288" y="36047"/>
                    <a:pt x="36368" y="28966"/>
                    <a:pt x="36368" y="20598"/>
                  </a:cubicBez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1" name="Freeform: Shape 142">
              <a:extLst>
                <a:ext uri="{FF2B5EF4-FFF2-40B4-BE49-F238E27FC236}">
                  <a16:creationId xmlns:a16="http://schemas.microsoft.com/office/drawing/2014/main" id="{6915CC2D-7F6F-5443-8A78-492F30520777}"/>
                </a:ext>
              </a:extLst>
            </p:cNvPr>
            <p:cNvSpPr/>
            <p:nvPr/>
          </p:nvSpPr>
          <p:spPr>
            <a:xfrm>
              <a:off x="1514808" y="1347900"/>
              <a:ext cx="38621" cy="9655"/>
            </a:xfrm>
            <a:custGeom>
              <a:avLst/>
              <a:gdLst>
                <a:gd name="connsiteX0" fmla="*/ 34759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4759"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2" name="Freeform: Shape 143">
              <a:extLst>
                <a:ext uri="{FF2B5EF4-FFF2-40B4-BE49-F238E27FC236}">
                  <a16:creationId xmlns:a16="http://schemas.microsoft.com/office/drawing/2014/main" id="{B68AF6DD-5E18-B744-B24A-51CF4EF8BFE9}"/>
                </a:ext>
              </a:extLst>
            </p:cNvPr>
            <p:cNvSpPr/>
            <p:nvPr/>
          </p:nvSpPr>
          <p:spPr>
            <a:xfrm>
              <a:off x="1425979" y="1462155"/>
              <a:ext cx="9655" cy="9655"/>
            </a:xfrm>
            <a:custGeom>
              <a:avLst/>
              <a:gdLst>
                <a:gd name="connsiteX0" fmla="*/ 4828 w 9655"/>
                <a:gd name="connsiteY0" fmla="*/ 4828 h 9655"/>
                <a:gd name="connsiteX1" fmla="*/ 4828 w 9655"/>
                <a:gd name="connsiteY1" fmla="*/ 4828 h 9655"/>
              </a:gdLst>
              <a:ahLst/>
              <a:cxnLst>
                <a:cxn ang="0">
                  <a:pos x="connsiteX0" y="connsiteY0"/>
                </a:cxn>
                <a:cxn ang="0">
                  <a:pos x="connsiteX1" y="connsiteY1"/>
                </a:cxn>
              </a:cxnLst>
              <a:rect l="l" t="t" r="r" b="b"/>
              <a:pathLst>
                <a:path w="9655" h="9655">
                  <a:moveTo>
                    <a:pt x="4828"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3" name="Freeform: Shape 144">
              <a:extLst>
                <a:ext uri="{FF2B5EF4-FFF2-40B4-BE49-F238E27FC236}">
                  <a16:creationId xmlns:a16="http://schemas.microsoft.com/office/drawing/2014/main" id="{AF4782C9-48B1-544F-8944-2735B82EBF4F}"/>
                </a:ext>
              </a:extLst>
            </p:cNvPr>
            <p:cNvSpPr/>
            <p:nvPr/>
          </p:nvSpPr>
          <p:spPr>
            <a:xfrm>
              <a:off x="1425979" y="1432223"/>
              <a:ext cx="9655" cy="38621"/>
            </a:xfrm>
            <a:custGeom>
              <a:avLst/>
              <a:gdLst>
                <a:gd name="connsiteX0" fmla="*/ 4828 w 9655"/>
                <a:gd name="connsiteY0" fmla="*/ 34759 h 38621"/>
                <a:gd name="connsiteX1" fmla="*/ 4828 w 9655"/>
                <a:gd name="connsiteY1" fmla="*/ 4828 h 38621"/>
              </a:gdLst>
              <a:ahLst/>
              <a:cxnLst>
                <a:cxn ang="0">
                  <a:pos x="connsiteX0" y="connsiteY0"/>
                </a:cxn>
                <a:cxn ang="0">
                  <a:pos x="connsiteX1" y="connsiteY1"/>
                </a:cxn>
              </a:cxnLst>
              <a:rect l="l" t="t" r="r" b="b"/>
              <a:pathLst>
                <a:path w="9655" h="38621">
                  <a:moveTo>
                    <a:pt x="4828" y="34759"/>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4" name="Freeform: Shape 145">
              <a:extLst>
                <a:ext uri="{FF2B5EF4-FFF2-40B4-BE49-F238E27FC236}">
                  <a16:creationId xmlns:a16="http://schemas.microsoft.com/office/drawing/2014/main" id="{2279952E-5ECA-9349-B327-79E40CCA82CE}"/>
                </a:ext>
              </a:extLst>
            </p:cNvPr>
            <p:cNvSpPr/>
            <p:nvPr/>
          </p:nvSpPr>
          <p:spPr>
            <a:xfrm>
              <a:off x="1427588" y="1229139"/>
              <a:ext cx="9655" cy="38621"/>
            </a:xfrm>
            <a:custGeom>
              <a:avLst/>
              <a:gdLst>
                <a:gd name="connsiteX0" fmla="*/ 4828 w 9655"/>
                <a:gd name="connsiteY0" fmla="*/ 34759 h 38621"/>
                <a:gd name="connsiteX1" fmla="*/ 4828 w 9655"/>
                <a:gd name="connsiteY1" fmla="*/ 4828 h 38621"/>
              </a:gdLst>
              <a:ahLst/>
              <a:cxnLst>
                <a:cxn ang="0">
                  <a:pos x="connsiteX0" y="connsiteY0"/>
                </a:cxn>
                <a:cxn ang="0">
                  <a:pos x="connsiteX1" y="connsiteY1"/>
                </a:cxn>
              </a:cxnLst>
              <a:rect l="l" t="t" r="r" b="b"/>
              <a:pathLst>
                <a:path w="9655" h="38621">
                  <a:moveTo>
                    <a:pt x="4828" y="34759"/>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5" name="Freeform: Shape 146">
              <a:extLst>
                <a:ext uri="{FF2B5EF4-FFF2-40B4-BE49-F238E27FC236}">
                  <a16:creationId xmlns:a16="http://schemas.microsoft.com/office/drawing/2014/main" id="{A911A464-60AD-234A-876B-5CE4B715F306}"/>
                </a:ext>
              </a:extLst>
            </p:cNvPr>
            <p:cNvSpPr/>
            <p:nvPr/>
          </p:nvSpPr>
          <p:spPr>
            <a:xfrm>
              <a:off x="1365794" y="1284175"/>
              <a:ext cx="45058" cy="45058"/>
            </a:xfrm>
            <a:custGeom>
              <a:avLst/>
              <a:gdLst>
                <a:gd name="connsiteX0" fmla="*/ 4828 w 45058"/>
                <a:gd name="connsiteY0" fmla="*/ 4828 h 45058"/>
                <a:gd name="connsiteX1" fmla="*/ 40552 w 45058"/>
                <a:gd name="connsiteY1" fmla="*/ 40552 h 45058"/>
              </a:gdLst>
              <a:ahLst/>
              <a:cxnLst>
                <a:cxn ang="0">
                  <a:pos x="connsiteX0" y="connsiteY0"/>
                </a:cxn>
                <a:cxn ang="0">
                  <a:pos x="connsiteX1" y="connsiteY1"/>
                </a:cxn>
              </a:cxnLst>
              <a:rect l="l" t="t" r="r" b="b"/>
              <a:pathLst>
                <a:path w="45058" h="45058">
                  <a:moveTo>
                    <a:pt x="4828" y="4828"/>
                  </a:moveTo>
                  <a:lnTo>
                    <a:pt x="40552" y="40552"/>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6" name="Freeform: Shape 147">
              <a:extLst>
                <a:ext uri="{FF2B5EF4-FFF2-40B4-BE49-F238E27FC236}">
                  <a16:creationId xmlns:a16="http://schemas.microsoft.com/office/drawing/2014/main" id="{4727B2D7-C4D6-134A-B997-F4CBEE6EC893}"/>
                </a:ext>
              </a:extLst>
            </p:cNvPr>
            <p:cNvSpPr/>
            <p:nvPr/>
          </p:nvSpPr>
          <p:spPr>
            <a:xfrm>
              <a:off x="1401518" y="1319899"/>
              <a:ext cx="9655" cy="9655"/>
            </a:xfrm>
            <a:custGeom>
              <a:avLst/>
              <a:gdLst>
                <a:gd name="connsiteX0" fmla="*/ 4828 w 9655"/>
                <a:gd name="connsiteY0" fmla="*/ 4828 h 9655"/>
                <a:gd name="connsiteX1" fmla="*/ 6437 w 9655"/>
                <a:gd name="connsiteY1" fmla="*/ 6437 h 9655"/>
              </a:gdLst>
              <a:ahLst/>
              <a:cxnLst>
                <a:cxn ang="0">
                  <a:pos x="connsiteX0" y="connsiteY0"/>
                </a:cxn>
                <a:cxn ang="0">
                  <a:pos x="connsiteX1" y="connsiteY1"/>
                </a:cxn>
              </a:cxnLst>
              <a:rect l="l" t="t" r="r" b="b"/>
              <a:pathLst>
                <a:path w="9655" h="9655">
                  <a:moveTo>
                    <a:pt x="4828" y="4828"/>
                  </a:moveTo>
                  <a:lnTo>
                    <a:pt x="6437" y="6437"/>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7" name="Freeform: Shape 148">
              <a:extLst>
                <a:ext uri="{FF2B5EF4-FFF2-40B4-BE49-F238E27FC236}">
                  <a16:creationId xmlns:a16="http://schemas.microsoft.com/office/drawing/2014/main" id="{DBECF98F-1065-E543-8014-91D0979D4A5E}"/>
                </a:ext>
              </a:extLst>
            </p:cNvPr>
            <p:cNvSpPr/>
            <p:nvPr/>
          </p:nvSpPr>
          <p:spPr>
            <a:xfrm>
              <a:off x="1403128" y="1321509"/>
              <a:ext cx="22529" cy="22529"/>
            </a:xfrm>
            <a:custGeom>
              <a:avLst/>
              <a:gdLst>
                <a:gd name="connsiteX0" fmla="*/ 18345 w 22529"/>
                <a:gd name="connsiteY0" fmla="*/ 18345 h 22529"/>
                <a:gd name="connsiteX1" fmla="*/ 4828 w 22529"/>
                <a:gd name="connsiteY1" fmla="*/ 4828 h 22529"/>
              </a:gdLst>
              <a:ahLst/>
              <a:cxnLst>
                <a:cxn ang="0">
                  <a:pos x="connsiteX0" y="connsiteY0"/>
                </a:cxn>
                <a:cxn ang="0">
                  <a:pos x="connsiteX1" y="connsiteY1"/>
                </a:cxn>
              </a:cxnLst>
              <a:rect l="l" t="t" r="r" b="b"/>
              <a:pathLst>
                <a:path w="22529" h="22529">
                  <a:moveTo>
                    <a:pt x="18345" y="18345"/>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8" name="Freeform: Shape 149">
              <a:extLst>
                <a:ext uri="{FF2B5EF4-FFF2-40B4-BE49-F238E27FC236}">
                  <a16:creationId xmlns:a16="http://schemas.microsoft.com/office/drawing/2014/main" id="{660D0921-C4B2-604F-97B5-5E963ED385D3}"/>
                </a:ext>
              </a:extLst>
            </p:cNvPr>
            <p:cNvSpPr/>
            <p:nvPr/>
          </p:nvSpPr>
          <p:spPr>
            <a:xfrm>
              <a:off x="1452370" y="1347900"/>
              <a:ext cx="48277" cy="9655"/>
            </a:xfrm>
            <a:custGeom>
              <a:avLst/>
              <a:gdLst>
                <a:gd name="connsiteX0" fmla="*/ 4828 w 48276"/>
                <a:gd name="connsiteY0" fmla="*/ 4828 h 9655"/>
                <a:gd name="connsiteX1" fmla="*/ 45380 w 48276"/>
                <a:gd name="connsiteY1" fmla="*/ 4828 h 9655"/>
              </a:gdLst>
              <a:ahLst/>
              <a:cxnLst>
                <a:cxn ang="0">
                  <a:pos x="connsiteX0" y="connsiteY0"/>
                </a:cxn>
                <a:cxn ang="0">
                  <a:pos x="connsiteX1" y="connsiteY1"/>
                </a:cxn>
              </a:cxnLst>
              <a:rect l="l" t="t" r="r" b="b"/>
              <a:pathLst>
                <a:path w="48276" h="9655">
                  <a:moveTo>
                    <a:pt x="4828" y="4828"/>
                  </a:moveTo>
                  <a:lnTo>
                    <a:pt x="45380"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9" name="Freeform: Shape 150">
              <a:extLst>
                <a:ext uri="{FF2B5EF4-FFF2-40B4-BE49-F238E27FC236}">
                  <a16:creationId xmlns:a16="http://schemas.microsoft.com/office/drawing/2014/main" id="{81F2F6A5-24F5-6B49-A1F0-A27997D257EF}"/>
                </a:ext>
              </a:extLst>
            </p:cNvPr>
            <p:cNvSpPr/>
            <p:nvPr/>
          </p:nvSpPr>
          <p:spPr>
            <a:xfrm>
              <a:off x="1441749" y="1347900"/>
              <a:ext cx="19311" cy="9655"/>
            </a:xfrm>
            <a:custGeom>
              <a:avLst/>
              <a:gdLst>
                <a:gd name="connsiteX0" fmla="*/ 4828 w 19310"/>
                <a:gd name="connsiteY0" fmla="*/ 4828 h 9655"/>
                <a:gd name="connsiteX1" fmla="*/ 15449 w 19310"/>
                <a:gd name="connsiteY1" fmla="*/ 4828 h 9655"/>
              </a:gdLst>
              <a:ahLst/>
              <a:cxnLst>
                <a:cxn ang="0">
                  <a:pos x="connsiteX0" y="connsiteY0"/>
                </a:cxn>
                <a:cxn ang="0">
                  <a:pos x="connsiteX1" y="connsiteY1"/>
                </a:cxn>
              </a:cxnLst>
              <a:rect l="l" t="t" r="r" b="b"/>
              <a:pathLst>
                <a:path w="19310" h="9655">
                  <a:moveTo>
                    <a:pt x="4828" y="4828"/>
                  </a:moveTo>
                  <a:lnTo>
                    <a:pt x="15449"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50" name="Freeform: Shape 151">
              <a:extLst>
                <a:ext uri="{FF2B5EF4-FFF2-40B4-BE49-F238E27FC236}">
                  <a16:creationId xmlns:a16="http://schemas.microsoft.com/office/drawing/2014/main" id="{74BEAC63-9BCC-BE41-9B6A-CBD0AADF1523}"/>
                </a:ext>
              </a:extLst>
            </p:cNvPr>
            <p:cNvSpPr/>
            <p:nvPr/>
          </p:nvSpPr>
          <p:spPr>
            <a:xfrm>
              <a:off x="1401518" y="1319899"/>
              <a:ext cx="9655" cy="9655"/>
            </a:xfrm>
            <a:custGeom>
              <a:avLst/>
              <a:gdLst>
                <a:gd name="connsiteX0" fmla="*/ 4828 w 9655"/>
                <a:gd name="connsiteY0" fmla="*/ 4828 h 9655"/>
                <a:gd name="connsiteX1" fmla="*/ 6437 w 9655"/>
                <a:gd name="connsiteY1" fmla="*/ 4828 h 9655"/>
              </a:gdLst>
              <a:ahLst/>
              <a:cxnLst>
                <a:cxn ang="0">
                  <a:pos x="connsiteX0" y="connsiteY0"/>
                </a:cxn>
                <a:cxn ang="0">
                  <a:pos x="connsiteX1" y="connsiteY1"/>
                </a:cxn>
              </a:cxnLst>
              <a:rect l="l" t="t" r="r" b="b"/>
              <a:pathLst>
                <a:path w="9655" h="9655">
                  <a:moveTo>
                    <a:pt x="4828" y="4828"/>
                  </a:moveTo>
                  <a:lnTo>
                    <a:pt x="6437"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51" name="Freeform: Shape 152">
              <a:extLst>
                <a:ext uri="{FF2B5EF4-FFF2-40B4-BE49-F238E27FC236}">
                  <a16:creationId xmlns:a16="http://schemas.microsoft.com/office/drawing/2014/main" id="{69BDDA81-A273-524D-A3A2-CBD6E3D1EE64}"/>
                </a:ext>
              </a:extLst>
            </p:cNvPr>
            <p:cNvSpPr/>
            <p:nvPr/>
          </p:nvSpPr>
          <p:spPr>
            <a:xfrm>
              <a:off x="1403128" y="1319899"/>
              <a:ext cx="9655" cy="9655"/>
            </a:xfrm>
            <a:custGeom>
              <a:avLst/>
              <a:gdLst>
                <a:gd name="connsiteX0" fmla="*/ 4828 w 9655"/>
                <a:gd name="connsiteY0" fmla="*/ 6437 h 9655"/>
                <a:gd name="connsiteX1" fmla="*/ 4828 w 9655"/>
                <a:gd name="connsiteY1" fmla="*/ 4828 h 9655"/>
              </a:gdLst>
              <a:ahLst/>
              <a:cxnLst>
                <a:cxn ang="0">
                  <a:pos x="connsiteX0" y="connsiteY0"/>
                </a:cxn>
                <a:cxn ang="0">
                  <a:pos x="connsiteX1" y="connsiteY1"/>
                </a:cxn>
              </a:cxnLst>
              <a:rect l="l" t="t" r="r" b="b"/>
              <a:pathLst>
                <a:path w="9655" h="9655">
                  <a:moveTo>
                    <a:pt x="4828" y="6437"/>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grpSp>
      <p:sp>
        <p:nvSpPr>
          <p:cNvPr id="52" name="Rectangle 51">
            <a:extLst>
              <a:ext uri="{FF2B5EF4-FFF2-40B4-BE49-F238E27FC236}">
                <a16:creationId xmlns:a16="http://schemas.microsoft.com/office/drawing/2014/main" id="{F7211C4F-8151-A54C-9120-31DC50FC51E3}"/>
              </a:ext>
            </a:extLst>
          </p:cNvPr>
          <p:cNvSpPr/>
          <p:nvPr/>
        </p:nvSpPr>
        <p:spPr>
          <a:xfrm>
            <a:off x="2976456" y="5051165"/>
            <a:ext cx="3678218" cy="7545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3840" dirty="0">
                <a:solidFill>
                  <a:srgbClr val="FFFFFF"/>
                </a:solidFill>
                <a:latin typeface="Arial"/>
              </a:rPr>
              <a:t>Job Scheduler</a:t>
            </a:r>
          </a:p>
        </p:txBody>
      </p:sp>
      <p:grpSp>
        <p:nvGrpSpPr>
          <p:cNvPr id="54" name="Group 53">
            <a:extLst>
              <a:ext uri="{FF2B5EF4-FFF2-40B4-BE49-F238E27FC236}">
                <a16:creationId xmlns:a16="http://schemas.microsoft.com/office/drawing/2014/main" id="{F54DD482-23E1-494D-885C-50DE08D361D2}"/>
              </a:ext>
            </a:extLst>
          </p:cNvPr>
          <p:cNvGrpSpPr/>
          <p:nvPr/>
        </p:nvGrpSpPr>
        <p:grpSpPr>
          <a:xfrm>
            <a:off x="8838867" y="2532152"/>
            <a:ext cx="1638246" cy="2135421"/>
            <a:chOff x="6541296" y="2361661"/>
            <a:chExt cx="1390413" cy="1567823"/>
          </a:xfrm>
          <a:noFill/>
        </p:grpSpPr>
        <p:sp>
          <p:nvSpPr>
            <p:cNvPr id="56" name="Freeform: Shape 66">
              <a:extLst>
                <a:ext uri="{FF2B5EF4-FFF2-40B4-BE49-F238E27FC236}">
                  <a16:creationId xmlns:a16="http://schemas.microsoft.com/office/drawing/2014/main" id="{67EF2976-8D7E-AC45-8B5B-644797504E20}"/>
                </a:ext>
              </a:extLst>
            </p:cNvPr>
            <p:cNvSpPr/>
            <p:nvPr/>
          </p:nvSpPr>
          <p:spPr>
            <a:xfrm>
              <a:off x="7009460" y="2871362"/>
              <a:ext cx="922249" cy="246402"/>
            </a:xfrm>
            <a:custGeom>
              <a:avLst/>
              <a:gdLst>
                <a:gd name="connsiteX0" fmla="*/ 1233488 w 1247775"/>
                <a:gd name="connsiteY0" fmla="*/ 169545 h 333375"/>
                <a:gd name="connsiteX1" fmla="*/ 623888 w 1247775"/>
                <a:gd name="connsiteY1" fmla="*/ 324803 h 333375"/>
                <a:gd name="connsiteX2" fmla="*/ 14288 w 1247775"/>
                <a:gd name="connsiteY2" fmla="*/ 169545 h 333375"/>
                <a:gd name="connsiteX3" fmla="*/ 623888 w 1247775"/>
                <a:gd name="connsiteY3" fmla="*/ 14287 h 333375"/>
                <a:gd name="connsiteX4" fmla="*/ 1233488 w 1247775"/>
                <a:gd name="connsiteY4" fmla="*/ 169545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333375">
                  <a:moveTo>
                    <a:pt x="1233488" y="169545"/>
                  </a:moveTo>
                  <a:cubicBezTo>
                    <a:pt x="1233488" y="255291"/>
                    <a:pt x="960560" y="324803"/>
                    <a:pt x="623888" y="324803"/>
                  </a:cubicBezTo>
                  <a:cubicBezTo>
                    <a:pt x="287215" y="324803"/>
                    <a:pt x="14288" y="255291"/>
                    <a:pt x="14288" y="169545"/>
                  </a:cubicBezTo>
                  <a:cubicBezTo>
                    <a:pt x="14288" y="83799"/>
                    <a:pt x="287215" y="14287"/>
                    <a:pt x="623888" y="14287"/>
                  </a:cubicBezTo>
                  <a:cubicBezTo>
                    <a:pt x="960560" y="14287"/>
                    <a:pt x="1233488" y="83799"/>
                    <a:pt x="1233488" y="169545"/>
                  </a:cubicBezTo>
                  <a:close/>
                </a:path>
              </a:pathLst>
            </a:custGeom>
            <a:grpFill/>
            <a:ln w="19050" cap="rnd">
              <a:solidFill>
                <a:schemeClr val="accent1"/>
              </a:solidFill>
              <a:prstDash val="solid"/>
              <a:round/>
              <a:headEnd/>
              <a:tailEnd/>
            </a:ln>
          </p:spPr>
          <p:txBody>
            <a:bodyPr vert="horz" wrap="square" lIns="146304" tIns="73152" rIns="146304" bIns="73152" numCol="1" anchor="t" anchorCtr="0" compatLnSpc="1">
              <a:prstTxWarp prst="textNoShape">
                <a:avLst/>
              </a:prstTxWarp>
            </a:bodyP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Freeform: Shape 67">
              <a:extLst>
                <a:ext uri="{FF2B5EF4-FFF2-40B4-BE49-F238E27FC236}">
                  <a16:creationId xmlns:a16="http://schemas.microsoft.com/office/drawing/2014/main" id="{4A72AD39-C234-D741-8BB7-B28303EBE221}"/>
                </a:ext>
              </a:extLst>
            </p:cNvPr>
            <p:cNvSpPr/>
            <p:nvPr/>
          </p:nvSpPr>
          <p:spPr>
            <a:xfrm>
              <a:off x="7009460" y="3255750"/>
              <a:ext cx="922249" cy="133761"/>
            </a:xfrm>
            <a:custGeom>
              <a:avLst/>
              <a:gdLst>
                <a:gd name="connsiteX0" fmla="*/ 1233488 w 1247775"/>
                <a:gd name="connsiteY0" fmla="*/ 14288 h 180975"/>
                <a:gd name="connsiteX1" fmla="*/ 623888 w 1247775"/>
                <a:gd name="connsiteY1" fmla="*/ 169545 h 180975"/>
                <a:gd name="connsiteX2" fmla="*/ 14288 w 1247775"/>
                <a:gd name="connsiteY2" fmla="*/ 14288 h 180975"/>
              </a:gdLst>
              <a:ahLst/>
              <a:cxnLst>
                <a:cxn ang="0">
                  <a:pos x="connsiteX0" y="connsiteY0"/>
                </a:cxn>
                <a:cxn ang="0">
                  <a:pos x="connsiteX1" y="connsiteY1"/>
                </a:cxn>
                <a:cxn ang="0">
                  <a:pos x="connsiteX2" y="connsiteY2"/>
                </a:cxn>
              </a:cxnLst>
              <a:rect l="l" t="t" r="r" b="b"/>
              <a:pathLst>
                <a:path w="1247775" h="180975">
                  <a:moveTo>
                    <a:pt x="1233488" y="14288"/>
                  </a:moveTo>
                  <a:cubicBezTo>
                    <a:pt x="1233488" y="100013"/>
                    <a:pt x="960120" y="169545"/>
                    <a:pt x="623888" y="169545"/>
                  </a:cubicBezTo>
                  <a:cubicBezTo>
                    <a:pt x="287655" y="169545"/>
                    <a:pt x="14288" y="100013"/>
                    <a:pt x="14288" y="14288"/>
                  </a:cubicBezTo>
                </a:path>
              </a:pathLst>
            </a:custGeom>
            <a:grpFill/>
            <a:ln w="19050" cap="rnd">
              <a:solidFill>
                <a:schemeClr val="accent1"/>
              </a:solidFill>
              <a:prstDash val="solid"/>
              <a:round/>
              <a:headEnd/>
              <a:tailEnd/>
            </a:ln>
          </p:spPr>
          <p:txBody>
            <a:bodyPr vert="horz" wrap="square" lIns="146304" tIns="73152" rIns="146304" bIns="73152" numCol="1" anchor="t" anchorCtr="0" compatLnSpc="1">
              <a:prstTxWarp prst="textNoShape">
                <a:avLst/>
              </a:prstTxWarp>
            </a:bodyP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8" name="Freeform: Shape 68">
              <a:extLst>
                <a:ext uri="{FF2B5EF4-FFF2-40B4-BE49-F238E27FC236}">
                  <a16:creationId xmlns:a16="http://schemas.microsoft.com/office/drawing/2014/main" id="{A71040FB-17A7-9B47-8CC7-D39F3DFA8081}"/>
                </a:ext>
              </a:extLst>
            </p:cNvPr>
            <p:cNvSpPr/>
            <p:nvPr/>
          </p:nvSpPr>
          <p:spPr>
            <a:xfrm>
              <a:off x="7009459" y="3524680"/>
              <a:ext cx="922250" cy="133761"/>
            </a:xfrm>
            <a:custGeom>
              <a:avLst/>
              <a:gdLst>
                <a:gd name="connsiteX0" fmla="*/ 1233488 w 1247775"/>
                <a:gd name="connsiteY0" fmla="*/ 14288 h 180975"/>
                <a:gd name="connsiteX1" fmla="*/ 623888 w 1247775"/>
                <a:gd name="connsiteY1" fmla="*/ 169545 h 180975"/>
                <a:gd name="connsiteX2" fmla="*/ 14288 w 1247775"/>
                <a:gd name="connsiteY2" fmla="*/ 14288 h 180975"/>
              </a:gdLst>
              <a:ahLst/>
              <a:cxnLst>
                <a:cxn ang="0">
                  <a:pos x="connsiteX0" y="connsiteY0"/>
                </a:cxn>
                <a:cxn ang="0">
                  <a:pos x="connsiteX1" y="connsiteY1"/>
                </a:cxn>
                <a:cxn ang="0">
                  <a:pos x="connsiteX2" y="connsiteY2"/>
                </a:cxn>
              </a:cxnLst>
              <a:rect l="l" t="t" r="r" b="b"/>
              <a:pathLst>
                <a:path w="1247775" h="180975">
                  <a:moveTo>
                    <a:pt x="1233488" y="14288"/>
                  </a:moveTo>
                  <a:cubicBezTo>
                    <a:pt x="1233488" y="100013"/>
                    <a:pt x="960120" y="169545"/>
                    <a:pt x="623888" y="169545"/>
                  </a:cubicBezTo>
                  <a:cubicBezTo>
                    <a:pt x="287655" y="169545"/>
                    <a:pt x="14288" y="100013"/>
                    <a:pt x="14288" y="14288"/>
                  </a:cubicBezTo>
                </a:path>
              </a:pathLst>
            </a:custGeom>
            <a:grpFill/>
            <a:ln w="19050" cap="rnd">
              <a:solidFill>
                <a:schemeClr val="accent1"/>
              </a:solidFill>
              <a:prstDash val="solid"/>
              <a:round/>
              <a:headEnd/>
              <a:tailEnd/>
            </a:ln>
          </p:spPr>
          <p:txBody>
            <a:bodyPr vert="horz" wrap="square" lIns="146304" tIns="73152" rIns="146304" bIns="73152" numCol="1" anchor="t" anchorCtr="0" compatLnSpc="1">
              <a:prstTxWarp prst="textNoShape">
                <a:avLst/>
              </a:prstTxWarp>
            </a:bodyP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9" name="Freeform: Shape 69">
              <a:extLst>
                <a:ext uri="{FF2B5EF4-FFF2-40B4-BE49-F238E27FC236}">
                  <a16:creationId xmlns:a16="http://schemas.microsoft.com/office/drawing/2014/main" id="{29255984-A549-1649-91DC-1B18ED74487A}"/>
                </a:ext>
              </a:extLst>
            </p:cNvPr>
            <p:cNvSpPr/>
            <p:nvPr/>
          </p:nvSpPr>
          <p:spPr>
            <a:xfrm>
              <a:off x="6541296" y="2669312"/>
              <a:ext cx="774407" cy="211202"/>
            </a:xfrm>
            <a:custGeom>
              <a:avLst/>
              <a:gdLst>
                <a:gd name="connsiteX0" fmla="*/ 1041083 w 1047750"/>
                <a:gd name="connsiteY0" fmla="*/ 144780 h 285750"/>
                <a:gd name="connsiteX1" fmla="*/ 527685 w 1047750"/>
                <a:gd name="connsiteY1" fmla="*/ 275273 h 285750"/>
                <a:gd name="connsiteX2" fmla="*/ 14288 w 1047750"/>
                <a:gd name="connsiteY2" fmla="*/ 144780 h 285750"/>
                <a:gd name="connsiteX3" fmla="*/ 527685 w 1047750"/>
                <a:gd name="connsiteY3" fmla="*/ 14287 h 285750"/>
                <a:gd name="connsiteX4" fmla="*/ 1041083 w 1047750"/>
                <a:gd name="connsiteY4" fmla="*/ 14478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285750">
                  <a:moveTo>
                    <a:pt x="1041083" y="144780"/>
                  </a:moveTo>
                  <a:cubicBezTo>
                    <a:pt x="1041083" y="216849"/>
                    <a:pt x="811227" y="275273"/>
                    <a:pt x="527685" y="275273"/>
                  </a:cubicBezTo>
                  <a:cubicBezTo>
                    <a:pt x="244143" y="275273"/>
                    <a:pt x="14288" y="216849"/>
                    <a:pt x="14288" y="144780"/>
                  </a:cubicBezTo>
                  <a:cubicBezTo>
                    <a:pt x="14288" y="72711"/>
                    <a:pt x="244143" y="14287"/>
                    <a:pt x="527685" y="14287"/>
                  </a:cubicBezTo>
                  <a:cubicBezTo>
                    <a:pt x="811227" y="14287"/>
                    <a:pt x="1041083" y="72711"/>
                    <a:pt x="1041083" y="144780"/>
                  </a:cubicBezTo>
                  <a:close/>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Freeform: Shape 70">
              <a:extLst>
                <a:ext uri="{FF2B5EF4-FFF2-40B4-BE49-F238E27FC236}">
                  <a16:creationId xmlns:a16="http://schemas.microsoft.com/office/drawing/2014/main" id="{C548EDC5-C0FE-3F46-A3EB-54EF9248AAEB}"/>
                </a:ext>
              </a:extLst>
            </p:cNvPr>
            <p:cNvSpPr/>
            <p:nvPr/>
          </p:nvSpPr>
          <p:spPr>
            <a:xfrm>
              <a:off x="6541296" y="2765761"/>
              <a:ext cx="485765" cy="795528"/>
            </a:xfrm>
            <a:custGeom>
              <a:avLst/>
              <a:gdLst>
                <a:gd name="connsiteX0" fmla="*/ 647700 w 657225"/>
                <a:gd name="connsiteY0" fmla="*/ 1061085 h 1076325"/>
                <a:gd name="connsiteX1" fmla="*/ 527685 w 657225"/>
                <a:gd name="connsiteY1" fmla="*/ 1064895 h 1076325"/>
                <a:gd name="connsiteX2" fmla="*/ 14288 w 657225"/>
                <a:gd name="connsiteY2" fmla="*/ 934403 h 1076325"/>
                <a:gd name="connsiteX3" fmla="*/ 14288 w 657225"/>
                <a:gd name="connsiteY3" fmla="*/ 14288 h 1076325"/>
              </a:gdLst>
              <a:ahLst/>
              <a:cxnLst>
                <a:cxn ang="0">
                  <a:pos x="connsiteX0" y="connsiteY0"/>
                </a:cxn>
                <a:cxn ang="0">
                  <a:pos x="connsiteX1" y="connsiteY1"/>
                </a:cxn>
                <a:cxn ang="0">
                  <a:pos x="connsiteX2" y="connsiteY2"/>
                </a:cxn>
                <a:cxn ang="0">
                  <a:pos x="connsiteX3" y="connsiteY3"/>
                </a:cxn>
              </a:cxnLst>
              <a:rect l="l" t="t" r="r" b="b"/>
              <a:pathLst>
                <a:path w="657225" h="1076325">
                  <a:moveTo>
                    <a:pt x="647700" y="1061085"/>
                  </a:moveTo>
                  <a:cubicBezTo>
                    <a:pt x="609600" y="1062990"/>
                    <a:pt x="568643" y="1064895"/>
                    <a:pt x="527685" y="1064895"/>
                  </a:cubicBezTo>
                  <a:cubicBezTo>
                    <a:pt x="243840" y="1063943"/>
                    <a:pt x="14288" y="1005840"/>
                    <a:pt x="14288" y="934403"/>
                  </a:cubicBezTo>
                  <a:lnTo>
                    <a:pt x="14288" y="14288"/>
                  </a:ln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Freeform: Shape 71">
              <a:extLst>
                <a:ext uri="{FF2B5EF4-FFF2-40B4-BE49-F238E27FC236}">
                  <a16:creationId xmlns:a16="http://schemas.microsoft.com/office/drawing/2014/main" id="{5A52C4F0-FB87-D14A-8B19-C2FE7B1EE078}"/>
                </a:ext>
              </a:extLst>
            </p:cNvPr>
            <p:cNvSpPr/>
            <p:nvPr/>
          </p:nvSpPr>
          <p:spPr>
            <a:xfrm>
              <a:off x="7300215" y="2765761"/>
              <a:ext cx="21120" cy="133761"/>
            </a:xfrm>
            <a:custGeom>
              <a:avLst/>
              <a:gdLst>
                <a:gd name="connsiteX0" fmla="*/ 14288 w 28575"/>
                <a:gd name="connsiteY0" fmla="*/ 14288 h 180975"/>
                <a:gd name="connsiteX1" fmla="*/ 14288 w 28575"/>
                <a:gd name="connsiteY1" fmla="*/ 167640 h 180975"/>
              </a:gdLst>
              <a:ahLst/>
              <a:cxnLst>
                <a:cxn ang="0">
                  <a:pos x="connsiteX0" y="connsiteY0"/>
                </a:cxn>
                <a:cxn ang="0">
                  <a:pos x="connsiteX1" y="connsiteY1"/>
                </a:cxn>
              </a:cxnLst>
              <a:rect l="l" t="t" r="r" b="b"/>
              <a:pathLst>
                <a:path w="28575" h="180975">
                  <a:moveTo>
                    <a:pt x="14288" y="14288"/>
                  </a:moveTo>
                  <a:lnTo>
                    <a:pt x="14288" y="167640"/>
                  </a:ln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2" name="Freeform: Shape 72">
              <a:extLst>
                <a:ext uri="{FF2B5EF4-FFF2-40B4-BE49-F238E27FC236}">
                  <a16:creationId xmlns:a16="http://schemas.microsoft.com/office/drawing/2014/main" id="{6A360D77-F1FD-844E-B30F-415EC105C99E}"/>
                </a:ext>
              </a:extLst>
            </p:cNvPr>
            <p:cNvSpPr/>
            <p:nvPr/>
          </p:nvSpPr>
          <p:spPr>
            <a:xfrm>
              <a:off x="6541296" y="2992451"/>
              <a:ext cx="485765" cy="112641"/>
            </a:xfrm>
            <a:custGeom>
              <a:avLst/>
              <a:gdLst>
                <a:gd name="connsiteX0" fmla="*/ 647700 w 657225"/>
                <a:gd name="connsiteY0" fmla="*/ 140970 h 152400"/>
                <a:gd name="connsiteX1" fmla="*/ 527685 w 657225"/>
                <a:gd name="connsiteY1" fmla="*/ 144780 h 152400"/>
                <a:gd name="connsiteX2" fmla="*/ 14288 w 657225"/>
                <a:gd name="connsiteY2" fmla="*/ 14288 h 152400"/>
              </a:gdLst>
              <a:ahLst/>
              <a:cxnLst>
                <a:cxn ang="0">
                  <a:pos x="connsiteX0" y="connsiteY0"/>
                </a:cxn>
                <a:cxn ang="0">
                  <a:pos x="connsiteX1" y="connsiteY1"/>
                </a:cxn>
                <a:cxn ang="0">
                  <a:pos x="connsiteX2" y="connsiteY2"/>
                </a:cxn>
              </a:cxnLst>
              <a:rect l="l" t="t" r="r" b="b"/>
              <a:pathLst>
                <a:path w="657225" h="152400">
                  <a:moveTo>
                    <a:pt x="647700" y="140970"/>
                  </a:moveTo>
                  <a:cubicBezTo>
                    <a:pt x="609600" y="142875"/>
                    <a:pt x="568643" y="144780"/>
                    <a:pt x="527685" y="144780"/>
                  </a:cubicBezTo>
                  <a:cubicBezTo>
                    <a:pt x="243840" y="144780"/>
                    <a:pt x="14288" y="86677"/>
                    <a:pt x="14288" y="14288"/>
                  </a:cubicBez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3" name="Freeform: Shape 73">
              <a:extLst>
                <a:ext uri="{FF2B5EF4-FFF2-40B4-BE49-F238E27FC236}">
                  <a16:creationId xmlns:a16="http://schemas.microsoft.com/office/drawing/2014/main" id="{6C0C7D08-0A21-4B4F-9ED9-4ACCFA9916D0}"/>
                </a:ext>
              </a:extLst>
            </p:cNvPr>
            <p:cNvSpPr/>
            <p:nvPr/>
          </p:nvSpPr>
          <p:spPr>
            <a:xfrm>
              <a:off x="6541296" y="3219142"/>
              <a:ext cx="485765" cy="112641"/>
            </a:xfrm>
            <a:custGeom>
              <a:avLst/>
              <a:gdLst>
                <a:gd name="connsiteX0" fmla="*/ 647700 w 657225"/>
                <a:gd name="connsiteY0" fmla="*/ 140970 h 152400"/>
                <a:gd name="connsiteX1" fmla="*/ 527685 w 657225"/>
                <a:gd name="connsiteY1" fmla="*/ 144780 h 152400"/>
                <a:gd name="connsiteX2" fmla="*/ 14288 w 657225"/>
                <a:gd name="connsiteY2" fmla="*/ 14288 h 152400"/>
              </a:gdLst>
              <a:ahLst/>
              <a:cxnLst>
                <a:cxn ang="0">
                  <a:pos x="connsiteX0" y="connsiteY0"/>
                </a:cxn>
                <a:cxn ang="0">
                  <a:pos x="connsiteX1" y="connsiteY1"/>
                </a:cxn>
                <a:cxn ang="0">
                  <a:pos x="connsiteX2" y="connsiteY2"/>
                </a:cxn>
              </a:cxnLst>
              <a:rect l="l" t="t" r="r" b="b"/>
              <a:pathLst>
                <a:path w="657225" h="152400">
                  <a:moveTo>
                    <a:pt x="647700" y="140970"/>
                  </a:moveTo>
                  <a:cubicBezTo>
                    <a:pt x="609600" y="142875"/>
                    <a:pt x="568643" y="144780"/>
                    <a:pt x="527685" y="144780"/>
                  </a:cubicBezTo>
                  <a:cubicBezTo>
                    <a:pt x="243840" y="144780"/>
                    <a:pt x="14288" y="86677"/>
                    <a:pt x="14288" y="14288"/>
                  </a:cubicBez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4" name="Freeform: Shape 74">
              <a:extLst>
                <a:ext uri="{FF2B5EF4-FFF2-40B4-BE49-F238E27FC236}">
                  <a16:creationId xmlns:a16="http://schemas.microsoft.com/office/drawing/2014/main" id="{B5E86458-D909-2B4E-ACD3-5B21C80218F3}"/>
                </a:ext>
              </a:extLst>
            </p:cNvPr>
            <p:cNvSpPr/>
            <p:nvPr/>
          </p:nvSpPr>
          <p:spPr>
            <a:xfrm>
              <a:off x="7115061" y="2361661"/>
              <a:ext cx="598406" cy="161922"/>
            </a:xfrm>
            <a:custGeom>
              <a:avLst/>
              <a:gdLst>
                <a:gd name="connsiteX0" fmla="*/ 797243 w 809625"/>
                <a:gd name="connsiteY0" fmla="*/ 113348 h 219075"/>
                <a:gd name="connsiteX1" fmla="*/ 405765 w 809625"/>
                <a:gd name="connsiteY1" fmla="*/ 212408 h 219075"/>
                <a:gd name="connsiteX2" fmla="*/ 14288 w 809625"/>
                <a:gd name="connsiteY2" fmla="*/ 113348 h 219075"/>
                <a:gd name="connsiteX3" fmla="*/ 405765 w 809625"/>
                <a:gd name="connsiteY3" fmla="*/ 14287 h 219075"/>
                <a:gd name="connsiteX4" fmla="*/ 797243 w 809625"/>
                <a:gd name="connsiteY4" fmla="*/ 113348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5" h="219075">
                  <a:moveTo>
                    <a:pt x="797243" y="113348"/>
                  </a:moveTo>
                  <a:cubicBezTo>
                    <a:pt x="797243" y="168057"/>
                    <a:pt x="621972" y="212408"/>
                    <a:pt x="405765" y="212408"/>
                  </a:cubicBezTo>
                  <a:cubicBezTo>
                    <a:pt x="189558" y="212408"/>
                    <a:pt x="14288" y="168057"/>
                    <a:pt x="14288" y="113348"/>
                  </a:cubicBezTo>
                  <a:cubicBezTo>
                    <a:pt x="14288" y="58638"/>
                    <a:pt x="189558" y="14287"/>
                    <a:pt x="405765" y="14287"/>
                  </a:cubicBezTo>
                  <a:cubicBezTo>
                    <a:pt x="621972" y="14287"/>
                    <a:pt x="797243" y="58638"/>
                    <a:pt x="797243" y="113348"/>
                  </a:cubicBezTo>
                  <a:close/>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5" name="Freeform: Shape 75">
              <a:extLst>
                <a:ext uri="{FF2B5EF4-FFF2-40B4-BE49-F238E27FC236}">
                  <a16:creationId xmlns:a16="http://schemas.microsoft.com/office/drawing/2014/main" id="{13776C65-D3AE-5E47-A7EC-53091EC2C1D6}"/>
                </a:ext>
              </a:extLst>
            </p:cNvPr>
            <p:cNvSpPr/>
            <p:nvPr/>
          </p:nvSpPr>
          <p:spPr>
            <a:xfrm>
              <a:off x="7114358" y="2434878"/>
              <a:ext cx="21120" cy="267523"/>
            </a:xfrm>
            <a:custGeom>
              <a:avLst/>
              <a:gdLst>
                <a:gd name="connsiteX0" fmla="*/ 14288 w 28575"/>
                <a:gd name="connsiteY0" fmla="*/ 350520 h 361950"/>
                <a:gd name="connsiteX1" fmla="*/ 14288 w 28575"/>
                <a:gd name="connsiteY1" fmla="*/ 14287 h 361950"/>
              </a:gdLst>
              <a:ahLst/>
              <a:cxnLst>
                <a:cxn ang="0">
                  <a:pos x="connsiteX0" y="connsiteY0"/>
                </a:cxn>
                <a:cxn ang="0">
                  <a:pos x="connsiteX1" y="connsiteY1"/>
                </a:cxn>
              </a:cxnLst>
              <a:rect l="l" t="t" r="r" b="b"/>
              <a:pathLst>
                <a:path w="28575" h="361950">
                  <a:moveTo>
                    <a:pt x="14288" y="350520"/>
                  </a:moveTo>
                  <a:lnTo>
                    <a:pt x="14288" y="14287"/>
                  </a:ln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Freeform: Shape 76">
              <a:extLst>
                <a:ext uri="{FF2B5EF4-FFF2-40B4-BE49-F238E27FC236}">
                  <a16:creationId xmlns:a16="http://schemas.microsoft.com/office/drawing/2014/main" id="{1B3C7CDB-6323-4C4D-ACCF-D25A8C9F1226}"/>
                </a:ext>
              </a:extLst>
            </p:cNvPr>
            <p:cNvSpPr/>
            <p:nvPr/>
          </p:nvSpPr>
          <p:spPr>
            <a:xfrm>
              <a:off x="7693755" y="2434878"/>
              <a:ext cx="21120" cy="471685"/>
            </a:xfrm>
            <a:custGeom>
              <a:avLst/>
              <a:gdLst>
                <a:gd name="connsiteX0" fmla="*/ 14287 w 28575"/>
                <a:gd name="connsiteY0" fmla="*/ 14287 h 638175"/>
                <a:gd name="connsiteX1" fmla="*/ 14287 w 28575"/>
                <a:gd name="connsiteY1" fmla="*/ 627698 h 638175"/>
              </a:gdLst>
              <a:ahLst/>
              <a:cxnLst>
                <a:cxn ang="0">
                  <a:pos x="connsiteX0" y="connsiteY0"/>
                </a:cxn>
                <a:cxn ang="0">
                  <a:pos x="connsiteX1" y="connsiteY1"/>
                </a:cxn>
              </a:cxnLst>
              <a:rect l="l" t="t" r="r" b="b"/>
              <a:pathLst>
                <a:path w="28575" h="638175">
                  <a:moveTo>
                    <a:pt x="14287" y="14287"/>
                  </a:moveTo>
                  <a:lnTo>
                    <a:pt x="14287" y="627698"/>
                  </a:ln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Freeform: Shape 77">
              <a:extLst>
                <a:ext uri="{FF2B5EF4-FFF2-40B4-BE49-F238E27FC236}">
                  <a16:creationId xmlns:a16="http://schemas.microsoft.com/office/drawing/2014/main" id="{A99BA8EB-E9F7-3D48-A2A6-F9B68909273B}"/>
                </a:ext>
              </a:extLst>
            </p:cNvPr>
            <p:cNvSpPr/>
            <p:nvPr/>
          </p:nvSpPr>
          <p:spPr>
            <a:xfrm>
              <a:off x="7114358" y="2608064"/>
              <a:ext cx="598406" cy="91521"/>
            </a:xfrm>
            <a:custGeom>
              <a:avLst/>
              <a:gdLst>
                <a:gd name="connsiteX0" fmla="*/ 798195 w 809625"/>
                <a:gd name="connsiteY0" fmla="*/ 14288 h 123825"/>
                <a:gd name="connsiteX1" fmla="*/ 406717 w 809625"/>
                <a:gd name="connsiteY1" fmla="*/ 113348 h 123825"/>
                <a:gd name="connsiteX2" fmla="*/ 14288 w 809625"/>
                <a:gd name="connsiteY2" fmla="*/ 14288 h 123825"/>
              </a:gdLst>
              <a:ahLst/>
              <a:cxnLst>
                <a:cxn ang="0">
                  <a:pos x="connsiteX0" y="connsiteY0"/>
                </a:cxn>
                <a:cxn ang="0">
                  <a:pos x="connsiteX1" y="connsiteY1"/>
                </a:cxn>
                <a:cxn ang="0">
                  <a:pos x="connsiteX2" y="connsiteY2"/>
                </a:cxn>
              </a:cxnLst>
              <a:rect l="l" t="t" r="r" b="b"/>
              <a:pathLst>
                <a:path w="809625" h="123825">
                  <a:moveTo>
                    <a:pt x="798195" y="14288"/>
                  </a:moveTo>
                  <a:cubicBezTo>
                    <a:pt x="798195" y="69532"/>
                    <a:pt x="622935" y="113348"/>
                    <a:pt x="406717" y="113348"/>
                  </a:cubicBezTo>
                  <a:cubicBezTo>
                    <a:pt x="190500" y="113348"/>
                    <a:pt x="14288" y="69532"/>
                    <a:pt x="14288" y="14288"/>
                  </a:cubicBez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Freeform: Shape 78">
              <a:extLst>
                <a:ext uri="{FF2B5EF4-FFF2-40B4-BE49-F238E27FC236}">
                  <a16:creationId xmlns:a16="http://schemas.microsoft.com/office/drawing/2014/main" id="{3044C94F-20A2-814B-90DA-D79BB18CB921}"/>
                </a:ext>
              </a:extLst>
            </p:cNvPr>
            <p:cNvSpPr/>
            <p:nvPr/>
          </p:nvSpPr>
          <p:spPr>
            <a:xfrm>
              <a:off x="7300215" y="2781249"/>
              <a:ext cx="408324" cy="91521"/>
            </a:xfrm>
            <a:custGeom>
              <a:avLst/>
              <a:gdLst>
                <a:gd name="connsiteX0" fmla="*/ 546735 w 552450"/>
                <a:gd name="connsiteY0" fmla="*/ 14288 h 123825"/>
                <a:gd name="connsiteX1" fmla="*/ 155257 w 552450"/>
                <a:gd name="connsiteY1" fmla="*/ 113348 h 123825"/>
                <a:gd name="connsiteX2" fmla="*/ 14288 w 552450"/>
                <a:gd name="connsiteY2" fmla="*/ 106680 h 123825"/>
              </a:gdLst>
              <a:ahLst/>
              <a:cxnLst>
                <a:cxn ang="0">
                  <a:pos x="connsiteX0" y="connsiteY0"/>
                </a:cxn>
                <a:cxn ang="0">
                  <a:pos x="connsiteX1" y="connsiteY1"/>
                </a:cxn>
                <a:cxn ang="0">
                  <a:pos x="connsiteX2" y="connsiteY2"/>
                </a:cxn>
              </a:cxnLst>
              <a:rect l="l" t="t" r="r" b="b"/>
              <a:pathLst>
                <a:path w="552450" h="123825">
                  <a:moveTo>
                    <a:pt x="546735" y="14288"/>
                  </a:moveTo>
                  <a:cubicBezTo>
                    <a:pt x="546735" y="69533"/>
                    <a:pt x="371475" y="113348"/>
                    <a:pt x="155257" y="113348"/>
                  </a:cubicBezTo>
                  <a:cubicBezTo>
                    <a:pt x="105727" y="113348"/>
                    <a:pt x="58102" y="111443"/>
                    <a:pt x="14288" y="106680"/>
                  </a:cubicBezTo>
                </a:path>
              </a:pathLst>
            </a:custGeom>
            <a:grpFill/>
            <a:ln w="19050" cap="flat">
              <a:solidFill>
                <a:schemeClr val="accent1"/>
              </a:solidFill>
              <a:prstDash val="solid"/>
              <a:miter/>
            </a:ln>
          </p:spPr>
          <p:txBody>
            <a:bodyPr rtlCol="0" anchor="ct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Freeform: Shape 79">
              <a:extLst>
                <a:ext uri="{FF2B5EF4-FFF2-40B4-BE49-F238E27FC236}">
                  <a16:creationId xmlns:a16="http://schemas.microsoft.com/office/drawing/2014/main" id="{BC9D8799-8BA9-4A4E-BB1D-E68085FE029E}"/>
                </a:ext>
              </a:extLst>
            </p:cNvPr>
            <p:cNvSpPr/>
            <p:nvPr/>
          </p:nvSpPr>
          <p:spPr>
            <a:xfrm>
              <a:off x="7009460" y="2986115"/>
              <a:ext cx="922249" cy="943369"/>
            </a:xfrm>
            <a:custGeom>
              <a:avLst/>
              <a:gdLst>
                <a:gd name="connsiteX0" fmla="*/ 1233488 w 1247775"/>
                <a:gd name="connsiteY0" fmla="*/ 14288 h 1276350"/>
                <a:gd name="connsiteX1" fmla="*/ 1233488 w 1247775"/>
                <a:gd name="connsiteY1" fmla="*/ 1106805 h 1276350"/>
                <a:gd name="connsiteX2" fmla="*/ 623888 w 1247775"/>
                <a:gd name="connsiteY2" fmla="*/ 1262063 h 1276350"/>
                <a:gd name="connsiteX3" fmla="*/ 14288 w 1247775"/>
                <a:gd name="connsiteY3" fmla="*/ 1106805 h 1276350"/>
                <a:gd name="connsiteX4" fmla="*/ 14288 w 1247775"/>
                <a:gd name="connsiteY4" fmla="*/ 14288 h 127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75" h="1276350">
                  <a:moveTo>
                    <a:pt x="1233488" y="14288"/>
                  </a:moveTo>
                  <a:lnTo>
                    <a:pt x="1233488" y="1106805"/>
                  </a:lnTo>
                  <a:cubicBezTo>
                    <a:pt x="1233488" y="1192530"/>
                    <a:pt x="960120" y="1262063"/>
                    <a:pt x="623888" y="1262063"/>
                  </a:cubicBezTo>
                  <a:cubicBezTo>
                    <a:pt x="287655" y="1262063"/>
                    <a:pt x="14288" y="1192530"/>
                    <a:pt x="14288" y="1106805"/>
                  </a:cubicBezTo>
                  <a:lnTo>
                    <a:pt x="14288" y="14288"/>
                  </a:lnTo>
                </a:path>
              </a:pathLst>
            </a:custGeom>
            <a:grpFill/>
            <a:ln w="19050" cap="rnd">
              <a:solidFill>
                <a:schemeClr val="accent1"/>
              </a:solidFill>
              <a:prstDash val="solid"/>
              <a:round/>
              <a:headEnd/>
              <a:tailEnd/>
            </a:ln>
          </p:spPr>
          <p:txBody>
            <a:bodyPr vert="horz" wrap="square" lIns="146304" tIns="73152" rIns="146304" bIns="73152" numCol="1" anchor="t" anchorCtr="0" compatLnSpc="1">
              <a:prstTxWarp prst="textNoShape">
                <a:avLst/>
              </a:prstTxWarp>
            </a:bodyPr>
            <a:lstStyle/>
            <a:p>
              <a:endParaRPr lang="en-US" sz="2560" dirty="0">
                <a:solidFill>
                  <a:srgbClr val="1D516C"/>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71" name="Rectangle 70">
            <a:extLst>
              <a:ext uri="{FF2B5EF4-FFF2-40B4-BE49-F238E27FC236}">
                <a16:creationId xmlns:a16="http://schemas.microsoft.com/office/drawing/2014/main" id="{B0DF3301-4364-F249-B132-F94962BAD332}"/>
              </a:ext>
            </a:extLst>
          </p:cNvPr>
          <p:cNvSpPr/>
          <p:nvPr/>
        </p:nvSpPr>
        <p:spPr>
          <a:xfrm>
            <a:off x="8175812" y="5055430"/>
            <a:ext cx="3105989" cy="683264"/>
          </a:xfrm>
          <a:prstGeom prst="rect">
            <a:avLst/>
          </a:prstGeom>
        </p:spPr>
        <p:txBody>
          <a:bodyPr wrap="square">
            <a:spAutoFit/>
          </a:bodyPr>
          <a:lstStyle/>
          <a:p>
            <a:pPr algn="ctr"/>
            <a:r>
              <a:rPr lang="en-US" sz="3840" dirty="0">
                <a:solidFill>
                  <a:srgbClr val="FFFFFF"/>
                </a:solidFill>
                <a:latin typeface="Arial"/>
              </a:rPr>
              <a:t>Orchestrator</a:t>
            </a:r>
            <a:endParaRPr lang="en-US" sz="2240" dirty="0">
              <a:solidFill>
                <a:srgbClr val="FFFFFF"/>
              </a:solidFill>
              <a:latin typeface="Arial"/>
            </a:endParaRPr>
          </a:p>
        </p:txBody>
      </p:sp>
    </p:spTree>
    <p:extLst>
      <p:ext uri="{BB962C8B-B14F-4D97-AF65-F5344CB8AC3E}">
        <p14:creationId xmlns:p14="http://schemas.microsoft.com/office/powerpoint/2010/main" val="130815156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A48F-6EAF-3E47-AD90-2BF070D73346}"/>
              </a:ext>
            </a:extLst>
          </p:cNvPr>
          <p:cNvSpPr>
            <a:spLocks noGrp="1"/>
          </p:cNvSpPr>
          <p:nvPr>
            <p:ph type="title"/>
          </p:nvPr>
        </p:nvSpPr>
        <p:spPr/>
        <p:txBody>
          <a:bodyPr/>
          <a:lstStyle/>
          <a:p>
            <a:r>
              <a:rPr lang="en-US" sz="3800" b="1" dirty="0">
                <a:latin typeface="Amazon Ember" panose="020B0603020204020204" pitchFamily="34" charset="0"/>
                <a:ea typeface="Amazon Ember" panose="020B0603020204020204" pitchFamily="34" charset="0"/>
                <a:cs typeface="Amazon Ember" panose="020B0603020204020204" pitchFamily="34" charset="0"/>
              </a:rPr>
              <a:t>Why AWS Batch?</a:t>
            </a:r>
          </a:p>
        </p:txBody>
      </p:sp>
      <p:pic>
        <p:nvPicPr>
          <p:cNvPr id="41" name="Picture 40">
            <a:extLst>
              <a:ext uri="{FF2B5EF4-FFF2-40B4-BE49-F238E27FC236}">
                <a16:creationId xmlns:a16="http://schemas.microsoft.com/office/drawing/2014/main" id="{DC6370A3-D17C-3041-BEF5-318975070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503" y="2713509"/>
            <a:ext cx="1846211" cy="1736170"/>
          </a:xfrm>
          <a:prstGeom prst="rect">
            <a:avLst/>
          </a:prstGeom>
        </p:spPr>
      </p:pic>
      <p:grpSp>
        <p:nvGrpSpPr>
          <p:cNvPr id="48" name="Group 47">
            <a:extLst>
              <a:ext uri="{FF2B5EF4-FFF2-40B4-BE49-F238E27FC236}">
                <a16:creationId xmlns:a16="http://schemas.microsoft.com/office/drawing/2014/main" id="{84822EAF-2948-9146-9522-722F32159A90}"/>
              </a:ext>
            </a:extLst>
          </p:cNvPr>
          <p:cNvGrpSpPr/>
          <p:nvPr/>
        </p:nvGrpSpPr>
        <p:grpSpPr>
          <a:xfrm>
            <a:off x="12226131" y="3009126"/>
            <a:ext cx="1669850" cy="1583744"/>
            <a:chOff x="560624" y="1723918"/>
            <a:chExt cx="1416461" cy="1437966"/>
          </a:xfrm>
        </p:grpSpPr>
        <p:sp>
          <p:nvSpPr>
            <p:cNvPr id="49" name="Freeform 5">
              <a:extLst>
                <a:ext uri="{FF2B5EF4-FFF2-40B4-BE49-F238E27FC236}">
                  <a16:creationId xmlns:a16="http://schemas.microsoft.com/office/drawing/2014/main" id="{3DA1A6E0-067E-8A4C-9E60-A57CAC98392B}"/>
                </a:ext>
              </a:extLst>
            </p:cNvPr>
            <p:cNvSpPr>
              <a:spLocks/>
            </p:cNvSpPr>
            <p:nvPr/>
          </p:nvSpPr>
          <p:spPr bwMode="auto">
            <a:xfrm>
              <a:off x="589199" y="1725014"/>
              <a:ext cx="1387886" cy="1436870"/>
            </a:xfrm>
            <a:custGeom>
              <a:avLst/>
              <a:gdLst>
                <a:gd name="T0" fmla="*/ 1023 w 2098"/>
                <a:gd name="T1" fmla="*/ 0 h 2151"/>
                <a:gd name="T2" fmla="*/ 2098 w 2098"/>
                <a:gd name="T3" fmla="*/ 1076 h 2151"/>
                <a:gd name="T4" fmla="*/ 1023 w 2098"/>
                <a:gd name="T5" fmla="*/ 2151 h 2151"/>
                <a:gd name="T6" fmla="*/ 0 w 2098"/>
                <a:gd name="T7" fmla="*/ 1408 h 2151"/>
                <a:gd name="T8" fmla="*/ 174 w 2098"/>
                <a:gd name="T9" fmla="*/ 1352 h 2151"/>
                <a:gd name="T10" fmla="*/ 1299 w 2098"/>
                <a:gd name="T11" fmla="*/ 1925 h 2151"/>
                <a:gd name="T12" fmla="*/ 1872 w 2098"/>
                <a:gd name="T13" fmla="*/ 800 h 2151"/>
                <a:gd name="T14" fmla="*/ 1023 w 2098"/>
                <a:gd name="T15" fmla="*/ 183 h 2151"/>
                <a:gd name="T16" fmla="*/ 1023 w 2098"/>
                <a:gd name="T17" fmla="*/ 0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8" h="2151">
                  <a:moveTo>
                    <a:pt x="1023" y="0"/>
                  </a:moveTo>
                  <a:cubicBezTo>
                    <a:pt x="1617" y="0"/>
                    <a:pt x="2098" y="482"/>
                    <a:pt x="2098" y="1076"/>
                  </a:cubicBezTo>
                  <a:cubicBezTo>
                    <a:pt x="2098" y="1670"/>
                    <a:pt x="1617" y="2151"/>
                    <a:pt x="1023" y="2151"/>
                  </a:cubicBezTo>
                  <a:cubicBezTo>
                    <a:pt x="557" y="2151"/>
                    <a:pt x="144" y="1851"/>
                    <a:pt x="0" y="1408"/>
                  </a:cubicBezTo>
                  <a:lnTo>
                    <a:pt x="174" y="1352"/>
                  </a:lnTo>
                  <a:cubicBezTo>
                    <a:pt x="326" y="1820"/>
                    <a:pt x="830" y="2077"/>
                    <a:pt x="1299" y="1925"/>
                  </a:cubicBezTo>
                  <a:cubicBezTo>
                    <a:pt x="1767" y="1772"/>
                    <a:pt x="2024" y="1269"/>
                    <a:pt x="1872" y="800"/>
                  </a:cubicBezTo>
                  <a:cubicBezTo>
                    <a:pt x="1752" y="432"/>
                    <a:pt x="1409" y="183"/>
                    <a:pt x="1023" y="183"/>
                  </a:cubicBezTo>
                  <a:lnTo>
                    <a:pt x="1023" y="0"/>
                  </a:lnTo>
                  <a:close/>
                </a:path>
              </a:pathLst>
            </a:custGeom>
            <a:solidFill>
              <a:srgbClr val="FF99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a:solidFill>
                  <a:srgbClr val="1D516C"/>
                </a:solidFill>
                <a:latin typeface="Arial"/>
              </a:endParaRPr>
            </a:p>
          </p:txBody>
        </p:sp>
        <p:sp>
          <p:nvSpPr>
            <p:cNvPr id="50" name="Freeform: Shape 66">
              <a:extLst>
                <a:ext uri="{FF2B5EF4-FFF2-40B4-BE49-F238E27FC236}">
                  <a16:creationId xmlns:a16="http://schemas.microsoft.com/office/drawing/2014/main" id="{BB8C6ED5-A977-584C-ACBE-5300713E4822}"/>
                </a:ext>
              </a:extLst>
            </p:cNvPr>
            <p:cNvSpPr>
              <a:spLocks/>
            </p:cNvSpPr>
            <p:nvPr/>
          </p:nvSpPr>
          <p:spPr bwMode="auto">
            <a:xfrm>
              <a:off x="560624" y="1872963"/>
              <a:ext cx="378954" cy="799764"/>
            </a:xfrm>
            <a:custGeom>
              <a:avLst/>
              <a:gdLst>
                <a:gd name="connsiteX0" fmla="*/ 257970 w 331595"/>
                <a:gd name="connsiteY0" fmla="*/ 0 h 699815"/>
                <a:gd name="connsiteX1" fmla="*/ 317887 w 331595"/>
                <a:gd name="connsiteY1" fmla="*/ 83865 h 699815"/>
                <a:gd name="connsiteX2" fmla="*/ 331595 w 331595"/>
                <a:gd name="connsiteY2" fmla="*/ 75382 h 699815"/>
                <a:gd name="connsiteX3" fmla="*/ 257400 w 331595"/>
                <a:gd name="connsiteY3" fmla="*/ 137168 h 699815"/>
                <a:gd name="connsiteX4" fmla="*/ 105996 w 331595"/>
                <a:gd name="connsiteY4" fmla="*/ 505915 h 699815"/>
                <a:gd name="connsiteX5" fmla="*/ 131459 w 331595"/>
                <a:gd name="connsiteY5" fmla="*/ 667109 h 699815"/>
                <a:gd name="connsiteX6" fmla="*/ 30764 w 331595"/>
                <a:gd name="connsiteY6" fmla="*/ 699815 h 699815"/>
                <a:gd name="connsiteX7" fmla="*/ 214766 w 331595"/>
                <a:gd name="connsiteY7" fmla="*/ 30782 h 699815"/>
                <a:gd name="connsiteX8" fmla="*/ 257970 w 331595"/>
                <a:gd name="connsiteY8" fmla="*/ 0 h 69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595" h="699815">
                  <a:moveTo>
                    <a:pt x="257970" y="0"/>
                  </a:moveTo>
                  <a:lnTo>
                    <a:pt x="317887" y="83865"/>
                  </a:lnTo>
                  <a:lnTo>
                    <a:pt x="331595" y="75382"/>
                  </a:lnTo>
                  <a:lnTo>
                    <a:pt x="257400" y="137168"/>
                  </a:lnTo>
                  <a:cubicBezTo>
                    <a:pt x="163867" y="231563"/>
                    <a:pt x="105996" y="361950"/>
                    <a:pt x="105996" y="505915"/>
                  </a:cubicBezTo>
                  <a:cubicBezTo>
                    <a:pt x="105996" y="560230"/>
                    <a:pt x="114677" y="614546"/>
                    <a:pt x="131459" y="667109"/>
                  </a:cubicBezTo>
                  <a:lnTo>
                    <a:pt x="30764" y="699815"/>
                  </a:lnTo>
                  <a:cubicBezTo>
                    <a:pt x="-49097" y="452329"/>
                    <a:pt x="31524" y="191045"/>
                    <a:pt x="214766" y="30782"/>
                  </a:cubicBezTo>
                  <a:lnTo>
                    <a:pt x="257970" y="0"/>
                  </a:lnTo>
                  <a:close/>
                </a:path>
              </a:pathLst>
            </a:custGeom>
            <a:solidFill>
              <a:schemeClr val="accent1"/>
            </a:solidFill>
            <a:ln w="0">
              <a:noFill/>
              <a:prstDash val="solid"/>
              <a:round/>
              <a:headEnd/>
              <a:tailEnd/>
            </a:ln>
          </p:spPr>
          <p:txBody>
            <a:bodyPr vert="horz" wrap="square" lIns="146304" tIns="73152" rIns="146304" bIns="73152" numCol="1" anchor="t" anchorCtr="0" compatLnSpc="1">
              <a:prstTxWarp prst="textNoShape">
                <a:avLst/>
              </a:prstTxWarp>
              <a:noAutofit/>
            </a:bodyPr>
            <a:lstStyle/>
            <a:p>
              <a:endParaRPr lang="en-US">
                <a:solidFill>
                  <a:srgbClr val="1D516C"/>
                </a:solidFill>
                <a:latin typeface="Arial"/>
              </a:endParaRPr>
            </a:p>
          </p:txBody>
        </p:sp>
        <p:sp>
          <p:nvSpPr>
            <p:cNvPr id="51" name="Freeform: Shape 74">
              <a:extLst>
                <a:ext uri="{FF2B5EF4-FFF2-40B4-BE49-F238E27FC236}">
                  <a16:creationId xmlns:a16="http://schemas.microsoft.com/office/drawing/2014/main" id="{066351AD-4F15-614A-930C-71BEB92FF663}"/>
                </a:ext>
              </a:extLst>
            </p:cNvPr>
            <p:cNvSpPr>
              <a:spLocks/>
            </p:cNvSpPr>
            <p:nvPr/>
          </p:nvSpPr>
          <p:spPr bwMode="auto">
            <a:xfrm>
              <a:off x="848073" y="1723918"/>
              <a:ext cx="445607" cy="253541"/>
            </a:xfrm>
            <a:custGeom>
              <a:avLst/>
              <a:gdLst>
                <a:gd name="connsiteX0" fmla="*/ 363225 w 363225"/>
                <a:gd name="connsiteY0" fmla="*/ 0 h 206248"/>
                <a:gd name="connsiteX1" fmla="*/ 363225 w 363225"/>
                <a:gd name="connsiteY1" fmla="*/ 106861 h 206248"/>
                <a:gd name="connsiteX2" fmla="*/ 282198 w 363225"/>
                <a:gd name="connsiteY2" fmla="*/ 113265 h 206248"/>
                <a:gd name="connsiteX3" fmla="*/ 268625 w 363225"/>
                <a:gd name="connsiteY3" fmla="*/ 116546 h 206248"/>
                <a:gd name="connsiteX4" fmla="*/ 260693 w 363225"/>
                <a:gd name="connsiteY4" fmla="*/ 117353 h 206248"/>
                <a:gd name="connsiteX5" fmla="*/ 245232 w 363225"/>
                <a:gd name="connsiteY5" fmla="*/ 122199 h 206248"/>
                <a:gd name="connsiteX6" fmla="*/ 203772 w 363225"/>
                <a:gd name="connsiteY6" fmla="*/ 132219 h 206248"/>
                <a:gd name="connsiteX7" fmla="*/ 175217 w 363225"/>
                <a:gd name="connsiteY7" fmla="*/ 144144 h 206248"/>
                <a:gd name="connsiteX8" fmla="*/ 163702 w 363225"/>
                <a:gd name="connsiteY8" fmla="*/ 147753 h 206248"/>
                <a:gd name="connsiteX9" fmla="*/ 154499 w 363225"/>
                <a:gd name="connsiteY9" fmla="*/ 152796 h 206248"/>
                <a:gd name="connsiteX10" fmla="*/ 129245 w 363225"/>
                <a:gd name="connsiteY10" fmla="*/ 163342 h 206248"/>
                <a:gd name="connsiteX11" fmla="*/ 82842 w 363225"/>
                <a:gd name="connsiteY11" fmla="*/ 192060 h 206248"/>
                <a:gd name="connsiteX12" fmla="*/ 75920 w 363225"/>
                <a:gd name="connsiteY12" fmla="*/ 195853 h 206248"/>
                <a:gd name="connsiteX13" fmla="*/ 73625 w 363225"/>
                <a:gd name="connsiteY13" fmla="*/ 197765 h 206248"/>
                <a:gd name="connsiteX14" fmla="*/ 59917 w 363225"/>
                <a:gd name="connsiteY14" fmla="*/ 206248 h 206248"/>
                <a:gd name="connsiteX15" fmla="*/ 0 w 363225"/>
                <a:gd name="connsiteY15" fmla="*/ 122383 h 206248"/>
                <a:gd name="connsiteX16" fmla="*/ 40332 w 363225"/>
                <a:gd name="connsiteY16" fmla="*/ 93647 h 206248"/>
                <a:gd name="connsiteX17" fmla="*/ 65634 w 363225"/>
                <a:gd name="connsiteY17" fmla="*/ 78024 h 206248"/>
                <a:gd name="connsiteX18" fmla="*/ 172103 w 363225"/>
                <a:gd name="connsiteY18" fmla="*/ 30827 h 206248"/>
                <a:gd name="connsiteX19" fmla="*/ 267372 w 363225"/>
                <a:gd name="connsiteY19" fmla="*/ 7685 h 206248"/>
                <a:gd name="connsiteX20" fmla="*/ 363225 w 363225"/>
                <a:gd name="connsiteY20" fmla="*/ 0 h 206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3225" h="206248">
                  <a:moveTo>
                    <a:pt x="363225" y="0"/>
                  </a:moveTo>
                  <a:lnTo>
                    <a:pt x="363225" y="106861"/>
                  </a:lnTo>
                  <a:cubicBezTo>
                    <a:pt x="335927" y="106861"/>
                    <a:pt x="308846" y="109017"/>
                    <a:pt x="282198" y="113265"/>
                  </a:cubicBezTo>
                  <a:lnTo>
                    <a:pt x="268625" y="116546"/>
                  </a:lnTo>
                  <a:lnTo>
                    <a:pt x="260693" y="117353"/>
                  </a:lnTo>
                  <a:lnTo>
                    <a:pt x="245232" y="122199"/>
                  </a:lnTo>
                  <a:lnTo>
                    <a:pt x="203772" y="132219"/>
                  </a:lnTo>
                  <a:lnTo>
                    <a:pt x="175217" y="144144"/>
                  </a:lnTo>
                  <a:lnTo>
                    <a:pt x="163702" y="147753"/>
                  </a:lnTo>
                  <a:lnTo>
                    <a:pt x="154499" y="152796"/>
                  </a:lnTo>
                  <a:lnTo>
                    <a:pt x="129245" y="163342"/>
                  </a:lnTo>
                  <a:lnTo>
                    <a:pt x="82842" y="192060"/>
                  </a:lnTo>
                  <a:lnTo>
                    <a:pt x="75920" y="195853"/>
                  </a:lnTo>
                  <a:lnTo>
                    <a:pt x="73625" y="197765"/>
                  </a:lnTo>
                  <a:lnTo>
                    <a:pt x="59917" y="206248"/>
                  </a:lnTo>
                  <a:lnTo>
                    <a:pt x="0" y="122383"/>
                  </a:lnTo>
                  <a:lnTo>
                    <a:pt x="40332" y="93647"/>
                  </a:lnTo>
                  <a:lnTo>
                    <a:pt x="65634" y="78024"/>
                  </a:lnTo>
                  <a:lnTo>
                    <a:pt x="172103" y="30827"/>
                  </a:lnTo>
                  <a:cubicBezTo>
                    <a:pt x="203353" y="20607"/>
                    <a:pt x="235182" y="12868"/>
                    <a:pt x="267372" y="7685"/>
                  </a:cubicBezTo>
                  <a:lnTo>
                    <a:pt x="363225" y="0"/>
                  </a:lnTo>
                  <a:close/>
                </a:path>
              </a:pathLst>
            </a:custGeom>
            <a:solidFill>
              <a:srgbClr val="A6A6A6"/>
            </a:solidFill>
            <a:ln w="0">
              <a:noFill/>
              <a:prstDash val="solid"/>
              <a:round/>
              <a:headEnd/>
              <a:tailEnd/>
            </a:ln>
          </p:spPr>
          <p:txBody>
            <a:bodyPr vert="horz" wrap="square" lIns="146304" tIns="73152" rIns="146304" bIns="73152" numCol="1" anchor="t" anchorCtr="0" compatLnSpc="1">
              <a:prstTxWarp prst="textNoShape">
                <a:avLst/>
              </a:prstTxWarp>
              <a:noAutofit/>
            </a:bodyPr>
            <a:lstStyle/>
            <a:p>
              <a:endParaRPr lang="en-US">
                <a:solidFill>
                  <a:srgbClr val="1D516C"/>
                </a:solidFill>
                <a:latin typeface="Arial"/>
              </a:endParaRPr>
            </a:p>
          </p:txBody>
        </p:sp>
        <p:grpSp>
          <p:nvGrpSpPr>
            <p:cNvPr id="53" name="Group 52">
              <a:extLst>
                <a:ext uri="{FF2B5EF4-FFF2-40B4-BE49-F238E27FC236}">
                  <a16:creationId xmlns:a16="http://schemas.microsoft.com/office/drawing/2014/main" id="{50E67888-0D76-8942-BD57-28E049CEA6D0}"/>
                </a:ext>
              </a:extLst>
            </p:cNvPr>
            <p:cNvGrpSpPr>
              <a:grpSpLocks noChangeAspect="1"/>
            </p:cNvGrpSpPr>
            <p:nvPr/>
          </p:nvGrpSpPr>
          <p:grpSpPr>
            <a:xfrm>
              <a:off x="1001496" y="2074585"/>
              <a:ext cx="534324" cy="715993"/>
              <a:chOff x="1247277" y="3161833"/>
              <a:chExt cx="544749" cy="729964"/>
            </a:xfrm>
          </p:grpSpPr>
          <p:sp>
            <p:nvSpPr>
              <p:cNvPr id="56" name="Freeform: Shape 149">
                <a:extLst>
                  <a:ext uri="{FF2B5EF4-FFF2-40B4-BE49-F238E27FC236}">
                    <a16:creationId xmlns:a16="http://schemas.microsoft.com/office/drawing/2014/main" id="{F0020E78-1C47-1E40-B0BD-166866DA6923}"/>
                  </a:ext>
                </a:extLst>
              </p:cNvPr>
              <p:cNvSpPr/>
              <p:nvPr/>
            </p:nvSpPr>
            <p:spPr>
              <a:xfrm>
                <a:off x="1247277" y="3161833"/>
                <a:ext cx="544749" cy="729964"/>
              </a:xfrm>
              <a:custGeom>
                <a:avLst/>
                <a:gdLst>
                  <a:gd name="connsiteX0" fmla="*/ 224326 w 321844"/>
                  <a:gd name="connsiteY0" fmla="*/ 93979 h 431271"/>
                  <a:gd name="connsiteX1" fmla="*/ 269706 w 321844"/>
                  <a:gd name="connsiteY1" fmla="*/ 7081 h 431271"/>
                  <a:gd name="connsiteX2" fmla="*/ 194394 w 321844"/>
                  <a:gd name="connsiteY2" fmla="*/ 19954 h 431271"/>
                  <a:gd name="connsiteX3" fmla="*/ 165106 w 321844"/>
                  <a:gd name="connsiteY3" fmla="*/ 4828 h 431271"/>
                  <a:gd name="connsiteX4" fmla="*/ 134853 w 321844"/>
                  <a:gd name="connsiteY4" fmla="*/ 19954 h 431271"/>
                  <a:gd name="connsiteX5" fmla="*/ 134853 w 321844"/>
                  <a:gd name="connsiteY5" fmla="*/ 19633 h 431271"/>
                  <a:gd name="connsiteX6" fmla="*/ 58254 w 321844"/>
                  <a:gd name="connsiteY6" fmla="*/ 6115 h 431271"/>
                  <a:gd name="connsiteX7" fmla="*/ 101381 w 321844"/>
                  <a:gd name="connsiteY7" fmla="*/ 93979 h 431271"/>
                  <a:gd name="connsiteX8" fmla="*/ 224326 w 321844"/>
                  <a:gd name="connsiteY8" fmla="*/ 93979 h 431271"/>
                  <a:gd name="connsiteX9" fmla="*/ 314764 w 321844"/>
                  <a:gd name="connsiteY9" fmla="*/ 271315 h 431271"/>
                  <a:gd name="connsiteX10" fmla="*/ 221751 w 321844"/>
                  <a:gd name="connsiteY10" fmla="*/ 130669 h 431271"/>
                  <a:gd name="connsiteX11" fmla="*/ 98806 w 321844"/>
                  <a:gd name="connsiteY11" fmla="*/ 130991 h 431271"/>
                  <a:gd name="connsiteX12" fmla="*/ 64047 w 321844"/>
                  <a:gd name="connsiteY12" fmla="*/ 163819 h 431271"/>
                  <a:gd name="connsiteX13" fmla="*/ 315408 w 321844"/>
                  <a:gd name="connsiteY13" fmla="*/ 315408 h 431271"/>
                  <a:gd name="connsiteX14" fmla="*/ 317017 w 321844"/>
                  <a:gd name="connsiteY14" fmla="*/ 293844 h 431271"/>
                  <a:gd name="connsiteX15" fmla="*/ 316373 w 321844"/>
                  <a:gd name="connsiteY15" fmla="*/ 282258 h 431271"/>
                  <a:gd name="connsiteX16" fmla="*/ 25748 w 321844"/>
                  <a:gd name="connsiteY16" fmla="*/ 218532 h 431271"/>
                  <a:gd name="connsiteX17" fmla="*/ 4828 w 321844"/>
                  <a:gd name="connsiteY17" fmla="*/ 293844 h 431271"/>
                  <a:gd name="connsiteX18" fmla="*/ 160922 w 321844"/>
                  <a:gd name="connsiteY18" fmla="*/ 429341 h 431271"/>
                  <a:gd name="connsiteX19" fmla="*/ 312189 w 321844"/>
                  <a:gd name="connsiteY19" fmla="*/ 331500 h 431271"/>
                  <a:gd name="connsiteX20" fmla="*/ 49886 w 321844"/>
                  <a:gd name="connsiteY20" fmla="*/ 180877 h 431271"/>
                  <a:gd name="connsiteX21" fmla="*/ 31863 w 321844"/>
                  <a:gd name="connsiteY21" fmla="*/ 207590 h 43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1844" h="431271">
                    <a:moveTo>
                      <a:pt x="224326" y="93979"/>
                    </a:moveTo>
                    <a:cubicBezTo>
                      <a:pt x="246211" y="47955"/>
                      <a:pt x="269706" y="7081"/>
                      <a:pt x="269706" y="7081"/>
                    </a:cubicBezTo>
                    <a:lnTo>
                      <a:pt x="194394" y="19954"/>
                    </a:lnTo>
                    <a:lnTo>
                      <a:pt x="165106" y="4828"/>
                    </a:lnTo>
                    <a:cubicBezTo>
                      <a:pt x="165106" y="4828"/>
                      <a:pt x="136140" y="18989"/>
                      <a:pt x="134853" y="19954"/>
                    </a:cubicBezTo>
                    <a:lnTo>
                      <a:pt x="134853" y="19633"/>
                    </a:lnTo>
                    <a:lnTo>
                      <a:pt x="58254" y="6115"/>
                    </a:lnTo>
                    <a:cubicBezTo>
                      <a:pt x="58254" y="6115"/>
                      <a:pt x="85611" y="61794"/>
                      <a:pt x="101381" y="93979"/>
                    </a:cubicBezTo>
                    <a:lnTo>
                      <a:pt x="224326" y="93979"/>
                    </a:lnTo>
                    <a:close/>
                    <a:moveTo>
                      <a:pt x="314764" y="271315"/>
                    </a:moveTo>
                    <a:cubicBezTo>
                      <a:pt x="304787" y="218532"/>
                      <a:pt x="264234" y="163819"/>
                      <a:pt x="221751" y="130669"/>
                    </a:cubicBezTo>
                    <a:lnTo>
                      <a:pt x="98806" y="130991"/>
                    </a:lnTo>
                    <a:cubicBezTo>
                      <a:pt x="86898" y="140324"/>
                      <a:pt x="74990" y="151589"/>
                      <a:pt x="64047" y="163819"/>
                    </a:cubicBezTo>
                    <a:moveTo>
                      <a:pt x="315408" y="315408"/>
                    </a:moveTo>
                    <a:cubicBezTo>
                      <a:pt x="316373" y="308327"/>
                      <a:pt x="317017" y="301246"/>
                      <a:pt x="317017" y="293844"/>
                    </a:cubicBezTo>
                    <a:cubicBezTo>
                      <a:pt x="317017" y="289982"/>
                      <a:pt x="316695" y="286120"/>
                      <a:pt x="316373" y="282258"/>
                    </a:cubicBezTo>
                    <a:moveTo>
                      <a:pt x="25748" y="218532"/>
                    </a:moveTo>
                    <a:cubicBezTo>
                      <a:pt x="12874" y="242993"/>
                      <a:pt x="4828" y="268740"/>
                      <a:pt x="4828" y="293844"/>
                    </a:cubicBezTo>
                    <a:cubicBezTo>
                      <a:pt x="4828" y="376236"/>
                      <a:pt x="65978" y="429341"/>
                      <a:pt x="160922" y="429341"/>
                    </a:cubicBezTo>
                    <a:cubicBezTo>
                      <a:pt x="240418" y="429341"/>
                      <a:pt x="296419" y="392007"/>
                      <a:pt x="312189" y="331500"/>
                    </a:cubicBezTo>
                    <a:moveTo>
                      <a:pt x="49886" y="180877"/>
                    </a:moveTo>
                    <a:cubicBezTo>
                      <a:pt x="43449" y="189566"/>
                      <a:pt x="37334" y="198256"/>
                      <a:pt x="31863" y="207590"/>
                    </a:cubicBezTo>
                  </a:path>
                </a:pathLst>
              </a:custGeom>
              <a:noFill/>
              <a:ln w="19050" cap="flat">
                <a:solidFill>
                  <a:schemeClr val="bg1"/>
                </a:solidFill>
                <a:prstDash val="solid"/>
                <a:round/>
              </a:ln>
            </p:spPr>
            <p:txBody>
              <a:bodyPr rtlCol="0" anchor="ctr"/>
              <a:lstStyle/>
              <a:p>
                <a:pPr defTabSz="1462923"/>
                <a:endParaRPr lang="en-US" dirty="0">
                  <a:solidFill>
                    <a:srgbClr val="FFFFFF"/>
                  </a:solidFill>
                  <a:latin typeface="Amazon Ember"/>
                </a:endParaRPr>
              </a:p>
            </p:txBody>
          </p:sp>
          <p:sp>
            <p:nvSpPr>
              <p:cNvPr id="57" name="Freeform: Shape 150">
                <a:extLst>
                  <a:ext uri="{FF2B5EF4-FFF2-40B4-BE49-F238E27FC236}">
                    <a16:creationId xmlns:a16="http://schemas.microsoft.com/office/drawing/2014/main" id="{9D178B36-2631-6A41-A33F-8DA548318E47}"/>
                  </a:ext>
                </a:extLst>
              </p:cNvPr>
              <p:cNvSpPr/>
              <p:nvPr/>
            </p:nvSpPr>
            <p:spPr>
              <a:xfrm>
                <a:off x="1443931" y="3477788"/>
                <a:ext cx="163424" cy="310506"/>
              </a:xfrm>
              <a:custGeom>
                <a:avLst/>
                <a:gdLst>
                  <a:gd name="connsiteX0" fmla="*/ 4828 w 96553"/>
                  <a:gd name="connsiteY0" fmla="*/ 135175 h 183451"/>
                  <a:gd name="connsiteX1" fmla="*/ 48277 w 96553"/>
                  <a:gd name="connsiteY1" fmla="*/ 178624 h 183451"/>
                  <a:gd name="connsiteX2" fmla="*/ 91726 w 96553"/>
                  <a:gd name="connsiteY2" fmla="*/ 135175 h 183451"/>
                  <a:gd name="connsiteX3" fmla="*/ 48277 w 96553"/>
                  <a:gd name="connsiteY3" fmla="*/ 91726 h 183451"/>
                  <a:gd name="connsiteX4" fmla="*/ 4828 w 96553"/>
                  <a:gd name="connsiteY4" fmla="*/ 48277 h 183451"/>
                  <a:gd name="connsiteX5" fmla="*/ 48277 w 96553"/>
                  <a:gd name="connsiteY5" fmla="*/ 4828 h 183451"/>
                  <a:gd name="connsiteX6" fmla="*/ 91726 w 96553"/>
                  <a:gd name="connsiteY6" fmla="*/ 48277 h 18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53" h="183451">
                    <a:moveTo>
                      <a:pt x="4828" y="135175"/>
                    </a:moveTo>
                    <a:cubicBezTo>
                      <a:pt x="4828" y="159313"/>
                      <a:pt x="24138" y="178624"/>
                      <a:pt x="48277" y="178624"/>
                    </a:cubicBezTo>
                    <a:cubicBezTo>
                      <a:pt x="72415" y="178624"/>
                      <a:pt x="91726" y="159313"/>
                      <a:pt x="91726" y="135175"/>
                    </a:cubicBezTo>
                    <a:cubicBezTo>
                      <a:pt x="91726" y="111036"/>
                      <a:pt x="72093" y="95588"/>
                      <a:pt x="48277" y="91726"/>
                    </a:cubicBezTo>
                    <a:cubicBezTo>
                      <a:pt x="24460" y="87864"/>
                      <a:pt x="4828" y="72415"/>
                      <a:pt x="4828" y="48277"/>
                    </a:cubicBezTo>
                    <a:cubicBezTo>
                      <a:pt x="4828" y="24138"/>
                      <a:pt x="24138" y="4828"/>
                      <a:pt x="48277" y="4828"/>
                    </a:cubicBezTo>
                    <a:cubicBezTo>
                      <a:pt x="72415" y="4828"/>
                      <a:pt x="91726" y="24138"/>
                      <a:pt x="91726" y="48277"/>
                    </a:cubicBezTo>
                  </a:path>
                </a:pathLst>
              </a:custGeom>
              <a:noFill/>
              <a:ln w="19050" cap="flat">
                <a:solidFill>
                  <a:srgbClr val="4771DF"/>
                </a:solidFill>
                <a:prstDash val="solid"/>
                <a:round/>
              </a:ln>
            </p:spPr>
            <p:txBody>
              <a:bodyPr rtlCol="0" anchor="ctr"/>
              <a:lstStyle/>
              <a:p>
                <a:pPr defTabSz="1462923"/>
                <a:endParaRPr lang="en-US" dirty="0">
                  <a:solidFill>
                    <a:srgbClr val="FFFFFF"/>
                  </a:solidFill>
                  <a:latin typeface="Amazon Ember"/>
                </a:endParaRPr>
              </a:p>
            </p:txBody>
          </p:sp>
          <p:sp>
            <p:nvSpPr>
              <p:cNvPr id="58" name="Freeform: Shape 151">
                <a:extLst>
                  <a:ext uri="{FF2B5EF4-FFF2-40B4-BE49-F238E27FC236}">
                    <a16:creationId xmlns:a16="http://schemas.microsoft.com/office/drawing/2014/main" id="{8FD35E7B-8087-2848-8DE0-9E294457AF26}"/>
                  </a:ext>
                </a:extLst>
              </p:cNvPr>
              <p:cNvSpPr/>
              <p:nvPr/>
            </p:nvSpPr>
            <p:spPr>
              <a:xfrm>
                <a:off x="1524554" y="3444014"/>
                <a:ext cx="16342" cy="386772"/>
              </a:xfrm>
              <a:custGeom>
                <a:avLst/>
                <a:gdLst>
                  <a:gd name="connsiteX0" fmla="*/ 4828 w 9655"/>
                  <a:gd name="connsiteY0" fmla="*/ 4828 h 228509"/>
                  <a:gd name="connsiteX1" fmla="*/ 4828 w 9655"/>
                  <a:gd name="connsiteY1" fmla="*/ 226257 h 228509"/>
                </a:gdLst>
                <a:ahLst/>
                <a:cxnLst>
                  <a:cxn ang="0">
                    <a:pos x="connsiteX0" y="connsiteY0"/>
                  </a:cxn>
                  <a:cxn ang="0">
                    <a:pos x="connsiteX1" y="connsiteY1"/>
                  </a:cxn>
                </a:cxnLst>
                <a:rect l="l" t="t" r="r" b="b"/>
                <a:pathLst>
                  <a:path w="9655" h="228509">
                    <a:moveTo>
                      <a:pt x="4828" y="4828"/>
                    </a:moveTo>
                    <a:lnTo>
                      <a:pt x="4828" y="226257"/>
                    </a:lnTo>
                  </a:path>
                </a:pathLst>
              </a:custGeom>
              <a:ln w="19050" cap="flat">
                <a:solidFill>
                  <a:srgbClr val="4771DF"/>
                </a:solidFill>
                <a:prstDash val="solid"/>
                <a:round/>
              </a:ln>
            </p:spPr>
            <p:txBody>
              <a:bodyPr rtlCol="0" anchor="ctr"/>
              <a:lstStyle/>
              <a:p>
                <a:pPr defTabSz="1462923"/>
                <a:endParaRPr lang="en-US" dirty="0">
                  <a:solidFill>
                    <a:srgbClr val="FFFFFF"/>
                  </a:solidFill>
                  <a:latin typeface="Amazon Ember"/>
                </a:endParaRPr>
              </a:p>
            </p:txBody>
          </p:sp>
          <p:sp>
            <p:nvSpPr>
              <p:cNvPr id="59" name="Freeform: Shape 152">
                <a:extLst>
                  <a:ext uri="{FF2B5EF4-FFF2-40B4-BE49-F238E27FC236}">
                    <a16:creationId xmlns:a16="http://schemas.microsoft.com/office/drawing/2014/main" id="{DC27BE71-CA24-0448-9FA1-F69897EC1917}"/>
                  </a:ext>
                </a:extLst>
              </p:cNvPr>
              <p:cNvSpPr/>
              <p:nvPr/>
            </p:nvSpPr>
            <p:spPr>
              <a:xfrm>
                <a:off x="1395449" y="3298565"/>
                <a:ext cx="392219" cy="59923"/>
              </a:xfrm>
              <a:custGeom>
                <a:avLst/>
                <a:gdLst>
                  <a:gd name="connsiteX0" fmla="*/ 4828 w 231728"/>
                  <a:gd name="connsiteY0" fmla="*/ 30897 h 35402"/>
                  <a:gd name="connsiteX1" fmla="*/ 144830 w 231728"/>
                  <a:gd name="connsiteY1" fmla="*/ 30897 h 35402"/>
                  <a:gd name="connsiteX2" fmla="*/ 188279 w 231728"/>
                  <a:gd name="connsiteY2" fmla="*/ 16092 h 35402"/>
                  <a:gd name="connsiteX3" fmla="*/ 227866 w 231728"/>
                  <a:gd name="connsiteY3" fmla="*/ 4828 h 35402"/>
                </a:gdLst>
                <a:ahLst/>
                <a:cxnLst>
                  <a:cxn ang="0">
                    <a:pos x="connsiteX0" y="connsiteY0"/>
                  </a:cxn>
                  <a:cxn ang="0">
                    <a:pos x="connsiteX1" y="connsiteY1"/>
                  </a:cxn>
                  <a:cxn ang="0">
                    <a:pos x="connsiteX2" y="connsiteY2"/>
                  </a:cxn>
                  <a:cxn ang="0">
                    <a:pos x="connsiteX3" y="connsiteY3"/>
                  </a:cxn>
                </a:cxnLst>
                <a:rect l="l" t="t" r="r" b="b"/>
                <a:pathLst>
                  <a:path w="231728" h="35402">
                    <a:moveTo>
                      <a:pt x="4828" y="30897"/>
                    </a:moveTo>
                    <a:lnTo>
                      <a:pt x="144830" y="30897"/>
                    </a:lnTo>
                    <a:cubicBezTo>
                      <a:pt x="144830" y="30897"/>
                      <a:pt x="170256" y="-13517"/>
                      <a:pt x="188279" y="16092"/>
                    </a:cubicBezTo>
                    <a:cubicBezTo>
                      <a:pt x="204049" y="42162"/>
                      <a:pt x="227866" y="30897"/>
                      <a:pt x="227866" y="4828"/>
                    </a:cubicBezTo>
                  </a:path>
                </a:pathLst>
              </a:custGeom>
              <a:noFill/>
              <a:ln w="19050" cap="flat">
                <a:solidFill>
                  <a:schemeClr val="bg1"/>
                </a:solidFill>
                <a:prstDash val="solid"/>
                <a:round/>
              </a:ln>
            </p:spPr>
            <p:txBody>
              <a:bodyPr rtlCol="0" anchor="ctr"/>
              <a:lstStyle/>
              <a:p>
                <a:pPr defTabSz="1462923"/>
                <a:endParaRPr lang="en-US" dirty="0">
                  <a:solidFill>
                    <a:srgbClr val="FFFFFF"/>
                  </a:solidFill>
                  <a:latin typeface="Amazon Ember"/>
                </a:endParaRPr>
              </a:p>
            </p:txBody>
          </p:sp>
          <p:sp>
            <p:nvSpPr>
              <p:cNvPr id="60" name="Freeform: Shape 153">
                <a:extLst>
                  <a:ext uri="{FF2B5EF4-FFF2-40B4-BE49-F238E27FC236}">
                    <a16:creationId xmlns:a16="http://schemas.microsoft.com/office/drawing/2014/main" id="{142CB040-08DA-4C4F-9DA3-7E1C9740E9FD}"/>
                  </a:ext>
                </a:extLst>
              </p:cNvPr>
              <p:cNvSpPr/>
              <p:nvPr/>
            </p:nvSpPr>
            <p:spPr>
              <a:xfrm>
                <a:off x="1668620" y="3345959"/>
                <a:ext cx="119845" cy="114397"/>
              </a:xfrm>
              <a:custGeom>
                <a:avLst/>
                <a:gdLst>
                  <a:gd name="connsiteX0" fmla="*/ 5000 w 70805"/>
                  <a:gd name="connsiteY0" fmla="*/ 4828 h 67587"/>
                  <a:gd name="connsiteX1" fmla="*/ 37507 w 70805"/>
                  <a:gd name="connsiteY1" fmla="*/ 26069 h 67587"/>
                  <a:gd name="connsiteX2" fmla="*/ 56174 w 70805"/>
                  <a:gd name="connsiteY2" fmla="*/ 62760 h 67587"/>
                </a:gdLst>
                <a:ahLst/>
                <a:cxnLst>
                  <a:cxn ang="0">
                    <a:pos x="connsiteX0" y="connsiteY0"/>
                  </a:cxn>
                  <a:cxn ang="0">
                    <a:pos x="connsiteX1" y="connsiteY1"/>
                  </a:cxn>
                  <a:cxn ang="0">
                    <a:pos x="connsiteX2" y="connsiteY2"/>
                  </a:cxn>
                </a:cxnLst>
                <a:rect l="l" t="t" r="r" b="b"/>
                <a:pathLst>
                  <a:path w="70805" h="67587">
                    <a:moveTo>
                      <a:pt x="5000" y="4828"/>
                    </a:moveTo>
                    <a:cubicBezTo>
                      <a:pt x="5000" y="4828"/>
                      <a:pt x="495" y="43771"/>
                      <a:pt x="37507" y="26069"/>
                    </a:cubicBezTo>
                    <a:cubicBezTo>
                      <a:pt x="62289" y="14161"/>
                      <a:pt x="76772" y="50851"/>
                      <a:pt x="56174" y="62760"/>
                    </a:cubicBezTo>
                  </a:path>
                </a:pathLst>
              </a:custGeom>
              <a:noFill/>
              <a:ln w="19050" cap="flat">
                <a:solidFill>
                  <a:schemeClr val="bg1"/>
                </a:solidFill>
                <a:prstDash val="solid"/>
                <a:round/>
              </a:ln>
            </p:spPr>
            <p:txBody>
              <a:bodyPr rtlCol="0" anchor="ctr"/>
              <a:lstStyle/>
              <a:p>
                <a:pPr defTabSz="1462923"/>
                <a:endParaRPr lang="en-US" dirty="0">
                  <a:solidFill>
                    <a:srgbClr val="FFFFFF"/>
                  </a:solidFill>
                  <a:latin typeface="Amazon Ember"/>
                </a:endParaRPr>
              </a:p>
            </p:txBody>
          </p:sp>
        </p:grpSp>
      </p:grpSp>
      <p:sp>
        <p:nvSpPr>
          <p:cNvPr id="63" name="TextBox 62">
            <a:extLst>
              <a:ext uri="{FF2B5EF4-FFF2-40B4-BE49-F238E27FC236}">
                <a16:creationId xmlns:a16="http://schemas.microsoft.com/office/drawing/2014/main" id="{CBA8B97B-A6BD-0246-B8C1-E521722AA909}"/>
              </a:ext>
            </a:extLst>
          </p:cNvPr>
          <p:cNvSpPr txBox="1"/>
          <p:nvPr/>
        </p:nvSpPr>
        <p:spPr>
          <a:xfrm>
            <a:off x="223710" y="5127025"/>
            <a:ext cx="3289189" cy="535531"/>
          </a:xfrm>
          <a:prstGeom prst="rect">
            <a:avLst/>
          </a:prstGeom>
          <a:noFill/>
        </p:spPr>
        <p:txBody>
          <a:bodyPr wrap="square" rtlCol="0">
            <a:spAutoFit/>
          </a:bodyPr>
          <a:lstStyle/>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Fully Managed</a:t>
            </a:r>
          </a:p>
        </p:txBody>
      </p:sp>
      <p:grpSp>
        <p:nvGrpSpPr>
          <p:cNvPr id="64" name="Graphic 34">
            <a:extLst>
              <a:ext uri="{FF2B5EF4-FFF2-40B4-BE49-F238E27FC236}">
                <a16:creationId xmlns:a16="http://schemas.microsoft.com/office/drawing/2014/main" id="{18D37768-F2C5-034C-8ACF-ABD1D4144819}"/>
              </a:ext>
            </a:extLst>
          </p:cNvPr>
          <p:cNvGrpSpPr/>
          <p:nvPr/>
        </p:nvGrpSpPr>
        <p:grpSpPr>
          <a:xfrm>
            <a:off x="773152" y="2602308"/>
            <a:ext cx="2011680" cy="1874520"/>
            <a:chOff x="880653" y="2965676"/>
            <a:chExt cx="1257300" cy="1171575"/>
          </a:xfrm>
        </p:grpSpPr>
        <p:sp>
          <p:nvSpPr>
            <p:cNvPr id="65" name="Freeform: Shape 36">
              <a:extLst>
                <a:ext uri="{FF2B5EF4-FFF2-40B4-BE49-F238E27FC236}">
                  <a16:creationId xmlns:a16="http://schemas.microsoft.com/office/drawing/2014/main" id="{E485CD80-9042-DE4D-ADC9-F80438B4BE6E}"/>
                </a:ext>
              </a:extLst>
            </p:cNvPr>
            <p:cNvSpPr/>
            <p:nvPr/>
          </p:nvSpPr>
          <p:spPr>
            <a:xfrm>
              <a:off x="1261276" y="2960536"/>
              <a:ext cx="495300" cy="676275"/>
            </a:xfrm>
            <a:custGeom>
              <a:avLst/>
              <a:gdLst>
                <a:gd name="connsiteX0" fmla="*/ 485200 w 495300"/>
                <a:gd name="connsiteY0" fmla="*/ 250885 h 676275"/>
                <a:gd name="connsiteX1" fmla="*/ 331847 w 495300"/>
                <a:gd name="connsiteY1" fmla="*/ 618550 h 676275"/>
                <a:gd name="connsiteX2" fmla="*/ 168970 w 495300"/>
                <a:gd name="connsiteY2" fmla="*/ 618550 h 676275"/>
                <a:gd name="connsiteX3" fmla="*/ 16570 w 495300"/>
                <a:gd name="connsiteY3" fmla="*/ 250885 h 676275"/>
                <a:gd name="connsiteX4" fmla="*/ 250885 w 495300"/>
                <a:gd name="connsiteY4" fmla="*/ 16570 h 676275"/>
                <a:gd name="connsiteX5" fmla="*/ 485200 w 495300"/>
                <a:gd name="connsiteY5" fmla="*/ 25088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676275">
                  <a:moveTo>
                    <a:pt x="485200" y="250885"/>
                  </a:moveTo>
                  <a:cubicBezTo>
                    <a:pt x="485200" y="328990"/>
                    <a:pt x="399475" y="497582"/>
                    <a:pt x="331847" y="618550"/>
                  </a:cubicBezTo>
                  <a:cubicBezTo>
                    <a:pt x="296605" y="682367"/>
                    <a:pt x="204212" y="682367"/>
                    <a:pt x="168970" y="618550"/>
                  </a:cubicBezTo>
                  <a:cubicBezTo>
                    <a:pt x="101342" y="497582"/>
                    <a:pt x="16570" y="328990"/>
                    <a:pt x="16570" y="250885"/>
                  </a:cubicBezTo>
                  <a:cubicBezTo>
                    <a:pt x="16570" y="121345"/>
                    <a:pt x="121345" y="16570"/>
                    <a:pt x="250885" y="16570"/>
                  </a:cubicBezTo>
                  <a:cubicBezTo>
                    <a:pt x="380425" y="16570"/>
                    <a:pt x="485200" y="121345"/>
                    <a:pt x="485200" y="250885"/>
                  </a:cubicBezTo>
                  <a:close/>
                </a:path>
              </a:pathLst>
            </a:custGeom>
            <a:noFill/>
            <a:ln w="22093" cap="flat">
              <a:solidFill>
                <a:schemeClr val="tx1"/>
              </a:solidFill>
              <a:prstDash val="solid"/>
              <a:miter/>
            </a:ln>
          </p:spPr>
          <p:txBody>
            <a:bodyPr rtlCol="0" anchor="ctr"/>
            <a:lstStyle/>
            <a:p>
              <a:endParaRPr lang="en-US">
                <a:solidFill>
                  <a:srgbClr val="1D516C"/>
                </a:solidFill>
                <a:latin typeface="Arial"/>
              </a:endParaRPr>
            </a:p>
          </p:txBody>
        </p:sp>
        <p:sp>
          <p:nvSpPr>
            <p:cNvPr id="66" name="Freeform: Shape 37">
              <a:extLst>
                <a:ext uri="{FF2B5EF4-FFF2-40B4-BE49-F238E27FC236}">
                  <a16:creationId xmlns:a16="http://schemas.microsoft.com/office/drawing/2014/main" id="{FC6E23E5-4AE1-5041-B51C-D2CA8A37B6A9}"/>
                </a:ext>
              </a:extLst>
            </p:cNvPr>
            <p:cNvSpPr/>
            <p:nvPr/>
          </p:nvSpPr>
          <p:spPr>
            <a:xfrm>
              <a:off x="1455586" y="3412974"/>
              <a:ext cx="219075" cy="342900"/>
            </a:xfrm>
            <a:custGeom>
              <a:avLst/>
              <a:gdLst>
                <a:gd name="connsiteX0" fmla="*/ 16570 w 219075"/>
                <a:gd name="connsiteY0" fmla="*/ 16570 h 342900"/>
                <a:gd name="connsiteX1" fmla="*/ 16570 w 219075"/>
                <a:gd name="connsiteY1" fmla="*/ 228977 h 342900"/>
                <a:gd name="connsiteX2" fmla="*/ 122297 w 219075"/>
                <a:gd name="connsiteY2" fmla="*/ 334705 h 342900"/>
                <a:gd name="connsiteX3" fmla="*/ 122297 w 219075"/>
                <a:gd name="connsiteY3" fmla="*/ 334705 h 342900"/>
                <a:gd name="connsiteX4" fmla="*/ 206117 w 219075"/>
                <a:gd name="connsiteY4" fmla="*/ 33470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42900">
                  <a:moveTo>
                    <a:pt x="16570" y="16570"/>
                  </a:moveTo>
                  <a:lnTo>
                    <a:pt x="16570" y="228977"/>
                  </a:lnTo>
                  <a:cubicBezTo>
                    <a:pt x="16570" y="287080"/>
                    <a:pt x="64195" y="334705"/>
                    <a:pt x="122297" y="334705"/>
                  </a:cubicBezTo>
                  <a:lnTo>
                    <a:pt x="122297" y="334705"/>
                  </a:lnTo>
                  <a:lnTo>
                    <a:pt x="206117" y="334705"/>
                  </a:lnTo>
                </a:path>
              </a:pathLst>
            </a:custGeom>
            <a:noFill/>
            <a:ln w="22093" cap="rnd">
              <a:solidFill>
                <a:schemeClr val="tx1"/>
              </a:solidFill>
              <a:prstDash val="solid"/>
              <a:round/>
            </a:ln>
          </p:spPr>
          <p:txBody>
            <a:bodyPr rtlCol="0" anchor="ctr"/>
            <a:lstStyle/>
            <a:p>
              <a:endParaRPr lang="en-US" dirty="0">
                <a:solidFill>
                  <a:srgbClr val="1D516C"/>
                </a:solidFill>
                <a:latin typeface="Arial"/>
              </a:endParaRPr>
            </a:p>
          </p:txBody>
        </p:sp>
        <p:sp>
          <p:nvSpPr>
            <p:cNvPr id="67" name="Freeform: Shape 38">
              <a:extLst>
                <a:ext uri="{FF2B5EF4-FFF2-40B4-BE49-F238E27FC236}">
                  <a16:creationId xmlns:a16="http://schemas.microsoft.com/office/drawing/2014/main" id="{FC9CE565-3E87-BC49-BD6D-3E266BE70E98}"/>
                </a:ext>
              </a:extLst>
            </p:cNvPr>
            <p:cNvSpPr/>
            <p:nvPr/>
          </p:nvSpPr>
          <p:spPr>
            <a:xfrm>
              <a:off x="1347953" y="3412974"/>
              <a:ext cx="219075" cy="342900"/>
            </a:xfrm>
            <a:custGeom>
              <a:avLst/>
              <a:gdLst>
                <a:gd name="connsiteX0" fmla="*/ 204212 w 219075"/>
                <a:gd name="connsiteY0" fmla="*/ 16570 h 342900"/>
                <a:gd name="connsiteX1" fmla="*/ 204212 w 219075"/>
                <a:gd name="connsiteY1" fmla="*/ 228977 h 342900"/>
                <a:gd name="connsiteX2" fmla="*/ 98485 w 219075"/>
                <a:gd name="connsiteY2" fmla="*/ 334705 h 342900"/>
                <a:gd name="connsiteX3" fmla="*/ 98485 w 219075"/>
                <a:gd name="connsiteY3" fmla="*/ 334705 h 342900"/>
                <a:gd name="connsiteX4" fmla="*/ 16570 w 219075"/>
                <a:gd name="connsiteY4" fmla="*/ 33470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42900">
                  <a:moveTo>
                    <a:pt x="204212" y="16570"/>
                  </a:moveTo>
                  <a:lnTo>
                    <a:pt x="204212" y="228977"/>
                  </a:lnTo>
                  <a:cubicBezTo>
                    <a:pt x="204212" y="287080"/>
                    <a:pt x="156587" y="334705"/>
                    <a:pt x="98485" y="334705"/>
                  </a:cubicBezTo>
                  <a:lnTo>
                    <a:pt x="98485" y="334705"/>
                  </a:lnTo>
                  <a:lnTo>
                    <a:pt x="16570" y="334705"/>
                  </a:lnTo>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68" name="Freeform: Shape 39">
              <a:extLst>
                <a:ext uri="{FF2B5EF4-FFF2-40B4-BE49-F238E27FC236}">
                  <a16:creationId xmlns:a16="http://schemas.microsoft.com/office/drawing/2014/main" id="{13C2DC5C-DAED-184C-B989-B70B402E84D5}"/>
                </a:ext>
              </a:extLst>
            </p:cNvPr>
            <p:cNvSpPr/>
            <p:nvPr/>
          </p:nvSpPr>
          <p:spPr>
            <a:xfrm>
              <a:off x="1409892" y="3119012"/>
              <a:ext cx="200025" cy="200025"/>
            </a:xfrm>
            <a:custGeom>
              <a:avLst/>
              <a:gdLst>
                <a:gd name="connsiteX0" fmla="*/ 140349 w 200025"/>
                <a:gd name="connsiteY0" fmla="*/ 63667 h 200025"/>
                <a:gd name="connsiteX1" fmla="*/ 136506 w 200025"/>
                <a:gd name="connsiteY1" fmla="*/ 140349 h 200025"/>
                <a:gd name="connsiteX2" fmla="*/ 59823 w 200025"/>
                <a:gd name="connsiteY2" fmla="*/ 136505 h 200025"/>
                <a:gd name="connsiteX3" fmla="*/ 63667 w 200025"/>
                <a:gd name="connsiteY3" fmla="*/ 59823 h 200025"/>
                <a:gd name="connsiteX4" fmla="*/ 140349 w 200025"/>
                <a:gd name="connsiteY4" fmla="*/ 63667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200025">
                  <a:moveTo>
                    <a:pt x="140349" y="63667"/>
                  </a:moveTo>
                  <a:cubicBezTo>
                    <a:pt x="160463" y="85903"/>
                    <a:pt x="158742" y="120236"/>
                    <a:pt x="136506" y="140349"/>
                  </a:cubicBezTo>
                  <a:cubicBezTo>
                    <a:pt x="114269" y="160463"/>
                    <a:pt x="79937" y="158742"/>
                    <a:pt x="59823" y="136505"/>
                  </a:cubicBezTo>
                  <a:cubicBezTo>
                    <a:pt x="39709" y="114269"/>
                    <a:pt x="41430" y="79937"/>
                    <a:pt x="63667" y="59823"/>
                  </a:cubicBezTo>
                  <a:cubicBezTo>
                    <a:pt x="85904" y="39709"/>
                    <a:pt x="120236" y="41430"/>
                    <a:pt x="140349" y="63667"/>
                  </a:cubicBezTo>
                  <a:close/>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69" name="Freeform: Shape 40">
              <a:extLst>
                <a:ext uri="{FF2B5EF4-FFF2-40B4-BE49-F238E27FC236}">
                  <a16:creationId xmlns:a16="http://schemas.microsoft.com/office/drawing/2014/main" id="{C3BBAB87-0B0A-5241-825B-C4751C7DA1DF}"/>
                </a:ext>
              </a:extLst>
            </p:cNvPr>
            <p:cNvSpPr/>
            <p:nvPr/>
          </p:nvSpPr>
          <p:spPr>
            <a:xfrm>
              <a:off x="1343191" y="3052929"/>
              <a:ext cx="323850" cy="323850"/>
            </a:xfrm>
            <a:custGeom>
              <a:avLst/>
              <a:gdLst>
                <a:gd name="connsiteX0" fmla="*/ 192782 w 323850"/>
                <a:gd name="connsiteY0" fmla="*/ 56575 h 323850"/>
                <a:gd name="connsiteX1" fmla="*/ 188020 w 323850"/>
                <a:gd name="connsiteY1" fmla="*/ 16570 h 323850"/>
                <a:gd name="connsiteX2" fmla="*/ 148015 w 323850"/>
                <a:gd name="connsiteY2" fmla="*/ 16570 h 323850"/>
                <a:gd name="connsiteX3" fmla="*/ 142300 w 323850"/>
                <a:gd name="connsiteY3" fmla="*/ 55622 h 323850"/>
                <a:gd name="connsiteX4" fmla="*/ 107057 w 323850"/>
                <a:gd name="connsiteY4" fmla="*/ 69910 h 323850"/>
                <a:gd name="connsiteX5" fmla="*/ 74672 w 323850"/>
                <a:gd name="connsiteY5" fmla="*/ 46097 h 323850"/>
                <a:gd name="connsiteX6" fmla="*/ 47050 w 323850"/>
                <a:gd name="connsiteY6" fmla="*/ 73720 h 323850"/>
                <a:gd name="connsiteX7" fmla="*/ 71815 w 323850"/>
                <a:gd name="connsiteY7" fmla="*/ 106105 h 323850"/>
                <a:gd name="connsiteX8" fmla="*/ 57527 w 323850"/>
                <a:gd name="connsiteY8" fmla="*/ 140395 h 323850"/>
                <a:gd name="connsiteX9" fmla="*/ 16570 w 323850"/>
                <a:gd name="connsiteY9" fmla="*/ 145157 h 323850"/>
                <a:gd name="connsiteX10" fmla="*/ 16570 w 323850"/>
                <a:gd name="connsiteY10" fmla="*/ 185162 h 323850"/>
                <a:gd name="connsiteX11" fmla="*/ 57527 w 323850"/>
                <a:gd name="connsiteY11" fmla="*/ 190877 h 323850"/>
                <a:gd name="connsiteX12" fmla="*/ 71815 w 323850"/>
                <a:gd name="connsiteY12" fmla="*/ 226120 h 323850"/>
                <a:gd name="connsiteX13" fmla="*/ 47050 w 323850"/>
                <a:gd name="connsiteY13" fmla="*/ 258505 h 323850"/>
                <a:gd name="connsiteX14" fmla="*/ 74672 w 323850"/>
                <a:gd name="connsiteY14" fmla="*/ 286127 h 323850"/>
                <a:gd name="connsiteX15" fmla="*/ 107057 w 323850"/>
                <a:gd name="connsiteY15" fmla="*/ 261362 h 323850"/>
                <a:gd name="connsiteX16" fmla="*/ 142300 w 323850"/>
                <a:gd name="connsiteY16" fmla="*/ 276602 h 323850"/>
                <a:gd name="connsiteX17" fmla="*/ 147062 w 323850"/>
                <a:gd name="connsiteY17" fmla="*/ 316607 h 323850"/>
                <a:gd name="connsiteX18" fmla="*/ 187067 w 323850"/>
                <a:gd name="connsiteY18" fmla="*/ 316607 h 323850"/>
                <a:gd name="connsiteX19" fmla="*/ 191830 w 323850"/>
                <a:gd name="connsiteY19" fmla="*/ 276602 h 323850"/>
                <a:gd name="connsiteX20" fmla="*/ 227072 w 323850"/>
                <a:gd name="connsiteY20" fmla="*/ 262315 h 323850"/>
                <a:gd name="connsiteX21" fmla="*/ 259457 w 323850"/>
                <a:gd name="connsiteY21" fmla="*/ 286127 h 323850"/>
                <a:gd name="connsiteX22" fmla="*/ 287080 w 323850"/>
                <a:gd name="connsiteY22" fmla="*/ 258505 h 323850"/>
                <a:gd name="connsiteX23" fmla="*/ 262315 w 323850"/>
                <a:gd name="connsiteY23" fmla="*/ 227072 h 323850"/>
                <a:gd name="connsiteX24" fmla="*/ 276602 w 323850"/>
                <a:gd name="connsiteY24" fmla="*/ 192782 h 323850"/>
                <a:gd name="connsiteX25" fmla="*/ 316607 w 323850"/>
                <a:gd name="connsiteY25" fmla="*/ 188020 h 323850"/>
                <a:gd name="connsiteX26" fmla="*/ 316607 w 323850"/>
                <a:gd name="connsiteY26" fmla="*/ 148015 h 323850"/>
                <a:gd name="connsiteX27" fmla="*/ 277555 w 323850"/>
                <a:gd name="connsiteY27" fmla="*/ 141347 h 323850"/>
                <a:gd name="connsiteX28" fmla="*/ 263267 w 323850"/>
                <a:gd name="connsiteY28" fmla="*/ 106105 h 323850"/>
                <a:gd name="connsiteX29" fmla="*/ 287080 w 323850"/>
                <a:gd name="connsiteY29" fmla="*/ 73720 h 323850"/>
                <a:gd name="connsiteX30" fmla="*/ 259457 w 323850"/>
                <a:gd name="connsiteY30" fmla="*/ 46097 h 323850"/>
                <a:gd name="connsiteX31" fmla="*/ 227072 w 323850"/>
                <a:gd name="connsiteY31" fmla="*/ 70862 h 323850"/>
                <a:gd name="connsiteX32" fmla="*/ 192782 w 323850"/>
                <a:gd name="connsiteY32" fmla="*/ 5657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3850" h="323850">
                  <a:moveTo>
                    <a:pt x="192782" y="56575"/>
                  </a:moveTo>
                  <a:lnTo>
                    <a:pt x="188020" y="16570"/>
                  </a:lnTo>
                  <a:lnTo>
                    <a:pt x="148015" y="16570"/>
                  </a:lnTo>
                  <a:lnTo>
                    <a:pt x="142300" y="55622"/>
                  </a:lnTo>
                  <a:cubicBezTo>
                    <a:pt x="129917" y="58480"/>
                    <a:pt x="117535" y="63242"/>
                    <a:pt x="107057" y="69910"/>
                  </a:cubicBezTo>
                  <a:lnTo>
                    <a:pt x="74672" y="46097"/>
                  </a:lnTo>
                  <a:lnTo>
                    <a:pt x="47050" y="73720"/>
                  </a:lnTo>
                  <a:lnTo>
                    <a:pt x="71815" y="106105"/>
                  </a:lnTo>
                  <a:cubicBezTo>
                    <a:pt x="65147" y="116582"/>
                    <a:pt x="60385" y="128012"/>
                    <a:pt x="57527" y="140395"/>
                  </a:cubicBezTo>
                  <a:lnTo>
                    <a:pt x="16570" y="145157"/>
                  </a:lnTo>
                  <a:lnTo>
                    <a:pt x="16570" y="185162"/>
                  </a:lnTo>
                  <a:lnTo>
                    <a:pt x="57527" y="190877"/>
                  </a:lnTo>
                  <a:cubicBezTo>
                    <a:pt x="60385" y="203260"/>
                    <a:pt x="65147" y="215642"/>
                    <a:pt x="71815" y="226120"/>
                  </a:cubicBezTo>
                  <a:lnTo>
                    <a:pt x="47050" y="258505"/>
                  </a:lnTo>
                  <a:lnTo>
                    <a:pt x="74672" y="286127"/>
                  </a:lnTo>
                  <a:lnTo>
                    <a:pt x="107057" y="261362"/>
                  </a:lnTo>
                  <a:cubicBezTo>
                    <a:pt x="117535" y="268030"/>
                    <a:pt x="129917" y="273745"/>
                    <a:pt x="142300" y="276602"/>
                  </a:cubicBezTo>
                  <a:lnTo>
                    <a:pt x="147062" y="316607"/>
                  </a:lnTo>
                  <a:lnTo>
                    <a:pt x="187067" y="316607"/>
                  </a:lnTo>
                  <a:lnTo>
                    <a:pt x="191830" y="276602"/>
                  </a:lnTo>
                  <a:cubicBezTo>
                    <a:pt x="204212" y="273745"/>
                    <a:pt x="216595" y="268982"/>
                    <a:pt x="227072" y="262315"/>
                  </a:cubicBezTo>
                  <a:lnTo>
                    <a:pt x="259457" y="286127"/>
                  </a:lnTo>
                  <a:lnTo>
                    <a:pt x="287080" y="258505"/>
                  </a:lnTo>
                  <a:lnTo>
                    <a:pt x="262315" y="227072"/>
                  </a:lnTo>
                  <a:cubicBezTo>
                    <a:pt x="268982" y="216595"/>
                    <a:pt x="273745" y="205165"/>
                    <a:pt x="276602" y="192782"/>
                  </a:cubicBezTo>
                  <a:lnTo>
                    <a:pt x="316607" y="188020"/>
                  </a:lnTo>
                  <a:lnTo>
                    <a:pt x="316607" y="148015"/>
                  </a:lnTo>
                  <a:lnTo>
                    <a:pt x="277555" y="141347"/>
                  </a:lnTo>
                  <a:cubicBezTo>
                    <a:pt x="274697" y="128965"/>
                    <a:pt x="269935" y="116582"/>
                    <a:pt x="263267" y="106105"/>
                  </a:cubicBezTo>
                  <a:lnTo>
                    <a:pt x="287080" y="73720"/>
                  </a:lnTo>
                  <a:lnTo>
                    <a:pt x="259457" y="46097"/>
                  </a:lnTo>
                  <a:lnTo>
                    <a:pt x="227072" y="70862"/>
                  </a:lnTo>
                  <a:cubicBezTo>
                    <a:pt x="216595" y="64195"/>
                    <a:pt x="205165" y="59432"/>
                    <a:pt x="192782" y="56575"/>
                  </a:cubicBezTo>
                  <a:close/>
                </a:path>
              </a:pathLst>
            </a:custGeom>
            <a:noFill/>
            <a:ln w="22093" cap="rnd">
              <a:solidFill>
                <a:schemeClr val="tx1"/>
              </a:solidFill>
              <a:prstDash val="solid"/>
              <a:round/>
            </a:ln>
          </p:spPr>
          <p:txBody>
            <a:bodyPr rtlCol="0" anchor="ctr"/>
            <a:lstStyle/>
            <a:p>
              <a:endParaRPr lang="en-US" dirty="0">
                <a:solidFill>
                  <a:srgbClr val="1D516C"/>
                </a:solidFill>
                <a:latin typeface="Arial"/>
              </a:endParaRPr>
            </a:p>
          </p:txBody>
        </p:sp>
        <p:sp>
          <p:nvSpPr>
            <p:cNvPr id="70" name="Freeform: Shape 41">
              <a:extLst>
                <a:ext uri="{FF2B5EF4-FFF2-40B4-BE49-F238E27FC236}">
                  <a16:creationId xmlns:a16="http://schemas.microsoft.com/office/drawing/2014/main" id="{C83CD11D-4948-EA49-89E6-6CD170BBC4E4}"/>
                </a:ext>
              </a:extLst>
            </p:cNvPr>
            <p:cNvSpPr/>
            <p:nvPr/>
          </p:nvSpPr>
          <p:spPr>
            <a:xfrm>
              <a:off x="1701081" y="3664190"/>
              <a:ext cx="161925" cy="161925"/>
            </a:xfrm>
            <a:custGeom>
              <a:avLst/>
              <a:gdLst>
                <a:gd name="connsiteX0" fmla="*/ 117781 w 161925"/>
                <a:gd name="connsiteY0" fmla="*/ 55897 h 161925"/>
                <a:gd name="connsiteX1" fmla="*/ 114679 w 161925"/>
                <a:gd name="connsiteY1" fmla="*/ 117781 h 161925"/>
                <a:gd name="connsiteX2" fmla="*/ 52794 w 161925"/>
                <a:gd name="connsiteY2" fmla="*/ 114679 h 161925"/>
                <a:gd name="connsiteX3" fmla="*/ 55897 w 161925"/>
                <a:gd name="connsiteY3" fmla="*/ 52795 h 161925"/>
                <a:gd name="connsiteX4" fmla="*/ 117781 w 161925"/>
                <a:gd name="connsiteY4" fmla="*/ 5589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17781" y="55897"/>
                  </a:moveTo>
                  <a:cubicBezTo>
                    <a:pt x="134013" y="73842"/>
                    <a:pt x="132624" y="101549"/>
                    <a:pt x="114679" y="117781"/>
                  </a:cubicBezTo>
                  <a:cubicBezTo>
                    <a:pt x="96733" y="134013"/>
                    <a:pt x="69027" y="132624"/>
                    <a:pt x="52794" y="114679"/>
                  </a:cubicBezTo>
                  <a:cubicBezTo>
                    <a:pt x="36562" y="96733"/>
                    <a:pt x="37951" y="69027"/>
                    <a:pt x="55897" y="52795"/>
                  </a:cubicBezTo>
                  <a:cubicBezTo>
                    <a:pt x="73842" y="36562"/>
                    <a:pt x="101549" y="37951"/>
                    <a:pt x="117781" y="55897"/>
                  </a:cubicBezTo>
                  <a:close/>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71" name="Freeform: Shape 42">
              <a:extLst>
                <a:ext uri="{FF2B5EF4-FFF2-40B4-BE49-F238E27FC236}">
                  <a16:creationId xmlns:a16="http://schemas.microsoft.com/office/drawing/2014/main" id="{1EEF43CD-C47F-2443-81E2-1AA894F2F7CB}"/>
                </a:ext>
              </a:extLst>
            </p:cNvPr>
            <p:cNvSpPr/>
            <p:nvPr/>
          </p:nvSpPr>
          <p:spPr>
            <a:xfrm>
              <a:off x="1649896" y="3612046"/>
              <a:ext cx="266700" cy="266700"/>
            </a:xfrm>
            <a:custGeom>
              <a:avLst/>
              <a:gdLst>
                <a:gd name="connsiteX0" fmla="*/ 157540 w 266700"/>
                <a:gd name="connsiteY0" fmla="*/ 48955 h 266700"/>
                <a:gd name="connsiteX1" fmla="*/ 153730 w 266700"/>
                <a:gd name="connsiteY1" fmla="*/ 16570 h 266700"/>
                <a:gd name="connsiteX2" fmla="*/ 121345 w 266700"/>
                <a:gd name="connsiteY2" fmla="*/ 16570 h 266700"/>
                <a:gd name="connsiteX3" fmla="*/ 116582 w 266700"/>
                <a:gd name="connsiteY3" fmla="*/ 48955 h 266700"/>
                <a:gd name="connsiteX4" fmla="*/ 88007 w 266700"/>
                <a:gd name="connsiteY4" fmla="*/ 60385 h 266700"/>
                <a:gd name="connsiteX5" fmla="*/ 62290 w 266700"/>
                <a:gd name="connsiteY5" fmla="*/ 40382 h 266700"/>
                <a:gd name="connsiteX6" fmla="*/ 40382 w 266700"/>
                <a:gd name="connsiteY6" fmla="*/ 63242 h 266700"/>
                <a:gd name="connsiteX7" fmla="*/ 60385 w 266700"/>
                <a:gd name="connsiteY7" fmla="*/ 89912 h 266700"/>
                <a:gd name="connsiteX8" fmla="*/ 48955 w 266700"/>
                <a:gd name="connsiteY8" fmla="*/ 117535 h 266700"/>
                <a:gd name="connsiteX9" fmla="*/ 16570 w 266700"/>
                <a:gd name="connsiteY9" fmla="*/ 121345 h 266700"/>
                <a:gd name="connsiteX10" fmla="*/ 16570 w 266700"/>
                <a:gd name="connsiteY10" fmla="*/ 153730 h 266700"/>
                <a:gd name="connsiteX11" fmla="*/ 48955 w 266700"/>
                <a:gd name="connsiteY11" fmla="*/ 158492 h 266700"/>
                <a:gd name="connsiteX12" fmla="*/ 60385 w 266700"/>
                <a:gd name="connsiteY12" fmla="*/ 187067 h 266700"/>
                <a:gd name="connsiteX13" fmla="*/ 39430 w 266700"/>
                <a:gd name="connsiteY13" fmla="*/ 210880 h 266700"/>
                <a:gd name="connsiteX14" fmla="*/ 61337 w 266700"/>
                <a:gd name="connsiteY14" fmla="*/ 232787 h 266700"/>
                <a:gd name="connsiteX15" fmla="*/ 87055 w 266700"/>
                <a:gd name="connsiteY15" fmla="*/ 212785 h 266700"/>
                <a:gd name="connsiteX16" fmla="*/ 114677 w 266700"/>
                <a:gd name="connsiteY16" fmla="*/ 225167 h 266700"/>
                <a:gd name="connsiteX17" fmla="*/ 118487 w 266700"/>
                <a:gd name="connsiteY17" fmla="*/ 257552 h 266700"/>
                <a:gd name="connsiteX18" fmla="*/ 150872 w 266700"/>
                <a:gd name="connsiteY18" fmla="*/ 257552 h 266700"/>
                <a:gd name="connsiteX19" fmla="*/ 154682 w 266700"/>
                <a:gd name="connsiteY19" fmla="*/ 226120 h 266700"/>
                <a:gd name="connsiteX20" fmla="*/ 183257 w 266700"/>
                <a:gd name="connsiteY20" fmla="*/ 214690 h 266700"/>
                <a:gd name="connsiteX21" fmla="*/ 208975 w 266700"/>
                <a:gd name="connsiteY21" fmla="*/ 233740 h 266700"/>
                <a:gd name="connsiteX22" fmla="*/ 230882 w 266700"/>
                <a:gd name="connsiteY22" fmla="*/ 211832 h 266700"/>
                <a:gd name="connsiteX23" fmla="*/ 211832 w 266700"/>
                <a:gd name="connsiteY23" fmla="*/ 186115 h 266700"/>
                <a:gd name="connsiteX24" fmla="*/ 223262 w 266700"/>
                <a:gd name="connsiteY24" fmla="*/ 158492 h 266700"/>
                <a:gd name="connsiteX25" fmla="*/ 255647 w 266700"/>
                <a:gd name="connsiteY25" fmla="*/ 154682 h 266700"/>
                <a:gd name="connsiteX26" fmla="*/ 255647 w 266700"/>
                <a:gd name="connsiteY26" fmla="*/ 122297 h 266700"/>
                <a:gd name="connsiteX27" fmla="*/ 223262 w 266700"/>
                <a:gd name="connsiteY27" fmla="*/ 117535 h 266700"/>
                <a:gd name="connsiteX28" fmla="*/ 211832 w 266700"/>
                <a:gd name="connsiteY28" fmla="*/ 89912 h 266700"/>
                <a:gd name="connsiteX29" fmla="*/ 230882 w 266700"/>
                <a:gd name="connsiteY29" fmla="*/ 64195 h 266700"/>
                <a:gd name="connsiteX30" fmla="*/ 208975 w 266700"/>
                <a:gd name="connsiteY30" fmla="*/ 42287 h 266700"/>
                <a:gd name="connsiteX31" fmla="*/ 183257 w 266700"/>
                <a:gd name="connsiteY31" fmla="*/ 61337 h 266700"/>
                <a:gd name="connsiteX32" fmla="*/ 157540 w 266700"/>
                <a:gd name="connsiteY32" fmla="*/ 4895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6700" h="266700">
                  <a:moveTo>
                    <a:pt x="157540" y="48955"/>
                  </a:moveTo>
                  <a:lnTo>
                    <a:pt x="153730" y="16570"/>
                  </a:lnTo>
                  <a:lnTo>
                    <a:pt x="121345" y="16570"/>
                  </a:lnTo>
                  <a:lnTo>
                    <a:pt x="116582" y="48955"/>
                  </a:lnTo>
                  <a:cubicBezTo>
                    <a:pt x="106105" y="50860"/>
                    <a:pt x="96580" y="55622"/>
                    <a:pt x="88007" y="60385"/>
                  </a:cubicBezTo>
                  <a:lnTo>
                    <a:pt x="62290" y="40382"/>
                  </a:lnTo>
                  <a:lnTo>
                    <a:pt x="40382" y="63242"/>
                  </a:lnTo>
                  <a:lnTo>
                    <a:pt x="60385" y="89912"/>
                  </a:lnTo>
                  <a:cubicBezTo>
                    <a:pt x="54670" y="98485"/>
                    <a:pt x="50860" y="108010"/>
                    <a:pt x="48955" y="117535"/>
                  </a:cubicBezTo>
                  <a:lnTo>
                    <a:pt x="16570" y="121345"/>
                  </a:lnTo>
                  <a:lnTo>
                    <a:pt x="16570" y="153730"/>
                  </a:lnTo>
                  <a:lnTo>
                    <a:pt x="48955" y="158492"/>
                  </a:lnTo>
                  <a:cubicBezTo>
                    <a:pt x="50860" y="168970"/>
                    <a:pt x="54670" y="178495"/>
                    <a:pt x="60385" y="187067"/>
                  </a:cubicBezTo>
                  <a:lnTo>
                    <a:pt x="39430" y="210880"/>
                  </a:lnTo>
                  <a:lnTo>
                    <a:pt x="61337" y="232787"/>
                  </a:lnTo>
                  <a:lnTo>
                    <a:pt x="87055" y="212785"/>
                  </a:lnTo>
                  <a:cubicBezTo>
                    <a:pt x="95627" y="218500"/>
                    <a:pt x="105152" y="222310"/>
                    <a:pt x="114677" y="225167"/>
                  </a:cubicBezTo>
                  <a:lnTo>
                    <a:pt x="118487" y="257552"/>
                  </a:lnTo>
                  <a:lnTo>
                    <a:pt x="150872" y="257552"/>
                  </a:lnTo>
                  <a:lnTo>
                    <a:pt x="154682" y="226120"/>
                  </a:lnTo>
                  <a:cubicBezTo>
                    <a:pt x="165160" y="224215"/>
                    <a:pt x="174685" y="220405"/>
                    <a:pt x="183257" y="214690"/>
                  </a:cubicBezTo>
                  <a:lnTo>
                    <a:pt x="208975" y="233740"/>
                  </a:lnTo>
                  <a:lnTo>
                    <a:pt x="230882" y="211832"/>
                  </a:lnTo>
                  <a:lnTo>
                    <a:pt x="211832" y="186115"/>
                  </a:lnTo>
                  <a:cubicBezTo>
                    <a:pt x="217547" y="177542"/>
                    <a:pt x="221357" y="168017"/>
                    <a:pt x="223262" y="158492"/>
                  </a:cubicBezTo>
                  <a:lnTo>
                    <a:pt x="255647" y="154682"/>
                  </a:lnTo>
                  <a:lnTo>
                    <a:pt x="255647" y="122297"/>
                  </a:lnTo>
                  <a:lnTo>
                    <a:pt x="223262" y="117535"/>
                  </a:lnTo>
                  <a:cubicBezTo>
                    <a:pt x="221357" y="107057"/>
                    <a:pt x="217547" y="98485"/>
                    <a:pt x="211832" y="89912"/>
                  </a:cubicBezTo>
                  <a:lnTo>
                    <a:pt x="230882" y="64195"/>
                  </a:lnTo>
                  <a:lnTo>
                    <a:pt x="208975" y="42287"/>
                  </a:lnTo>
                  <a:lnTo>
                    <a:pt x="183257" y="61337"/>
                  </a:lnTo>
                  <a:cubicBezTo>
                    <a:pt x="176590" y="55622"/>
                    <a:pt x="167065" y="51812"/>
                    <a:pt x="157540" y="48955"/>
                  </a:cubicBezTo>
                  <a:close/>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72" name="Freeform: Shape 43">
              <a:extLst>
                <a:ext uri="{FF2B5EF4-FFF2-40B4-BE49-F238E27FC236}">
                  <a16:creationId xmlns:a16="http://schemas.microsoft.com/office/drawing/2014/main" id="{7CC2570D-E61D-6747-89F9-619A8AC5177E}"/>
                </a:ext>
              </a:extLst>
            </p:cNvPr>
            <p:cNvSpPr/>
            <p:nvPr/>
          </p:nvSpPr>
          <p:spPr>
            <a:xfrm>
              <a:off x="1148684" y="3664266"/>
              <a:ext cx="161925" cy="161925"/>
            </a:xfrm>
            <a:custGeom>
              <a:avLst/>
              <a:gdLst>
                <a:gd name="connsiteX0" fmla="*/ 117781 w 161925"/>
                <a:gd name="connsiteY0" fmla="*/ 55897 h 161925"/>
                <a:gd name="connsiteX1" fmla="*/ 114679 w 161925"/>
                <a:gd name="connsiteY1" fmla="*/ 117781 h 161925"/>
                <a:gd name="connsiteX2" fmla="*/ 52795 w 161925"/>
                <a:gd name="connsiteY2" fmla="*/ 114679 h 161925"/>
                <a:gd name="connsiteX3" fmla="*/ 55897 w 161925"/>
                <a:gd name="connsiteY3" fmla="*/ 52794 h 161925"/>
                <a:gd name="connsiteX4" fmla="*/ 117781 w 161925"/>
                <a:gd name="connsiteY4" fmla="*/ 5589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17781" y="55897"/>
                  </a:moveTo>
                  <a:cubicBezTo>
                    <a:pt x="134013" y="73842"/>
                    <a:pt x="132624" y="101549"/>
                    <a:pt x="114679" y="117781"/>
                  </a:cubicBezTo>
                  <a:cubicBezTo>
                    <a:pt x="96733" y="134013"/>
                    <a:pt x="69027" y="132624"/>
                    <a:pt x="52795" y="114679"/>
                  </a:cubicBezTo>
                  <a:cubicBezTo>
                    <a:pt x="36562" y="96733"/>
                    <a:pt x="37951" y="69027"/>
                    <a:pt x="55897" y="52794"/>
                  </a:cubicBezTo>
                  <a:cubicBezTo>
                    <a:pt x="73842" y="36562"/>
                    <a:pt x="101549" y="37951"/>
                    <a:pt x="117781" y="55897"/>
                  </a:cubicBezTo>
                  <a:close/>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73" name="Freeform: Shape 44">
              <a:extLst>
                <a:ext uri="{FF2B5EF4-FFF2-40B4-BE49-F238E27FC236}">
                  <a16:creationId xmlns:a16="http://schemas.microsoft.com/office/drawing/2014/main" id="{7751D599-AB63-CD44-9FC0-A0C309B8E214}"/>
                </a:ext>
              </a:extLst>
            </p:cNvPr>
            <p:cNvSpPr/>
            <p:nvPr/>
          </p:nvSpPr>
          <p:spPr>
            <a:xfrm>
              <a:off x="1097446" y="3612046"/>
              <a:ext cx="266700" cy="266700"/>
            </a:xfrm>
            <a:custGeom>
              <a:avLst/>
              <a:gdLst>
                <a:gd name="connsiteX0" fmla="*/ 157540 w 266700"/>
                <a:gd name="connsiteY0" fmla="*/ 48955 h 266700"/>
                <a:gd name="connsiteX1" fmla="*/ 153730 w 266700"/>
                <a:gd name="connsiteY1" fmla="*/ 16570 h 266700"/>
                <a:gd name="connsiteX2" fmla="*/ 121345 w 266700"/>
                <a:gd name="connsiteY2" fmla="*/ 16570 h 266700"/>
                <a:gd name="connsiteX3" fmla="*/ 116582 w 266700"/>
                <a:gd name="connsiteY3" fmla="*/ 48955 h 266700"/>
                <a:gd name="connsiteX4" fmla="*/ 88007 w 266700"/>
                <a:gd name="connsiteY4" fmla="*/ 60385 h 266700"/>
                <a:gd name="connsiteX5" fmla="*/ 62290 w 266700"/>
                <a:gd name="connsiteY5" fmla="*/ 40382 h 266700"/>
                <a:gd name="connsiteX6" fmla="*/ 40382 w 266700"/>
                <a:gd name="connsiteY6" fmla="*/ 63242 h 266700"/>
                <a:gd name="connsiteX7" fmla="*/ 60385 w 266700"/>
                <a:gd name="connsiteY7" fmla="*/ 89912 h 266700"/>
                <a:gd name="connsiteX8" fmla="*/ 48955 w 266700"/>
                <a:gd name="connsiteY8" fmla="*/ 117535 h 266700"/>
                <a:gd name="connsiteX9" fmla="*/ 16570 w 266700"/>
                <a:gd name="connsiteY9" fmla="*/ 121345 h 266700"/>
                <a:gd name="connsiteX10" fmla="*/ 16570 w 266700"/>
                <a:gd name="connsiteY10" fmla="*/ 153730 h 266700"/>
                <a:gd name="connsiteX11" fmla="*/ 48955 w 266700"/>
                <a:gd name="connsiteY11" fmla="*/ 158492 h 266700"/>
                <a:gd name="connsiteX12" fmla="*/ 60385 w 266700"/>
                <a:gd name="connsiteY12" fmla="*/ 187067 h 266700"/>
                <a:gd name="connsiteX13" fmla="*/ 39430 w 266700"/>
                <a:gd name="connsiteY13" fmla="*/ 210880 h 266700"/>
                <a:gd name="connsiteX14" fmla="*/ 61337 w 266700"/>
                <a:gd name="connsiteY14" fmla="*/ 232787 h 266700"/>
                <a:gd name="connsiteX15" fmla="*/ 87055 w 266700"/>
                <a:gd name="connsiteY15" fmla="*/ 212785 h 266700"/>
                <a:gd name="connsiteX16" fmla="*/ 114677 w 266700"/>
                <a:gd name="connsiteY16" fmla="*/ 225167 h 266700"/>
                <a:gd name="connsiteX17" fmla="*/ 118487 w 266700"/>
                <a:gd name="connsiteY17" fmla="*/ 257552 h 266700"/>
                <a:gd name="connsiteX18" fmla="*/ 150872 w 266700"/>
                <a:gd name="connsiteY18" fmla="*/ 257552 h 266700"/>
                <a:gd name="connsiteX19" fmla="*/ 154682 w 266700"/>
                <a:gd name="connsiteY19" fmla="*/ 226120 h 266700"/>
                <a:gd name="connsiteX20" fmla="*/ 183257 w 266700"/>
                <a:gd name="connsiteY20" fmla="*/ 214690 h 266700"/>
                <a:gd name="connsiteX21" fmla="*/ 208975 w 266700"/>
                <a:gd name="connsiteY21" fmla="*/ 233740 h 266700"/>
                <a:gd name="connsiteX22" fmla="*/ 230882 w 266700"/>
                <a:gd name="connsiteY22" fmla="*/ 211832 h 266700"/>
                <a:gd name="connsiteX23" fmla="*/ 211832 w 266700"/>
                <a:gd name="connsiteY23" fmla="*/ 186115 h 266700"/>
                <a:gd name="connsiteX24" fmla="*/ 223262 w 266700"/>
                <a:gd name="connsiteY24" fmla="*/ 158492 h 266700"/>
                <a:gd name="connsiteX25" fmla="*/ 255647 w 266700"/>
                <a:gd name="connsiteY25" fmla="*/ 154682 h 266700"/>
                <a:gd name="connsiteX26" fmla="*/ 255647 w 266700"/>
                <a:gd name="connsiteY26" fmla="*/ 122297 h 266700"/>
                <a:gd name="connsiteX27" fmla="*/ 223262 w 266700"/>
                <a:gd name="connsiteY27" fmla="*/ 117535 h 266700"/>
                <a:gd name="connsiteX28" fmla="*/ 211832 w 266700"/>
                <a:gd name="connsiteY28" fmla="*/ 89912 h 266700"/>
                <a:gd name="connsiteX29" fmla="*/ 230882 w 266700"/>
                <a:gd name="connsiteY29" fmla="*/ 64195 h 266700"/>
                <a:gd name="connsiteX30" fmla="*/ 208975 w 266700"/>
                <a:gd name="connsiteY30" fmla="*/ 42287 h 266700"/>
                <a:gd name="connsiteX31" fmla="*/ 183257 w 266700"/>
                <a:gd name="connsiteY31" fmla="*/ 61337 h 266700"/>
                <a:gd name="connsiteX32" fmla="*/ 157540 w 266700"/>
                <a:gd name="connsiteY32" fmla="*/ 4895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6700" h="266700">
                  <a:moveTo>
                    <a:pt x="157540" y="48955"/>
                  </a:moveTo>
                  <a:lnTo>
                    <a:pt x="153730" y="16570"/>
                  </a:lnTo>
                  <a:lnTo>
                    <a:pt x="121345" y="16570"/>
                  </a:lnTo>
                  <a:lnTo>
                    <a:pt x="116582" y="48955"/>
                  </a:lnTo>
                  <a:cubicBezTo>
                    <a:pt x="106105" y="50860"/>
                    <a:pt x="96580" y="55622"/>
                    <a:pt x="88007" y="60385"/>
                  </a:cubicBezTo>
                  <a:lnTo>
                    <a:pt x="62290" y="40382"/>
                  </a:lnTo>
                  <a:lnTo>
                    <a:pt x="40382" y="63242"/>
                  </a:lnTo>
                  <a:lnTo>
                    <a:pt x="60385" y="89912"/>
                  </a:lnTo>
                  <a:cubicBezTo>
                    <a:pt x="54670" y="98485"/>
                    <a:pt x="50860" y="108010"/>
                    <a:pt x="48955" y="117535"/>
                  </a:cubicBezTo>
                  <a:lnTo>
                    <a:pt x="16570" y="121345"/>
                  </a:lnTo>
                  <a:lnTo>
                    <a:pt x="16570" y="153730"/>
                  </a:lnTo>
                  <a:lnTo>
                    <a:pt x="48955" y="158492"/>
                  </a:lnTo>
                  <a:cubicBezTo>
                    <a:pt x="50860" y="168970"/>
                    <a:pt x="54670" y="178495"/>
                    <a:pt x="60385" y="187067"/>
                  </a:cubicBezTo>
                  <a:lnTo>
                    <a:pt x="39430" y="210880"/>
                  </a:lnTo>
                  <a:lnTo>
                    <a:pt x="61337" y="232787"/>
                  </a:lnTo>
                  <a:lnTo>
                    <a:pt x="87055" y="212785"/>
                  </a:lnTo>
                  <a:cubicBezTo>
                    <a:pt x="95627" y="218500"/>
                    <a:pt x="105152" y="222310"/>
                    <a:pt x="114677" y="225167"/>
                  </a:cubicBezTo>
                  <a:lnTo>
                    <a:pt x="118487" y="257552"/>
                  </a:lnTo>
                  <a:lnTo>
                    <a:pt x="150872" y="257552"/>
                  </a:lnTo>
                  <a:lnTo>
                    <a:pt x="154682" y="226120"/>
                  </a:lnTo>
                  <a:cubicBezTo>
                    <a:pt x="165160" y="224215"/>
                    <a:pt x="174685" y="220405"/>
                    <a:pt x="183257" y="214690"/>
                  </a:cubicBezTo>
                  <a:lnTo>
                    <a:pt x="208975" y="233740"/>
                  </a:lnTo>
                  <a:lnTo>
                    <a:pt x="230882" y="211832"/>
                  </a:lnTo>
                  <a:lnTo>
                    <a:pt x="211832" y="186115"/>
                  </a:lnTo>
                  <a:cubicBezTo>
                    <a:pt x="217547" y="177542"/>
                    <a:pt x="221357" y="168017"/>
                    <a:pt x="223262" y="158492"/>
                  </a:cubicBezTo>
                  <a:lnTo>
                    <a:pt x="255647" y="154682"/>
                  </a:lnTo>
                  <a:lnTo>
                    <a:pt x="255647" y="122297"/>
                  </a:lnTo>
                  <a:lnTo>
                    <a:pt x="223262" y="117535"/>
                  </a:lnTo>
                  <a:cubicBezTo>
                    <a:pt x="221357" y="107057"/>
                    <a:pt x="217547" y="98485"/>
                    <a:pt x="211832" y="89912"/>
                  </a:cubicBezTo>
                  <a:lnTo>
                    <a:pt x="230882" y="64195"/>
                  </a:lnTo>
                  <a:lnTo>
                    <a:pt x="208975" y="42287"/>
                  </a:lnTo>
                  <a:lnTo>
                    <a:pt x="183257" y="61337"/>
                  </a:lnTo>
                  <a:cubicBezTo>
                    <a:pt x="176590" y="55622"/>
                    <a:pt x="167065" y="51812"/>
                    <a:pt x="157540" y="48955"/>
                  </a:cubicBezTo>
                  <a:close/>
                </a:path>
              </a:pathLst>
            </a:custGeom>
            <a:noFill/>
            <a:ln w="22093" cap="rnd">
              <a:solidFill>
                <a:schemeClr val="tx1"/>
              </a:solidFill>
              <a:prstDash val="solid"/>
              <a:round/>
            </a:ln>
          </p:spPr>
          <p:txBody>
            <a:bodyPr rtlCol="0" anchor="ctr"/>
            <a:lstStyle/>
            <a:p>
              <a:endParaRPr lang="en-US">
                <a:solidFill>
                  <a:srgbClr val="1D516C"/>
                </a:solidFill>
                <a:latin typeface="Arial"/>
              </a:endParaRPr>
            </a:p>
          </p:txBody>
        </p:sp>
        <p:sp>
          <p:nvSpPr>
            <p:cNvPr id="74" name="Freeform: Shape 45">
              <a:extLst>
                <a:ext uri="{FF2B5EF4-FFF2-40B4-BE49-F238E27FC236}">
                  <a16:creationId xmlns:a16="http://schemas.microsoft.com/office/drawing/2014/main" id="{A6F6F92A-30F2-6B45-8400-F4CE264A91C2}"/>
                </a:ext>
              </a:extLst>
            </p:cNvPr>
            <p:cNvSpPr/>
            <p:nvPr/>
          </p:nvSpPr>
          <p:spPr>
            <a:xfrm>
              <a:off x="990589" y="4040495"/>
              <a:ext cx="428625" cy="28575"/>
            </a:xfrm>
            <a:custGeom>
              <a:avLst/>
              <a:gdLst>
                <a:gd name="connsiteX0" fmla="*/ 418701 w 428625"/>
                <a:gd name="connsiteY0" fmla="*/ 14841 h 28575"/>
                <a:gd name="connsiteX1" fmla="*/ 14841 w 428625"/>
                <a:gd name="connsiteY1" fmla="*/ 14841 h 28575"/>
              </a:gdLst>
              <a:ahLst/>
              <a:cxnLst>
                <a:cxn ang="0">
                  <a:pos x="connsiteX0" y="connsiteY0"/>
                </a:cxn>
                <a:cxn ang="0">
                  <a:pos x="connsiteX1" y="connsiteY1"/>
                </a:cxn>
              </a:cxnLst>
              <a:rect l="l" t="t" r="r" b="b"/>
              <a:pathLst>
                <a:path w="428625" h="28575">
                  <a:moveTo>
                    <a:pt x="418701" y="14841"/>
                  </a:moveTo>
                  <a:lnTo>
                    <a:pt x="14841" y="14841"/>
                  </a:lnTo>
                </a:path>
              </a:pathLst>
            </a:custGeom>
            <a:ln w="19788" cap="flat">
              <a:solidFill>
                <a:schemeClr val="tx1"/>
              </a:solidFill>
              <a:prstDash val="solid"/>
              <a:miter/>
            </a:ln>
          </p:spPr>
          <p:txBody>
            <a:bodyPr rtlCol="0" anchor="ctr"/>
            <a:lstStyle/>
            <a:p>
              <a:endParaRPr lang="en-US">
                <a:solidFill>
                  <a:srgbClr val="1D516C"/>
                </a:solidFill>
                <a:latin typeface="Arial"/>
              </a:endParaRPr>
            </a:p>
          </p:txBody>
        </p:sp>
        <p:sp>
          <p:nvSpPr>
            <p:cNvPr id="75" name="Freeform: Shape 46">
              <a:extLst>
                <a:ext uri="{FF2B5EF4-FFF2-40B4-BE49-F238E27FC236}">
                  <a16:creationId xmlns:a16="http://schemas.microsoft.com/office/drawing/2014/main" id="{3454320A-5E43-EE43-BB5B-FC1982DAA00E}"/>
                </a:ext>
              </a:extLst>
            </p:cNvPr>
            <p:cNvSpPr/>
            <p:nvPr/>
          </p:nvSpPr>
          <p:spPr>
            <a:xfrm>
              <a:off x="990589" y="3313737"/>
              <a:ext cx="238125" cy="752475"/>
            </a:xfrm>
            <a:custGeom>
              <a:avLst/>
              <a:gdLst>
                <a:gd name="connsiteX0" fmla="*/ 14841 w 238125"/>
                <a:gd name="connsiteY0" fmla="*/ 741599 h 752475"/>
                <a:gd name="connsiteX1" fmla="*/ 14841 w 238125"/>
                <a:gd name="connsiteY1" fmla="*/ 42464 h 752475"/>
                <a:gd name="connsiteX2" fmla="*/ 42464 w 238125"/>
                <a:gd name="connsiteY2" fmla="*/ 14841 h 752475"/>
                <a:gd name="connsiteX3" fmla="*/ 227249 w 238125"/>
                <a:gd name="connsiteY3" fmla="*/ 14841 h 752475"/>
              </a:gdLst>
              <a:ahLst/>
              <a:cxnLst>
                <a:cxn ang="0">
                  <a:pos x="connsiteX0" y="connsiteY0"/>
                </a:cxn>
                <a:cxn ang="0">
                  <a:pos x="connsiteX1" y="connsiteY1"/>
                </a:cxn>
                <a:cxn ang="0">
                  <a:pos x="connsiteX2" y="connsiteY2"/>
                </a:cxn>
                <a:cxn ang="0">
                  <a:pos x="connsiteX3" y="connsiteY3"/>
                </a:cxn>
              </a:cxnLst>
              <a:rect l="l" t="t" r="r" b="b"/>
              <a:pathLst>
                <a:path w="238125" h="752475">
                  <a:moveTo>
                    <a:pt x="14841" y="741599"/>
                  </a:moveTo>
                  <a:lnTo>
                    <a:pt x="14841" y="42464"/>
                  </a:lnTo>
                  <a:cubicBezTo>
                    <a:pt x="14841" y="27224"/>
                    <a:pt x="27224" y="14841"/>
                    <a:pt x="42464" y="14841"/>
                  </a:cubicBezTo>
                  <a:lnTo>
                    <a:pt x="227249" y="14841"/>
                  </a:lnTo>
                </a:path>
              </a:pathLst>
            </a:custGeom>
            <a:noFill/>
            <a:ln w="19788" cap="flat">
              <a:solidFill>
                <a:schemeClr val="tx1"/>
              </a:solidFill>
              <a:prstDash val="solid"/>
              <a:miter/>
            </a:ln>
          </p:spPr>
          <p:txBody>
            <a:bodyPr rtlCol="0" anchor="ctr"/>
            <a:lstStyle/>
            <a:p>
              <a:endParaRPr lang="en-US">
                <a:solidFill>
                  <a:srgbClr val="1D516C"/>
                </a:solidFill>
                <a:latin typeface="Arial"/>
              </a:endParaRPr>
            </a:p>
          </p:txBody>
        </p:sp>
        <p:sp>
          <p:nvSpPr>
            <p:cNvPr id="76" name="Freeform: Shape 47">
              <a:extLst>
                <a:ext uri="{FF2B5EF4-FFF2-40B4-BE49-F238E27FC236}">
                  <a16:creationId xmlns:a16="http://schemas.microsoft.com/office/drawing/2014/main" id="{84A13D5F-6D85-E14A-9AA4-412EC3B6D41F}"/>
                </a:ext>
              </a:extLst>
            </p:cNvPr>
            <p:cNvSpPr/>
            <p:nvPr/>
          </p:nvSpPr>
          <p:spPr>
            <a:xfrm>
              <a:off x="1394449" y="4040495"/>
              <a:ext cx="228600" cy="28575"/>
            </a:xfrm>
            <a:custGeom>
              <a:avLst/>
              <a:gdLst>
                <a:gd name="connsiteX0" fmla="*/ 14841 w 228600"/>
                <a:gd name="connsiteY0" fmla="*/ 14841 h 28575"/>
                <a:gd name="connsiteX1" fmla="*/ 216771 w 228600"/>
                <a:gd name="connsiteY1" fmla="*/ 14841 h 28575"/>
              </a:gdLst>
              <a:ahLst/>
              <a:cxnLst>
                <a:cxn ang="0">
                  <a:pos x="connsiteX0" y="connsiteY0"/>
                </a:cxn>
                <a:cxn ang="0">
                  <a:pos x="connsiteX1" y="connsiteY1"/>
                </a:cxn>
              </a:cxnLst>
              <a:rect l="l" t="t" r="r" b="b"/>
              <a:pathLst>
                <a:path w="228600" h="28575">
                  <a:moveTo>
                    <a:pt x="14841" y="14841"/>
                  </a:moveTo>
                  <a:lnTo>
                    <a:pt x="216771" y="14841"/>
                  </a:lnTo>
                </a:path>
              </a:pathLst>
            </a:custGeom>
            <a:ln w="19788" cap="flat">
              <a:solidFill>
                <a:schemeClr val="tx1"/>
              </a:solidFill>
              <a:prstDash val="solid"/>
              <a:miter/>
            </a:ln>
          </p:spPr>
          <p:txBody>
            <a:bodyPr rtlCol="0" anchor="ctr"/>
            <a:lstStyle/>
            <a:p>
              <a:endParaRPr lang="en-US">
                <a:solidFill>
                  <a:srgbClr val="1D516C"/>
                </a:solidFill>
                <a:latin typeface="Arial"/>
              </a:endParaRPr>
            </a:p>
          </p:txBody>
        </p:sp>
        <p:sp>
          <p:nvSpPr>
            <p:cNvPr id="77" name="Freeform: Shape 48">
              <a:extLst>
                <a:ext uri="{FF2B5EF4-FFF2-40B4-BE49-F238E27FC236}">
                  <a16:creationId xmlns:a16="http://schemas.microsoft.com/office/drawing/2014/main" id="{AFEB3C06-0BF4-2C4F-98D9-1761EE8B716D}"/>
                </a:ext>
              </a:extLst>
            </p:cNvPr>
            <p:cNvSpPr/>
            <p:nvPr/>
          </p:nvSpPr>
          <p:spPr>
            <a:xfrm>
              <a:off x="1786879" y="3313737"/>
              <a:ext cx="238125" cy="752475"/>
            </a:xfrm>
            <a:custGeom>
              <a:avLst/>
              <a:gdLst>
                <a:gd name="connsiteX0" fmla="*/ 228201 w 238125"/>
                <a:gd name="connsiteY0" fmla="*/ 741599 h 752475"/>
                <a:gd name="connsiteX1" fmla="*/ 228201 w 238125"/>
                <a:gd name="connsiteY1" fmla="*/ 42464 h 752475"/>
                <a:gd name="connsiteX2" fmla="*/ 200579 w 238125"/>
                <a:gd name="connsiteY2" fmla="*/ 14841 h 752475"/>
                <a:gd name="connsiteX3" fmla="*/ 14841 w 238125"/>
                <a:gd name="connsiteY3" fmla="*/ 14841 h 752475"/>
              </a:gdLst>
              <a:ahLst/>
              <a:cxnLst>
                <a:cxn ang="0">
                  <a:pos x="connsiteX0" y="connsiteY0"/>
                </a:cxn>
                <a:cxn ang="0">
                  <a:pos x="connsiteX1" y="connsiteY1"/>
                </a:cxn>
                <a:cxn ang="0">
                  <a:pos x="connsiteX2" y="connsiteY2"/>
                </a:cxn>
                <a:cxn ang="0">
                  <a:pos x="connsiteX3" y="connsiteY3"/>
                </a:cxn>
              </a:cxnLst>
              <a:rect l="l" t="t" r="r" b="b"/>
              <a:pathLst>
                <a:path w="238125" h="752475">
                  <a:moveTo>
                    <a:pt x="228201" y="741599"/>
                  </a:moveTo>
                  <a:lnTo>
                    <a:pt x="228201" y="42464"/>
                  </a:lnTo>
                  <a:cubicBezTo>
                    <a:pt x="228201" y="27224"/>
                    <a:pt x="215819" y="14841"/>
                    <a:pt x="200579" y="14841"/>
                  </a:cubicBezTo>
                  <a:lnTo>
                    <a:pt x="14841" y="14841"/>
                  </a:lnTo>
                </a:path>
              </a:pathLst>
            </a:custGeom>
            <a:noFill/>
            <a:ln w="19788" cap="flat">
              <a:solidFill>
                <a:schemeClr val="tx1"/>
              </a:solidFill>
              <a:prstDash val="solid"/>
              <a:miter/>
            </a:ln>
          </p:spPr>
          <p:txBody>
            <a:bodyPr rtlCol="0" anchor="ctr"/>
            <a:lstStyle/>
            <a:p>
              <a:endParaRPr lang="en-US">
                <a:solidFill>
                  <a:srgbClr val="1D516C"/>
                </a:solidFill>
                <a:latin typeface="Arial"/>
              </a:endParaRPr>
            </a:p>
          </p:txBody>
        </p:sp>
        <p:sp>
          <p:nvSpPr>
            <p:cNvPr id="78" name="Freeform: Shape 49">
              <a:extLst>
                <a:ext uri="{FF2B5EF4-FFF2-40B4-BE49-F238E27FC236}">
                  <a16:creationId xmlns:a16="http://schemas.microsoft.com/office/drawing/2014/main" id="{48E418AE-5B01-BD47-A84E-8BCAAE78C83A}"/>
                </a:ext>
              </a:extLst>
            </p:cNvPr>
            <p:cNvSpPr/>
            <p:nvPr/>
          </p:nvSpPr>
          <p:spPr>
            <a:xfrm>
              <a:off x="1037262" y="3359457"/>
              <a:ext cx="942975" cy="657225"/>
            </a:xfrm>
            <a:custGeom>
              <a:avLst/>
              <a:gdLst>
                <a:gd name="connsiteX0" fmla="*/ 764459 w 942975"/>
                <a:gd name="connsiteY0" fmla="*/ 14841 h 657225"/>
                <a:gd name="connsiteX1" fmla="*/ 931146 w 942975"/>
                <a:gd name="connsiteY1" fmla="*/ 14841 h 657225"/>
                <a:gd name="connsiteX2" fmla="*/ 931146 w 942975"/>
                <a:gd name="connsiteY2" fmla="*/ 649206 h 657225"/>
                <a:gd name="connsiteX3" fmla="*/ 14841 w 942975"/>
                <a:gd name="connsiteY3" fmla="*/ 649206 h 657225"/>
                <a:gd name="connsiteX4" fmla="*/ 14841 w 942975"/>
                <a:gd name="connsiteY4" fmla="*/ 14841 h 657225"/>
                <a:gd name="connsiteX5" fmla="*/ 180576 w 942975"/>
                <a:gd name="connsiteY5" fmla="*/ 1484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975" h="657225">
                  <a:moveTo>
                    <a:pt x="764459" y="14841"/>
                  </a:moveTo>
                  <a:lnTo>
                    <a:pt x="931146" y="14841"/>
                  </a:lnTo>
                  <a:lnTo>
                    <a:pt x="931146" y="649206"/>
                  </a:lnTo>
                  <a:lnTo>
                    <a:pt x="14841" y="649206"/>
                  </a:lnTo>
                  <a:lnTo>
                    <a:pt x="14841" y="14841"/>
                  </a:lnTo>
                  <a:lnTo>
                    <a:pt x="180576" y="14841"/>
                  </a:lnTo>
                </a:path>
              </a:pathLst>
            </a:custGeom>
            <a:noFill/>
            <a:ln w="19788" cap="flat">
              <a:solidFill>
                <a:schemeClr val="tx1"/>
              </a:solidFill>
              <a:prstDash val="solid"/>
              <a:miter/>
            </a:ln>
          </p:spPr>
          <p:txBody>
            <a:bodyPr rtlCol="0" anchor="ctr"/>
            <a:lstStyle/>
            <a:p>
              <a:endParaRPr lang="en-US">
                <a:solidFill>
                  <a:srgbClr val="1D516C"/>
                </a:solidFill>
                <a:latin typeface="Arial"/>
              </a:endParaRPr>
            </a:p>
          </p:txBody>
        </p:sp>
        <p:sp>
          <p:nvSpPr>
            <p:cNvPr id="79" name="Freeform: Shape 50">
              <a:extLst>
                <a:ext uri="{FF2B5EF4-FFF2-40B4-BE49-F238E27FC236}">
                  <a16:creationId xmlns:a16="http://schemas.microsoft.com/office/drawing/2014/main" id="{E48B5560-9C47-2C4A-BA0B-91CBFF3A1C8D}"/>
                </a:ext>
              </a:extLst>
            </p:cNvPr>
            <p:cNvSpPr/>
            <p:nvPr/>
          </p:nvSpPr>
          <p:spPr>
            <a:xfrm>
              <a:off x="875337" y="4040495"/>
              <a:ext cx="1266825" cy="104775"/>
            </a:xfrm>
            <a:custGeom>
              <a:avLst/>
              <a:gdLst>
                <a:gd name="connsiteX0" fmla="*/ 130094 w 1266825"/>
                <a:gd name="connsiteY0" fmla="*/ 14841 h 104775"/>
                <a:gd name="connsiteX1" fmla="*/ 14841 w 1266825"/>
                <a:gd name="connsiteY1" fmla="*/ 14841 h 104775"/>
                <a:gd name="connsiteX2" fmla="*/ 14841 w 1266825"/>
                <a:gd name="connsiteY2" fmla="*/ 63419 h 104775"/>
                <a:gd name="connsiteX3" fmla="*/ 41511 w 1266825"/>
                <a:gd name="connsiteY3" fmla="*/ 90089 h 104775"/>
                <a:gd name="connsiteX4" fmla="*/ 1226421 w 1266825"/>
                <a:gd name="connsiteY4" fmla="*/ 90089 h 104775"/>
                <a:gd name="connsiteX5" fmla="*/ 1253091 w 1266825"/>
                <a:gd name="connsiteY5" fmla="*/ 63419 h 104775"/>
                <a:gd name="connsiteX6" fmla="*/ 1253091 w 1266825"/>
                <a:gd name="connsiteY6" fmla="*/ 14841 h 104775"/>
                <a:gd name="connsiteX7" fmla="*/ 1137839 w 1266825"/>
                <a:gd name="connsiteY7" fmla="*/ 1484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825" h="104775">
                  <a:moveTo>
                    <a:pt x="130094" y="14841"/>
                  </a:moveTo>
                  <a:lnTo>
                    <a:pt x="14841" y="14841"/>
                  </a:lnTo>
                  <a:lnTo>
                    <a:pt x="14841" y="63419"/>
                  </a:lnTo>
                  <a:cubicBezTo>
                    <a:pt x="14841" y="78659"/>
                    <a:pt x="27224" y="90089"/>
                    <a:pt x="41511" y="90089"/>
                  </a:cubicBezTo>
                  <a:lnTo>
                    <a:pt x="1226421" y="90089"/>
                  </a:lnTo>
                  <a:cubicBezTo>
                    <a:pt x="1241661" y="90089"/>
                    <a:pt x="1253091" y="77706"/>
                    <a:pt x="1253091" y="63419"/>
                  </a:cubicBezTo>
                  <a:lnTo>
                    <a:pt x="1253091" y="14841"/>
                  </a:lnTo>
                  <a:lnTo>
                    <a:pt x="1137839" y="14841"/>
                  </a:lnTo>
                </a:path>
              </a:pathLst>
            </a:custGeom>
            <a:noFill/>
            <a:ln w="19788" cap="flat">
              <a:solidFill>
                <a:schemeClr val="tx1"/>
              </a:solidFill>
              <a:prstDash val="solid"/>
              <a:miter/>
            </a:ln>
          </p:spPr>
          <p:txBody>
            <a:bodyPr rtlCol="0" anchor="ctr"/>
            <a:lstStyle/>
            <a:p>
              <a:endParaRPr lang="en-US">
                <a:solidFill>
                  <a:srgbClr val="1D516C"/>
                </a:solidFill>
                <a:latin typeface="Arial"/>
              </a:endParaRPr>
            </a:p>
          </p:txBody>
        </p:sp>
        <p:sp>
          <p:nvSpPr>
            <p:cNvPr id="80" name="Freeform: Shape 51">
              <a:extLst>
                <a:ext uri="{FF2B5EF4-FFF2-40B4-BE49-F238E27FC236}">
                  <a16:creationId xmlns:a16="http://schemas.microsoft.com/office/drawing/2014/main" id="{7888AC85-4319-BD43-9CED-0B71ED3DA8D7}"/>
                </a:ext>
              </a:extLst>
            </p:cNvPr>
            <p:cNvSpPr/>
            <p:nvPr/>
          </p:nvSpPr>
          <p:spPr>
            <a:xfrm>
              <a:off x="1394449" y="4040495"/>
              <a:ext cx="228600" cy="47625"/>
            </a:xfrm>
            <a:custGeom>
              <a:avLst/>
              <a:gdLst>
                <a:gd name="connsiteX0" fmla="*/ 14841 w 228600"/>
                <a:gd name="connsiteY0" fmla="*/ 14841 h 47625"/>
                <a:gd name="connsiteX1" fmla="*/ 14841 w 228600"/>
                <a:gd name="connsiteY1" fmla="*/ 40559 h 47625"/>
                <a:gd name="connsiteX2" fmla="*/ 216771 w 228600"/>
                <a:gd name="connsiteY2" fmla="*/ 40559 h 47625"/>
                <a:gd name="connsiteX3" fmla="*/ 216771 w 228600"/>
                <a:gd name="connsiteY3" fmla="*/ 14841 h 47625"/>
              </a:gdLst>
              <a:ahLst/>
              <a:cxnLst>
                <a:cxn ang="0">
                  <a:pos x="connsiteX0" y="connsiteY0"/>
                </a:cxn>
                <a:cxn ang="0">
                  <a:pos x="connsiteX1" y="connsiteY1"/>
                </a:cxn>
                <a:cxn ang="0">
                  <a:pos x="connsiteX2" y="connsiteY2"/>
                </a:cxn>
                <a:cxn ang="0">
                  <a:pos x="connsiteX3" y="connsiteY3"/>
                </a:cxn>
              </a:cxnLst>
              <a:rect l="l" t="t" r="r" b="b"/>
              <a:pathLst>
                <a:path w="228600" h="47625">
                  <a:moveTo>
                    <a:pt x="14841" y="14841"/>
                  </a:moveTo>
                  <a:lnTo>
                    <a:pt x="14841" y="40559"/>
                  </a:lnTo>
                  <a:lnTo>
                    <a:pt x="216771" y="40559"/>
                  </a:lnTo>
                  <a:lnTo>
                    <a:pt x="216771" y="14841"/>
                  </a:lnTo>
                </a:path>
              </a:pathLst>
            </a:custGeom>
            <a:noFill/>
            <a:ln w="19788" cap="flat">
              <a:solidFill>
                <a:schemeClr val="tx1"/>
              </a:solidFill>
              <a:prstDash val="solid"/>
              <a:miter/>
            </a:ln>
          </p:spPr>
          <p:txBody>
            <a:bodyPr rtlCol="0" anchor="ctr"/>
            <a:lstStyle/>
            <a:p>
              <a:endParaRPr lang="en-US">
                <a:solidFill>
                  <a:srgbClr val="1D516C"/>
                </a:solidFill>
                <a:latin typeface="Arial"/>
              </a:endParaRPr>
            </a:p>
          </p:txBody>
        </p:sp>
        <p:sp>
          <p:nvSpPr>
            <p:cNvPr id="81" name="Freeform: Shape 52">
              <a:extLst>
                <a:ext uri="{FF2B5EF4-FFF2-40B4-BE49-F238E27FC236}">
                  <a16:creationId xmlns:a16="http://schemas.microsoft.com/office/drawing/2014/main" id="{BCBEEE02-7223-6846-BA60-FBE4210B3090}"/>
                </a:ext>
              </a:extLst>
            </p:cNvPr>
            <p:cNvSpPr/>
            <p:nvPr/>
          </p:nvSpPr>
          <p:spPr>
            <a:xfrm>
              <a:off x="1596379" y="4040495"/>
              <a:ext cx="428625" cy="28575"/>
            </a:xfrm>
            <a:custGeom>
              <a:avLst/>
              <a:gdLst>
                <a:gd name="connsiteX0" fmla="*/ 418701 w 428625"/>
                <a:gd name="connsiteY0" fmla="*/ 14841 h 28575"/>
                <a:gd name="connsiteX1" fmla="*/ 14841 w 428625"/>
                <a:gd name="connsiteY1" fmla="*/ 14841 h 28575"/>
              </a:gdLst>
              <a:ahLst/>
              <a:cxnLst>
                <a:cxn ang="0">
                  <a:pos x="connsiteX0" y="connsiteY0"/>
                </a:cxn>
                <a:cxn ang="0">
                  <a:pos x="connsiteX1" y="connsiteY1"/>
                </a:cxn>
              </a:cxnLst>
              <a:rect l="l" t="t" r="r" b="b"/>
              <a:pathLst>
                <a:path w="428625" h="28575">
                  <a:moveTo>
                    <a:pt x="418701" y="14841"/>
                  </a:moveTo>
                  <a:lnTo>
                    <a:pt x="14841" y="14841"/>
                  </a:lnTo>
                </a:path>
              </a:pathLst>
            </a:custGeom>
            <a:ln w="19788" cap="flat">
              <a:solidFill>
                <a:schemeClr val="tx1"/>
              </a:solidFill>
              <a:prstDash val="solid"/>
              <a:miter/>
            </a:ln>
          </p:spPr>
          <p:txBody>
            <a:bodyPr rtlCol="0" anchor="ctr"/>
            <a:lstStyle/>
            <a:p>
              <a:endParaRPr lang="en-US">
                <a:solidFill>
                  <a:srgbClr val="1D516C"/>
                </a:solidFill>
                <a:latin typeface="Arial"/>
              </a:endParaRPr>
            </a:p>
          </p:txBody>
        </p:sp>
      </p:grpSp>
      <p:sp>
        <p:nvSpPr>
          <p:cNvPr id="82" name="Rectangle 81">
            <a:extLst>
              <a:ext uri="{FF2B5EF4-FFF2-40B4-BE49-F238E27FC236}">
                <a16:creationId xmlns:a16="http://schemas.microsoft.com/office/drawing/2014/main" id="{55B15C06-B5FC-0848-A58E-E1F4664A8C0A}"/>
              </a:ext>
            </a:extLst>
          </p:cNvPr>
          <p:cNvSpPr/>
          <p:nvPr/>
        </p:nvSpPr>
        <p:spPr>
          <a:xfrm>
            <a:off x="3806452" y="4736209"/>
            <a:ext cx="2985112" cy="978729"/>
          </a:xfrm>
          <a:prstGeom prst="rect">
            <a:avLst/>
          </a:prstGeom>
        </p:spPr>
        <p:txBody>
          <a:bodyPr wrap="none">
            <a:spAutoFit/>
          </a:bodyPr>
          <a:lstStyle/>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Integrated with </a:t>
            </a:r>
          </a:p>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AWS Services</a:t>
            </a:r>
          </a:p>
        </p:txBody>
      </p:sp>
      <p:sp>
        <p:nvSpPr>
          <p:cNvPr id="83" name="Rectangle 82">
            <a:extLst>
              <a:ext uri="{FF2B5EF4-FFF2-40B4-BE49-F238E27FC236}">
                <a16:creationId xmlns:a16="http://schemas.microsoft.com/office/drawing/2014/main" id="{867EE283-9C3C-9840-BD73-9781973F4F06}"/>
              </a:ext>
            </a:extLst>
          </p:cNvPr>
          <p:cNvSpPr/>
          <p:nvPr/>
        </p:nvSpPr>
        <p:spPr>
          <a:xfrm>
            <a:off x="7273347" y="4681809"/>
            <a:ext cx="4025461" cy="978729"/>
          </a:xfrm>
          <a:prstGeom prst="rect">
            <a:avLst/>
          </a:prstGeom>
        </p:spPr>
        <p:txBody>
          <a:bodyPr wrap="none">
            <a:spAutoFit/>
          </a:bodyPr>
          <a:lstStyle/>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Optimized </a:t>
            </a:r>
          </a:p>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Resource Provisioning</a:t>
            </a:r>
          </a:p>
        </p:txBody>
      </p:sp>
      <p:sp>
        <p:nvSpPr>
          <p:cNvPr id="84" name="Rectangle 83">
            <a:extLst>
              <a:ext uri="{FF2B5EF4-FFF2-40B4-BE49-F238E27FC236}">
                <a16:creationId xmlns:a16="http://schemas.microsoft.com/office/drawing/2014/main" id="{155F1B3B-FD30-344A-8707-5FB3E44A4EA3}"/>
              </a:ext>
            </a:extLst>
          </p:cNvPr>
          <p:cNvSpPr/>
          <p:nvPr/>
        </p:nvSpPr>
        <p:spPr>
          <a:xfrm>
            <a:off x="11779472" y="5125007"/>
            <a:ext cx="2502608" cy="535531"/>
          </a:xfrm>
          <a:prstGeom prst="rect">
            <a:avLst/>
          </a:prstGeom>
        </p:spPr>
        <p:txBody>
          <a:bodyPr wrap="none">
            <a:spAutoFit/>
          </a:bodyPr>
          <a:lstStyle/>
          <a:p>
            <a:pPr algn="ctr" defTabSz="1755541"/>
            <a:r>
              <a:rPr lang="en-US"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Cost Efficient</a:t>
            </a:r>
          </a:p>
        </p:txBody>
      </p:sp>
      <p:grpSp>
        <p:nvGrpSpPr>
          <p:cNvPr id="85" name="Graphic 112">
            <a:extLst>
              <a:ext uri="{FF2B5EF4-FFF2-40B4-BE49-F238E27FC236}">
                <a16:creationId xmlns:a16="http://schemas.microsoft.com/office/drawing/2014/main" id="{00E2C1D5-516A-504F-B94C-117D2ED99B0C}"/>
              </a:ext>
            </a:extLst>
          </p:cNvPr>
          <p:cNvGrpSpPr>
            <a:grpSpLocks noChangeAspect="1"/>
          </p:cNvGrpSpPr>
          <p:nvPr/>
        </p:nvGrpSpPr>
        <p:grpSpPr>
          <a:xfrm>
            <a:off x="8111795" y="2534324"/>
            <a:ext cx="2064283" cy="2064283"/>
            <a:chOff x="2202337" y="1547156"/>
            <a:chExt cx="643689" cy="643689"/>
          </a:xfrm>
        </p:grpSpPr>
        <p:sp>
          <p:nvSpPr>
            <p:cNvPr id="86" name="Freeform: Shape 5">
              <a:extLst>
                <a:ext uri="{FF2B5EF4-FFF2-40B4-BE49-F238E27FC236}">
                  <a16:creationId xmlns:a16="http://schemas.microsoft.com/office/drawing/2014/main" id="{54C72E36-FE86-4A43-A6F5-565A8AD781A6}"/>
                </a:ext>
              </a:extLst>
            </p:cNvPr>
            <p:cNvSpPr/>
            <p:nvPr/>
          </p:nvSpPr>
          <p:spPr>
            <a:xfrm>
              <a:off x="2454341" y="1782746"/>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87" name="Freeform: Shape 6">
              <a:extLst>
                <a:ext uri="{FF2B5EF4-FFF2-40B4-BE49-F238E27FC236}">
                  <a16:creationId xmlns:a16="http://schemas.microsoft.com/office/drawing/2014/main" id="{728050EB-FB38-7542-8174-C1B972FF3645}"/>
                </a:ext>
              </a:extLst>
            </p:cNvPr>
            <p:cNvSpPr/>
            <p:nvPr/>
          </p:nvSpPr>
          <p:spPr>
            <a:xfrm>
              <a:off x="2454341" y="1881231"/>
              <a:ext cx="280005" cy="80461"/>
            </a:xfrm>
            <a:custGeom>
              <a:avLst/>
              <a:gdLst>
                <a:gd name="connsiteX0" fmla="*/ 270349 w 280004"/>
                <a:gd name="connsiteY0" fmla="*/ 76921 h 80461"/>
                <a:gd name="connsiteX1" fmla="*/ 10943 w 280004"/>
                <a:gd name="connsiteY1" fmla="*/ 76921 h 80461"/>
                <a:gd name="connsiteX2" fmla="*/ 4828 w 280004"/>
                <a:gd name="connsiteY2" fmla="*/ 70806 h 80461"/>
                <a:gd name="connsiteX3" fmla="*/ 4828 w 280004"/>
                <a:gd name="connsiteY3" fmla="*/ 10943 h 80461"/>
                <a:gd name="connsiteX4" fmla="*/ 10943 w 280004"/>
                <a:gd name="connsiteY4" fmla="*/ 4828 h 80461"/>
                <a:gd name="connsiteX5" fmla="*/ 270349 w 280004"/>
                <a:gd name="connsiteY5" fmla="*/ 4828 h 80461"/>
                <a:gd name="connsiteX6" fmla="*/ 276464 w 280004"/>
                <a:gd name="connsiteY6" fmla="*/ 10943 h 80461"/>
                <a:gd name="connsiteX7" fmla="*/ 276464 w 280004"/>
                <a:gd name="connsiteY7" fmla="*/ 70806 h 80461"/>
                <a:gd name="connsiteX8" fmla="*/ 270349 w 280004"/>
                <a:gd name="connsiteY8" fmla="*/ 76921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349" y="76921"/>
                  </a:moveTo>
                  <a:lnTo>
                    <a:pt x="10943" y="76921"/>
                  </a:lnTo>
                  <a:cubicBezTo>
                    <a:pt x="7402" y="76921"/>
                    <a:pt x="4828" y="74024"/>
                    <a:pt x="4828" y="70806"/>
                  </a:cubicBezTo>
                  <a:lnTo>
                    <a:pt x="4828" y="10943"/>
                  </a:lnTo>
                  <a:cubicBezTo>
                    <a:pt x="4828" y="7402"/>
                    <a:pt x="7724" y="4828"/>
                    <a:pt x="10943" y="4828"/>
                  </a:cubicBezTo>
                  <a:lnTo>
                    <a:pt x="270349" y="4828"/>
                  </a:lnTo>
                  <a:cubicBezTo>
                    <a:pt x="273890" y="4828"/>
                    <a:pt x="276464" y="7724"/>
                    <a:pt x="276464" y="10943"/>
                  </a:cubicBezTo>
                  <a:lnTo>
                    <a:pt x="276464" y="70806"/>
                  </a:lnTo>
                  <a:cubicBezTo>
                    <a:pt x="276464" y="74346"/>
                    <a:pt x="273890" y="76921"/>
                    <a:pt x="270349" y="76921"/>
                  </a:cubicBez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88" name="Freeform: Shape 8">
              <a:extLst>
                <a:ext uri="{FF2B5EF4-FFF2-40B4-BE49-F238E27FC236}">
                  <a16:creationId xmlns:a16="http://schemas.microsoft.com/office/drawing/2014/main" id="{F33C8311-7565-AD45-B2C1-54DB29ED3708}"/>
                </a:ext>
              </a:extLst>
            </p:cNvPr>
            <p:cNvSpPr/>
            <p:nvPr/>
          </p:nvSpPr>
          <p:spPr>
            <a:xfrm>
              <a:off x="2490388" y="185516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89" name="Freeform: Shape 10">
              <a:extLst>
                <a:ext uri="{FF2B5EF4-FFF2-40B4-BE49-F238E27FC236}">
                  <a16:creationId xmlns:a16="http://schemas.microsoft.com/office/drawing/2014/main" id="{BD979639-7E2B-1D48-BAAD-BB258673FECA}"/>
                </a:ext>
              </a:extLst>
            </p:cNvPr>
            <p:cNvSpPr/>
            <p:nvPr/>
          </p:nvSpPr>
          <p:spPr>
            <a:xfrm>
              <a:off x="2454341" y="1979071"/>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0" name="Freeform: Shape 11">
              <a:extLst>
                <a:ext uri="{FF2B5EF4-FFF2-40B4-BE49-F238E27FC236}">
                  <a16:creationId xmlns:a16="http://schemas.microsoft.com/office/drawing/2014/main" id="{946A1133-892A-F840-9AB5-95BB09FCF56B}"/>
                </a:ext>
              </a:extLst>
            </p:cNvPr>
            <p:cNvSpPr/>
            <p:nvPr/>
          </p:nvSpPr>
          <p:spPr>
            <a:xfrm>
              <a:off x="2495537"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1" name="Freeform: Shape 12">
              <a:extLst>
                <a:ext uri="{FF2B5EF4-FFF2-40B4-BE49-F238E27FC236}">
                  <a16:creationId xmlns:a16="http://schemas.microsoft.com/office/drawing/2014/main" id="{EBBF10B6-D5FB-F049-B214-D09302B66076}"/>
                </a:ext>
              </a:extLst>
            </p:cNvPr>
            <p:cNvSpPr/>
            <p:nvPr/>
          </p:nvSpPr>
          <p:spPr>
            <a:xfrm>
              <a:off x="2555722" y="1806241"/>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2" name="Freeform: Shape 13">
              <a:extLst>
                <a:ext uri="{FF2B5EF4-FFF2-40B4-BE49-F238E27FC236}">
                  <a16:creationId xmlns:a16="http://schemas.microsoft.com/office/drawing/2014/main" id="{E4ECF999-7C2F-2040-9A37-7C6C36D83699}"/>
                </a:ext>
              </a:extLst>
            </p:cNvPr>
            <p:cNvSpPr/>
            <p:nvPr/>
          </p:nvSpPr>
          <p:spPr>
            <a:xfrm>
              <a:off x="2490388" y="1954611"/>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3" name="Freeform: Shape 14">
              <a:extLst>
                <a:ext uri="{FF2B5EF4-FFF2-40B4-BE49-F238E27FC236}">
                  <a16:creationId xmlns:a16="http://schemas.microsoft.com/office/drawing/2014/main" id="{4314A1E9-CCE1-C243-86D9-B35E8C53508D}"/>
                </a:ext>
              </a:extLst>
            </p:cNvPr>
            <p:cNvSpPr/>
            <p:nvPr/>
          </p:nvSpPr>
          <p:spPr>
            <a:xfrm>
              <a:off x="2607539"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4" name="Freeform: Shape 15">
              <a:extLst>
                <a:ext uri="{FF2B5EF4-FFF2-40B4-BE49-F238E27FC236}">
                  <a16:creationId xmlns:a16="http://schemas.microsoft.com/office/drawing/2014/main" id="{83CA425E-C129-A043-B53E-1386940ABC3B}"/>
                </a:ext>
              </a:extLst>
            </p:cNvPr>
            <p:cNvSpPr/>
            <p:nvPr/>
          </p:nvSpPr>
          <p:spPr>
            <a:xfrm>
              <a:off x="2668046" y="1904403"/>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5" name="Freeform: Shape 16">
              <a:extLst>
                <a:ext uri="{FF2B5EF4-FFF2-40B4-BE49-F238E27FC236}">
                  <a16:creationId xmlns:a16="http://schemas.microsoft.com/office/drawing/2014/main" id="{055BD8A6-7CEE-D54D-AC58-A5EC4F51D5B7}"/>
                </a:ext>
              </a:extLst>
            </p:cNvPr>
            <p:cNvSpPr/>
            <p:nvPr/>
          </p:nvSpPr>
          <p:spPr>
            <a:xfrm>
              <a:off x="2495537"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6" name="Freeform: Shape 17">
              <a:extLst>
                <a:ext uri="{FF2B5EF4-FFF2-40B4-BE49-F238E27FC236}">
                  <a16:creationId xmlns:a16="http://schemas.microsoft.com/office/drawing/2014/main" id="{3E7134ED-7970-D143-90F6-ECD32DF1B739}"/>
                </a:ext>
              </a:extLst>
            </p:cNvPr>
            <p:cNvSpPr/>
            <p:nvPr/>
          </p:nvSpPr>
          <p:spPr>
            <a:xfrm>
              <a:off x="2555722" y="2002566"/>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7" name="Freeform: Shape 18">
              <a:extLst>
                <a:ext uri="{FF2B5EF4-FFF2-40B4-BE49-F238E27FC236}">
                  <a16:creationId xmlns:a16="http://schemas.microsoft.com/office/drawing/2014/main" id="{ECF16308-A4EC-D34E-A6CF-5019A07BE5ED}"/>
                </a:ext>
              </a:extLst>
            </p:cNvPr>
            <p:cNvSpPr/>
            <p:nvPr/>
          </p:nvSpPr>
          <p:spPr>
            <a:xfrm>
              <a:off x="2481698"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8" name="Freeform: Shape 19">
              <a:extLst>
                <a:ext uri="{FF2B5EF4-FFF2-40B4-BE49-F238E27FC236}">
                  <a16:creationId xmlns:a16="http://schemas.microsoft.com/office/drawing/2014/main" id="{D7C7B786-CDF4-694C-A1C0-CE1BF3933F8F}"/>
                </a:ext>
              </a:extLst>
            </p:cNvPr>
            <p:cNvSpPr/>
            <p:nvPr/>
          </p:nvSpPr>
          <p:spPr>
            <a:xfrm>
              <a:off x="2633930" y="2051486"/>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99" name="Freeform: Shape 20">
              <a:extLst>
                <a:ext uri="{FF2B5EF4-FFF2-40B4-BE49-F238E27FC236}">
                  <a16:creationId xmlns:a16="http://schemas.microsoft.com/office/drawing/2014/main" id="{8117F3E4-4BB0-7E47-A70B-BC700C3A58CB}"/>
                </a:ext>
              </a:extLst>
            </p:cNvPr>
            <p:cNvSpPr/>
            <p:nvPr/>
          </p:nvSpPr>
          <p:spPr>
            <a:xfrm>
              <a:off x="2312408" y="1652399"/>
              <a:ext cx="231728" cy="80461"/>
            </a:xfrm>
            <a:custGeom>
              <a:avLst/>
              <a:gdLst>
                <a:gd name="connsiteX0" fmla="*/ 228188 w 231728"/>
                <a:gd name="connsiteY0" fmla="*/ 43771 h 80461"/>
                <a:gd name="connsiteX1" fmla="*/ 116508 w 231728"/>
                <a:gd name="connsiteY1" fmla="*/ 78530 h 80461"/>
                <a:gd name="connsiteX2" fmla="*/ 4828 w 231728"/>
                <a:gd name="connsiteY2" fmla="*/ 43771 h 80461"/>
                <a:gd name="connsiteX3" fmla="*/ 116508 w 231728"/>
                <a:gd name="connsiteY3" fmla="*/ 4828 h 80461"/>
                <a:gd name="connsiteX4" fmla="*/ 228188 w 231728"/>
                <a:gd name="connsiteY4" fmla="*/ 43771 h 8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728" h="80461">
                  <a:moveTo>
                    <a:pt x="228188" y="43771"/>
                  </a:moveTo>
                  <a:cubicBezTo>
                    <a:pt x="228188" y="63082"/>
                    <a:pt x="181198" y="78530"/>
                    <a:pt x="116508" y="78530"/>
                  </a:cubicBezTo>
                  <a:cubicBezTo>
                    <a:pt x="51817" y="78530"/>
                    <a:pt x="4828" y="63082"/>
                    <a:pt x="4828" y="43771"/>
                  </a:cubicBezTo>
                  <a:cubicBezTo>
                    <a:pt x="4828" y="24460"/>
                    <a:pt x="51817" y="4828"/>
                    <a:pt x="116508" y="4828"/>
                  </a:cubicBezTo>
                  <a:cubicBezTo>
                    <a:pt x="181198" y="4828"/>
                    <a:pt x="228188" y="24460"/>
                    <a:pt x="228188" y="43771"/>
                  </a:cubicBezTo>
                  <a:close/>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100" name="Freeform: Shape 21">
              <a:extLst>
                <a:ext uri="{FF2B5EF4-FFF2-40B4-BE49-F238E27FC236}">
                  <a16:creationId xmlns:a16="http://schemas.microsoft.com/office/drawing/2014/main" id="{864B6E06-A0AB-2A41-85DF-AC6B3C8793A1}"/>
                </a:ext>
              </a:extLst>
            </p:cNvPr>
            <p:cNvSpPr/>
            <p:nvPr/>
          </p:nvSpPr>
          <p:spPr>
            <a:xfrm>
              <a:off x="2312408" y="1760539"/>
              <a:ext cx="119082" cy="41840"/>
            </a:xfrm>
            <a:custGeom>
              <a:avLst/>
              <a:gdLst>
                <a:gd name="connsiteX0" fmla="*/ 116508 w 119082"/>
                <a:gd name="connsiteY0" fmla="*/ 39587 h 41839"/>
                <a:gd name="connsiteX1" fmla="*/ 4828 w 119082"/>
                <a:gd name="connsiteY1" fmla="*/ 4828 h 41839"/>
              </a:gdLst>
              <a:ahLst/>
              <a:cxnLst>
                <a:cxn ang="0">
                  <a:pos x="connsiteX0" y="connsiteY0"/>
                </a:cxn>
                <a:cxn ang="0">
                  <a:pos x="connsiteX1" y="connsiteY1"/>
                </a:cxn>
              </a:cxnLst>
              <a:rect l="l" t="t" r="r" b="b"/>
              <a:pathLst>
                <a:path w="119082" h="41839">
                  <a:moveTo>
                    <a:pt x="116508" y="39587"/>
                  </a:moveTo>
                  <a:cubicBezTo>
                    <a:pt x="51817" y="39587"/>
                    <a:pt x="4828" y="24138"/>
                    <a:pt x="4828" y="4828"/>
                  </a:cubicBezTo>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101" name="Freeform: Shape 22">
              <a:extLst>
                <a:ext uri="{FF2B5EF4-FFF2-40B4-BE49-F238E27FC236}">
                  <a16:creationId xmlns:a16="http://schemas.microsoft.com/office/drawing/2014/main" id="{3D84C3A8-AE5E-504C-9520-EB1441BDD219}"/>
                </a:ext>
              </a:extLst>
            </p:cNvPr>
            <p:cNvSpPr/>
            <p:nvPr/>
          </p:nvSpPr>
          <p:spPr>
            <a:xfrm>
              <a:off x="2312408" y="1829092"/>
              <a:ext cx="119082" cy="41840"/>
            </a:xfrm>
            <a:custGeom>
              <a:avLst/>
              <a:gdLst>
                <a:gd name="connsiteX0" fmla="*/ 116508 w 119082"/>
                <a:gd name="connsiteY0" fmla="*/ 39587 h 41839"/>
                <a:gd name="connsiteX1" fmla="*/ 4828 w 119082"/>
                <a:gd name="connsiteY1" fmla="*/ 4828 h 41839"/>
              </a:gdLst>
              <a:ahLst/>
              <a:cxnLst>
                <a:cxn ang="0">
                  <a:pos x="connsiteX0" y="connsiteY0"/>
                </a:cxn>
                <a:cxn ang="0">
                  <a:pos x="connsiteX1" y="connsiteY1"/>
                </a:cxn>
              </a:cxnLst>
              <a:rect l="l" t="t" r="r" b="b"/>
              <a:pathLst>
                <a:path w="119082" h="41839">
                  <a:moveTo>
                    <a:pt x="116508" y="39587"/>
                  </a:moveTo>
                  <a:cubicBezTo>
                    <a:pt x="51817" y="39587"/>
                    <a:pt x="4828" y="24138"/>
                    <a:pt x="4828" y="4828"/>
                  </a:cubicBezTo>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102" name="Freeform: Shape 23">
              <a:extLst>
                <a:ext uri="{FF2B5EF4-FFF2-40B4-BE49-F238E27FC236}">
                  <a16:creationId xmlns:a16="http://schemas.microsoft.com/office/drawing/2014/main" id="{4516ED64-7691-634D-BF10-98936684C8DC}"/>
                </a:ext>
              </a:extLst>
            </p:cNvPr>
            <p:cNvSpPr/>
            <p:nvPr/>
          </p:nvSpPr>
          <p:spPr>
            <a:xfrm>
              <a:off x="2312730" y="1689089"/>
              <a:ext cx="9655" cy="212417"/>
            </a:xfrm>
            <a:custGeom>
              <a:avLst/>
              <a:gdLst>
                <a:gd name="connsiteX0" fmla="*/ 4828 w 9655"/>
                <a:gd name="connsiteY0" fmla="*/ 4828 h 212417"/>
                <a:gd name="connsiteX1" fmla="*/ 4828 w 9655"/>
                <a:gd name="connsiteY1" fmla="*/ 209521 h 212417"/>
              </a:gdLst>
              <a:ahLst/>
              <a:cxnLst>
                <a:cxn ang="0">
                  <a:pos x="connsiteX0" y="connsiteY0"/>
                </a:cxn>
                <a:cxn ang="0">
                  <a:pos x="connsiteX1" y="connsiteY1"/>
                </a:cxn>
              </a:cxnLst>
              <a:rect l="l" t="t" r="r" b="b"/>
              <a:pathLst>
                <a:path w="9655" h="212417">
                  <a:moveTo>
                    <a:pt x="4828" y="4828"/>
                  </a:moveTo>
                  <a:lnTo>
                    <a:pt x="4828" y="209521"/>
                  </a:lnTo>
                </a:path>
              </a:pathLst>
            </a:custGeom>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103" name="Freeform: Shape 24">
              <a:extLst>
                <a:ext uri="{FF2B5EF4-FFF2-40B4-BE49-F238E27FC236}">
                  <a16:creationId xmlns:a16="http://schemas.microsoft.com/office/drawing/2014/main" id="{9715D8BB-F4FC-EC47-8BA3-15E059792C4D}"/>
                </a:ext>
              </a:extLst>
            </p:cNvPr>
            <p:cNvSpPr/>
            <p:nvPr/>
          </p:nvSpPr>
          <p:spPr>
            <a:xfrm>
              <a:off x="2535768" y="1691342"/>
              <a:ext cx="9655" cy="74024"/>
            </a:xfrm>
            <a:custGeom>
              <a:avLst/>
              <a:gdLst>
                <a:gd name="connsiteX0" fmla="*/ 4828 w 9655"/>
                <a:gd name="connsiteY0" fmla="*/ 4828 h 74024"/>
                <a:gd name="connsiteX1" fmla="*/ 4828 w 9655"/>
                <a:gd name="connsiteY1" fmla="*/ 69518 h 74024"/>
              </a:gdLst>
              <a:ahLst/>
              <a:cxnLst>
                <a:cxn ang="0">
                  <a:pos x="connsiteX0" y="connsiteY0"/>
                </a:cxn>
                <a:cxn ang="0">
                  <a:pos x="connsiteX1" y="connsiteY1"/>
                </a:cxn>
              </a:cxnLst>
              <a:rect l="l" t="t" r="r" b="b"/>
              <a:pathLst>
                <a:path w="9655" h="74024">
                  <a:moveTo>
                    <a:pt x="4828" y="4828"/>
                  </a:moveTo>
                  <a:lnTo>
                    <a:pt x="4828" y="69518"/>
                  </a:lnTo>
                </a:path>
              </a:pathLst>
            </a:custGeom>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sp>
          <p:nvSpPr>
            <p:cNvPr id="104" name="Freeform: Shape 25">
              <a:extLst>
                <a:ext uri="{FF2B5EF4-FFF2-40B4-BE49-F238E27FC236}">
                  <a16:creationId xmlns:a16="http://schemas.microsoft.com/office/drawing/2014/main" id="{3715B4B5-0115-B540-93AD-25420A8318FC}"/>
                </a:ext>
              </a:extLst>
            </p:cNvPr>
            <p:cNvSpPr/>
            <p:nvPr/>
          </p:nvSpPr>
          <p:spPr>
            <a:xfrm>
              <a:off x="2312730" y="1893139"/>
              <a:ext cx="125519" cy="41840"/>
            </a:xfrm>
            <a:custGeom>
              <a:avLst/>
              <a:gdLst>
                <a:gd name="connsiteX0" fmla="*/ 121335 w 125519"/>
                <a:gd name="connsiteY0" fmla="*/ 39587 h 41839"/>
                <a:gd name="connsiteX1" fmla="*/ 4828 w 125519"/>
                <a:gd name="connsiteY1" fmla="*/ 4828 h 41839"/>
              </a:gdLst>
              <a:ahLst/>
              <a:cxnLst>
                <a:cxn ang="0">
                  <a:pos x="connsiteX0" y="connsiteY0"/>
                </a:cxn>
                <a:cxn ang="0">
                  <a:pos x="connsiteX1" y="connsiteY1"/>
                </a:cxn>
              </a:cxnLst>
              <a:rect l="l" t="t" r="r" b="b"/>
              <a:pathLst>
                <a:path w="125519" h="41839">
                  <a:moveTo>
                    <a:pt x="121335" y="39587"/>
                  </a:moveTo>
                  <a:cubicBezTo>
                    <a:pt x="56645" y="39587"/>
                    <a:pt x="4828" y="24138"/>
                    <a:pt x="4828" y="4828"/>
                  </a:cubicBezTo>
                </a:path>
              </a:pathLst>
            </a:custGeom>
            <a:noFill/>
            <a:ln w="19050" cap="flat">
              <a:solidFill>
                <a:schemeClr val="tx1"/>
              </a:solidFill>
              <a:prstDash val="solid"/>
              <a:round/>
            </a:ln>
          </p:spPr>
          <p:txBody>
            <a:bodyPr rtlCol="0" anchor="ctr"/>
            <a:lstStyle/>
            <a:p>
              <a:pPr defTabSz="1463040"/>
              <a:endParaRPr lang="en-US">
                <a:solidFill>
                  <a:prstClr val="black"/>
                </a:solidFill>
                <a:latin typeface="Calibri" panose="020F0502020204030204"/>
              </a:endParaRPr>
            </a:p>
          </p:txBody>
        </p:sp>
      </p:grpSp>
    </p:spTree>
    <p:extLst>
      <p:ext uri="{BB962C8B-B14F-4D97-AF65-F5344CB8AC3E}">
        <p14:creationId xmlns:p14="http://schemas.microsoft.com/office/powerpoint/2010/main" val="399587298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DD0E843-8A50-7C45-B9C4-BEEB8F867B9B}"/>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8C48709E-B287-43EF-99BE-AB7DFD405CD0}"/>
              </a:ext>
            </a:extLst>
          </p:cNvPr>
          <p:cNvSpPr txBox="1"/>
          <p:nvPr/>
        </p:nvSpPr>
        <p:spPr>
          <a:xfrm>
            <a:off x="7490351" y="3485348"/>
            <a:ext cx="3506651" cy="486287"/>
          </a:xfrm>
          <a:prstGeom prst="rect">
            <a:avLst/>
          </a:prstGeom>
          <a:noFill/>
        </p:spPr>
        <p:txBody>
          <a:bodyPr wrap="square" rtlCol="0">
            <a:spAutoFit/>
          </a:bodyPr>
          <a:lstStyle/>
          <a:p>
            <a:pPr algn="ctr">
              <a:spcAft>
                <a:spcPts val="1920"/>
              </a:spcAft>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Big data</a:t>
            </a:r>
          </a:p>
        </p:txBody>
      </p:sp>
      <p:sp>
        <p:nvSpPr>
          <p:cNvPr id="7" name="TextBox 6">
            <a:extLst>
              <a:ext uri="{FF2B5EF4-FFF2-40B4-BE49-F238E27FC236}">
                <a16:creationId xmlns:a16="http://schemas.microsoft.com/office/drawing/2014/main" id="{CED10681-060B-43C8-83BA-2976A5CA8D63}"/>
              </a:ext>
            </a:extLst>
          </p:cNvPr>
          <p:cNvSpPr txBox="1"/>
          <p:nvPr/>
        </p:nvSpPr>
        <p:spPr>
          <a:xfrm>
            <a:off x="782705" y="6600502"/>
            <a:ext cx="3095704" cy="880241"/>
          </a:xfrm>
          <a:prstGeom prst="rect">
            <a:avLst/>
          </a:prstGeom>
          <a:noFill/>
        </p:spPr>
        <p:txBody>
          <a:bodyPr wrap="square" rtlCol="0">
            <a:spAutoFit/>
          </a:bodyPr>
          <a:lstStyle/>
          <a:p>
            <a:pPr algn="ctr">
              <a:defRPr/>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Financial</a:t>
            </a:r>
            <a:b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b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risk analysis</a:t>
            </a:r>
          </a:p>
        </p:txBody>
      </p:sp>
      <p:sp>
        <p:nvSpPr>
          <p:cNvPr id="8" name="TextBox 7">
            <a:extLst>
              <a:ext uri="{FF2B5EF4-FFF2-40B4-BE49-F238E27FC236}">
                <a16:creationId xmlns:a16="http://schemas.microsoft.com/office/drawing/2014/main" id="{417FBE2C-F973-498A-BC01-7A3CEAF74874}"/>
              </a:ext>
            </a:extLst>
          </p:cNvPr>
          <p:cNvSpPr txBox="1"/>
          <p:nvPr/>
        </p:nvSpPr>
        <p:spPr>
          <a:xfrm>
            <a:off x="4199872" y="6748234"/>
            <a:ext cx="2958224" cy="486287"/>
          </a:xfrm>
          <a:prstGeom prst="rect">
            <a:avLst/>
          </a:prstGeom>
          <a:noFill/>
        </p:spPr>
        <p:txBody>
          <a:bodyPr wrap="square" rtlCol="0">
            <a:spAutoFit/>
          </a:bodyPr>
          <a:lstStyle/>
          <a:p>
            <a:pPr algn="ctr" defTabSz="1170432">
              <a:defRPr/>
            </a:pPr>
            <a:r>
              <a:rPr lang="en-US" sz="2560" b="1" dirty="0">
                <a:gradFill>
                  <a:gsLst>
                    <a:gs pos="1961">
                      <a:srgbClr val="FF9900"/>
                    </a:gs>
                    <a:gs pos="100000">
                      <a:srgbClr val="FF9900"/>
                    </a:gs>
                  </a:gsLst>
                </a:gradFill>
                <a:latin typeface="Amazon Ember" panose="020B0603020204020204" pitchFamily="34" charset="0"/>
                <a:ea typeface="Amazon Ember" panose="020B0603020204020204" pitchFamily="34" charset="0"/>
                <a:cs typeface="Amazon Ember" panose="020B0603020204020204" pitchFamily="34" charset="0"/>
              </a:rPr>
              <a:t>EDA, CAD, FDC</a:t>
            </a:r>
          </a:p>
        </p:txBody>
      </p:sp>
      <p:sp>
        <p:nvSpPr>
          <p:cNvPr id="1026" name="AutoShape 6" descr="Image result for aws batch"/>
          <p:cNvSpPr>
            <a:spLocks noChangeAspect="1" noChangeArrowheads="1"/>
          </p:cNvSpPr>
          <p:nvPr/>
        </p:nvSpPr>
        <p:spPr bwMode="auto">
          <a:xfrm>
            <a:off x="248920" y="-231140"/>
            <a:ext cx="487680" cy="4876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endParaRPr lang="en-US">
              <a:solidFill>
                <a:srgbClr val="1D516C"/>
              </a:solidFill>
              <a:latin typeface="Arial"/>
            </a:endParaRPr>
          </a:p>
        </p:txBody>
      </p:sp>
      <p:grpSp>
        <p:nvGrpSpPr>
          <p:cNvPr id="252" name="Group 251">
            <a:extLst>
              <a:ext uri="{FF2B5EF4-FFF2-40B4-BE49-F238E27FC236}">
                <a16:creationId xmlns:a16="http://schemas.microsoft.com/office/drawing/2014/main" id="{9E332D12-FE5A-BE49-8B90-2A12719CBCB1}"/>
              </a:ext>
            </a:extLst>
          </p:cNvPr>
          <p:cNvGrpSpPr/>
          <p:nvPr/>
        </p:nvGrpSpPr>
        <p:grpSpPr>
          <a:xfrm>
            <a:off x="5408147" y="1528345"/>
            <a:ext cx="907867" cy="1641045"/>
            <a:chOff x="-487210" y="1869407"/>
            <a:chExt cx="263387" cy="459915"/>
          </a:xfrm>
        </p:grpSpPr>
        <p:sp>
          <p:nvSpPr>
            <p:cNvPr id="257" name="Freeform: Shape 25">
              <a:extLst>
                <a:ext uri="{FF2B5EF4-FFF2-40B4-BE49-F238E27FC236}">
                  <a16:creationId xmlns:a16="http://schemas.microsoft.com/office/drawing/2014/main" id="{818556A4-9697-0B43-A4CE-2671B0054B52}"/>
                </a:ext>
              </a:extLst>
            </p:cNvPr>
            <p:cNvSpPr/>
            <p:nvPr/>
          </p:nvSpPr>
          <p:spPr>
            <a:xfrm>
              <a:off x="-485923" y="1922511"/>
              <a:ext cx="9655" cy="64369"/>
            </a:xfrm>
            <a:custGeom>
              <a:avLst/>
              <a:gdLst>
                <a:gd name="connsiteX0" fmla="*/ 6759 w 9655"/>
                <a:gd name="connsiteY0" fmla="*/ 62438 h 64368"/>
                <a:gd name="connsiteX1" fmla="*/ 4828 w 9655"/>
                <a:gd name="connsiteY1" fmla="*/ 42483 h 64368"/>
                <a:gd name="connsiteX2" fmla="*/ 4828 w 9655"/>
                <a:gd name="connsiteY2" fmla="*/ 4828 h 64368"/>
              </a:gdLst>
              <a:ahLst/>
              <a:cxnLst>
                <a:cxn ang="0">
                  <a:pos x="connsiteX0" y="connsiteY0"/>
                </a:cxn>
                <a:cxn ang="0">
                  <a:pos x="connsiteX1" y="connsiteY1"/>
                </a:cxn>
                <a:cxn ang="0">
                  <a:pos x="connsiteX2" y="connsiteY2"/>
                </a:cxn>
              </a:cxnLst>
              <a:rect l="l" t="t" r="r" b="b"/>
              <a:pathLst>
                <a:path w="9655" h="64368">
                  <a:moveTo>
                    <a:pt x="6759" y="62438"/>
                  </a:moveTo>
                  <a:cubicBezTo>
                    <a:pt x="5471" y="56001"/>
                    <a:pt x="4828" y="49564"/>
                    <a:pt x="4828" y="42483"/>
                  </a:cubicBezTo>
                  <a:lnTo>
                    <a:pt x="4828" y="4828"/>
                  </a:ln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59" name="Freeform: Shape 26">
              <a:extLst>
                <a:ext uri="{FF2B5EF4-FFF2-40B4-BE49-F238E27FC236}">
                  <a16:creationId xmlns:a16="http://schemas.microsoft.com/office/drawing/2014/main" id="{F6B2CFCF-5710-5945-9E0F-7BA4821E59EF}"/>
                </a:ext>
              </a:extLst>
            </p:cNvPr>
            <p:cNvSpPr/>
            <p:nvPr/>
          </p:nvSpPr>
          <p:spPr>
            <a:xfrm>
              <a:off x="-479807" y="1994604"/>
              <a:ext cx="254257" cy="334718"/>
            </a:xfrm>
            <a:custGeom>
              <a:avLst/>
              <a:gdLst>
                <a:gd name="connsiteX0" fmla="*/ 244280 w 254257"/>
                <a:gd name="connsiteY0" fmla="*/ 207268 h 334718"/>
                <a:gd name="connsiteX1" fmla="*/ 250073 w 254257"/>
                <a:gd name="connsiteY1" fmla="*/ 240418 h 334718"/>
                <a:gd name="connsiteX2" fmla="*/ 249751 w 254257"/>
                <a:gd name="connsiteY2" fmla="*/ 317017 h 334718"/>
                <a:gd name="connsiteX3" fmla="*/ 236234 w 254257"/>
                <a:gd name="connsiteY3" fmla="*/ 330534 h 334718"/>
                <a:gd name="connsiteX4" fmla="*/ 236234 w 254257"/>
                <a:gd name="connsiteY4" fmla="*/ 330534 h 334718"/>
                <a:gd name="connsiteX5" fmla="*/ 222716 w 254257"/>
                <a:gd name="connsiteY5" fmla="*/ 317017 h 334718"/>
                <a:gd name="connsiteX6" fmla="*/ 223038 w 254257"/>
                <a:gd name="connsiteY6" fmla="*/ 240418 h 334718"/>
                <a:gd name="connsiteX7" fmla="*/ 116830 w 254257"/>
                <a:gd name="connsiteY7" fmla="*/ 116830 h 334718"/>
                <a:gd name="connsiteX8" fmla="*/ 4828 w 254257"/>
                <a:gd name="connsiteY8" fmla="*/ 4828 h 33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257" h="334718">
                  <a:moveTo>
                    <a:pt x="244280" y="207268"/>
                  </a:moveTo>
                  <a:cubicBezTo>
                    <a:pt x="247820" y="217567"/>
                    <a:pt x="250073" y="228510"/>
                    <a:pt x="250073" y="240418"/>
                  </a:cubicBezTo>
                  <a:lnTo>
                    <a:pt x="249751" y="317017"/>
                  </a:lnTo>
                  <a:cubicBezTo>
                    <a:pt x="249751" y="324419"/>
                    <a:pt x="243636" y="330534"/>
                    <a:pt x="236234" y="330534"/>
                  </a:cubicBezTo>
                  <a:lnTo>
                    <a:pt x="236234" y="330534"/>
                  </a:lnTo>
                  <a:cubicBezTo>
                    <a:pt x="228831" y="330534"/>
                    <a:pt x="222716" y="324419"/>
                    <a:pt x="222716" y="317017"/>
                  </a:cubicBezTo>
                  <a:lnTo>
                    <a:pt x="223038" y="240418"/>
                  </a:lnTo>
                  <a:cubicBezTo>
                    <a:pt x="223360" y="191176"/>
                    <a:pt x="171543" y="155129"/>
                    <a:pt x="116830" y="116830"/>
                  </a:cubicBezTo>
                  <a:cubicBezTo>
                    <a:pt x="69518" y="83680"/>
                    <a:pt x="21564" y="49886"/>
                    <a:pt x="4828" y="4828"/>
                  </a:cubicBez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60" name="Freeform: Shape 27">
              <a:extLst>
                <a:ext uri="{FF2B5EF4-FFF2-40B4-BE49-F238E27FC236}">
                  <a16:creationId xmlns:a16="http://schemas.microsoft.com/office/drawing/2014/main" id="{D0BA5282-E932-E145-8776-743755DF5625}"/>
                </a:ext>
              </a:extLst>
            </p:cNvPr>
            <p:cNvSpPr/>
            <p:nvPr/>
          </p:nvSpPr>
          <p:spPr>
            <a:xfrm>
              <a:off x="-485923" y="1869407"/>
              <a:ext cx="234946" cy="302534"/>
            </a:xfrm>
            <a:custGeom>
              <a:avLst/>
              <a:gdLst>
                <a:gd name="connsiteX0" fmla="*/ 4828 w 234946"/>
                <a:gd name="connsiteY0" fmla="*/ 45380 h 302533"/>
                <a:gd name="connsiteX1" fmla="*/ 4828 w 234946"/>
                <a:gd name="connsiteY1" fmla="*/ 18345 h 302533"/>
                <a:gd name="connsiteX2" fmla="*/ 18345 w 234946"/>
                <a:gd name="connsiteY2" fmla="*/ 4828 h 302533"/>
                <a:gd name="connsiteX3" fmla="*/ 18345 w 234946"/>
                <a:gd name="connsiteY3" fmla="*/ 4828 h 302533"/>
                <a:gd name="connsiteX4" fmla="*/ 31863 w 234946"/>
                <a:gd name="connsiteY4" fmla="*/ 18345 h 302533"/>
                <a:gd name="connsiteX5" fmla="*/ 31541 w 234946"/>
                <a:gd name="connsiteY5" fmla="*/ 95910 h 302533"/>
                <a:gd name="connsiteX6" fmla="*/ 137749 w 234946"/>
                <a:gd name="connsiteY6" fmla="*/ 219498 h 302533"/>
                <a:gd name="connsiteX7" fmla="*/ 230119 w 234946"/>
                <a:gd name="connsiteY7" fmla="*/ 297706 h 30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46" h="302533">
                  <a:moveTo>
                    <a:pt x="4828" y="45380"/>
                  </a:moveTo>
                  <a:lnTo>
                    <a:pt x="4828" y="18345"/>
                  </a:lnTo>
                  <a:cubicBezTo>
                    <a:pt x="4828" y="10943"/>
                    <a:pt x="10943" y="4828"/>
                    <a:pt x="18345" y="4828"/>
                  </a:cubicBezTo>
                  <a:lnTo>
                    <a:pt x="18345" y="4828"/>
                  </a:lnTo>
                  <a:cubicBezTo>
                    <a:pt x="25748" y="4828"/>
                    <a:pt x="31863" y="10943"/>
                    <a:pt x="31863" y="18345"/>
                  </a:cubicBezTo>
                  <a:lnTo>
                    <a:pt x="31541" y="95910"/>
                  </a:lnTo>
                  <a:cubicBezTo>
                    <a:pt x="31219" y="145152"/>
                    <a:pt x="83036" y="181198"/>
                    <a:pt x="137749" y="219498"/>
                  </a:cubicBezTo>
                  <a:cubicBezTo>
                    <a:pt x="172187" y="243636"/>
                    <a:pt x="207268" y="268418"/>
                    <a:pt x="230119" y="297706"/>
                  </a:cubicBez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65" name="Freeform: Shape 28">
              <a:extLst>
                <a:ext uri="{FF2B5EF4-FFF2-40B4-BE49-F238E27FC236}">
                  <a16:creationId xmlns:a16="http://schemas.microsoft.com/office/drawing/2014/main" id="{98D76737-F867-AB45-8444-C390968C1706}"/>
                </a:ext>
              </a:extLst>
            </p:cNvPr>
            <p:cNvSpPr/>
            <p:nvPr/>
          </p:nvSpPr>
          <p:spPr>
            <a:xfrm>
              <a:off x="-487210" y="2109067"/>
              <a:ext cx="109427" cy="218854"/>
            </a:xfrm>
            <a:custGeom>
              <a:avLst/>
              <a:gdLst>
                <a:gd name="connsiteX0" fmla="*/ 18345 w 109427"/>
                <a:gd name="connsiteY0" fmla="*/ 215106 h 218854"/>
                <a:gd name="connsiteX1" fmla="*/ 18345 w 109427"/>
                <a:gd name="connsiteY1" fmla="*/ 215106 h 218854"/>
                <a:gd name="connsiteX2" fmla="*/ 4828 w 109427"/>
                <a:gd name="connsiteY2" fmla="*/ 201588 h 218854"/>
                <a:gd name="connsiteX3" fmla="*/ 5150 w 109427"/>
                <a:gd name="connsiteY3" fmla="*/ 124989 h 218854"/>
                <a:gd name="connsiteX4" fmla="*/ 33794 w 109427"/>
                <a:gd name="connsiteY4" fmla="*/ 53861 h 218854"/>
                <a:gd name="connsiteX5" fmla="*/ 84645 w 109427"/>
                <a:gd name="connsiteY5" fmla="*/ 7516 h 218854"/>
                <a:gd name="connsiteX6" fmla="*/ 103634 w 109427"/>
                <a:gd name="connsiteY6" fmla="*/ 10412 h 218854"/>
                <a:gd name="connsiteX7" fmla="*/ 103634 w 109427"/>
                <a:gd name="connsiteY7" fmla="*/ 10412 h 218854"/>
                <a:gd name="connsiteX8" fmla="*/ 100737 w 109427"/>
                <a:gd name="connsiteY8" fmla="*/ 29079 h 218854"/>
                <a:gd name="connsiteX9" fmla="*/ 32184 w 109427"/>
                <a:gd name="connsiteY9" fmla="*/ 124667 h 218854"/>
                <a:gd name="connsiteX10" fmla="*/ 31863 w 109427"/>
                <a:gd name="connsiteY10" fmla="*/ 201588 h 218854"/>
                <a:gd name="connsiteX11" fmla="*/ 18345 w 109427"/>
                <a:gd name="connsiteY11" fmla="*/ 215106 h 21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27" h="218854">
                  <a:moveTo>
                    <a:pt x="18345" y="215106"/>
                  </a:moveTo>
                  <a:lnTo>
                    <a:pt x="18345" y="215106"/>
                  </a:lnTo>
                  <a:cubicBezTo>
                    <a:pt x="10943" y="215106"/>
                    <a:pt x="4828" y="208990"/>
                    <a:pt x="4828" y="201588"/>
                  </a:cubicBezTo>
                  <a:lnTo>
                    <a:pt x="5150" y="124989"/>
                  </a:lnTo>
                  <a:cubicBezTo>
                    <a:pt x="5150" y="100207"/>
                    <a:pt x="14483" y="77034"/>
                    <a:pt x="33794" y="53861"/>
                  </a:cubicBezTo>
                  <a:cubicBezTo>
                    <a:pt x="48277" y="36160"/>
                    <a:pt x="66944" y="21033"/>
                    <a:pt x="84645" y="7516"/>
                  </a:cubicBezTo>
                  <a:cubicBezTo>
                    <a:pt x="90760" y="3010"/>
                    <a:pt x="99128" y="4297"/>
                    <a:pt x="103634" y="10412"/>
                  </a:cubicBezTo>
                  <a:lnTo>
                    <a:pt x="103634" y="10412"/>
                  </a:lnTo>
                  <a:cubicBezTo>
                    <a:pt x="107818" y="16527"/>
                    <a:pt x="106531" y="24574"/>
                    <a:pt x="100737" y="29079"/>
                  </a:cubicBezTo>
                  <a:cubicBezTo>
                    <a:pt x="59219" y="60298"/>
                    <a:pt x="32184" y="88942"/>
                    <a:pt x="32184" y="124667"/>
                  </a:cubicBezTo>
                  <a:lnTo>
                    <a:pt x="31863" y="201588"/>
                  </a:lnTo>
                  <a:cubicBezTo>
                    <a:pt x="31863" y="208990"/>
                    <a:pt x="25748" y="215106"/>
                    <a:pt x="18345" y="215106"/>
                  </a:cubicBezTo>
                  <a:close/>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67" name="Freeform: Shape 29">
              <a:extLst>
                <a:ext uri="{FF2B5EF4-FFF2-40B4-BE49-F238E27FC236}">
                  <a16:creationId xmlns:a16="http://schemas.microsoft.com/office/drawing/2014/main" id="{55074981-1F5B-7A45-8B89-C391CE133795}"/>
                </a:ext>
              </a:extLst>
            </p:cNvPr>
            <p:cNvSpPr/>
            <p:nvPr/>
          </p:nvSpPr>
          <p:spPr>
            <a:xfrm>
              <a:off x="-333250" y="1870050"/>
              <a:ext cx="109427" cy="218854"/>
            </a:xfrm>
            <a:custGeom>
              <a:avLst/>
              <a:gdLst>
                <a:gd name="connsiteX0" fmla="*/ 104159 w 109427"/>
                <a:gd name="connsiteY0" fmla="*/ 95910 h 218854"/>
                <a:gd name="connsiteX1" fmla="*/ 26273 w 109427"/>
                <a:gd name="connsiteY1" fmla="*/ 212096 h 218854"/>
                <a:gd name="connsiteX2" fmla="*/ 7284 w 109427"/>
                <a:gd name="connsiteY2" fmla="*/ 209199 h 218854"/>
                <a:gd name="connsiteX3" fmla="*/ 7284 w 109427"/>
                <a:gd name="connsiteY3" fmla="*/ 209199 h 218854"/>
                <a:gd name="connsiteX4" fmla="*/ 10181 w 109427"/>
                <a:gd name="connsiteY4" fmla="*/ 190532 h 218854"/>
                <a:gd name="connsiteX5" fmla="*/ 55561 w 109427"/>
                <a:gd name="connsiteY5" fmla="*/ 149336 h 218854"/>
                <a:gd name="connsiteX6" fmla="*/ 77446 w 109427"/>
                <a:gd name="connsiteY6" fmla="*/ 95910 h 218854"/>
                <a:gd name="connsiteX7" fmla="*/ 77768 w 109427"/>
                <a:gd name="connsiteY7" fmla="*/ 18345 h 218854"/>
                <a:gd name="connsiteX8" fmla="*/ 91286 w 109427"/>
                <a:gd name="connsiteY8" fmla="*/ 4828 h 218854"/>
                <a:gd name="connsiteX9" fmla="*/ 91286 w 109427"/>
                <a:gd name="connsiteY9" fmla="*/ 4828 h 218854"/>
                <a:gd name="connsiteX10" fmla="*/ 104803 w 109427"/>
                <a:gd name="connsiteY10" fmla="*/ 18345 h 218854"/>
                <a:gd name="connsiteX11" fmla="*/ 104803 w 109427"/>
                <a:gd name="connsiteY11" fmla="*/ 44415 h 21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27" h="218854">
                  <a:moveTo>
                    <a:pt x="104159" y="95910"/>
                  </a:moveTo>
                  <a:cubicBezTo>
                    <a:pt x="103838" y="144508"/>
                    <a:pt x="67791" y="180555"/>
                    <a:pt x="26273" y="212096"/>
                  </a:cubicBezTo>
                  <a:cubicBezTo>
                    <a:pt x="20158" y="216601"/>
                    <a:pt x="11790" y="215314"/>
                    <a:pt x="7284" y="209199"/>
                  </a:cubicBezTo>
                  <a:lnTo>
                    <a:pt x="7284" y="209199"/>
                  </a:lnTo>
                  <a:cubicBezTo>
                    <a:pt x="3100" y="203084"/>
                    <a:pt x="4388" y="195038"/>
                    <a:pt x="10181" y="190532"/>
                  </a:cubicBezTo>
                  <a:cubicBezTo>
                    <a:pt x="25629" y="178946"/>
                    <a:pt x="42687" y="164784"/>
                    <a:pt x="55561" y="149336"/>
                  </a:cubicBezTo>
                  <a:cubicBezTo>
                    <a:pt x="70044" y="131634"/>
                    <a:pt x="77446" y="114255"/>
                    <a:pt x="77446" y="95910"/>
                  </a:cubicBezTo>
                  <a:lnTo>
                    <a:pt x="77768" y="18345"/>
                  </a:lnTo>
                  <a:cubicBezTo>
                    <a:pt x="77768" y="10943"/>
                    <a:pt x="83883" y="4828"/>
                    <a:pt x="91286" y="4828"/>
                  </a:cubicBezTo>
                  <a:lnTo>
                    <a:pt x="91286" y="4828"/>
                  </a:lnTo>
                  <a:cubicBezTo>
                    <a:pt x="98688" y="4828"/>
                    <a:pt x="104803" y="10943"/>
                    <a:pt x="104803" y="18345"/>
                  </a:cubicBezTo>
                  <a:lnTo>
                    <a:pt x="104803" y="44415"/>
                  </a:ln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68" name="Freeform: Shape 30">
              <a:extLst>
                <a:ext uri="{FF2B5EF4-FFF2-40B4-BE49-F238E27FC236}">
                  <a16:creationId xmlns:a16="http://schemas.microsoft.com/office/drawing/2014/main" id="{36BD9740-DEA1-5D46-82C5-23E5DD83DC11}"/>
                </a:ext>
              </a:extLst>
            </p:cNvPr>
            <p:cNvSpPr/>
            <p:nvPr/>
          </p:nvSpPr>
          <p:spPr>
            <a:xfrm>
              <a:off x="-233918" y="1922511"/>
              <a:ext cx="9655" cy="28966"/>
            </a:xfrm>
            <a:custGeom>
              <a:avLst/>
              <a:gdLst>
                <a:gd name="connsiteX0" fmla="*/ 4828 w 9655"/>
                <a:gd name="connsiteY0" fmla="*/ 4828 h 28966"/>
                <a:gd name="connsiteX1" fmla="*/ 4828 w 9655"/>
                <a:gd name="connsiteY1" fmla="*/ 27035 h 28966"/>
              </a:gdLst>
              <a:ahLst/>
              <a:cxnLst>
                <a:cxn ang="0">
                  <a:pos x="connsiteX0" y="connsiteY0"/>
                </a:cxn>
                <a:cxn ang="0">
                  <a:pos x="connsiteX1" y="connsiteY1"/>
                </a:cxn>
              </a:cxnLst>
              <a:rect l="l" t="t" r="r" b="b"/>
              <a:pathLst>
                <a:path w="9655" h="28966">
                  <a:moveTo>
                    <a:pt x="4828" y="4828"/>
                  </a:moveTo>
                  <a:lnTo>
                    <a:pt x="4828" y="27035"/>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nvGrpSpPr>
            <p:cNvPr id="269" name="Group 268">
              <a:extLst>
                <a:ext uri="{FF2B5EF4-FFF2-40B4-BE49-F238E27FC236}">
                  <a16:creationId xmlns:a16="http://schemas.microsoft.com/office/drawing/2014/main" id="{6B6264F9-DA56-D646-8AD6-ECA6222406E5}"/>
                </a:ext>
              </a:extLst>
            </p:cNvPr>
            <p:cNvGrpSpPr/>
            <p:nvPr/>
          </p:nvGrpSpPr>
          <p:grpSpPr>
            <a:xfrm>
              <a:off x="-440864" y="1909959"/>
              <a:ext cx="165750" cy="380420"/>
              <a:chOff x="-440864" y="1909959"/>
              <a:chExt cx="165750" cy="380420"/>
            </a:xfrm>
          </p:grpSpPr>
          <p:sp>
            <p:nvSpPr>
              <p:cNvPr id="270" name="Freeform: Shape 31">
                <a:extLst>
                  <a:ext uri="{FF2B5EF4-FFF2-40B4-BE49-F238E27FC236}">
                    <a16:creationId xmlns:a16="http://schemas.microsoft.com/office/drawing/2014/main" id="{CD0252B9-A3A1-B54B-844C-E6FF0632797D}"/>
                  </a:ext>
                </a:extLst>
              </p:cNvPr>
              <p:cNvSpPr/>
              <p:nvPr/>
            </p:nvSpPr>
            <p:spPr>
              <a:xfrm>
                <a:off x="-408680" y="2021639"/>
                <a:ext cx="102990" cy="9655"/>
              </a:xfrm>
              <a:custGeom>
                <a:avLst/>
                <a:gdLst>
                  <a:gd name="connsiteX0" fmla="*/ 98806 w 102990"/>
                  <a:gd name="connsiteY0" fmla="*/ 4828 h 9655"/>
                  <a:gd name="connsiteX1" fmla="*/ 4828 w 102990"/>
                  <a:gd name="connsiteY1" fmla="*/ 4828 h 9655"/>
                </a:gdLst>
                <a:ahLst/>
                <a:cxnLst>
                  <a:cxn ang="0">
                    <a:pos x="connsiteX0" y="connsiteY0"/>
                  </a:cxn>
                  <a:cxn ang="0">
                    <a:pos x="connsiteX1" y="connsiteY1"/>
                  </a:cxn>
                </a:cxnLst>
                <a:rect l="l" t="t" r="r" b="b"/>
                <a:pathLst>
                  <a:path w="102990" h="9655">
                    <a:moveTo>
                      <a:pt x="98806"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1" name="Freeform: Shape 32">
                <a:extLst>
                  <a:ext uri="{FF2B5EF4-FFF2-40B4-BE49-F238E27FC236}">
                    <a16:creationId xmlns:a16="http://schemas.microsoft.com/office/drawing/2014/main" id="{8084DEE7-0764-BA4F-824D-69BEC38631D9}"/>
                  </a:ext>
                </a:extLst>
              </p:cNvPr>
              <p:cNvSpPr/>
              <p:nvPr/>
            </p:nvSpPr>
            <p:spPr>
              <a:xfrm>
                <a:off x="-436680" y="1964994"/>
                <a:ext cx="160922" cy="9655"/>
              </a:xfrm>
              <a:custGeom>
                <a:avLst/>
                <a:gdLst>
                  <a:gd name="connsiteX0" fmla="*/ 158026 w 160922"/>
                  <a:gd name="connsiteY0" fmla="*/ 4828 h 9655"/>
                  <a:gd name="connsiteX1" fmla="*/ 4828 w 160922"/>
                  <a:gd name="connsiteY1" fmla="*/ 4828 h 9655"/>
                </a:gdLst>
                <a:ahLst/>
                <a:cxnLst>
                  <a:cxn ang="0">
                    <a:pos x="connsiteX0" y="connsiteY0"/>
                  </a:cxn>
                  <a:cxn ang="0">
                    <a:pos x="connsiteX1" y="connsiteY1"/>
                  </a:cxn>
                </a:cxnLst>
                <a:rect l="l" t="t" r="r" b="b"/>
                <a:pathLst>
                  <a:path w="160922" h="9655">
                    <a:moveTo>
                      <a:pt x="158026"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2" name="Freeform: Shape 33">
                <a:extLst>
                  <a:ext uri="{FF2B5EF4-FFF2-40B4-BE49-F238E27FC236}">
                    <a16:creationId xmlns:a16="http://schemas.microsoft.com/office/drawing/2014/main" id="{F1A54F4E-C6F9-434D-871A-E3AB3426A291}"/>
                  </a:ext>
                </a:extLst>
              </p:cNvPr>
              <p:cNvSpPr/>
              <p:nvPr/>
            </p:nvSpPr>
            <p:spPr>
              <a:xfrm>
                <a:off x="-408036" y="2166469"/>
                <a:ext cx="99772" cy="9655"/>
              </a:xfrm>
              <a:custGeom>
                <a:avLst/>
                <a:gdLst>
                  <a:gd name="connsiteX0" fmla="*/ 96232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6232"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3" name="Freeform: Shape 34">
                <a:extLst>
                  <a:ext uri="{FF2B5EF4-FFF2-40B4-BE49-F238E27FC236}">
                    <a16:creationId xmlns:a16="http://schemas.microsoft.com/office/drawing/2014/main" id="{6A1BACDB-7703-2244-AB61-11E540701C29}"/>
                  </a:ext>
                </a:extLst>
              </p:cNvPr>
              <p:cNvSpPr/>
              <p:nvPr/>
            </p:nvSpPr>
            <p:spPr>
              <a:xfrm>
                <a:off x="-439255" y="2223757"/>
                <a:ext cx="164141" cy="9655"/>
              </a:xfrm>
              <a:custGeom>
                <a:avLst/>
                <a:gdLst>
                  <a:gd name="connsiteX0" fmla="*/ 159635 w 164140"/>
                  <a:gd name="connsiteY0" fmla="*/ 4828 h 9655"/>
                  <a:gd name="connsiteX1" fmla="*/ 4828 w 164140"/>
                  <a:gd name="connsiteY1" fmla="*/ 4828 h 9655"/>
                </a:gdLst>
                <a:ahLst/>
                <a:cxnLst>
                  <a:cxn ang="0">
                    <a:pos x="connsiteX0" y="connsiteY0"/>
                  </a:cxn>
                  <a:cxn ang="0">
                    <a:pos x="connsiteX1" y="connsiteY1"/>
                  </a:cxn>
                </a:cxnLst>
                <a:rect l="l" t="t" r="r" b="b"/>
                <a:pathLst>
                  <a:path w="164140" h="9655">
                    <a:moveTo>
                      <a:pt x="159635"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4" name="Freeform: Shape 35">
                <a:extLst>
                  <a:ext uri="{FF2B5EF4-FFF2-40B4-BE49-F238E27FC236}">
                    <a16:creationId xmlns:a16="http://schemas.microsoft.com/office/drawing/2014/main" id="{104E5E6A-E798-4043-A85D-2CCBE56855CC}"/>
                  </a:ext>
                </a:extLst>
              </p:cNvPr>
              <p:cNvSpPr/>
              <p:nvPr/>
            </p:nvSpPr>
            <p:spPr>
              <a:xfrm>
                <a:off x="-440864" y="2280724"/>
                <a:ext cx="41840" cy="9655"/>
              </a:xfrm>
              <a:custGeom>
                <a:avLst/>
                <a:gdLst>
                  <a:gd name="connsiteX0" fmla="*/ 37656 w 41839"/>
                  <a:gd name="connsiteY0" fmla="*/ 4828 h 9655"/>
                  <a:gd name="connsiteX1" fmla="*/ 4828 w 41839"/>
                  <a:gd name="connsiteY1" fmla="*/ 4828 h 9655"/>
                </a:gdLst>
                <a:ahLst/>
                <a:cxnLst>
                  <a:cxn ang="0">
                    <a:pos x="connsiteX0" y="connsiteY0"/>
                  </a:cxn>
                  <a:cxn ang="0">
                    <a:pos x="connsiteX1" y="connsiteY1"/>
                  </a:cxn>
                </a:cxnLst>
                <a:rect l="l" t="t" r="r" b="b"/>
                <a:pathLst>
                  <a:path w="41839" h="9655">
                    <a:moveTo>
                      <a:pt x="37656"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5" name="Freeform: Shape 36">
                <a:extLst>
                  <a:ext uri="{FF2B5EF4-FFF2-40B4-BE49-F238E27FC236}">
                    <a16:creationId xmlns:a16="http://schemas.microsoft.com/office/drawing/2014/main" id="{5C6AFD18-AC6E-1447-BD1D-DFEA5CA9FB81}"/>
                  </a:ext>
                </a:extLst>
              </p:cNvPr>
              <p:cNvSpPr/>
              <p:nvPr/>
            </p:nvSpPr>
            <p:spPr>
              <a:xfrm>
                <a:off x="-391944" y="2280724"/>
                <a:ext cx="115864" cy="9655"/>
              </a:xfrm>
              <a:custGeom>
                <a:avLst/>
                <a:gdLst>
                  <a:gd name="connsiteX0" fmla="*/ 112324 w 115864"/>
                  <a:gd name="connsiteY0" fmla="*/ 4828 h 9655"/>
                  <a:gd name="connsiteX1" fmla="*/ 4828 w 115864"/>
                  <a:gd name="connsiteY1" fmla="*/ 4828 h 9655"/>
                </a:gdLst>
                <a:ahLst/>
                <a:cxnLst>
                  <a:cxn ang="0">
                    <a:pos x="connsiteX0" y="connsiteY0"/>
                  </a:cxn>
                  <a:cxn ang="0">
                    <a:pos x="connsiteX1" y="connsiteY1"/>
                  </a:cxn>
                </a:cxnLst>
                <a:rect l="l" t="t" r="r" b="b"/>
                <a:pathLst>
                  <a:path w="115864" h="9655">
                    <a:moveTo>
                      <a:pt x="112324" y="4828"/>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6" name="Freeform: Shape 37">
                <a:extLst>
                  <a:ext uri="{FF2B5EF4-FFF2-40B4-BE49-F238E27FC236}">
                    <a16:creationId xmlns:a16="http://schemas.microsoft.com/office/drawing/2014/main" id="{F540470C-309E-794C-89E4-4775048ADDCF}"/>
                  </a:ext>
                </a:extLst>
              </p:cNvPr>
              <p:cNvSpPr/>
              <p:nvPr/>
            </p:nvSpPr>
            <p:spPr>
              <a:xfrm>
                <a:off x="-316954" y="1909959"/>
                <a:ext cx="41840" cy="9655"/>
              </a:xfrm>
              <a:custGeom>
                <a:avLst/>
                <a:gdLst>
                  <a:gd name="connsiteX0" fmla="*/ 4828 w 41839"/>
                  <a:gd name="connsiteY0" fmla="*/ 4828 h 9655"/>
                  <a:gd name="connsiteX1" fmla="*/ 37656 w 41839"/>
                  <a:gd name="connsiteY1" fmla="*/ 4828 h 9655"/>
                </a:gdLst>
                <a:ahLst/>
                <a:cxnLst>
                  <a:cxn ang="0">
                    <a:pos x="connsiteX0" y="connsiteY0"/>
                  </a:cxn>
                  <a:cxn ang="0">
                    <a:pos x="connsiteX1" y="connsiteY1"/>
                  </a:cxn>
                </a:cxnLst>
                <a:rect l="l" t="t" r="r" b="b"/>
                <a:pathLst>
                  <a:path w="41839" h="9655">
                    <a:moveTo>
                      <a:pt x="4828" y="4828"/>
                    </a:moveTo>
                    <a:lnTo>
                      <a:pt x="37656"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277" name="Freeform: Shape 38">
                <a:extLst>
                  <a:ext uri="{FF2B5EF4-FFF2-40B4-BE49-F238E27FC236}">
                    <a16:creationId xmlns:a16="http://schemas.microsoft.com/office/drawing/2014/main" id="{1EDF3ABD-2849-4142-81D9-B78526391ADD}"/>
                  </a:ext>
                </a:extLst>
              </p:cNvPr>
              <p:cNvSpPr/>
              <p:nvPr/>
            </p:nvSpPr>
            <p:spPr>
              <a:xfrm>
                <a:off x="-440542" y="1909959"/>
                <a:ext cx="115864" cy="9655"/>
              </a:xfrm>
              <a:custGeom>
                <a:avLst/>
                <a:gdLst>
                  <a:gd name="connsiteX0" fmla="*/ 4828 w 115864"/>
                  <a:gd name="connsiteY0" fmla="*/ 4828 h 9655"/>
                  <a:gd name="connsiteX1" fmla="*/ 112324 w 115864"/>
                  <a:gd name="connsiteY1" fmla="*/ 4828 h 9655"/>
                </a:gdLst>
                <a:ahLst/>
                <a:cxnLst>
                  <a:cxn ang="0">
                    <a:pos x="connsiteX0" y="connsiteY0"/>
                  </a:cxn>
                  <a:cxn ang="0">
                    <a:pos x="connsiteX1" y="connsiteY1"/>
                  </a:cxn>
                </a:cxnLst>
                <a:rect l="l" t="t" r="r" b="b"/>
                <a:pathLst>
                  <a:path w="115864" h="9655">
                    <a:moveTo>
                      <a:pt x="4828" y="4828"/>
                    </a:moveTo>
                    <a:lnTo>
                      <a:pt x="112324"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grpSp>
      <p:sp>
        <p:nvSpPr>
          <p:cNvPr id="278" name="Rectangle 16">
            <a:extLst>
              <a:ext uri="{FF2B5EF4-FFF2-40B4-BE49-F238E27FC236}">
                <a16:creationId xmlns:a16="http://schemas.microsoft.com/office/drawing/2014/main" id="{0402D6F2-8846-E14D-9DE2-00E55A11DB03}"/>
              </a:ext>
            </a:extLst>
          </p:cNvPr>
          <p:cNvSpPr/>
          <p:nvPr/>
        </p:nvSpPr>
        <p:spPr>
          <a:xfrm>
            <a:off x="4498820" y="3307691"/>
            <a:ext cx="2815221" cy="781752"/>
          </a:xfrm>
          <a:prstGeom prst="rect">
            <a:avLst/>
          </a:prstGeom>
        </p:spPr>
        <p:txBody>
          <a:bodyPr wrap="square">
            <a:spAutoFit/>
          </a:bodyPr>
          <a:lstStyle/>
          <a:p>
            <a:pPr algn="ctr">
              <a:defRPr/>
            </a:pPr>
            <a:r>
              <a:rPr lang="en-US" sz="224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Gene sequencing</a:t>
            </a:r>
          </a:p>
          <a:p>
            <a:pPr algn="ctr">
              <a:defRPr/>
            </a:pPr>
            <a:r>
              <a:rPr lang="en-US" sz="224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&amp; Drug Discovery</a:t>
            </a:r>
          </a:p>
        </p:txBody>
      </p:sp>
      <p:sp>
        <p:nvSpPr>
          <p:cNvPr id="309" name="Rectangle 16">
            <a:extLst>
              <a:ext uri="{FF2B5EF4-FFF2-40B4-BE49-F238E27FC236}">
                <a16:creationId xmlns:a16="http://schemas.microsoft.com/office/drawing/2014/main" id="{52F53038-3186-9C46-896D-62186CC7C711}"/>
              </a:ext>
            </a:extLst>
          </p:cNvPr>
          <p:cNvSpPr/>
          <p:nvPr/>
        </p:nvSpPr>
        <p:spPr>
          <a:xfrm>
            <a:off x="436690" y="3220587"/>
            <a:ext cx="4102146" cy="880241"/>
          </a:xfrm>
          <a:prstGeom prst="rect">
            <a:avLst/>
          </a:prstGeom>
        </p:spPr>
        <p:txBody>
          <a:bodyPr wrap="square">
            <a:spAutoFit/>
          </a:bodyPr>
          <a:lstStyle/>
          <a:p>
            <a:pPr algn="ctr">
              <a:spcAft>
                <a:spcPts val="1920"/>
              </a:spcAft>
              <a:defRPr/>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Autonomous vehicle</a:t>
            </a:r>
            <a:b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b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ML and simulation</a:t>
            </a:r>
          </a:p>
        </p:txBody>
      </p:sp>
      <p:sp>
        <p:nvSpPr>
          <p:cNvPr id="325" name="Rectangle 16">
            <a:extLst>
              <a:ext uri="{FF2B5EF4-FFF2-40B4-BE49-F238E27FC236}">
                <a16:creationId xmlns:a16="http://schemas.microsoft.com/office/drawing/2014/main" id="{D813CFA7-A9AE-E048-AC31-9CF7D1D21DDF}"/>
              </a:ext>
            </a:extLst>
          </p:cNvPr>
          <p:cNvSpPr/>
          <p:nvPr/>
        </p:nvSpPr>
        <p:spPr>
          <a:xfrm>
            <a:off x="7368667" y="6558719"/>
            <a:ext cx="3725814" cy="1274195"/>
          </a:xfrm>
          <a:prstGeom prst="rect">
            <a:avLst/>
          </a:prstGeom>
        </p:spPr>
        <p:txBody>
          <a:bodyPr wrap="square">
            <a:spAutoFit/>
          </a:bodyPr>
          <a:lstStyle/>
          <a:p>
            <a:pPr algn="ctr">
              <a:defRPr/>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Renewable Energy, </a:t>
            </a:r>
          </a:p>
          <a:p>
            <a:pPr algn="ctr">
              <a:defRPr/>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Oil and gas exploration</a:t>
            </a:r>
          </a:p>
        </p:txBody>
      </p:sp>
      <p:grpSp>
        <p:nvGrpSpPr>
          <p:cNvPr id="326" name="Group 325">
            <a:extLst>
              <a:ext uri="{FF2B5EF4-FFF2-40B4-BE49-F238E27FC236}">
                <a16:creationId xmlns:a16="http://schemas.microsoft.com/office/drawing/2014/main" id="{F8905965-51AE-9640-BF68-B837BDB3185A}"/>
              </a:ext>
            </a:extLst>
          </p:cNvPr>
          <p:cNvGrpSpPr/>
          <p:nvPr/>
        </p:nvGrpSpPr>
        <p:grpSpPr>
          <a:xfrm>
            <a:off x="8377744" y="4678969"/>
            <a:ext cx="1707661" cy="1536058"/>
            <a:chOff x="7567995" y="6900195"/>
            <a:chExt cx="566965" cy="677016"/>
          </a:xfrm>
        </p:grpSpPr>
        <p:grpSp>
          <p:nvGrpSpPr>
            <p:cNvPr id="327" name="Group 326">
              <a:extLst>
                <a:ext uri="{FF2B5EF4-FFF2-40B4-BE49-F238E27FC236}">
                  <a16:creationId xmlns:a16="http://schemas.microsoft.com/office/drawing/2014/main" id="{7C01F248-6AA7-4446-B6BE-01145940B600}"/>
                </a:ext>
              </a:extLst>
            </p:cNvPr>
            <p:cNvGrpSpPr/>
            <p:nvPr/>
          </p:nvGrpSpPr>
          <p:grpSpPr>
            <a:xfrm>
              <a:off x="7793113" y="7068608"/>
              <a:ext cx="133404" cy="325172"/>
              <a:chOff x="9571718" y="3959601"/>
              <a:chExt cx="112805" cy="274962"/>
            </a:xfrm>
          </p:grpSpPr>
          <p:sp>
            <p:nvSpPr>
              <p:cNvPr id="342" name="Freeform: Shape 44">
                <a:extLst>
                  <a:ext uri="{FF2B5EF4-FFF2-40B4-BE49-F238E27FC236}">
                    <a16:creationId xmlns:a16="http://schemas.microsoft.com/office/drawing/2014/main" id="{24FDD310-210C-D048-A1AA-B8D499829755}"/>
                  </a:ext>
                </a:extLst>
              </p:cNvPr>
              <p:cNvSpPr/>
              <p:nvPr/>
            </p:nvSpPr>
            <p:spPr>
              <a:xfrm>
                <a:off x="9571718" y="3959601"/>
                <a:ext cx="112805" cy="112805"/>
              </a:xfrm>
              <a:custGeom>
                <a:avLst/>
                <a:gdLst>
                  <a:gd name="connsiteX0" fmla="*/ 72415 w 77242"/>
                  <a:gd name="connsiteY0" fmla="*/ 38621 h 77242"/>
                  <a:gd name="connsiteX1" fmla="*/ 38621 w 77242"/>
                  <a:gd name="connsiteY1" fmla="*/ 72415 h 77242"/>
                  <a:gd name="connsiteX2" fmla="*/ 4828 w 77242"/>
                  <a:gd name="connsiteY2" fmla="*/ 38621 h 77242"/>
                  <a:gd name="connsiteX3" fmla="*/ 38621 w 77242"/>
                  <a:gd name="connsiteY3" fmla="*/ 4828 h 77242"/>
                  <a:gd name="connsiteX4" fmla="*/ 72415 w 77242"/>
                  <a:gd name="connsiteY4" fmla="*/ 38621 h 7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42" h="77242">
                    <a:moveTo>
                      <a:pt x="72415" y="38621"/>
                    </a:moveTo>
                    <a:cubicBezTo>
                      <a:pt x="72415" y="57285"/>
                      <a:pt x="57285" y="72415"/>
                      <a:pt x="38621" y="72415"/>
                    </a:cubicBezTo>
                    <a:cubicBezTo>
                      <a:pt x="19958" y="72415"/>
                      <a:pt x="4828" y="57285"/>
                      <a:pt x="4828" y="38621"/>
                    </a:cubicBezTo>
                    <a:cubicBezTo>
                      <a:pt x="4828" y="19958"/>
                      <a:pt x="19958" y="4828"/>
                      <a:pt x="38621" y="4828"/>
                    </a:cubicBezTo>
                    <a:cubicBezTo>
                      <a:pt x="57285" y="4828"/>
                      <a:pt x="72415" y="19958"/>
                      <a:pt x="72415" y="38621"/>
                    </a:cubicBezTo>
                    <a:close/>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43" name="Freeform: Shape 49">
                <a:extLst>
                  <a:ext uri="{FF2B5EF4-FFF2-40B4-BE49-F238E27FC236}">
                    <a16:creationId xmlns:a16="http://schemas.microsoft.com/office/drawing/2014/main" id="{979B195B-BDF2-584E-BB23-16EA61EB073E}"/>
                  </a:ext>
                </a:extLst>
              </p:cNvPr>
              <p:cNvSpPr/>
              <p:nvPr/>
            </p:nvSpPr>
            <p:spPr>
              <a:xfrm>
                <a:off x="9592869" y="4149959"/>
                <a:ext cx="70504" cy="14100"/>
              </a:xfrm>
              <a:custGeom>
                <a:avLst/>
                <a:gdLst>
                  <a:gd name="connsiteX0" fmla="*/ 4828 w 48276"/>
                  <a:gd name="connsiteY0" fmla="*/ 4828 h 9655"/>
                  <a:gd name="connsiteX1" fmla="*/ 43449 w 48276"/>
                  <a:gd name="connsiteY1" fmla="*/ 4828 h 9655"/>
                </a:gdLst>
                <a:ahLst/>
                <a:cxnLst>
                  <a:cxn ang="0">
                    <a:pos x="connsiteX0" y="connsiteY0"/>
                  </a:cxn>
                  <a:cxn ang="0">
                    <a:pos x="connsiteX1" y="connsiteY1"/>
                  </a:cxn>
                </a:cxnLst>
                <a:rect l="l" t="t" r="r" b="b"/>
                <a:pathLst>
                  <a:path w="48276" h="9655">
                    <a:moveTo>
                      <a:pt x="4828" y="4828"/>
                    </a:moveTo>
                    <a:lnTo>
                      <a:pt x="43449"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44" name="Freeform: Shape 50">
                <a:extLst>
                  <a:ext uri="{FF2B5EF4-FFF2-40B4-BE49-F238E27FC236}">
                    <a16:creationId xmlns:a16="http://schemas.microsoft.com/office/drawing/2014/main" id="{2C4E7DF7-5B6D-7740-9582-AEF1252FA9F7}"/>
                  </a:ext>
                </a:extLst>
              </p:cNvPr>
              <p:cNvSpPr/>
              <p:nvPr/>
            </p:nvSpPr>
            <p:spPr>
              <a:xfrm>
                <a:off x="9578769" y="4220463"/>
                <a:ext cx="98704" cy="14100"/>
              </a:xfrm>
              <a:custGeom>
                <a:avLst/>
                <a:gdLst>
                  <a:gd name="connsiteX0" fmla="*/ 4828 w 67587"/>
                  <a:gd name="connsiteY0" fmla="*/ 4828 h 9655"/>
                  <a:gd name="connsiteX1" fmla="*/ 62760 w 67587"/>
                  <a:gd name="connsiteY1" fmla="*/ 4828 h 9655"/>
                </a:gdLst>
                <a:ahLst/>
                <a:cxnLst>
                  <a:cxn ang="0">
                    <a:pos x="connsiteX0" y="connsiteY0"/>
                  </a:cxn>
                  <a:cxn ang="0">
                    <a:pos x="connsiteX1" y="connsiteY1"/>
                  </a:cxn>
                </a:cxnLst>
                <a:rect l="l" t="t" r="r" b="b"/>
                <a:pathLst>
                  <a:path w="67587" h="9655">
                    <a:moveTo>
                      <a:pt x="4828" y="4828"/>
                    </a:moveTo>
                    <a:lnTo>
                      <a:pt x="62760"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sp>
          <p:nvSpPr>
            <p:cNvPr id="328" name="Freeform: Shape 40">
              <a:extLst>
                <a:ext uri="{FF2B5EF4-FFF2-40B4-BE49-F238E27FC236}">
                  <a16:creationId xmlns:a16="http://schemas.microsoft.com/office/drawing/2014/main" id="{909AFA61-C346-E84A-AC74-C9997D74FD76}"/>
                </a:ext>
              </a:extLst>
            </p:cNvPr>
            <p:cNvSpPr/>
            <p:nvPr/>
          </p:nvSpPr>
          <p:spPr>
            <a:xfrm>
              <a:off x="7577975" y="6900195"/>
              <a:ext cx="138962" cy="211223"/>
            </a:xfrm>
            <a:custGeom>
              <a:avLst/>
              <a:gdLst>
                <a:gd name="connsiteX0" fmla="*/ 70498 w 80461"/>
                <a:gd name="connsiteY0" fmla="*/ 83030 h 122300"/>
                <a:gd name="connsiteX1" fmla="*/ 14497 w 80461"/>
                <a:gd name="connsiteY1" fmla="*/ 119399 h 122300"/>
                <a:gd name="connsiteX2" fmla="*/ 4842 w 80461"/>
                <a:gd name="connsiteY2" fmla="*/ 113927 h 122300"/>
                <a:gd name="connsiteX3" fmla="*/ 8382 w 80461"/>
                <a:gd name="connsiteY3" fmla="*/ 47306 h 122300"/>
                <a:gd name="connsiteX4" fmla="*/ 10957 w 80461"/>
                <a:gd name="connsiteY4" fmla="*/ 42800 h 122300"/>
                <a:gd name="connsiteX5" fmla="*/ 66958 w 80461"/>
                <a:gd name="connsiteY5" fmla="*/ 6110 h 122300"/>
                <a:gd name="connsiteX6" fmla="*/ 76613 w 80461"/>
                <a:gd name="connsiteY6" fmla="*/ 11581 h 122300"/>
                <a:gd name="connsiteX7" fmla="*/ 73073 w 80461"/>
                <a:gd name="connsiteY7" fmla="*/ 78525 h 122300"/>
                <a:gd name="connsiteX8" fmla="*/ 70498 w 80461"/>
                <a:gd name="connsiteY8" fmla="*/ 83030 h 1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461" h="122300">
                  <a:moveTo>
                    <a:pt x="70498" y="83030"/>
                  </a:moveTo>
                  <a:lnTo>
                    <a:pt x="14497" y="119399"/>
                  </a:lnTo>
                  <a:cubicBezTo>
                    <a:pt x="9670" y="122617"/>
                    <a:pt x="4520" y="119399"/>
                    <a:pt x="4842" y="113927"/>
                  </a:cubicBezTo>
                  <a:lnTo>
                    <a:pt x="8382" y="47306"/>
                  </a:lnTo>
                  <a:cubicBezTo>
                    <a:pt x="8382" y="45375"/>
                    <a:pt x="9348" y="43765"/>
                    <a:pt x="10957" y="42800"/>
                  </a:cubicBezTo>
                  <a:lnTo>
                    <a:pt x="66958" y="6110"/>
                  </a:lnTo>
                  <a:cubicBezTo>
                    <a:pt x="71786" y="2891"/>
                    <a:pt x="76935" y="6110"/>
                    <a:pt x="76613" y="11581"/>
                  </a:cubicBezTo>
                  <a:lnTo>
                    <a:pt x="73073" y="78525"/>
                  </a:lnTo>
                  <a:cubicBezTo>
                    <a:pt x="73073" y="80456"/>
                    <a:pt x="72108" y="82065"/>
                    <a:pt x="70498" y="83030"/>
                  </a:cubicBezTo>
                  <a:close/>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29" name="Freeform: Shape 41">
              <a:extLst>
                <a:ext uri="{FF2B5EF4-FFF2-40B4-BE49-F238E27FC236}">
                  <a16:creationId xmlns:a16="http://schemas.microsoft.com/office/drawing/2014/main" id="{4745BE61-6075-274A-888D-B9B0A0E3D59B}"/>
                </a:ext>
              </a:extLst>
            </p:cNvPr>
            <p:cNvSpPr/>
            <p:nvPr/>
          </p:nvSpPr>
          <p:spPr>
            <a:xfrm>
              <a:off x="7901504" y="7143647"/>
              <a:ext cx="183430" cy="133404"/>
            </a:xfrm>
            <a:custGeom>
              <a:avLst/>
              <a:gdLst>
                <a:gd name="connsiteX0" fmla="*/ 4828 w 106208"/>
                <a:gd name="connsiteY0" fmla="*/ 33794 h 77242"/>
                <a:gd name="connsiteX1" fmla="*/ 76921 w 106208"/>
                <a:gd name="connsiteY1" fmla="*/ 72415 h 77242"/>
                <a:gd name="connsiteX2" fmla="*/ 100415 w 106208"/>
                <a:gd name="connsiteY2" fmla="*/ 65978 h 77242"/>
                <a:gd name="connsiteX3" fmla="*/ 100415 w 106208"/>
                <a:gd name="connsiteY3" fmla="*/ 65978 h 77242"/>
                <a:gd name="connsiteX4" fmla="*/ 93979 w 106208"/>
                <a:gd name="connsiteY4" fmla="*/ 42483 h 77242"/>
                <a:gd name="connsiteX5" fmla="*/ 24138 w 106208"/>
                <a:gd name="connsiteY5" fmla="*/ 4828 h 7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08" h="77242">
                  <a:moveTo>
                    <a:pt x="4828" y="33794"/>
                  </a:moveTo>
                  <a:lnTo>
                    <a:pt x="76921" y="72415"/>
                  </a:lnTo>
                  <a:cubicBezTo>
                    <a:pt x="84967" y="77243"/>
                    <a:pt x="95588" y="74346"/>
                    <a:pt x="100415" y="65978"/>
                  </a:cubicBezTo>
                  <a:lnTo>
                    <a:pt x="100415" y="65978"/>
                  </a:lnTo>
                  <a:cubicBezTo>
                    <a:pt x="105243" y="57932"/>
                    <a:pt x="102347" y="47311"/>
                    <a:pt x="93979" y="42483"/>
                  </a:cubicBezTo>
                  <a:lnTo>
                    <a:pt x="24138" y="4828"/>
                  </a:ln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0" name="Freeform: Shape 42">
              <a:extLst>
                <a:ext uri="{FF2B5EF4-FFF2-40B4-BE49-F238E27FC236}">
                  <a16:creationId xmlns:a16="http://schemas.microsoft.com/office/drawing/2014/main" id="{5BEA8F3E-DE77-9B42-B8B5-D3BC3B9AFB78}"/>
                </a:ext>
              </a:extLst>
            </p:cNvPr>
            <p:cNvSpPr/>
            <p:nvPr/>
          </p:nvSpPr>
          <p:spPr>
            <a:xfrm>
              <a:off x="7684724" y="7068608"/>
              <a:ext cx="105610" cy="66701"/>
            </a:xfrm>
            <a:custGeom>
              <a:avLst/>
              <a:gdLst>
                <a:gd name="connsiteX0" fmla="*/ 4828 w 61150"/>
                <a:gd name="connsiteY0" fmla="*/ 4828 h 38621"/>
                <a:gd name="connsiteX1" fmla="*/ 57932 w 61150"/>
                <a:gd name="connsiteY1" fmla="*/ 33794 h 38621"/>
              </a:gdLst>
              <a:ahLst/>
              <a:cxnLst>
                <a:cxn ang="0">
                  <a:pos x="connsiteX0" y="connsiteY0"/>
                </a:cxn>
                <a:cxn ang="0">
                  <a:pos x="connsiteX1" y="connsiteY1"/>
                </a:cxn>
              </a:cxnLst>
              <a:rect l="l" t="t" r="r" b="b"/>
              <a:pathLst>
                <a:path w="61150" h="38621">
                  <a:moveTo>
                    <a:pt x="4828" y="4828"/>
                  </a:moveTo>
                  <a:lnTo>
                    <a:pt x="57932" y="3379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1" name="Freeform: Shape 43">
              <a:extLst>
                <a:ext uri="{FF2B5EF4-FFF2-40B4-BE49-F238E27FC236}">
                  <a16:creationId xmlns:a16="http://schemas.microsoft.com/office/drawing/2014/main" id="{B6CEC157-7CAA-E945-956B-DE41AD288CBD}"/>
                </a:ext>
              </a:extLst>
            </p:cNvPr>
            <p:cNvSpPr/>
            <p:nvPr/>
          </p:nvSpPr>
          <p:spPr>
            <a:xfrm>
              <a:off x="7718073" y="7010242"/>
              <a:ext cx="100053" cy="66701"/>
            </a:xfrm>
            <a:custGeom>
              <a:avLst/>
              <a:gdLst>
                <a:gd name="connsiteX0" fmla="*/ 53104 w 57932"/>
                <a:gd name="connsiteY0" fmla="*/ 33794 h 38621"/>
                <a:gd name="connsiteX1" fmla="*/ 4828 w 57932"/>
                <a:gd name="connsiteY1" fmla="*/ 4828 h 38621"/>
              </a:gdLst>
              <a:ahLst/>
              <a:cxnLst>
                <a:cxn ang="0">
                  <a:pos x="connsiteX0" y="connsiteY0"/>
                </a:cxn>
                <a:cxn ang="0">
                  <a:pos x="connsiteX1" y="connsiteY1"/>
                </a:cxn>
              </a:cxnLst>
              <a:rect l="l" t="t" r="r" b="b"/>
              <a:pathLst>
                <a:path w="57932" h="38621">
                  <a:moveTo>
                    <a:pt x="53104" y="33794"/>
                  </a:moveTo>
                  <a:lnTo>
                    <a:pt x="4828"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2" name="Freeform: Shape 45">
              <a:extLst>
                <a:ext uri="{FF2B5EF4-FFF2-40B4-BE49-F238E27FC236}">
                  <a16:creationId xmlns:a16="http://schemas.microsoft.com/office/drawing/2014/main" id="{08995F16-897F-834F-929B-C2B0278D2045}"/>
                </a:ext>
              </a:extLst>
            </p:cNvPr>
            <p:cNvSpPr/>
            <p:nvPr/>
          </p:nvSpPr>
          <p:spPr>
            <a:xfrm>
              <a:off x="7826465" y="7101959"/>
              <a:ext cx="66701" cy="66701"/>
            </a:xfrm>
            <a:custGeom>
              <a:avLst/>
              <a:gdLst>
                <a:gd name="connsiteX0" fmla="*/ 33794 w 38621"/>
                <a:gd name="connsiteY0" fmla="*/ 19311 h 38621"/>
                <a:gd name="connsiteX1" fmla="*/ 19311 w 38621"/>
                <a:gd name="connsiteY1" fmla="*/ 33794 h 38621"/>
                <a:gd name="connsiteX2" fmla="*/ 4828 w 38621"/>
                <a:gd name="connsiteY2" fmla="*/ 19311 h 38621"/>
                <a:gd name="connsiteX3" fmla="*/ 19311 w 38621"/>
                <a:gd name="connsiteY3" fmla="*/ 4828 h 38621"/>
                <a:gd name="connsiteX4" fmla="*/ 33794 w 38621"/>
                <a:gd name="connsiteY4" fmla="*/ 19311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3794" y="19311"/>
                  </a:moveTo>
                  <a:cubicBezTo>
                    <a:pt x="33794" y="27309"/>
                    <a:pt x="27309" y="33794"/>
                    <a:pt x="19311" y="33794"/>
                  </a:cubicBezTo>
                  <a:cubicBezTo>
                    <a:pt x="11312" y="33794"/>
                    <a:pt x="4828" y="27309"/>
                    <a:pt x="4828" y="19311"/>
                  </a:cubicBezTo>
                  <a:cubicBezTo>
                    <a:pt x="4828" y="11312"/>
                    <a:pt x="11312" y="4828"/>
                    <a:pt x="19311" y="4828"/>
                  </a:cubicBezTo>
                  <a:cubicBezTo>
                    <a:pt x="27309" y="4828"/>
                    <a:pt x="33794" y="11312"/>
                    <a:pt x="33794" y="19311"/>
                  </a:cubicBezTo>
                  <a:close/>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3" name="Freeform: Shape 46">
              <a:extLst>
                <a:ext uri="{FF2B5EF4-FFF2-40B4-BE49-F238E27FC236}">
                  <a16:creationId xmlns:a16="http://schemas.microsoft.com/office/drawing/2014/main" id="{7F945EFC-A77A-164E-A1A1-0E71F638FA03}"/>
                </a:ext>
              </a:extLst>
            </p:cNvPr>
            <p:cNvSpPr/>
            <p:nvPr/>
          </p:nvSpPr>
          <p:spPr>
            <a:xfrm>
              <a:off x="7759764" y="7202011"/>
              <a:ext cx="72261" cy="289041"/>
            </a:xfrm>
            <a:custGeom>
              <a:avLst/>
              <a:gdLst>
                <a:gd name="connsiteX0" fmla="*/ 38621 w 41839"/>
                <a:gd name="connsiteY0" fmla="*/ 4828 h 167359"/>
                <a:gd name="connsiteX1" fmla="*/ 4828 w 41839"/>
                <a:gd name="connsiteY1" fmla="*/ 164141 h 167359"/>
              </a:gdLst>
              <a:ahLst/>
              <a:cxnLst>
                <a:cxn ang="0">
                  <a:pos x="connsiteX0" y="connsiteY0"/>
                </a:cxn>
                <a:cxn ang="0">
                  <a:pos x="connsiteX1" y="connsiteY1"/>
                </a:cxn>
              </a:cxnLst>
              <a:rect l="l" t="t" r="r" b="b"/>
              <a:pathLst>
                <a:path w="41839" h="167359">
                  <a:moveTo>
                    <a:pt x="38621" y="4828"/>
                  </a:moveTo>
                  <a:lnTo>
                    <a:pt x="4828" y="164141"/>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4" name="Freeform: Shape 47">
              <a:extLst>
                <a:ext uri="{FF2B5EF4-FFF2-40B4-BE49-F238E27FC236}">
                  <a16:creationId xmlns:a16="http://schemas.microsoft.com/office/drawing/2014/main" id="{05537182-CF85-D348-943B-944DA9752CB4}"/>
                </a:ext>
              </a:extLst>
            </p:cNvPr>
            <p:cNvSpPr/>
            <p:nvPr/>
          </p:nvSpPr>
          <p:spPr>
            <a:xfrm>
              <a:off x="7893168" y="7210349"/>
              <a:ext cx="66701" cy="283484"/>
            </a:xfrm>
            <a:custGeom>
              <a:avLst/>
              <a:gdLst>
                <a:gd name="connsiteX0" fmla="*/ 4828 w 38621"/>
                <a:gd name="connsiteY0" fmla="*/ 4828 h 164140"/>
                <a:gd name="connsiteX1" fmla="*/ 33794 w 38621"/>
                <a:gd name="connsiteY1" fmla="*/ 159313 h 164140"/>
              </a:gdLst>
              <a:ahLst/>
              <a:cxnLst>
                <a:cxn ang="0">
                  <a:pos x="connsiteX0" y="connsiteY0"/>
                </a:cxn>
                <a:cxn ang="0">
                  <a:pos x="connsiteX1" y="connsiteY1"/>
                </a:cxn>
              </a:cxnLst>
              <a:rect l="l" t="t" r="r" b="b"/>
              <a:pathLst>
                <a:path w="38621" h="164140">
                  <a:moveTo>
                    <a:pt x="4828" y="4828"/>
                  </a:moveTo>
                  <a:lnTo>
                    <a:pt x="33794" y="159313"/>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5" name="Freeform: Shape 48">
              <a:extLst>
                <a:ext uri="{FF2B5EF4-FFF2-40B4-BE49-F238E27FC236}">
                  <a16:creationId xmlns:a16="http://schemas.microsoft.com/office/drawing/2014/main" id="{971DA444-A9D2-464B-BF0D-0747B634499F}"/>
                </a:ext>
              </a:extLst>
            </p:cNvPr>
            <p:cNvSpPr/>
            <p:nvPr/>
          </p:nvSpPr>
          <p:spPr>
            <a:xfrm>
              <a:off x="7567995" y="7493833"/>
              <a:ext cx="566965" cy="83378"/>
            </a:xfrm>
            <a:custGeom>
              <a:avLst/>
              <a:gdLst>
                <a:gd name="connsiteX0" fmla="*/ 57932 w 328281"/>
                <a:gd name="connsiteY0" fmla="*/ 4828 h 48276"/>
                <a:gd name="connsiteX1" fmla="*/ 323454 w 328281"/>
                <a:gd name="connsiteY1" fmla="*/ 4828 h 48276"/>
                <a:gd name="connsiteX2" fmla="*/ 323454 w 328281"/>
                <a:gd name="connsiteY2" fmla="*/ 43449 h 48276"/>
                <a:gd name="connsiteX3" fmla="*/ 4828 w 328281"/>
                <a:gd name="connsiteY3" fmla="*/ 43449 h 48276"/>
                <a:gd name="connsiteX4" fmla="*/ 4828 w 328281"/>
                <a:gd name="connsiteY4" fmla="*/ 4828 h 48276"/>
                <a:gd name="connsiteX5" fmla="*/ 48277 w 328281"/>
                <a:gd name="connsiteY5" fmla="*/ 4828 h 48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281" h="48276">
                  <a:moveTo>
                    <a:pt x="57932" y="4828"/>
                  </a:moveTo>
                  <a:lnTo>
                    <a:pt x="323454" y="4828"/>
                  </a:lnTo>
                  <a:lnTo>
                    <a:pt x="323454" y="43449"/>
                  </a:lnTo>
                  <a:lnTo>
                    <a:pt x="4828" y="43449"/>
                  </a:lnTo>
                  <a:lnTo>
                    <a:pt x="4828" y="4828"/>
                  </a:lnTo>
                  <a:lnTo>
                    <a:pt x="48277" y="4828"/>
                  </a:ln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6" name="Freeform: Shape 51">
              <a:extLst>
                <a:ext uri="{FF2B5EF4-FFF2-40B4-BE49-F238E27FC236}">
                  <a16:creationId xmlns:a16="http://schemas.microsoft.com/office/drawing/2014/main" id="{765EDD59-B97C-4D4A-A80E-DD7F6C3293B5}"/>
                </a:ext>
              </a:extLst>
            </p:cNvPr>
            <p:cNvSpPr/>
            <p:nvPr/>
          </p:nvSpPr>
          <p:spPr>
            <a:xfrm>
              <a:off x="8059922" y="7285389"/>
              <a:ext cx="16675" cy="205663"/>
            </a:xfrm>
            <a:custGeom>
              <a:avLst/>
              <a:gdLst>
                <a:gd name="connsiteX0" fmla="*/ 4828 w 9655"/>
                <a:gd name="connsiteY0" fmla="*/ 4828 h 119082"/>
                <a:gd name="connsiteX1" fmla="*/ 4828 w 9655"/>
                <a:gd name="connsiteY1" fmla="*/ 115864 h 119082"/>
              </a:gdLst>
              <a:ahLst/>
              <a:cxnLst>
                <a:cxn ang="0">
                  <a:pos x="connsiteX0" y="connsiteY0"/>
                </a:cxn>
                <a:cxn ang="0">
                  <a:pos x="connsiteX1" y="connsiteY1"/>
                </a:cxn>
              </a:cxnLst>
              <a:rect l="l" t="t" r="r" b="b"/>
              <a:pathLst>
                <a:path w="9655" h="119082">
                  <a:moveTo>
                    <a:pt x="4828" y="4828"/>
                  </a:moveTo>
                  <a:lnTo>
                    <a:pt x="4828" y="1158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7" name="Freeform: Shape 52">
              <a:extLst>
                <a:ext uri="{FF2B5EF4-FFF2-40B4-BE49-F238E27FC236}">
                  <a16:creationId xmlns:a16="http://schemas.microsoft.com/office/drawing/2014/main" id="{D7055FFC-8684-834C-8CE8-0BFDA061DC7A}"/>
                </a:ext>
              </a:extLst>
            </p:cNvPr>
            <p:cNvSpPr/>
            <p:nvPr/>
          </p:nvSpPr>
          <p:spPr>
            <a:xfrm>
              <a:off x="8018234" y="7527183"/>
              <a:ext cx="88936" cy="16675"/>
            </a:xfrm>
            <a:custGeom>
              <a:avLst/>
              <a:gdLst>
                <a:gd name="connsiteX0" fmla="*/ 4828 w 51495"/>
                <a:gd name="connsiteY0" fmla="*/ 4828 h 9655"/>
                <a:gd name="connsiteX1" fmla="*/ 48277 w 51495"/>
                <a:gd name="connsiteY1" fmla="*/ 4828 h 9655"/>
              </a:gdLst>
              <a:ahLst/>
              <a:cxnLst>
                <a:cxn ang="0">
                  <a:pos x="connsiteX0" y="connsiteY0"/>
                </a:cxn>
                <a:cxn ang="0">
                  <a:pos x="connsiteX1" y="connsiteY1"/>
                </a:cxn>
              </a:cxnLst>
              <a:rect l="l" t="t" r="r" b="b"/>
              <a:pathLst>
                <a:path w="51495" h="9655">
                  <a:moveTo>
                    <a:pt x="4828" y="4828"/>
                  </a:moveTo>
                  <a:lnTo>
                    <a:pt x="48277"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8" name="Freeform: Shape 53">
              <a:extLst>
                <a:ext uri="{FF2B5EF4-FFF2-40B4-BE49-F238E27FC236}">
                  <a16:creationId xmlns:a16="http://schemas.microsoft.com/office/drawing/2014/main" id="{2EB9BFF1-CF0A-4046-BCE8-EE2F567111A2}"/>
                </a:ext>
              </a:extLst>
            </p:cNvPr>
            <p:cNvSpPr/>
            <p:nvPr/>
          </p:nvSpPr>
          <p:spPr>
            <a:xfrm>
              <a:off x="7959869" y="7527183"/>
              <a:ext cx="55584" cy="16675"/>
            </a:xfrm>
            <a:custGeom>
              <a:avLst/>
              <a:gdLst>
                <a:gd name="connsiteX0" fmla="*/ 4828 w 32184"/>
                <a:gd name="connsiteY0" fmla="*/ 4828 h 9655"/>
                <a:gd name="connsiteX1" fmla="*/ 28966 w 32184"/>
                <a:gd name="connsiteY1" fmla="*/ 4828 h 9655"/>
              </a:gdLst>
              <a:ahLst/>
              <a:cxnLst>
                <a:cxn ang="0">
                  <a:pos x="connsiteX0" y="connsiteY0"/>
                </a:cxn>
                <a:cxn ang="0">
                  <a:pos x="connsiteX1" y="connsiteY1"/>
                </a:cxn>
              </a:cxnLst>
              <a:rect l="l" t="t" r="r" b="b"/>
              <a:pathLst>
                <a:path w="32184" h="9655">
                  <a:moveTo>
                    <a:pt x="4828" y="4828"/>
                  </a:moveTo>
                  <a:lnTo>
                    <a:pt x="28966"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39" name="Freeform: Shape 54">
              <a:extLst>
                <a:ext uri="{FF2B5EF4-FFF2-40B4-BE49-F238E27FC236}">
                  <a16:creationId xmlns:a16="http://schemas.microsoft.com/office/drawing/2014/main" id="{B0FB1AA1-1A48-574F-A011-93F0B76EFEFD}"/>
                </a:ext>
              </a:extLst>
            </p:cNvPr>
            <p:cNvSpPr/>
            <p:nvPr/>
          </p:nvSpPr>
          <p:spPr>
            <a:xfrm>
              <a:off x="7593008" y="7527183"/>
              <a:ext cx="366860" cy="16675"/>
            </a:xfrm>
            <a:custGeom>
              <a:avLst/>
              <a:gdLst>
                <a:gd name="connsiteX0" fmla="*/ 4828 w 212417"/>
                <a:gd name="connsiteY0" fmla="*/ 4828 h 9655"/>
                <a:gd name="connsiteX1" fmla="*/ 207590 w 212417"/>
                <a:gd name="connsiteY1" fmla="*/ 4828 h 9655"/>
              </a:gdLst>
              <a:ahLst/>
              <a:cxnLst>
                <a:cxn ang="0">
                  <a:pos x="connsiteX0" y="connsiteY0"/>
                </a:cxn>
                <a:cxn ang="0">
                  <a:pos x="connsiteX1" y="connsiteY1"/>
                </a:cxn>
              </a:cxnLst>
              <a:rect l="l" t="t" r="r" b="b"/>
              <a:pathLst>
                <a:path w="212417" h="9655">
                  <a:moveTo>
                    <a:pt x="4828" y="4828"/>
                  </a:moveTo>
                  <a:lnTo>
                    <a:pt x="207590" y="4828"/>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40" name="Freeform: Shape 55">
              <a:extLst>
                <a:ext uri="{FF2B5EF4-FFF2-40B4-BE49-F238E27FC236}">
                  <a16:creationId xmlns:a16="http://schemas.microsoft.com/office/drawing/2014/main" id="{E1BDEAF9-1E3B-DE49-A62C-AF743767D15B}"/>
                </a:ext>
              </a:extLst>
            </p:cNvPr>
            <p:cNvSpPr/>
            <p:nvPr/>
          </p:nvSpPr>
          <p:spPr>
            <a:xfrm>
              <a:off x="7606349" y="6972446"/>
              <a:ext cx="66701" cy="94495"/>
            </a:xfrm>
            <a:custGeom>
              <a:avLst/>
              <a:gdLst>
                <a:gd name="connsiteX0" fmla="*/ 33794 w 38621"/>
                <a:gd name="connsiteY0" fmla="*/ 4828 h 54713"/>
                <a:gd name="connsiteX1" fmla="*/ 4828 w 38621"/>
                <a:gd name="connsiteY1" fmla="*/ 53104 h 54713"/>
              </a:gdLst>
              <a:ahLst/>
              <a:cxnLst>
                <a:cxn ang="0">
                  <a:pos x="connsiteX0" y="connsiteY0"/>
                </a:cxn>
                <a:cxn ang="0">
                  <a:pos x="connsiteX1" y="connsiteY1"/>
                </a:cxn>
              </a:cxnLst>
              <a:rect l="l" t="t" r="r" b="b"/>
              <a:pathLst>
                <a:path w="38621" h="54713">
                  <a:moveTo>
                    <a:pt x="33794" y="4828"/>
                  </a:moveTo>
                  <a:lnTo>
                    <a:pt x="4828" y="5310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341" name="Freeform: Shape 56">
              <a:extLst>
                <a:ext uri="{FF2B5EF4-FFF2-40B4-BE49-F238E27FC236}">
                  <a16:creationId xmlns:a16="http://schemas.microsoft.com/office/drawing/2014/main" id="{63B0C2B0-3B26-2243-A3CB-7B72A3A3F9C0}"/>
                </a:ext>
              </a:extLst>
            </p:cNvPr>
            <p:cNvSpPr/>
            <p:nvPr/>
          </p:nvSpPr>
          <p:spPr>
            <a:xfrm>
              <a:off x="7663046" y="6937984"/>
              <a:ext cx="27792" cy="38909"/>
            </a:xfrm>
            <a:custGeom>
              <a:avLst/>
              <a:gdLst>
                <a:gd name="connsiteX0" fmla="*/ 12874 w 16092"/>
                <a:gd name="connsiteY0" fmla="*/ 4828 h 22529"/>
                <a:gd name="connsiteX1" fmla="*/ 4828 w 16092"/>
                <a:gd name="connsiteY1" fmla="*/ 18667 h 22529"/>
              </a:gdLst>
              <a:ahLst/>
              <a:cxnLst>
                <a:cxn ang="0">
                  <a:pos x="connsiteX0" y="connsiteY0"/>
                </a:cxn>
                <a:cxn ang="0">
                  <a:pos x="connsiteX1" y="connsiteY1"/>
                </a:cxn>
              </a:cxnLst>
              <a:rect l="l" t="t" r="r" b="b"/>
              <a:pathLst>
                <a:path w="16092" h="22529">
                  <a:moveTo>
                    <a:pt x="12874" y="4828"/>
                  </a:moveTo>
                  <a:lnTo>
                    <a:pt x="4828" y="18667"/>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grpSp>
        <p:nvGrpSpPr>
          <p:cNvPr id="345" name="Graphic 11">
            <a:extLst>
              <a:ext uri="{FF2B5EF4-FFF2-40B4-BE49-F238E27FC236}">
                <a16:creationId xmlns:a16="http://schemas.microsoft.com/office/drawing/2014/main" id="{7C635557-8923-444C-9D1B-984291214C30}"/>
              </a:ext>
            </a:extLst>
          </p:cNvPr>
          <p:cNvGrpSpPr/>
          <p:nvPr/>
        </p:nvGrpSpPr>
        <p:grpSpPr>
          <a:xfrm>
            <a:off x="7985211" y="1207961"/>
            <a:ext cx="2251747" cy="2018602"/>
            <a:chOff x="955902" y="1905226"/>
            <a:chExt cx="1620384" cy="1702637"/>
          </a:xfrm>
        </p:grpSpPr>
        <p:sp>
          <p:nvSpPr>
            <p:cNvPr id="346" name="Freeform: Shape 9">
              <a:extLst>
                <a:ext uri="{FF2B5EF4-FFF2-40B4-BE49-F238E27FC236}">
                  <a16:creationId xmlns:a16="http://schemas.microsoft.com/office/drawing/2014/main" id="{65DD7E15-13E5-0D45-A2B2-E1ADAD06AEC7}"/>
                </a:ext>
              </a:extLst>
            </p:cNvPr>
            <p:cNvSpPr/>
            <p:nvPr/>
          </p:nvSpPr>
          <p:spPr>
            <a:xfrm>
              <a:off x="2374766" y="233294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47" name="Freeform: Shape 10">
              <a:extLst>
                <a:ext uri="{FF2B5EF4-FFF2-40B4-BE49-F238E27FC236}">
                  <a16:creationId xmlns:a16="http://schemas.microsoft.com/office/drawing/2014/main" id="{5EB26C0F-6127-7C4D-A60C-FBE52E232D32}"/>
                </a:ext>
              </a:extLst>
            </p:cNvPr>
            <p:cNvSpPr/>
            <p:nvPr/>
          </p:nvSpPr>
          <p:spPr>
            <a:xfrm>
              <a:off x="2285933" y="2421775"/>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48" name="Freeform: Shape 11">
              <a:extLst>
                <a:ext uri="{FF2B5EF4-FFF2-40B4-BE49-F238E27FC236}">
                  <a16:creationId xmlns:a16="http://schemas.microsoft.com/office/drawing/2014/main" id="{2DCAE579-687D-0D42-83F8-F4636691B48A}"/>
                </a:ext>
              </a:extLst>
            </p:cNvPr>
            <p:cNvSpPr/>
            <p:nvPr/>
          </p:nvSpPr>
          <p:spPr>
            <a:xfrm>
              <a:off x="2285933" y="251143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49" name="Freeform: Shape 12">
              <a:extLst>
                <a:ext uri="{FF2B5EF4-FFF2-40B4-BE49-F238E27FC236}">
                  <a16:creationId xmlns:a16="http://schemas.microsoft.com/office/drawing/2014/main" id="{74107CD6-805D-0648-B7A9-13B69CCAD4F8}"/>
                </a:ext>
              </a:extLst>
            </p:cNvPr>
            <p:cNvSpPr/>
            <p:nvPr/>
          </p:nvSpPr>
          <p:spPr>
            <a:xfrm>
              <a:off x="2374766" y="251143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0" name="Freeform: Shape 13">
              <a:extLst>
                <a:ext uri="{FF2B5EF4-FFF2-40B4-BE49-F238E27FC236}">
                  <a16:creationId xmlns:a16="http://schemas.microsoft.com/office/drawing/2014/main" id="{97218946-64F4-534E-96BF-79DC050DB753}"/>
                </a:ext>
              </a:extLst>
            </p:cNvPr>
            <p:cNvSpPr/>
            <p:nvPr/>
          </p:nvSpPr>
          <p:spPr>
            <a:xfrm>
              <a:off x="2464422" y="251143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1" name="Freeform: Shape 14">
              <a:extLst>
                <a:ext uri="{FF2B5EF4-FFF2-40B4-BE49-F238E27FC236}">
                  <a16:creationId xmlns:a16="http://schemas.microsoft.com/office/drawing/2014/main" id="{986683CC-766C-A446-9CDD-944565F2133C}"/>
                </a:ext>
              </a:extLst>
            </p:cNvPr>
            <p:cNvSpPr/>
            <p:nvPr/>
          </p:nvSpPr>
          <p:spPr>
            <a:xfrm>
              <a:off x="2285933" y="2601086"/>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2" name="Freeform: Shape 15">
              <a:extLst>
                <a:ext uri="{FF2B5EF4-FFF2-40B4-BE49-F238E27FC236}">
                  <a16:creationId xmlns:a16="http://schemas.microsoft.com/office/drawing/2014/main" id="{53695079-F59A-BE4D-B229-826A5D2F27EE}"/>
                </a:ext>
              </a:extLst>
            </p:cNvPr>
            <p:cNvSpPr/>
            <p:nvPr/>
          </p:nvSpPr>
          <p:spPr>
            <a:xfrm>
              <a:off x="2285933"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3" name="Freeform: Shape 16">
              <a:extLst>
                <a:ext uri="{FF2B5EF4-FFF2-40B4-BE49-F238E27FC236}">
                  <a16:creationId xmlns:a16="http://schemas.microsoft.com/office/drawing/2014/main" id="{EAAF9C4A-DAE9-CC47-B12A-D1EBE5021218}"/>
                </a:ext>
              </a:extLst>
            </p:cNvPr>
            <p:cNvSpPr/>
            <p:nvPr/>
          </p:nvSpPr>
          <p:spPr>
            <a:xfrm>
              <a:off x="2374766"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4" name="Freeform: Shape 17">
              <a:extLst>
                <a:ext uri="{FF2B5EF4-FFF2-40B4-BE49-F238E27FC236}">
                  <a16:creationId xmlns:a16="http://schemas.microsoft.com/office/drawing/2014/main" id="{3064B319-353F-214C-9D2B-171D2B0CCE10}"/>
                </a:ext>
              </a:extLst>
            </p:cNvPr>
            <p:cNvSpPr/>
            <p:nvPr/>
          </p:nvSpPr>
          <p:spPr>
            <a:xfrm>
              <a:off x="1747998" y="233294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5" name="Freeform: Shape 18">
              <a:extLst>
                <a:ext uri="{FF2B5EF4-FFF2-40B4-BE49-F238E27FC236}">
                  <a16:creationId xmlns:a16="http://schemas.microsoft.com/office/drawing/2014/main" id="{F4E5E19D-D1CC-DC47-8DBE-6CEB622A71D0}"/>
                </a:ext>
              </a:extLst>
            </p:cNvPr>
            <p:cNvSpPr/>
            <p:nvPr/>
          </p:nvSpPr>
          <p:spPr>
            <a:xfrm>
              <a:off x="1926487" y="2332942"/>
              <a:ext cx="24676" cy="106929"/>
            </a:xfrm>
            <a:custGeom>
              <a:avLst/>
              <a:gdLst>
                <a:gd name="connsiteX0" fmla="*/ 12338 w 24675"/>
                <a:gd name="connsiteY0" fmla="*/ 12338 h 106928"/>
                <a:gd name="connsiteX1" fmla="*/ 12338 w 24675"/>
                <a:gd name="connsiteY1" fmla="*/ 101994 h 106928"/>
              </a:gdLst>
              <a:ahLst/>
              <a:cxnLst>
                <a:cxn ang="0">
                  <a:pos x="connsiteX0" y="connsiteY0"/>
                </a:cxn>
                <a:cxn ang="0">
                  <a:pos x="connsiteX1" y="connsiteY1"/>
                </a:cxn>
              </a:cxnLst>
              <a:rect l="l" t="t" r="r" b="b"/>
              <a:pathLst>
                <a:path w="24675" h="106928">
                  <a:moveTo>
                    <a:pt x="12338" y="12338"/>
                  </a:moveTo>
                  <a:lnTo>
                    <a:pt x="12338" y="101994"/>
                  </a:lnTo>
                </a:path>
              </a:pathLst>
            </a:custGeom>
            <a:ln w="15875" cap="flat">
              <a:solidFill>
                <a:srgbClr val="F2F4F4"/>
              </a:solidFill>
              <a:prstDash val="solid"/>
              <a:round/>
            </a:ln>
          </p:spPr>
          <p:txBody>
            <a:bodyPr rtlCol="0" anchor="ctr"/>
            <a:lstStyle/>
            <a:p>
              <a:endParaRPr lang="en-US">
                <a:solidFill>
                  <a:srgbClr val="1D516C"/>
                </a:solidFill>
                <a:latin typeface="Arial"/>
              </a:endParaRPr>
            </a:p>
          </p:txBody>
        </p:sp>
        <p:sp>
          <p:nvSpPr>
            <p:cNvPr id="356" name="Freeform: Shape 19">
              <a:extLst>
                <a:ext uri="{FF2B5EF4-FFF2-40B4-BE49-F238E27FC236}">
                  <a16:creationId xmlns:a16="http://schemas.microsoft.com/office/drawing/2014/main" id="{59524213-6FBE-5E4D-B5D0-1E05A867EEE6}"/>
                </a:ext>
              </a:extLst>
            </p:cNvPr>
            <p:cNvSpPr/>
            <p:nvPr/>
          </p:nvSpPr>
          <p:spPr>
            <a:xfrm>
              <a:off x="1836832" y="2332942"/>
              <a:ext cx="24676" cy="106929"/>
            </a:xfrm>
            <a:custGeom>
              <a:avLst/>
              <a:gdLst>
                <a:gd name="connsiteX0" fmla="*/ 12338 w 24675"/>
                <a:gd name="connsiteY0" fmla="*/ 101994 h 106928"/>
                <a:gd name="connsiteX1" fmla="*/ 12338 w 24675"/>
                <a:gd name="connsiteY1" fmla="*/ 12338 h 106928"/>
              </a:gdLst>
              <a:ahLst/>
              <a:cxnLst>
                <a:cxn ang="0">
                  <a:pos x="connsiteX0" y="connsiteY0"/>
                </a:cxn>
                <a:cxn ang="0">
                  <a:pos x="connsiteX1" y="connsiteY1"/>
                </a:cxn>
              </a:cxnLst>
              <a:rect l="l" t="t" r="r" b="b"/>
              <a:pathLst>
                <a:path w="24675" h="106928">
                  <a:moveTo>
                    <a:pt x="12338" y="101994"/>
                  </a:moveTo>
                  <a:lnTo>
                    <a:pt x="12338" y="12338"/>
                  </a:lnTo>
                </a:path>
              </a:pathLst>
            </a:custGeom>
            <a:ln w="15875" cap="flat">
              <a:solidFill>
                <a:srgbClr val="F2F4F4"/>
              </a:solidFill>
              <a:prstDash val="solid"/>
              <a:round/>
            </a:ln>
          </p:spPr>
          <p:txBody>
            <a:bodyPr rtlCol="0" anchor="ctr"/>
            <a:lstStyle/>
            <a:p>
              <a:endParaRPr lang="en-US">
                <a:solidFill>
                  <a:srgbClr val="1D516C"/>
                </a:solidFill>
                <a:latin typeface="Arial"/>
              </a:endParaRPr>
            </a:p>
          </p:txBody>
        </p:sp>
        <p:sp>
          <p:nvSpPr>
            <p:cNvPr id="357" name="Freeform: Shape 20">
              <a:extLst>
                <a:ext uri="{FF2B5EF4-FFF2-40B4-BE49-F238E27FC236}">
                  <a16:creationId xmlns:a16="http://schemas.microsoft.com/office/drawing/2014/main" id="{2143FB4D-FC5C-894B-8AAC-4731CA05E7AD}"/>
                </a:ext>
              </a:extLst>
            </p:cNvPr>
            <p:cNvSpPr/>
            <p:nvPr/>
          </p:nvSpPr>
          <p:spPr>
            <a:xfrm>
              <a:off x="1926487" y="233294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8" name="Freeform: Shape 21">
              <a:extLst>
                <a:ext uri="{FF2B5EF4-FFF2-40B4-BE49-F238E27FC236}">
                  <a16:creationId xmlns:a16="http://schemas.microsoft.com/office/drawing/2014/main" id="{AAEF3A56-5BF8-2B46-9850-26049A126E72}"/>
                </a:ext>
              </a:extLst>
            </p:cNvPr>
            <p:cNvSpPr/>
            <p:nvPr/>
          </p:nvSpPr>
          <p:spPr>
            <a:xfrm>
              <a:off x="2016143" y="233294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59" name="Freeform: Shape 22">
              <a:extLst>
                <a:ext uri="{FF2B5EF4-FFF2-40B4-BE49-F238E27FC236}">
                  <a16:creationId xmlns:a16="http://schemas.microsoft.com/office/drawing/2014/main" id="{09F56B48-8D18-294A-8BBD-BA939B93C683}"/>
                </a:ext>
              </a:extLst>
            </p:cNvPr>
            <p:cNvSpPr/>
            <p:nvPr/>
          </p:nvSpPr>
          <p:spPr>
            <a:xfrm>
              <a:off x="2104976" y="233294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0" name="Freeform: Shape 23">
              <a:extLst>
                <a:ext uri="{FF2B5EF4-FFF2-40B4-BE49-F238E27FC236}">
                  <a16:creationId xmlns:a16="http://schemas.microsoft.com/office/drawing/2014/main" id="{0882590D-E4C6-5C40-87D7-74684690D60B}"/>
                </a:ext>
              </a:extLst>
            </p:cNvPr>
            <p:cNvSpPr/>
            <p:nvPr/>
          </p:nvSpPr>
          <p:spPr>
            <a:xfrm>
              <a:off x="943564" y="1892888"/>
              <a:ext cx="24676" cy="24676"/>
            </a:xfrm>
            <a:custGeom>
              <a:avLst/>
              <a:gdLst/>
              <a:ahLst/>
              <a:cxnLst/>
              <a:rect l="l" t="t" r="r" b="b"/>
              <a:pathLst>
                <a:path w="24675" h="24675"/>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1" name="Freeform: Shape 24">
              <a:extLst>
                <a:ext uri="{FF2B5EF4-FFF2-40B4-BE49-F238E27FC236}">
                  <a16:creationId xmlns:a16="http://schemas.microsoft.com/office/drawing/2014/main" id="{BEBD45EA-8150-2741-8034-5703B184A1FF}"/>
                </a:ext>
              </a:extLst>
            </p:cNvPr>
            <p:cNvSpPr/>
            <p:nvPr/>
          </p:nvSpPr>
          <p:spPr>
            <a:xfrm>
              <a:off x="943564" y="1892888"/>
              <a:ext cx="24676" cy="24676"/>
            </a:xfrm>
            <a:custGeom>
              <a:avLst/>
              <a:gdLst/>
              <a:ahLst/>
              <a:cxnLst/>
              <a:rect l="l" t="t" r="r" b="b"/>
              <a:pathLst>
                <a:path w="24675" h="24675"/>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2" name="Freeform: Shape 25">
              <a:extLst>
                <a:ext uri="{FF2B5EF4-FFF2-40B4-BE49-F238E27FC236}">
                  <a16:creationId xmlns:a16="http://schemas.microsoft.com/office/drawing/2014/main" id="{C87C5906-CA9F-CE48-A842-17E71E61518C}"/>
                </a:ext>
              </a:extLst>
            </p:cNvPr>
            <p:cNvSpPr/>
            <p:nvPr/>
          </p:nvSpPr>
          <p:spPr>
            <a:xfrm>
              <a:off x="1926487" y="2421775"/>
              <a:ext cx="106929" cy="24676"/>
            </a:xfrm>
            <a:custGeom>
              <a:avLst/>
              <a:gdLst>
                <a:gd name="connsiteX0" fmla="*/ 12338 w 106928"/>
                <a:gd name="connsiteY0" fmla="*/ 12338 h 24675"/>
                <a:gd name="connsiteX1" fmla="*/ 101994 w 106928"/>
                <a:gd name="connsiteY1" fmla="*/ 12338 h 24675"/>
              </a:gdLst>
              <a:ahLst/>
              <a:cxnLst>
                <a:cxn ang="0">
                  <a:pos x="connsiteX0" y="connsiteY0"/>
                </a:cxn>
                <a:cxn ang="0">
                  <a:pos x="connsiteX1" y="connsiteY1"/>
                </a:cxn>
              </a:cxnLst>
              <a:rect l="l" t="t" r="r" b="b"/>
              <a:pathLst>
                <a:path w="106928" h="24675">
                  <a:moveTo>
                    <a:pt x="12338" y="12338"/>
                  </a:moveTo>
                  <a:lnTo>
                    <a:pt x="101994" y="12338"/>
                  </a:lnTo>
                </a:path>
              </a:pathLst>
            </a:custGeom>
            <a:ln w="15875" cap="flat">
              <a:solidFill>
                <a:srgbClr val="F2F4F4"/>
              </a:solidFill>
              <a:prstDash val="solid"/>
              <a:round/>
            </a:ln>
          </p:spPr>
          <p:txBody>
            <a:bodyPr rtlCol="0" anchor="ctr"/>
            <a:lstStyle/>
            <a:p>
              <a:endParaRPr lang="en-US">
                <a:solidFill>
                  <a:srgbClr val="1D516C"/>
                </a:solidFill>
                <a:latin typeface="Arial"/>
              </a:endParaRPr>
            </a:p>
          </p:txBody>
        </p:sp>
        <p:sp>
          <p:nvSpPr>
            <p:cNvPr id="363" name="Freeform: Shape 26">
              <a:extLst>
                <a:ext uri="{FF2B5EF4-FFF2-40B4-BE49-F238E27FC236}">
                  <a16:creationId xmlns:a16="http://schemas.microsoft.com/office/drawing/2014/main" id="{62C2350B-6CD2-A149-BB37-7443A43F1F88}"/>
                </a:ext>
              </a:extLst>
            </p:cNvPr>
            <p:cNvSpPr/>
            <p:nvPr/>
          </p:nvSpPr>
          <p:spPr>
            <a:xfrm>
              <a:off x="1926487" y="2511431"/>
              <a:ext cx="106929" cy="24676"/>
            </a:xfrm>
            <a:custGeom>
              <a:avLst/>
              <a:gdLst>
                <a:gd name="connsiteX0" fmla="*/ 101994 w 106928"/>
                <a:gd name="connsiteY0" fmla="*/ 12338 h 24675"/>
                <a:gd name="connsiteX1" fmla="*/ 12338 w 106928"/>
                <a:gd name="connsiteY1" fmla="*/ 12338 h 24675"/>
              </a:gdLst>
              <a:ahLst/>
              <a:cxnLst>
                <a:cxn ang="0">
                  <a:pos x="connsiteX0" y="connsiteY0"/>
                </a:cxn>
                <a:cxn ang="0">
                  <a:pos x="connsiteX1" y="connsiteY1"/>
                </a:cxn>
              </a:cxnLst>
              <a:rect l="l" t="t" r="r" b="b"/>
              <a:pathLst>
                <a:path w="106928" h="24675">
                  <a:moveTo>
                    <a:pt x="101994" y="12338"/>
                  </a:moveTo>
                  <a:lnTo>
                    <a:pt x="12338" y="12338"/>
                  </a:lnTo>
                </a:path>
              </a:pathLst>
            </a:custGeom>
            <a:ln w="15875" cap="flat">
              <a:solidFill>
                <a:srgbClr val="F2F4F4"/>
              </a:solidFill>
              <a:prstDash val="solid"/>
              <a:round/>
            </a:ln>
          </p:spPr>
          <p:txBody>
            <a:bodyPr rtlCol="0" anchor="ctr"/>
            <a:lstStyle/>
            <a:p>
              <a:endParaRPr lang="en-US">
                <a:solidFill>
                  <a:srgbClr val="1D516C"/>
                </a:solidFill>
                <a:latin typeface="Arial"/>
              </a:endParaRPr>
            </a:p>
          </p:txBody>
        </p:sp>
        <p:sp>
          <p:nvSpPr>
            <p:cNvPr id="364" name="Freeform: Shape 27">
              <a:extLst>
                <a:ext uri="{FF2B5EF4-FFF2-40B4-BE49-F238E27FC236}">
                  <a16:creationId xmlns:a16="http://schemas.microsoft.com/office/drawing/2014/main" id="{C851EC5C-00C5-724B-AAA2-CD59D289CDEE}"/>
                </a:ext>
              </a:extLst>
            </p:cNvPr>
            <p:cNvSpPr/>
            <p:nvPr/>
          </p:nvSpPr>
          <p:spPr>
            <a:xfrm>
              <a:off x="2104976" y="2421775"/>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5" name="Freeform: Shape 28">
              <a:extLst>
                <a:ext uri="{FF2B5EF4-FFF2-40B4-BE49-F238E27FC236}">
                  <a16:creationId xmlns:a16="http://schemas.microsoft.com/office/drawing/2014/main" id="{03279457-F6B9-2A4B-A3A6-6A27AC469A75}"/>
                </a:ext>
              </a:extLst>
            </p:cNvPr>
            <p:cNvSpPr/>
            <p:nvPr/>
          </p:nvSpPr>
          <p:spPr>
            <a:xfrm>
              <a:off x="1747998" y="251143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6" name="Freeform: Shape 29">
              <a:extLst>
                <a:ext uri="{FF2B5EF4-FFF2-40B4-BE49-F238E27FC236}">
                  <a16:creationId xmlns:a16="http://schemas.microsoft.com/office/drawing/2014/main" id="{3AF19FE8-5210-F842-8928-B35CA780D3D0}"/>
                </a:ext>
              </a:extLst>
            </p:cNvPr>
            <p:cNvSpPr/>
            <p:nvPr/>
          </p:nvSpPr>
          <p:spPr>
            <a:xfrm>
              <a:off x="1836832" y="2511431"/>
              <a:ext cx="106929" cy="106929"/>
            </a:xfrm>
            <a:custGeom>
              <a:avLst/>
              <a:gdLst>
                <a:gd name="connsiteX0" fmla="*/ 101994 w 106928"/>
                <a:gd name="connsiteY0" fmla="*/ 12338 h 106928"/>
                <a:gd name="connsiteX1" fmla="*/ 101994 w 106928"/>
                <a:gd name="connsiteY1" fmla="*/ 101994 h 106928"/>
                <a:gd name="connsiteX2" fmla="*/ 12338 w 106928"/>
                <a:gd name="connsiteY2" fmla="*/ 101994 h 106928"/>
                <a:gd name="connsiteX3" fmla="*/ 12338 w 106928"/>
                <a:gd name="connsiteY3" fmla="*/ 12338 h 106928"/>
              </a:gdLst>
              <a:ahLst/>
              <a:cxnLst>
                <a:cxn ang="0">
                  <a:pos x="connsiteX0" y="connsiteY0"/>
                </a:cxn>
                <a:cxn ang="0">
                  <a:pos x="connsiteX1" y="connsiteY1"/>
                </a:cxn>
                <a:cxn ang="0">
                  <a:pos x="connsiteX2" y="connsiteY2"/>
                </a:cxn>
                <a:cxn ang="0">
                  <a:pos x="connsiteX3" y="connsiteY3"/>
                </a:cxn>
              </a:cxnLst>
              <a:rect l="l" t="t" r="r" b="b"/>
              <a:pathLst>
                <a:path w="106928" h="106928">
                  <a:moveTo>
                    <a:pt x="101994" y="12338"/>
                  </a:moveTo>
                  <a:lnTo>
                    <a:pt x="101994" y="101994"/>
                  </a:lnTo>
                  <a:lnTo>
                    <a:pt x="12338" y="101994"/>
                  </a:lnTo>
                  <a:lnTo>
                    <a:pt x="12338" y="12338"/>
                  </a:lnTo>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7" name="Freeform: Shape 30">
              <a:extLst>
                <a:ext uri="{FF2B5EF4-FFF2-40B4-BE49-F238E27FC236}">
                  <a16:creationId xmlns:a16="http://schemas.microsoft.com/office/drawing/2014/main" id="{819400B4-5298-6E49-9795-09F881138F00}"/>
                </a:ext>
              </a:extLst>
            </p:cNvPr>
            <p:cNvSpPr/>
            <p:nvPr/>
          </p:nvSpPr>
          <p:spPr>
            <a:xfrm>
              <a:off x="1926487" y="251143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8" name="Freeform: Shape 31">
              <a:extLst>
                <a:ext uri="{FF2B5EF4-FFF2-40B4-BE49-F238E27FC236}">
                  <a16:creationId xmlns:a16="http://schemas.microsoft.com/office/drawing/2014/main" id="{E0437BB5-CE90-794F-992B-6703E770C2EC}"/>
                </a:ext>
              </a:extLst>
            </p:cNvPr>
            <p:cNvSpPr/>
            <p:nvPr/>
          </p:nvSpPr>
          <p:spPr>
            <a:xfrm>
              <a:off x="1747998" y="2601086"/>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69" name="Freeform: Shape 32">
              <a:extLst>
                <a:ext uri="{FF2B5EF4-FFF2-40B4-BE49-F238E27FC236}">
                  <a16:creationId xmlns:a16="http://schemas.microsoft.com/office/drawing/2014/main" id="{B1FC7CB0-43B5-CC48-B3EA-30DB9D80D38E}"/>
                </a:ext>
              </a:extLst>
            </p:cNvPr>
            <p:cNvSpPr/>
            <p:nvPr/>
          </p:nvSpPr>
          <p:spPr>
            <a:xfrm>
              <a:off x="1836832" y="2601086"/>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0" name="Freeform: Shape 33">
              <a:extLst>
                <a:ext uri="{FF2B5EF4-FFF2-40B4-BE49-F238E27FC236}">
                  <a16:creationId xmlns:a16="http://schemas.microsoft.com/office/drawing/2014/main" id="{F83378D2-A2EA-7A4C-AA7C-A1231C7F9DAA}"/>
                </a:ext>
              </a:extLst>
            </p:cNvPr>
            <p:cNvSpPr/>
            <p:nvPr/>
          </p:nvSpPr>
          <p:spPr>
            <a:xfrm>
              <a:off x="1926487" y="2601086"/>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1" name="Freeform: Shape 34">
              <a:extLst>
                <a:ext uri="{FF2B5EF4-FFF2-40B4-BE49-F238E27FC236}">
                  <a16:creationId xmlns:a16="http://schemas.microsoft.com/office/drawing/2014/main" id="{C17C7C66-7186-344F-977A-868DFC099D79}"/>
                </a:ext>
              </a:extLst>
            </p:cNvPr>
            <p:cNvSpPr/>
            <p:nvPr/>
          </p:nvSpPr>
          <p:spPr>
            <a:xfrm>
              <a:off x="2104976" y="2601086"/>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2" name="Freeform: Shape 35">
              <a:extLst>
                <a:ext uri="{FF2B5EF4-FFF2-40B4-BE49-F238E27FC236}">
                  <a16:creationId xmlns:a16="http://schemas.microsoft.com/office/drawing/2014/main" id="{173FCD20-7923-E74F-9515-7ADE8F1C1229}"/>
                </a:ext>
              </a:extLst>
            </p:cNvPr>
            <p:cNvSpPr/>
            <p:nvPr/>
          </p:nvSpPr>
          <p:spPr>
            <a:xfrm>
              <a:off x="1747998"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3" name="Freeform: Shape 36">
              <a:extLst>
                <a:ext uri="{FF2B5EF4-FFF2-40B4-BE49-F238E27FC236}">
                  <a16:creationId xmlns:a16="http://schemas.microsoft.com/office/drawing/2014/main" id="{A365A358-BEEB-3142-B3A4-FBDA78F5AEF1}"/>
                </a:ext>
              </a:extLst>
            </p:cNvPr>
            <p:cNvSpPr/>
            <p:nvPr/>
          </p:nvSpPr>
          <p:spPr>
            <a:xfrm>
              <a:off x="1926487"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4" name="Freeform: Shape 37">
              <a:extLst>
                <a:ext uri="{FF2B5EF4-FFF2-40B4-BE49-F238E27FC236}">
                  <a16:creationId xmlns:a16="http://schemas.microsoft.com/office/drawing/2014/main" id="{0C5EACF4-ABE4-3140-885E-119FD8ABA423}"/>
                </a:ext>
              </a:extLst>
            </p:cNvPr>
            <p:cNvSpPr/>
            <p:nvPr/>
          </p:nvSpPr>
          <p:spPr>
            <a:xfrm>
              <a:off x="2016143"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5" name="Freeform: Shape 38">
              <a:extLst>
                <a:ext uri="{FF2B5EF4-FFF2-40B4-BE49-F238E27FC236}">
                  <a16:creationId xmlns:a16="http://schemas.microsoft.com/office/drawing/2014/main" id="{06A936C8-7512-0F4E-A335-1E06640CF68A}"/>
                </a:ext>
              </a:extLst>
            </p:cNvPr>
            <p:cNvSpPr/>
            <p:nvPr/>
          </p:nvSpPr>
          <p:spPr>
            <a:xfrm>
              <a:off x="2104976" y="2689920"/>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6" name="Freeform: Shape 39">
              <a:extLst>
                <a:ext uri="{FF2B5EF4-FFF2-40B4-BE49-F238E27FC236}">
                  <a16:creationId xmlns:a16="http://schemas.microsoft.com/office/drawing/2014/main" id="{66515E10-A749-C046-A3DD-16635E3FB678}"/>
                </a:ext>
              </a:extLst>
            </p:cNvPr>
            <p:cNvSpPr/>
            <p:nvPr/>
          </p:nvSpPr>
          <p:spPr>
            <a:xfrm>
              <a:off x="2104154" y="2162678"/>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7" name="Freeform: Shape 40">
              <a:extLst>
                <a:ext uri="{FF2B5EF4-FFF2-40B4-BE49-F238E27FC236}">
                  <a16:creationId xmlns:a16="http://schemas.microsoft.com/office/drawing/2014/main" id="{58F17DDB-87E3-1947-B2F3-B4EB5D3DABE5}"/>
                </a:ext>
              </a:extLst>
            </p:cNvPr>
            <p:cNvSpPr/>
            <p:nvPr/>
          </p:nvSpPr>
          <p:spPr>
            <a:xfrm>
              <a:off x="2205325" y="2058217"/>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8" name="Freeform: Shape 41">
              <a:extLst>
                <a:ext uri="{FF2B5EF4-FFF2-40B4-BE49-F238E27FC236}">
                  <a16:creationId xmlns:a16="http://schemas.microsoft.com/office/drawing/2014/main" id="{6987E981-DFBD-6143-8865-FF3E738252A1}"/>
                </a:ext>
              </a:extLst>
            </p:cNvPr>
            <p:cNvSpPr/>
            <p:nvPr/>
          </p:nvSpPr>
          <p:spPr>
            <a:xfrm>
              <a:off x="2370654" y="1901113"/>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79" name="Freeform: Shape 42">
              <a:extLst>
                <a:ext uri="{FF2B5EF4-FFF2-40B4-BE49-F238E27FC236}">
                  <a16:creationId xmlns:a16="http://schemas.microsoft.com/office/drawing/2014/main" id="{146D8DFB-073D-EC4C-9E09-10F2D9E3FBE4}"/>
                </a:ext>
              </a:extLst>
            </p:cNvPr>
            <p:cNvSpPr/>
            <p:nvPr/>
          </p:nvSpPr>
          <p:spPr>
            <a:xfrm>
              <a:off x="1638602" y="2814122"/>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80" name="Freeform: Shape 43">
              <a:extLst>
                <a:ext uri="{FF2B5EF4-FFF2-40B4-BE49-F238E27FC236}">
                  <a16:creationId xmlns:a16="http://schemas.microsoft.com/office/drawing/2014/main" id="{32FD6987-DB1F-0642-8395-CCF13451958A}"/>
                </a:ext>
              </a:extLst>
            </p:cNvPr>
            <p:cNvSpPr/>
            <p:nvPr/>
          </p:nvSpPr>
          <p:spPr>
            <a:xfrm>
              <a:off x="1544833" y="2912003"/>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81" name="Freeform: Shape 44">
              <a:extLst>
                <a:ext uri="{FF2B5EF4-FFF2-40B4-BE49-F238E27FC236}">
                  <a16:creationId xmlns:a16="http://schemas.microsoft.com/office/drawing/2014/main" id="{62BE407C-2D77-BE4C-8347-E490320A9D5E}"/>
                </a:ext>
              </a:extLst>
            </p:cNvPr>
            <p:cNvSpPr/>
            <p:nvPr/>
          </p:nvSpPr>
          <p:spPr>
            <a:xfrm>
              <a:off x="1440372" y="2807541"/>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82" name="Freeform: Shape 45">
              <a:extLst>
                <a:ext uri="{FF2B5EF4-FFF2-40B4-BE49-F238E27FC236}">
                  <a16:creationId xmlns:a16="http://schemas.microsoft.com/office/drawing/2014/main" id="{E7EFD40B-CC29-9D42-B11C-8339E0FF0B40}"/>
                </a:ext>
              </a:extLst>
            </p:cNvPr>
            <p:cNvSpPr/>
            <p:nvPr/>
          </p:nvSpPr>
          <p:spPr>
            <a:xfrm>
              <a:off x="2275240" y="2230125"/>
              <a:ext cx="106929" cy="106929"/>
            </a:xfrm>
            <a:custGeom>
              <a:avLst/>
              <a:gdLst>
                <a:gd name="connsiteX0" fmla="*/ 12338 w 106928"/>
                <a:gd name="connsiteY0" fmla="*/ 12338 h 106928"/>
                <a:gd name="connsiteX1" fmla="*/ 101994 w 106928"/>
                <a:gd name="connsiteY1" fmla="*/ 12338 h 106928"/>
                <a:gd name="connsiteX2" fmla="*/ 101994 w 106928"/>
                <a:gd name="connsiteY2" fmla="*/ 101994 h 106928"/>
                <a:gd name="connsiteX3" fmla="*/ 12338 w 106928"/>
                <a:gd name="connsiteY3" fmla="*/ 101994 h 106928"/>
              </a:gdLst>
              <a:ahLst/>
              <a:cxnLst>
                <a:cxn ang="0">
                  <a:pos x="connsiteX0" y="connsiteY0"/>
                </a:cxn>
                <a:cxn ang="0">
                  <a:pos x="connsiteX1" y="connsiteY1"/>
                </a:cxn>
                <a:cxn ang="0">
                  <a:pos x="connsiteX2" y="connsiteY2"/>
                </a:cxn>
                <a:cxn ang="0">
                  <a:pos x="connsiteX3" y="connsiteY3"/>
                </a:cxn>
              </a:cxnLst>
              <a:rect l="l" t="t" r="r" b="b"/>
              <a:pathLst>
                <a:path w="106928" h="106928">
                  <a:moveTo>
                    <a:pt x="12338" y="12338"/>
                  </a:moveTo>
                  <a:lnTo>
                    <a:pt x="101994" y="12338"/>
                  </a:lnTo>
                  <a:lnTo>
                    <a:pt x="101994" y="101994"/>
                  </a:lnTo>
                  <a:lnTo>
                    <a:pt x="12338" y="101994"/>
                  </a:lnTo>
                  <a:close/>
                </a:path>
              </a:pathLst>
            </a:custGeom>
            <a:noFill/>
            <a:ln w="15875" cap="flat">
              <a:solidFill>
                <a:srgbClr val="F2F4F4"/>
              </a:solidFill>
              <a:prstDash val="solid"/>
              <a:round/>
            </a:ln>
          </p:spPr>
          <p:txBody>
            <a:bodyPr rtlCol="0" anchor="ctr"/>
            <a:lstStyle/>
            <a:p>
              <a:endParaRPr lang="en-US">
                <a:solidFill>
                  <a:srgbClr val="1D516C"/>
                </a:solidFill>
                <a:latin typeface="Arial"/>
              </a:endParaRPr>
            </a:p>
          </p:txBody>
        </p:sp>
        <p:sp>
          <p:nvSpPr>
            <p:cNvPr id="383" name="Freeform: Shape 46">
              <a:extLst>
                <a:ext uri="{FF2B5EF4-FFF2-40B4-BE49-F238E27FC236}">
                  <a16:creationId xmlns:a16="http://schemas.microsoft.com/office/drawing/2014/main" id="{FA74A456-EB52-654E-8193-A74C07DC9AF1}"/>
                </a:ext>
              </a:extLst>
            </p:cNvPr>
            <p:cNvSpPr/>
            <p:nvPr/>
          </p:nvSpPr>
          <p:spPr>
            <a:xfrm>
              <a:off x="951789" y="3080621"/>
              <a:ext cx="871882" cy="394814"/>
            </a:xfrm>
            <a:custGeom>
              <a:avLst/>
              <a:gdLst>
                <a:gd name="connsiteX0" fmla="*/ 12338 w 871881"/>
                <a:gd name="connsiteY0" fmla="*/ 12338 h 394814"/>
                <a:gd name="connsiteX1" fmla="*/ 865302 w 871881"/>
                <a:gd name="connsiteY1" fmla="*/ 12338 h 394814"/>
                <a:gd name="connsiteX2" fmla="*/ 865302 w 871881"/>
                <a:gd name="connsiteY2" fmla="*/ 384121 h 394814"/>
                <a:gd name="connsiteX3" fmla="*/ 12338 w 871881"/>
                <a:gd name="connsiteY3" fmla="*/ 384121 h 394814"/>
              </a:gdLst>
              <a:ahLst/>
              <a:cxnLst>
                <a:cxn ang="0">
                  <a:pos x="connsiteX0" y="connsiteY0"/>
                </a:cxn>
                <a:cxn ang="0">
                  <a:pos x="connsiteX1" y="connsiteY1"/>
                </a:cxn>
                <a:cxn ang="0">
                  <a:pos x="connsiteX2" y="connsiteY2"/>
                </a:cxn>
                <a:cxn ang="0">
                  <a:pos x="connsiteX3" y="connsiteY3"/>
                </a:cxn>
              </a:cxnLst>
              <a:rect l="l" t="t" r="r" b="b"/>
              <a:pathLst>
                <a:path w="871881" h="394814">
                  <a:moveTo>
                    <a:pt x="12338" y="12338"/>
                  </a:moveTo>
                  <a:lnTo>
                    <a:pt x="865302" y="12338"/>
                  </a:lnTo>
                  <a:lnTo>
                    <a:pt x="865302" y="384121"/>
                  </a:lnTo>
                  <a:lnTo>
                    <a:pt x="12338" y="384121"/>
                  </a:lnTo>
                  <a:close/>
                </a:path>
              </a:pathLst>
            </a:custGeom>
            <a:noFill/>
            <a:ln w="15875" cap="flat">
              <a:solidFill>
                <a:srgbClr val="F2F4F4"/>
              </a:solidFill>
              <a:prstDash val="solid"/>
              <a:round/>
            </a:ln>
          </p:spPr>
          <p:txBody>
            <a:bodyPr rtlCol="0" anchor="ctr"/>
            <a:lstStyle/>
            <a:p>
              <a:endParaRPr lang="en-US" dirty="0">
                <a:solidFill>
                  <a:srgbClr val="1D516C"/>
                </a:solidFill>
                <a:latin typeface="Arial"/>
              </a:endParaRPr>
            </a:p>
          </p:txBody>
        </p:sp>
        <p:sp>
          <p:nvSpPr>
            <p:cNvPr id="384" name="Freeform: Shape 47">
              <a:extLst>
                <a:ext uri="{FF2B5EF4-FFF2-40B4-BE49-F238E27FC236}">
                  <a16:creationId xmlns:a16="http://schemas.microsoft.com/office/drawing/2014/main" id="{81940386-0927-E549-9E3C-71D16391E8EA}"/>
                </a:ext>
              </a:extLst>
            </p:cNvPr>
            <p:cNvSpPr/>
            <p:nvPr/>
          </p:nvSpPr>
          <p:spPr>
            <a:xfrm>
              <a:off x="1335911" y="3266513"/>
              <a:ext cx="106929" cy="24676"/>
            </a:xfrm>
            <a:custGeom>
              <a:avLst/>
              <a:gdLst>
                <a:gd name="connsiteX0" fmla="*/ 12338 w 106928"/>
                <a:gd name="connsiteY0" fmla="*/ 12338 h 24675"/>
                <a:gd name="connsiteX1" fmla="*/ 97881 w 106928"/>
                <a:gd name="connsiteY1" fmla="*/ 12338 h 24675"/>
              </a:gdLst>
              <a:ahLst/>
              <a:cxnLst>
                <a:cxn ang="0">
                  <a:pos x="connsiteX0" y="connsiteY0"/>
                </a:cxn>
                <a:cxn ang="0">
                  <a:pos x="connsiteX1" y="connsiteY1"/>
                </a:cxn>
              </a:cxnLst>
              <a:rect l="l" t="t" r="r" b="b"/>
              <a:pathLst>
                <a:path w="106928" h="24675">
                  <a:moveTo>
                    <a:pt x="12338" y="12338"/>
                  </a:moveTo>
                  <a:lnTo>
                    <a:pt x="97881" y="12338"/>
                  </a:lnTo>
                </a:path>
              </a:pathLst>
            </a:custGeom>
            <a:ln w="15875" cap="flat">
              <a:solidFill>
                <a:srgbClr val="00A0C8"/>
              </a:solidFill>
              <a:prstDash val="solid"/>
              <a:round/>
            </a:ln>
          </p:spPr>
          <p:txBody>
            <a:bodyPr rtlCol="0" anchor="ctr"/>
            <a:lstStyle/>
            <a:p>
              <a:endParaRPr lang="en-US">
                <a:solidFill>
                  <a:srgbClr val="1D516C"/>
                </a:solidFill>
                <a:latin typeface="Arial"/>
              </a:endParaRPr>
            </a:p>
          </p:txBody>
        </p:sp>
        <p:sp>
          <p:nvSpPr>
            <p:cNvPr id="385" name="Freeform: Shape 48">
              <a:extLst>
                <a:ext uri="{FF2B5EF4-FFF2-40B4-BE49-F238E27FC236}">
                  <a16:creationId xmlns:a16="http://schemas.microsoft.com/office/drawing/2014/main" id="{49CC49A7-78FD-544E-8C52-60A2AF6B1A58}"/>
                </a:ext>
              </a:extLst>
            </p:cNvPr>
            <p:cNvSpPr/>
            <p:nvPr/>
          </p:nvSpPr>
          <p:spPr>
            <a:xfrm>
              <a:off x="1164825" y="3266513"/>
              <a:ext cx="106929" cy="24676"/>
            </a:xfrm>
            <a:custGeom>
              <a:avLst/>
              <a:gdLst>
                <a:gd name="connsiteX0" fmla="*/ 12338 w 106928"/>
                <a:gd name="connsiteY0" fmla="*/ 12338 h 24675"/>
                <a:gd name="connsiteX1" fmla="*/ 97881 w 106928"/>
                <a:gd name="connsiteY1" fmla="*/ 12338 h 24675"/>
              </a:gdLst>
              <a:ahLst/>
              <a:cxnLst>
                <a:cxn ang="0">
                  <a:pos x="connsiteX0" y="connsiteY0"/>
                </a:cxn>
                <a:cxn ang="0">
                  <a:pos x="connsiteX1" y="connsiteY1"/>
                </a:cxn>
              </a:cxnLst>
              <a:rect l="l" t="t" r="r" b="b"/>
              <a:pathLst>
                <a:path w="106928" h="24675">
                  <a:moveTo>
                    <a:pt x="12338" y="12338"/>
                  </a:moveTo>
                  <a:lnTo>
                    <a:pt x="97881" y="12338"/>
                  </a:lnTo>
                </a:path>
              </a:pathLst>
            </a:custGeom>
            <a:ln w="15875" cap="flat">
              <a:solidFill>
                <a:srgbClr val="00A0C8"/>
              </a:solidFill>
              <a:prstDash val="solid"/>
              <a:round/>
            </a:ln>
          </p:spPr>
          <p:txBody>
            <a:bodyPr rtlCol="0" anchor="ctr"/>
            <a:lstStyle/>
            <a:p>
              <a:endParaRPr lang="en-US">
                <a:solidFill>
                  <a:srgbClr val="1D516C"/>
                </a:solidFill>
                <a:latin typeface="Arial"/>
              </a:endParaRPr>
            </a:p>
          </p:txBody>
        </p:sp>
        <p:sp>
          <p:nvSpPr>
            <p:cNvPr id="386" name="Freeform: Shape 49">
              <a:extLst>
                <a:ext uri="{FF2B5EF4-FFF2-40B4-BE49-F238E27FC236}">
                  <a16:creationId xmlns:a16="http://schemas.microsoft.com/office/drawing/2014/main" id="{2A59A5FF-5A29-E54D-9FF8-21F511C212BC}"/>
                </a:ext>
              </a:extLst>
            </p:cNvPr>
            <p:cNvSpPr/>
            <p:nvPr/>
          </p:nvSpPr>
          <p:spPr>
            <a:xfrm>
              <a:off x="1506175" y="3266513"/>
              <a:ext cx="106929" cy="24676"/>
            </a:xfrm>
            <a:custGeom>
              <a:avLst/>
              <a:gdLst>
                <a:gd name="connsiteX0" fmla="*/ 12338 w 106928"/>
                <a:gd name="connsiteY0" fmla="*/ 12338 h 24675"/>
                <a:gd name="connsiteX1" fmla="*/ 97881 w 106928"/>
                <a:gd name="connsiteY1" fmla="*/ 12338 h 24675"/>
              </a:gdLst>
              <a:ahLst/>
              <a:cxnLst>
                <a:cxn ang="0">
                  <a:pos x="connsiteX0" y="connsiteY0"/>
                </a:cxn>
                <a:cxn ang="0">
                  <a:pos x="connsiteX1" y="connsiteY1"/>
                </a:cxn>
              </a:cxnLst>
              <a:rect l="l" t="t" r="r" b="b"/>
              <a:pathLst>
                <a:path w="106928" h="24675">
                  <a:moveTo>
                    <a:pt x="12338" y="12338"/>
                  </a:moveTo>
                  <a:lnTo>
                    <a:pt x="97881" y="12338"/>
                  </a:lnTo>
                </a:path>
              </a:pathLst>
            </a:custGeom>
            <a:ln w="15875" cap="flat">
              <a:solidFill>
                <a:srgbClr val="00A0C8"/>
              </a:solidFill>
              <a:prstDash val="solid"/>
              <a:round/>
            </a:ln>
          </p:spPr>
          <p:txBody>
            <a:bodyPr rtlCol="0" anchor="ctr"/>
            <a:lstStyle/>
            <a:p>
              <a:endParaRPr lang="en-US">
                <a:solidFill>
                  <a:srgbClr val="1D516C"/>
                </a:solidFill>
                <a:latin typeface="Arial"/>
              </a:endParaRPr>
            </a:p>
          </p:txBody>
        </p:sp>
        <p:sp>
          <p:nvSpPr>
            <p:cNvPr id="387" name="Freeform: Shape 50">
              <a:extLst>
                <a:ext uri="{FF2B5EF4-FFF2-40B4-BE49-F238E27FC236}">
                  <a16:creationId xmlns:a16="http://schemas.microsoft.com/office/drawing/2014/main" id="{A192D972-9D1C-8A48-A2A6-DC9E3D1987BA}"/>
                </a:ext>
              </a:extLst>
            </p:cNvPr>
            <p:cNvSpPr/>
            <p:nvPr/>
          </p:nvSpPr>
          <p:spPr>
            <a:xfrm>
              <a:off x="1808043" y="2958064"/>
              <a:ext cx="411265" cy="649799"/>
            </a:xfrm>
            <a:custGeom>
              <a:avLst/>
              <a:gdLst>
                <a:gd name="connsiteX0" fmla="*/ 401395 w 411264"/>
                <a:gd name="connsiteY0" fmla="*/ 12338 h 649798"/>
                <a:gd name="connsiteX1" fmla="*/ 401395 w 411264"/>
                <a:gd name="connsiteY1" fmla="*/ 637461 h 649798"/>
                <a:gd name="connsiteX2" fmla="*/ 12338 w 411264"/>
                <a:gd name="connsiteY2" fmla="*/ 637461 h 649798"/>
              </a:gdLst>
              <a:ahLst/>
              <a:cxnLst>
                <a:cxn ang="0">
                  <a:pos x="connsiteX0" y="connsiteY0"/>
                </a:cxn>
                <a:cxn ang="0">
                  <a:pos x="connsiteX1" y="connsiteY1"/>
                </a:cxn>
                <a:cxn ang="0">
                  <a:pos x="connsiteX2" y="connsiteY2"/>
                </a:cxn>
              </a:cxnLst>
              <a:rect l="l" t="t" r="r" b="b"/>
              <a:pathLst>
                <a:path w="411264" h="649798">
                  <a:moveTo>
                    <a:pt x="401395" y="12338"/>
                  </a:moveTo>
                  <a:lnTo>
                    <a:pt x="401395" y="637461"/>
                  </a:lnTo>
                  <a:lnTo>
                    <a:pt x="12338" y="637461"/>
                  </a:lnTo>
                </a:path>
              </a:pathLst>
            </a:custGeom>
            <a:noFill/>
            <a:ln w="15875" cap="flat">
              <a:solidFill>
                <a:srgbClr val="00A0C8"/>
              </a:solidFill>
              <a:prstDash val="solid"/>
              <a:round/>
            </a:ln>
          </p:spPr>
          <p:txBody>
            <a:bodyPr rtlCol="0" anchor="ctr"/>
            <a:lstStyle/>
            <a:p>
              <a:endParaRPr lang="en-US">
                <a:solidFill>
                  <a:srgbClr val="1D516C"/>
                </a:solidFill>
                <a:latin typeface="Arial"/>
              </a:endParaRPr>
            </a:p>
          </p:txBody>
        </p:sp>
        <p:sp>
          <p:nvSpPr>
            <p:cNvPr id="388" name="Freeform: Shape 51">
              <a:extLst>
                <a:ext uri="{FF2B5EF4-FFF2-40B4-BE49-F238E27FC236}">
                  <a16:creationId xmlns:a16="http://schemas.microsoft.com/office/drawing/2014/main" id="{B3CCBF80-D991-C146-9122-4070DFF9F15F}"/>
                </a:ext>
              </a:extLst>
            </p:cNvPr>
            <p:cNvSpPr/>
            <p:nvPr/>
          </p:nvSpPr>
          <p:spPr>
            <a:xfrm>
              <a:off x="1353184" y="2603554"/>
              <a:ext cx="197407" cy="230308"/>
            </a:xfrm>
            <a:custGeom>
              <a:avLst/>
              <a:gdLst>
                <a:gd name="connsiteX0" fmla="*/ 190004 w 197407"/>
                <a:gd name="connsiteY0" fmla="*/ 12338 h 230308"/>
                <a:gd name="connsiteX1" fmla="*/ 12338 w 197407"/>
                <a:gd name="connsiteY1" fmla="*/ 12338 h 230308"/>
                <a:gd name="connsiteX2" fmla="*/ 12338 w 197407"/>
                <a:gd name="connsiteY2" fmla="*/ 218793 h 230308"/>
              </a:gdLst>
              <a:ahLst/>
              <a:cxnLst>
                <a:cxn ang="0">
                  <a:pos x="connsiteX0" y="connsiteY0"/>
                </a:cxn>
                <a:cxn ang="0">
                  <a:pos x="connsiteX1" y="connsiteY1"/>
                </a:cxn>
                <a:cxn ang="0">
                  <a:pos x="connsiteX2" y="connsiteY2"/>
                </a:cxn>
              </a:cxnLst>
              <a:rect l="l" t="t" r="r" b="b"/>
              <a:pathLst>
                <a:path w="197407" h="230308">
                  <a:moveTo>
                    <a:pt x="190004" y="12338"/>
                  </a:moveTo>
                  <a:lnTo>
                    <a:pt x="12338" y="12338"/>
                  </a:lnTo>
                  <a:lnTo>
                    <a:pt x="12338" y="218793"/>
                  </a:lnTo>
                </a:path>
              </a:pathLst>
            </a:custGeom>
            <a:noFill/>
            <a:ln w="15875" cap="flat">
              <a:solidFill>
                <a:srgbClr val="00A0C8"/>
              </a:solidFill>
              <a:prstDash val="solid"/>
              <a:round/>
            </a:ln>
          </p:spPr>
          <p:txBody>
            <a:bodyPr rtlCol="0" anchor="ctr"/>
            <a:lstStyle/>
            <a:p>
              <a:endParaRPr lang="en-US">
                <a:solidFill>
                  <a:srgbClr val="1D516C"/>
                </a:solidFill>
                <a:latin typeface="Arial"/>
              </a:endParaRPr>
            </a:p>
          </p:txBody>
        </p:sp>
      </p:grpSp>
      <p:sp>
        <p:nvSpPr>
          <p:cNvPr id="389" name="TextBox 388">
            <a:extLst>
              <a:ext uri="{FF2B5EF4-FFF2-40B4-BE49-F238E27FC236}">
                <a16:creationId xmlns:a16="http://schemas.microsoft.com/office/drawing/2014/main" id="{9ED4A497-92EE-CD48-A65E-E472AD86E50A}"/>
              </a:ext>
            </a:extLst>
          </p:cNvPr>
          <p:cNvSpPr txBox="1"/>
          <p:nvPr/>
        </p:nvSpPr>
        <p:spPr>
          <a:xfrm>
            <a:off x="10841671" y="3499684"/>
            <a:ext cx="3506651" cy="486287"/>
          </a:xfrm>
          <a:prstGeom prst="rect">
            <a:avLst/>
          </a:prstGeom>
          <a:noFill/>
        </p:spPr>
        <p:txBody>
          <a:bodyPr wrap="square" rtlCol="0">
            <a:spAutoFit/>
          </a:bodyPr>
          <a:lstStyle/>
          <a:p>
            <a:pPr algn="ctr">
              <a:spcAft>
                <a:spcPts val="1920"/>
              </a:spcAft>
            </a:pPr>
            <a:r>
              <a:rPr lang="en-US" sz="2560" b="1" dirty="0">
                <a:gradFill>
                  <a:gsLst>
                    <a:gs pos="1961">
                      <a:srgbClr val="FF9900"/>
                    </a:gs>
                    <a:gs pos="100000">
                      <a:srgbClr val="FF9900"/>
                    </a:gs>
                  </a:gsLst>
                  <a:lin ang="5400000" scaled="0"/>
                </a:gradFill>
                <a:latin typeface="Amazon Ember" panose="020B0603020204020204" pitchFamily="34" charset="0"/>
                <a:ea typeface="Amazon Ember" panose="020B0603020204020204" pitchFamily="34" charset="0"/>
                <a:cs typeface="Amazon Ember" panose="020B0603020204020204" pitchFamily="34" charset="0"/>
              </a:rPr>
              <a:t>Machine Learning</a:t>
            </a:r>
          </a:p>
        </p:txBody>
      </p:sp>
      <p:grpSp>
        <p:nvGrpSpPr>
          <p:cNvPr id="390" name="Group 389">
            <a:extLst>
              <a:ext uri="{FF2B5EF4-FFF2-40B4-BE49-F238E27FC236}">
                <a16:creationId xmlns:a16="http://schemas.microsoft.com/office/drawing/2014/main" id="{5BD29F7C-0D83-934C-AB6B-17B195F8A111}"/>
              </a:ext>
            </a:extLst>
          </p:cNvPr>
          <p:cNvGrpSpPr/>
          <p:nvPr/>
        </p:nvGrpSpPr>
        <p:grpSpPr>
          <a:xfrm>
            <a:off x="11924890" y="1840210"/>
            <a:ext cx="1340211" cy="1340211"/>
            <a:chOff x="6645094" y="3444694"/>
            <a:chExt cx="1340212" cy="1340212"/>
          </a:xfrm>
        </p:grpSpPr>
        <p:sp>
          <p:nvSpPr>
            <p:cNvPr id="391" name="Oval 390">
              <a:extLst>
                <a:ext uri="{FF2B5EF4-FFF2-40B4-BE49-F238E27FC236}">
                  <a16:creationId xmlns:a16="http://schemas.microsoft.com/office/drawing/2014/main" id="{8EEBDAE1-A527-174A-93E0-D379E455DDA9}"/>
                </a:ext>
              </a:extLst>
            </p:cNvPr>
            <p:cNvSpPr/>
            <p:nvPr/>
          </p:nvSpPr>
          <p:spPr bwMode="auto">
            <a:xfrm>
              <a:off x="6681772" y="3467300"/>
              <a:ext cx="1246754" cy="1246754"/>
            </a:xfrm>
            <a:prstGeom prst="ellipse">
              <a:avLst/>
            </a:prstGeom>
            <a:no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097168">
                <a:defRPr/>
              </a:pPr>
              <a:endParaRPr lang="en-US" sz="2118" kern="0" dirty="0">
                <a:solidFill>
                  <a:srgbClr val="FFFFFF"/>
                </a:solidFill>
                <a:latin typeface="Amazon Ember"/>
              </a:endParaRPr>
            </a:p>
          </p:txBody>
        </p:sp>
        <p:grpSp>
          <p:nvGrpSpPr>
            <p:cNvPr id="392" name="Graphic 250">
              <a:extLst>
                <a:ext uri="{FF2B5EF4-FFF2-40B4-BE49-F238E27FC236}">
                  <a16:creationId xmlns:a16="http://schemas.microsoft.com/office/drawing/2014/main" id="{199D9C52-A3A5-E143-AD46-8A8927692907}"/>
                </a:ext>
              </a:extLst>
            </p:cNvPr>
            <p:cNvGrpSpPr/>
            <p:nvPr/>
          </p:nvGrpSpPr>
          <p:grpSpPr>
            <a:xfrm>
              <a:off x="6645094" y="3444694"/>
              <a:ext cx="1340212" cy="1340212"/>
              <a:chOff x="9704553" y="322847"/>
              <a:chExt cx="643689" cy="643689"/>
            </a:xfrm>
          </p:grpSpPr>
          <p:sp>
            <p:nvSpPr>
              <p:cNvPr id="393" name="Freeform: Shape 35">
                <a:extLst>
                  <a:ext uri="{FF2B5EF4-FFF2-40B4-BE49-F238E27FC236}">
                    <a16:creationId xmlns:a16="http://schemas.microsoft.com/office/drawing/2014/main" id="{AE325A0C-368E-FA44-8DDF-ABE93AFEF65D}"/>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4" name="Freeform: Shape 36">
                <a:extLst>
                  <a:ext uri="{FF2B5EF4-FFF2-40B4-BE49-F238E27FC236}">
                    <a16:creationId xmlns:a16="http://schemas.microsoft.com/office/drawing/2014/main" id="{585B2324-AF84-894D-B8D8-5AF42FC7B7ED}"/>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5" name="Freeform: Shape 37">
                <a:extLst>
                  <a:ext uri="{FF2B5EF4-FFF2-40B4-BE49-F238E27FC236}">
                    <a16:creationId xmlns:a16="http://schemas.microsoft.com/office/drawing/2014/main" id="{4E9395E4-E883-7F46-866C-C5A0645C5A0E}"/>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6" name="Freeform: Shape 38">
                <a:extLst>
                  <a:ext uri="{FF2B5EF4-FFF2-40B4-BE49-F238E27FC236}">
                    <a16:creationId xmlns:a16="http://schemas.microsoft.com/office/drawing/2014/main" id="{9C56054B-9EB5-BC49-B91B-981A452386BA}"/>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7" name="Freeform: Shape 39">
                <a:extLst>
                  <a:ext uri="{FF2B5EF4-FFF2-40B4-BE49-F238E27FC236}">
                    <a16:creationId xmlns:a16="http://schemas.microsoft.com/office/drawing/2014/main" id="{06C0CC87-0D60-D148-9F3A-7871B50AD632}"/>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8" name="Freeform: Shape 40">
                <a:extLst>
                  <a:ext uri="{FF2B5EF4-FFF2-40B4-BE49-F238E27FC236}">
                    <a16:creationId xmlns:a16="http://schemas.microsoft.com/office/drawing/2014/main" id="{836F70EF-A8AA-FB4C-B843-AA959E120542}"/>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399" name="Freeform: Shape 41">
                <a:extLst>
                  <a:ext uri="{FF2B5EF4-FFF2-40B4-BE49-F238E27FC236}">
                    <a16:creationId xmlns:a16="http://schemas.microsoft.com/office/drawing/2014/main" id="{34C6B5CC-8F17-8E42-AFCE-34CC476E79EB}"/>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0" name="Freeform: Shape 42">
                <a:extLst>
                  <a:ext uri="{FF2B5EF4-FFF2-40B4-BE49-F238E27FC236}">
                    <a16:creationId xmlns:a16="http://schemas.microsoft.com/office/drawing/2014/main" id="{8A8773D9-FBC4-AE4D-A9A8-2872A9D3AF5B}"/>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1" name="Freeform: Shape 43">
                <a:extLst>
                  <a:ext uri="{FF2B5EF4-FFF2-40B4-BE49-F238E27FC236}">
                    <a16:creationId xmlns:a16="http://schemas.microsoft.com/office/drawing/2014/main" id="{BF6300E8-B1FA-BA4C-B93F-369588656C64}"/>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2" name="Freeform: Shape 44">
                <a:extLst>
                  <a:ext uri="{FF2B5EF4-FFF2-40B4-BE49-F238E27FC236}">
                    <a16:creationId xmlns:a16="http://schemas.microsoft.com/office/drawing/2014/main" id="{CB879DDA-40A8-204E-85B1-96EF0611F69A}"/>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3" name="Freeform: Shape 45">
                <a:extLst>
                  <a:ext uri="{FF2B5EF4-FFF2-40B4-BE49-F238E27FC236}">
                    <a16:creationId xmlns:a16="http://schemas.microsoft.com/office/drawing/2014/main" id="{87888CA0-8C84-0544-8E6C-CCB3F9CA7C27}"/>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4" name="Freeform: Shape 46">
                <a:extLst>
                  <a:ext uri="{FF2B5EF4-FFF2-40B4-BE49-F238E27FC236}">
                    <a16:creationId xmlns:a16="http://schemas.microsoft.com/office/drawing/2014/main" id="{A62731AF-7441-BC4F-88EF-6742B4271CE3}"/>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5" name="Freeform: Shape 47">
                <a:extLst>
                  <a:ext uri="{FF2B5EF4-FFF2-40B4-BE49-F238E27FC236}">
                    <a16:creationId xmlns:a16="http://schemas.microsoft.com/office/drawing/2014/main" id="{5E032812-13D1-514E-975B-A08222EAAA85}"/>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6" name="Freeform: Shape 48">
                <a:extLst>
                  <a:ext uri="{FF2B5EF4-FFF2-40B4-BE49-F238E27FC236}">
                    <a16:creationId xmlns:a16="http://schemas.microsoft.com/office/drawing/2014/main" id="{66B1604E-17E5-904C-971A-703BD5FCC17A}"/>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7" name="Freeform: Shape 49">
                <a:extLst>
                  <a:ext uri="{FF2B5EF4-FFF2-40B4-BE49-F238E27FC236}">
                    <a16:creationId xmlns:a16="http://schemas.microsoft.com/office/drawing/2014/main" id="{70F1AD9F-2EDF-F549-9D4C-87EC5F6EDA85}"/>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8" name="Freeform: Shape 50">
                <a:extLst>
                  <a:ext uri="{FF2B5EF4-FFF2-40B4-BE49-F238E27FC236}">
                    <a16:creationId xmlns:a16="http://schemas.microsoft.com/office/drawing/2014/main" id="{594DEACD-EAED-2B4E-8F93-9B2329CE334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2"/>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09" name="Freeform: Shape 51">
                <a:extLst>
                  <a:ext uri="{FF2B5EF4-FFF2-40B4-BE49-F238E27FC236}">
                    <a16:creationId xmlns:a16="http://schemas.microsoft.com/office/drawing/2014/main" id="{9E5E013E-96E5-EA40-A03C-66EF9B492664}"/>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2"/>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10" name="Freeform: Shape 52">
                <a:extLst>
                  <a:ext uri="{FF2B5EF4-FFF2-40B4-BE49-F238E27FC236}">
                    <a16:creationId xmlns:a16="http://schemas.microsoft.com/office/drawing/2014/main" id="{62E88F01-FC12-234C-A3B6-9BE570683E1D}"/>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2"/>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11" name="Freeform: Shape 53">
                <a:extLst>
                  <a:ext uri="{FF2B5EF4-FFF2-40B4-BE49-F238E27FC236}">
                    <a16:creationId xmlns:a16="http://schemas.microsoft.com/office/drawing/2014/main" id="{9AADAFC4-1621-7D4C-9552-840EF516B774}"/>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2"/>
                </a:solidFill>
                <a:prstDash val="solid"/>
                <a:round/>
              </a:ln>
            </p:spPr>
            <p:txBody>
              <a:bodyPr rtlCol="0" anchor="ctr"/>
              <a:lstStyle/>
              <a:p>
                <a:pPr defTabSz="1097168">
                  <a:defRPr/>
                </a:pPr>
                <a:endParaRPr lang="en-US" sz="2118" kern="0" dirty="0">
                  <a:solidFill>
                    <a:srgbClr val="FFFFFF"/>
                  </a:solidFill>
                  <a:latin typeface="Amazon Ember"/>
                </a:endParaRPr>
              </a:p>
            </p:txBody>
          </p:sp>
          <p:sp>
            <p:nvSpPr>
              <p:cNvPr id="412" name="Freeform: Shape 54">
                <a:extLst>
                  <a:ext uri="{FF2B5EF4-FFF2-40B4-BE49-F238E27FC236}">
                    <a16:creationId xmlns:a16="http://schemas.microsoft.com/office/drawing/2014/main" id="{A3CD892F-690C-F94B-BBF2-EC4ACA350A29}"/>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defTabSz="1097168">
                  <a:defRPr/>
                </a:pPr>
                <a:endParaRPr lang="en-US" sz="2118" kern="0" dirty="0">
                  <a:solidFill>
                    <a:srgbClr val="FFFFFF"/>
                  </a:solidFill>
                  <a:latin typeface="Amazon Ember"/>
                </a:endParaRPr>
              </a:p>
            </p:txBody>
          </p:sp>
        </p:grpSp>
      </p:grpSp>
      <p:sp>
        <p:nvSpPr>
          <p:cNvPr id="1024" name="Rectangle 1023">
            <a:extLst>
              <a:ext uri="{FF2B5EF4-FFF2-40B4-BE49-F238E27FC236}">
                <a16:creationId xmlns:a16="http://schemas.microsoft.com/office/drawing/2014/main" id="{620CA407-8C69-0240-9EDB-F85FC1298CB1}"/>
              </a:ext>
            </a:extLst>
          </p:cNvPr>
          <p:cNvSpPr/>
          <p:nvPr/>
        </p:nvSpPr>
        <p:spPr>
          <a:xfrm>
            <a:off x="11277811" y="6475390"/>
            <a:ext cx="2383101" cy="880241"/>
          </a:xfrm>
          <a:prstGeom prst="rect">
            <a:avLst/>
          </a:prstGeom>
        </p:spPr>
        <p:txBody>
          <a:bodyPr wrap="square">
            <a:spAutoFit/>
          </a:bodyPr>
          <a:lstStyle/>
          <a:p>
            <a:pPr algn="ctr" defTabSz="1170432">
              <a:defRPr/>
            </a:pPr>
            <a:r>
              <a:rPr lang="en-US" sz="2560" b="1" dirty="0">
                <a:gradFill>
                  <a:gsLst>
                    <a:gs pos="1961">
                      <a:srgbClr val="FF9900"/>
                    </a:gs>
                    <a:gs pos="100000">
                      <a:srgbClr val="FF9900"/>
                    </a:gs>
                  </a:gsLst>
                </a:gradFill>
                <a:latin typeface="Amazon Ember" panose="020B0603020204020204" pitchFamily="34" charset="0"/>
                <a:ea typeface="Amazon Ember" panose="020B0603020204020204" pitchFamily="34" charset="0"/>
                <a:cs typeface="Amazon Ember" panose="020B0603020204020204" pitchFamily="34" charset="0"/>
              </a:rPr>
              <a:t>Weather simulation</a:t>
            </a:r>
          </a:p>
        </p:txBody>
      </p:sp>
      <p:grpSp>
        <p:nvGrpSpPr>
          <p:cNvPr id="413" name="Group 412">
            <a:extLst>
              <a:ext uri="{FF2B5EF4-FFF2-40B4-BE49-F238E27FC236}">
                <a16:creationId xmlns:a16="http://schemas.microsoft.com/office/drawing/2014/main" id="{256850DF-4AF2-8946-9444-2860F34245E1}"/>
              </a:ext>
            </a:extLst>
          </p:cNvPr>
          <p:cNvGrpSpPr/>
          <p:nvPr/>
        </p:nvGrpSpPr>
        <p:grpSpPr>
          <a:xfrm>
            <a:off x="11771310" y="4736695"/>
            <a:ext cx="1445224" cy="1511202"/>
            <a:chOff x="4574325" y="-863143"/>
            <a:chExt cx="406167" cy="497250"/>
          </a:xfrm>
        </p:grpSpPr>
        <p:grpSp>
          <p:nvGrpSpPr>
            <p:cNvPr id="414" name="Group 413">
              <a:extLst>
                <a:ext uri="{FF2B5EF4-FFF2-40B4-BE49-F238E27FC236}">
                  <a16:creationId xmlns:a16="http://schemas.microsoft.com/office/drawing/2014/main" id="{A79AA617-8A29-9C4C-B6CA-226024E5B6E0}"/>
                </a:ext>
              </a:extLst>
            </p:cNvPr>
            <p:cNvGrpSpPr/>
            <p:nvPr/>
          </p:nvGrpSpPr>
          <p:grpSpPr>
            <a:xfrm>
              <a:off x="4574325" y="-787509"/>
              <a:ext cx="405524" cy="421616"/>
              <a:chOff x="4574325" y="-787509"/>
              <a:chExt cx="405524" cy="421616"/>
            </a:xfrm>
          </p:grpSpPr>
          <p:sp>
            <p:nvSpPr>
              <p:cNvPr id="422" name="Freeform: Shape 186">
                <a:extLst>
                  <a:ext uri="{FF2B5EF4-FFF2-40B4-BE49-F238E27FC236}">
                    <a16:creationId xmlns:a16="http://schemas.microsoft.com/office/drawing/2014/main" id="{781F3DCB-AEA0-CD48-9692-99244E49E2F1}"/>
                  </a:ext>
                </a:extLst>
              </p:cNvPr>
              <p:cNvSpPr/>
              <p:nvPr/>
            </p:nvSpPr>
            <p:spPr>
              <a:xfrm>
                <a:off x="4574325" y="-743739"/>
                <a:ext cx="405524" cy="170578"/>
              </a:xfrm>
              <a:custGeom>
                <a:avLst/>
                <a:gdLst>
                  <a:gd name="connsiteX0" fmla="*/ 205337 w 405524"/>
                  <a:gd name="connsiteY0" fmla="*/ 4828 h 170577"/>
                  <a:gd name="connsiteX1" fmla="*/ 203728 w 405524"/>
                  <a:gd name="connsiteY1" fmla="*/ 4828 h 170577"/>
                  <a:gd name="connsiteX2" fmla="*/ 202118 w 405524"/>
                  <a:gd name="connsiteY2" fmla="*/ 4828 h 170577"/>
                  <a:gd name="connsiteX3" fmla="*/ 4828 w 405524"/>
                  <a:gd name="connsiteY3" fmla="*/ 153198 h 170577"/>
                  <a:gd name="connsiteX4" fmla="*/ 53104 w 405524"/>
                  <a:gd name="connsiteY4" fmla="*/ 132922 h 170577"/>
                  <a:gd name="connsiteX5" fmla="*/ 105887 w 405524"/>
                  <a:gd name="connsiteY5" fmla="*/ 161888 h 170577"/>
                  <a:gd name="connsiteX6" fmla="*/ 154485 w 405524"/>
                  <a:gd name="connsiteY6" fmla="*/ 132922 h 170577"/>
                  <a:gd name="connsiteX7" fmla="*/ 203728 w 405524"/>
                  <a:gd name="connsiteY7" fmla="*/ 168003 h 170577"/>
                  <a:gd name="connsiteX8" fmla="*/ 203728 w 405524"/>
                  <a:gd name="connsiteY8" fmla="*/ 168003 h 170577"/>
                  <a:gd name="connsiteX9" fmla="*/ 252970 w 405524"/>
                  <a:gd name="connsiteY9" fmla="*/ 132922 h 170577"/>
                  <a:gd name="connsiteX10" fmla="*/ 301568 w 405524"/>
                  <a:gd name="connsiteY10" fmla="*/ 161888 h 170577"/>
                  <a:gd name="connsiteX11" fmla="*/ 354351 w 405524"/>
                  <a:gd name="connsiteY11" fmla="*/ 132922 h 170577"/>
                  <a:gd name="connsiteX12" fmla="*/ 402627 w 405524"/>
                  <a:gd name="connsiteY12" fmla="*/ 153198 h 170577"/>
                  <a:gd name="connsiteX13" fmla="*/ 205337 w 405524"/>
                  <a:gd name="connsiteY13" fmla="*/ 4828 h 170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5524" h="170577">
                    <a:moveTo>
                      <a:pt x="205337" y="4828"/>
                    </a:moveTo>
                    <a:cubicBezTo>
                      <a:pt x="204693" y="4828"/>
                      <a:pt x="204371" y="4828"/>
                      <a:pt x="203728" y="4828"/>
                    </a:cubicBezTo>
                    <a:cubicBezTo>
                      <a:pt x="203728" y="4828"/>
                      <a:pt x="202762" y="4828"/>
                      <a:pt x="202118" y="4828"/>
                    </a:cubicBezTo>
                    <a:cubicBezTo>
                      <a:pt x="95588" y="4828"/>
                      <a:pt x="8690" y="70806"/>
                      <a:pt x="4828" y="153198"/>
                    </a:cubicBezTo>
                    <a:cubicBezTo>
                      <a:pt x="13196" y="141290"/>
                      <a:pt x="31863" y="132922"/>
                      <a:pt x="53104" y="132922"/>
                    </a:cubicBezTo>
                    <a:cubicBezTo>
                      <a:pt x="79496" y="132922"/>
                      <a:pt x="101381" y="145474"/>
                      <a:pt x="105887" y="161888"/>
                    </a:cubicBezTo>
                    <a:cubicBezTo>
                      <a:pt x="109749" y="145474"/>
                      <a:pt x="130025" y="132922"/>
                      <a:pt x="154485" y="132922"/>
                    </a:cubicBezTo>
                    <a:cubicBezTo>
                      <a:pt x="181842" y="132922"/>
                      <a:pt x="203728" y="148692"/>
                      <a:pt x="203728" y="168003"/>
                    </a:cubicBezTo>
                    <a:lnTo>
                      <a:pt x="203728" y="168003"/>
                    </a:lnTo>
                    <a:cubicBezTo>
                      <a:pt x="203728" y="148692"/>
                      <a:pt x="225935" y="132922"/>
                      <a:pt x="252970" y="132922"/>
                    </a:cubicBezTo>
                    <a:cubicBezTo>
                      <a:pt x="277430" y="132922"/>
                      <a:pt x="297384" y="145474"/>
                      <a:pt x="301568" y="161888"/>
                    </a:cubicBezTo>
                    <a:cubicBezTo>
                      <a:pt x="305752" y="145474"/>
                      <a:pt x="327638" y="132922"/>
                      <a:pt x="354351" y="132922"/>
                    </a:cubicBezTo>
                    <a:cubicBezTo>
                      <a:pt x="375914" y="132922"/>
                      <a:pt x="394260" y="141290"/>
                      <a:pt x="402627" y="153198"/>
                    </a:cubicBezTo>
                    <a:cubicBezTo>
                      <a:pt x="398444" y="70806"/>
                      <a:pt x="311867" y="4828"/>
                      <a:pt x="205337" y="4828"/>
                    </a:cubicBezTo>
                    <a:close/>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3" name="Freeform: Shape 187">
                <a:extLst>
                  <a:ext uri="{FF2B5EF4-FFF2-40B4-BE49-F238E27FC236}">
                    <a16:creationId xmlns:a16="http://schemas.microsoft.com/office/drawing/2014/main" id="{68C62568-CFBA-E348-B7C6-4F697134B727}"/>
                  </a:ext>
                </a:extLst>
              </p:cNvPr>
              <p:cNvSpPr/>
              <p:nvPr/>
            </p:nvSpPr>
            <p:spPr>
              <a:xfrm>
                <a:off x="4773225" y="-787509"/>
                <a:ext cx="9655" cy="35403"/>
              </a:xfrm>
              <a:custGeom>
                <a:avLst/>
                <a:gdLst>
                  <a:gd name="connsiteX0" fmla="*/ 4828 w 9655"/>
                  <a:gd name="connsiteY0" fmla="*/ 4828 h 35402"/>
                  <a:gd name="connsiteX1" fmla="*/ 4828 w 9655"/>
                  <a:gd name="connsiteY1" fmla="*/ 32184 h 35402"/>
                </a:gdLst>
                <a:ahLst/>
                <a:cxnLst>
                  <a:cxn ang="0">
                    <a:pos x="connsiteX0" y="connsiteY0"/>
                  </a:cxn>
                  <a:cxn ang="0">
                    <a:pos x="connsiteX1" y="connsiteY1"/>
                  </a:cxn>
                </a:cxnLst>
                <a:rect l="l" t="t" r="r" b="b"/>
                <a:pathLst>
                  <a:path w="9655" h="35402">
                    <a:moveTo>
                      <a:pt x="4828" y="4828"/>
                    </a:moveTo>
                    <a:lnTo>
                      <a:pt x="4828" y="3218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4" name="Freeform: Shape 188">
                <a:extLst>
                  <a:ext uri="{FF2B5EF4-FFF2-40B4-BE49-F238E27FC236}">
                    <a16:creationId xmlns:a16="http://schemas.microsoft.com/office/drawing/2014/main" id="{4CB7CA7C-DDAB-734B-B640-3BD2F3B88F5F}"/>
                  </a:ext>
                </a:extLst>
              </p:cNvPr>
              <p:cNvSpPr/>
              <p:nvPr/>
            </p:nvSpPr>
            <p:spPr>
              <a:xfrm>
                <a:off x="4703706" y="-552563"/>
                <a:ext cx="77243" cy="186670"/>
              </a:xfrm>
              <a:custGeom>
                <a:avLst/>
                <a:gdLst>
                  <a:gd name="connsiteX0" fmla="*/ 4828 w 77242"/>
                  <a:gd name="connsiteY0" fmla="*/ 129382 h 186669"/>
                  <a:gd name="connsiteX1" fmla="*/ 4828 w 77242"/>
                  <a:gd name="connsiteY1" fmla="*/ 149336 h 186669"/>
                  <a:gd name="connsiteX2" fmla="*/ 39587 w 77242"/>
                  <a:gd name="connsiteY2" fmla="*/ 184095 h 186669"/>
                  <a:gd name="connsiteX3" fmla="*/ 39587 w 77242"/>
                  <a:gd name="connsiteY3" fmla="*/ 184095 h 186669"/>
                  <a:gd name="connsiteX4" fmla="*/ 74346 w 77242"/>
                  <a:gd name="connsiteY4" fmla="*/ 149336 h 186669"/>
                  <a:gd name="connsiteX5" fmla="*/ 74346 w 77242"/>
                  <a:gd name="connsiteY5" fmla="*/ 145796 h 186669"/>
                  <a:gd name="connsiteX6" fmla="*/ 74346 w 77242"/>
                  <a:gd name="connsiteY6" fmla="*/ 141933 h 186669"/>
                  <a:gd name="connsiteX7" fmla="*/ 74346 w 77242"/>
                  <a:gd name="connsiteY7" fmla="*/ 4828 h 18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42" h="186669">
                    <a:moveTo>
                      <a:pt x="4828" y="129382"/>
                    </a:moveTo>
                    <a:lnTo>
                      <a:pt x="4828" y="149336"/>
                    </a:lnTo>
                    <a:cubicBezTo>
                      <a:pt x="4828" y="168325"/>
                      <a:pt x="20598" y="184095"/>
                      <a:pt x="39587" y="184095"/>
                    </a:cubicBezTo>
                    <a:lnTo>
                      <a:pt x="39587" y="184095"/>
                    </a:lnTo>
                    <a:cubicBezTo>
                      <a:pt x="58576" y="184095"/>
                      <a:pt x="74346" y="168325"/>
                      <a:pt x="74346" y="149336"/>
                    </a:cubicBezTo>
                    <a:lnTo>
                      <a:pt x="74346" y="145796"/>
                    </a:lnTo>
                    <a:lnTo>
                      <a:pt x="74346" y="141933"/>
                    </a:lnTo>
                    <a:lnTo>
                      <a:pt x="74346" y="4828"/>
                    </a:ln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5" name="Freeform: Shape 189">
                <a:extLst>
                  <a:ext uri="{FF2B5EF4-FFF2-40B4-BE49-F238E27FC236}">
                    <a16:creationId xmlns:a16="http://schemas.microsoft.com/office/drawing/2014/main" id="{DD722763-5639-AD42-B9C3-B8BF9092AC9D}"/>
                  </a:ext>
                </a:extLst>
              </p:cNvPr>
              <p:cNvSpPr/>
              <p:nvPr/>
            </p:nvSpPr>
            <p:spPr>
              <a:xfrm>
                <a:off x="4677637" y="-721531"/>
                <a:ext cx="70806" cy="106209"/>
              </a:xfrm>
              <a:custGeom>
                <a:avLst/>
                <a:gdLst>
                  <a:gd name="connsiteX0" fmla="*/ 65978 w 70805"/>
                  <a:gd name="connsiteY0" fmla="*/ 4828 h 106208"/>
                  <a:gd name="connsiteX1" fmla="*/ 4828 w 70805"/>
                  <a:gd name="connsiteY1" fmla="*/ 101381 h 106208"/>
                </a:gdLst>
                <a:ahLst/>
                <a:cxnLst>
                  <a:cxn ang="0">
                    <a:pos x="connsiteX0" y="connsiteY0"/>
                  </a:cxn>
                  <a:cxn ang="0">
                    <a:pos x="connsiteX1" y="connsiteY1"/>
                  </a:cxn>
                </a:cxnLst>
                <a:rect l="l" t="t" r="r" b="b"/>
                <a:pathLst>
                  <a:path w="70805" h="106208">
                    <a:moveTo>
                      <a:pt x="65978" y="4828"/>
                    </a:moveTo>
                    <a:cubicBezTo>
                      <a:pt x="65978" y="4828"/>
                      <a:pt x="7081" y="33794"/>
                      <a:pt x="4828" y="101381"/>
                    </a:cubicBez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6" name="Freeform: Shape 190">
                <a:extLst>
                  <a:ext uri="{FF2B5EF4-FFF2-40B4-BE49-F238E27FC236}">
                    <a16:creationId xmlns:a16="http://schemas.microsoft.com/office/drawing/2014/main" id="{82F4E16C-3D7D-5840-BC55-94830EA53ACC}"/>
                  </a:ext>
                </a:extLst>
              </p:cNvPr>
              <p:cNvSpPr/>
              <p:nvPr/>
            </p:nvSpPr>
            <p:spPr>
              <a:xfrm>
                <a:off x="4812812" y="-721531"/>
                <a:ext cx="70806" cy="106209"/>
              </a:xfrm>
              <a:custGeom>
                <a:avLst/>
                <a:gdLst>
                  <a:gd name="connsiteX0" fmla="*/ 4828 w 70805"/>
                  <a:gd name="connsiteY0" fmla="*/ 4828 h 106208"/>
                  <a:gd name="connsiteX1" fmla="*/ 65978 w 70805"/>
                  <a:gd name="connsiteY1" fmla="*/ 101381 h 106208"/>
                </a:gdLst>
                <a:ahLst/>
                <a:cxnLst>
                  <a:cxn ang="0">
                    <a:pos x="connsiteX0" y="connsiteY0"/>
                  </a:cxn>
                  <a:cxn ang="0">
                    <a:pos x="connsiteX1" y="connsiteY1"/>
                  </a:cxn>
                </a:cxnLst>
                <a:rect l="l" t="t" r="r" b="b"/>
                <a:pathLst>
                  <a:path w="70805" h="106208">
                    <a:moveTo>
                      <a:pt x="4828" y="4828"/>
                    </a:moveTo>
                    <a:cubicBezTo>
                      <a:pt x="4828" y="4828"/>
                      <a:pt x="63725" y="33794"/>
                      <a:pt x="65978" y="101381"/>
                    </a:cubicBezTo>
                  </a:path>
                </a:pathLst>
              </a:custGeom>
              <a:noFill/>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7" name="Freeform: Shape 191">
                <a:extLst>
                  <a:ext uri="{FF2B5EF4-FFF2-40B4-BE49-F238E27FC236}">
                    <a16:creationId xmlns:a16="http://schemas.microsoft.com/office/drawing/2014/main" id="{FFABCF5E-3EEB-C440-8C00-42F1C5CC2598}"/>
                  </a:ext>
                </a:extLst>
              </p:cNvPr>
              <p:cNvSpPr/>
              <p:nvPr/>
            </p:nvSpPr>
            <p:spPr>
              <a:xfrm>
                <a:off x="4773225" y="-718956"/>
                <a:ext cx="9655" cy="102990"/>
              </a:xfrm>
              <a:custGeom>
                <a:avLst/>
                <a:gdLst>
                  <a:gd name="connsiteX0" fmla="*/ 4828 w 9655"/>
                  <a:gd name="connsiteY0" fmla="*/ 4828 h 102990"/>
                  <a:gd name="connsiteX1" fmla="*/ 4828 w 9655"/>
                  <a:gd name="connsiteY1" fmla="*/ 98806 h 102990"/>
                </a:gdLst>
                <a:ahLst/>
                <a:cxnLst>
                  <a:cxn ang="0">
                    <a:pos x="connsiteX0" y="connsiteY0"/>
                  </a:cxn>
                  <a:cxn ang="0">
                    <a:pos x="connsiteX1" y="connsiteY1"/>
                  </a:cxn>
                </a:cxnLst>
                <a:rect l="l" t="t" r="r" b="b"/>
                <a:pathLst>
                  <a:path w="9655" h="102990">
                    <a:moveTo>
                      <a:pt x="4828" y="4828"/>
                    </a:moveTo>
                    <a:lnTo>
                      <a:pt x="4828" y="98806"/>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grpSp>
          <p:nvGrpSpPr>
            <p:cNvPr id="415" name="Group 414">
              <a:extLst>
                <a:ext uri="{FF2B5EF4-FFF2-40B4-BE49-F238E27FC236}">
                  <a16:creationId xmlns:a16="http://schemas.microsoft.com/office/drawing/2014/main" id="{5B11E82F-F706-E24E-96D2-B7EA0ED5CFF7}"/>
                </a:ext>
              </a:extLst>
            </p:cNvPr>
            <p:cNvGrpSpPr/>
            <p:nvPr/>
          </p:nvGrpSpPr>
          <p:grpSpPr>
            <a:xfrm>
              <a:off x="4574325" y="-863143"/>
              <a:ext cx="406167" cy="121335"/>
              <a:chOff x="4574325" y="-863143"/>
              <a:chExt cx="406167" cy="121335"/>
            </a:xfrm>
          </p:grpSpPr>
          <p:sp>
            <p:nvSpPr>
              <p:cNvPr id="416" name="Freeform: Shape 192">
                <a:extLst>
                  <a:ext uri="{FF2B5EF4-FFF2-40B4-BE49-F238E27FC236}">
                    <a16:creationId xmlns:a16="http://schemas.microsoft.com/office/drawing/2014/main" id="{EE7B14D8-3D3E-504C-8E40-9214D6418E29}"/>
                  </a:ext>
                </a:extLst>
              </p:cNvPr>
              <p:cNvSpPr/>
              <p:nvPr/>
            </p:nvSpPr>
            <p:spPr>
              <a:xfrm>
                <a:off x="4695660" y="-863143"/>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17" name="Freeform: Shape 193">
                <a:extLst>
                  <a:ext uri="{FF2B5EF4-FFF2-40B4-BE49-F238E27FC236}">
                    <a16:creationId xmlns:a16="http://schemas.microsoft.com/office/drawing/2014/main" id="{251248A2-C9F3-F045-8862-8B12BCDBF1A1}"/>
                  </a:ext>
                </a:extLst>
              </p:cNvPr>
              <p:cNvSpPr/>
              <p:nvPr/>
            </p:nvSpPr>
            <p:spPr>
              <a:xfrm>
                <a:off x="4637728" y="-793303"/>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18" name="Freeform: Shape 194">
                <a:extLst>
                  <a:ext uri="{FF2B5EF4-FFF2-40B4-BE49-F238E27FC236}">
                    <a16:creationId xmlns:a16="http://schemas.microsoft.com/office/drawing/2014/main" id="{F5D04766-CE9B-E94C-8931-C7F9914DB101}"/>
                  </a:ext>
                </a:extLst>
              </p:cNvPr>
              <p:cNvSpPr/>
              <p:nvPr/>
            </p:nvSpPr>
            <p:spPr>
              <a:xfrm>
                <a:off x="4574325" y="-820338"/>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19" name="Freeform: Shape 195">
                <a:extLst>
                  <a:ext uri="{FF2B5EF4-FFF2-40B4-BE49-F238E27FC236}">
                    <a16:creationId xmlns:a16="http://schemas.microsoft.com/office/drawing/2014/main" id="{5BDBA7DC-81D1-2545-9324-B784FE46955B}"/>
                  </a:ext>
                </a:extLst>
              </p:cNvPr>
              <p:cNvSpPr/>
              <p:nvPr/>
            </p:nvSpPr>
            <p:spPr>
              <a:xfrm>
                <a:off x="4849502" y="-863143"/>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0" name="Freeform: Shape 196">
                <a:extLst>
                  <a:ext uri="{FF2B5EF4-FFF2-40B4-BE49-F238E27FC236}">
                    <a16:creationId xmlns:a16="http://schemas.microsoft.com/office/drawing/2014/main" id="{830C36C5-50C7-084F-95D1-AB896B801831}"/>
                  </a:ext>
                </a:extLst>
              </p:cNvPr>
              <p:cNvSpPr/>
              <p:nvPr/>
            </p:nvSpPr>
            <p:spPr>
              <a:xfrm>
                <a:off x="4907434" y="-793303"/>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sp>
            <p:nvSpPr>
              <p:cNvPr id="421" name="Freeform: Shape 197">
                <a:extLst>
                  <a:ext uri="{FF2B5EF4-FFF2-40B4-BE49-F238E27FC236}">
                    <a16:creationId xmlns:a16="http://schemas.microsoft.com/office/drawing/2014/main" id="{C4D95EB8-CCDC-7E4A-9C4F-51AFF4B36EC7}"/>
                  </a:ext>
                </a:extLst>
              </p:cNvPr>
              <p:cNvSpPr/>
              <p:nvPr/>
            </p:nvSpPr>
            <p:spPr>
              <a:xfrm>
                <a:off x="4970837" y="-820338"/>
                <a:ext cx="9655" cy="51495"/>
              </a:xfrm>
              <a:custGeom>
                <a:avLst/>
                <a:gdLst>
                  <a:gd name="connsiteX0" fmla="*/ 4828 w 9655"/>
                  <a:gd name="connsiteY0" fmla="*/ 4828 h 51495"/>
                  <a:gd name="connsiteX1" fmla="*/ 4828 w 9655"/>
                  <a:gd name="connsiteY1" fmla="*/ 49564 h 51495"/>
                </a:gdLst>
                <a:ahLst/>
                <a:cxnLst>
                  <a:cxn ang="0">
                    <a:pos x="connsiteX0" y="connsiteY0"/>
                  </a:cxn>
                  <a:cxn ang="0">
                    <a:pos x="connsiteX1" y="connsiteY1"/>
                  </a:cxn>
                </a:cxnLst>
                <a:rect l="l" t="t" r="r" b="b"/>
                <a:pathLst>
                  <a:path w="9655" h="51495">
                    <a:moveTo>
                      <a:pt x="4828" y="4828"/>
                    </a:moveTo>
                    <a:lnTo>
                      <a:pt x="4828" y="49564"/>
                    </a:lnTo>
                  </a:path>
                </a:pathLst>
              </a:custGeom>
              <a:ln w="12700" cap="flat">
                <a:solidFill>
                  <a:schemeClr val="tx1"/>
                </a:solidFill>
                <a:prstDash val="solid"/>
                <a:round/>
              </a:ln>
            </p:spPr>
            <p:txBody>
              <a:bodyPr rtlCol="0" anchor="ctr"/>
              <a:lstStyle/>
              <a:p>
                <a:endParaRPr lang="en-US" sz="5422">
                  <a:solidFill>
                    <a:srgbClr val="1D516C"/>
                  </a:solidFill>
                  <a:latin typeface="Arial"/>
                </a:endParaRPr>
              </a:p>
            </p:txBody>
          </p:sp>
        </p:grpSp>
      </p:grpSp>
      <p:pic>
        <p:nvPicPr>
          <p:cNvPr id="431" name="Picture 430">
            <a:extLst>
              <a:ext uri="{FF2B5EF4-FFF2-40B4-BE49-F238E27FC236}">
                <a16:creationId xmlns:a16="http://schemas.microsoft.com/office/drawing/2014/main" id="{BEB70EFA-058E-CC4F-B6C4-95F448D2D2C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128158" y="4698319"/>
            <a:ext cx="3420602" cy="1770130"/>
          </a:xfrm>
          <a:prstGeom prst="rect">
            <a:avLst/>
          </a:prstGeom>
        </p:spPr>
      </p:pic>
      <p:pic>
        <p:nvPicPr>
          <p:cNvPr id="432" name="Picture 431">
            <a:extLst>
              <a:ext uri="{FF2B5EF4-FFF2-40B4-BE49-F238E27FC236}">
                <a16:creationId xmlns:a16="http://schemas.microsoft.com/office/drawing/2014/main" id="{9A18CB20-856D-5B46-8731-134B26F1DACC}"/>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39366" y="1478834"/>
            <a:ext cx="3593680" cy="1719813"/>
          </a:xfrm>
          <a:prstGeom prst="rect">
            <a:avLst/>
          </a:prstGeom>
        </p:spPr>
      </p:pic>
      <p:pic>
        <p:nvPicPr>
          <p:cNvPr id="433" name="Picture 432">
            <a:extLst>
              <a:ext uri="{FF2B5EF4-FFF2-40B4-BE49-F238E27FC236}">
                <a16:creationId xmlns:a16="http://schemas.microsoft.com/office/drawing/2014/main" id="{E482779F-1774-5645-9C00-DFDB7B664E06}"/>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36691" y="4670346"/>
            <a:ext cx="3698827" cy="1770131"/>
          </a:xfrm>
          <a:prstGeom prst="rect">
            <a:avLst/>
          </a:prstGeom>
        </p:spPr>
      </p:pic>
      <p:sp>
        <p:nvSpPr>
          <p:cNvPr id="9" name="Title 8">
            <a:extLst>
              <a:ext uri="{FF2B5EF4-FFF2-40B4-BE49-F238E27FC236}">
                <a16:creationId xmlns:a16="http://schemas.microsoft.com/office/drawing/2014/main" id="{D59107A3-984A-794B-A596-C2B7A88DC06D}"/>
              </a:ext>
            </a:extLst>
          </p:cNvPr>
          <p:cNvSpPr>
            <a:spLocks noGrp="1"/>
          </p:cNvSpPr>
          <p:nvPr>
            <p:ph type="title"/>
          </p:nvPr>
        </p:nvSpPr>
        <p:spPr/>
        <p:txBody>
          <a:bodyPr/>
          <a:lstStyle/>
          <a:p>
            <a:r>
              <a:rPr lang="en-US" dirty="0"/>
              <a:t>Who uses AWS Batch?</a:t>
            </a:r>
          </a:p>
        </p:txBody>
      </p:sp>
    </p:spTree>
    <p:extLst>
      <p:ext uri="{BB962C8B-B14F-4D97-AF65-F5344CB8AC3E}">
        <p14:creationId xmlns:p14="http://schemas.microsoft.com/office/powerpoint/2010/main" val="65305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42" presetClass="path" presetSubtype="0" decel="100000" fill="hold" nodeType="withEffect">
                                  <p:stCondLst>
                                    <p:cond delay="750"/>
                                  </p:stCondLst>
                                  <p:childTnLst>
                                    <p:animMotion origin="layout" path="M 0.02847 0.04259 L 2.22222E-6 1.97531E-6 " pathEditMode="relative" rAng="0" ptsTypes="AA">
                                      <p:cBhvr>
                                        <p:cTn id="9" dur="600" fill="hold"/>
                                        <p:tgtEl>
                                          <p:spTgt spid="252"/>
                                        </p:tgtEl>
                                        <p:attrNameLst>
                                          <p:attrName>ppt_x</p:attrName>
                                          <p:attrName>ppt_y</p:attrName>
                                        </p:attrNameLst>
                                      </p:cBhvr>
                                      <p:rCtr x="-1424" y="-2130"/>
                                    </p:animMotion>
                                  </p:childTnLst>
                                </p:cTn>
                              </p:par>
                              <p:par>
                                <p:cTn id="10" presetID="10" presetClass="entr" presetSubtype="0" fill="hold" grpId="0" nodeType="withEffect">
                                  <p:stCondLst>
                                    <p:cond delay="75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par>
                                <p:cTn id="13" presetID="42" presetClass="path" presetSubtype="0" decel="100000" fill="hold" grpId="1" nodeType="withEffect">
                                  <p:stCondLst>
                                    <p:cond delay="750"/>
                                  </p:stCondLst>
                                  <p:childTnLst>
                                    <p:animMotion origin="layout" path="M 0.02847 0.04259 L 8.33333E-7 2.09877E-6 " pathEditMode="relative" rAng="0" ptsTypes="AA">
                                      <p:cBhvr>
                                        <p:cTn id="14" dur="600" fill="hold"/>
                                        <p:tgtEl>
                                          <p:spTgt spid="278"/>
                                        </p:tgtEl>
                                        <p:attrNameLst>
                                          <p:attrName>ppt_x</p:attrName>
                                          <p:attrName>ppt_y</p:attrName>
                                        </p:attrNameLst>
                                      </p:cBhvr>
                                      <p:rCtr x="-1424" y="-2130"/>
                                    </p:animMotion>
                                  </p:childTnLst>
                                </p:cTn>
                              </p:par>
                              <p:par>
                                <p:cTn id="15" presetID="10" presetClass="entr" presetSubtype="0" fill="hold" grpId="0" nodeType="withEffect">
                                  <p:stCondLst>
                                    <p:cond delay="250"/>
                                  </p:stCondLst>
                                  <p:childTnLst>
                                    <p:set>
                                      <p:cBhvr>
                                        <p:cTn id="16" dur="1" fill="hold">
                                          <p:stCondLst>
                                            <p:cond delay="0"/>
                                          </p:stCondLst>
                                        </p:cTn>
                                        <p:tgtEl>
                                          <p:spTgt spid="309"/>
                                        </p:tgtEl>
                                        <p:attrNameLst>
                                          <p:attrName>style.visibility</p:attrName>
                                        </p:attrNameLst>
                                      </p:cBhvr>
                                      <p:to>
                                        <p:strVal val="visible"/>
                                      </p:to>
                                    </p:set>
                                    <p:animEffect transition="in" filter="fade">
                                      <p:cBhvr>
                                        <p:cTn id="17" dur="500"/>
                                        <p:tgtEl>
                                          <p:spTgt spid="309"/>
                                        </p:tgtEl>
                                      </p:cBhvr>
                                    </p:animEffect>
                                  </p:childTnLst>
                                </p:cTn>
                              </p:par>
                              <p:par>
                                <p:cTn id="18" presetID="42" presetClass="path" presetSubtype="0" decel="100000" fill="hold" grpId="1" nodeType="withEffect">
                                  <p:stCondLst>
                                    <p:cond delay="250"/>
                                  </p:stCondLst>
                                  <p:childTnLst>
                                    <p:animMotion origin="layout" path="M 0.0441 -0.01513 L -4.44444E-6 2.09877E-6 " pathEditMode="relative" rAng="0" ptsTypes="AA">
                                      <p:cBhvr>
                                        <p:cTn id="19" dur="600" fill="hold"/>
                                        <p:tgtEl>
                                          <p:spTgt spid="309"/>
                                        </p:tgtEl>
                                        <p:attrNameLst>
                                          <p:attrName>ppt_x</p:attrName>
                                          <p:attrName>ppt_y</p:attrName>
                                        </p:attrNameLst>
                                      </p:cBhvr>
                                      <p:rCtr x="-2205" y="741"/>
                                    </p:animMotion>
                                  </p:childTnLst>
                                </p:cTn>
                              </p:par>
                              <p:par>
                                <p:cTn id="20" presetID="10" presetClass="entr" presetSubtype="0" fill="hold" nodeType="withEffect">
                                  <p:stCondLst>
                                    <p:cond delay="2250"/>
                                  </p:stCondLst>
                                  <p:childTnLst>
                                    <p:set>
                                      <p:cBhvr>
                                        <p:cTn id="21" dur="1" fill="hold">
                                          <p:stCondLst>
                                            <p:cond delay="0"/>
                                          </p:stCondLst>
                                        </p:cTn>
                                        <p:tgtEl>
                                          <p:spTgt spid="326"/>
                                        </p:tgtEl>
                                        <p:attrNameLst>
                                          <p:attrName>style.visibility</p:attrName>
                                        </p:attrNameLst>
                                      </p:cBhvr>
                                      <p:to>
                                        <p:strVal val="visible"/>
                                      </p:to>
                                    </p:set>
                                    <p:animEffect transition="in" filter="fade">
                                      <p:cBhvr>
                                        <p:cTn id="22" dur="500"/>
                                        <p:tgtEl>
                                          <p:spTgt spid="326"/>
                                        </p:tgtEl>
                                      </p:cBhvr>
                                    </p:animEffect>
                                  </p:childTnLst>
                                </p:cTn>
                              </p:par>
                              <p:par>
                                <p:cTn id="23" presetID="42" presetClass="path" presetSubtype="0" decel="100000" fill="hold" nodeType="withEffect">
                                  <p:stCondLst>
                                    <p:cond delay="2250"/>
                                  </p:stCondLst>
                                  <p:childTnLst>
                                    <p:animMotion origin="layout" path="M -0.03837 -0.01945 L -1.11111E-6 2.83951E-6 " pathEditMode="relative" rAng="0" ptsTypes="AA">
                                      <p:cBhvr>
                                        <p:cTn id="24" dur="600" fill="hold"/>
                                        <p:tgtEl>
                                          <p:spTgt spid="326"/>
                                        </p:tgtEl>
                                        <p:attrNameLst>
                                          <p:attrName>ppt_x</p:attrName>
                                          <p:attrName>ppt_y</p:attrName>
                                        </p:attrNameLst>
                                      </p:cBhvr>
                                      <p:rCtr x="1910" y="957"/>
                                    </p:animMotion>
                                  </p:childTnLst>
                                </p:cTn>
                              </p:par>
                              <p:par>
                                <p:cTn id="25" presetID="10" presetClass="entr" presetSubtype="0" fill="hold" grpId="0" nodeType="withEffect">
                                  <p:stCondLst>
                                    <p:cond delay="2250"/>
                                  </p:stCondLst>
                                  <p:childTnLst>
                                    <p:set>
                                      <p:cBhvr>
                                        <p:cTn id="26" dur="1" fill="hold">
                                          <p:stCondLst>
                                            <p:cond delay="0"/>
                                          </p:stCondLst>
                                        </p:cTn>
                                        <p:tgtEl>
                                          <p:spTgt spid="325"/>
                                        </p:tgtEl>
                                        <p:attrNameLst>
                                          <p:attrName>style.visibility</p:attrName>
                                        </p:attrNameLst>
                                      </p:cBhvr>
                                      <p:to>
                                        <p:strVal val="visible"/>
                                      </p:to>
                                    </p:set>
                                    <p:animEffect transition="in" filter="fade">
                                      <p:cBhvr>
                                        <p:cTn id="27" dur="500"/>
                                        <p:tgtEl>
                                          <p:spTgt spid="325"/>
                                        </p:tgtEl>
                                      </p:cBhvr>
                                    </p:animEffect>
                                  </p:childTnLst>
                                </p:cTn>
                              </p:par>
                              <p:par>
                                <p:cTn id="28" presetID="42" presetClass="path" presetSubtype="0" decel="100000" fill="hold" grpId="1" nodeType="withEffect">
                                  <p:stCondLst>
                                    <p:cond delay="2250"/>
                                  </p:stCondLst>
                                  <p:childTnLst>
                                    <p:animMotion origin="layout" path="M -0.03837 -0.01944 L -1.11111E-6 3.7037E-7 " pathEditMode="relative" rAng="0" ptsTypes="AA">
                                      <p:cBhvr>
                                        <p:cTn id="29" dur="600" fill="hold"/>
                                        <p:tgtEl>
                                          <p:spTgt spid="325"/>
                                        </p:tgtEl>
                                        <p:attrNameLst>
                                          <p:attrName>ppt_x</p:attrName>
                                          <p:attrName>ppt_y</p:attrName>
                                        </p:attrNameLst>
                                      </p:cBhvr>
                                      <p:rCtr x="1910" y="957"/>
                                    </p:animMotion>
                                  </p:childTnLst>
                                </p:cTn>
                              </p:par>
                            </p:childTnLst>
                          </p:cTn>
                        </p:par>
                        <p:par>
                          <p:cTn id="30" fill="hold">
                            <p:stCondLst>
                              <p:cond delay="2850"/>
                            </p:stCondLst>
                            <p:childTnLst>
                              <p:par>
                                <p:cTn id="31" presetID="1" presetClass="entr" presetSubtype="0" fill="hold" nodeType="afterEffect">
                                  <p:stCondLst>
                                    <p:cond delay="500"/>
                                  </p:stCondLst>
                                  <p:childTnLst>
                                    <p:set>
                                      <p:cBhvr>
                                        <p:cTn id="32" dur="1" fill="hold">
                                          <p:stCondLst>
                                            <p:cond delay="0"/>
                                          </p:stCondLst>
                                        </p:cTn>
                                        <p:tgtEl>
                                          <p:spTgt spid="390"/>
                                        </p:tgtEl>
                                        <p:attrNameLst>
                                          <p:attrName>style.visibility</p:attrName>
                                        </p:attrNameLst>
                                      </p:cBhvr>
                                      <p:to>
                                        <p:strVal val="visible"/>
                                      </p:to>
                                    </p:set>
                                  </p:childTnLst>
                                </p:cTn>
                              </p:par>
                              <p:par>
                                <p:cTn id="33" presetID="6" presetClass="emph" presetSubtype="0" accel="100000" autoRev="1" fill="hold" nodeType="withEffect">
                                  <p:stCondLst>
                                    <p:cond delay="0"/>
                                  </p:stCondLst>
                                  <p:childTnLst>
                                    <p:animScale>
                                      <p:cBhvr>
                                        <p:cTn id="34" dur="500" fill="hold"/>
                                        <p:tgtEl>
                                          <p:spTgt spid="390"/>
                                        </p:tgtEl>
                                      </p:cBhvr>
                                      <p:by x="0" y="0"/>
                                    </p:animScale>
                                  </p:childTnLst>
                                </p:cTn>
                              </p:par>
                              <p:par>
                                <p:cTn id="35" presetID="10" presetClass="entr" presetSubtype="0" fill="hold" nodeType="withEffect">
                                  <p:stCondLst>
                                    <p:cond delay="1250"/>
                                  </p:stCondLst>
                                  <p:childTnLst>
                                    <p:set>
                                      <p:cBhvr>
                                        <p:cTn id="36" dur="1" fill="hold">
                                          <p:stCondLst>
                                            <p:cond delay="0"/>
                                          </p:stCondLst>
                                        </p:cTn>
                                        <p:tgtEl>
                                          <p:spTgt spid="413"/>
                                        </p:tgtEl>
                                        <p:attrNameLst>
                                          <p:attrName>style.visibility</p:attrName>
                                        </p:attrNameLst>
                                      </p:cBhvr>
                                      <p:to>
                                        <p:strVal val="visible"/>
                                      </p:to>
                                    </p:set>
                                    <p:animEffect transition="in" filter="fade">
                                      <p:cBhvr>
                                        <p:cTn id="37" dur="500"/>
                                        <p:tgtEl>
                                          <p:spTgt spid="413"/>
                                        </p:tgtEl>
                                      </p:cBhvr>
                                    </p:animEffect>
                                  </p:childTnLst>
                                </p:cTn>
                              </p:par>
                              <p:par>
                                <p:cTn id="38" presetID="42" presetClass="path" presetSubtype="0" decel="100000" fill="hold" nodeType="withEffect">
                                  <p:stCondLst>
                                    <p:cond delay="1250"/>
                                  </p:stCondLst>
                                  <p:childTnLst>
                                    <p:animMotion origin="layout" path="M -2.77778E-6 0.06297 L -2.77778E-6 -4.07407E-6 " pathEditMode="relative" rAng="0" ptsTypes="AA">
                                      <p:cBhvr>
                                        <p:cTn id="39" dur="600" fill="hold"/>
                                        <p:tgtEl>
                                          <p:spTgt spid="413"/>
                                        </p:tgtEl>
                                        <p:attrNameLst>
                                          <p:attrName>ppt_x</p:attrName>
                                          <p:attrName>ppt_y</p:attrName>
                                        </p:attrNameLst>
                                      </p:cBhvr>
                                      <p:rCtr x="0" y="-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78" grpId="1"/>
      <p:bldP spid="309" grpId="0"/>
      <p:bldP spid="309" grpId="1"/>
      <p:bldP spid="325" grpId="0"/>
      <p:bldP spid="325"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584345-5425-0941-A7BB-08BBBF4E94F7}"/>
              </a:ext>
            </a:extLst>
          </p:cNvPr>
          <p:cNvSpPr>
            <a:spLocks noGrp="1"/>
          </p:cNvSpPr>
          <p:nvPr>
            <p:ph type="title"/>
          </p:nvPr>
        </p:nvSpPr>
        <p:spPr/>
        <p:txBody>
          <a:bodyPr>
            <a:noAutofit/>
          </a:bodyPr>
          <a:lstStyle/>
          <a:p>
            <a:r>
              <a:rPr lang="en-US" dirty="0"/>
              <a:t>AWS Batch Key Concepts</a:t>
            </a:r>
          </a:p>
        </p:txBody>
      </p:sp>
      <p:sp>
        <p:nvSpPr>
          <p:cNvPr id="5" name="Content Placeholder 4">
            <a:extLst>
              <a:ext uri="{FF2B5EF4-FFF2-40B4-BE49-F238E27FC236}">
                <a16:creationId xmlns:a16="http://schemas.microsoft.com/office/drawing/2014/main" id="{02D4C9B1-8CC7-C74B-AED0-2DEF48417544}"/>
              </a:ext>
            </a:extLst>
          </p:cNvPr>
          <p:cNvSpPr>
            <a:spLocks noGrp="1"/>
          </p:cNvSpPr>
          <p:nvPr>
            <p:ph type="body" sz="quarter" idx="10"/>
          </p:nvPr>
        </p:nvSpPr>
        <p:spPr/>
        <p:txBody>
          <a:bodyPr/>
          <a:lstStyle/>
          <a:p>
            <a:pPr marL="457200" indent="-457200">
              <a:lnSpc>
                <a:spcPct val="150000"/>
              </a:lnSpc>
              <a:buFont typeface="Arial" panose="020B0604020202020204" pitchFamily="34" charset="0"/>
              <a:buChar char="•"/>
            </a:pPr>
            <a:r>
              <a:rPr lang="en-US" sz="2400" b="1" dirty="0"/>
              <a:t>Job Definitions</a:t>
            </a:r>
          </a:p>
          <a:p>
            <a:pPr marL="457200" indent="-457200">
              <a:lnSpc>
                <a:spcPct val="150000"/>
              </a:lnSpc>
              <a:buFont typeface="Arial" panose="020B0604020202020204" pitchFamily="34" charset="0"/>
              <a:buChar char="•"/>
            </a:pPr>
            <a:r>
              <a:rPr lang="en-US" sz="2400" b="1" dirty="0"/>
              <a:t>Job States</a:t>
            </a:r>
            <a:endParaRPr lang="en-US" sz="2400" dirty="0"/>
          </a:p>
          <a:p>
            <a:pPr marL="457200" indent="-457200">
              <a:lnSpc>
                <a:spcPct val="150000"/>
              </a:lnSpc>
              <a:buFont typeface="Arial" panose="020B0604020202020204" pitchFamily="34" charset="0"/>
              <a:buChar char="•"/>
            </a:pPr>
            <a:r>
              <a:rPr lang="en-US" sz="2400" b="1" dirty="0"/>
              <a:t>Job Queue</a:t>
            </a:r>
          </a:p>
          <a:p>
            <a:pPr marL="457200" indent="-457200">
              <a:lnSpc>
                <a:spcPct val="150000"/>
              </a:lnSpc>
              <a:buFont typeface="Arial" panose="020B0604020202020204" pitchFamily="34" charset="0"/>
              <a:buChar char="•"/>
            </a:pPr>
            <a:r>
              <a:rPr lang="en-US" sz="2400" b="1" dirty="0"/>
              <a:t>Scheduler</a:t>
            </a:r>
          </a:p>
          <a:p>
            <a:pPr marL="457200" indent="-457200">
              <a:lnSpc>
                <a:spcPct val="150000"/>
              </a:lnSpc>
              <a:buFont typeface="Arial" panose="020B0604020202020204" pitchFamily="34" charset="0"/>
              <a:buChar char="•"/>
            </a:pPr>
            <a:r>
              <a:rPr lang="en-US" sz="2400" b="1" dirty="0"/>
              <a:t>Compute Environments</a:t>
            </a:r>
          </a:p>
          <a:p>
            <a:pPr marL="457200" indent="-457200">
              <a:lnSpc>
                <a:spcPct val="150000"/>
              </a:lnSpc>
              <a:buFont typeface="Arial" panose="020B0604020202020204" pitchFamily="34" charset="0"/>
              <a:buChar char="•"/>
            </a:pPr>
            <a:r>
              <a:rPr lang="en-US" sz="2400" b="1" dirty="0"/>
              <a:t>Allocation Strategies</a:t>
            </a:r>
          </a:p>
          <a:p>
            <a:pPr marL="457200" indent="-457200">
              <a:lnSpc>
                <a:spcPct val="150000"/>
              </a:lnSpc>
              <a:buFont typeface="Arial" panose="020B0604020202020204" pitchFamily="34" charset="0"/>
              <a:buChar char="•"/>
            </a:pPr>
            <a:r>
              <a:rPr lang="en-US" sz="2400" b="1" dirty="0"/>
              <a:t>Jobs: Single jobs vs array jobs</a:t>
            </a:r>
            <a:endParaRPr lang="en-US" sz="2400" dirty="0"/>
          </a:p>
          <a:p>
            <a:pPr marL="731520" indent="-731520">
              <a:lnSpc>
                <a:spcPct val="150000"/>
              </a:lnSpc>
              <a:buFont typeface="+mj-lt"/>
              <a:buAutoNum type="arabicPeriod"/>
            </a:pPr>
            <a:endParaRPr lang="en-US" sz="3200" dirty="0"/>
          </a:p>
        </p:txBody>
      </p:sp>
      <p:sp>
        <p:nvSpPr>
          <p:cNvPr id="4" name="Picture Placeholder 1">
            <a:extLst>
              <a:ext uri="{FF2B5EF4-FFF2-40B4-BE49-F238E27FC236}">
                <a16:creationId xmlns:a16="http://schemas.microsoft.com/office/drawing/2014/main" id="{B22F46D1-0F3C-F444-8D99-700354721F3E}"/>
              </a:ext>
            </a:extLst>
          </p:cNvPr>
          <p:cNvSpPr txBox="1">
            <a:spLocks/>
          </p:cNvSpPr>
          <p:nvPr/>
        </p:nvSpPr>
        <p:spPr>
          <a:xfrm>
            <a:off x="0" y="3"/>
            <a:ext cx="14630400" cy="8229598"/>
          </a:xfrm>
          <a:prstGeom prst="rect">
            <a:avLst/>
          </a:prstGeom>
        </p:spPr>
      </p:sp>
    </p:spTree>
    <p:extLst>
      <p:ext uri="{BB962C8B-B14F-4D97-AF65-F5344CB8AC3E}">
        <p14:creationId xmlns:p14="http://schemas.microsoft.com/office/powerpoint/2010/main" val="228889429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E28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9233-CBF0-9341-8C9A-9E294E4A9572}"/>
              </a:ext>
            </a:extLst>
          </p:cNvPr>
          <p:cNvSpPr>
            <a:spLocks noGrp="1"/>
          </p:cNvSpPr>
          <p:nvPr>
            <p:ph type="title"/>
          </p:nvPr>
        </p:nvSpPr>
        <p:spPr/>
        <p:txBody>
          <a:bodyPr/>
          <a:lstStyle/>
          <a:p>
            <a:r>
              <a:rPr lang="en-US" dirty="0">
                <a:solidFill>
                  <a:srgbClr val="FFFFFF"/>
                </a:solidFill>
              </a:rPr>
              <a:t>Job Definitions</a:t>
            </a:r>
            <a:br>
              <a:rPr lang="en-US" dirty="0">
                <a:solidFill>
                  <a:srgbClr val="FFFFFF"/>
                </a:solidFill>
              </a:rPr>
            </a:br>
            <a:endParaRPr lang="en-US" dirty="0"/>
          </a:p>
        </p:txBody>
      </p:sp>
      <p:sp>
        <p:nvSpPr>
          <p:cNvPr id="3" name="Text Placeholder 2">
            <a:extLst>
              <a:ext uri="{FF2B5EF4-FFF2-40B4-BE49-F238E27FC236}">
                <a16:creationId xmlns:a16="http://schemas.microsoft.com/office/drawing/2014/main" id="{1DC8C443-CAC4-9548-BABC-9BC43CE1EF9B}"/>
              </a:ext>
            </a:extLst>
          </p:cNvPr>
          <p:cNvSpPr>
            <a:spLocks noGrp="1"/>
          </p:cNvSpPr>
          <p:nvPr>
            <p:ph type="body" sz="quarter" idx="10"/>
          </p:nvPr>
        </p:nvSpPr>
        <p:spPr/>
        <p:txBody>
          <a:bodyPr>
            <a:normAutofit fontScale="77500" lnSpcReduction="20000"/>
          </a:bodyPr>
          <a:lstStyle/>
          <a:p>
            <a:pPr>
              <a:defRPr/>
            </a:pPr>
            <a:r>
              <a:rPr lang="en-US" sz="3200" dirty="0">
                <a:solidFill>
                  <a:srgbClr val="FFFFFF"/>
                </a:solidFill>
              </a:rPr>
              <a:t>AWS Batch </a:t>
            </a:r>
            <a:r>
              <a:rPr lang="en-US" sz="3200" b="1" dirty="0">
                <a:solidFill>
                  <a:srgbClr val="FF9900"/>
                </a:solidFill>
              </a:rPr>
              <a:t>job definitions</a:t>
            </a:r>
            <a:r>
              <a:rPr lang="en-US" sz="3200" dirty="0">
                <a:solidFill>
                  <a:srgbClr val="FF9900"/>
                </a:solidFill>
              </a:rPr>
              <a:t> </a:t>
            </a:r>
            <a:r>
              <a:rPr lang="en-US" sz="3200" dirty="0">
                <a:solidFill>
                  <a:srgbClr val="FFFFFF"/>
                </a:solidFill>
              </a:rPr>
              <a:t>specify how jobs are to be run.</a:t>
            </a:r>
            <a:endParaRPr lang="en-US" sz="700" dirty="0">
              <a:solidFill>
                <a:srgbClr val="FFFFFF"/>
              </a:solidFill>
            </a:endParaRPr>
          </a:p>
          <a:p>
            <a:pPr>
              <a:defRPr/>
            </a:pPr>
            <a:endParaRPr lang="en-US" sz="3200" dirty="0">
              <a:solidFill>
                <a:srgbClr val="FFFFFF"/>
              </a:solidFill>
            </a:endParaRPr>
          </a:p>
          <a:p>
            <a:pPr>
              <a:defRPr/>
            </a:pPr>
            <a:r>
              <a:rPr lang="en-US" sz="3200" dirty="0">
                <a:solidFill>
                  <a:srgbClr val="FFFFFF"/>
                </a:solidFill>
              </a:rPr>
              <a:t>Some attributes in a job definition:</a:t>
            </a:r>
          </a:p>
          <a:p>
            <a:pPr>
              <a:defRPr/>
            </a:pPr>
            <a:endParaRPr lang="en-US" sz="3200" dirty="0">
              <a:solidFill>
                <a:srgbClr val="FFFFFF"/>
              </a:solidFill>
            </a:endParaRPr>
          </a:p>
          <a:p>
            <a:pPr marL="548640" indent="-548640">
              <a:buFont typeface="Arial" charset="0"/>
              <a:buChar char="•"/>
              <a:defRPr/>
            </a:pPr>
            <a:r>
              <a:rPr lang="de-DE" sz="3200" b="1" dirty="0">
                <a:solidFill>
                  <a:srgbClr val="FFFFFF"/>
                </a:solidFill>
              </a:rPr>
              <a:t>Container Image</a:t>
            </a:r>
            <a:endParaRPr lang="en-US" sz="3200" dirty="0">
              <a:solidFill>
                <a:srgbClr val="FFFFFF"/>
              </a:solidFill>
            </a:endParaRPr>
          </a:p>
          <a:p>
            <a:pPr marL="548640" indent="-548640">
              <a:buFont typeface="Arial" charset="0"/>
              <a:buChar char="•"/>
              <a:defRPr/>
            </a:pPr>
            <a:r>
              <a:rPr lang="en-US" sz="3200" dirty="0">
                <a:solidFill>
                  <a:srgbClr val="FFFFFF"/>
                </a:solidFill>
              </a:rPr>
              <a:t>IAM role associated with the job</a:t>
            </a:r>
          </a:p>
          <a:p>
            <a:pPr marL="548640" indent="-548640">
              <a:buFont typeface="Arial" charset="0"/>
              <a:buChar char="•"/>
              <a:defRPr/>
            </a:pPr>
            <a:r>
              <a:rPr lang="en-US" sz="3200" dirty="0">
                <a:solidFill>
                  <a:srgbClr val="FFFFFF"/>
                </a:solidFill>
              </a:rPr>
              <a:t>vCPU and memory requirements</a:t>
            </a:r>
          </a:p>
          <a:p>
            <a:pPr marL="548640" indent="-548640">
              <a:buFont typeface="Arial" charset="0"/>
              <a:buChar char="•"/>
              <a:defRPr/>
            </a:pPr>
            <a:r>
              <a:rPr lang="en-US" sz="3200" dirty="0">
                <a:solidFill>
                  <a:srgbClr val="FFFFFF"/>
                </a:solidFill>
              </a:rPr>
              <a:t>Mount points</a:t>
            </a:r>
          </a:p>
          <a:p>
            <a:pPr marL="548640" indent="-548640">
              <a:buFont typeface="Arial" charset="0"/>
              <a:buChar char="•"/>
              <a:defRPr/>
            </a:pPr>
            <a:r>
              <a:rPr lang="en-US" sz="3200" dirty="0">
                <a:solidFill>
                  <a:srgbClr val="FFFFFF"/>
                </a:solidFill>
              </a:rPr>
              <a:t>Environment variables</a:t>
            </a:r>
          </a:p>
          <a:p>
            <a:pPr marL="548640" indent="-548640">
              <a:buFont typeface="Arial" charset="0"/>
              <a:buChar char="•"/>
              <a:defRPr/>
            </a:pPr>
            <a:r>
              <a:rPr lang="en-US" sz="3200" dirty="0">
                <a:solidFill>
                  <a:srgbClr val="FFFFFF"/>
                </a:solidFill>
              </a:rPr>
              <a:t>Retry strategy</a:t>
            </a:r>
          </a:p>
          <a:p>
            <a:pPr marL="548640" indent="-548640">
              <a:buFont typeface="Arial" charset="0"/>
              <a:buChar char="•"/>
              <a:defRPr/>
            </a:pPr>
            <a:endParaRPr lang="en-US" sz="3200" dirty="0">
              <a:solidFill>
                <a:srgbClr val="FFFFFF"/>
              </a:solidFill>
            </a:endParaRPr>
          </a:p>
          <a:p>
            <a:pPr>
              <a:defRPr/>
            </a:pPr>
            <a:r>
              <a:rPr lang="en-US" sz="3200" dirty="0">
                <a:solidFill>
                  <a:srgbClr val="FFFFFF"/>
                </a:solidFill>
              </a:rPr>
              <a:t>While each job must reference a job definition, many parameters can be overridden</a:t>
            </a:r>
            <a:endParaRPr lang="en-US" dirty="0"/>
          </a:p>
        </p:txBody>
      </p:sp>
    </p:spTree>
    <p:extLst>
      <p:ext uri="{BB962C8B-B14F-4D97-AF65-F5344CB8AC3E}">
        <p14:creationId xmlns:p14="http://schemas.microsoft.com/office/powerpoint/2010/main" val="63655499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E28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Job States</a:t>
            </a:r>
          </a:p>
        </p:txBody>
      </p:sp>
      <p:grpSp>
        <p:nvGrpSpPr>
          <p:cNvPr id="4" name="Group 3">
            <a:extLst>
              <a:ext uri="{FF2B5EF4-FFF2-40B4-BE49-F238E27FC236}">
                <a16:creationId xmlns:a16="http://schemas.microsoft.com/office/drawing/2014/main" id="{6D203B98-5882-594C-AFF4-9AB286880A61}"/>
              </a:ext>
            </a:extLst>
          </p:cNvPr>
          <p:cNvGrpSpPr/>
          <p:nvPr/>
        </p:nvGrpSpPr>
        <p:grpSpPr>
          <a:xfrm>
            <a:off x="4544232" y="382100"/>
            <a:ext cx="5972256" cy="7144725"/>
            <a:chOff x="9423852" y="1273387"/>
            <a:chExt cx="5114318" cy="5166042"/>
          </a:xfrm>
        </p:grpSpPr>
        <p:grpSp>
          <p:nvGrpSpPr>
            <p:cNvPr id="5" name="Group 4">
              <a:extLst>
                <a:ext uri="{FF2B5EF4-FFF2-40B4-BE49-F238E27FC236}">
                  <a16:creationId xmlns:a16="http://schemas.microsoft.com/office/drawing/2014/main" id="{9E5ECD7F-6618-5B4E-90CE-7AC9C4BDCDBB}"/>
                </a:ext>
              </a:extLst>
            </p:cNvPr>
            <p:cNvGrpSpPr/>
            <p:nvPr/>
          </p:nvGrpSpPr>
          <p:grpSpPr>
            <a:xfrm>
              <a:off x="9423852" y="1273387"/>
              <a:ext cx="5114318" cy="5166042"/>
              <a:chOff x="9423852" y="1273387"/>
              <a:chExt cx="5114318" cy="5166042"/>
            </a:xfrm>
          </p:grpSpPr>
          <p:sp>
            <p:nvSpPr>
              <p:cNvPr id="14" name="Rectangle 13">
                <a:extLst>
                  <a:ext uri="{FF2B5EF4-FFF2-40B4-BE49-F238E27FC236}">
                    <a16:creationId xmlns:a16="http://schemas.microsoft.com/office/drawing/2014/main" id="{4EA08C9E-B392-A145-AFF1-04AEB582A8C4}"/>
                  </a:ext>
                </a:extLst>
              </p:cNvPr>
              <p:cNvSpPr/>
              <p:nvPr/>
            </p:nvSpPr>
            <p:spPr>
              <a:xfrm>
                <a:off x="9423852" y="1273387"/>
                <a:ext cx="2455333" cy="745066"/>
              </a:xfrm>
              <a:prstGeom prst="rect">
                <a:avLst/>
              </a:prstGeom>
              <a:solidFill>
                <a:schemeClr val="bg2">
                  <a:lumMod val="50000"/>
                  <a:lumOff val="50000"/>
                  <a:alpha val="71000"/>
                </a:scheme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SUBMITTED</a:t>
                </a:r>
              </a:p>
            </p:txBody>
          </p:sp>
          <p:sp>
            <p:nvSpPr>
              <p:cNvPr id="15" name="Rectangle 14">
                <a:extLst>
                  <a:ext uri="{FF2B5EF4-FFF2-40B4-BE49-F238E27FC236}">
                    <a16:creationId xmlns:a16="http://schemas.microsoft.com/office/drawing/2014/main" id="{874EEC16-6277-C349-939D-13047B8292EE}"/>
                  </a:ext>
                </a:extLst>
              </p:cNvPr>
              <p:cNvSpPr/>
              <p:nvPr/>
            </p:nvSpPr>
            <p:spPr>
              <a:xfrm>
                <a:off x="9423855" y="2378631"/>
                <a:ext cx="2455333" cy="745066"/>
              </a:xfrm>
              <a:prstGeom prst="rect">
                <a:avLst/>
              </a:prstGeom>
              <a:solidFill>
                <a:srgbClr val="00FFF1">
                  <a:alpha val="55000"/>
                </a:srgb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RUNNABLE</a:t>
                </a:r>
              </a:p>
            </p:txBody>
          </p:sp>
          <p:sp>
            <p:nvSpPr>
              <p:cNvPr id="16" name="Rectangle 15">
                <a:extLst>
                  <a:ext uri="{FF2B5EF4-FFF2-40B4-BE49-F238E27FC236}">
                    <a16:creationId xmlns:a16="http://schemas.microsoft.com/office/drawing/2014/main" id="{7EA6BE5F-B60C-894D-BF6E-D123A49CD8A6}"/>
                  </a:ext>
                </a:extLst>
              </p:cNvPr>
              <p:cNvSpPr/>
              <p:nvPr/>
            </p:nvSpPr>
            <p:spPr>
              <a:xfrm>
                <a:off x="12082837" y="1824033"/>
                <a:ext cx="2455333" cy="745066"/>
              </a:xfrm>
              <a:prstGeom prst="rect">
                <a:avLst/>
              </a:prstGeom>
              <a:solidFill>
                <a:srgbClr val="FFFF00">
                  <a:alpha val="41000"/>
                </a:srgb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PENDING</a:t>
                </a:r>
              </a:p>
            </p:txBody>
          </p:sp>
          <p:sp>
            <p:nvSpPr>
              <p:cNvPr id="17" name="Rectangle 16">
                <a:extLst>
                  <a:ext uri="{FF2B5EF4-FFF2-40B4-BE49-F238E27FC236}">
                    <a16:creationId xmlns:a16="http://schemas.microsoft.com/office/drawing/2014/main" id="{78D9F562-2800-054C-AF79-334B46CCF5A7}"/>
                  </a:ext>
                </a:extLst>
              </p:cNvPr>
              <p:cNvSpPr/>
              <p:nvPr/>
            </p:nvSpPr>
            <p:spPr>
              <a:xfrm>
                <a:off x="9423855" y="4589119"/>
                <a:ext cx="2455333" cy="745066"/>
              </a:xfrm>
              <a:prstGeom prst="rect">
                <a:avLst/>
              </a:prstGeom>
              <a:solidFill>
                <a:srgbClr val="9A44DC">
                  <a:alpha val="42000"/>
                </a:srgb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RUNNING</a:t>
                </a:r>
              </a:p>
            </p:txBody>
          </p:sp>
          <p:sp>
            <p:nvSpPr>
              <p:cNvPr id="18" name="Rectangle 17">
                <a:extLst>
                  <a:ext uri="{FF2B5EF4-FFF2-40B4-BE49-F238E27FC236}">
                    <a16:creationId xmlns:a16="http://schemas.microsoft.com/office/drawing/2014/main" id="{019DF169-C6FE-5D43-B644-53EFCD37C44E}"/>
                  </a:ext>
                </a:extLst>
              </p:cNvPr>
              <p:cNvSpPr/>
              <p:nvPr/>
            </p:nvSpPr>
            <p:spPr>
              <a:xfrm>
                <a:off x="9423854" y="5694363"/>
                <a:ext cx="2455333" cy="745066"/>
              </a:xfrm>
              <a:prstGeom prst="rect">
                <a:avLst/>
              </a:prstGeom>
              <a:solidFill>
                <a:schemeClr val="accent5">
                  <a:lumMod val="60000"/>
                  <a:lumOff val="40000"/>
                  <a:alpha val="21000"/>
                </a:scheme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SUCCEEDED</a:t>
                </a:r>
              </a:p>
            </p:txBody>
          </p:sp>
          <p:sp>
            <p:nvSpPr>
              <p:cNvPr id="19" name="Rectangle 18">
                <a:extLst>
                  <a:ext uri="{FF2B5EF4-FFF2-40B4-BE49-F238E27FC236}">
                    <a16:creationId xmlns:a16="http://schemas.microsoft.com/office/drawing/2014/main" id="{8C64CEE7-DBF8-714D-AE66-FD9B46AFF247}"/>
                  </a:ext>
                </a:extLst>
              </p:cNvPr>
              <p:cNvSpPr/>
              <p:nvPr/>
            </p:nvSpPr>
            <p:spPr>
              <a:xfrm>
                <a:off x="12082836" y="5694363"/>
                <a:ext cx="2455333" cy="745066"/>
              </a:xfrm>
              <a:prstGeom prst="rect">
                <a:avLst/>
              </a:prstGeom>
              <a:solidFill>
                <a:schemeClr val="accent6">
                  <a:alpha val="66000"/>
                </a:scheme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FAILED</a:t>
                </a:r>
              </a:p>
            </p:txBody>
          </p:sp>
          <p:sp>
            <p:nvSpPr>
              <p:cNvPr id="20" name="Rectangle 19">
                <a:extLst>
                  <a:ext uri="{FF2B5EF4-FFF2-40B4-BE49-F238E27FC236}">
                    <a16:creationId xmlns:a16="http://schemas.microsoft.com/office/drawing/2014/main" id="{CC7D8D6F-72A7-B043-8783-F6E5B32C5390}"/>
                  </a:ext>
                </a:extLst>
              </p:cNvPr>
              <p:cNvSpPr/>
              <p:nvPr/>
            </p:nvSpPr>
            <p:spPr>
              <a:xfrm>
                <a:off x="9423853" y="3483875"/>
                <a:ext cx="2455333" cy="745066"/>
              </a:xfrm>
              <a:prstGeom prst="rect">
                <a:avLst/>
              </a:prstGeom>
              <a:solidFill>
                <a:schemeClr val="accent3">
                  <a:lumMod val="60000"/>
                  <a:lumOff val="40000"/>
                  <a:alpha val="55000"/>
                </a:schemeClr>
              </a:solidFill>
              <a:ln>
                <a:solidFill>
                  <a:schemeClr val="bg2">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latin typeface="Amazon Ember"/>
                  </a:rPr>
                  <a:t>STARTING</a:t>
                </a:r>
              </a:p>
            </p:txBody>
          </p:sp>
        </p:grpSp>
        <p:cxnSp>
          <p:nvCxnSpPr>
            <p:cNvPr id="6" name="Straight Arrow Connector 5">
              <a:extLst>
                <a:ext uri="{FF2B5EF4-FFF2-40B4-BE49-F238E27FC236}">
                  <a16:creationId xmlns:a16="http://schemas.microsoft.com/office/drawing/2014/main" id="{FE7AEE72-6705-1E48-B7B5-924A59FA5B73}"/>
                </a:ext>
              </a:extLst>
            </p:cNvPr>
            <p:cNvCxnSpPr>
              <a:stCxn id="14" idx="2"/>
              <a:endCxn id="15" idx="0"/>
            </p:cNvCxnSpPr>
            <p:nvPr/>
          </p:nvCxnSpPr>
          <p:spPr>
            <a:xfrm>
              <a:off x="10651519" y="2018453"/>
              <a:ext cx="3" cy="360178"/>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405C06E-3065-F44B-8A0E-8FA5C8CD45B1}"/>
                </a:ext>
              </a:extLst>
            </p:cNvPr>
            <p:cNvCxnSpPr>
              <a:cxnSpLocks/>
              <a:stCxn id="15" idx="2"/>
              <a:endCxn id="20" idx="0"/>
            </p:cNvCxnSpPr>
            <p:nvPr/>
          </p:nvCxnSpPr>
          <p:spPr>
            <a:xfrm flipH="1">
              <a:off x="10651520" y="3123697"/>
              <a:ext cx="2" cy="360178"/>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95E8173-8E32-9441-B177-D060A10E0F27}"/>
                </a:ext>
              </a:extLst>
            </p:cNvPr>
            <p:cNvCxnSpPr>
              <a:cxnSpLocks/>
              <a:stCxn id="20" idx="2"/>
              <a:endCxn id="17" idx="0"/>
            </p:cNvCxnSpPr>
            <p:nvPr/>
          </p:nvCxnSpPr>
          <p:spPr>
            <a:xfrm>
              <a:off x="10651520" y="4228941"/>
              <a:ext cx="2" cy="360178"/>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465275C-F0C7-E049-9763-8C2DE2877D29}"/>
                </a:ext>
              </a:extLst>
            </p:cNvPr>
            <p:cNvCxnSpPr>
              <a:cxnSpLocks/>
              <a:stCxn id="17" idx="2"/>
              <a:endCxn id="18" idx="0"/>
            </p:cNvCxnSpPr>
            <p:nvPr/>
          </p:nvCxnSpPr>
          <p:spPr>
            <a:xfrm flipH="1">
              <a:off x="10651521" y="5334185"/>
              <a:ext cx="1" cy="360178"/>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F7F8310-B00F-5143-8670-A5C4124D8ED8}"/>
                </a:ext>
              </a:extLst>
            </p:cNvPr>
            <p:cNvCxnSpPr>
              <a:cxnSpLocks/>
              <a:endCxn id="19" idx="0"/>
            </p:cNvCxnSpPr>
            <p:nvPr/>
          </p:nvCxnSpPr>
          <p:spPr>
            <a:xfrm>
              <a:off x="11879185" y="5334185"/>
              <a:ext cx="1431318" cy="360178"/>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EA79173E-DF6F-3043-AB67-DEBFC31326B2}"/>
                </a:ext>
              </a:extLst>
            </p:cNvPr>
            <p:cNvSpPr/>
            <p:nvPr/>
          </p:nvSpPr>
          <p:spPr>
            <a:xfrm>
              <a:off x="11887200" y="2895414"/>
              <a:ext cx="880531" cy="2082985"/>
            </a:xfrm>
            <a:custGeom>
              <a:avLst/>
              <a:gdLst>
                <a:gd name="connsiteX0" fmla="*/ 0 w 1371608"/>
                <a:gd name="connsiteY0" fmla="*/ 2184400 h 2184400"/>
                <a:gd name="connsiteX1" fmla="*/ 1371600 w 1371608"/>
                <a:gd name="connsiteY1" fmla="*/ 1185333 h 2184400"/>
                <a:gd name="connsiteX2" fmla="*/ 16933 w 1371608"/>
                <a:gd name="connsiteY2" fmla="*/ 0 h 2184400"/>
              </a:gdLst>
              <a:ahLst/>
              <a:cxnLst>
                <a:cxn ang="0">
                  <a:pos x="connsiteX0" y="connsiteY0"/>
                </a:cxn>
                <a:cxn ang="0">
                  <a:pos x="connsiteX1" y="connsiteY1"/>
                </a:cxn>
                <a:cxn ang="0">
                  <a:pos x="connsiteX2" y="connsiteY2"/>
                </a:cxn>
              </a:cxnLst>
              <a:rect l="l" t="t" r="r" b="b"/>
              <a:pathLst>
                <a:path w="1371608" h="2184400">
                  <a:moveTo>
                    <a:pt x="0" y="2184400"/>
                  </a:moveTo>
                  <a:cubicBezTo>
                    <a:pt x="684389" y="1866900"/>
                    <a:pt x="1368778" y="1549400"/>
                    <a:pt x="1371600" y="1185333"/>
                  </a:cubicBezTo>
                  <a:cubicBezTo>
                    <a:pt x="1374422" y="821266"/>
                    <a:pt x="695677" y="410633"/>
                    <a:pt x="16933" y="0"/>
                  </a:cubicBezTo>
                </a:path>
              </a:pathLst>
            </a:cu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FF"/>
                </a:solidFill>
                <a:latin typeface="Amazon Ember"/>
              </a:endParaRPr>
            </a:p>
          </p:txBody>
        </p:sp>
        <p:cxnSp>
          <p:nvCxnSpPr>
            <p:cNvPr id="12" name="Straight Arrow Connector 11">
              <a:extLst>
                <a:ext uri="{FF2B5EF4-FFF2-40B4-BE49-F238E27FC236}">
                  <a16:creationId xmlns:a16="http://schemas.microsoft.com/office/drawing/2014/main" id="{1E43F0CA-B247-8D4D-BE07-8D5681AE3A4A}"/>
                </a:ext>
              </a:extLst>
            </p:cNvPr>
            <p:cNvCxnSpPr>
              <a:cxnSpLocks/>
            </p:cNvCxnSpPr>
            <p:nvPr/>
          </p:nvCxnSpPr>
          <p:spPr>
            <a:xfrm>
              <a:off x="11896118" y="1662853"/>
              <a:ext cx="431347" cy="139297"/>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D67265C-1B18-524A-AF44-60260262F373}"/>
                </a:ext>
              </a:extLst>
            </p:cNvPr>
            <p:cNvCxnSpPr>
              <a:cxnSpLocks/>
            </p:cNvCxnSpPr>
            <p:nvPr/>
          </p:nvCxnSpPr>
          <p:spPr>
            <a:xfrm flipH="1">
              <a:off x="11896118" y="2607915"/>
              <a:ext cx="431347" cy="162657"/>
            </a:xfrm>
            <a:prstGeom prst="straightConnector1">
              <a:avLst/>
            </a:prstGeom>
            <a:ln>
              <a:solidFill>
                <a:schemeClr val="tx2">
                  <a:alpha val="65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3510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E2836"/>
        </a:solid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D3CE5CB-83DC-0741-80D4-08D090E2059A}"/>
              </a:ext>
            </a:extLst>
          </p:cNvPr>
          <p:cNvSpPr>
            <a:spLocks noGrp="1"/>
          </p:cNvSpPr>
          <p:nvPr>
            <p:ph type="title"/>
          </p:nvPr>
        </p:nvSpPr>
        <p:spPr/>
        <p:txBody>
          <a:bodyPr/>
          <a:lstStyle/>
          <a:p>
            <a:r>
              <a:rPr lang="de-DE" dirty="0">
                <a:solidFill>
                  <a:schemeClr val="tx1"/>
                </a:solidFill>
              </a:rPr>
              <a:t>Job Queues</a:t>
            </a:r>
          </a:p>
        </p:txBody>
      </p:sp>
      <p:sp>
        <p:nvSpPr>
          <p:cNvPr id="4" name="Inhaltsplatzhalter 3">
            <a:extLst>
              <a:ext uri="{FF2B5EF4-FFF2-40B4-BE49-F238E27FC236}">
                <a16:creationId xmlns:a16="http://schemas.microsoft.com/office/drawing/2014/main" id="{EFAB790B-29C1-4848-A739-399E89568606}"/>
              </a:ext>
            </a:extLst>
          </p:cNvPr>
          <p:cNvSpPr>
            <a:spLocks noGrp="1"/>
          </p:cNvSpPr>
          <p:nvPr>
            <p:ph type="body" sz="quarter" idx="10"/>
          </p:nvPr>
        </p:nvSpPr>
        <p:spPr/>
        <p:txBody>
          <a:bodyPr/>
          <a:lstStyle/>
          <a:p>
            <a:r>
              <a:rPr lang="en-US" dirty="0">
                <a:solidFill>
                  <a:schemeClr val="tx1"/>
                </a:solidFill>
              </a:rPr>
              <a:t>Jobs are submitted to </a:t>
            </a:r>
            <a:r>
              <a:rPr lang="en-US" b="1" dirty="0">
                <a:solidFill>
                  <a:schemeClr val="accent1"/>
                </a:solidFill>
              </a:rPr>
              <a:t>Job Queues</a:t>
            </a:r>
            <a:r>
              <a:rPr lang="en-US" b="1" dirty="0">
                <a:solidFill>
                  <a:schemeClr val="tx1"/>
                </a:solidFill>
              </a:rPr>
              <a:t>, </a:t>
            </a:r>
            <a:r>
              <a:rPr lang="en-US" dirty="0">
                <a:solidFill>
                  <a:schemeClr val="tx1"/>
                </a:solidFill>
              </a:rPr>
              <a:t>where they reside until they are able to be scheduled to a compute resource.  Information related to completed jobs persists in the queue for 24 hours.</a:t>
            </a:r>
          </a:p>
          <a:p>
            <a:endParaRPr lang="en-US" dirty="0">
              <a:solidFill>
                <a:schemeClr val="tx1"/>
              </a:solidFill>
            </a:endParaRPr>
          </a:p>
          <a:p>
            <a:r>
              <a:rPr lang="en-US" dirty="0">
                <a:solidFill>
                  <a:schemeClr val="tx1"/>
                </a:solidFill>
              </a:rPr>
              <a:t>Job queues are assigned to one or more Compute Environments.</a:t>
            </a:r>
          </a:p>
          <a:p>
            <a:endParaRPr lang="en-US" dirty="0">
              <a:solidFill>
                <a:schemeClr val="tx1"/>
              </a:solidFill>
            </a:endParaRPr>
          </a:p>
          <a:p>
            <a:r>
              <a:rPr lang="en-US" dirty="0">
                <a:solidFill>
                  <a:schemeClr val="tx1"/>
                </a:solidFill>
              </a:rPr>
              <a:t>Each job queue has a priority assigned. Jobs in queues with higher priority take precedence.</a:t>
            </a:r>
            <a:endParaRPr lang="de-DE" dirty="0">
              <a:solidFill>
                <a:schemeClr val="tx1"/>
              </a:solidFill>
            </a:endParaRPr>
          </a:p>
          <a:p>
            <a:endParaRPr lang="de-DE" dirty="0">
              <a:solidFill>
                <a:schemeClr val="tx1"/>
              </a:solidFill>
            </a:endParaRPr>
          </a:p>
        </p:txBody>
      </p:sp>
    </p:spTree>
    <p:extLst>
      <p:ext uri="{BB962C8B-B14F-4D97-AF65-F5344CB8AC3E}">
        <p14:creationId xmlns:p14="http://schemas.microsoft.com/office/powerpoint/2010/main" val="65077287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E2836"/>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525799A-699F-2B4F-A78E-BFCA46282019}"/>
              </a:ext>
            </a:extLst>
          </p:cNvPr>
          <p:cNvSpPr>
            <a:spLocks noGrp="1"/>
          </p:cNvSpPr>
          <p:nvPr>
            <p:ph type="title"/>
          </p:nvPr>
        </p:nvSpPr>
        <p:spPr/>
        <p:txBody>
          <a:bodyPr/>
          <a:lstStyle/>
          <a:p>
            <a:r>
              <a:rPr lang="en-US" dirty="0">
                <a:solidFill>
                  <a:schemeClr val="tx1"/>
                </a:solidFill>
              </a:rPr>
              <a:t>Scheduler</a:t>
            </a:r>
          </a:p>
        </p:txBody>
      </p:sp>
      <p:sp>
        <p:nvSpPr>
          <p:cNvPr id="23" name="Content Placeholder 4">
            <a:extLst>
              <a:ext uri="{FF2B5EF4-FFF2-40B4-BE49-F238E27FC236}">
                <a16:creationId xmlns:a16="http://schemas.microsoft.com/office/drawing/2014/main" id="{BC2B2A43-2895-DB4D-AEF2-3C80B1DE1D70}"/>
              </a:ext>
            </a:extLst>
          </p:cNvPr>
          <p:cNvSpPr>
            <a:spLocks noGrp="1"/>
          </p:cNvSpPr>
          <p:nvPr>
            <p:ph type="body" sz="quarter" idx="10"/>
          </p:nvPr>
        </p:nvSpPr>
        <p:spPr>
          <a:xfrm>
            <a:off x="548640" y="1645920"/>
            <a:ext cx="9995139" cy="4686301"/>
          </a:xfrm>
        </p:spPr>
        <p:txBody>
          <a:bodyPr/>
          <a:lstStyle/>
          <a:p>
            <a:r>
              <a:rPr lang="en-US" dirty="0">
                <a:solidFill>
                  <a:schemeClr val="tx1"/>
                </a:solidFill>
              </a:rPr>
              <a:t>The </a:t>
            </a:r>
            <a:r>
              <a:rPr lang="en-US" b="1" dirty="0">
                <a:solidFill>
                  <a:schemeClr val="tx1"/>
                </a:solidFill>
              </a:rPr>
              <a:t>Scheduler</a:t>
            </a:r>
            <a:r>
              <a:rPr lang="en-US" dirty="0">
                <a:solidFill>
                  <a:schemeClr val="tx1"/>
                </a:solidFill>
              </a:rPr>
              <a:t> evaluates when, where, and how to run jobs that have been submitted to a job queue.</a:t>
            </a:r>
          </a:p>
          <a:p>
            <a:endParaRPr lang="en-US" dirty="0">
              <a:solidFill>
                <a:schemeClr val="tx1"/>
              </a:solidFill>
            </a:endParaRPr>
          </a:p>
          <a:p>
            <a:r>
              <a:rPr lang="en-US" dirty="0">
                <a:solidFill>
                  <a:schemeClr val="tx1"/>
                </a:solidFill>
              </a:rPr>
              <a:t>Jobs run in approximately the order in which they are submitted as long as all dependencies on other jobs have been met.</a:t>
            </a:r>
          </a:p>
        </p:txBody>
      </p:sp>
      <p:grpSp>
        <p:nvGrpSpPr>
          <p:cNvPr id="24" name="Group 23">
            <a:extLst>
              <a:ext uri="{FF2B5EF4-FFF2-40B4-BE49-F238E27FC236}">
                <a16:creationId xmlns:a16="http://schemas.microsoft.com/office/drawing/2014/main" id="{B7C28338-63C5-1B4C-98C0-1A62180899C2}"/>
              </a:ext>
            </a:extLst>
          </p:cNvPr>
          <p:cNvGrpSpPr/>
          <p:nvPr/>
        </p:nvGrpSpPr>
        <p:grpSpPr>
          <a:xfrm>
            <a:off x="10941248" y="2327957"/>
            <a:ext cx="2511581" cy="2130115"/>
            <a:chOff x="3784686" y="2177026"/>
            <a:chExt cx="1569738" cy="1331322"/>
          </a:xfrm>
        </p:grpSpPr>
        <p:sp>
          <p:nvSpPr>
            <p:cNvPr id="25" name="Freeform: Shape 108">
              <a:extLst>
                <a:ext uri="{FF2B5EF4-FFF2-40B4-BE49-F238E27FC236}">
                  <a16:creationId xmlns:a16="http://schemas.microsoft.com/office/drawing/2014/main" id="{8FED03B2-EE07-A648-95B3-04E7599791C3}"/>
                </a:ext>
              </a:extLst>
            </p:cNvPr>
            <p:cNvSpPr/>
            <p:nvPr/>
          </p:nvSpPr>
          <p:spPr>
            <a:xfrm>
              <a:off x="3924542" y="2663034"/>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6" name="Freeform: Shape 109">
              <a:extLst>
                <a:ext uri="{FF2B5EF4-FFF2-40B4-BE49-F238E27FC236}">
                  <a16:creationId xmlns:a16="http://schemas.microsoft.com/office/drawing/2014/main" id="{48FF3339-3F89-B64F-B364-A4D061659A9B}"/>
                </a:ext>
              </a:extLst>
            </p:cNvPr>
            <p:cNvSpPr/>
            <p:nvPr/>
          </p:nvSpPr>
          <p:spPr>
            <a:xfrm>
              <a:off x="4183721" y="2663034"/>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7" name="Freeform: Shape 110">
              <a:extLst>
                <a:ext uri="{FF2B5EF4-FFF2-40B4-BE49-F238E27FC236}">
                  <a16:creationId xmlns:a16="http://schemas.microsoft.com/office/drawing/2014/main" id="{C09B3C8B-7A9B-2446-90CE-E7D0F3F912BA}"/>
                </a:ext>
              </a:extLst>
            </p:cNvPr>
            <p:cNvSpPr/>
            <p:nvPr/>
          </p:nvSpPr>
          <p:spPr>
            <a:xfrm>
              <a:off x="4443878" y="2663034"/>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8" name="Freeform: Shape 111">
              <a:extLst>
                <a:ext uri="{FF2B5EF4-FFF2-40B4-BE49-F238E27FC236}">
                  <a16:creationId xmlns:a16="http://schemas.microsoft.com/office/drawing/2014/main" id="{DA669B2D-22F7-E941-A373-8DCF954C8546}"/>
                </a:ext>
              </a:extLst>
            </p:cNvPr>
            <p:cNvSpPr/>
            <p:nvPr/>
          </p:nvSpPr>
          <p:spPr>
            <a:xfrm>
              <a:off x="4703057" y="2663034"/>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29" name="Freeform: Shape 112">
              <a:extLst>
                <a:ext uri="{FF2B5EF4-FFF2-40B4-BE49-F238E27FC236}">
                  <a16:creationId xmlns:a16="http://schemas.microsoft.com/office/drawing/2014/main" id="{C9AE7FE5-25E8-754E-83AE-305145467414}"/>
                </a:ext>
              </a:extLst>
            </p:cNvPr>
            <p:cNvSpPr/>
            <p:nvPr/>
          </p:nvSpPr>
          <p:spPr>
            <a:xfrm>
              <a:off x="4629702" y="2254559"/>
              <a:ext cx="303190" cy="28365"/>
            </a:xfrm>
            <a:custGeom>
              <a:avLst/>
              <a:gdLst>
                <a:gd name="connsiteX0" fmla="*/ 95588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588"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0" name="Freeform: Shape 113">
              <a:extLst>
                <a:ext uri="{FF2B5EF4-FFF2-40B4-BE49-F238E27FC236}">
                  <a16:creationId xmlns:a16="http://schemas.microsoft.com/office/drawing/2014/main" id="{682C8744-D20E-8142-806F-3A9A128DDBE2}"/>
                </a:ext>
              </a:extLst>
            </p:cNvPr>
            <p:cNvSpPr/>
            <p:nvPr/>
          </p:nvSpPr>
          <p:spPr>
            <a:xfrm>
              <a:off x="4286415" y="2254559"/>
              <a:ext cx="303190" cy="28365"/>
            </a:xfrm>
            <a:custGeom>
              <a:avLst/>
              <a:gdLst>
                <a:gd name="connsiteX0" fmla="*/ 95910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910"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1" name="Freeform: Shape 114">
              <a:extLst>
                <a:ext uri="{FF2B5EF4-FFF2-40B4-BE49-F238E27FC236}">
                  <a16:creationId xmlns:a16="http://schemas.microsoft.com/office/drawing/2014/main" id="{D9D84CEF-0BB3-204D-9968-241CEA09EF4F}"/>
                </a:ext>
              </a:extLst>
            </p:cNvPr>
            <p:cNvSpPr/>
            <p:nvPr/>
          </p:nvSpPr>
          <p:spPr>
            <a:xfrm>
              <a:off x="3784686" y="2254559"/>
              <a:ext cx="1281219" cy="160743"/>
            </a:xfrm>
            <a:custGeom>
              <a:avLst/>
              <a:gdLst>
                <a:gd name="connsiteX0" fmla="*/ 395547 w 421616"/>
                <a:gd name="connsiteY0" fmla="*/ 4828 h 54713"/>
                <a:gd name="connsiteX1" fmla="*/ 409708 w 421616"/>
                <a:gd name="connsiteY1" fmla="*/ 4828 h 54713"/>
                <a:gd name="connsiteX2" fmla="*/ 418398 w 421616"/>
                <a:gd name="connsiteY2" fmla="*/ 13517 h 54713"/>
                <a:gd name="connsiteX3" fmla="*/ 418398 w 421616"/>
                <a:gd name="connsiteY3" fmla="*/ 50851 h 54713"/>
                <a:gd name="connsiteX4" fmla="*/ 4828 w 421616"/>
                <a:gd name="connsiteY4" fmla="*/ 50851 h 54713"/>
                <a:gd name="connsiteX5" fmla="*/ 4828 w 421616"/>
                <a:gd name="connsiteY5" fmla="*/ 13517 h 54713"/>
                <a:gd name="connsiteX6" fmla="*/ 13517 w 421616"/>
                <a:gd name="connsiteY6" fmla="*/ 4828 h 54713"/>
                <a:gd name="connsiteX7" fmla="*/ 35725 w 421616"/>
                <a:gd name="connsiteY7" fmla="*/ 4828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616" h="54713">
                  <a:moveTo>
                    <a:pt x="395547" y="4828"/>
                  </a:moveTo>
                  <a:lnTo>
                    <a:pt x="409708" y="4828"/>
                  </a:lnTo>
                  <a:cubicBezTo>
                    <a:pt x="414536" y="4828"/>
                    <a:pt x="418398" y="8690"/>
                    <a:pt x="418398" y="13517"/>
                  </a:cubicBezTo>
                  <a:lnTo>
                    <a:pt x="418398" y="50851"/>
                  </a:lnTo>
                  <a:lnTo>
                    <a:pt x="4828" y="50851"/>
                  </a:lnTo>
                  <a:lnTo>
                    <a:pt x="4828" y="13517"/>
                  </a:lnTo>
                  <a:cubicBezTo>
                    <a:pt x="4828" y="8690"/>
                    <a:pt x="8690" y="4828"/>
                    <a:pt x="13517" y="4828"/>
                  </a:cubicBezTo>
                  <a:lnTo>
                    <a:pt x="35725" y="4828"/>
                  </a:ln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2" name="Freeform: Shape 115">
              <a:extLst>
                <a:ext uri="{FF2B5EF4-FFF2-40B4-BE49-F238E27FC236}">
                  <a16:creationId xmlns:a16="http://schemas.microsoft.com/office/drawing/2014/main" id="{2408101B-94A8-2A4D-BC60-A2DD19E5E3F3}"/>
                </a:ext>
              </a:extLst>
            </p:cNvPr>
            <p:cNvSpPr/>
            <p:nvPr/>
          </p:nvSpPr>
          <p:spPr>
            <a:xfrm>
              <a:off x="3944103" y="2254559"/>
              <a:ext cx="303190" cy="28365"/>
            </a:xfrm>
            <a:custGeom>
              <a:avLst/>
              <a:gdLst>
                <a:gd name="connsiteX0" fmla="*/ 95910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910"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3" name="Freeform: Shape 116">
              <a:extLst>
                <a:ext uri="{FF2B5EF4-FFF2-40B4-BE49-F238E27FC236}">
                  <a16:creationId xmlns:a16="http://schemas.microsoft.com/office/drawing/2014/main" id="{775D91FE-56D5-0C4E-82AD-EAB11737885B}"/>
                </a:ext>
              </a:extLst>
            </p:cNvPr>
            <p:cNvSpPr/>
            <p:nvPr/>
          </p:nvSpPr>
          <p:spPr>
            <a:xfrm>
              <a:off x="3878577" y="2177026"/>
              <a:ext cx="29340" cy="170198"/>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4" name="Freeform: Shape 117">
              <a:extLst>
                <a:ext uri="{FF2B5EF4-FFF2-40B4-BE49-F238E27FC236}">
                  <a16:creationId xmlns:a16="http://schemas.microsoft.com/office/drawing/2014/main" id="{F7D524AC-243F-334D-8319-638E0AE21195}"/>
                </a:ext>
              </a:extLst>
            </p:cNvPr>
            <p:cNvSpPr/>
            <p:nvPr/>
          </p:nvSpPr>
          <p:spPr>
            <a:xfrm>
              <a:off x="4220886" y="2177026"/>
              <a:ext cx="29340" cy="170198"/>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5" name="Freeform: Shape 118">
              <a:extLst>
                <a:ext uri="{FF2B5EF4-FFF2-40B4-BE49-F238E27FC236}">
                  <a16:creationId xmlns:a16="http://schemas.microsoft.com/office/drawing/2014/main" id="{4602FE94-4AD7-2340-AFB5-038F90A144DD}"/>
                </a:ext>
              </a:extLst>
            </p:cNvPr>
            <p:cNvSpPr/>
            <p:nvPr/>
          </p:nvSpPr>
          <p:spPr>
            <a:xfrm>
              <a:off x="4905506" y="2177026"/>
              <a:ext cx="29340" cy="170198"/>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6" name="Freeform: Shape 119">
              <a:extLst>
                <a:ext uri="{FF2B5EF4-FFF2-40B4-BE49-F238E27FC236}">
                  <a16:creationId xmlns:a16="http://schemas.microsoft.com/office/drawing/2014/main" id="{9D008216-232A-194F-A0D2-3C18E4878927}"/>
                </a:ext>
              </a:extLst>
            </p:cNvPr>
            <p:cNvSpPr/>
            <p:nvPr/>
          </p:nvSpPr>
          <p:spPr>
            <a:xfrm>
              <a:off x="4563198" y="2177026"/>
              <a:ext cx="29340" cy="170198"/>
            </a:xfrm>
            <a:custGeom>
              <a:avLst/>
              <a:gdLst>
                <a:gd name="connsiteX0" fmla="*/ 4828 w 9655"/>
                <a:gd name="connsiteY0" fmla="*/ 56001 h 57932"/>
                <a:gd name="connsiteX1" fmla="*/ 4828 w 9655"/>
                <a:gd name="connsiteY1" fmla="*/ 4828 h 57932"/>
              </a:gdLst>
              <a:ahLst/>
              <a:cxnLst>
                <a:cxn ang="0">
                  <a:pos x="connsiteX0" y="connsiteY0"/>
                </a:cxn>
                <a:cxn ang="0">
                  <a:pos x="connsiteX1" y="connsiteY1"/>
                </a:cxn>
              </a:cxnLst>
              <a:rect l="l" t="t" r="r" b="b"/>
              <a:pathLst>
                <a:path w="9655" h="57932">
                  <a:moveTo>
                    <a:pt x="4828" y="56001"/>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7" name="Freeform: Shape 120">
              <a:extLst>
                <a:ext uri="{FF2B5EF4-FFF2-40B4-BE49-F238E27FC236}">
                  <a16:creationId xmlns:a16="http://schemas.microsoft.com/office/drawing/2014/main" id="{F8DB274A-DFE8-9141-862E-31A35FB9D1D2}"/>
                </a:ext>
              </a:extLst>
            </p:cNvPr>
            <p:cNvSpPr/>
            <p:nvPr/>
          </p:nvSpPr>
          <p:spPr>
            <a:xfrm>
              <a:off x="3924542" y="2788790"/>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8" name="Freeform: Shape 121">
              <a:extLst>
                <a:ext uri="{FF2B5EF4-FFF2-40B4-BE49-F238E27FC236}">
                  <a16:creationId xmlns:a16="http://schemas.microsoft.com/office/drawing/2014/main" id="{FF5518EA-B91C-5A41-BB86-B099183ABC19}"/>
                </a:ext>
              </a:extLst>
            </p:cNvPr>
            <p:cNvSpPr/>
            <p:nvPr/>
          </p:nvSpPr>
          <p:spPr>
            <a:xfrm>
              <a:off x="4183721" y="2788790"/>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39" name="Freeform: Shape 122">
              <a:extLst>
                <a:ext uri="{FF2B5EF4-FFF2-40B4-BE49-F238E27FC236}">
                  <a16:creationId xmlns:a16="http://schemas.microsoft.com/office/drawing/2014/main" id="{F56C4698-1D21-A04F-98DF-8410072BF75F}"/>
                </a:ext>
              </a:extLst>
            </p:cNvPr>
            <p:cNvSpPr/>
            <p:nvPr/>
          </p:nvSpPr>
          <p:spPr>
            <a:xfrm>
              <a:off x="4443878" y="2788790"/>
              <a:ext cx="195606" cy="28365"/>
            </a:xfrm>
            <a:custGeom>
              <a:avLst/>
              <a:gdLst>
                <a:gd name="connsiteX0" fmla="*/ 62116 w 64368"/>
                <a:gd name="connsiteY0" fmla="*/ 4828 h 9655"/>
                <a:gd name="connsiteX1" fmla="*/ 4828 w 64368"/>
                <a:gd name="connsiteY1" fmla="*/ 4828 h 9655"/>
              </a:gdLst>
              <a:ahLst/>
              <a:cxnLst>
                <a:cxn ang="0">
                  <a:pos x="connsiteX0" y="connsiteY0"/>
                </a:cxn>
                <a:cxn ang="0">
                  <a:pos x="connsiteX1" y="connsiteY1"/>
                </a:cxn>
              </a:cxnLst>
              <a:rect l="l" t="t" r="r" b="b"/>
              <a:pathLst>
                <a:path w="64368" h="9655">
                  <a:moveTo>
                    <a:pt x="62116"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0" name="Freeform: Shape 123">
              <a:extLst>
                <a:ext uri="{FF2B5EF4-FFF2-40B4-BE49-F238E27FC236}">
                  <a16:creationId xmlns:a16="http://schemas.microsoft.com/office/drawing/2014/main" id="{4B6A892C-12C4-4644-9475-CF392D5B1875}"/>
                </a:ext>
              </a:extLst>
            </p:cNvPr>
            <p:cNvSpPr/>
            <p:nvPr/>
          </p:nvSpPr>
          <p:spPr>
            <a:xfrm>
              <a:off x="3924542" y="2914549"/>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1" name="Freeform: Shape 124">
              <a:extLst>
                <a:ext uri="{FF2B5EF4-FFF2-40B4-BE49-F238E27FC236}">
                  <a16:creationId xmlns:a16="http://schemas.microsoft.com/office/drawing/2014/main" id="{61FA4016-1179-8445-8AB6-95888405B0DE}"/>
                </a:ext>
              </a:extLst>
            </p:cNvPr>
            <p:cNvSpPr/>
            <p:nvPr/>
          </p:nvSpPr>
          <p:spPr>
            <a:xfrm>
              <a:off x="4183721" y="2914549"/>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2" name="Freeform: Shape 125">
              <a:extLst>
                <a:ext uri="{FF2B5EF4-FFF2-40B4-BE49-F238E27FC236}">
                  <a16:creationId xmlns:a16="http://schemas.microsoft.com/office/drawing/2014/main" id="{A217C3F6-5559-E246-AFB5-0DE01C81E094}"/>
                </a:ext>
              </a:extLst>
            </p:cNvPr>
            <p:cNvSpPr/>
            <p:nvPr/>
          </p:nvSpPr>
          <p:spPr>
            <a:xfrm>
              <a:off x="4443878" y="2914549"/>
              <a:ext cx="117363" cy="28365"/>
            </a:xfrm>
            <a:custGeom>
              <a:avLst/>
              <a:gdLst>
                <a:gd name="connsiteX0" fmla="*/ 33794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3794"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3" name="Freeform: Shape 126">
              <a:extLst>
                <a:ext uri="{FF2B5EF4-FFF2-40B4-BE49-F238E27FC236}">
                  <a16:creationId xmlns:a16="http://schemas.microsoft.com/office/drawing/2014/main" id="{A16EF9EA-0708-3A47-8CDE-2E6135AB0364}"/>
                </a:ext>
              </a:extLst>
            </p:cNvPr>
            <p:cNvSpPr/>
            <p:nvPr/>
          </p:nvSpPr>
          <p:spPr>
            <a:xfrm>
              <a:off x="3924542" y="3040305"/>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4" name="Freeform: Shape 127">
              <a:extLst>
                <a:ext uri="{FF2B5EF4-FFF2-40B4-BE49-F238E27FC236}">
                  <a16:creationId xmlns:a16="http://schemas.microsoft.com/office/drawing/2014/main" id="{E7BE45D1-E75C-6C48-92C7-345EC4397CBF}"/>
                </a:ext>
              </a:extLst>
            </p:cNvPr>
            <p:cNvSpPr/>
            <p:nvPr/>
          </p:nvSpPr>
          <p:spPr>
            <a:xfrm>
              <a:off x="4183721" y="3040305"/>
              <a:ext cx="224946" cy="28365"/>
            </a:xfrm>
            <a:custGeom>
              <a:avLst/>
              <a:gdLst>
                <a:gd name="connsiteX0" fmla="*/ 70162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70162"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5" name="Freeform: Shape 128">
              <a:extLst>
                <a:ext uri="{FF2B5EF4-FFF2-40B4-BE49-F238E27FC236}">
                  <a16:creationId xmlns:a16="http://schemas.microsoft.com/office/drawing/2014/main" id="{0084BBFE-9527-7745-A305-DAC0616DFBC3}"/>
                </a:ext>
              </a:extLst>
            </p:cNvPr>
            <p:cNvSpPr/>
            <p:nvPr/>
          </p:nvSpPr>
          <p:spPr>
            <a:xfrm>
              <a:off x="4443878" y="3040305"/>
              <a:ext cx="68462" cy="28365"/>
            </a:xfrm>
            <a:custGeom>
              <a:avLst/>
              <a:gdLst>
                <a:gd name="connsiteX0" fmla="*/ 19311 w 22529"/>
                <a:gd name="connsiteY0" fmla="*/ 4828 h 9655"/>
                <a:gd name="connsiteX1" fmla="*/ 4828 w 22529"/>
                <a:gd name="connsiteY1" fmla="*/ 4828 h 9655"/>
              </a:gdLst>
              <a:ahLst/>
              <a:cxnLst>
                <a:cxn ang="0">
                  <a:pos x="connsiteX0" y="connsiteY0"/>
                </a:cxn>
                <a:cxn ang="0">
                  <a:pos x="connsiteX1" y="connsiteY1"/>
                </a:cxn>
              </a:cxnLst>
              <a:rect l="l" t="t" r="r" b="b"/>
              <a:pathLst>
                <a:path w="22529" h="9655">
                  <a:moveTo>
                    <a:pt x="19311"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6" name="Freeform: Shape 129">
              <a:extLst>
                <a:ext uri="{FF2B5EF4-FFF2-40B4-BE49-F238E27FC236}">
                  <a16:creationId xmlns:a16="http://schemas.microsoft.com/office/drawing/2014/main" id="{CD74ADF9-B230-9F4A-B44B-0DE5C1AAA967}"/>
                </a:ext>
              </a:extLst>
            </p:cNvPr>
            <p:cNvSpPr/>
            <p:nvPr/>
          </p:nvSpPr>
          <p:spPr>
            <a:xfrm>
              <a:off x="3784686" y="2517421"/>
              <a:ext cx="704182" cy="709155"/>
            </a:xfrm>
            <a:custGeom>
              <a:avLst/>
              <a:gdLst>
                <a:gd name="connsiteX0" fmla="*/ 229475 w 231728"/>
                <a:gd name="connsiteY0" fmla="*/ 237521 h 241383"/>
                <a:gd name="connsiteX1" fmla="*/ 13517 w 231728"/>
                <a:gd name="connsiteY1" fmla="*/ 237521 h 241383"/>
                <a:gd name="connsiteX2" fmla="*/ 4828 w 231728"/>
                <a:gd name="connsiteY2" fmla="*/ 228831 h 241383"/>
                <a:gd name="connsiteX3" fmla="*/ 4828 w 231728"/>
                <a:gd name="connsiteY3" fmla="*/ 13517 h 241383"/>
                <a:gd name="connsiteX4" fmla="*/ 13517 w 231728"/>
                <a:gd name="connsiteY4" fmla="*/ 4828 h 241383"/>
                <a:gd name="connsiteX5" fmla="*/ 36047 w 231728"/>
                <a:gd name="connsiteY5" fmla="*/ 4828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728" h="241383">
                  <a:moveTo>
                    <a:pt x="229475" y="237521"/>
                  </a:moveTo>
                  <a:lnTo>
                    <a:pt x="13517" y="237521"/>
                  </a:lnTo>
                  <a:cubicBezTo>
                    <a:pt x="8690" y="237521"/>
                    <a:pt x="4828" y="233659"/>
                    <a:pt x="4828" y="228831"/>
                  </a:cubicBezTo>
                  <a:lnTo>
                    <a:pt x="4828" y="13517"/>
                  </a:lnTo>
                  <a:cubicBezTo>
                    <a:pt x="4828" y="8690"/>
                    <a:pt x="8690" y="4828"/>
                    <a:pt x="13517" y="4828"/>
                  </a:cubicBezTo>
                  <a:lnTo>
                    <a:pt x="36047" y="4828"/>
                  </a:lnTo>
                </a:path>
              </a:pathLst>
            </a:custGeom>
            <a:noFill/>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7" name="Freeform: Shape 130">
              <a:extLst>
                <a:ext uri="{FF2B5EF4-FFF2-40B4-BE49-F238E27FC236}">
                  <a16:creationId xmlns:a16="http://schemas.microsoft.com/office/drawing/2014/main" id="{1F4467A7-2944-8549-BB2B-481E934FDA71}"/>
                </a:ext>
              </a:extLst>
            </p:cNvPr>
            <p:cNvSpPr/>
            <p:nvPr/>
          </p:nvSpPr>
          <p:spPr>
            <a:xfrm>
              <a:off x="5041455" y="2389772"/>
              <a:ext cx="29340" cy="302573"/>
            </a:xfrm>
            <a:custGeom>
              <a:avLst/>
              <a:gdLst>
                <a:gd name="connsiteX0" fmla="*/ 4828 w 9655"/>
                <a:gd name="connsiteY0" fmla="*/ 4828 h 102990"/>
                <a:gd name="connsiteX1" fmla="*/ 4828 w 9655"/>
                <a:gd name="connsiteY1" fmla="*/ 98484 h 102990"/>
              </a:gdLst>
              <a:ahLst/>
              <a:cxnLst>
                <a:cxn ang="0">
                  <a:pos x="connsiteX0" y="connsiteY0"/>
                </a:cxn>
                <a:cxn ang="0">
                  <a:pos x="connsiteX1" y="connsiteY1"/>
                </a:cxn>
              </a:cxnLst>
              <a:rect l="l" t="t" r="r" b="b"/>
              <a:pathLst>
                <a:path w="9655" h="102990">
                  <a:moveTo>
                    <a:pt x="4828" y="4828"/>
                  </a:moveTo>
                  <a:lnTo>
                    <a:pt x="4828" y="98484"/>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48" name="Freeform: Shape 131">
              <a:extLst>
                <a:ext uri="{FF2B5EF4-FFF2-40B4-BE49-F238E27FC236}">
                  <a16:creationId xmlns:a16="http://schemas.microsoft.com/office/drawing/2014/main" id="{F7F8878D-E945-1242-B16F-E598CCF2636F}"/>
                </a:ext>
              </a:extLst>
            </p:cNvPr>
            <p:cNvSpPr/>
            <p:nvPr/>
          </p:nvSpPr>
          <p:spPr>
            <a:xfrm>
              <a:off x="4622856" y="3134858"/>
              <a:ext cx="117363" cy="28365"/>
            </a:xfrm>
            <a:custGeom>
              <a:avLst/>
              <a:gdLst>
                <a:gd name="connsiteX0" fmla="*/ 34759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4759" y="4828"/>
                  </a:moveTo>
                  <a:lnTo>
                    <a:pt x="4828"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49" name="Freeform: Shape 132">
              <a:extLst>
                <a:ext uri="{FF2B5EF4-FFF2-40B4-BE49-F238E27FC236}">
                  <a16:creationId xmlns:a16="http://schemas.microsoft.com/office/drawing/2014/main" id="{D6611A77-F373-704F-A15F-5C6FE8C021A7}"/>
                </a:ext>
              </a:extLst>
            </p:cNvPr>
            <p:cNvSpPr/>
            <p:nvPr/>
          </p:nvSpPr>
          <p:spPr>
            <a:xfrm>
              <a:off x="4898663" y="2788790"/>
              <a:ext cx="176045" cy="28365"/>
            </a:xfrm>
            <a:custGeom>
              <a:avLst/>
              <a:gdLst>
                <a:gd name="connsiteX0" fmla="*/ 53748 w 57932"/>
                <a:gd name="connsiteY0" fmla="*/ 7402 h 9655"/>
                <a:gd name="connsiteX1" fmla="*/ 29288 w 57932"/>
                <a:gd name="connsiteY1" fmla="*/ 4828 h 9655"/>
                <a:gd name="connsiteX2" fmla="*/ 4828 w 57932"/>
                <a:gd name="connsiteY2" fmla="*/ 7402 h 9655"/>
              </a:gdLst>
              <a:ahLst/>
              <a:cxnLst>
                <a:cxn ang="0">
                  <a:pos x="connsiteX0" y="connsiteY0"/>
                </a:cxn>
                <a:cxn ang="0">
                  <a:pos x="connsiteX1" y="connsiteY1"/>
                </a:cxn>
                <a:cxn ang="0">
                  <a:pos x="connsiteX2" y="connsiteY2"/>
                </a:cxn>
              </a:cxnLst>
              <a:rect l="l" t="t" r="r" b="b"/>
              <a:pathLst>
                <a:path w="57932" h="9655">
                  <a:moveTo>
                    <a:pt x="53748" y="7402"/>
                  </a:moveTo>
                  <a:cubicBezTo>
                    <a:pt x="45702" y="5793"/>
                    <a:pt x="37656" y="4828"/>
                    <a:pt x="29288" y="4828"/>
                  </a:cubicBezTo>
                  <a:cubicBezTo>
                    <a:pt x="20920" y="4828"/>
                    <a:pt x="12552" y="5793"/>
                    <a:pt x="4828" y="7402"/>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0" name="Freeform: Shape 133">
              <a:extLst>
                <a:ext uri="{FF2B5EF4-FFF2-40B4-BE49-F238E27FC236}">
                  <a16:creationId xmlns:a16="http://schemas.microsoft.com/office/drawing/2014/main" id="{E5E4EA8B-50D6-CD40-891A-B79AED77B934}"/>
                </a:ext>
              </a:extLst>
            </p:cNvPr>
            <p:cNvSpPr/>
            <p:nvPr/>
          </p:nvSpPr>
          <p:spPr>
            <a:xfrm>
              <a:off x="4622856" y="3206722"/>
              <a:ext cx="303190" cy="293119"/>
            </a:xfrm>
            <a:custGeom>
              <a:avLst/>
              <a:gdLst>
                <a:gd name="connsiteX0" fmla="*/ 4828 w 99771"/>
                <a:gd name="connsiteY0" fmla="*/ 4828 h 99771"/>
                <a:gd name="connsiteX1" fmla="*/ 95266 w 99771"/>
                <a:gd name="connsiteY1" fmla="*/ 95266 h 99771"/>
              </a:gdLst>
              <a:ahLst/>
              <a:cxnLst>
                <a:cxn ang="0">
                  <a:pos x="connsiteX0" y="connsiteY0"/>
                </a:cxn>
                <a:cxn ang="0">
                  <a:pos x="connsiteX1" y="connsiteY1"/>
                </a:cxn>
              </a:cxnLst>
              <a:rect l="l" t="t" r="r" b="b"/>
              <a:pathLst>
                <a:path w="99771" h="99771">
                  <a:moveTo>
                    <a:pt x="4828" y="4828"/>
                  </a:moveTo>
                  <a:cubicBezTo>
                    <a:pt x="14483" y="50208"/>
                    <a:pt x="50208" y="85932"/>
                    <a:pt x="95266" y="95266"/>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1" name="Freeform: Shape 134">
              <a:extLst>
                <a:ext uri="{FF2B5EF4-FFF2-40B4-BE49-F238E27FC236}">
                  <a16:creationId xmlns:a16="http://schemas.microsoft.com/office/drawing/2014/main" id="{AB151073-CEC0-6745-BBA5-6F7CC493931B}"/>
                </a:ext>
              </a:extLst>
            </p:cNvPr>
            <p:cNvSpPr/>
            <p:nvPr/>
          </p:nvSpPr>
          <p:spPr>
            <a:xfrm>
              <a:off x="4897685" y="3472418"/>
              <a:ext cx="97802" cy="28365"/>
            </a:xfrm>
            <a:custGeom>
              <a:avLst/>
              <a:gdLst>
                <a:gd name="connsiteX0" fmla="*/ 27679 w 32184"/>
                <a:gd name="connsiteY0" fmla="*/ 7402 h 9655"/>
                <a:gd name="connsiteX1" fmla="*/ 4828 w 32184"/>
                <a:gd name="connsiteY1" fmla="*/ 4828 h 9655"/>
              </a:gdLst>
              <a:ahLst/>
              <a:cxnLst>
                <a:cxn ang="0">
                  <a:pos x="connsiteX0" y="connsiteY0"/>
                </a:cxn>
                <a:cxn ang="0">
                  <a:pos x="connsiteX1" y="connsiteY1"/>
                </a:cxn>
              </a:cxnLst>
              <a:rect l="l" t="t" r="r" b="b"/>
              <a:pathLst>
                <a:path w="32184" h="9655">
                  <a:moveTo>
                    <a:pt x="27679" y="7402"/>
                  </a:moveTo>
                  <a:cubicBezTo>
                    <a:pt x="19954" y="7402"/>
                    <a:pt x="12230" y="6437"/>
                    <a:pt x="4828" y="482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2" name="Freeform: Shape 135">
              <a:extLst>
                <a:ext uri="{FF2B5EF4-FFF2-40B4-BE49-F238E27FC236}">
                  <a16:creationId xmlns:a16="http://schemas.microsoft.com/office/drawing/2014/main" id="{A7F852BF-56F9-0A43-8FA4-775A658F426E}"/>
                </a:ext>
              </a:extLst>
            </p:cNvPr>
            <p:cNvSpPr/>
            <p:nvPr/>
          </p:nvSpPr>
          <p:spPr>
            <a:xfrm>
              <a:off x="4967125" y="3472418"/>
              <a:ext cx="107584" cy="28365"/>
            </a:xfrm>
            <a:custGeom>
              <a:avLst/>
              <a:gdLst>
                <a:gd name="connsiteX0" fmla="*/ 4828 w 35402"/>
                <a:gd name="connsiteY0" fmla="*/ 7402 h 9655"/>
                <a:gd name="connsiteX1" fmla="*/ 6759 w 35402"/>
                <a:gd name="connsiteY1" fmla="*/ 7402 h 9655"/>
                <a:gd name="connsiteX2" fmla="*/ 31219 w 35402"/>
                <a:gd name="connsiteY2" fmla="*/ 4828 h 9655"/>
              </a:gdLst>
              <a:ahLst/>
              <a:cxnLst>
                <a:cxn ang="0">
                  <a:pos x="connsiteX0" y="connsiteY0"/>
                </a:cxn>
                <a:cxn ang="0">
                  <a:pos x="connsiteX1" y="connsiteY1"/>
                </a:cxn>
                <a:cxn ang="0">
                  <a:pos x="connsiteX2" y="connsiteY2"/>
                </a:cxn>
              </a:cxnLst>
              <a:rect l="l" t="t" r="r" b="b"/>
              <a:pathLst>
                <a:path w="35402" h="9655">
                  <a:moveTo>
                    <a:pt x="4828" y="7402"/>
                  </a:moveTo>
                  <a:cubicBezTo>
                    <a:pt x="5471" y="7402"/>
                    <a:pt x="6115" y="7402"/>
                    <a:pt x="6759" y="7402"/>
                  </a:cubicBezTo>
                  <a:cubicBezTo>
                    <a:pt x="15127" y="7402"/>
                    <a:pt x="23495" y="6437"/>
                    <a:pt x="31219" y="482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3" name="Freeform: Shape 136">
              <a:extLst>
                <a:ext uri="{FF2B5EF4-FFF2-40B4-BE49-F238E27FC236}">
                  <a16:creationId xmlns:a16="http://schemas.microsoft.com/office/drawing/2014/main" id="{C3B30D8D-AD69-AF45-AABA-C78384B41102}"/>
                </a:ext>
              </a:extLst>
            </p:cNvPr>
            <p:cNvSpPr/>
            <p:nvPr/>
          </p:nvSpPr>
          <p:spPr>
            <a:xfrm>
              <a:off x="5322148" y="3062997"/>
              <a:ext cx="29340" cy="170198"/>
            </a:xfrm>
            <a:custGeom>
              <a:avLst/>
              <a:gdLst>
                <a:gd name="connsiteX0" fmla="*/ 4828 w 9655"/>
                <a:gd name="connsiteY0" fmla="*/ 53748 h 57932"/>
                <a:gd name="connsiteX1" fmla="*/ 7402 w 9655"/>
                <a:gd name="connsiteY1" fmla="*/ 29288 h 57932"/>
                <a:gd name="connsiteX2" fmla="*/ 4828 w 9655"/>
                <a:gd name="connsiteY2" fmla="*/ 4828 h 57932"/>
              </a:gdLst>
              <a:ahLst/>
              <a:cxnLst>
                <a:cxn ang="0">
                  <a:pos x="connsiteX0" y="connsiteY0"/>
                </a:cxn>
                <a:cxn ang="0">
                  <a:pos x="connsiteX1" y="connsiteY1"/>
                </a:cxn>
                <a:cxn ang="0">
                  <a:pos x="connsiteX2" y="connsiteY2"/>
                </a:cxn>
              </a:cxnLst>
              <a:rect l="l" t="t" r="r" b="b"/>
              <a:pathLst>
                <a:path w="9655" h="57932">
                  <a:moveTo>
                    <a:pt x="4828" y="53748"/>
                  </a:moveTo>
                  <a:cubicBezTo>
                    <a:pt x="6437" y="45702"/>
                    <a:pt x="7402" y="37656"/>
                    <a:pt x="7402" y="29288"/>
                  </a:cubicBezTo>
                  <a:cubicBezTo>
                    <a:pt x="7402" y="20920"/>
                    <a:pt x="6437" y="12552"/>
                    <a:pt x="4828" y="482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4" name="Freeform: Shape 137">
              <a:extLst>
                <a:ext uri="{FF2B5EF4-FFF2-40B4-BE49-F238E27FC236}">
                  <a16:creationId xmlns:a16="http://schemas.microsoft.com/office/drawing/2014/main" id="{00447BB8-EA78-7D4E-9DA7-17F322BF3250}"/>
                </a:ext>
              </a:extLst>
            </p:cNvPr>
            <p:cNvSpPr/>
            <p:nvPr/>
          </p:nvSpPr>
          <p:spPr>
            <a:xfrm>
              <a:off x="5047323" y="3206722"/>
              <a:ext cx="303190" cy="293119"/>
            </a:xfrm>
            <a:custGeom>
              <a:avLst/>
              <a:gdLst>
                <a:gd name="connsiteX0" fmla="*/ 95266 w 99771"/>
                <a:gd name="connsiteY0" fmla="*/ 4828 h 99771"/>
                <a:gd name="connsiteX1" fmla="*/ 4828 w 99771"/>
                <a:gd name="connsiteY1" fmla="*/ 95266 h 99771"/>
              </a:gdLst>
              <a:ahLst/>
              <a:cxnLst>
                <a:cxn ang="0">
                  <a:pos x="connsiteX0" y="connsiteY0"/>
                </a:cxn>
                <a:cxn ang="0">
                  <a:pos x="connsiteX1" y="connsiteY1"/>
                </a:cxn>
              </a:cxnLst>
              <a:rect l="l" t="t" r="r" b="b"/>
              <a:pathLst>
                <a:path w="99771" h="99771">
                  <a:moveTo>
                    <a:pt x="95266" y="4828"/>
                  </a:moveTo>
                  <a:cubicBezTo>
                    <a:pt x="85611" y="50208"/>
                    <a:pt x="49886" y="85932"/>
                    <a:pt x="4828" y="95266"/>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5" name="Freeform: Shape 138">
              <a:extLst>
                <a:ext uri="{FF2B5EF4-FFF2-40B4-BE49-F238E27FC236}">
                  <a16:creationId xmlns:a16="http://schemas.microsoft.com/office/drawing/2014/main" id="{2E0D843A-08B8-4040-A736-26E26BB6D4F3}"/>
                </a:ext>
              </a:extLst>
            </p:cNvPr>
            <p:cNvSpPr/>
            <p:nvPr/>
          </p:nvSpPr>
          <p:spPr>
            <a:xfrm>
              <a:off x="5047323" y="2796355"/>
              <a:ext cx="303190" cy="293119"/>
            </a:xfrm>
            <a:custGeom>
              <a:avLst/>
              <a:gdLst>
                <a:gd name="connsiteX0" fmla="*/ 4828 w 99771"/>
                <a:gd name="connsiteY0" fmla="*/ 4828 h 99771"/>
                <a:gd name="connsiteX1" fmla="*/ 95266 w 99771"/>
                <a:gd name="connsiteY1" fmla="*/ 95266 h 99771"/>
              </a:gdLst>
              <a:ahLst/>
              <a:cxnLst>
                <a:cxn ang="0">
                  <a:pos x="connsiteX0" y="connsiteY0"/>
                </a:cxn>
                <a:cxn ang="0">
                  <a:pos x="connsiteX1" y="connsiteY1"/>
                </a:cxn>
              </a:cxnLst>
              <a:rect l="l" t="t" r="r" b="b"/>
              <a:pathLst>
                <a:path w="99771" h="99771">
                  <a:moveTo>
                    <a:pt x="4828" y="4828"/>
                  </a:moveTo>
                  <a:cubicBezTo>
                    <a:pt x="50208" y="14483"/>
                    <a:pt x="85932" y="50208"/>
                    <a:pt x="95266" y="95266"/>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6" name="Freeform: Shape 139">
              <a:extLst>
                <a:ext uri="{FF2B5EF4-FFF2-40B4-BE49-F238E27FC236}">
                  <a16:creationId xmlns:a16="http://schemas.microsoft.com/office/drawing/2014/main" id="{C3B8D7C5-7E64-3547-88D4-B949C5588EA1}"/>
                </a:ext>
              </a:extLst>
            </p:cNvPr>
            <p:cNvSpPr/>
            <p:nvPr/>
          </p:nvSpPr>
          <p:spPr>
            <a:xfrm>
              <a:off x="4622856" y="2796355"/>
              <a:ext cx="303190" cy="293119"/>
            </a:xfrm>
            <a:custGeom>
              <a:avLst/>
              <a:gdLst>
                <a:gd name="connsiteX0" fmla="*/ 4828 w 99771"/>
                <a:gd name="connsiteY0" fmla="*/ 95266 h 99771"/>
                <a:gd name="connsiteX1" fmla="*/ 95266 w 99771"/>
                <a:gd name="connsiteY1" fmla="*/ 4828 h 99771"/>
              </a:gdLst>
              <a:ahLst/>
              <a:cxnLst>
                <a:cxn ang="0">
                  <a:pos x="connsiteX0" y="connsiteY0"/>
                </a:cxn>
                <a:cxn ang="0">
                  <a:pos x="connsiteX1" y="connsiteY1"/>
                </a:cxn>
              </a:cxnLst>
              <a:rect l="l" t="t" r="r" b="b"/>
              <a:pathLst>
                <a:path w="99771" h="99771">
                  <a:moveTo>
                    <a:pt x="4828" y="95266"/>
                  </a:moveTo>
                  <a:cubicBezTo>
                    <a:pt x="14483" y="49886"/>
                    <a:pt x="50208" y="14161"/>
                    <a:pt x="95266" y="482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7" name="Freeform: Shape 140">
              <a:extLst>
                <a:ext uri="{FF2B5EF4-FFF2-40B4-BE49-F238E27FC236}">
                  <a16:creationId xmlns:a16="http://schemas.microsoft.com/office/drawing/2014/main" id="{FB680B53-0D43-D849-8944-827CC7EA4D9D}"/>
                </a:ext>
              </a:extLst>
            </p:cNvPr>
            <p:cNvSpPr/>
            <p:nvPr/>
          </p:nvSpPr>
          <p:spPr>
            <a:xfrm>
              <a:off x="4615034" y="3062051"/>
              <a:ext cx="29340" cy="170198"/>
            </a:xfrm>
            <a:custGeom>
              <a:avLst/>
              <a:gdLst>
                <a:gd name="connsiteX0" fmla="*/ 7402 w 9655"/>
                <a:gd name="connsiteY0" fmla="*/ 4828 h 57932"/>
                <a:gd name="connsiteX1" fmla="*/ 4828 w 9655"/>
                <a:gd name="connsiteY1" fmla="*/ 29288 h 57932"/>
                <a:gd name="connsiteX2" fmla="*/ 7402 w 9655"/>
                <a:gd name="connsiteY2" fmla="*/ 53748 h 57932"/>
              </a:gdLst>
              <a:ahLst/>
              <a:cxnLst>
                <a:cxn ang="0">
                  <a:pos x="connsiteX0" y="connsiteY0"/>
                </a:cxn>
                <a:cxn ang="0">
                  <a:pos x="connsiteX1" y="connsiteY1"/>
                </a:cxn>
                <a:cxn ang="0">
                  <a:pos x="connsiteX2" y="connsiteY2"/>
                </a:cxn>
              </a:cxnLst>
              <a:rect l="l" t="t" r="r" b="b"/>
              <a:pathLst>
                <a:path w="9655" h="57932">
                  <a:moveTo>
                    <a:pt x="7402" y="4828"/>
                  </a:moveTo>
                  <a:cubicBezTo>
                    <a:pt x="5793" y="12874"/>
                    <a:pt x="4828" y="20920"/>
                    <a:pt x="4828" y="29288"/>
                  </a:cubicBezTo>
                  <a:cubicBezTo>
                    <a:pt x="4828" y="37656"/>
                    <a:pt x="5793" y="46024"/>
                    <a:pt x="7402" y="5374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8" name="Freeform: Shape 141">
              <a:extLst>
                <a:ext uri="{FF2B5EF4-FFF2-40B4-BE49-F238E27FC236}">
                  <a16:creationId xmlns:a16="http://schemas.microsoft.com/office/drawing/2014/main" id="{C1E0A817-B37D-BF40-AF82-2B5333A6B01C}"/>
                </a:ext>
              </a:extLst>
            </p:cNvPr>
            <p:cNvSpPr/>
            <p:nvPr/>
          </p:nvSpPr>
          <p:spPr>
            <a:xfrm>
              <a:off x="4919199" y="3097985"/>
              <a:ext cx="117363" cy="113464"/>
            </a:xfrm>
            <a:custGeom>
              <a:avLst/>
              <a:gdLst>
                <a:gd name="connsiteX0" fmla="*/ 36368 w 38621"/>
                <a:gd name="connsiteY0" fmla="*/ 20598 h 38621"/>
                <a:gd name="connsiteX1" fmla="*/ 20598 w 38621"/>
                <a:gd name="connsiteY1" fmla="*/ 4828 h 38621"/>
                <a:gd name="connsiteX2" fmla="*/ 4828 w 38621"/>
                <a:gd name="connsiteY2" fmla="*/ 20598 h 38621"/>
                <a:gd name="connsiteX3" fmla="*/ 20598 w 38621"/>
                <a:gd name="connsiteY3" fmla="*/ 3636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11908"/>
                    <a:pt x="29288" y="4828"/>
                    <a:pt x="20598" y="4828"/>
                  </a:cubicBezTo>
                  <a:cubicBezTo>
                    <a:pt x="11908" y="4828"/>
                    <a:pt x="4828" y="11908"/>
                    <a:pt x="4828" y="20598"/>
                  </a:cubicBezTo>
                  <a:cubicBezTo>
                    <a:pt x="4828" y="29288"/>
                    <a:pt x="11908" y="36368"/>
                    <a:pt x="20598" y="36368"/>
                  </a:cubicBezTo>
                  <a:cubicBezTo>
                    <a:pt x="29288" y="36047"/>
                    <a:pt x="36368" y="28966"/>
                    <a:pt x="36368" y="20598"/>
                  </a:cubicBez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59" name="Freeform: Shape 142">
              <a:extLst>
                <a:ext uri="{FF2B5EF4-FFF2-40B4-BE49-F238E27FC236}">
                  <a16:creationId xmlns:a16="http://schemas.microsoft.com/office/drawing/2014/main" id="{3F98B4F8-948F-4F41-B05A-246F7BD86B9B}"/>
                </a:ext>
              </a:extLst>
            </p:cNvPr>
            <p:cNvSpPr/>
            <p:nvPr/>
          </p:nvSpPr>
          <p:spPr>
            <a:xfrm>
              <a:off x="5237061" y="3144315"/>
              <a:ext cx="117363" cy="28365"/>
            </a:xfrm>
            <a:custGeom>
              <a:avLst/>
              <a:gdLst>
                <a:gd name="connsiteX0" fmla="*/ 34759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4759" y="4828"/>
                  </a:moveTo>
                  <a:lnTo>
                    <a:pt x="4828" y="4828"/>
                  </a:lnTo>
                </a:path>
              </a:pathLst>
            </a:custGeom>
            <a:noFill/>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0" name="Freeform: Shape 143">
              <a:extLst>
                <a:ext uri="{FF2B5EF4-FFF2-40B4-BE49-F238E27FC236}">
                  <a16:creationId xmlns:a16="http://schemas.microsoft.com/office/drawing/2014/main" id="{6F3F30F0-455F-AE43-84AF-5F058EE96748}"/>
                </a:ext>
              </a:extLst>
            </p:cNvPr>
            <p:cNvSpPr/>
            <p:nvPr/>
          </p:nvSpPr>
          <p:spPr>
            <a:xfrm>
              <a:off x="4967125" y="3479983"/>
              <a:ext cx="29340" cy="28365"/>
            </a:xfrm>
            <a:custGeom>
              <a:avLst/>
              <a:gdLst>
                <a:gd name="connsiteX0" fmla="*/ 4828 w 9655"/>
                <a:gd name="connsiteY0" fmla="*/ 4828 h 9655"/>
                <a:gd name="connsiteX1" fmla="*/ 4828 w 9655"/>
                <a:gd name="connsiteY1" fmla="*/ 4828 h 9655"/>
              </a:gdLst>
              <a:ahLst/>
              <a:cxnLst>
                <a:cxn ang="0">
                  <a:pos x="connsiteX0" y="connsiteY0"/>
                </a:cxn>
                <a:cxn ang="0">
                  <a:pos x="connsiteX1" y="connsiteY1"/>
                </a:cxn>
              </a:cxnLst>
              <a:rect l="l" t="t" r="r" b="b"/>
              <a:pathLst>
                <a:path w="9655" h="9655">
                  <a:moveTo>
                    <a:pt x="4828" y="4828"/>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61" name="Freeform: Shape 144">
              <a:extLst>
                <a:ext uri="{FF2B5EF4-FFF2-40B4-BE49-F238E27FC236}">
                  <a16:creationId xmlns:a16="http://schemas.microsoft.com/office/drawing/2014/main" id="{1D00B82B-36B3-7748-952C-8F97B71828BB}"/>
                </a:ext>
              </a:extLst>
            </p:cNvPr>
            <p:cNvSpPr/>
            <p:nvPr/>
          </p:nvSpPr>
          <p:spPr>
            <a:xfrm>
              <a:off x="4967125" y="3392046"/>
              <a:ext cx="29340" cy="113464"/>
            </a:xfrm>
            <a:custGeom>
              <a:avLst/>
              <a:gdLst>
                <a:gd name="connsiteX0" fmla="*/ 4828 w 9655"/>
                <a:gd name="connsiteY0" fmla="*/ 34759 h 38621"/>
                <a:gd name="connsiteX1" fmla="*/ 4828 w 9655"/>
                <a:gd name="connsiteY1" fmla="*/ 4828 h 38621"/>
              </a:gdLst>
              <a:ahLst/>
              <a:cxnLst>
                <a:cxn ang="0">
                  <a:pos x="connsiteX0" y="connsiteY0"/>
                </a:cxn>
                <a:cxn ang="0">
                  <a:pos x="connsiteX1" y="connsiteY1"/>
                </a:cxn>
              </a:cxnLst>
              <a:rect l="l" t="t" r="r" b="b"/>
              <a:pathLst>
                <a:path w="9655" h="38621">
                  <a:moveTo>
                    <a:pt x="4828" y="34759"/>
                  </a:moveTo>
                  <a:lnTo>
                    <a:pt x="4828"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2" name="Freeform: Shape 145">
              <a:extLst>
                <a:ext uri="{FF2B5EF4-FFF2-40B4-BE49-F238E27FC236}">
                  <a16:creationId xmlns:a16="http://schemas.microsoft.com/office/drawing/2014/main" id="{AC521A85-CD0F-6D4A-8A54-53A9802D3A69}"/>
                </a:ext>
              </a:extLst>
            </p:cNvPr>
            <p:cNvSpPr/>
            <p:nvPr/>
          </p:nvSpPr>
          <p:spPr>
            <a:xfrm>
              <a:off x="4972014" y="2795409"/>
              <a:ext cx="29340" cy="113464"/>
            </a:xfrm>
            <a:custGeom>
              <a:avLst/>
              <a:gdLst>
                <a:gd name="connsiteX0" fmla="*/ 4828 w 9655"/>
                <a:gd name="connsiteY0" fmla="*/ 34759 h 38621"/>
                <a:gd name="connsiteX1" fmla="*/ 4828 w 9655"/>
                <a:gd name="connsiteY1" fmla="*/ 4828 h 38621"/>
              </a:gdLst>
              <a:ahLst/>
              <a:cxnLst>
                <a:cxn ang="0">
                  <a:pos x="connsiteX0" y="connsiteY0"/>
                </a:cxn>
                <a:cxn ang="0">
                  <a:pos x="connsiteX1" y="connsiteY1"/>
                </a:cxn>
              </a:cxnLst>
              <a:rect l="l" t="t" r="r" b="b"/>
              <a:pathLst>
                <a:path w="9655" h="38621">
                  <a:moveTo>
                    <a:pt x="4828" y="34759"/>
                  </a:moveTo>
                  <a:lnTo>
                    <a:pt x="4828"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3" name="Freeform: Shape 146">
              <a:extLst>
                <a:ext uri="{FF2B5EF4-FFF2-40B4-BE49-F238E27FC236}">
                  <a16:creationId xmlns:a16="http://schemas.microsoft.com/office/drawing/2014/main" id="{628224E6-C470-CF43-BB37-763D4C47F9E0}"/>
                </a:ext>
              </a:extLst>
            </p:cNvPr>
            <p:cNvSpPr/>
            <p:nvPr/>
          </p:nvSpPr>
          <p:spPr>
            <a:xfrm>
              <a:off x="4784233" y="2957099"/>
              <a:ext cx="136924" cy="132375"/>
            </a:xfrm>
            <a:custGeom>
              <a:avLst/>
              <a:gdLst>
                <a:gd name="connsiteX0" fmla="*/ 4828 w 45058"/>
                <a:gd name="connsiteY0" fmla="*/ 4828 h 45058"/>
                <a:gd name="connsiteX1" fmla="*/ 40552 w 45058"/>
                <a:gd name="connsiteY1" fmla="*/ 40552 h 45058"/>
              </a:gdLst>
              <a:ahLst/>
              <a:cxnLst>
                <a:cxn ang="0">
                  <a:pos x="connsiteX0" y="connsiteY0"/>
                </a:cxn>
                <a:cxn ang="0">
                  <a:pos x="connsiteX1" y="connsiteY1"/>
                </a:cxn>
              </a:cxnLst>
              <a:rect l="l" t="t" r="r" b="b"/>
              <a:pathLst>
                <a:path w="45058" h="45058">
                  <a:moveTo>
                    <a:pt x="4828" y="4828"/>
                  </a:moveTo>
                  <a:lnTo>
                    <a:pt x="40552" y="40552"/>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4" name="Freeform: Shape 147">
              <a:extLst>
                <a:ext uri="{FF2B5EF4-FFF2-40B4-BE49-F238E27FC236}">
                  <a16:creationId xmlns:a16="http://schemas.microsoft.com/office/drawing/2014/main" id="{D1F3D342-2A7A-D941-B440-5DAD31694C6A}"/>
                </a:ext>
              </a:extLst>
            </p:cNvPr>
            <p:cNvSpPr/>
            <p:nvPr/>
          </p:nvSpPr>
          <p:spPr>
            <a:xfrm>
              <a:off x="4892792" y="3062051"/>
              <a:ext cx="29340" cy="28365"/>
            </a:xfrm>
            <a:custGeom>
              <a:avLst/>
              <a:gdLst>
                <a:gd name="connsiteX0" fmla="*/ 4828 w 9655"/>
                <a:gd name="connsiteY0" fmla="*/ 4828 h 9655"/>
                <a:gd name="connsiteX1" fmla="*/ 6437 w 9655"/>
                <a:gd name="connsiteY1" fmla="*/ 6437 h 9655"/>
              </a:gdLst>
              <a:ahLst/>
              <a:cxnLst>
                <a:cxn ang="0">
                  <a:pos x="connsiteX0" y="connsiteY0"/>
                </a:cxn>
                <a:cxn ang="0">
                  <a:pos x="connsiteX1" y="connsiteY1"/>
                </a:cxn>
              </a:cxnLst>
              <a:rect l="l" t="t" r="r" b="b"/>
              <a:pathLst>
                <a:path w="9655" h="9655">
                  <a:moveTo>
                    <a:pt x="4828" y="4828"/>
                  </a:moveTo>
                  <a:lnTo>
                    <a:pt x="6437" y="6437"/>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65" name="Freeform: Shape 148">
              <a:extLst>
                <a:ext uri="{FF2B5EF4-FFF2-40B4-BE49-F238E27FC236}">
                  <a16:creationId xmlns:a16="http://schemas.microsoft.com/office/drawing/2014/main" id="{FB4BE460-34B8-3148-BD92-FC001443589C}"/>
                </a:ext>
              </a:extLst>
            </p:cNvPr>
            <p:cNvSpPr/>
            <p:nvPr/>
          </p:nvSpPr>
          <p:spPr>
            <a:xfrm>
              <a:off x="4897685" y="3066781"/>
              <a:ext cx="68462" cy="66188"/>
            </a:xfrm>
            <a:custGeom>
              <a:avLst/>
              <a:gdLst>
                <a:gd name="connsiteX0" fmla="*/ 18345 w 22529"/>
                <a:gd name="connsiteY0" fmla="*/ 18345 h 22529"/>
                <a:gd name="connsiteX1" fmla="*/ 4828 w 22529"/>
                <a:gd name="connsiteY1" fmla="*/ 4828 h 22529"/>
              </a:gdLst>
              <a:ahLst/>
              <a:cxnLst>
                <a:cxn ang="0">
                  <a:pos x="connsiteX0" y="connsiteY0"/>
                </a:cxn>
                <a:cxn ang="0">
                  <a:pos x="connsiteX1" y="connsiteY1"/>
                </a:cxn>
              </a:cxnLst>
              <a:rect l="l" t="t" r="r" b="b"/>
              <a:pathLst>
                <a:path w="22529" h="22529">
                  <a:moveTo>
                    <a:pt x="18345" y="18345"/>
                  </a:moveTo>
                  <a:lnTo>
                    <a:pt x="4828"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6" name="Freeform: Shape 149">
              <a:extLst>
                <a:ext uri="{FF2B5EF4-FFF2-40B4-BE49-F238E27FC236}">
                  <a16:creationId xmlns:a16="http://schemas.microsoft.com/office/drawing/2014/main" id="{DFC52E08-6E87-634E-82BD-8E25291AAF31}"/>
                </a:ext>
              </a:extLst>
            </p:cNvPr>
            <p:cNvSpPr/>
            <p:nvPr/>
          </p:nvSpPr>
          <p:spPr>
            <a:xfrm>
              <a:off x="5047323" y="3144315"/>
              <a:ext cx="146706" cy="28365"/>
            </a:xfrm>
            <a:custGeom>
              <a:avLst/>
              <a:gdLst>
                <a:gd name="connsiteX0" fmla="*/ 4828 w 48276"/>
                <a:gd name="connsiteY0" fmla="*/ 4828 h 9655"/>
                <a:gd name="connsiteX1" fmla="*/ 45380 w 48276"/>
                <a:gd name="connsiteY1" fmla="*/ 4828 h 9655"/>
              </a:gdLst>
              <a:ahLst/>
              <a:cxnLst>
                <a:cxn ang="0">
                  <a:pos x="connsiteX0" y="connsiteY0"/>
                </a:cxn>
                <a:cxn ang="0">
                  <a:pos x="connsiteX1" y="connsiteY1"/>
                </a:cxn>
              </a:cxnLst>
              <a:rect l="l" t="t" r="r" b="b"/>
              <a:pathLst>
                <a:path w="48276" h="9655">
                  <a:moveTo>
                    <a:pt x="4828" y="4828"/>
                  </a:moveTo>
                  <a:lnTo>
                    <a:pt x="45380"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7" name="Freeform: Shape 150">
              <a:extLst>
                <a:ext uri="{FF2B5EF4-FFF2-40B4-BE49-F238E27FC236}">
                  <a16:creationId xmlns:a16="http://schemas.microsoft.com/office/drawing/2014/main" id="{1921DC59-71E5-A94B-9C62-A5BB272D6B83}"/>
                </a:ext>
              </a:extLst>
            </p:cNvPr>
            <p:cNvSpPr/>
            <p:nvPr/>
          </p:nvSpPr>
          <p:spPr>
            <a:xfrm>
              <a:off x="5015047" y="3144315"/>
              <a:ext cx="58683" cy="28365"/>
            </a:xfrm>
            <a:custGeom>
              <a:avLst/>
              <a:gdLst>
                <a:gd name="connsiteX0" fmla="*/ 4828 w 19310"/>
                <a:gd name="connsiteY0" fmla="*/ 4828 h 9655"/>
                <a:gd name="connsiteX1" fmla="*/ 15449 w 19310"/>
                <a:gd name="connsiteY1" fmla="*/ 4828 h 9655"/>
              </a:gdLst>
              <a:ahLst/>
              <a:cxnLst>
                <a:cxn ang="0">
                  <a:pos x="connsiteX0" y="connsiteY0"/>
                </a:cxn>
                <a:cxn ang="0">
                  <a:pos x="connsiteX1" y="connsiteY1"/>
                </a:cxn>
              </a:cxnLst>
              <a:rect l="l" t="t" r="r" b="b"/>
              <a:pathLst>
                <a:path w="19310" h="9655">
                  <a:moveTo>
                    <a:pt x="4828" y="4828"/>
                  </a:moveTo>
                  <a:lnTo>
                    <a:pt x="15449" y="4828"/>
                  </a:lnTo>
                </a:path>
              </a:pathLst>
            </a:custGeom>
            <a:ln w="19050" cap="flat">
              <a:solidFill>
                <a:schemeClr val="tx1"/>
              </a:solidFill>
              <a:prstDash val="solid"/>
              <a:round/>
            </a:ln>
          </p:spPr>
          <p:txBody>
            <a:bodyPr rtlCol="0" anchor="ctr"/>
            <a:lstStyle/>
            <a:p>
              <a:pPr>
                <a:defRPr/>
              </a:pPr>
              <a:endParaRPr lang="en-US" kern="0" dirty="0">
                <a:solidFill>
                  <a:srgbClr val="1D516C"/>
                </a:solidFill>
                <a:latin typeface="Arial"/>
              </a:endParaRPr>
            </a:p>
          </p:txBody>
        </p:sp>
        <p:sp>
          <p:nvSpPr>
            <p:cNvPr id="68" name="Freeform: Shape 151">
              <a:extLst>
                <a:ext uri="{FF2B5EF4-FFF2-40B4-BE49-F238E27FC236}">
                  <a16:creationId xmlns:a16="http://schemas.microsoft.com/office/drawing/2014/main" id="{5C17416D-DFA7-B446-A7A1-A97B949939B9}"/>
                </a:ext>
              </a:extLst>
            </p:cNvPr>
            <p:cNvSpPr/>
            <p:nvPr/>
          </p:nvSpPr>
          <p:spPr>
            <a:xfrm>
              <a:off x="4892792" y="3062051"/>
              <a:ext cx="29340" cy="28365"/>
            </a:xfrm>
            <a:custGeom>
              <a:avLst/>
              <a:gdLst>
                <a:gd name="connsiteX0" fmla="*/ 4828 w 9655"/>
                <a:gd name="connsiteY0" fmla="*/ 4828 h 9655"/>
                <a:gd name="connsiteX1" fmla="*/ 6437 w 9655"/>
                <a:gd name="connsiteY1" fmla="*/ 4828 h 9655"/>
              </a:gdLst>
              <a:ahLst/>
              <a:cxnLst>
                <a:cxn ang="0">
                  <a:pos x="connsiteX0" y="connsiteY0"/>
                </a:cxn>
                <a:cxn ang="0">
                  <a:pos x="connsiteX1" y="connsiteY1"/>
                </a:cxn>
              </a:cxnLst>
              <a:rect l="l" t="t" r="r" b="b"/>
              <a:pathLst>
                <a:path w="9655" h="9655">
                  <a:moveTo>
                    <a:pt x="4828" y="4828"/>
                  </a:moveTo>
                  <a:lnTo>
                    <a:pt x="6437"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sp>
          <p:nvSpPr>
            <p:cNvPr id="69" name="Freeform: Shape 152">
              <a:extLst>
                <a:ext uri="{FF2B5EF4-FFF2-40B4-BE49-F238E27FC236}">
                  <a16:creationId xmlns:a16="http://schemas.microsoft.com/office/drawing/2014/main" id="{3A041830-B2B0-6844-A347-78E4C2A445F1}"/>
                </a:ext>
              </a:extLst>
            </p:cNvPr>
            <p:cNvSpPr/>
            <p:nvPr/>
          </p:nvSpPr>
          <p:spPr>
            <a:xfrm>
              <a:off x="4897685" y="3062051"/>
              <a:ext cx="29340" cy="28365"/>
            </a:xfrm>
            <a:custGeom>
              <a:avLst/>
              <a:gdLst>
                <a:gd name="connsiteX0" fmla="*/ 4828 w 9655"/>
                <a:gd name="connsiteY0" fmla="*/ 6437 h 9655"/>
                <a:gd name="connsiteX1" fmla="*/ 4828 w 9655"/>
                <a:gd name="connsiteY1" fmla="*/ 4828 h 9655"/>
              </a:gdLst>
              <a:ahLst/>
              <a:cxnLst>
                <a:cxn ang="0">
                  <a:pos x="connsiteX0" y="connsiteY0"/>
                </a:cxn>
                <a:cxn ang="0">
                  <a:pos x="connsiteX1" y="connsiteY1"/>
                </a:cxn>
              </a:cxnLst>
              <a:rect l="l" t="t" r="r" b="b"/>
              <a:pathLst>
                <a:path w="9655" h="9655">
                  <a:moveTo>
                    <a:pt x="4828" y="6437"/>
                  </a:moveTo>
                  <a:lnTo>
                    <a:pt x="4828" y="4828"/>
                  </a:lnTo>
                </a:path>
              </a:pathLst>
            </a:custGeom>
            <a:ln w="19050" cap="flat">
              <a:solidFill>
                <a:schemeClr val="accent1"/>
              </a:solidFill>
              <a:prstDash val="solid"/>
              <a:round/>
            </a:ln>
          </p:spPr>
          <p:txBody>
            <a:bodyPr rtlCol="0" anchor="ctr"/>
            <a:lstStyle/>
            <a:p>
              <a:pPr>
                <a:defRPr/>
              </a:pPr>
              <a:endParaRPr lang="en-US" kern="0" dirty="0">
                <a:solidFill>
                  <a:srgbClr val="1D516C"/>
                </a:solidFill>
                <a:latin typeface="Arial"/>
              </a:endParaRPr>
            </a:p>
          </p:txBody>
        </p:sp>
      </p:grpSp>
    </p:spTree>
    <p:extLst>
      <p:ext uri="{BB962C8B-B14F-4D97-AF65-F5344CB8AC3E}">
        <p14:creationId xmlns:p14="http://schemas.microsoft.com/office/powerpoint/2010/main" val="112241715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E283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93AD7E-5783-2F41-94A2-C1C7276E9BA0}"/>
              </a:ext>
            </a:extLst>
          </p:cNvPr>
          <p:cNvSpPr>
            <a:spLocks noGrp="1"/>
          </p:cNvSpPr>
          <p:nvPr>
            <p:ph type="title"/>
          </p:nvPr>
        </p:nvSpPr>
        <p:spPr/>
        <p:txBody>
          <a:bodyPr/>
          <a:lstStyle/>
          <a:p>
            <a:r>
              <a:rPr lang="de-DE" dirty="0">
                <a:solidFill>
                  <a:schemeClr val="tx1"/>
                </a:solidFill>
              </a:rPr>
              <a:t>Compute environments</a:t>
            </a:r>
          </a:p>
        </p:txBody>
      </p:sp>
      <p:grpSp>
        <p:nvGrpSpPr>
          <p:cNvPr id="3" name="Group 2">
            <a:extLst>
              <a:ext uri="{FF2B5EF4-FFF2-40B4-BE49-F238E27FC236}">
                <a16:creationId xmlns:a16="http://schemas.microsoft.com/office/drawing/2014/main" id="{A7F818C2-621A-4453-BC5C-E8B8798A8CB3}"/>
              </a:ext>
            </a:extLst>
          </p:cNvPr>
          <p:cNvGrpSpPr/>
          <p:nvPr/>
        </p:nvGrpSpPr>
        <p:grpSpPr>
          <a:xfrm>
            <a:off x="1013705" y="3008088"/>
            <a:ext cx="5764603" cy="3363229"/>
            <a:chOff x="808065" y="1882625"/>
            <a:chExt cx="3221009" cy="2509283"/>
          </a:xfrm>
        </p:grpSpPr>
        <p:sp>
          <p:nvSpPr>
            <p:cNvPr id="74" name="Inhaltsplatzhalter 7">
              <a:extLst>
                <a:ext uri="{FF2B5EF4-FFF2-40B4-BE49-F238E27FC236}">
                  <a16:creationId xmlns:a16="http://schemas.microsoft.com/office/drawing/2014/main" id="{9EAD362B-E5CB-446A-984E-38AB5ECACBE8}"/>
                </a:ext>
              </a:extLst>
            </p:cNvPr>
            <p:cNvSpPr txBox="1">
              <a:spLocks/>
            </p:cNvSpPr>
            <p:nvPr/>
          </p:nvSpPr>
          <p:spPr>
            <a:xfrm>
              <a:off x="808065" y="2362050"/>
              <a:ext cx="3221009" cy="2029858"/>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31520">
                <a:defRPr/>
              </a:pPr>
              <a:r>
                <a:rPr lang="de-DE" sz="2240" dirty="0">
                  <a:solidFill>
                    <a:srgbClr val="FFFFFF"/>
                  </a:solidFill>
                </a:rPr>
                <a:t>AWS scales and configures your instances for you.</a:t>
              </a:r>
            </a:p>
            <a:p>
              <a:pPr defTabSz="731520">
                <a:defRPr/>
              </a:pPr>
              <a:endParaRPr lang="de-DE" sz="2240" dirty="0">
                <a:solidFill>
                  <a:srgbClr val="FFFFFF"/>
                </a:solidFill>
              </a:endParaRPr>
            </a:p>
            <a:p>
              <a:pPr defTabSz="731520">
                <a:defRPr/>
              </a:pPr>
              <a:r>
                <a:rPr lang="de-DE" sz="2240" dirty="0">
                  <a:solidFill>
                    <a:srgbClr val="FFFFFF"/>
                  </a:solidFill>
                </a:rPr>
                <a:t>Optional choice:</a:t>
              </a:r>
            </a:p>
            <a:p>
              <a:pPr marL="365760" indent="-365760" defTabSz="731520">
                <a:spcBef>
                  <a:spcPts val="960"/>
                </a:spcBef>
                <a:buFont typeface="Arial" panose="020B0604020202020204" pitchFamily="34" charset="0"/>
                <a:buChar char="•"/>
                <a:defRPr/>
              </a:pPr>
              <a:r>
                <a:rPr lang="de-DE" sz="2240" dirty="0">
                  <a:solidFill>
                    <a:srgbClr val="FFFFFF"/>
                  </a:solidFill>
                </a:rPr>
                <a:t>On demand/Spot</a:t>
              </a:r>
            </a:p>
            <a:p>
              <a:pPr marL="365760" indent="-365760" defTabSz="731520">
                <a:spcBef>
                  <a:spcPts val="0"/>
                </a:spcBef>
                <a:buFont typeface="Arial" panose="020B0604020202020204" pitchFamily="34" charset="0"/>
                <a:buChar char="•"/>
                <a:defRPr/>
              </a:pPr>
              <a:r>
                <a:rPr lang="de-DE" sz="2240" dirty="0">
                  <a:solidFill>
                    <a:srgbClr val="FFFFFF"/>
                  </a:solidFill>
                </a:rPr>
                <a:t>Instance types/mix</a:t>
              </a:r>
            </a:p>
            <a:p>
              <a:pPr marL="365760" indent="-365760" defTabSz="731520">
                <a:spcBef>
                  <a:spcPts val="0"/>
                </a:spcBef>
                <a:buFont typeface="Arial" panose="020B0604020202020204" pitchFamily="34" charset="0"/>
                <a:buChar char="•"/>
                <a:defRPr/>
              </a:pPr>
              <a:r>
                <a:rPr lang="de-DE" sz="2240" dirty="0">
                  <a:solidFill>
                    <a:srgbClr val="FFFFFF"/>
                  </a:solidFill>
                </a:rPr>
                <a:t>Amazon Machine Image (AMI)</a:t>
              </a:r>
            </a:p>
          </p:txBody>
        </p:sp>
        <p:sp>
          <p:nvSpPr>
            <p:cNvPr id="75" name="Textplatzhalter 6">
              <a:extLst>
                <a:ext uri="{FF2B5EF4-FFF2-40B4-BE49-F238E27FC236}">
                  <a16:creationId xmlns:a16="http://schemas.microsoft.com/office/drawing/2014/main" id="{3EC98578-9BCF-4822-9B2B-E43198984FDB}"/>
                </a:ext>
              </a:extLst>
            </p:cNvPr>
            <p:cNvSpPr txBox="1">
              <a:spLocks/>
            </p:cNvSpPr>
            <p:nvPr/>
          </p:nvSpPr>
          <p:spPr>
            <a:xfrm>
              <a:off x="808065" y="1882625"/>
              <a:ext cx="2132983" cy="479425"/>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731520">
                <a:defRPr/>
              </a:pPr>
              <a:r>
                <a:rPr lang="de-DE" sz="3200" dirty="0">
                  <a:solidFill>
                    <a:srgbClr val="FF9900"/>
                  </a:solidFill>
                </a:rPr>
                <a:t>Managed</a:t>
              </a:r>
            </a:p>
          </p:txBody>
        </p:sp>
      </p:grpSp>
      <p:grpSp>
        <p:nvGrpSpPr>
          <p:cNvPr id="4" name="Group 3">
            <a:extLst>
              <a:ext uri="{FF2B5EF4-FFF2-40B4-BE49-F238E27FC236}">
                <a16:creationId xmlns:a16="http://schemas.microsoft.com/office/drawing/2014/main" id="{920FA683-926A-4DF5-8D99-DF4509CF4018}"/>
              </a:ext>
            </a:extLst>
          </p:cNvPr>
          <p:cNvGrpSpPr/>
          <p:nvPr/>
        </p:nvGrpSpPr>
        <p:grpSpPr>
          <a:xfrm>
            <a:off x="7852095" y="3008088"/>
            <a:ext cx="6362211" cy="3407813"/>
            <a:chOff x="5340294" y="1749837"/>
            <a:chExt cx="3127248" cy="2957984"/>
          </a:xfrm>
        </p:grpSpPr>
        <p:sp>
          <p:nvSpPr>
            <p:cNvPr id="77" name="Inhaltsplatzhalter 9">
              <a:extLst>
                <a:ext uri="{FF2B5EF4-FFF2-40B4-BE49-F238E27FC236}">
                  <a16:creationId xmlns:a16="http://schemas.microsoft.com/office/drawing/2014/main" id="{24A0074E-0005-4632-983D-230AE38EBCA7}"/>
                </a:ext>
              </a:extLst>
            </p:cNvPr>
            <p:cNvSpPr txBox="1">
              <a:spLocks/>
            </p:cNvSpPr>
            <p:nvPr/>
          </p:nvSpPr>
          <p:spPr>
            <a:xfrm>
              <a:off x="5340294" y="2435791"/>
              <a:ext cx="3127248" cy="2272030"/>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31520">
                <a:defRPr/>
              </a:pPr>
              <a:r>
                <a:rPr lang="de-DE" sz="2240" dirty="0">
                  <a:solidFill>
                    <a:srgbClr val="FFFFFF"/>
                  </a:solidFill>
                </a:rPr>
                <a:t>You control and manage</a:t>
              </a:r>
              <a:br>
                <a:rPr lang="de-DE" sz="2240" dirty="0">
                  <a:solidFill>
                    <a:srgbClr val="FFFFFF"/>
                  </a:solidFill>
                </a:rPr>
              </a:br>
              <a:r>
                <a:rPr lang="de-DE" sz="2240" dirty="0">
                  <a:solidFill>
                    <a:srgbClr val="FFFFFF"/>
                  </a:solidFill>
                </a:rPr>
                <a:t>the instance configuration, provisioning and scaling.</a:t>
              </a:r>
            </a:p>
            <a:p>
              <a:pPr defTabSz="731520">
                <a:defRPr/>
              </a:pPr>
              <a:endParaRPr lang="de-DE" sz="2240" dirty="0">
                <a:solidFill>
                  <a:srgbClr val="FFFFFF"/>
                </a:solidFill>
              </a:endParaRPr>
            </a:p>
            <a:p>
              <a:pPr defTabSz="731520">
                <a:defRPr/>
              </a:pPr>
              <a:r>
                <a:rPr lang="de-DE" sz="2240" dirty="0">
                  <a:solidFill>
                    <a:srgbClr val="FFFFFF"/>
                  </a:solidFill>
                </a:rPr>
                <a:t>Full control over scaling and instance provisioning for the ECS cluster used by AWS Batch.</a:t>
              </a:r>
            </a:p>
          </p:txBody>
        </p:sp>
        <p:sp>
          <p:nvSpPr>
            <p:cNvPr id="76" name="Textplatzhalter 8">
              <a:extLst>
                <a:ext uri="{FF2B5EF4-FFF2-40B4-BE49-F238E27FC236}">
                  <a16:creationId xmlns:a16="http://schemas.microsoft.com/office/drawing/2014/main" id="{FE478841-1B3B-40E8-A873-B05606321E0E}"/>
                </a:ext>
              </a:extLst>
            </p:cNvPr>
            <p:cNvSpPr txBox="1">
              <a:spLocks/>
            </p:cNvSpPr>
            <p:nvPr/>
          </p:nvSpPr>
          <p:spPr>
            <a:xfrm>
              <a:off x="5594988" y="1749837"/>
              <a:ext cx="1975903" cy="479425"/>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731520">
                <a:defRPr/>
              </a:pPr>
              <a:r>
                <a:rPr lang="de-DE" sz="3200" dirty="0">
                  <a:solidFill>
                    <a:srgbClr val="FF9900"/>
                  </a:solidFill>
                </a:rPr>
                <a:t>Unmanaged</a:t>
              </a:r>
            </a:p>
          </p:txBody>
        </p:sp>
      </p:grpSp>
      <p:grpSp>
        <p:nvGrpSpPr>
          <p:cNvPr id="50" name="Graphic 34">
            <a:extLst>
              <a:ext uri="{FF2B5EF4-FFF2-40B4-BE49-F238E27FC236}">
                <a16:creationId xmlns:a16="http://schemas.microsoft.com/office/drawing/2014/main" id="{A98245C1-2ACB-B845-B523-9B18BFF46BF4}"/>
              </a:ext>
            </a:extLst>
          </p:cNvPr>
          <p:cNvGrpSpPr/>
          <p:nvPr/>
        </p:nvGrpSpPr>
        <p:grpSpPr>
          <a:xfrm>
            <a:off x="1950051" y="1053406"/>
            <a:ext cx="2011680" cy="1874520"/>
            <a:chOff x="880653" y="2965676"/>
            <a:chExt cx="1257300" cy="1171575"/>
          </a:xfrm>
        </p:grpSpPr>
        <p:sp>
          <p:nvSpPr>
            <p:cNvPr id="51" name="Freeform: Shape 36">
              <a:extLst>
                <a:ext uri="{FF2B5EF4-FFF2-40B4-BE49-F238E27FC236}">
                  <a16:creationId xmlns:a16="http://schemas.microsoft.com/office/drawing/2014/main" id="{A2210D0B-E97F-954C-BA80-E1435B2DF44B}"/>
                </a:ext>
              </a:extLst>
            </p:cNvPr>
            <p:cNvSpPr/>
            <p:nvPr/>
          </p:nvSpPr>
          <p:spPr>
            <a:xfrm>
              <a:off x="1261276" y="2960536"/>
              <a:ext cx="495300" cy="676275"/>
            </a:xfrm>
            <a:custGeom>
              <a:avLst/>
              <a:gdLst>
                <a:gd name="connsiteX0" fmla="*/ 485200 w 495300"/>
                <a:gd name="connsiteY0" fmla="*/ 250885 h 676275"/>
                <a:gd name="connsiteX1" fmla="*/ 331847 w 495300"/>
                <a:gd name="connsiteY1" fmla="*/ 618550 h 676275"/>
                <a:gd name="connsiteX2" fmla="*/ 168970 w 495300"/>
                <a:gd name="connsiteY2" fmla="*/ 618550 h 676275"/>
                <a:gd name="connsiteX3" fmla="*/ 16570 w 495300"/>
                <a:gd name="connsiteY3" fmla="*/ 250885 h 676275"/>
                <a:gd name="connsiteX4" fmla="*/ 250885 w 495300"/>
                <a:gd name="connsiteY4" fmla="*/ 16570 h 676275"/>
                <a:gd name="connsiteX5" fmla="*/ 485200 w 495300"/>
                <a:gd name="connsiteY5" fmla="*/ 25088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676275">
                  <a:moveTo>
                    <a:pt x="485200" y="250885"/>
                  </a:moveTo>
                  <a:cubicBezTo>
                    <a:pt x="485200" y="328990"/>
                    <a:pt x="399475" y="497582"/>
                    <a:pt x="331847" y="618550"/>
                  </a:cubicBezTo>
                  <a:cubicBezTo>
                    <a:pt x="296605" y="682367"/>
                    <a:pt x="204212" y="682367"/>
                    <a:pt x="168970" y="618550"/>
                  </a:cubicBezTo>
                  <a:cubicBezTo>
                    <a:pt x="101342" y="497582"/>
                    <a:pt x="16570" y="328990"/>
                    <a:pt x="16570" y="250885"/>
                  </a:cubicBezTo>
                  <a:cubicBezTo>
                    <a:pt x="16570" y="121345"/>
                    <a:pt x="121345" y="16570"/>
                    <a:pt x="250885" y="16570"/>
                  </a:cubicBezTo>
                  <a:cubicBezTo>
                    <a:pt x="380425" y="16570"/>
                    <a:pt x="485200" y="121345"/>
                    <a:pt x="485200" y="250885"/>
                  </a:cubicBezTo>
                  <a:close/>
                </a:path>
              </a:pathLst>
            </a:custGeom>
            <a:noFill/>
            <a:ln w="22093"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52" name="Freeform: Shape 37">
              <a:extLst>
                <a:ext uri="{FF2B5EF4-FFF2-40B4-BE49-F238E27FC236}">
                  <a16:creationId xmlns:a16="http://schemas.microsoft.com/office/drawing/2014/main" id="{7DA769AC-E417-574C-AED3-75CA5DB29374}"/>
                </a:ext>
              </a:extLst>
            </p:cNvPr>
            <p:cNvSpPr/>
            <p:nvPr/>
          </p:nvSpPr>
          <p:spPr>
            <a:xfrm>
              <a:off x="1455586" y="3412974"/>
              <a:ext cx="219075" cy="342900"/>
            </a:xfrm>
            <a:custGeom>
              <a:avLst/>
              <a:gdLst>
                <a:gd name="connsiteX0" fmla="*/ 16570 w 219075"/>
                <a:gd name="connsiteY0" fmla="*/ 16570 h 342900"/>
                <a:gd name="connsiteX1" fmla="*/ 16570 w 219075"/>
                <a:gd name="connsiteY1" fmla="*/ 228977 h 342900"/>
                <a:gd name="connsiteX2" fmla="*/ 122297 w 219075"/>
                <a:gd name="connsiteY2" fmla="*/ 334705 h 342900"/>
                <a:gd name="connsiteX3" fmla="*/ 122297 w 219075"/>
                <a:gd name="connsiteY3" fmla="*/ 334705 h 342900"/>
                <a:gd name="connsiteX4" fmla="*/ 206117 w 219075"/>
                <a:gd name="connsiteY4" fmla="*/ 33470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42900">
                  <a:moveTo>
                    <a:pt x="16570" y="16570"/>
                  </a:moveTo>
                  <a:lnTo>
                    <a:pt x="16570" y="228977"/>
                  </a:lnTo>
                  <a:cubicBezTo>
                    <a:pt x="16570" y="287080"/>
                    <a:pt x="64195" y="334705"/>
                    <a:pt x="122297" y="334705"/>
                  </a:cubicBezTo>
                  <a:lnTo>
                    <a:pt x="122297" y="334705"/>
                  </a:lnTo>
                  <a:lnTo>
                    <a:pt x="206117" y="334705"/>
                  </a:lnTo>
                </a:path>
              </a:pathLst>
            </a:custGeom>
            <a:noFill/>
            <a:ln w="22093" cap="rnd">
              <a:solidFill>
                <a:schemeClr val="tx1"/>
              </a:solidFill>
              <a:prstDash val="solid"/>
              <a:round/>
            </a:ln>
          </p:spPr>
          <p:txBody>
            <a:bodyPr rtlCol="0" anchor="ctr"/>
            <a:lstStyle/>
            <a:p>
              <a:pPr>
                <a:defRPr/>
              </a:pPr>
              <a:endParaRPr lang="en-US" dirty="0">
                <a:solidFill>
                  <a:srgbClr val="FFFFFF"/>
                </a:solidFill>
                <a:latin typeface="Amazon Ember"/>
              </a:endParaRPr>
            </a:p>
          </p:txBody>
        </p:sp>
        <p:sp>
          <p:nvSpPr>
            <p:cNvPr id="53" name="Freeform: Shape 38">
              <a:extLst>
                <a:ext uri="{FF2B5EF4-FFF2-40B4-BE49-F238E27FC236}">
                  <a16:creationId xmlns:a16="http://schemas.microsoft.com/office/drawing/2014/main" id="{B84DD527-5C08-F340-88E0-D5D35B413112}"/>
                </a:ext>
              </a:extLst>
            </p:cNvPr>
            <p:cNvSpPr/>
            <p:nvPr/>
          </p:nvSpPr>
          <p:spPr>
            <a:xfrm>
              <a:off x="1347953" y="3412974"/>
              <a:ext cx="219075" cy="342900"/>
            </a:xfrm>
            <a:custGeom>
              <a:avLst/>
              <a:gdLst>
                <a:gd name="connsiteX0" fmla="*/ 204212 w 219075"/>
                <a:gd name="connsiteY0" fmla="*/ 16570 h 342900"/>
                <a:gd name="connsiteX1" fmla="*/ 204212 w 219075"/>
                <a:gd name="connsiteY1" fmla="*/ 228977 h 342900"/>
                <a:gd name="connsiteX2" fmla="*/ 98485 w 219075"/>
                <a:gd name="connsiteY2" fmla="*/ 334705 h 342900"/>
                <a:gd name="connsiteX3" fmla="*/ 98485 w 219075"/>
                <a:gd name="connsiteY3" fmla="*/ 334705 h 342900"/>
                <a:gd name="connsiteX4" fmla="*/ 16570 w 219075"/>
                <a:gd name="connsiteY4" fmla="*/ 33470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42900">
                  <a:moveTo>
                    <a:pt x="204212" y="16570"/>
                  </a:moveTo>
                  <a:lnTo>
                    <a:pt x="204212" y="228977"/>
                  </a:lnTo>
                  <a:cubicBezTo>
                    <a:pt x="204212" y="287080"/>
                    <a:pt x="156587" y="334705"/>
                    <a:pt x="98485" y="334705"/>
                  </a:cubicBezTo>
                  <a:lnTo>
                    <a:pt x="98485" y="334705"/>
                  </a:lnTo>
                  <a:lnTo>
                    <a:pt x="16570" y="334705"/>
                  </a:lnTo>
                </a:path>
              </a:pathLst>
            </a:custGeom>
            <a:noFill/>
            <a:ln w="22093" cap="rnd">
              <a:solidFill>
                <a:schemeClr val="tx1"/>
              </a:solidFill>
              <a:prstDash val="solid"/>
              <a:round/>
            </a:ln>
          </p:spPr>
          <p:txBody>
            <a:bodyPr rtlCol="0" anchor="ctr"/>
            <a:lstStyle/>
            <a:p>
              <a:pPr>
                <a:defRPr/>
              </a:pPr>
              <a:endParaRPr lang="en-US">
                <a:solidFill>
                  <a:srgbClr val="FFFFFF"/>
                </a:solidFill>
                <a:latin typeface="Amazon Ember"/>
              </a:endParaRPr>
            </a:p>
          </p:txBody>
        </p:sp>
        <p:sp>
          <p:nvSpPr>
            <p:cNvPr id="54" name="Freeform: Shape 39">
              <a:extLst>
                <a:ext uri="{FF2B5EF4-FFF2-40B4-BE49-F238E27FC236}">
                  <a16:creationId xmlns:a16="http://schemas.microsoft.com/office/drawing/2014/main" id="{FAB4F01B-E815-8746-B9D3-F1359CBFB45D}"/>
                </a:ext>
              </a:extLst>
            </p:cNvPr>
            <p:cNvSpPr/>
            <p:nvPr/>
          </p:nvSpPr>
          <p:spPr>
            <a:xfrm>
              <a:off x="1409892" y="3119012"/>
              <a:ext cx="200025" cy="200025"/>
            </a:xfrm>
            <a:custGeom>
              <a:avLst/>
              <a:gdLst>
                <a:gd name="connsiteX0" fmla="*/ 140349 w 200025"/>
                <a:gd name="connsiteY0" fmla="*/ 63667 h 200025"/>
                <a:gd name="connsiteX1" fmla="*/ 136506 w 200025"/>
                <a:gd name="connsiteY1" fmla="*/ 140349 h 200025"/>
                <a:gd name="connsiteX2" fmla="*/ 59823 w 200025"/>
                <a:gd name="connsiteY2" fmla="*/ 136505 h 200025"/>
                <a:gd name="connsiteX3" fmla="*/ 63667 w 200025"/>
                <a:gd name="connsiteY3" fmla="*/ 59823 h 200025"/>
                <a:gd name="connsiteX4" fmla="*/ 140349 w 200025"/>
                <a:gd name="connsiteY4" fmla="*/ 63667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200025">
                  <a:moveTo>
                    <a:pt x="140349" y="63667"/>
                  </a:moveTo>
                  <a:cubicBezTo>
                    <a:pt x="160463" y="85903"/>
                    <a:pt x="158742" y="120236"/>
                    <a:pt x="136506" y="140349"/>
                  </a:cubicBezTo>
                  <a:cubicBezTo>
                    <a:pt x="114269" y="160463"/>
                    <a:pt x="79937" y="158742"/>
                    <a:pt x="59823" y="136505"/>
                  </a:cubicBezTo>
                  <a:cubicBezTo>
                    <a:pt x="39709" y="114269"/>
                    <a:pt x="41430" y="79937"/>
                    <a:pt x="63667" y="59823"/>
                  </a:cubicBezTo>
                  <a:cubicBezTo>
                    <a:pt x="85904" y="39709"/>
                    <a:pt x="120236" y="41430"/>
                    <a:pt x="140349" y="63667"/>
                  </a:cubicBezTo>
                  <a:close/>
                </a:path>
              </a:pathLst>
            </a:custGeom>
            <a:noFill/>
            <a:ln w="22093" cap="rnd">
              <a:solidFill>
                <a:schemeClr val="bg1">
                  <a:lumMod val="75000"/>
                  <a:lumOff val="25000"/>
                </a:schemeClr>
              </a:solidFill>
              <a:prstDash val="solid"/>
              <a:round/>
            </a:ln>
          </p:spPr>
          <p:txBody>
            <a:bodyPr rtlCol="0" anchor="ctr"/>
            <a:lstStyle/>
            <a:p>
              <a:pPr>
                <a:defRPr/>
              </a:pPr>
              <a:endParaRPr lang="en-US">
                <a:solidFill>
                  <a:srgbClr val="FFFFFF"/>
                </a:solidFill>
                <a:latin typeface="Amazon Ember"/>
              </a:endParaRPr>
            </a:p>
          </p:txBody>
        </p:sp>
        <p:sp>
          <p:nvSpPr>
            <p:cNvPr id="55" name="Freeform: Shape 40">
              <a:extLst>
                <a:ext uri="{FF2B5EF4-FFF2-40B4-BE49-F238E27FC236}">
                  <a16:creationId xmlns:a16="http://schemas.microsoft.com/office/drawing/2014/main" id="{9321F7CC-BB5C-2448-8F9C-8FCD211D7065}"/>
                </a:ext>
              </a:extLst>
            </p:cNvPr>
            <p:cNvSpPr/>
            <p:nvPr/>
          </p:nvSpPr>
          <p:spPr>
            <a:xfrm>
              <a:off x="1343191" y="3052929"/>
              <a:ext cx="323850" cy="323850"/>
            </a:xfrm>
            <a:custGeom>
              <a:avLst/>
              <a:gdLst>
                <a:gd name="connsiteX0" fmla="*/ 192782 w 323850"/>
                <a:gd name="connsiteY0" fmla="*/ 56575 h 323850"/>
                <a:gd name="connsiteX1" fmla="*/ 188020 w 323850"/>
                <a:gd name="connsiteY1" fmla="*/ 16570 h 323850"/>
                <a:gd name="connsiteX2" fmla="*/ 148015 w 323850"/>
                <a:gd name="connsiteY2" fmla="*/ 16570 h 323850"/>
                <a:gd name="connsiteX3" fmla="*/ 142300 w 323850"/>
                <a:gd name="connsiteY3" fmla="*/ 55622 h 323850"/>
                <a:gd name="connsiteX4" fmla="*/ 107057 w 323850"/>
                <a:gd name="connsiteY4" fmla="*/ 69910 h 323850"/>
                <a:gd name="connsiteX5" fmla="*/ 74672 w 323850"/>
                <a:gd name="connsiteY5" fmla="*/ 46097 h 323850"/>
                <a:gd name="connsiteX6" fmla="*/ 47050 w 323850"/>
                <a:gd name="connsiteY6" fmla="*/ 73720 h 323850"/>
                <a:gd name="connsiteX7" fmla="*/ 71815 w 323850"/>
                <a:gd name="connsiteY7" fmla="*/ 106105 h 323850"/>
                <a:gd name="connsiteX8" fmla="*/ 57527 w 323850"/>
                <a:gd name="connsiteY8" fmla="*/ 140395 h 323850"/>
                <a:gd name="connsiteX9" fmla="*/ 16570 w 323850"/>
                <a:gd name="connsiteY9" fmla="*/ 145157 h 323850"/>
                <a:gd name="connsiteX10" fmla="*/ 16570 w 323850"/>
                <a:gd name="connsiteY10" fmla="*/ 185162 h 323850"/>
                <a:gd name="connsiteX11" fmla="*/ 57527 w 323850"/>
                <a:gd name="connsiteY11" fmla="*/ 190877 h 323850"/>
                <a:gd name="connsiteX12" fmla="*/ 71815 w 323850"/>
                <a:gd name="connsiteY12" fmla="*/ 226120 h 323850"/>
                <a:gd name="connsiteX13" fmla="*/ 47050 w 323850"/>
                <a:gd name="connsiteY13" fmla="*/ 258505 h 323850"/>
                <a:gd name="connsiteX14" fmla="*/ 74672 w 323850"/>
                <a:gd name="connsiteY14" fmla="*/ 286127 h 323850"/>
                <a:gd name="connsiteX15" fmla="*/ 107057 w 323850"/>
                <a:gd name="connsiteY15" fmla="*/ 261362 h 323850"/>
                <a:gd name="connsiteX16" fmla="*/ 142300 w 323850"/>
                <a:gd name="connsiteY16" fmla="*/ 276602 h 323850"/>
                <a:gd name="connsiteX17" fmla="*/ 147062 w 323850"/>
                <a:gd name="connsiteY17" fmla="*/ 316607 h 323850"/>
                <a:gd name="connsiteX18" fmla="*/ 187067 w 323850"/>
                <a:gd name="connsiteY18" fmla="*/ 316607 h 323850"/>
                <a:gd name="connsiteX19" fmla="*/ 191830 w 323850"/>
                <a:gd name="connsiteY19" fmla="*/ 276602 h 323850"/>
                <a:gd name="connsiteX20" fmla="*/ 227072 w 323850"/>
                <a:gd name="connsiteY20" fmla="*/ 262315 h 323850"/>
                <a:gd name="connsiteX21" fmla="*/ 259457 w 323850"/>
                <a:gd name="connsiteY21" fmla="*/ 286127 h 323850"/>
                <a:gd name="connsiteX22" fmla="*/ 287080 w 323850"/>
                <a:gd name="connsiteY22" fmla="*/ 258505 h 323850"/>
                <a:gd name="connsiteX23" fmla="*/ 262315 w 323850"/>
                <a:gd name="connsiteY23" fmla="*/ 227072 h 323850"/>
                <a:gd name="connsiteX24" fmla="*/ 276602 w 323850"/>
                <a:gd name="connsiteY24" fmla="*/ 192782 h 323850"/>
                <a:gd name="connsiteX25" fmla="*/ 316607 w 323850"/>
                <a:gd name="connsiteY25" fmla="*/ 188020 h 323850"/>
                <a:gd name="connsiteX26" fmla="*/ 316607 w 323850"/>
                <a:gd name="connsiteY26" fmla="*/ 148015 h 323850"/>
                <a:gd name="connsiteX27" fmla="*/ 277555 w 323850"/>
                <a:gd name="connsiteY27" fmla="*/ 141347 h 323850"/>
                <a:gd name="connsiteX28" fmla="*/ 263267 w 323850"/>
                <a:gd name="connsiteY28" fmla="*/ 106105 h 323850"/>
                <a:gd name="connsiteX29" fmla="*/ 287080 w 323850"/>
                <a:gd name="connsiteY29" fmla="*/ 73720 h 323850"/>
                <a:gd name="connsiteX30" fmla="*/ 259457 w 323850"/>
                <a:gd name="connsiteY30" fmla="*/ 46097 h 323850"/>
                <a:gd name="connsiteX31" fmla="*/ 227072 w 323850"/>
                <a:gd name="connsiteY31" fmla="*/ 70862 h 323850"/>
                <a:gd name="connsiteX32" fmla="*/ 192782 w 323850"/>
                <a:gd name="connsiteY32" fmla="*/ 5657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3850" h="323850">
                  <a:moveTo>
                    <a:pt x="192782" y="56575"/>
                  </a:moveTo>
                  <a:lnTo>
                    <a:pt x="188020" y="16570"/>
                  </a:lnTo>
                  <a:lnTo>
                    <a:pt x="148015" y="16570"/>
                  </a:lnTo>
                  <a:lnTo>
                    <a:pt x="142300" y="55622"/>
                  </a:lnTo>
                  <a:cubicBezTo>
                    <a:pt x="129917" y="58480"/>
                    <a:pt x="117535" y="63242"/>
                    <a:pt x="107057" y="69910"/>
                  </a:cubicBezTo>
                  <a:lnTo>
                    <a:pt x="74672" y="46097"/>
                  </a:lnTo>
                  <a:lnTo>
                    <a:pt x="47050" y="73720"/>
                  </a:lnTo>
                  <a:lnTo>
                    <a:pt x="71815" y="106105"/>
                  </a:lnTo>
                  <a:cubicBezTo>
                    <a:pt x="65147" y="116582"/>
                    <a:pt x="60385" y="128012"/>
                    <a:pt x="57527" y="140395"/>
                  </a:cubicBezTo>
                  <a:lnTo>
                    <a:pt x="16570" y="145157"/>
                  </a:lnTo>
                  <a:lnTo>
                    <a:pt x="16570" y="185162"/>
                  </a:lnTo>
                  <a:lnTo>
                    <a:pt x="57527" y="190877"/>
                  </a:lnTo>
                  <a:cubicBezTo>
                    <a:pt x="60385" y="203260"/>
                    <a:pt x="65147" y="215642"/>
                    <a:pt x="71815" y="226120"/>
                  </a:cubicBezTo>
                  <a:lnTo>
                    <a:pt x="47050" y="258505"/>
                  </a:lnTo>
                  <a:lnTo>
                    <a:pt x="74672" y="286127"/>
                  </a:lnTo>
                  <a:lnTo>
                    <a:pt x="107057" y="261362"/>
                  </a:lnTo>
                  <a:cubicBezTo>
                    <a:pt x="117535" y="268030"/>
                    <a:pt x="129917" y="273745"/>
                    <a:pt x="142300" y="276602"/>
                  </a:cubicBezTo>
                  <a:lnTo>
                    <a:pt x="147062" y="316607"/>
                  </a:lnTo>
                  <a:lnTo>
                    <a:pt x="187067" y="316607"/>
                  </a:lnTo>
                  <a:lnTo>
                    <a:pt x="191830" y="276602"/>
                  </a:lnTo>
                  <a:cubicBezTo>
                    <a:pt x="204212" y="273745"/>
                    <a:pt x="216595" y="268982"/>
                    <a:pt x="227072" y="262315"/>
                  </a:cubicBezTo>
                  <a:lnTo>
                    <a:pt x="259457" y="286127"/>
                  </a:lnTo>
                  <a:lnTo>
                    <a:pt x="287080" y="258505"/>
                  </a:lnTo>
                  <a:lnTo>
                    <a:pt x="262315" y="227072"/>
                  </a:lnTo>
                  <a:cubicBezTo>
                    <a:pt x="268982" y="216595"/>
                    <a:pt x="273745" y="205165"/>
                    <a:pt x="276602" y="192782"/>
                  </a:cubicBezTo>
                  <a:lnTo>
                    <a:pt x="316607" y="188020"/>
                  </a:lnTo>
                  <a:lnTo>
                    <a:pt x="316607" y="148015"/>
                  </a:lnTo>
                  <a:lnTo>
                    <a:pt x="277555" y="141347"/>
                  </a:lnTo>
                  <a:cubicBezTo>
                    <a:pt x="274697" y="128965"/>
                    <a:pt x="269935" y="116582"/>
                    <a:pt x="263267" y="106105"/>
                  </a:cubicBezTo>
                  <a:lnTo>
                    <a:pt x="287080" y="73720"/>
                  </a:lnTo>
                  <a:lnTo>
                    <a:pt x="259457" y="46097"/>
                  </a:lnTo>
                  <a:lnTo>
                    <a:pt x="227072" y="70862"/>
                  </a:lnTo>
                  <a:cubicBezTo>
                    <a:pt x="216595" y="64195"/>
                    <a:pt x="205165" y="59432"/>
                    <a:pt x="192782" y="56575"/>
                  </a:cubicBezTo>
                  <a:close/>
                </a:path>
              </a:pathLst>
            </a:custGeom>
            <a:noFill/>
            <a:ln w="22093" cap="rnd">
              <a:solidFill>
                <a:schemeClr val="bg1">
                  <a:lumMod val="75000"/>
                  <a:lumOff val="25000"/>
                </a:schemeClr>
              </a:solidFill>
              <a:prstDash val="solid"/>
              <a:round/>
            </a:ln>
          </p:spPr>
          <p:txBody>
            <a:bodyPr rtlCol="0" anchor="ctr"/>
            <a:lstStyle/>
            <a:p>
              <a:pPr>
                <a:defRPr/>
              </a:pPr>
              <a:endParaRPr lang="en-US" dirty="0">
                <a:solidFill>
                  <a:srgbClr val="FFFFFF"/>
                </a:solidFill>
                <a:latin typeface="Amazon Ember"/>
              </a:endParaRPr>
            </a:p>
          </p:txBody>
        </p:sp>
        <p:sp>
          <p:nvSpPr>
            <p:cNvPr id="56" name="Freeform: Shape 41">
              <a:extLst>
                <a:ext uri="{FF2B5EF4-FFF2-40B4-BE49-F238E27FC236}">
                  <a16:creationId xmlns:a16="http://schemas.microsoft.com/office/drawing/2014/main" id="{08A2273A-0966-E24C-A981-9853B0223139}"/>
                </a:ext>
              </a:extLst>
            </p:cNvPr>
            <p:cNvSpPr/>
            <p:nvPr/>
          </p:nvSpPr>
          <p:spPr>
            <a:xfrm>
              <a:off x="1701081" y="3664190"/>
              <a:ext cx="161925" cy="161925"/>
            </a:xfrm>
            <a:custGeom>
              <a:avLst/>
              <a:gdLst>
                <a:gd name="connsiteX0" fmla="*/ 117781 w 161925"/>
                <a:gd name="connsiteY0" fmla="*/ 55897 h 161925"/>
                <a:gd name="connsiteX1" fmla="*/ 114679 w 161925"/>
                <a:gd name="connsiteY1" fmla="*/ 117781 h 161925"/>
                <a:gd name="connsiteX2" fmla="*/ 52794 w 161925"/>
                <a:gd name="connsiteY2" fmla="*/ 114679 h 161925"/>
                <a:gd name="connsiteX3" fmla="*/ 55897 w 161925"/>
                <a:gd name="connsiteY3" fmla="*/ 52795 h 161925"/>
                <a:gd name="connsiteX4" fmla="*/ 117781 w 161925"/>
                <a:gd name="connsiteY4" fmla="*/ 5589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17781" y="55897"/>
                  </a:moveTo>
                  <a:cubicBezTo>
                    <a:pt x="134013" y="73842"/>
                    <a:pt x="132624" y="101549"/>
                    <a:pt x="114679" y="117781"/>
                  </a:cubicBezTo>
                  <a:cubicBezTo>
                    <a:pt x="96733" y="134013"/>
                    <a:pt x="69027" y="132624"/>
                    <a:pt x="52794" y="114679"/>
                  </a:cubicBezTo>
                  <a:cubicBezTo>
                    <a:pt x="36562" y="96733"/>
                    <a:pt x="37951" y="69027"/>
                    <a:pt x="55897" y="52795"/>
                  </a:cubicBezTo>
                  <a:cubicBezTo>
                    <a:pt x="73842" y="36562"/>
                    <a:pt x="101549" y="37951"/>
                    <a:pt x="117781" y="55897"/>
                  </a:cubicBezTo>
                  <a:close/>
                </a:path>
              </a:pathLst>
            </a:custGeom>
            <a:noFill/>
            <a:ln w="22093" cap="rnd">
              <a:solidFill>
                <a:schemeClr val="bg1">
                  <a:lumMod val="75000"/>
                  <a:lumOff val="25000"/>
                </a:schemeClr>
              </a:solidFill>
              <a:prstDash val="solid"/>
              <a:round/>
            </a:ln>
          </p:spPr>
          <p:txBody>
            <a:bodyPr rtlCol="0" anchor="ctr"/>
            <a:lstStyle/>
            <a:p>
              <a:pPr>
                <a:defRPr/>
              </a:pPr>
              <a:endParaRPr lang="en-US">
                <a:solidFill>
                  <a:srgbClr val="FFFFFF"/>
                </a:solidFill>
                <a:latin typeface="Amazon Ember"/>
              </a:endParaRPr>
            </a:p>
          </p:txBody>
        </p:sp>
        <p:sp>
          <p:nvSpPr>
            <p:cNvPr id="57" name="Freeform: Shape 42">
              <a:extLst>
                <a:ext uri="{FF2B5EF4-FFF2-40B4-BE49-F238E27FC236}">
                  <a16:creationId xmlns:a16="http://schemas.microsoft.com/office/drawing/2014/main" id="{719302FD-3EB1-DD4B-831A-7F718C440C55}"/>
                </a:ext>
              </a:extLst>
            </p:cNvPr>
            <p:cNvSpPr/>
            <p:nvPr/>
          </p:nvSpPr>
          <p:spPr>
            <a:xfrm>
              <a:off x="1649896" y="3612046"/>
              <a:ext cx="266700" cy="266700"/>
            </a:xfrm>
            <a:custGeom>
              <a:avLst/>
              <a:gdLst>
                <a:gd name="connsiteX0" fmla="*/ 157540 w 266700"/>
                <a:gd name="connsiteY0" fmla="*/ 48955 h 266700"/>
                <a:gd name="connsiteX1" fmla="*/ 153730 w 266700"/>
                <a:gd name="connsiteY1" fmla="*/ 16570 h 266700"/>
                <a:gd name="connsiteX2" fmla="*/ 121345 w 266700"/>
                <a:gd name="connsiteY2" fmla="*/ 16570 h 266700"/>
                <a:gd name="connsiteX3" fmla="*/ 116582 w 266700"/>
                <a:gd name="connsiteY3" fmla="*/ 48955 h 266700"/>
                <a:gd name="connsiteX4" fmla="*/ 88007 w 266700"/>
                <a:gd name="connsiteY4" fmla="*/ 60385 h 266700"/>
                <a:gd name="connsiteX5" fmla="*/ 62290 w 266700"/>
                <a:gd name="connsiteY5" fmla="*/ 40382 h 266700"/>
                <a:gd name="connsiteX6" fmla="*/ 40382 w 266700"/>
                <a:gd name="connsiteY6" fmla="*/ 63242 h 266700"/>
                <a:gd name="connsiteX7" fmla="*/ 60385 w 266700"/>
                <a:gd name="connsiteY7" fmla="*/ 89912 h 266700"/>
                <a:gd name="connsiteX8" fmla="*/ 48955 w 266700"/>
                <a:gd name="connsiteY8" fmla="*/ 117535 h 266700"/>
                <a:gd name="connsiteX9" fmla="*/ 16570 w 266700"/>
                <a:gd name="connsiteY9" fmla="*/ 121345 h 266700"/>
                <a:gd name="connsiteX10" fmla="*/ 16570 w 266700"/>
                <a:gd name="connsiteY10" fmla="*/ 153730 h 266700"/>
                <a:gd name="connsiteX11" fmla="*/ 48955 w 266700"/>
                <a:gd name="connsiteY11" fmla="*/ 158492 h 266700"/>
                <a:gd name="connsiteX12" fmla="*/ 60385 w 266700"/>
                <a:gd name="connsiteY12" fmla="*/ 187067 h 266700"/>
                <a:gd name="connsiteX13" fmla="*/ 39430 w 266700"/>
                <a:gd name="connsiteY13" fmla="*/ 210880 h 266700"/>
                <a:gd name="connsiteX14" fmla="*/ 61337 w 266700"/>
                <a:gd name="connsiteY14" fmla="*/ 232787 h 266700"/>
                <a:gd name="connsiteX15" fmla="*/ 87055 w 266700"/>
                <a:gd name="connsiteY15" fmla="*/ 212785 h 266700"/>
                <a:gd name="connsiteX16" fmla="*/ 114677 w 266700"/>
                <a:gd name="connsiteY16" fmla="*/ 225167 h 266700"/>
                <a:gd name="connsiteX17" fmla="*/ 118487 w 266700"/>
                <a:gd name="connsiteY17" fmla="*/ 257552 h 266700"/>
                <a:gd name="connsiteX18" fmla="*/ 150872 w 266700"/>
                <a:gd name="connsiteY18" fmla="*/ 257552 h 266700"/>
                <a:gd name="connsiteX19" fmla="*/ 154682 w 266700"/>
                <a:gd name="connsiteY19" fmla="*/ 226120 h 266700"/>
                <a:gd name="connsiteX20" fmla="*/ 183257 w 266700"/>
                <a:gd name="connsiteY20" fmla="*/ 214690 h 266700"/>
                <a:gd name="connsiteX21" fmla="*/ 208975 w 266700"/>
                <a:gd name="connsiteY21" fmla="*/ 233740 h 266700"/>
                <a:gd name="connsiteX22" fmla="*/ 230882 w 266700"/>
                <a:gd name="connsiteY22" fmla="*/ 211832 h 266700"/>
                <a:gd name="connsiteX23" fmla="*/ 211832 w 266700"/>
                <a:gd name="connsiteY23" fmla="*/ 186115 h 266700"/>
                <a:gd name="connsiteX24" fmla="*/ 223262 w 266700"/>
                <a:gd name="connsiteY24" fmla="*/ 158492 h 266700"/>
                <a:gd name="connsiteX25" fmla="*/ 255647 w 266700"/>
                <a:gd name="connsiteY25" fmla="*/ 154682 h 266700"/>
                <a:gd name="connsiteX26" fmla="*/ 255647 w 266700"/>
                <a:gd name="connsiteY26" fmla="*/ 122297 h 266700"/>
                <a:gd name="connsiteX27" fmla="*/ 223262 w 266700"/>
                <a:gd name="connsiteY27" fmla="*/ 117535 h 266700"/>
                <a:gd name="connsiteX28" fmla="*/ 211832 w 266700"/>
                <a:gd name="connsiteY28" fmla="*/ 89912 h 266700"/>
                <a:gd name="connsiteX29" fmla="*/ 230882 w 266700"/>
                <a:gd name="connsiteY29" fmla="*/ 64195 h 266700"/>
                <a:gd name="connsiteX30" fmla="*/ 208975 w 266700"/>
                <a:gd name="connsiteY30" fmla="*/ 42287 h 266700"/>
                <a:gd name="connsiteX31" fmla="*/ 183257 w 266700"/>
                <a:gd name="connsiteY31" fmla="*/ 61337 h 266700"/>
                <a:gd name="connsiteX32" fmla="*/ 157540 w 266700"/>
                <a:gd name="connsiteY32" fmla="*/ 4895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6700" h="266700">
                  <a:moveTo>
                    <a:pt x="157540" y="48955"/>
                  </a:moveTo>
                  <a:lnTo>
                    <a:pt x="153730" y="16570"/>
                  </a:lnTo>
                  <a:lnTo>
                    <a:pt x="121345" y="16570"/>
                  </a:lnTo>
                  <a:lnTo>
                    <a:pt x="116582" y="48955"/>
                  </a:lnTo>
                  <a:cubicBezTo>
                    <a:pt x="106105" y="50860"/>
                    <a:pt x="96580" y="55622"/>
                    <a:pt x="88007" y="60385"/>
                  </a:cubicBezTo>
                  <a:lnTo>
                    <a:pt x="62290" y="40382"/>
                  </a:lnTo>
                  <a:lnTo>
                    <a:pt x="40382" y="63242"/>
                  </a:lnTo>
                  <a:lnTo>
                    <a:pt x="60385" y="89912"/>
                  </a:lnTo>
                  <a:cubicBezTo>
                    <a:pt x="54670" y="98485"/>
                    <a:pt x="50860" y="108010"/>
                    <a:pt x="48955" y="117535"/>
                  </a:cubicBezTo>
                  <a:lnTo>
                    <a:pt x="16570" y="121345"/>
                  </a:lnTo>
                  <a:lnTo>
                    <a:pt x="16570" y="153730"/>
                  </a:lnTo>
                  <a:lnTo>
                    <a:pt x="48955" y="158492"/>
                  </a:lnTo>
                  <a:cubicBezTo>
                    <a:pt x="50860" y="168970"/>
                    <a:pt x="54670" y="178495"/>
                    <a:pt x="60385" y="187067"/>
                  </a:cubicBezTo>
                  <a:lnTo>
                    <a:pt x="39430" y="210880"/>
                  </a:lnTo>
                  <a:lnTo>
                    <a:pt x="61337" y="232787"/>
                  </a:lnTo>
                  <a:lnTo>
                    <a:pt x="87055" y="212785"/>
                  </a:lnTo>
                  <a:cubicBezTo>
                    <a:pt x="95627" y="218500"/>
                    <a:pt x="105152" y="222310"/>
                    <a:pt x="114677" y="225167"/>
                  </a:cubicBezTo>
                  <a:lnTo>
                    <a:pt x="118487" y="257552"/>
                  </a:lnTo>
                  <a:lnTo>
                    <a:pt x="150872" y="257552"/>
                  </a:lnTo>
                  <a:lnTo>
                    <a:pt x="154682" y="226120"/>
                  </a:lnTo>
                  <a:cubicBezTo>
                    <a:pt x="165160" y="224215"/>
                    <a:pt x="174685" y="220405"/>
                    <a:pt x="183257" y="214690"/>
                  </a:cubicBezTo>
                  <a:lnTo>
                    <a:pt x="208975" y="233740"/>
                  </a:lnTo>
                  <a:lnTo>
                    <a:pt x="230882" y="211832"/>
                  </a:lnTo>
                  <a:lnTo>
                    <a:pt x="211832" y="186115"/>
                  </a:lnTo>
                  <a:cubicBezTo>
                    <a:pt x="217547" y="177542"/>
                    <a:pt x="221357" y="168017"/>
                    <a:pt x="223262" y="158492"/>
                  </a:cubicBezTo>
                  <a:lnTo>
                    <a:pt x="255647" y="154682"/>
                  </a:lnTo>
                  <a:lnTo>
                    <a:pt x="255647" y="122297"/>
                  </a:lnTo>
                  <a:lnTo>
                    <a:pt x="223262" y="117535"/>
                  </a:lnTo>
                  <a:cubicBezTo>
                    <a:pt x="221357" y="107057"/>
                    <a:pt x="217547" y="98485"/>
                    <a:pt x="211832" y="89912"/>
                  </a:cubicBezTo>
                  <a:lnTo>
                    <a:pt x="230882" y="64195"/>
                  </a:lnTo>
                  <a:lnTo>
                    <a:pt x="208975" y="42287"/>
                  </a:lnTo>
                  <a:lnTo>
                    <a:pt x="183257" y="61337"/>
                  </a:lnTo>
                  <a:cubicBezTo>
                    <a:pt x="176590" y="55622"/>
                    <a:pt x="167065" y="51812"/>
                    <a:pt x="157540" y="48955"/>
                  </a:cubicBezTo>
                  <a:close/>
                </a:path>
              </a:pathLst>
            </a:custGeom>
            <a:noFill/>
            <a:ln w="22093" cap="rnd">
              <a:solidFill>
                <a:schemeClr val="bg1">
                  <a:lumMod val="75000"/>
                  <a:lumOff val="25000"/>
                </a:schemeClr>
              </a:solidFill>
              <a:prstDash val="solid"/>
              <a:round/>
            </a:ln>
          </p:spPr>
          <p:txBody>
            <a:bodyPr rtlCol="0" anchor="ctr"/>
            <a:lstStyle/>
            <a:p>
              <a:pPr>
                <a:defRPr/>
              </a:pPr>
              <a:endParaRPr lang="en-US">
                <a:solidFill>
                  <a:srgbClr val="FFFFFF"/>
                </a:solidFill>
                <a:latin typeface="Amazon Ember"/>
              </a:endParaRPr>
            </a:p>
          </p:txBody>
        </p:sp>
        <p:sp>
          <p:nvSpPr>
            <p:cNvPr id="58" name="Freeform: Shape 43">
              <a:extLst>
                <a:ext uri="{FF2B5EF4-FFF2-40B4-BE49-F238E27FC236}">
                  <a16:creationId xmlns:a16="http://schemas.microsoft.com/office/drawing/2014/main" id="{E4411B35-5EA6-374B-9142-397D013FBEEA}"/>
                </a:ext>
              </a:extLst>
            </p:cNvPr>
            <p:cNvSpPr/>
            <p:nvPr/>
          </p:nvSpPr>
          <p:spPr>
            <a:xfrm>
              <a:off x="1148684" y="3664266"/>
              <a:ext cx="161925" cy="161925"/>
            </a:xfrm>
            <a:custGeom>
              <a:avLst/>
              <a:gdLst>
                <a:gd name="connsiteX0" fmla="*/ 117781 w 161925"/>
                <a:gd name="connsiteY0" fmla="*/ 55897 h 161925"/>
                <a:gd name="connsiteX1" fmla="*/ 114679 w 161925"/>
                <a:gd name="connsiteY1" fmla="*/ 117781 h 161925"/>
                <a:gd name="connsiteX2" fmla="*/ 52795 w 161925"/>
                <a:gd name="connsiteY2" fmla="*/ 114679 h 161925"/>
                <a:gd name="connsiteX3" fmla="*/ 55897 w 161925"/>
                <a:gd name="connsiteY3" fmla="*/ 52794 h 161925"/>
                <a:gd name="connsiteX4" fmla="*/ 117781 w 161925"/>
                <a:gd name="connsiteY4" fmla="*/ 5589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17781" y="55897"/>
                  </a:moveTo>
                  <a:cubicBezTo>
                    <a:pt x="134013" y="73842"/>
                    <a:pt x="132624" y="101549"/>
                    <a:pt x="114679" y="117781"/>
                  </a:cubicBezTo>
                  <a:cubicBezTo>
                    <a:pt x="96733" y="134013"/>
                    <a:pt x="69027" y="132624"/>
                    <a:pt x="52795" y="114679"/>
                  </a:cubicBezTo>
                  <a:cubicBezTo>
                    <a:pt x="36562" y="96733"/>
                    <a:pt x="37951" y="69027"/>
                    <a:pt x="55897" y="52794"/>
                  </a:cubicBezTo>
                  <a:cubicBezTo>
                    <a:pt x="73842" y="36562"/>
                    <a:pt x="101549" y="37951"/>
                    <a:pt x="117781" y="55897"/>
                  </a:cubicBezTo>
                  <a:close/>
                </a:path>
              </a:pathLst>
            </a:custGeom>
            <a:noFill/>
            <a:ln w="22093" cap="rnd">
              <a:solidFill>
                <a:schemeClr val="bg1">
                  <a:lumMod val="75000"/>
                  <a:lumOff val="25000"/>
                </a:schemeClr>
              </a:solidFill>
              <a:prstDash val="solid"/>
              <a:round/>
            </a:ln>
          </p:spPr>
          <p:txBody>
            <a:bodyPr rtlCol="0" anchor="ctr"/>
            <a:lstStyle/>
            <a:p>
              <a:pPr>
                <a:defRPr/>
              </a:pPr>
              <a:endParaRPr lang="en-US">
                <a:solidFill>
                  <a:srgbClr val="FFFFFF"/>
                </a:solidFill>
                <a:latin typeface="Amazon Ember"/>
              </a:endParaRPr>
            </a:p>
          </p:txBody>
        </p:sp>
        <p:sp>
          <p:nvSpPr>
            <p:cNvPr id="59" name="Freeform: Shape 44">
              <a:extLst>
                <a:ext uri="{FF2B5EF4-FFF2-40B4-BE49-F238E27FC236}">
                  <a16:creationId xmlns:a16="http://schemas.microsoft.com/office/drawing/2014/main" id="{6F45AADD-572D-3340-9A68-B530E52F4887}"/>
                </a:ext>
              </a:extLst>
            </p:cNvPr>
            <p:cNvSpPr/>
            <p:nvPr/>
          </p:nvSpPr>
          <p:spPr>
            <a:xfrm>
              <a:off x="1097446" y="3612046"/>
              <a:ext cx="266700" cy="266700"/>
            </a:xfrm>
            <a:custGeom>
              <a:avLst/>
              <a:gdLst>
                <a:gd name="connsiteX0" fmla="*/ 157540 w 266700"/>
                <a:gd name="connsiteY0" fmla="*/ 48955 h 266700"/>
                <a:gd name="connsiteX1" fmla="*/ 153730 w 266700"/>
                <a:gd name="connsiteY1" fmla="*/ 16570 h 266700"/>
                <a:gd name="connsiteX2" fmla="*/ 121345 w 266700"/>
                <a:gd name="connsiteY2" fmla="*/ 16570 h 266700"/>
                <a:gd name="connsiteX3" fmla="*/ 116582 w 266700"/>
                <a:gd name="connsiteY3" fmla="*/ 48955 h 266700"/>
                <a:gd name="connsiteX4" fmla="*/ 88007 w 266700"/>
                <a:gd name="connsiteY4" fmla="*/ 60385 h 266700"/>
                <a:gd name="connsiteX5" fmla="*/ 62290 w 266700"/>
                <a:gd name="connsiteY5" fmla="*/ 40382 h 266700"/>
                <a:gd name="connsiteX6" fmla="*/ 40382 w 266700"/>
                <a:gd name="connsiteY6" fmla="*/ 63242 h 266700"/>
                <a:gd name="connsiteX7" fmla="*/ 60385 w 266700"/>
                <a:gd name="connsiteY7" fmla="*/ 89912 h 266700"/>
                <a:gd name="connsiteX8" fmla="*/ 48955 w 266700"/>
                <a:gd name="connsiteY8" fmla="*/ 117535 h 266700"/>
                <a:gd name="connsiteX9" fmla="*/ 16570 w 266700"/>
                <a:gd name="connsiteY9" fmla="*/ 121345 h 266700"/>
                <a:gd name="connsiteX10" fmla="*/ 16570 w 266700"/>
                <a:gd name="connsiteY10" fmla="*/ 153730 h 266700"/>
                <a:gd name="connsiteX11" fmla="*/ 48955 w 266700"/>
                <a:gd name="connsiteY11" fmla="*/ 158492 h 266700"/>
                <a:gd name="connsiteX12" fmla="*/ 60385 w 266700"/>
                <a:gd name="connsiteY12" fmla="*/ 187067 h 266700"/>
                <a:gd name="connsiteX13" fmla="*/ 39430 w 266700"/>
                <a:gd name="connsiteY13" fmla="*/ 210880 h 266700"/>
                <a:gd name="connsiteX14" fmla="*/ 61337 w 266700"/>
                <a:gd name="connsiteY14" fmla="*/ 232787 h 266700"/>
                <a:gd name="connsiteX15" fmla="*/ 87055 w 266700"/>
                <a:gd name="connsiteY15" fmla="*/ 212785 h 266700"/>
                <a:gd name="connsiteX16" fmla="*/ 114677 w 266700"/>
                <a:gd name="connsiteY16" fmla="*/ 225167 h 266700"/>
                <a:gd name="connsiteX17" fmla="*/ 118487 w 266700"/>
                <a:gd name="connsiteY17" fmla="*/ 257552 h 266700"/>
                <a:gd name="connsiteX18" fmla="*/ 150872 w 266700"/>
                <a:gd name="connsiteY18" fmla="*/ 257552 h 266700"/>
                <a:gd name="connsiteX19" fmla="*/ 154682 w 266700"/>
                <a:gd name="connsiteY19" fmla="*/ 226120 h 266700"/>
                <a:gd name="connsiteX20" fmla="*/ 183257 w 266700"/>
                <a:gd name="connsiteY20" fmla="*/ 214690 h 266700"/>
                <a:gd name="connsiteX21" fmla="*/ 208975 w 266700"/>
                <a:gd name="connsiteY21" fmla="*/ 233740 h 266700"/>
                <a:gd name="connsiteX22" fmla="*/ 230882 w 266700"/>
                <a:gd name="connsiteY22" fmla="*/ 211832 h 266700"/>
                <a:gd name="connsiteX23" fmla="*/ 211832 w 266700"/>
                <a:gd name="connsiteY23" fmla="*/ 186115 h 266700"/>
                <a:gd name="connsiteX24" fmla="*/ 223262 w 266700"/>
                <a:gd name="connsiteY24" fmla="*/ 158492 h 266700"/>
                <a:gd name="connsiteX25" fmla="*/ 255647 w 266700"/>
                <a:gd name="connsiteY25" fmla="*/ 154682 h 266700"/>
                <a:gd name="connsiteX26" fmla="*/ 255647 w 266700"/>
                <a:gd name="connsiteY26" fmla="*/ 122297 h 266700"/>
                <a:gd name="connsiteX27" fmla="*/ 223262 w 266700"/>
                <a:gd name="connsiteY27" fmla="*/ 117535 h 266700"/>
                <a:gd name="connsiteX28" fmla="*/ 211832 w 266700"/>
                <a:gd name="connsiteY28" fmla="*/ 89912 h 266700"/>
                <a:gd name="connsiteX29" fmla="*/ 230882 w 266700"/>
                <a:gd name="connsiteY29" fmla="*/ 64195 h 266700"/>
                <a:gd name="connsiteX30" fmla="*/ 208975 w 266700"/>
                <a:gd name="connsiteY30" fmla="*/ 42287 h 266700"/>
                <a:gd name="connsiteX31" fmla="*/ 183257 w 266700"/>
                <a:gd name="connsiteY31" fmla="*/ 61337 h 266700"/>
                <a:gd name="connsiteX32" fmla="*/ 157540 w 266700"/>
                <a:gd name="connsiteY32" fmla="*/ 4895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6700" h="266700">
                  <a:moveTo>
                    <a:pt x="157540" y="48955"/>
                  </a:moveTo>
                  <a:lnTo>
                    <a:pt x="153730" y="16570"/>
                  </a:lnTo>
                  <a:lnTo>
                    <a:pt x="121345" y="16570"/>
                  </a:lnTo>
                  <a:lnTo>
                    <a:pt x="116582" y="48955"/>
                  </a:lnTo>
                  <a:cubicBezTo>
                    <a:pt x="106105" y="50860"/>
                    <a:pt x="96580" y="55622"/>
                    <a:pt x="88007" y="60385"/>
                  </a:cubicBezTo>
                  <a:lnTo>
                    <a:pt x="62290" y="40382"/>
                  </a:lnTo>
                  <a:lnTo>
                    <a:pt x="40382" y="63242"/>
                  </a:lnTo>
                  <a:lnTo>
                    <a:pt x="60385" y="89912"/>
                  </a:lnTo>
                  <a:cubicBezTo>
                    <a:pt x="54670" y="98485"/>
                    <a:pt x="50860" y="108010"/>
                    <a:pt x="48955" y="117535"/>
                  </a:cubicBezTo>
                  <a:lnTo>
                    <a:pt x="16570" y="121345"/>
                  </a:lnTo>
                  <a:lnTo>
                    <a:pt x="16570" y="153730"/>
                  </a:lnTo>
                  <a:lnTo>
                    <a:pt x="48955" y="158492"/>
                  </a:lnTo>
                  <a:cubicBezTo>
                    <a:pt x="50860" y="168970"/>
                    <a:pt x="54670" y="178495"/>
                    <a:pt x="60385" y="187067"/>
                  </a:cubicBezTo>
                  <a:lnTo>
                    <a:pt x="39430" y="210880"/>
                  </a:lnTo>
                  <a:lnTo>
                    <a:pt x="61337" y="232787"/>
                  </a:lnTo>
                  <a:lnTo>
                    <a:pt x="87055" y="212785"/>
                  </a:lnTo>
                  <a:cubicBezTo>
                    <a:pt x="95627" y="218500"/>
                    <a:pt x="105152" y="222310"/>
                    <a:pt x="114677" y="225167"/>
                  </a:cubicBezTo>
                  <a:lnTo>
                    <a:pt x="118487" y="257552"/>
                  </a:lnTo>
                  <a:lnTo>
                    <a:pt x="150872" y="257552"/>
                  </a:lnTo>
                  <a:lnTo>
                    <a:pt x="154682" y="226120"/>
                  </a:lnTo>
                  <a:cubicBezTo>
                    <a:pt x="165160" y="224215"/>
                    <a:pt x="174685" y="220405"/>
                    <a:pt x="183257" y="214690"/>
                  </a:cubicBezTo>
                  <a:lnTo>
                    <a:pt x="208975" y="233740"/>
                  </a:lnTo>
                  <a:lnTo>
                    <a:pt x="230882" y="211832"/>
                  </a:lnTo>
                  <a:lnTo>
                    <a:pt x="211832" y="186115"/>
                  </a:lnTo>
                  <a:cubicBezTo>
                    <a:pt x="217547" y="177542"/>
                    <a:pt x="221357" y="168017"/>
                    <a:pt x="223262" y="158492"/>
                  </a:cubicBezTo>
                  <a:lnTo>
                    <a:pt x="255647" y="154682"/>
                  </a:lnTo>
                  <a:lnTo>
                    <a:pt x="255647" y="122297"/>
                  </a:lnTo>
                  <a:lnTo>
                    <a:pt x="223262" y="117535"/>
                  </a:lnTo>
                  <a:cubicBezTo>
                    <a:pt x="221357" y="107057"/>
                    <a:pt x="217547" y="98485"/>
                    <a:pt x="211832" y="89912"/>
                  </a:cubicBezTo>
                  <a:lnTo>
                    <a:pt x="230882" y="64195"/>
                  </a:lnTo>
                  <a:lnTo>
                    <a:pt x="208975" y="42287"/>
                  </a:lnTo>
                  <a:lnTo>
                    <a:pt x="183257" y="61337"/>
                  </a:lnTo>
                  <a:cubicBezTo>
                    <a:pt x="176590" y="55622"/>
                    <a:pt x="167065" y="51812"/>
                    <a:pt x="157540" y="48955"/>
                  </a:cubicBezTo>
                  <a:close/>
                </a:path>
              </a:pathLst>
            </a:custGeom>
            <a:noFill/>
            <a:ln w="22093" cap="rnd">
              <a:solidFill>
                <a:schemeClr val="bg1">
                  <a:lumMod val="75000"/>
                  <a:lumOff val="25000"/>
                </a:schemeClr>
              </a:solidFill>
              <a:prstDash val="solid"/>
              <a:round/>
            </a:ln>
          </p:spPr>
          <p:txBody>
            <a:bodyPr rtlCol="0" anchor="ctr"/>
            <a:lstStyle/>
            <a:p>
              <a:pPr>
                <a:defRPr/>
              </a:pPr>
              <a:endParaRPr lang="en-US">
                <a:solidFill>
                  <a:srgbClr val="FFFFFF"/>
                </a:solidFill>
                <a:latin typeface="Amazon Ember"/>
              </a:endParaRPr>
            </a:p>
          </p:txBody>
        </p:sp>
        <p:sp>
          <p:nvSpPr>
            <p:cNvPr id="60" name="Freeform: Shape 45">
              <a:extLst>
                <a:ext uri="{FF2B5EF4-FFF2-40B4-BE49-F238E27FC236}">
                  <a16:creationId xmlns:a16="http://schemas.microsoft.com/office/drawing/2014/main" id="{F4268679-5774-2047-9BFA-D4C684A223EE}"/>
                </a:ext>
              </a:extLst>
            </p:cNvPr>
            <p:cNvSpPr/>
            <p:nvPr/>
          </p:nvSpPr>
          <p:spPr>
            <a:xfrm>
              <a:off x="990589" y="4040495"/>
              <a:ext cx="428625" cy="28575"/>
            </a:xfrm>
            <a:custGeom>
              <a:avLst/>
              <a:gdLst>
                <a:gd name="connsiteX0" fmla="*/ 418701 w 428625"/>
                <a:gd name="connsiteY0" fmla="*/ 14841 h 28575"/>
                <a:gd name="connsiteX1" fmla="*/ 14841 w 428625"/>
                <a:gd name="connsiteY1" fmla="*/ 14841 h 28575"/>
              </a:gdLst>
              <a:ahLst/>
              <a:cxnLst>
                <a:cxn ang="0">
                  <a:pos x="connsiteX0" y="connsiteY0"/>
                </a:cxn>
                <a:cxn ang="0">
                  <a:pos x="connsiteX1" y="connsiteY1"/>
                </a:cxn>
              </a:cxnLst>
              <a:rect l="l" t="t" r="r" b="b"/>
              <a:pathLst>
                <a:path w="428625" h="28575">
                  <a:moveTo>
                    <a:pt x="418701" y="14841"/>
                  </a:moveTo>
                  <a:lnTo>
                    <a:pt x="14841" y="14841"/>
                  </a:lnTo>
                </a:path>
              </a:pathLst>
            </a:custGeom>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1" name="Freeform: Shape 46">
              <a:extLst>
                <a:ext uri="{FF2B5EF4-FFF2-40B4-BE49-F238E27FC236}">
                  <a16:creationId xmlns:a16="http://schemas.microsoft.com/office/drawing/2014/main" id="{ECA69000-96D8-6546-8AD2-CFAEC7F96621}"/>
                </a:ext>
              </a:extLst>
            </p:cNvPr>
            <p:cNvSpPr/>
            <p:nvPr/>
          </p:nvSpPr>
          <p:spPr>
            <a:xfrm>
              <a:off x="990589" y="3313737"/>
              <a:ext cx="238125" cy="752475"/>
            </a:xfrm>
            <a:custGeom>
              <a:avLst/>
              <a:gdLst>
                <a:gd name="connsiteX0" fmla="*/ 14841 w 238125"/>
                <a:gd name="connsiteY0" fmla="*/ 741599 h 752475"/>
                <a:gd name="connsiteX1" fmla="*/ 14841 w 238125"/>
                <a:gd name="connsiteY1" fmla="*/ 42464 h 752475"/>
                <a:gd name="connsiteX2" fmla="*/ 42464 w 238125"/>
                <a:gd name="connsiteY2" fmla="*/ 14841 h 752475"/>
                <a:gd name="connsiteX3" fmla="*/ 227249 w 238125"/>
                <a:gd name="connsiteY3" fmla="*/ 14841 h 752475"/>
              </a:gdLst>
              <a:ahLst/>
              <a:cxnLst>
                <a:cxn ang="0">
                  <a:pos x="connsiteX0" y="connsiteY0"/>
                </a:cxn>
                <a:cxn ang="0">
                  <a:pos x="connsiteX1" y="connsiteY1"/>
                </a:cxn>
                <a:cxn ang="0">
                  <a:pos x="connsiteX2" y="connsiteY2"/>
                </a:cxn>
                <a:cxn ang="0">
                  <a:pos x="connsiteX3" y="connsiteY3"/>
                </a:cxn>
              </a:cxnLst>
              <a:rect l="l" t="t" r="r" b="b"/>
              <a:pathLst>
                <a:path w="238125" h="752475">
                  <a:moveTo>
                    <a:pt x="14841" y="741599"/>
                  </a:moveTo>
                  <a:lnTo>
                    <a:pt x="14841" y="42464"/>
                  </a:lnTo>
                  <a:cubicBezTo>
                    <a:pt x="14841" y="27224"/>
                    <a:pt x="27224" y="14841"/>
                    <a:pt x="42464" y="14841"/>
                  </a:cubicBezTo>
                  <a:lnTo>
                    <a:pt x="227249" y="14841"/>
                  </a:lnTo>
                </a:path>
              </a:pathLst>
            </a:custGeom>
            <a:noFill/>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2" name="Freeform: Shape 47">
              <a:extLst>
                <a:ext uri="{FF2B5EF4-FFF2-40B4-BE49-F238E27FC236}">
                  <a16:creationId xmlns:a16="http://schemas.microsoft.com/office/drawing/2014/main" id="{B25CDC56-DB9C-2740-8B85-402AA2F0BA57}"/>
                </a:ext>
              </a:extLst>
            </p:cNvPr>
            <p:cNvSpPr/>
            <p:nvPr/>
          </p:nvSpPr>
          <p:spPr>
            <a:xfrm>
              <a:off x="1394449" y="4040495"/>
              <a:ext cx="228600" cy="28575"/>
            </a:xfrm>
            <a:custGeom>
              <a:avLst/>
              <a:gdLst>
                <a:gd name="connsiteX0" fmla="*/ 14841 w 228600"/>
                <a:gd name="connsiteY0" fmla="*/ 14841 h 28575"/>
                <a:gd name="connsiteX1" fmla="*/ 216771 w 228600"/>
                <a:gd name="connsiteY1" fmla="*/ 14841 h 28575"/>
              </a:gdLst>
              <a:ahLst/>
              <a:cxnLst>
                <a:cxn ang="0">
                  <a:pos x="connsiteX0" y="connsiteY0"/>
                </a:cxn>
                <a:cxn ang="0">
                  <a:pos x="connsiteX1" y="connsiteY1"/>
                </a:cxn>
              </a:cxnLst>
              <a:rect l="l" t="t" r="r" b="b"/>
              <a:pathLst>
                <a:path w="228600" h="28575">
                  <a:moveTo>
                    <a:pt x="14841" y="14841"/>
                  </a:moveTo>
                  <a:lnTo>
                    <a:pt x="216771" y="14841"/>
                  </a:lnTo>
                </a:path>
              </a:pathLst>
            </a:custGeom>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3" name="Freeform: Shape 48">
              <a:extLst>
                <a:ext uri="{FF2B5EF4-FFF2-40B4-BE49-F238E27FC236}">
                  <a16:creationId xmlns:a16="http://schemas.microsoft.com/office/drawing/2014/main" id="{5CFE4D46-93A2-7A46-8146-4B93D919A3E5}"/>
                </a:ext>
              </a:extLst>
            </p:cNvPr>
            <p:cNvSpPr/>
            <p:nvPr/>
          </p:nvSpPr>
          <p:spPr>
            <a:xfrm>
              <a:off x="1786879" y="3313737"/>
              <a:ext cx="238125" cy="752475"/>
            </a:xfrm>
            <a:custGeom>
              <a:avLst/>
              <a:gdLst>
                <a:gd name="connsiteX0" fmla="*/ 228201 w 238125"/>
                <a:gd name="connsiteY0" fmla="*/ 741599 h 752475"/>
                <a:gd name="connsiteX1" fmla="*/ 228201 w 238125"/>
                <a:gd name="connsiteY1" fmla="*/ 42464 h 752475"/>
                <a:gd name="connsiteX2" fmla="*/ 200579 w 238125"/>
                <a:gd name="connsiteY2" fmla="*/ 14841 h 752475"/>
                <a:gd name="connsiteX3" fmla="*/ 14841 w 238125"/>
                <a:gd name="connsiteY3" fmla="*/ 14841 h 752475"/>
              </a:gdLst>
              <a:ahLst/>
              <a:cxnLst>
                <a:cxn ang="0">
                  <a:pos x="connsiteX0" y="connsiteY0"/>
                </a:cxn>
                <a:cxn ang="0">
                  <a:pos x="connsiteX1" y="connsiteY1"/>
                </a:cxn>
                <a:cxn ang="0">
                  <a:pos x="connsiteX2" y="connsiteY2"/>
                </a:cxn>
                <a:cxn ang="0">
                  <a:pos x="connsiteX3" y="connsiteY3"/>
                </a:cxn>
              </a:cxnLst>
              <a:rect l="l" t="t" r="r" b="b"/>
              <a:pathLst>
                <a:path w="238125" h="752475">
                  <a:moveTo>
                    <a:pt x="228201" y="741599"/>
                  </a:moveTo>
                  <a:lnTo>
                    <a:pt x="228201" y="42464"/>
                  </a:lnTo>
                  <a:cubicBezTo>
                    <a:pt x="228201" y="27224"/>
                    <a:pt x="215819" y="14841"/>
                    <a:pt x="200579" y="14841"/>
                  </a:cubicBezTo>
                  <a:lnTo>
                    <a:pt x="14841" y="14841"/>
                  </a:lnTo>
                </a:path>
              </a:pathLst>
            </a:custGeom>
            <a:noFill/>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4" name="Freeform: Shape 49">
              <a:extLst>
                <a:ext uri="{FF2B5EF4-FFF2-40B4-BE49-F238E27FC236}">
                  <a16:creationId xmlns:a16="http://schemas.microsoft.com/office/drawing/2014/main" id="{6FC31157-4D6E-FC4C-84EA-40A0899CEC0A}"/>
                </a:ext>
              </a:extLst>
            </p:cNvPr>
            <p:cNvSpPr/>
            <p:nvPr/>
          </p:nvSpPr>
          <p:spPr>
            <a:xfrm>
              <a:off x="1037262" y="3359457"/>
              <a:ext cx="942975" cy="657225"/>
            </a:xfrm>
            <a:custGeom>
              <a:avLst/>
              <a:gdLst>
                <a:gd name="connsiteX0" fmla="*/ 764459 w 942975"/>
                <a:gd name="connsiteY0" fmla="*/ 14841 h 657225"/>
                <a:gd name="connsiteX1" fmla="*/ 931146 w 942975"/>
                <a:gd name="connsiteY1" fmla="*/ 14841 h 657225"/>
                <a:gd name="connsiteX2" fmla="*/ 931146 w 942975"/>
                <a:gd name="connsiteY2" fmla="*/ 649206 h 657225"/>
                <a:gd name="connsiteX3" fmla="*/ 14841 w 942975"/>
                <a:gd name="connsiteY3" fmla="*/ 649206 h 657225"/>
                <a:gd name="connsiteX4" fmla="*/ 14841 w 942975"/>
                <a:gd name="connsiteY4" fmla="*/ 14841 h 657225"/>
                <a:gd name="connsiteX5" fmla="*/ 180576 w 942975"/>
                <a:gd name="connsiteY5" fmla="*/ 1484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975" h="657225">
                  <a:moveTo>
                    <a:pt x="764459" y="14841"/>
                  </a:moveTo>
                  <a:lnTo>
                    <a:pt x="931146" y="14841"/>
                  </a:lnTo>
                  <a:lnTo>
                    <a:pt x="931146" y="649206"/>
                  </a:lnTo>
                  <a:lnTo>
                    <a:pt x="14841" y="649206"/>
                  </a:lnTo>
                  <a:lnTo>
                    <a:pt x="14841" y="14841"/>
                  </a:lnTo>
                  <a:lnTo>
                    <a:pt x="180576" y="14841"/>
                  </a:lnTo>
                </a:path>
              </a:pathLst>
            </a:custGeom>
            <a:noFill/>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5" name="Freeform: Shape 50">
              <a:extLst>
                <a:ext uri="{FF2B5EF4-FFF2-40B4-BE49-F238E27FC236}">
                  <a16:creationId xmlns:a16="http://schemas.microsoft.com/office/drawing/2014/main" id="{A3952915-3C40-A54F-8C31-93A9E1E09D87}"/>
                </a:ext>
              </a:extLst>
            </p:cNvPr>
            <p:cNvSpPr/>
            <p:nvPr/>
          </p:nvSpPr>
          <p:spPr>
            <a:xfrm>
              <a:off x="875337" y="4040495"/>
              <a:ext cx="1266825" cy="104775"/>
            </a:xfrm>
            <a:custGeom>
              <a:avLst/>
              <a:gdLst>
                <a:gd name="connsiteX0" fmla="*/ 130094 w 1266825"/>
                <a:gd name="connsiteY0" fmla="*/ 14841 h 104775"/>
                <a:gd name="connsiteX1" fmla="*/ 14841 w 1266825"/>
                <a:gd name="connsiteY1" fmla="*/ 14841 h 104775"/>
                <a:gd name="connsiteX2" fmla="*/ 14841 w 1266825"/>
                <a:gd name="connsiteY2" fmla="*/ 63419 h 104775"/>
                <a:gd name="connsiteX3" fmla="*/ 41511 w 1266825"/>
                <a:gd name="connsiteY3" fmla="*/ 90089 h 104775"/>
                <a:gd name="connsiteX4" fmla="*/ 1226421 w 1266825"/>
                <a:gd name="connsiteY4" fmla="*/ 90089 h 104775"/>
                <a:gd name="connsiteX5" fmla="*/ 1253091 w 1266825"/>
                <a:gd name="connsiteY5" fmla="*/ 63419 h 104775"/>
                <a:gd name="connsiteX6" fmla="*/ 1253091 w 1266825"/>
                <a:gd name="connsiteY6" fmla="*/ 14841 h 104775"/>
                <a:gd name="connsiteX7" fmla="*/ 1137839 w 1266825"/>
                <a:gd name="connsiteY7" fmla="*/ 1484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825" h="104775">
                  <a:moveTo>
                    <a:pt x="130094" y="14841"/>
                  </a:moveTo>
                  <a:lnTo>
                    <a:pt x="14841" y="14841"/>
                  </a:lnTo>
                  <a:lnTo>
                    <a:pt x="14841" y="63419"/>
                  </a:lnTo>
                  <a:cubicBezTo>
                    <a:pt x="14841" y="78659"/>
                    <a:pt x="27224" y="90089"/>
                    <a:pt x="41511" y="90089"/>
                  </a:cubicBezTo>
                  <a:lnTo>
                    <a:pt x="1226421" y="90089"/>
                  </a:lnTo>
                  <a:cubicBezTo>
                    <a:pt x="1241661" y="90089"/>
                    <a:pt x="1253091" y="77706"/>
                    <a:pt x="1253091" y="63419"/>
                  </a:cubicBezTo>
                  <a:lnTo>
                    <a:pt x="1253091" y="14841"/>
                  </a:lnTo>
                  <a:lnTo>
                    <a:pt x="1137839" y="14841"/>
                  </a:lnTo>
                </a:path>
              </a:pathLst>
            </a:custGeom>
            <a:noFill/>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6" name="Freeform: Shape 51">
              <a:extLst>
                <a:ext uri="{FF2B5EF4-FFF2-40B4-BE49-F238E27FC236}">
                  <a16:creationId xmlns:a16="http://schemas.microsoft.com/office/drawing/2014/main" id="{6E3073EC-6857-8D4D-B068-646B5D0A49AC}"/>
                </a:ext>
              </a:extLst>
            </p:cNvPr>
            <p:cNvSpPr/>
            <p:nvPr/>
          </p:nvSpPr>
          <p:spPr>
            <a:xfrm>
              <a:off x="1394449" y="4040495"/>
              <a:ext cx="228600" cy="47625"/>
            </a:xfrm>
            <a:custGeom>
              <a:avLst/>
              <a:gdLst>
                <a:gd name="connsiteX0" fmla="*/ 14841 w 228600"/>
                <a:gd name="connsiteY0" fmla="*/ 14841 h 47625"/>
                <a:gd name="connsiteX1" fmla="*/ 14841 w 228600"/>
                <a:gd name="connsiteY1" fmla="*/ 40559 h 47625"/>
                <a:gd name="connsiteX2" fmla="*/ 216771 w 228600"/>
                <a:gd name="connsiteY2" fmla="*/ 40559 h 47625"/>
                <a:gd name="connsiteX3" fmla="*/ 216771 w 228600"/>
                <a:gd name="connsiteY3" fmla="*/ 14841 h 47625"/>
              </a:gdLst>
              <a:ahLst/>
              <a:cxnLst>
                <a:cxn ang="0">
                  <a:pos x="connsiteX0" y="connsiteY0"/>
                </a:cxn>
                <a:cxn ang="0">
                  <a:pos x="connsiteX1" y="connsiteY1"/>
                </a:cxn>
                <a:cxn ang="0">
                  <a:pos x="connsiteX2" y="connsiteY2"/>
                </a:cxn>
                <a:cxn ang="0">
                  <a:pos x="connsiteX3" y="connsiteY3"/>
                </a:cxn>
              </a:cxnLst>
              <a:rect l="l" t="t" r="r" b="b"/>
              <a:pathLst>
                <a:path w="228600" h="47625">
                  <a:moveTo>
                    <a:pt x="14841" y="14841"/>
                  </a:moveTo>
                  <a:lnTo>
                    <a:pt x="14841" y="40559"/>
                  </a:lnTo>
                  <a:lnTo>
                    <a:pt x="216771" y="40559"/>
                  </a:lnTo>
                  <a:lnTo>
                    <a:pt x="216771" y="14841"/>
                  </a:lnTo>
                </a:path>
              </a:pathLst>
            </a:custGeom>
            <a:noFill/>
            <a:ln w="19788" cap="flat">
              <a:solidFill>
                <a:schemeClr val="tx1"/>
              </a:solidFill>
              <a:prstDash val="solid"/>
              <a:miter/>
            </a:ln>
          </p:spPr>
          <p:txBody>
            <a:bodyPr rtlCol="0" anchor="ctr"/>
            <a:lstStyle/>
            <a:p>
              <a:pPr>
                <a:defRPr/>
              </a:pPr>
              <a:endParaRPr lang="en-US">
                <a:solidFill>
                  <a:srgbClr val="FFFFFF"/>
                </a:solidFill>
                <a:latin typeface="Amazon Ember"/>
              </a:endParaRPr>
            </a:p>
          </p:txBody>
        </p:sp>
        <p:sp>
          <p:nvSpPr>
            <p:cNvPr id="67" name="Freeform: Shape 52">
              <a:extLst>
                <a:ext uri="{FF2B5EF4-FFF2-40B4-BE49-F238E27FC236}">
                  <a16:creationId xmlns:a16="http://schemas.microsoft.com/office/drawing/2014/main" id="{B361E743-2E16-CF4C-A0CF-9FF7114B36C4}"/>
                </a:ext>
              </a:extLst>
            </p:cNvPr>
            <p:cNvSpPr/>
            <p:nvPr/>
          </p:nvSpPr>
          <p:spPr>
            <a:xfrm>
              <a:off x="1596379" y="4040495"/>
              <a:ext cx="428625" cy="28575"/>
            </a:xfrm>
            <a:custGeom>
              <a:avLst/>
              <a:gdLst>
                <a:gd name="connsiteX0" fmla="*/ 418701 w 428625"/>
                <a:gd name="connsiteY0" fmla="*/ 14841 h 28575"/>
                <a:gd name="connsiteX1" fmla="*/ 14841 w 428625"/>
                <a:gd name="connsiteY1" fmla="*/ 14841 h 28575"/>
              </a:gdLst>
              <a:ahLst/>
              <a:cxnLst>
                <a:cxn ang="0">
                  <a:pos x="connsiteX0" y="connsiteY0"/>
                </a:cxn>
                <a:cxn ang="0">
                  <a:pos x="connsiteX1" y="connsiteY1"/>
                </a:cxn>
              </a:cxnLst>
              <a:rect l="l" t="t" r="r" b="b"/>
              <a:pathLst>
                <a:path w="428625" h="28575">
                  <a:moveTo>
                    <a:pt x="418701" y="14841"/>
                  </a:moveTo>
                  <a:lnTo>
                    <a:pt x="14841" y="14841"/>
                  </a:lnTo>
                </a:path>
              </a:pathLst>
            </a:custGeom>
            <a:ln w="19788" cap="flat">
              <a:solidFill>
                <a:schemeClr val="tx1"/>
              </a:solidFill>
              <a:prstDash val="solid"/>
              <a:miter/>
            </a:ln>
          </p:spPr>
          <p:txBody>
            <a:bodyPr rtlCol="0" anchor="ctr"/>
            <a:lstStyle/>
            <a:p>
              <a:pPr>
                <a:defRPr/>
              </a:pPr>
              <a:endParaRPr lang="en-US">
                <a:solidFill>
                  <a:srgbClr val="FFFFFF"/>
                </a:solidFill>
                <a:latin typeface="Amazon Ember"/>
              </a:endParaRPr>
            </a:p>
          </p:txBody>
        </p:sp>
      </p:grpSp>
      <p:pic>
        <p:nvPicPr>
          <p:cNvPr id="68" name="Picture 67">
            <a:extLst>
              <a:ext uri="{FF2B5EF4-FFF2-40B4-BE49-F238E27FC236}">
                <a16:creationId xmlns:a16="http://schemas.microsoft.com/office/drawing/2014/main" id="{137F4A3E-E0DA-6F43-9725-110AC6212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721" y="829124"/>
            <a:ext cx="2331944" cy="2331944"/>
          </a:xfrm>
          <a:prstGeom prst="rect">
            <a:avLst/>
          </a:prstGeom>
        </p:spPr>
      </p:pic>
    </p:spTree>
    <p:extLst>
      <p:ext uri="{BB962C8B-B14F-4D97-AF65-F5344CB8AC3E}">
        <p14:creationId xmlns:p14="http://schemas.microsoft.com/office/powerpoint/2010/main" val="253336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5428E-6 0.04494 L 2.25428E-6 2.41943E-6 " pathEditMode="relative" rAng="0" ptsTypes="AA">
                                      <p:cBhvr>
                                        <p:cTn id="9" dur="600" fill="hold"/>
                                        <p:tgtEl>
                                          <p:spTgt spid="3"/>
                                        </p:tgtEl>
                                        <p:attrNameLst>
                                          <p:attrName>ppt_x</p:attrName>
                                          <p:attrName>ppt_y</p:attrName>
                                        </p:attrNameLst>
                                      </p:cBhvr>
                                      <p:rCtr x="0" y="-2247"/>
                                    </p:animMotion>
                                  </p:childTnLst>
                                </p:cTn>
                              </p:par>
                              <p:par>
                                <p:cTn id="10" presetID="10"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250"/>
                                  </p:stCondLst>
                                  <p:childTnLst>
                                    <p:animMotion origin="layout" path="M 2.25428E-6 0.04494 L 2.25428E-6 2.41943E-6 " pathEditMode="relative" rAng="0" ptsTypes="AA">
                                      <p:cBhvr>
                                        <p:cTn id="14" dur="600" fill="hold"/>
                                        <p:tgtEl>
                                          <p:spTgt spid="4"/>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A6F25B-D82E-43F0-AC0C-F8C4564A1EE4}"/>
              </a:ext>
            </a:extLst>
          </p:cNvPr>
          <p:cNvSpPr>
            <a:spLocks noGrp="1"/>
          </p:cNvSpPr>
          <p:nvPr>
            <p:ph type="title"/>
          </p:nvPr>
        </p:nvSpPr>
        <p:spPr/>
        <p:txBody>
          <a:bodyPr/>
          <a:lstStyle/>
          <a:p>
            <a:r>
              <a:rPr lang="en-US" dirty="0"/>
              <a:t>Thank you!</a:t>
            </a:r>
          </a:p>
        </p:txBody>
      </p:sp>
      <p:sp>
        <p:nvSpPr>
          <p:cNvPr id="2" name="Text Placeholder 1" hidden="1">
            <a:extLst>
              <a:ext uri="{FF2B5EF4-FFF2-40B4-BE49-F238E27FC236}">
                <a16:creationId xmlns:a16="http://schemas.microsoft.com/office/drawing/2014/main" id="{D033701A-EF08-4EC7-85D0-B8614DC5BBBC}"/>
              </a:ext>
            </a:extLst>
          </p:cNvPr>
          <p:cNvSpPr>
            <a:spLocks noGrp="1"/>
          </p:cNvSpPr>
          <p:nvPr>
            <p:ph type="body" sz="quarter" idx="10"/>
          </p:nvPr>
        </p:nvSpPr>
        <p:spPr/>
        <p:txBody>
          <a:bodyPr/>
          <a:lstStyle/>
          <a:p>
            <a:r>
              <a:rPr lang="en-US" dirty="0"/>
              <a:t>Bob Wise</a:t>
            </a:r>
          </a:p>
        </p:txBody>
      </p:sp>
      <p:sp>
        <p:nvSpPr>
          <p:cNvPr id="3" name="Text Placeholder 2" hidden="1">
            <a:extLst>
              <a:ext uri="{FF2B5EF4-FFF2-40B4-BE49-F238E27FC236}">
                <a16:creationId xmlns:a16="http://schemas.microsoft.com/office/drawing/2014/main" id="{3DCE28FD-5202-4456-99AD-EEA17E0B21E9}"/>
              </a:ext>
            </a:extLst>
          </p:cNvPr>
          <p:cNvSpPr>
            <a:spLocks noGrp="1"/>
          </p:cNvSpPr>
          <p:nvPr>
            <p:ph type="body" sz="quarter" idx="4294967295"/>
          </p:nvPr>
        </p:nvSpPr>
        <p:spPr>
          <a:xfrm>
            <a:off x="0" y="4743450"/>
            <a:ext cx="4383088" cy="2114550"/>
          </a:xfrm>
        </p:spPr>
        <p:txBody>
          <a:bodyPr/>
          <a:lstStyle/>
          <a:p>
            <a:r>
              <a:rPr lang="en-US" dirty="0"/>
              <a:t>GM, Container Services</a:t>
            </a:r>
          </a:p>
        </p:txBody>
      </p:sp>
    </p:spTree>
    <p:extLst>
      <p:ext uri="{BB962C8B-B14F-4D97-AF65-F5344CB8AC3E}">
        <p14:creationId xmlns:p14="http://schemas.microsoft.com/office/powerpoint/2010/main" val="17406722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Docker container image</a:t>
            </a:r>
          </a:p>
        </p:txBody>
      </p:sp>
      <p:sp>
        <p:nvSpPr>
          <p:cNvPr id="12" name="TextBox 11"/>
          <p:cNvSpPr txBox="1"/>
          <p:nvPr/>
        </p:nvSpPr>
        <p:spPr>
          <a:xfrm>
            <a:off x="812801" y="1942054"/>
            <a:ext cx="6204373" cy="5233420"/>
          </a:xfrm>
          <a:prstGeom prst="rect">
            <a:avLst/>
          </a:prstGeom>
          <a:noFill/>
        </p:spPr>
        <p:txBody>
          <a:bodyPr wrap="square" rtlCol="0">
            <a:spAutoFit/>
          </a:bodyPr>
          <a:lstStyle/>
          <a:p>
            <a:r>
              <a:rPr lang="en-US" sz="3200" dirty="0"/>
              <a:t>Read only image that is used as a template to launch a container.</a:t>
            </a:r>
          </a:p>
          <a:p>
            <a:endParaRPr lang="en-US" sz="3200" dirty="0"/>
          </a:p>
          <a:p>
            <a:r>
              <a:rPr lang="en-US" sz="3200" dirty="0"/>
              <a:t>Start from base images that have your dependencies, add your custom code.</a:t>
            </a:r>
          </a:p>
          <a:p>
            <a:endParaRPr lang="en-US" sz="3200" dirty="0"/>
          </a:p>
          <a:p>
            <a:r>
              <a:rPr lang="en-US" sz="3200" dirty="0"/>
              <a:t>Docker file for easy, reproducible builds</a:t>
            </a:r>
            <a:r>
              <a:rPr lang="en-US" sz="4608" dirty="0">
                <a:solidFill>
                  <a:schemeClr val="bg1"/>
                </a:solidFill>
              </a:rPr>
              <a:t>.</a:t>
            </a:r>
          </a:p>
        </p:txBody>
      </p:sp>
      <p:grpSp>
        <p:nvGrpSpPr>
          <p:cNvPr id="13" name="Group 12"/>
          <p:cNvGrpSpPr/>
          <p:nvPr/>
        </p:nvGrpSpPr>
        <p:grpSpPr>
          <a:xfrm>
            <a:off x="7329830" y="1393745"/>
            <a:ext cx="6511336" cy="6133114"/>
            <a:chOff x="5042930" y="463007"/>
            <a:chExt cx="4069585" cy="3833196"/>
          </a:xfrm>
        </p:grpSpPr>
        <p:sp>
          <p:nvSpPr>
            <p:cNvPr id="14" name="Rectangle 26"/>
            <p:cNvSpPr>
              <a:spLocks noChangeArrowheads="1"/>
            </p:cNvSpPr>
            <p:nvPr/>
          </p:nvSpPr>
          <p:spPr bwMode="auto">
            <a:xfrm>
              <a:off x="6197475" y="3857476"/>
              <a:ext cx="1982932" cy="438727"/>
            </a:xfrm>
            <a:prstGeom prst="rect">
              <a:avLst/>
            </a:prstGeom>
            <a:solidFill>
              <a:schemeClr val="accent6"/>
            </a:solidFill>
            <a:ln w="0">
              <a:noFill/>
              <a:prstDash val="solid"/>
              <a:miter lim="800000"/>
              <a:headEnd/>
              <a:tailEnd/>
            </a:ln>
          </p:spPr>
          <p:txBody>
            <a:bodyPr vert="horz" wrap="square" lIns="146304" tIns="73152" rIns="146304" bIns="73152" numCol="1" anchor="t" anchorCtr="0" compatLnSpc="1">
              <a:prstTxWarp prst="textNoShape">
                <a:avLst/>
              </a:prstTxWarp>
            </a:bodyPr>
            <a:lstStyle/>
            <a:p>
              <a:endParaRPr lang="en-US" sz="2240"/>
            </a:p>
          </p:txBody>
        </p:sp>
        <p:sp>
          <p:nvSpPr>
            <p:cNvPr id="15" name="Rectangle 27"/>
            <p:cNvSpPr>
              <a:spLocks noChangeArrowheads="1"/>
            </p:cNvSpPr>
            <p:nvPr/>
          </p:nvSpPr>
          <p:spPr bwMode="auto">
            <a:xfrm>
              <a:off x="5888634" y="3076715"/>
              <a:ext cx="1978603" cy="438727"/>
            </a:xfrm>
            <a:prstGeom prst="rect">
              <a:avLst/>
            </a:prstGeom>
            <a:solidFill>
              <a:schemeClr val="accent3">
                <a:lumMod val="60000"/>
                <a:lumOff val="40000"/>
              </a:schemeClr>
            </a:solidFill>
            <a:ln w="0">
              <a:noFill/>
              <a:prstDash val="solid"/>
              <a:miter lim="800000"/>
              <a:headEnd/>
              <a:tailEnd/>
            </a:ln>
          </p:spPr>
          <p:txBody>
            <a:bodyPr vert="horz" wrap="square" lIns="146304" tIns="73152" rIns="146304" bIns="73152" numCol="1" anchor="t" anchorCtr="0" compatLnSpc="1">
              <a:prstTxWarp prst="textNoShape">
                <a:avLst/>
              </a:prstTxWarp>
            </a:bodyPr>
            <a:lstStyle/>
            <a:p>
              <a:endParaRPr lang="en-US" sz="2240"/>
            </a:p>
          </p:txBody>
        </p:sp>
        <p:sp>
          <p:nvSpPr>
            <p:cNvPr id="16" name="Rectangle 28"/>
            <p:cNvSpPr>
              <a:spLocks noChangeArrowheads="1"/>
            </p:cNvSpPr>
            <p:nvPr/>
          </p:nvSpPr>
          <p:spPr bwMode="auto">
            <a:xfrm>
              <a:off x="5888634" y="2606238"/>
              <a:ext cx="1978603" cy="438727"/>
            </a:xfrm>
            <a:prstGeom prst="rect">
              <a:avLst/>
            </a:prstGeom>
            <a:solidFill>
              <a:schemeClr val="accent3">
                <a:lumMod val="60000"/>
                <a:lumOff val="40000"/>
              </a:schemeClr>
            </a:solidFill>
            <a:ln w="0">
              <a:noFill/>
              <a:prstDash val="solid"/>
              <a:miter lim="800000"/>
              <a:headEnd/>
              <a:tailEnd/>
            </a:ln>
          </p:spPr>
          <p:txBody>
            <a:bodyPr vert="horz" wrap="square" lIns="146304" tIns="73152" rIns="146304" bIns="73152" numCol="1" anchor="t" anchorCtr="0" compatLnSpc="1">
              <a:prstTxWarp prst="textNoShape">
                <a:avLst/>
              </a:prstTxWarp>
            </a:bodyPr>
            <a:lstStyle/>
            <a:p>
              <a:endParaRPr lang="en-US" sz="2240"/>
            </a:p>
          </p:txBody>
        </p:sp>
        <p:sp>
          <p:nvSpPr>
            <p:cNvPr id="17" name="Rectangle 29"/>
            <p:cNvSpPr>
              <a:spLocks noChangeArrowheads="1"/>
            </p:cNvSpPr>
            <p:nvPr/>
          </p:nvSpPr>
          <p:spPr bwMode="auto">
            <a:xfrm>
              <a:off x="5888634" y="2135761"/>
              <a:ext cx="1978603" cy="438727"/>
            </a:xfrm>
            <a:prstGeom prst="rect">
              <a:avLst/>
            </a:prstGeom>
            <a:solidFill>
              <a:schemeClr val="accent3">
                <a:lumMod val="60000"/>
                <a:lumOff val="40000"/>
              </a:schemeClr>
            </a:solidFill>
            <a:ln w="0">
              <a:noFill/>
              <a:prstDash val="solid"/>
              <a:miter lim="800000"/>
              <a:headEnd/>
              <a:tailEnd/>
            </a:ln>
          </p:spPr>
          <p:txBody>
            <a:bodyPr vert="horz" wrap="square" lIns="146304" tIns="73152" rIns="146304" bIns="73152" numCol="1" anchor="t" anchorCtr="0" compatLnSpc="1">
              <a:prstTxWarp prst="textNoShape">
                <a:avLst/>
              </a:prstTxWarp>
            </a:bodyPr>
            <a:lstStyle/>
            <a:p>
              <a:endParaRPr lang="en-US" sz="2240"/>
            </a:p>
          </p:txBody>
        </p:sp>
        <p:sp>
          <p:nvSpPr>
            <p:cNvPr id="18" name="Rectangle 30"/>
            <p:cNvSpPr>
              <a:spLocks noChangeArrowheads="1"/>
            </p:cNvSpPr>
            <p:nvPr/>
          </p:nvSpPr>
          <p:spPr bwMode="auto">
            <a:xfrm>
              <a:off x="5888634" y="1665283"/>
              <a:ext cx="1978603" cy="438727"/>
            </a:xfrm>
            <a:prstGeom prst="rect">
              <a:avLst/>
            </a:prstGeom>
            <a:solidFill>
              <a:schemeClr val="accent3">
                <a:lumMod val="60000"/>
                <a:lumOff val="40000"/>
              </a:schemeClr>
            </a:solidFill>
            <a:ln w="0">
              <a:noFill/>
              <a:prstDash val="solid"/>
              <a:miter lim="800000"/>
              <a:headEnd/>
              <a:tailEnd/>
            </a:ln>
          </p:spPr>
          <p:txBody>
            <a:bodyPr vert="horz" wrap="square" lIns="146304" tIns="73152" rIns="146304" bIns="73152" numCol="1" anchor="t" anchorCtr="0" compatLnSpc="1">
              <a:prstTxWarp prst="textNoShape">
                <a:avLst/>
              </a:prstTxWarp>
            </a:bodyPr>
            <a:lstStyle/>
            <a:p>
              <a:endParaRPr lang="en-US" sz="2240"/>
            </a:p>
          </p:txBody>
        </p:sp>
        <p:sp>
          <p:nvSpPr>
            <p:cNvPr id="19" name="Freeform 31"/>
            <p:cNvSpPr>
              <a:spLocks/>
            </p:cNvSpPr>
            <p:nvPr/>
          </p:nvSpPr>
          <p:spPr bwMode="auto">
            <a:xfrm>
              <a:off x="5910283" y="3547192"/>
              <a:ext cx="2247034" cy="278535"/>
            </a:xfrm>
            <a:custGeom>
              <a:avLst/>
              <a:gdLst>
                <a:gd name="T0" fmla="*/ 0 w 3114"/>
                <a:gd name="T1" fmla="*/ 0 h 386"/>
                <a:gd name="T2" fmla="*/ 2730 w 3114"/>
                <a:gd name="T3" fmla="*/ 0 h 386"/>
                <a:gd name="T4" fmla="*/ 3114 w 3114"/>
                <a:gd name="T5" fmla="*/ 386 h 386"/>
                <a:gd name="T6" fmla="*/ 383 w 3114"/>
                <a:gd name="T7" fmla="*/ 386 h 386"/>
                <a:gd name="T8" fmla="*/ 0 w 3114"/>
                <a:gd name="T9" fmla="*/ 0 h 386"/>
              </a:gdLst>
              <a:ahLst/>
              <a:cxnLst>
                <a:cxn ang="0">
                  <a:pos x="T0" y="T1"/>
                </a:cxn>
                <a:cxn ang="0">
                  <a:pos x="T2" y="T3"/>
                </a:cxn>
                <a:cxn ang="0">
                  <a:pos x="T4" y="T5"/>
                </a:cxn>
                <a:cxn ang="0">
                  <a:pos x="T6" y="T7"/>
                </a:cxn>
                <a:cxn ang="0">
                  <a:pos x="T8" y="T9"/>
                </a:cxn>
              </a:cxnLst>
              <a:rect l="0" t="0" r="r" b="b"/>
              <a:pathLst>
                <a:path w="3114" h="386">
                  <a:moveTo>
                    <a:pt x="0" y="0"/>
                  </a:moveTo>
                  <a:lnTo>
                    <a:pt x="2730" y="0"/>
                  </a:lnTo>
                  <a:lnTo>
                    <a:pt x="3114" y="386"/>
                  </a:lnTo>
                  <a:lnTo>
                    <a:pt x="383" y="386"/>
                  </a:lnTo>
                  <a:lnTo>
                    <a:pt x="0" y="0"/>
                  </a:lnTo>
                  <a:close/>
                </a:path>
              </a:pathLst>
            </a:custGeom>
            <a:solidFill>
              <a:schemeClr val="accent6">
                <a:lumMod val="20000"/>
                <a:lumOff val="8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0" name="Freeform 32"/>
            <p:cNvSpPr>
              <a:spLocks/>
            </p:cNvSpPr>
            <p:nvPr/>
          </p:nvSpPr>
          <p:spPr bwMode="auto">
            <a:xfrm>
              <a:off x="5910283" y="3547192"/>
              <a:ext cx="277091" cy="278535"/>
            </a:xfrm>
            <a:custGeom>
              <a:avLst/>
              <a:gdLst>
                <a:gd name="T0" fmla="*/ 0 w 383"/>
                <a:gd name="T1" fmla="*/ 0 h 386"/>
                <a:gd name="T2" fmla="*/ 0 w 383"/>
                <a:gd name="T3" fmla="*/ 0 h 386"/>
                <a:gd name="T4" fmla="*/ 383 w 383"/>
                <a:gd name="T5" fmla="*/ 386 h 386"/>
                <a:gd name="T6" fmla="*/ 383 w 383"/>
                <a:gd name="T7" fmla="*/ 386 h 386"/>
                <a:gd name="T8" fmla="*/ 0 w 383"/>
                <a:gd name="T9" fmla="*/ 0 h 386"/>
              </a:gdLst>
              <a:ahLst/>
              <a:cxnLst>
                <a:cxn ang="0">
                  <a:pos x="T0" y="T1"/>
                </a:cxn>
                <a:cxn ang="0">
                  <a:pos x="T2" y="T3"/>
                </a:cxn>
                <a:cxn ang="0">
                  <a:pos x="T4" y="T5"/>
                </a:cxn>
                <a:cxn ang="0">
                  <a:pos x="T6" y="T7"/>
                </a:cxn>
                <a:cxn ang="0">
                  <a:pos x="T8" y="T9"/>
                </a:cxn>
              </a:cxnLst>
              <a:rect l="0" t="0" r="r" b="b"/>
              <a:pathLst>
                <a:path w="383" h="386">
                  <a:moveTo>
                    <a:pt x="0" y="0"/>
                  </a:moveTo>
                  <a:lnTo>
                    <a:pt x="0" y="0"/>
                  </a:lnTo>
                  <a:lnTo>
                    <a:pt x="383" y="386"/>
                  </a:lnTo>
                  <a:lnTo>
                    <a:pt x="383" y="386"/>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1" name="Freeform 34"/>
            <p:cNvSpPr>
              <a:spLocks/>
            </p:cNvSpPr>
            <p:nvPr/>
          </p:nvSpPr>
          <p:spPr bwMode="auto">
            <a:xfrm>
              <a:off x="5386407" y="3017544"/>
              <a:ext cx="469035" cy="474807"/>
            </a:xfrm>
            <a:custGeom>
              <a:avLst/>
              <a:gdLst>
                <a:gd name="T0" fmla="*/ 0 w 651"/>
                <a:gd name="T1" fmla="*/ 0 h 659"/>
                <a:gd name="T2" fmla="*/ 651 w 651"/>
                <a:gd name="T3" fmla="*/ 657 h 659"/>
                <a:gd name="T4" fmla="*/ 651 w 651"/>
                <a:gd name="T5" fmla="*/ 659 h 659"/>
                <a:gd name="T6" fmla="*/ 0 w 651"/>
                <a:gd name="T7" fmla="*/ 0 h 659"/>
                <a:gd name="T8" fmla="*/ 0 w 651"/>
                <a:gd name="T9" fmla="*/ 0 h 659"/>
              </a:gdLst>
              <a:ahLst/>
              <a:cxnLst>
                <a:cxn ang="0">
                  <a:pos x="T0" y="T1"/>
                </a:cxn>
                <a:cxn ang="0">
                  <a:pos x="T2" y="T3"/>
                </a:cxn>
                <a:cxn ang="0">
                  <a:pos x="T4" y="T5"/>
                </a:cxn>
                <a:cxn ang="0">
                  <a:pos x="T6" y="T7"/>
                </a:cxn>
                <a:cxn ang="0">
                  <a:pos x="T8" y="T9"/>
                </a:cxn>
              </a:cxnLst>
              <a:rect l="0" t="0" r="r" b="b"/>
              <a:pathLst>
                <a:path w="651" h="659">
                  <a:moveTo>
                    <a:pt x="0" y="0"/>
                  </a:moveTo>
                  <a:lnTo>
                    <a:pt x="651" y="657"/>
                  </a:lnTo>
                  <a:lnTo>
                    <a:pt x="651" y="659"/>
                  </a:lnTo>
                  <a:lnTo>
                    <a:pt x="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2" name="Freeform 35"/>
            <p:cNvSpPr>
              <a:spLocks/>
            </p:cNvSpPr>
            <p:nvPr/>
          </p:nvSpPr>
          <p:spPr bwMode="auto">
            <a:xfrm>
              <a:off x="5064578" y="813806"/>
              <a:ext cx="2782454" cy="819727"/>
            </a:xfrm>
            <a:custGeom>
              <a:avLst/>
              <a:gdLst>
                <a:gd name="T0" fmla="*/ 0 w 3856"/>
                <a:gd name="T1" fmla="*/ 0 h 1137"/>
                <a:gd name="T2" fmla="*/ 2731 w 3856"/>
                <a:gd name="T3" fmla="*/ 0 h 1137"/>
                <a:gd name="T4" fmla="*/ 3856 w 3856"/>
                <a:gd name="T5" fmla="*/ 1137 h 1137"/>
                <a:gd name="T6" fmla="*/ 1130 w 3856"/>
                <a:gd name="T7" fmla="*/ 1137 h 1137"/>
                <a:gd name="T8" fmla="*/ 0 w 3856"/>
                <a:gd name="T9" fmla="*/ 0 h 1137"/>
              </a:gdLst>
              <a:ahLst/>
              <a:cxnLst>
                <a:cxn ang="0">
                  <a:pos x="T0" y="T1"/>
                </a:cxn>
                <a:cxn ang="0">
                  <a:pos x="T2" y="T3"/>
                </a:cxn>
                <a:cxn ang="0">
                  <a:pos x="T4" y="T5"/>
                </a:cxn>
                <a:cxn ang="0">
                  <a:pos x="T6" y="T7"/>
                </a:cxn>
                <a:cxn ang="0">
                  <a:pos x="T8" y="T9"/>
                </a:cxn>
              </a:cxnLst>
              <a:rect l="0" t="0" r="r" b="b"/>
              <a:pathLst>
                <a:path w="3856" h="1137">
                  <a:moveTo>
                    <a:pt x="0" y="0"/>
                  </a:moveTo>
                  <a:lnTo>
                    <a:pt x="2731" y="0"/>
                  </a:lnTo>
                  <a:lnTo>
                    <a:pt x="3856" y="1137"/>
                  </a:lnTo>
                  <a:lnTo>
                    <a:pt x="1130" y="1137"/>
                  </a:lnTo>
                  <a:lnTo>
                    <a:pt x="0" y="0"/>
                  </a:lnTo>
                  <a:close/>
                </a:path>
              </a:pathLst>
            </a:custGeom>
            <a:solidFill>
              <a:schemeClr val="accent3">
                <a:lumMod val="20000"/>
                <a:lumOff val="8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3" name="Freeform 36"/>
            <p:cNvSpPr>
              <a:spLocks/>
            </p:cNvSpPr>
            <p:nvPr/>
          </p:nvSpPr>
          <p:spPr bwMode="auto">
            <a:xfrm>
              <a:off x="5042930" y="836897"/>
              <a:ext cx="812512" cy="1244023"/>
            </a:xfrm>
            <a:custGeom>
              <a:avLst/>
              <a:gdLst>
                <a:gd name="T0" fmla="*/ 0 w 1127"/>
                <a:gd name="T1" fmla="*/ 0 h 1725"/>
                <a:gd name="T2" fmla="*/ 1127 w 1127"/>
                <a:gd name="T3" fmla="*/ 1135 h 1725"/>
                <a:gd name="T4" fmla="*/ 1127 w 1127"/>
                <a:gd name="T5" fmla="*/ 1725 h 1725"/>
                <a:gd name="T6" fmla="*/ 0 w 1127"/>
                <a:gd name="T7" fmla="*/ 589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5"/>
                  </a:lnTo>
                  <a:lnTo>
                    <a:pt x="1127" y="1725"/>
                  </a:lnTo>
                  <a:lnTo>
                    <a:pt x="0" y="589"/>
                  </a:lnTo>
                  <a:lnTo>
                    <a:pt x="0" y="0"/>
                  </a:lnTo>
                  <a:close/>
                </a:path>
              </a:pathLst>
            </a:custGeom>
            <a:solidFill>
              <a:schemeClr val="accent3">
                <a:lumMod val="40000"/>
                <a:lumOff val="6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4" name="Freeform 37"/>
            <p:cNvSpPr>
              <a:spLocks/>
            </p:cNvSpPr>
            <p:nvPr/>
          </p:nvSpPr>
          <p:spPr bwMode="auto">
            <a:xfrm>
              <a:off x="5042930" y="1307374"/>
              <a:ext cx="812512" cy="1244023"/>
            </a:xfrm>
            <a:custGeom>
              <a:avLst/>
              <a:gdLst>
                <a:gd name="T0" fmla="*/ 0 w 1127"/>
                <a:gd name="T1" fmla="*/ 0 h 1724"/>
                <a:gd name="T2" fmla="*/ 1127 w 1127"/>
                <a:gd name="T3" fmla="*/ 1134 h 1724"/>
                <a:gd name="T4" fmla="*/ 1127 w 1127"/>
                <a:gd name="T5" fmla="*/ 1724 h 1724"/>
                <a:gd name="T6" fmla="*/ 0 w 1127"/>
                <a:gd name="T7" fmla="*/ 588 h 1724"/>
                <a:gd name="T8" fmla="*/ 0 w 1127"/>
                <a:gd name="T9" fmla="*/ 0 h 1724"/>
              </a:gdLst>
              <a:ahLst/>
              <a:cxnLst>
                <a:cxn ang="0">
                  <a:pos x="T0" y="T1"/>
                </a:cxn>
                <a:cxn ang="0">
                  <a:pos x="T2" y="T3"/>
                </a:cxn>
                <a:cxn ang="0">
                  <a:pos x="T4" y="T5"/>
                </a:cxn>
                <a:cxn ang="0">
                  <a:pos x="T6" y="T7"/>
                </a:cxn>
                <a:cxn ang="0">
                  <a:pos x="T8" y="T9"/>
                </a:cxn>
              </a:cxnLst>
              <a:rect l="0" t="0" r="r" b="b"/>
              <a:pathLst>
                <a:path w="1127" h="1724">
                  <a:moveTo>
                    <a:pt x="0" y="0"/>
                  </a:moveTo>
                  <a:lnTo>
                    <a:pt x="1127" y="1134"/>
                  </a:lnTo>
                  <a:lnTo>
                    <a:pt x="1127" y="1724"/>
                  </a:lnTo>
                  <a:lnTo>
                    <a:pt x="0" y="588"/>
                  </a:lnTo>
                  <a:lnTo>
                    <a:pt x="0" y="0"/>
                  </a:lnTo>
                  <a:close/>
                </a:path>
              </a:pathLst>
            </a:custGeom>
            <a:solidFill>
              <a:schemeClr val="accent3">
                <a:lumMod val="40000"/>
                <a:lumOff val="6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5" name="Freeform 38"/>
            <p:cNvSpPr>
              <a:spLocks/>
            </p:cNvSpPr>
            <p:nvPr/>
          </p:nvSpPr>
          <p:spPr bwMode="auto">
            <a:xfrm>
              <a:off x="5042930" y="1777851"/>
              <a:ext cx="812512" cy="1244023"/>
            </a:xfrm>
            <a:custGeom>
              <a:avLst/>
              <a:gdLst>
                <a:gd name="T0" fmla="*/ 0 w 1127"/>
                <a:gd name="T1" fmla="*/ 0 h 1725"/>
                <a:gd name="T2" fmla="*/ 1127 w 1127"/>
                <a:gd name="T3" fmla="*/ 1136 h 1725"/>
                <a:gd name="T4" fmla="*/ 1127 w 1127"/>
                <a:gd name="T5" fmla="*/ 1725 h 1725"/>
                <a:gd name="T6" fmla="*/ 0 w 1127"/>
                <a:gd name="T7" fmla="*/ 590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6"/>
                  </a:lnTo>
                  <a:lnTo>
                    <a:pt x="1127" y="1725"/>
                  </a:lnTo>
                  <a:lnTo>
                    <a:pt x="0" y="590"/>
                  </a:lnTo>
                  <a:lnTo>
                    <a:pt x="0" y="0"/>
                  </a:lnTo>
                  <a:close/>
                </a:path>
              </a:pathLst>
            </a:custGeom>
            <a:solidFill>
              <a:schemeClr val="accent3">
                <a:lumMod val="40000"/>
                <a:lumOff val="6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6" name="Freeform 39"/>
            <p:cNvSpPr>
              <a:spLocks/>
            </p:cNvSpPr>
            <p:nvPr/>
          </p:nvSpPr>
          <p:spPr bwMode="auto">
            <a:xfrm>
              <a:off x="5042930" y="2246885"/>
              <a:ext cx="812512" cy="1245466"/>
            </a:xfrm>
            <a:custGeom>
              <a:avLst/>
              <a:gdLst>
                <a:gd name="T0" fmla="*/ 0 w 1127"/>
                <a:gd name="T1" fmla="*/ 0 h 1725"/>
                <a:gd name="T2" fmla="*/ 1127 w 1127"/>
                <a:gd name="T3" fmla="*/ 1136 h 1725"/>
                <a:gd name="T4" fmla="*/ 1127 w 1127"/>
                <a:gd name="T5" fmla="*/ 1725 h 1725"/>
                <a:gd name="T6" fmla="*/ 0 w 1127"/>
                <a:gd name="T7" fmla="*/ 590 h 1725"/>
                <a:gd name="T8" fmla="*/ 0 w 1127"/>
                <a:gd name="T9" fmla="*/ 0 h 1725"/>
              </a:gdLst>
              <a:ahLst/>
              <a:cxnLst>
                <a:cxn ang="0">
                  <a:pos x="T0" y="T1"/>
                </a:cxn>
                <a:cxn ang="0">
                  <a:pos x="T2" y="T3"/>
                </a:cxn>
                <a:cxn ang="0">
                  <a:pos x="T4" y="T5"/>
                </a:cxn>
                <a:cxn ang="0">
                  <a:pos x="T6" y="T7"/>
                </a:cxn>
                <a:cxn ang="0">
                  <a:pos x="T8" y="T9"/>
                </a:cxn>
              </a:cxnLst>
              <a:rect l="0" t="0" r="r" b="b"/>
              <a:pathLst>
                <a:path w="1127" h="1725">
                  <a:moveTo>
                    <a:pt x="0" y="0"/>
                  </a:moveTo>
                  <a:lnTo>
                    <a:pt x="1127" y="1136"/>
                  </a:lnTo>
                  <a:lnTo>
                    <a:pt x="1127" y="1725"/>
                  </a:lnTo>
                  <a:lnTo>
                    <a:pt x="0" y="590"/>
                  </a:lnTo>
                  <a:lnTo>
                    <a:pt x="0" y="0"/>
                  </a:lnTo>
                  <a:close/>
                </a:path>
              </a:pathLst>
            </a:custGeom>
            <a:solidFill>
              <a:schemeClr val="accent3">
                <a:lumMod val="40000"/>
                <a:lumOff val="6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7" name="Freeform 40"/>
            <p:cNvSpPr>
              <a:spLocks/>
            </p:cNvSpPr>
            <p:nvPr/>
          </p:nvSpPr>
          <p:spPr bwMode="auto">
            <a:xfrm>
              <a:off x="5042930" y="2718806"/>
              <a:ext cx="1121353" cy="1554307"/>
            </a:xfrm>
            <a:custGeom>
              <a:avLst/>
              <a:gdLst>
                <a:gd name="T0" fmla="*/ 0 w 1554"/>
                <a:gd name="T1" fmla="*/ 0 h 2154"/>
                <a:gd name="T2" fmla="*/ 1554 w 1554"/>
                <a:gd name="T3" fmla="*/ 1566 h 2154"/>
                <a:gd name="T4" fmla="*/ 1554 w 1554"/>
                <a:gd name="T5" fmla="*/ 2154 h 2154"/>
                <a:gd name="T6" fmla="*/ 0 w 1554"/>
                <a:gd name="T7" fmla="*/ 590 h 2154"/>
                <a:gd name="T8" fmla="*/ 0 w 1554"/>
                <a:gd name="T9" fmla="*/ 0 h 2154"/>
              </a:gdLst>
              <a:ahLst/>
              <a:cxnLst>
                <a:cxn ang="0">
                  <a:pos x="T0" y="T1"/>
                </a:cxn>
                <a:cxn ang="0">
                  <a:pos x="T2" y="T3"/>
                </a:cxn>
                <a:cxn ang="0">
                  <a:pos x="T4" y="T5"/>
                </a:cxn>
                <a:cxn ang="0">
                  <a:pos x="T6" y="T7"/>
                </a:cxn>
                <a:cxn ang="0">
                  <a:pos x="T8" y="T9"/>
                </a:cxn>
              </a:cxnLst>
              <a:rect l="0" t="0" r="r" b="b"/>
              <a:pathLst>
                <a:path w="1554" h="2154">
                  <a:moveTo>
                    <a:pt x="0" y="0"/>
                  </a:moveTo>
                  <a:lnTo>
                    <a:pt x="1554" y="1566"/>
                  </a:lnTo>
                  <a:lnTo>
                    <a:pt x="1554" y="2154"/>
                  </a:lnTo>
                  <a:lnTo>
                    <a:pt x="0" y="590"/>
                  </a:lnTo>
                  <a:lnTo>
                    <a:pt x="0" y="0"/>
                  </a:lnTo>
                  <a:close/>
                </a:path>
              </a:pathLst>
            </a:custGeom>
            <a:solidFill>
              <a:schemeClr val="accent6">
                <a:lumMod val="40000"/>
                <a:lumOff val="6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240"/>
            </a:p>
          </p:txBody>
        </p:sp>
        <p:sp>
          <p:nvSpPr>
            <p:cNvPr id="28" name="TextBox 27"/>
            <p:cNvSpPr txBox="1"/>
            <p:nvPr/>
          </p:nvSpPr>
          <p:spPr>
            <a:xfrm>
              <a:off x="6512262" y="3508889"/>
              <a:ext cx="997527" cy="273152"/>
            </a:xfrm>
            <a:prstGeom prst="rect">
              <a:avLst/>
            </a:prstGeom>
            <a:noFill/>
          </p:spPr>
          <p:txBody>
            <a:bodyPr wrap="square" rtlCol="0">
              <a:spAutoFit/>
            </a:bodyPr>
            <a:lstStyle/>
            <a:p>
              <a:pPr algn="ctr"/>
              <a:r>
                <a:rPr lang="en-US" sz="2240" b="1" dirty="0" err="1">
                  <a:solidFill>
                    <a:schemeClr val="bg1"/>
                  </a:solidFill>
                </a:rPr>
                <a:t>bootfs</a:t>
              </a:r>
              <a:endParaRPr lang="en-US" sz="2240" b="1" dirty="0">
                <a:solidFill>
                  <a:schemeClr val="bg1"/>
                </a:solidFill>
              </a:endParaRPr>
            </a:p>
          </p:txBody>
        </p:sp>
        <p:sp>
          <p:nvSpPr>
            <p:cNvPr id="29" name="TextBox 28"/>
            <p:cNvSpPr txBox="1"/>
            <p:nvPr/>
          </p:nvSpPr>
          <p:spPr>
            <a:xfrm>
              <a:off x="6197476" y="3900459"/>
              <a:ext cx="1982931" cy="273152"/>
            </a:xfrm>
            <a:prstGeom prst="rect">
              <a:avLst/>
            </a:prstGeom>
            <a:noFill/>
          </p:spPr>
          <p:txBody>
            <a:bodyPr wrap="square" rtlCol="0">
              <a:spAutoFit/>
            </a:bodyPr>
            <a:lstStyle/>
            <a:p>
              <a:pPr algn="ctr"/>
              <a:r>
                <a:rPr lang="en-US" sz="2240" b="1" dirty="0">
                  <a:solidFill>
                    <a:schemeClr val="bg1"/>
                  </a:solidFill>
                </a:rPr>
                <a:t>kernel</a:t>
              </a:r>
            </a:p>
          </p:txBody>
        </p:sp>
        <p:sp>
          <p:nvSpPr>
            <p:cNvPr id="30" name="TextBox 29"/>
            <p:cNvSpPr txBox="1"/>
            <p:nvPr/>
          </p:nvSpPr>
          <p:spPr>
            <a:xfrm>
              <a:off x="5888634" y="3119805"/>
              <a:ext cx="1982931" cy="273152"/>
            </a:xfrm>
            <a:prstGeom prst="rect">
              <a:avLst/>
            </a:prstGeom>
            <a:noFill/>
          </p:spPr>
          <p:txBody>
            <a:bodyPr wrap="square" rtlCol="0">
              <a:spAutoFit/>
            </a:bodyPr>
            <a:lstStyle/>
            <a:p>
              <a:pPr algn="ctr"/>
              <a:r>
                <a:rPr lang="en-US" sz="2240" b="1" dirty="0">
                  <a:solidFill>
                    <a:schemeClr val="bg1"/>
                  </a:solidFill>
                </a:rPr>
                <a:t>Base image</a:t>
              </a:r>
            </a:p>
          </p:txBody>
        </p:sp>
        <p:sp>
          <p:nvSpPr>
            <p:cNvPr id="31" name="TextBox 30"/>
            <p:cNvSpPr txBox="1"/>
            <p:nvPr/>
          </p:nvSpPr>
          <p:spPr>
            <a:xfrm>
              <a:off x="5888634" y="2660317"/>
              <a:ext cx="1982931" cy="273152"/>
            </a:xfrm>
            <a:prstGeom prst="rect">
              <a:avLst/>
            </a:prstGeom>
            <a:noFill/>
          </p:spPr>
          <p:txBody>
            <a:bodyPr wrap="square" rtlCol="0">
              <a:spAutoFit/>
            </a:bodyPr>
            <a:lstStyle/>
            <a:p>
              <a:pPr algn="ctr"/>
              <a:r>
                <a:rPr lang="en-US" sz="2240" b="1" dirty="0">
                  <a:solidFill>
                    <a:schemeClr val="bg1"/>
                  </a:solidFill>
                </a:rPr>
                <a:t>Image</a:t>
              </a:r>
            </a:p>
          </p:txBody>
        </p:sp>
        <p:sp>
          <p:nvSpPr>
            <p:cNvPr id="32" name="TextBox 31"/>
            <p:cNvSpPr txBox="1"/>
            <p:nvPr/>
          </p:nvSpPr>
          <p:spPr>
            <a:xfrm>
              <a:off x="5888634" y="2188825"/>
              <a:ext cx="1982931" cy="273152"/>
            </a:xfrm>
            <a:prstGeom prst="rect">
              <a:avLst/>
            </a:prstGeom>
            <a:noFill/>
          </p:spPr>
          <p:txBody>
            <a:bodyPr wrap="square" rtlCol="0">
              <a:spAutoFit/>
            </a:bodyPr>
            <a:lstStyle/>
            <a:p>
              <a:pPr algn="ctr"/>
              <a:r>
                <a:rPr lang="en-US" sz="2240" b="1" dirty="0">
                  <a:solidFill>
                    <a:schemeClr val="bg1"/>
                  </a:solidFill>
                </a:rPr>
                <a:t>Image</a:t>
              </a:r>
            </a:p>
          </p:txBody>
        </p:sp>
        <p:sp>
          <p:nvSpPr>
            <p:cNvPr id="33" name="TextBox 32"/>
            <p:cNvSpPr txBox="1"/>
            <p:nvPr/>
          </p:nvSpPr>
          <p:spPr>
            <a:xfrm rot="2714083">
              <a:off x="4466203" y="1317897"/>
              <a:ext cx="1982931" cy="273152"/>
            </a:xfrm>
            <a:prstGeom prst="rect">
              <a:avLst/>
            </a:prstGeom>
            <a:noFill/>
          </p:spPr>
          <p:txBody>
            <a:bodyPr wrap="square" rtlCol="0">
              <a:spAutoFit/>
            </a:bodyPr>
            <a:lstStyle/>
            <a:p>
              <a:pPr algn="ctr"/>
              <a:r>
                <a:rPr lang="en-US" sz="2240" b="1" dirty="0">
                  <a:solidFill>
                    <a:schemeClr val="bg1"/>
                  </a:solidFill>
                </a:rPr>
                <a:t>Writable</a:t>
              </a:r>
            </a:p>
          </p:txBody>
        </p:sp>
        <p:sp>
          <p:nvSpPr>
            <p:cNvPr id="34" name="TextBox 33"/>
            <p:cNvSpPr txBox="1"/>
            <p:nvPr/>
          </p:nvSpPr>
          <p:spPr>
            <a:xfrm>
              <a:off x="5888634" y="1731463"/>
              <a:ext cx="1982931" cy="273152"/>
            </a:xfrm>
            <a:prstGeom prst="rect">
              <a:avLst/>
            </a:prstGeom>
            <a:noFill/>
          </p:spPr>
          <p:txBody>
            <a:bodyPr wrap="square" rtlCol="0">
              <a:spAutoFit/>
            </a:bodyPr>
            <a:lstStyle/>
            <a:p>
              <a:pPr algn="ctr"/>
              <a:r>
                <a:rPr lang="en-US" sz="2240" b="1" dirty="0">
                  <a:solidFill>
                    <a:schemeClr val="bg1"/>
                  </a:solidFill>
                </a:rPr>
                <a:t>Container</a:t>
              </a:r>
            </a:p>
          </p:txBody>
        </p:sp>
        <p:sp>
          <p:nvSpPr>
            <p:cNvPr id="35" name="TextBox 34"/>
            <p:cNvSpPr txBox="1"/>
            <p:nvPr/>
          </p:nvSpPr>
          <p:spPr>
            <a:xfrm rot="2714083">
              <a:off x="4466203" y="1786231"/>
              <a:ext cx="1982931" cy="273152"/>
            </a:xfrm>
            <a:prstGeom prst="rect">
              <a:avLst/>
            </a:prstGeom>
            <a:noFill/>
          </p:spPr>
          <p:txBody>
            <a:bodyPr wrap="square" rtlCol="0">
              <a:spAutoFit/>
            </a:bodyPr>
            <a:lstStyle/>
            <a:p>
              <a:pPr algn="ctr"/>
              <a:r>
                <a:rPr lang="en-US" sz="2240" b="1" dirty="0">
                  <a:solidFill>
                    <a:schemeClr val="bg1"/>
                  </a:solidFill>
                </a:rPr>
                <a:t>add </a:t>
              </a:r>
              <a:r>
                <a:rPr lang="en-US" sz="2240" b="1" dirty="0" err="1">
                  <a:solidFill>
                    <a:schemeClr val="bg1"/>
                  </a:solidFill>
                </a:rPr>
                <a:t>ngix</a:t>
              </a:r>
              <a:endParaRPr lang="en-US" sz="2240" b="1" dirty="0">
                <a:solidFill>
                  <a:schemeClr val="bg1"/>
                </a:solidFill>
              </a:endParaRPr>
            </a:p>
          </p:txBody>
        </p:sp>
        <p:sp>
          <p:nvSpPr>
            <p:cNvPr id="36" name="TextBox 35"/>
            <p:cNvSpPr txBox="1"/>
            <p:nvPr/>
          </p:nvSpPr>
          <p:spPr>
            <a:xfrm rot="2714083">
              <a:off x="4507588" y="2269864"/>
              <a:ext cx="1934363" cy="273152"/>
            </a:xfrm>
            <a:prstGeom prst="rect">
              <a:avLst/>
            </a:prstGeom>
            <a:noFill/>
          </p:spPr>
          <p:txBody>
            <a:bodyPr wrap="square" rtlCol="0">
              <a:spAutoFit/>
            </a:bodyPr>
            <a:lstStyle/>
            <a:p>
              <a:pPr algn="ctr"/>
              <a:r>
                <a:rPr lang="en-US" sz="2240" b="1" dirty="0">
                  <a:solidFill>
                    <a:schemeClr val="bg1"/>
                  </a:solidFill>
                </a:rPr>
                <a:t>add </a:t>
              </a:r>
              <a:r>
                <a:rPr lang="en-US" sz="2240" b="1" dirty="0" err="1">
                  <a:solidFill>
                    <a:schemeClr val="bg1"/>
                  </a:solidFill>
                </a:rPr>
                <a:t>nodejs</a:t>
              </a:r>
              <a:endParaRPr lang="en-US" sz="2240" b="1" dirty="0">
                <a:solidFill>
                  <a:schemeClr val="bg1"/>
                </a:solidFill>
              </a:endParaRPr>
            </a:p>
          </p:txBody>
        </p:sp>
        <p:sp>
          <p:nvSpPr>
            <p:cNvPr id="37" name="TextBox 36"/>
            <p:cNvSpPr txBox="1"/>
            <p:nvPr/>
          </p:nvSpPr>
          <p:spPr>
            <a:xfrm rot="2714083">
              <a:off x="4466203" y="2718822"/>
              <a:ext cx="1982931" cy="273152"/>
            </a:xfrm>
            <a:prstGeom prst="rect">
              <a:avLst/>
            </a:prstGeom>
            <a:noFill/>
          </p:spPr>
          <p:txBody>
            <a:bodyPr wrap="square" rtlCol="0">
              <a:spAutoFit/>
            </a:bodyPr>
            <a:lstStyle/>
            <a:p>
              <a:pPr algn="ctr"/>
              <a:r>
                <a:rPr lang="en-US" sz="2240" b="1" dirty="0">
                  <a:solidFill>
                    <a:schemeClr val="bg1"/>
                  </a:solidFill>
                </a:rPr>
                <a:t>Ubuntu</a:t>
              </a:r>
            </a:p>
          </p:txBody>
        </p:sp>
        <p:sp>
          <p:nvSpPr>
            <p:cNvPr id="38" name="Freeform 37"/>
            <p:cNvSpPr/>
            <p:nvPr/>
          </p:nvSpPr>
          <p:spPr>
            <a:xfrm flipV="1">
              <a:off x="7902936" y="2340817"/>
              <a:ext cx="218180" cy="493356"/>
            </a:xfrm>
            <a:custGeom>
              <a:avLst/>
              <a:gdLst>
                <a:gd name="connsiteX0" fmla="*/ 0 w 241391"/>
                <a:gd name="connsiteY0" fmla="*/ 0 h 545841"/>
                <a:gd name="connsiteX1" fmla="*/ 241391 w 241391"/>
                <a:gd name="connsiteY1" fmla="*/ 0 h 545841"/>
                <a:gd name="connsiteX2" fmla="*/ 241391 w 241391"/>
                <a:gd name="connsiteY2" fmla="*/ 545841 h 545841"/>
                <a:gd name="connsiteX3" fmla="*/ 31486 w 241391"/>
                <a:gd name="connsiteY3" fmla="*/ 545841 h 545841"/>
                <a:gd name="connsiteX4" fmla="*/ 31486 w 241391"/>
                <a:gd name="connsiteY4" fmla="*/ 545841 h 545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91" h="545841">
                  <a:moveTo>
                    <a:pt x="0" y="0"/>
                  </a:moveTo>
                  <a:lnTo>
                    <a:pt x="241391" y="0"/>
                  </a:lnTo>
                  <a:lnTo>
                    <a:pt x="241391" y="545841"/>
                  </a:lnTo>
                  <a:lnTo>
                    <a:pt x="31486" y="545841"/>
                  </a:lnTo>
                  <a:lnTo>
                    <a:pt x="31486" y="545841"/>
                  </a:lnTo>
                </a:path>
              </a:pathLst>
            </a:custGeom>
            <a:ln w="12700" cmpd="sng">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608"/>
            </a:p>
          </p:txBody>
        </p:sp>
        <p:sp>
          <p:nvSpPr>
            <p:cNvPr id="39" name="TextBox 38"/>
            <p:cNvSpPr txBox="1"/>
            <p:nvPr/>
          </p:nvSpPr>
          <p:spPr>
            <a:xfrm>
              <a:off x="8114988" y="2254698"/>
              <a:ext cx="997527" cy="611706"/>
            </a:xfrm>
            <a:prstGeom prst="rect">
              <a:avLst/>
            </a:prstGeom>
            <a:noFill/>
          </p:spPr>
          <p:txBody>
            <a:bodyPr wrap="square" rtlCol="0">
              <a:spAutoFit/>
            </a:bodyPr>
            <a:lstStyle/>
            <a:p>
              <a:r>
                <a:rPr lang="en-US" sz="1920" dirty="0">
                  <a:solidFill>
                    <a:schemeClr val="bg1"/>
                  </a:solidFill>
                </a:rPr>
                <a:t>References</a:t>
              </a:r>
            </a:p>
            <a:p>
              <a:r>
                <a:rPr lang="en-US" sz="1920" dirty="0">
                  <a:solidFill>
                    <a:schemeClr val="bg1"/>
                  </a:solidFill>
                </a:rPr>
                <a:t>parent</a:t>
              </a:r>
            </a:p>
            <a:p>
              <a:r>
                <a:rPr lang="en-US" sz="1920" dirty="0">
                  <a:solidFill>
                    <a:schemeClr val="bg1"/>
                  </a:solidFill>
                </a:rPr>
                <a:t>image</a:t>
              </a:r>
            </a:p>
          </p:txBody>
        </p:sp>
      </p:grpSp>
    </p:spTree>
    <p:extLst>
      <p:ext uri="{BB962C8B-B14F-4D97-AF65-F5344CB8AC3E}">
        <p14:creationId xmlns:p14="http://schemas.microsoft.com/office/powerpoint/2010/main" val="15587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Four environments, same container</a:t>
            </a:r>
          </a:p>
        </p:txBody>
      </p:sp>
      <p:sp>
        <p:nvSpPr>
          <p:cNvPr id="12" name="Content Placeholder 6"/>
          <p:cNvSpPr txBox="1">
            <a:spLocks/>
          </p:cNvSpPr>
          <p:nvPr/>
        </p:nvSpPr>
        <p:spPr>
          <a:xfrm>
            <a:off x="570585" y="6563864"/>
            <a:ext cx="3114110" cy="478813"/>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solidFill>
                  <a:schemeClr val="tx1"/>
                </a:solidFill>
              </a:rPr>
              <a:t>Local Laptop</a:t>
            </a:r>
          </a:p>
        </p:txBody>
      </p:sp>
      <p:sp>
        <p:nvSpPr>
          <p:cNvPr id="13" name="Content Placeholder 7"/>
          <p:cNvSpPr txBox="1">
            <a:spLocks/>
          </p:cNvSpPr>
          <p:nvPr/>
        </p:nvSpPr>
        <p:spPr>
          <a:xfrm>
            <a:off x="4556435" y="6563864"/>
            <a:ext cx="3116275" cy="478813"/>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solidFill>
                  <a:schemeClr val="tx1"/>
                </a:solidFill>
              </a:rPr>
              <a:t>Staging / QA</a:t>
            </a:r>
          </a:p>
        </p:txBody>
      </p:sp>
      <p:sp>
        <p:nvSpPr>
          <p:cNvPr id="14" name="Content Placeholder 8"/>
          <p:cNvSpPr txBox="1">
            <a:spLocks/>
          </p:cNvSpPr>
          <p:nvPr/>
        </p:nvSpPr>
        <p:spPr>
          <a:xfrm>
            <a:off x="7672711" y="6563864"/>
            <a:ext cx="3116275" cy="478813"/>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solidFill>
                  <a:schemeClr val="tx1"/>
                </a:solidFill>
              </a:rPr>
              <a:t>Production</a:t>
            </a:r>
          </a:p>
          <a:p>
            <a:pPr algn="ctr"/>
            <a:endParaRPr lang="en-US" sz="2800" dirty="0"/>
          </a:p>
        </p:txBody>
      </p:sp>
      <p:sp>
        <p:nvSpPr>
          <p:cNvPr id="15" name="Content Placeholder 9"/>
          <p:cNvSpPr txBox="1">
            <a:spLocks/>
          </p:cNvSpPr>
          <p:nvPr/>
        </p:nvSpPr>
        <p:spPr>
          <a:xfrm>
            <a:off x="11185030" y="6563864"/>
            <a:ext cx="1842349" cy="478813"/>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800" dirty="0">
                <a:solidFill>
                  <a:schemeClr val="tx1"/>
                </a:solidFill>
              </a:rPr>
              <a:t>On-Prem</a:t>
            </a:r>
          </a:p>
          <a:p>
            <a:pPr algn="ctr"/>
            <a:endParaRPr lang="en-US" sz="2800" dirty="0"/>
          </a:p>
        </p:txBody>
      </p:sp>
      <p:pic>
        <p:nvPicPr>
          <p:cNvPr id="16" name="Picture Placeholder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2978" y="3422840"/>
            <a:ext cx="2794406" cy="2794406"/>
          </a:xfrm>
          <a:prstGeom prst="rect">
            <a:avLst/>
          </a:prstGeom>
        </p:spPr>
      </p:pic>
      <p:pic>
        <p:nvPicPr>
          <p:cNvPr id="17" name="Picture Placeholder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071712" y="3422840"/>
            <a:ext cx="2794406" cy="2794406"/>
          </a:xfrm>
          <a:prstGeom prst="rect">
            <a:avLst/>
          </a:prstGeom>
        </p:spPr>
      </p:pic>
      <p:pic>
        <p:nvPicPr>
          <p:cNvPr id="18" name="Picture Placeholder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7192941" y="3422840"/>
            <a:ext cx="2794406" cy="2794406"/>
          </a:xfrm>
          <a:prstGeom prst="rect">
            <a:avLst/>
          </a:prstGeom>
        </p:spPr>
      </p:pic>
      <p:pic>
        <p:nvPicPr>
          <p:cNvPr id="19" name="Picture Placeholder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10607042" y="3422840"/>
            <a:ext cx="2794406" cy="279440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8656" y="1704094"/>
            <a:ext cx="2015206" cy="1721322"/>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1312" y="1704094"/>
            <a:ext cx="2015206" cy="1721322"/>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2541" y="1704094"/>
            <a:ext cx="2015206" cy="1721322"/>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6642" y="1704094"/>
            <a:ext cx="2015206" cy="1721322"/>
          </a:xfrm>
          <a:prstGeom prst="rect">
            <a:avLst/>
          </a:prstGeom>
        </p:spPr>
      </p:pic>
    </p:spTree>
    <p:extLst>
      <p:ext uri="{BB962C8B-B14F-4D97-AF65-F5344CB8AC3E}">
        <p14:creationId xmlns:p14="http://schemas.microsoft.com/office/powerpoint/2010/main" val="88414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Virtual machine versus Docker</a:t>
            </a:r>
          </a:p>
        </p:txBody>
      </p:sp>
      <p:sp>
        <p:nvSpPr>
          <p:cNvPr id="57" name="Text Placeholder 56">
            <a:extLst>
              <a:ext uri="{FF2B5EF4-FFF2-40B4-BE49-F238E27FC236}">
                <a16:creationId xmlns:a16="http://schemas.microsoft.com/office/drawing/2014/main" id="{2D6A347C-2593-5343-B2D2-31124E368798}"/>
              </a:ext>
            </a:extLst>
          </p:cNvPr>
          <p:cNvSpPr>
            <a:spLocks noGrp="1"/>
          </p:cNvSpPr>
          <p:nvPr>
            <p:ph type="body" sz="quarter" idx="10"/>
          </p:nvPr>
        </p:nvSpPr>
        <p:spPr/>
        <p:txBody>
          <a:bodyPr/>
          <a:lstStyle/>
          <a:p>
            <a:endParaRPr lang="en-US"/>
          </a:p>
        </p:txBody>
      </p:sp>
      <p:sp>
        <p:nvSpPr>
          <p:cNvPr id="4" name="Rounded Rectangle 3"/>
          <p:cNvSpPr/>
          <p:nvPr/>
        </p:nvSpPr>
        <p:spPr>
          <a:xfrm>
            <a:off x="563718" y="1615806"/>
            <a:ext cx="6653438" cy="5532315"/>
          </a:xfrm>
          <a:prstGeom prst="roundRect">
            <a:avLst>
              <a:gd name="adj" fmla="val 5163"/>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5" name="Rounded Rectangle 4"/>
          <p:cNvSpPr/>
          <p:nvPr/>
        </p:nvSpPr>
        <p:spPr>
          <a:xfrm>
            <a:off x="760842" y="6298909"/>
            <a:ext cx="6300749" cy="71741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7" name="Rounded Rectangle 6"/>
          <p:cNvSpPr/>
          <p:nvPr/>
        </p:nvSpPr>
        <p:spPr>
          <a:xfrm>
            <a:off x="760842" y="5519031"/>
            <a:ext cx="6300749" cy="71741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8" name="Rounded Rectangle 7"/>
          <p:cNvSpPr/>
          <p:nvPr/>
        </p:nvSpPr>
        <p:spPr>
          <a:xfrm>
            <a:off x="760842" y="4801956"/>
            <a:ext cx="6300749" cy="654606"/>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9" name="TextBox 8"/>
          <p:cNvSpPr txBox="1"/>
          <p:nvPr/>
        </p:nvSpPr>
        <p:spPr>
          <a:xfrm>
            <a:off x="2563526" y="6431534"/>
            <a:ext cx="2650270" cy="387798"/>
          </a:xfrm>
          <a:prstGeom prst="rect">
            <a:avLst/>
          </a:prstGeom>
          <a:noFill/>
        </p:spPr>
        <p:txBody>
          <a:bodyPr wrap="square" rtlCol="0">
            <a:spAutoFit/>
          </a:bodyPr>
          <a:lstStyle/>
          <a:p>
            <a:pPr algn="ctr"/>
            <a:r>
              <a:rPr lang="en-US" sz="1920" dirty="0"/>
              <a:t>Server (Host)</a:t>
            </a:r>
          </a:p>
        </p:txBody>
      </p:sp>
      <p:sp>
        <p:nvSpPr>
          <p:cNvPr id="10" name="TextBox 9"/>
          <p:cNvSpPr txBox="1"/>
          <p:nvPr/>
        </p:nvSpPr>
        <p:spPr>
          <a:xfrm>
            <a:off x="2563526" y="5658109"/>
            <a:ext cx="2650270" cy="387798"/>
          </a:xfrm>
          <a:prstGeom prst="rect">
            <a:avLst/>
          </a:prstGeom>
          <a:noFill/>
        </p:spPr>
        <p:txBody>
          <a:bodyPr wrap="square" rtlCol="0">
            <a:spAutoFit/>
          </a:bodyPr>
          <a:lstStyle/>
          <a:p>
            <a:pPr algn="ctr"/>
            <a:r>
              <a:rPr lang="en-US" sz="1920" dirty="0"/>
              <a:t>Host OS</a:t>
            </a:r>
          </a:p>
        </p:txBody>
      </p:sp>
      <p:sp>
        <p:nvSpPr>
          <p:cNvPr id="11" name="TextBox 10"/>
          <p:cNvSpPr txBox="1"/>
          <p:nvPr/>
        </p:nvSpPr>
        <p:spPr>
          <a:xfrm>
            <a:off x="2563526" y="4905064"/>
            <a:ext cx="2650270" cy="387798"/>
          </a:xfrm>
          <a:prstGeom prst="rect">
            <a:avLst/>
          </a:prstGeom>
          <a:noFill/>
        </p:spPr>
        <p:txBody>
          <a:bodyPr wrap="square" rtlCol="0">
            <a:spAutoFit/>
          </a:bodyPr>
          <a:lstStyle/>
          <a:p>
            <a:pPr algn="ctr"/>
            <a:r>
              <a:rPr lang="en-US" sz="1920" dirty="0"/>
              <a:t>Hypervisor</a:t>
            </a:r>
          </a:p>
        </p:txBody>
      </p:sp>
      <p:grpSp>
        <p:nvGrpSpPr>
          <p:cNvPr id="12" name="Group 11"/>
          <p:cNvGrpSpPr/>
          <p:nvPr/>
        </p:nvGrpSpPr>
        <p:grpSpPr>
          <a:xfrm>
            <a:off x="760841" y="4022079"/>
            <a:ext cx="6300750" cy="717410"/>
            <a:chOff x="505518" y="3661455"/>
            <a:chExt cx="3809007" cy="548640"/>
          </a:xfrm>
        </p:grpSpPr>
        <p:sp>
          <p:nvSpPr>
            <p:cNvPr id="13" name="Rounded Rectangle 12"/>
            <p:cNvSpPr/>
            <p:nvPr/>
          </p:nvSpPr>
          <p:spPr>
            <a:xfrm>
              <a:off x="3070941"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14" name="Rounded Rectangle 13"/>
            <p:cNvSpPr/>
            <p:nvPr/>
          </p:nvSpPr>
          <p:spPr>
            <a:xfrm>
              <a:off x="1788229" y="3661455"/>
              <a:ext cx="1243584" cy="548640"/>
            </a:xfrm>
            <a:prstGeom prst="roundRect">
              <a:avLst>
                <a:gd name="adj" fmla="val 516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15" name="Rounded Rectangle 14"/>
            <p:cNvSpPr/>
            <p:nvPr/>
          </p:nvSpPr>
          <p:spPr>
            <a:xfrm>
              <a:off x="505518"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grpSp>
      <p:grpSp>
        <p:nvGrpSpPr>
          <p:cNvPr id="16" name="Group 15"/>
          <p:cNvGrpSpPr/>
          <p:nvPr/>
        </p:nvGrpSpPr>
        <p:grpSpPr>
          <a:xfrm>
            <a:off x="760841" y="3252522"/>
            <a:ext cx="6300750" cy="717410"/>
            <a:chOff x="505518" y="3661455"/>
            <a:chExt cx="3809007" cy="548640"/>
          </a:xfrm>
        </p:grpSpPr>
        <p:sp>
          <p:nvSpPr>
            <p:cNvPr id="17" name="Rounded Rectangle 16"/>
            <p:cNvSpPr/>
            <p:nvPr/>
          </p:nvSpPr>
          <p:spPr>
            <a:xfrm>
              <a:off x="3070941"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18" name="Rounded Rectangle 17"/>
            <p:cNvSpPr/>
            <p:nvPr/>
          </p:nvSpPr>
          <p:spPr>
            <a:xfrm>
              <a:off x="1788229" y="3661455"/>
              <a:ext cx="1243584" cy="548640"/>
            </a:xfrm>
            <a:prstGeom prst="roundRect">
              <a:avLst>
                <a:gd name="adj" fmla="val 516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19" name="Rounded Rectangle 18"/>
            <p:cNvSpPr/>
            <p:nvPr/>
          </p:nvSpPr>
          <p:spPr>
            <a:xfrm>
              <a:off x="505518"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grpSp>
      <p:grpSp>
        <p:nvGrpSpPr>
          <p:cNvPr id="20" name="Group 19"/>
          <p:cNvGrpSpPr/>
          <p:nvPr/>
        </p:nvGrpSpPr>
        <p:grpSpPr>
          <a:xfrm>
            <a:off x="760841" y="2503941"/>
            <a:ext cx="6300750" cy="717410"/>
            <a:chOff x="505518" y="3661455"/>
            <a:chExt cx="3809007" cy="548640"/>
          </a:xfrm>
        </p:grpSpPr>
        <p:sp>
          <p:nvSpPr>
            <p:cNvPr id="21" name="Rounded Rectangle 20"/>
            <p:cNvSpPr/>
            <p:nvPr/>
          </p:nvSpPr>
          <p:spPr>
            <a:xfrm>
              <a:off x="3070941"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22" name="Rounded Rectangle 21"/>
            <p:cNvSpPr/>
            <p:nvPr/>
          </p:nvSpPr>
          <p:spPr>
            <a:xfrm>
              <a:off x="1788229" y="3661455"/>
              <a:ext cx="1243584" cy="548640"/>
            </a:xfrm>
            <a:prstGeom prst="roundRect">
              <a:avLst>
                <a:gd name="adj" fmla="val 516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40" dirty="0">
                  <a:solidFill>
                    <a:schemeClr val="bg1"/>
                  </a:solidFill>
                </a:rPr>
                <a:t>App 2</a:t>
              </a:r>
            </a:p>
          </p:txBody>
        </p:sp>
        <p:sp>
          <p:nvSpPr>
            <p:cNvPr id="23" name="Rounded Rectangle 22"/>
            <p:cNvSpPr/>
            <p:nvPr/>
          </p:nvSpPr>
          <p:spPr>
            <a:xfrm>
              <a:off x="505518"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grpSp>
      <p:sp>
        <p:nvSpPr>
          <p:cNvPr id="24" name="TextBox 23"/>
          <p:cNvSpPr txBox="1"/>
          <p:nvPr/>
        </p:nvSpPr>
        <p:spPr>
          <a:xfrm>
            <a:off x="969867" y="4136944"/>
            <a:ext cx="1567120" cy="387798"/>
          </a:xfrm>
          <a:prstGeom prst="rect">
            <a:avLst/>
          </a:prstGeom>
          <a:noFill/>
        </p:spPr>
        <p:txBody>
          <a:bodyPr wrap="square" rtlCol="0">
            <a:spAutoFit/>
          </a:bodyPr>
          <a:lstStyle/>
          <a:p>
            <a:pPr algn="ctr"/>
            <a:r>
              <a:rPr lang="en-US" sz="1920" dirty="0"/>
              <a:t>Guest OS</a:t>
            </a:r>
          </a:p>
        </p:txBody>
      </p:sp>
      <p:sp>
        <p:nvSpPr>
          <p:cNvPr id="25" name="TextBox 24"/>
          <p:cNvSpPr txBox="1"/>
          <p:nvPr/>
        </p:nvSpPr>
        <p:spPr>
          <a:xfrm>
            <a:off x="3048193" y="4136944"/>
            <a:ext cx="1680936" cy="387798"/>
          </a:xfrm>
          <a:prstGeom prst="rect">
            <a:avLst/>
          </a:prstGeom>
          <a:noFill/>
        </p:spPr>
        <p:txBody>
          <a:bodyPr wrap="square" rtlCol="0">
            <a:spAutoFit/>
          </a:bodyPr>
          <a:lstStyle/>
          <a:p>
            <a:pPr algn="ctr"/>
            <a:r>
              <a:rPr lang="en-US" sz="1920" dirty="0">
                <a:solidFill>
                  <a:schemeClr val="bg1"/>
                </a:solidFill>
              </a:rPr>
              <a:t>Guest OS</a:t>
            </a:r>
          </a:p>
        </p:txBody>
      </p:sp>
      <p:sp>
        <p:nvSpPr>
          <p:cNvPr id="26" name="TextBox 25"/>
          <p:cNvSpPr txBox="1"/>
          <p:nvPr/>
        </p:nvSpPr>
        <p:spPr>
          <a:xfrm>
            <a:off x="5249478" y="4136944"/>
            <a:ext cx="1567120" cy="387798"/>
          </a:xfrm>
          <a:prstGeom prst="rect">
            <a:avLst/>
          </a:prstGeom>
          <a:noFill/>
        </p:spPr>
        <p:txBody>
          <a:bodyPr wrap="square" rtlCol="0">
            <a:spAutoFit/>
          </a:bodyPr>
          <a:lstStyle/>
          <a:p>
            <a:pPr algn="ctr"/>
            <a:r>
              <a:rPr lang="en-US" sz="1920" dirty="0"/>
              <a:t>Guest OS</a:t>
            </a:r>
          </a:p>
        </p:txBody>
      </p:sp>
      <p:sp>
        <p:nvSpPr>
          <p:cNvPr id="27" name="TextBox 26"/>
          <p:cNvSpPr txBox="1"/>
          <p:nvPr/>
        </p:nvSpPr>
        <p:spPr>
          <a:xfrm>
            <a:off x="988915" y="3390082"/>
            <a:ext cx="1567120" cy="387798"/>
          </a:xfrm>
          <a:prstGeom prst="rect">
            <a:avLst/>
          </a:prstGeom>
          <a:noFill/>
        </p:spPr>
        <p:txBody>
          <a:bodyPr wrap="square" rtlCol="0">
            <a:spAutoFit/>
          </a:bodyPr>
          <a:lstStyle/>
          <a:p>
            <a:pPr algn="ctr"/>
            <a:r>
              <a:rPr lang="en-US" sz="1920" dirty="0"/>
              <a:t>Bins/Libs</a:t>
            </a:r>
          </a:p>
        </p:txBody>
      </p:sp>
      <p:sp>
        <p:nvSpPr>
          <p:cNvPr id="28" name="TextBox 27"/>
          <p:cNvSpPr txBox="1"/>
          <p:nvPr/>
        </p:nvSpPr>
        <p:spPr>
          <a:xfrm>
            <a:off x="3048193" y="3390082"/>
            <a:ext cx="1680936" cy="387798"/>
          </a:xfrm>
          <a:prstGeom prst="rect">
            <a:avLst/>
          </a:prstGeom>
          <a:noFill/>
        </p:spPr>
        <p:txBody>
          <a:bodyPr wrap="square" rtlCol="0">
            <a:spAutoFit/>
          </a:bodyPr>
          <a:lstStyle/>
          <a:p>
            <a:pPr algn="ctr"/>
            <a:r>
              <a:rPr lang="en-US" sz="1920" dirty="0">
                <a:solidFill>
                  <a:schemeClr val="bg1"/>
                </a:solidFill>
              </a:rPr>
              <a:t>Bins/Libs</a:t>
            </a:r>
          </a:p>
        </p:txBody>
      </p:sp>
      <p:sp>
        <p:nvSpPr>
          <p:cNvPr id="29" name="TextBox 28"/>
          <p:cNvSpPr txBox="1"/>
          <p:nvPr/>
        </p:nvSpPr>
        <p:spPr>
          <a:xfrm>
            <a:off x="5268526" y="3390082"/>
            <a:ext cx="1567120" cy="387798"/>
          </a:xfrm>
          <a:prstGeom prst="rect">
            <a:avLst/>
          </a:prstGeom>
          <a:noFill/>
        </p:spPr>
        <p:txBody>
          <a:bodyPr wrap="square" rtlCol="0">
            <a:spAutoFit/>
          </a:bodyPr>
          <a:lstStyle/>
          <a:p>
            <a:pPr algn="ctr"/>
            <a:r>
              <a:rPr lang="en-US" sz="1920" dirty="0"/>
              <a:t>Bins/Libs</a:t>
            </a:r>
          </a:p>
        </p:txBody>
      </p:sp>
      <p:sp>
        <p:nvSpPr>
          <p:cNvPr id="30" name="TextBox 29"/>
          <p:cNvSpPr txBox="1"/>
          <p:nvPr/>
        </p:nvSpPr>
        <p:spPr>
          <a:xfrm>
            <a:off x="969867" y="2643950"/>
            <a:ext cx="1567120" cy="387798"/>
          </a:xfrm>
          <a:prstGeom prst="rect">
            <a:avLst/>
          </a:prstGeom>
          <a:noFill/>
        </p:spPr>
        <p:txBody>
          <a:bodyPr wrap="square" rtlCol="0">
            <a:spAutoFit/>
          </a:bodyPr>
          <a:lstStyle/>
          <a:p>
            <a:pPr algn="ctr"/>
            <a:r>
              <a:rPr lang="en-US" sz="1920" dirty="0"/>
              <a:t>App 1</a:t>
            </a:r>
          </a:p>
        </p:txBody>
      </p:sp>
      <p:sp>
        <p:nvSpPr>
          <p:cNvPr id="31" name="TextBox 30"/>
          <p:cNvSpPr txBox="1"/>
          <p:nvPr/>
        </p:nvSpPr>
        <p:spPr>
          <a:xfrm>
            <a:off x="7342851" y="1869579"/>
            <a:ext cx="2002790" cy="387798"/>
          </a:xfrm>
          <a:prstGeom prst="rect">
            <a:avLst/>
          </a:prstGeom>
          <a:noFill/>
        </p:spPr>
        <p:txBody>
          <a:bodyPr wrap="square" rtlCol="0">
            <a:spAutoFit/>
          </a:bodyPr>
          <a:lstStyle/>
          <a:p>
            <a:pPr algn="ctr"/>
            <a:r>
              <a:rPr lang="en-US" sz="1920" dirty="0"/>
              <a:t>App 2</a:t>
            </a:r>
          </a:p>
        </p:txBody>
      </p:sp>
      <p:sp>
        <p:nvSpPr>
          <p:cNvPr id="32" name="TextBox 31"/>
          <p:cNvSpPr txBox="1"/>
          <p:nvPr/>
        </p:nvSpPr>
        <p:spPr>
          <a:xfrm>
            <a:off x="5249478" y="2643950"/>
            <a:ext cx="1567120" cy="387798"/>
          </a:xfrm>
          <a:prstGeom prst="rect">
            <a:avLst/>
          </a:prstGeom>
          <a:noFill/>
        </p:spPr>
        <p:txBody>
          <a:bodyPr wrap="square" rtlCol="0">
            <a:spAutoFit/>
          </a:bodyPr>
          <a:lstStyle/>
          <a:p>
            <a:pPr algn="ctr"/>
            <a:r>
              <a:rPr lang="en-US" sz="1920" dirty="0"/>
              <a:t>App 3</a:t>
            </a:r>
          </a:p>
        </p:txBody>
      </p:sp>
      <p:sp>
        <p:nvSpPr>
          <p:cNvPr id="33" name="Rounded Rectangle 32"/>
          <p:cNvSpPr/>
          <p:nvPr/>
        </p:nvSpPr>
        <p:spPr>
          <a:xfrm>
            <a:off x="2850301" y="1802543"/>
            <a:ext cx="2121824" cy="2936942"/>
          </a:xfrm>
          <a:prstGeom prst="roundRect">
            <a:avLst>
              <a:gd name="adj" fmla="val 516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34" name="TextBox 33"/>
          <p:cNvSpPr txBox="1"/>
          <p:nvPr/>
        </p:nvSpPr>
        <p:spPr>
          <a:xfrm>
            <a:off x="3105098" y="1922938"/>
            <a:ext cx="1567120" cy="437043"/>
          </a:xfrm>
          <a:prstGeom prst="rect">
            <a:avLst/>
          </a:prstGeom>
          <a:noFill/>
        </p:spPr>
        <p:txBody>
          <a:bodyPr wrap="square" rtlCol="0">
            <a:spAutoFit/>
          </a:bodyPr>
          <a:lstStyle/>
          <a:p>
            <a:pPr algn="ctr"/>
            <a:r>
              <a:rPr lang="en-US" sz="2240" b="1">
                <a:solidFill>
                  <a:schemeClr val="bg1"/>
                </a:solidFill>
              </a:rPr>
              <a:t>VM</a:t>
            </a:r>
            <a:endParaRPr lang="en-US" sz="2240" b="1" dirty="0">
              <a:solidFill>
                <a:schemeClr val="bg1"/>
              </a:solidFill>
            </a:endParaRPr>
          </a:p>
        </p:txBody>
      </p:sp>
      <p:grpSp>
        <p:nvGrpSpPr>
          <p:cNvPr id="2" name="Group 1"/>
          <p:cNvGrpSpPr/>
          <p:nvPr/>
        </p:nvGrpSpPr>
        <p:grpSpPr>
          <a:xfrm>
            <a:off x="7733123" y="1615806"/>
            <a:ext cx="6653438" cy="5532315"/>
            <a:chOff x="4836968" y="744726"/>
            <a:chExt cx="4022218" cy="4230849"/>
          </a:xfrm>
        </p:grpSpPr>
        <p:sp>
          <p:nvSpPr>
            <p:cNvPr id="3" name="Rounded Rectangle 2"/>
            <p:cNvSpPr/>
            <p:nvPr/>
          </p:nvSpPr>
          <p:spPr>
            <a:xfrm>
              <a:off x="4836968" y="744726"/>
              <a:ext cx="4022218" cy="4230849"/>
            </a:xfrm>
            <a:prstGeom prst="roundRect">
              <a:avLst>
                <a:gd name="adj" fmla="val 5163"/>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40"/>
            </a:p>
          </p:txBody>
        </p:sp>
        <p:sp>
          <p:nvSpPr>
            <p:cNvPr id="35" name="Rounded Rectangle 34"/>
            <p:cNvSpPr/>
            <p:nvPr/>
          </p:nvSpPr>
          <p:spPr>
            <a:xfrm>
              <a:off x="4943577" y="4326139"/>
              <a:ext cx="3809006"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36" name="Rounded Rectangle 35"/>
            <p:cNvSpPr/>
            <p:nvPr/>
          </p:nvSpPr>
          <p:spPr>
            <a:xfrm>
              <a:off x="4943577" y="3729725"/>
              <a:ext cx="3809006"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37" name="Rounded Rectangle 36"/>
            <p:cNvSpPr/>
            <p:nvPr/>
          </p:nvSpPr>
          <p:spPr>
            <a:xfrm>
              <a:off x="4943577" y="3181341"/>
              <a:ext cx="3809006" cy="500611"/>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38" name="TextBox 37"/>
            <p:cNvSpPr txBox="1"/>
            <p:nvPr/>
          </p:nvSpPr>
          <p:spPr>
            <a:xfrm>
              <a:off x="6033357" y="4427565"/>
              <a:ext cx="1602174" cy="334229"/>
            </a:xfrm>
            <a:prstGeom prst="rect">
              <a:avLst/>
            </a:prstGeom>
            <a:noFill/>
          </p:spPr>
          <p:txBody>
            <a:bodyPr wrap="square" rtlCol="0">
              <a:spAutoFit/>
            </a:bodyPr>
            <a:lstStyle/>
            <a:p>
              <a:pPr algn="ctr"/>
              <a:r>
                <a:rPr lang="en-US" sz="2240" dirty="0"/>
                <a:t>Server (Host)</a:t>
              </a:r>
            </a:p>
          </p:txBody>
        </p:sp>
        <p:sp>
          <p:nvSpPr>
            <p:cNvPr id="39" name="TextBox 38"/>
            <p:cNvSpPr txBox="1"/>
            <p:nvPr/>
          </p:nvSpPr>
          <p:spPr>
            <a:xfrm>
              <a:off x="6033357" y="3836086"/>
              <a:ext cx="1602174" cy="334230"/>
            </a:xfrm>
            <a:prstGeom prst="rect">
              <a:avLst/>
            </a:prstGeom>
            <a:noFill/>
          </p:spPr>
          <p:txBody>
            <a:bodyPr wrap="square" rtlCol="0">
              <a:spAutoFit/>
            </a:bodyPr>
            <a:lstStyle/>
            <a:p>
              <a:pPr algn="ctr"/>
              <a:r>
                <a:rPr lang="en-US" sz="2240" dirty="0"/>
                <a:t>Host OS</a:t>
              </a:r>
            </a:p>
          </p:txBody>
        </p:sp>
        <p:sp>
          <p:nvSpPr>
            <p:cNvPr id="40" name="TextBox 39"/>
            <p:cNvSpPr txBox="1"/>
            <p:nvPr/>
          </p:nvSpPr>
          <p:spPr>
            <a:xfrm>
              <a:off x="6033357" y="3260194"/>
              <a:ext cx="1602174" cy="334230"/>
            </a:xfrm>
            <a:prstGeom prst="rect">
              <a:avLst/>
            </a:prstGeom>
            <a:noFill/>
          </p:spPr>
          <p:txBody>
            <a:bodyPr wrap="square" rtlCol="0">
              <a:spAutoFit/>
            </a:bodyPr>
            <a:lstStyle/>
            <a:p>
              <a:pPr algn="ctr"/>
              <a:r>
                <a:rPr lang="en-US" sz="2240" dirty="0"/>
                <a:t>Docker</a:t>
              </a:r>
            </a:p>
          </p:txBody>
        </p:sp>
        <p:grpSp>
          <p:nvGrpSpPr>
            <p:cNvPr id="41" name="Group 40"/>
            <p:cNvGrpSpPr/>
            <p:nvPr/>
          </p:nvGrpSpPr>
          <p:grpSpPr>
            <a:xfrm>
              <a:off x="4943576" y="2584928"/>
              <a:ext cx="3809007" cy="548640"/>
              <a:chOff x="505518" y="3661455"/>
              <a:chExt cx="3809007" cy="548640"/>
            </a:xfrm>
          </p:grpSpPr>
          <p:sp>
            <p:nvSpPr>
              <p:cNvPr id="42" name="Rounded Rectangle 41"/>
              <p:cNvSpPr/>
              <p:nvPr/>
            </p:nvSpPr>
            <p:spPr>
              <a:xfrm>
                <a:off x="3070941"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43" name="Rounded Rectangle 42"/>
              <p:cNvSpPr/>
              <p:nvPr/>
            </p:nvSpPr>
            <p:spPr>
              <a:xfrm>
                <a:off x="1788229" y="3661455"/>
                <a:ext cx="1243584" cy="548640"/>
              </a:xfrm>
              <a:prstGeom prst="roundRect">
                <a:avLst>
                  <a:gd name="adj" fmla="val 516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44" name="Rounded Rectangle 43"/>
              <p:cNvSpPr/>
              <p:nvPr/>
            </p:nvSpPr>
            <p:spPr>
              <a:xfrm>
                <a:off x="505518"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grpSp>
        <p:grpSp>
          <p:nvGrpSpPr>
            <p:cNvPr id="45" name="Group 44"/>
            <p:cNvGrpSpPr/>
            <p:nvPr/>
          </p:nvGrpSpPr>
          <p:grpSpPr>
            <a:xfrm>
              <a:off x="4943576" y="1996408"/>
              <a:ext cx="3809007" cy="548640"/>
              <a:chOff x="505518" y="3661455"/>
              <a:chExt cx="3809007" cy="548640"/>
            </a:xfrm>
          </p:grpSpPr>
          <p:sp>
            <p:nvSpPr>
              <p:cNvPr id="46" name="Rounded Rectangle 45"/>
              <p:cNvSpPr/>
              <p:nvPr/>
            </p:nvSpPr>
            <p:spPr>
              <a:xfrm>
                <a:off x="3070941"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47" name="Rounded Rectangle 46"/>
              <p:cNvSpPr/>
              <p:nvPr/>
            </p:nvSpPr>
            <p:spPr>
              <a:xfrm>
                <a:off x="1788229" y="3661455"/>
                <a:ext cx="1243584" cy="548640"/>
              </a:xfrm>
              <a:prstGeom prst="roundRect">
                <a:avLst>
                  <a:gd name="adj" fmla="val 516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48" name="Rounded Rectangle 47"/>
              <p:cNvSpPr/>
              <p:nvPr/>
            </p:nvSpPr>
            <p:spPr>
              <a:xfrm>
                <a:off x="505518" y="3661455"/>
                <a:ext cx="1243584" cy="548640"/>
              </a:xfrm>
              <a:prstGeom prst="roundRect">
                <a:avLst>
                  <a:gd name="adj" fmla="val 51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grpSp>
        <p:sp>
          <p:nvSpPr>
            <p:cNvPr id="49" name="TextBox 48"/>
            <p:cNvSpPr txBox="1"/>
            <p:nvPr/>
          </p:nvSpPr>
          <p:spPr>
            <a:xfrm>
              <a:off x="5069940" y="2672772"/>
              <a:ext cx="947375" cy="334230"/>
            </a:xfrm>
            <a:prstGeom prst="rect">
              <a:avLst/>
            </a:prstGeom>
            <a:noFill/>
          </p:spPr>
          <p:txBody>
            <a:bodyPr wrap="square" rtlCol="0">
              <a:spAutoFit/>
            </a:bodyPr>
            <a:lstStyle/>
            <a:p>
              <a:pPr algn="ctr"/>
              <a:r>
                <a:rPr lang="en-US" sz="2240" dirty="0"/>
                <a:t>Bins/Libs</a:t>
              </a:r>
            </a:p>
          </p:txBody>
        </p:sp>
        <p:sp>
          <p:nvSpPr>
            <p:cNvPr id="50" name="TextBox 49"/>
            <p:cNvSpPr txBox="1"/>
            <p:nvPr/>
          </p:nvSpPr>
          <p:spPr>
            <a:xfrm>
              <a:off x="6326354" y="2672772"/>
              <a:ext cx="1016180" cy="334230"/>
            </a:xfrm>
            <a:prstGeom prst="rect">
              <a:avLst/>
            </a:prstGeom>
            <a:noFill/>
          </p:spPr>
          <p:txBody>
            <a:bodyPr wrap="square" rtlCol="0">
              <a:spAutoFit/>
            </a:bodyPr>
            <a:lstStyle/>
            <a:p>
              <a:pPr algn="ctr"/>
              <a:r>
                <a:rPr lang="en-US" sz="2240" dirty="0">
                  <a:solidFill>
                    <a:schemeClr val="bg1"/>
                  </a:solidFill>
                </a:rPr>
                <a:t>Bins/Libs</a:t>
              </a:r>
            </a:p>
          </p:txBody>
        </p:sp>
        <p:sp>
          <p:nvSpPr>
            <p:cNvPr id="51" name="TextBox 50"/>
            <p:cNvSpPr txBox="1"/>
            <p:nvPr/>
          </p:nvSpPr>
          <p:spPr>
            <a:xfrm>
              <a:off x="7657103" y="2672772"/>
              <a:ext cx="947375" cy="334230"/>
            </a:xfrm>
            <a:prstGeom prst="rect">
              <a:avLst/>
            </a:prstGeom>
            <a:noFill/>
          </p:spPr>
          <p:txBody>
            <a:bodyPr wrap="square" rtlCol="0">
              <a:spAutoFit/>
            </a:bodyPr>
            <a:lstStyle/>
            <a:p>
              <a:pPr algn="ctr"/>
              <a:r>
                <a:rPr lang="en-US" sz="2240" dirty="0"/>
                <a:t>Bins/Libs</a:t>
              </a:r>
            </a:p>
          </p:txBody>
        </p:sp>
        <p:sp>
          <p:nvSpPr>
            <p:cNvPr id="52" name="TextBox 51"/>
            <p:cNvSpPr txBox="1"/>
            <p:nvPr/>
          </p:nvSpPr>
          <p:spPr>
            <a:xfrm>
              <a:off x="5081455" y="2101608"/>
              <a:ext cx="947375" cy="334230"/>
            </a:xfrm>
            <a:prstGeom prst="rect">
              <a:avLst/>
            </a:prstGeom>
            <a:noFill/>
          </p:spPr>
          <p:txBody>
            <a:bodyPr wrap="square" rtlCol="0">
              <a:spAutoFit/>
            </a:bodyPr>
            <a:lstStyle/>
            <a:p>
              <a:pPr algn="ctr"/>
              <a:r>
                <a:rPr lang="en-US" sz="2240" dirty="0"/>
                <a:t>App 1</a:t>
              </a:r>
            </a:p>
          </p:txBody>
        </p:sp>
        <p:sp>
          <p:nvSpPr>
            <p:cNvPr id="53" name="TextBox 52"/>
            <p:cNvSpPr txBox="1"/>
            <p:nvPr/>
          </p:nvSpPr>
          <p:spPr>
            <a:xfrm>
              <a:off x="6326354" y="2101608"/>
              <a:ext cx="1016180" cy="334230"/>
            </a:xfrm>
            <a:prstGeom prst="rect">
              <a:avLst/>
            </a:prstGeom>
            <a:noFill/>
          </p:spPr>
          <p:txBody>
            <a:bodyPr wrap="square" rtlCol="0">
              <a:spAutoFit/>
            </a:bodyPr>
            <a:lstStyle/>
            <a:p>
              <a:pPr algn="ctr"/>
              <a:r>
                <a:rPr lang="en-US" sz="2240" dirty="0">
                  <a:solidFill>
                    <a:schemeClr val="bg1"/>
                  </a:solidFill>
                </a:rPr>
                <a:t>App 2</a:t>
              </a:r>
            </a:p>
          </p:txBody>
        </p:sp>
        <p:sp>
          <p:nvSpPr>
            <p:cNvPr id="54" name="TextBox 53"/>
            <p:cNvSpPr txBox="1"/>
            <p:nvPr/>
          </p:nvSpPr>
          <p:spPr>
            <a:xfrm>
              <a:off x="7668618" y="2101608"/>
              <a:ext cx="947375" cy="334230"/>
            </a:xfrm>
            <a:prstGeom prst="rect">
              <a:avLst/>
            </a:prstGeom>
            <a:noFill/>
          </p:spPr>
          <p:txBody>
            <a:bodyPr wrap="square" rtlCol="0">
              <a:spAutoFit/>
            </a:bodyPr>
            <a:lstStyle/>
            <a:p>
              <a:pPr algn="ctr"/>
              <a:r>
                <a:rPr lang="en-US" sz="2240" dirty="0"/>
                <a:t>App 3</a:t>
              </a:r>
            </a:p>
          </p:txBody>
        </p:sp>
        <p:sp>
          <p:nvSpPr>
            <p:cNvPr id="55" name="Rounded Rectangle 54"/>
            <p:cNvSpPr/>
            <p:nvPr/>
          </p:nvSpPr>
          <p:spPr>
            <a:xfrm>
              <a:off x="6206723" y="1423930"/>
              <a:ext cx="1282711" cy="1709637"/>
            </a:xfrm>
            <a:prstGeom prst="roundRect">
              <a:avLst>
                <a:gd name="adj" fmla="val 516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56" name="TextBox 55"/>
            <p:cNvSpPr txBox="1"/>
            <p:nvPr/>
          </p:nvSpPr>
          <p:spPr>
            <a:xfrm>
              <a:off x="6273957" y="1523723"/>
              <a:ext cx="1148241" cy="371889"/>
            </a:xfrm>
            <a:prstGeom prst="rect">
              <a:avLst/>
            </a:prstGeom>
            <a:noFill/>
          </p:spPr>
          <p:txBody>
            <a:bodyPr wrap="square" rtlCol="0">
              <a:spAutoFit/>
            </a:bodyPr>
            <a:lstStyle/>
            <a:p>
              <a:pPr algn="ctr"/>
              <a:r>
                <a:rPr lang="en-US" sz="2560" b="1" dirty="0">
                  <a:solidFill>
                    <a:schemeClr val="bg1"/>
                  </a:solidFill>
                </a:rPr>
                <a:t>Container</a:t>
              </a:r>
            </a:p>
          </p:txBody>
        </p:sp>
      </p:grpSp>
    </p:spTree>
    <p:extLst>
      <p:ext uri="{BB962C8B-B14F-4D97-AF65-F5344CB8AC3E}">
        <p14:creationId xmlns:p14="http://schemas.microsoft.com/office/powerpoint/2010/main" val="4125276006"/>
      </p:ext>
    </p:extLst>
  </p:cSld>
  <p:clrMapOvr>
    <a:masterClrMapping/>
  </p:clrMapOvr>
  <p:transition>
    <p:fade/>
  </p:transition>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58262</TotalTime>
  <Words>11899</Words>
  <Application>Microsoft Office PowerPoint</Application>
  <PresentationFormat>Custom</PresentationFormat>
  <Paragraphs>1374</Paragraphs>
  <Slides>69</Slides>
  <Notes>58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69</vt:i4>
      </vt:variant>
    </vt:vector>
  </HeadingPairs>
  <TitlesOfParts>
    <vt:vector size="82" baseType="lpstr">
      <vt:lpstr>Amazon Ember</vt:lpstr>
      <vt:lpstr>Amazon Ember Display</vt:lpstr>
      <vt:lpstr>Amazon Ember Heavy</vt:lpstr>
      <vt:lpstr>Amazon Ember Light</vt:lpstr>
      <vt:lpstr>Amazon Ember Regular</vt:lpstr>
      <vt:lpstr>Arial</vt:lpstr>
      <vt:lpstr>Calibri</vt:lpstr>
      <vt:lpstr>Courier New</vt:lpstr>
      <vt:lpstr>Lucida Console</vt:lpstr>
      <vt:lpstr>Roboto Condensed</vt:lpstr>
      <vt:lpstr>Times New Roman</vt:lpstr>
      <vt:lpstr>Wingdings</vt:lpstr>
      <vt:lpstr>DeckTemplate-AWS</vt:lpstr>
      <vt:lpstr>PowerPoint Presentation</vt:lpstr>
      <vt:lpstr>Agenda</vt:lpstr>
      <vt:lpstr>Introduction</vt:lpstr>
      <vt:lpstr>Application environment components</vt:lpstr>
      <vt:lpstr>It worked on my machine, why not in prod?</vt:lpstr>
      <vt:lpstr>Docker to the rescue</vt:lpstr>
      <vt:lpstr>Docker container image</vt:lpstr>
      <vt:lpstr>Four environments, same container</vt:lpstr>
      <vt:lpstr>Virtual machine versus Docker</vt:lpstr>
      <vt:lpstr>Why customers adopt containers</vt:lpstr>
      <vt:lpstr>The containers stack on AWS</vt:lpstr>
      <vt:lpstr>AWS container services landscape</vt:lpstr>
      <vt:lpstr>Amazon ECR</vt:lpstr>
      <vt:lpstr>Amazon ECR Registries</vt:lpstr>
      <vt:lpstr>Amazon ECR Repositories</vt:lpstr>
      <vt:lpstr>Container Images</vt:lpstr>
      <vt:lpstr>Container Images: Lifecycle policies</vt:lpstr>
      <vt:lpstr>Container Images: Lifecycle policies</vt:lpstr>
      <vt:lpstr>Container Images: Image scanning</vt:lpstr>
      <vt:lpstr>Security in Amazon Elastic Container Registry</vt:lpstr>
      <vt:lpstr>Security in Amazon Elastic Container Registry</vt:lpstr>
      <vt:lpstr>Amazon EKS</vt:lpstr>
      <vt:lpstr>PowerPoint Presentation</vt:lpstr>
      <vt:lpstr>Open flexibility</vt:lpstr>
      <vt:lpstr>Run your containers anywhere based on your workload needs</vt:lpstr>
      <vt:lpstr>Kubernetes Concepts</vt:lpstr>
      <vt:lpstr>Kubernetes Concepts</vt:lpstr>
      <vt:lpstr>Kubernetes with EKS vs running on EC2?</vt:lpstr>
      <vt:lpstr>EKS is Kubernetes Certified</vt:lpstr>
      <vt:lpstr>Containers options on AWS – over time </vt:lpstr>
      <vt:lpstr>Containers options on AWS – over time </vt:lpstr>
      <vt:lpstr>EKS data plane options Worker nodes only</vt:lpstr>
      <vt:lpstr>EKS data plane options Mixed mode</vt:lpstr>
      <vt:lpstr>EKS data plane options Fargate only </vt:lpstr>
      <vt:lpstr>Fargate profile template </vt:lpstr>
      <vt:lpstr>Simplified deployment flow</vt:lpstr>
      <vt:lpstr>Simplified deployment flow</vt:lpstr>
      <vt:lpstr>Amazon ECS</vt:lpstr>
      <vt:lpstr>Powerful simplicity</vt:lpstr>
      <vt:lpstr>PowerPoint Presentation</vt:lpstr>
      <vt:lpstr>PowerPoint Presentation</vt:lpstr>
      <vt:lpstr>Amazon ECS constructs</vt:lpstr>
      <vt:lpstr>Amazon ECS constructs</vt:lpstr>
      <vt:lpstr>Amazon ECS constructs</vt:lpstr>
      <vt:lpstr>Amazon ECS constructs</vt:lpstr>
      <vt:lpstr>Task definition</vt:lpstr>
      <vt:lpstr>Deploying on ECS: Tasks vs Services</vt:lpstr>
      <vt:lpstr>Task placement</vt:lpstr>
      <vt:lpstr>PowerPoint Presentation</vt:lpstr>
      <vt:lpstr>Without Fargate – you manage more than just containers</vt:lpstr>
      <vt:lpstr>PowerPoint Presentation</vt:lpstr>
      <vt:lpstr>PowerPoint Presentation</vt:lpstr>
      <vt:lpstr>PowerPoint Presentation</vt:lpstr>
      <vt:lpstr>AWS Fargate platform versions </vt:lpstr>
      <vt:lpstr>AWS Fargate</vt:lpstr>
      <vt:lpstr>Fully managed container environment  with AWS ECS + Fargate </vt:lpstr>
      <vt:lpstr>Amazon ECS and EKS</vt:lpstr>
      <vt:lpstr>Amazon EKS or Amazon ECS?</vt:lpstr>
      <vt:lpstr>AWS Batch </vt:lpstr>
      <vt:lpstr>What is AWS Batch?</vt:lpstr>
      <vt:lpstr>Why AWS Batch?</vt:lpstr>
      <vt:lpstr>Who uses AWS Batch?</vt:lpstr>
      <vt:lpstr>AWS Batch Key Concepts</vt:lpstr>
      <vt:lpstr>Job Definitions </vt:lpstr>
      <vt:lpstr>Job States</vt:lpstr>
      <vt:lpstr>Job Queues</vt:lpstr>
      <vt:lpstr>Scheduler</vt:lpstr>
      <vt:lpstr>Compute environments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Chakram, David John</cp:lastModifiedBy>
  <cp:revision>204</cp:revision>
  <dcterms:created xsi:type="dcterms:W3CDTF">2016-06-17T18:22:10Z</dcterms:created>
  <dcterms:modified xsi:type="dcterms:W3CDTF">2023-11-08T07:11:08Z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