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16"/>
  </p:notesMasterIdLst>
  <p:handoutMasterIdLst>
    <p:handoutMasterId r:id="rId17"/>
  </p:handoutMasterIdLst>
  <p:sldIdLst>
    <p:sldId id="331" r:id="rId5"/>
    <p:sldId id="339" r:id="rId6"/>
    <p:sldId id="340" r:id="rId7"/>
    <p:sldId id="343" r:id="rId8"/>
    <p:sldId id="342" r:id="rId9"/>
    <p:sldId id="341" r:id="rId10"/>
    <p:sldId id="300" r:id="rId11"/>
    <p:sldId id="344" r:id="rId12"/>
    <p:sldId id="333" r:id="rId13"/>
    <p:sldId id="345" r:id="rId14"/>
    <p:sldId id="346" r:id="rId15"/>
  </p:sldIdLst>
  <p:sldSz cx="14630400" cy="8229600"/>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2" orient="horz" pos="4656" userDrawn="1">
          <p15:clr>
            <a:srgbClr val="A4A3A4"/>
          </p15:clr>
        </p15:guide>
        <p15:guide id="3" orient="horz" pos="3888" userDrawn="1">
          <p15:clr>
            <a:srgbClr val="A4A3A4"/>
          </p15:clr>
        </p15:guide>
        <p15:guide id="4" orient="horz" pos="5114" userDrawn="1">
          <p15:clr>
            <a:srgbClr val="A4A3A4"/>
          </p15:clr>
        </p15:guide>
        <p15:guide id="5" orient="horz" pos="2160" userDrawn="1">
          <p15:clr>
            <a:srgbClr val="A4A3A4"/>
          </p15:clr>
        </p15:guide>
        <p15:guide id="6" orient="horz" pos="2208" userDrawn="1">
          <p15:clr>
            <a:srgbClr val="A4A3A4"/>
          </p15:clr>
        </p15:guide>
        <p15:guide id="7" orient="horz" pos="3360" userDrawn="1">
          <p15:clr>
            <a:srgbClr val="A4A3A4"/>
          </p15:clr>
        </p15:guide>
        <p15:guide id="8" orient="horz" pos="200" userDrawn="1">
          <p15:clr>
            <a:srgbClr val="A4A3A4"/>
          </p15:clr>
        </p15:guide>
        <p15:guide id="9" orient="horz" pos="3370" userDrawn="1">
          <p15:clr>
            <a:srgbClr val="A4A3A4"/>
          </p15:clr>
        </p15:guide>
        <p15:guide id="10" orient="horz" pos="4574" userDrawn="1">
          <p15:clr>
            <a:srgbClr val="A4A3A4"/>
          </p15:clr>
        </p15:guide>
        <p15:guide id="11" pos="1536" userDrawn="1">
          <p15:clr>
            <a:srgbClr val="A4A3A4"/>
          </p15:clr>
        </p15:guide>
        <p15:guide id="12" pos="2808" userDrawn="1">
          <p15:clr>
            <a:srgbClr val="A4A3A4"/>
          </p15:clr>
        </p15:guide>
        <p15:guide id="13" pos="4608" userDrawn="1">
          <p15:clr>
            <a:srgbClr val="A4A3A4"/>
          </p15:clr>
        </p15:guide>
        <p15:guide id="14" pos="4032" userDrawn="1">
          <p15:clr>
            <a:srgbClr val="A4A3A4"/>
          </p15:clr>
        </p15:guide>
        <p15:guide id="15" pos="7667" userDrawn="1">
          <p15:clr>
            <a:srgbClr val="A4A3A4"/>
          </p15:clr>
        </p15:guide>
        <p15:guide id="16" pos="3979" userDrawn="1">
          <p15:clr>
            <a:srgbClr val="A4A3A4"/>
          </p15:clr>
        </p15:guide>
        <p15:guide id="17" pos="2755" userDrawn="1">
          <p15:clr>
            <a:srgbClr val="A4A3A4"/>
          </p15:clr>
        </p15:guide>
        <p15:guide id="18" pos="1579" userDrawn="1">
          <p15:clr>
            <a:srgbClr val="A4A3A4"/>
          </p15:clr>
        </p15:guide>
        <p15:guide id="19" pos="7709" userDrawn="1">
          <p15:clr>
            <a:srgbClr val="A4A3A4"/>
          </p15:clr>
        </p15:guide>
        <p15:guide id="20" pos="5211" userDrawn="1">
          <p15:clr>
            <a:srgbClr val="A4A3A4"/>
          </p15:clr>
        </p15:guide>
        <p15:guide id="22" pos="5256" userDrawn="1">
          <p15:clr>
            <a:srgbClr val="A4A3A4"/>
          </p15:clr>
        </p15:guide>
        <p15:guide id="23" pos="6432" userDrawn="1">
          <p15:clr>
            <a:srgbClr val="A4A3A4"/>
          </p15:clr>
        </p15:guide>
        <p15:guide id="24" pos="6480" userDrawn="1">
          <p15:clr>
            <a:srgbClr val="A4A3A4"/>
          </p15:clr>
        </p15:guide>
        <p15:guide id="25" pos="8880" userDrawn="1">
          <p15:clr>
            <a:srgbClr val="A4A3A4"/>
          </p15:clr>
        </p15:guide>
        <p15:guide id="26" pos="352" userDrawn="1">
          <p15:clr>
            <a:srgbClr val="A4A3A4"/>
          </p15:clr>
        </p15:guide>
        <p15:guide id="27" pos="794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595A5D"/>
    <a:srgbClr val="232F3E"/>
    <a:srgbClr val="414042"/>
    <a:srgbClr val="DCDCDC"/>
    <a:srgbClr val="4F81BD"/>
    <a:srgbClr val="0C9B2E"/>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94" autoAdjust="0"/>
    <p:restoredTop sz="95191" autoAdjust="0"/>
  </p:normalViewPr>
  <p:slideViewPr>
    <p:cSldViewPr snapToGrid="0" showGuides="1">
      <p:cViewPr varScale="1">
        <p:scale>
          <a:sx n="86" d="100"/>
          <a:sy n="86" d="100"/>
        </p:scale>
        <p:origin x="640" y="200"/>
      </p:cViewPr>
      <p:guideLst>
        <p:guide orient="horz" pos="2592"/>
        <p:guide orient="horz" pos="4656"/>
        <p:guide orient="horz" pos="3888"/>
        <p:guide orient="horz" pos="5114"/>
        <p:guide orient="horz" pos="2160"/>
        <p:guide orient="horz" pos="2208"/>
        <p:guide orient="horz" pos="3360"/>
        <p:guide orient="horz" pos="200"/>
        <p:guide orient="horz" pos="3370"/>
        <p:guide orient="horz" pos="4574"/>
        <p:guide pos="1536"/>
        <p:guide pos="2808"/>
        <p:guide pos="4608"/>
        <p:guide pos="4032"/>
        <p:guide pos="7667"/>
        <p:guide pos="3979"/>
        <p:guide pos="2755"/>
        <p:guide pos="1579"/>
        <p:guide pos="7709"/>
        <p:guide pos="5211"/>
        <p:guide pos="5256"/>
        <p:guide pos="6432"/>
        <p:guide pos="6480"/>
        <p:guide pos="8880"/>
        <p:guide pos="352"/>
        <p:guide pos="79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9" d="100"/>
          <a:sy n="109" d="100"/>
        </p:scale>
        <p:origin x="3176"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EAAF34-71F8-6342-832E-C583FEB3FB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700CEA-93F0-3648-8636-3ECA00800B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887149-AF03-6142-908A-3DD284EAF54B}" type="datetimeFigureOut">
              <a:rPr lang="en-US" smtClean="0"/>
              <a:t>7/21/21</a:t>
            </a:fld>
            <a:endParaRPr lang="en-US"/>
          </a:p>
        </p:txBody>
      </p:sp>
      <p:sp>
        <p:nvSpPr>
          <p:cNvPr id="4" name="Footer Placeholder 3">
            <a:extLst>
              <a:ext uri="{FF2B5EF4-FFF2-40B4-BE49-F238E27FC236}">
                <a16:creationId xmlns:a16="http://schemas.microsoft.com/office/drawing/2014/main" id="{15D72482-B212-B34F-AAFC-10B8C8EF77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F0B9C6E-4611-5A44-8B47-37FCE89DEB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AC043-34FA-4C46-BDAD-AE3E2DBAD1A4}" type="slidenum">
              <a:rPr lang="en-US" smtClean="0"/>
              <a:t>‹#›</a:t>
            </a:fld>
            <a:endParaRPr lang="en-US"/>
          </a:p>
        </p:txBody>
      </p:sp>
    </p:spTree>
    <p:extLst>
      <p:ext uri="{BB962C8B-B14F-4D97-AF65-F5344CB8AC3E}">
        <p14:creationId xmlns:p14="http://schemas.microsoft.com/office/powerpoint/2010/main" val="2463646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7/20/21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731520" rtl="0" eaLnBrk="1" latinLnBrk="0" hangingPunct="1">
      <a:defRPr sz="1920" b="0" i="0" kern="1200">
        <a:solidFill>
          <a:schemeClr val="tx1"/>
        </a:solidFill>
        <a:latin typeface="Amazon Ember Regular" charset="0"/>
        <a:ea typeface="+mn-ea"/>
        <a:cs typeface="+mn-cs"/>
      </a:defRPr>
    </a:lvl1pPr>
    <a:lvl2pPr marL="731520" algn="l" defTabSz="731520" rtl="0" eaLnBrk="1" latinLnBrk="0" hangingPunct="1">
      <a:defRPr sz="1920" b="0" i="0" kern="1200">
        <a:solidFill>
          <a:schemeClr val="tx1"/>
        </a:solidFill>
        <a:latin typeface="Amazon Ember Regular" charset="0"/>
        <a:ea typeface="+mn-ea"/>
        <a:cs typeface="+mn-cs"/>
      </a:defRPr>
    </a:lvl2pPr>
    <a:lvl3pPr marL="1463040" algn="l" defTabSz="731520" rtl="0" eaLnBrk="1" latinLnBrk="0" hangingPunct="1">
      <a:defRPr sz="1920" b="0" i="0" kern="1200">
        <a:solidFill>
          <a:schemeClr val="tx1"/>
        </a:solidFill>
        <a:latin typeface="Amazon Ember Regular" charset="0"/>
        <a:ea typeface="+mn-ea"/>
        <a:cs typeface="+mn-cs"/>
      </a:defRPr>
    </a:lvl3pPr>
    <a:lvl4pPr marL="2194560" algn="l" defTabSz="731520" rtl="0" eaLnBrk="1" latinLnBrk="0" hangingPunct="1">
      <a:defRPr sz="1920" b="0" i="0" kern="1200">
        <a:solidFill>
          <a:schemeClr val="tx1"/>
        </a:solidFill>
        <a:latin typeface="Amazon Ember Regular" charset="0"/>
        <a:ea typeface="+mn-ea"/>
        <a:cs typeface="+mn-cs"/>
      </a:defRPr>
    </a:lvl4pPr>
    <a:lvl5pPr marL="2926080" algn="l" defTabSz="731520" rtl="0" eaLnBrk="1" latinLnBrk="0" hangingPunct="1">
      <a:defRPr sz="1920" b="0" i="0" kern="1200">
        <a:solidFill>
          <a:schemeClr val="tx1"/>
        </a:solidFill>
        <a:latin typeface="Amazon Ember Regular" charset="0"/>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using a full bleed photo, please put a 75% transparent squid ink overlay to ensure the title can be read.</a:t>
            </a:r>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221190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flink.apache.org</a:t>
            </a:r>
            <a:r>
              <a:rPr lang="en-US" dirty="0"/>
              <a:t>/</a:t>
            </a:r>
            <a:r>
              <a:rPr lang="en-US" dirty="0" err="1"/>
              <a:t>material.html</a:t>
            </a:r>
            <a:endParaRPr lang="en-US" dirty="0"/>
          </a:p>
          <a:p>
            <a:r>
              <a:rPr lang="en-US" dirty="0"/>
              <a:t>https://</a:t>
            </a:r>
            <a:r>
              <a:rPr lang="en-US" dirty="0" err="1"/>
              <a:t>beam.apache.org</a:t>
            </a:r>
            <a:r>
              <a:rPr lang="en-US" dirty="0"/>
              <a:t>/community/logos/</a:t>
            </a:r>
          </a:p>
        </p:txBody>
      </p:sp>
      <p:sp>
        <p:nvSpPr>
          <p:cNvPr id="4" name="Slide Number Placeholder 3"/>
          <p:cNvSpPr>
            <a:spLocks noGrp="1"/>
          </p:cNvSpPr>
          <p:nvPr>
            <p:ph type="sldNum" sz="quarter" idx="5"/>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25310440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Cover_Squid_C-01_ORANGE_1280x720_2x.png"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PURPLE_1280x720_Cluster-B_2x.png" TargetMode="External"/><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ORANGE_1280x720_2x.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RED-ORANGE_1280x720_Cluster-A_2x.png" TargetMode="Externa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RED_1280x720_Cluster-B_2x.png"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YELLOW_1280x720_Cluster-D_2x.png" TargetMode="External"/><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_TwoSpeakers">
    <p:bg>
      <p:bgRef idx="1001">
        <a:schemeClr val="bg2"/>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FE126EE-C025-5948-A2CA-09B44FD20E5E}"/>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6" name="Text Placeholder 11"/>
          <p:cNvSpPr>
            <a:spLocks noGrp="1"/>
          </p:cNvSpPr>
          <p:nvPr>
            <p:ph type="body" sz="quarter" idx="10" hasCustomPrompt="1"/>
          </p:nvPr>
        </p:nvSpPr>
        <p:spPr>
          <a:xfrm>
            <a:off x="548640" y="5950356"/>
            <a:ext cx="5892800" cy="996597"/>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a:lvl1pPr>
          </a:lstStyle>
          <a:p>
            <a:pPr lvl="0"/>
            <a:r>
              <a:rPr lang="en-US" dirty="0"/>
              <a:t>Click to edit subtitle</a:t>
            </a:r>
          </a:p>
        </p:txBody>
      </p:sp>
      <p:pic>
        <p:nvPicPr>
          <p:cNvPr id="9" name="Picture 8"/>
          <p:cNvPicPr>
            <a:picLocks noChangeAspect="1"/>
          </p:cNvPicPr>
          <p:nvPr userDrawn="1"/>
        </p:nvPicPr>
        <p:blipFill>
          <a:blip r:embed="rId4"/>
          <a:srcRect/>
          <a:stretch/>
        </p:blipFill>
        <p:spPr>
          <a:xfrm>
            <a:off x="548820" y="731520"/>
            <a:ext cx="1356939" cy="811459"/>
          </a:xfrm>
          <a:prstGeom prst="rect">
            <a:avLst/>
          </a:prstGeom>
        </p:spPr>
      </p:pic>
      <p:sp>
        <p:nvSpPr>
          <p:cNvPr id="7" name="TextBox 6">
            <a:extLst>
              <a:ext uri="{FF2B5EF4-FFF2-40B4-BE49-F238E27FC236}">
                <a16:creationId xmlns:a16="http://schemas.microsoft.com/office/drawing/2014/main" id="{8FA84D03-8133-8347-8776-300EBD9F8B8C}"/>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t>
            </a:r>
          </a:p>
        </p:txBody>
      </p:sp>
    </p:spTree>
    <p:extLst>
      <p:ext uri="{BB962C8B-B14F-4D97-AF65-F5344CB8AC3E}">
        <p14:creationId xmlns:p14="http://schemas.microsoft.com/office/powerpoint/2010/main" val="22170408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_Coll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39" y="1645920"/>
            <a:ext cx="4572000"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509760" y="1645920"/>
            <a:ext cx="4572000" cy="5028635"/>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5486400" y="1645920"/>
            <a:ext cx="3657600" cy="2686296"/>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5486400" y="4767345"/>
            <a:ext cx="3657600" cy="1892899"/>
          </a:xfrm>
          <a:prstGeom prst="rect">
            <a:avLst/>
          </a:prstGeom>
        </p:spPr>
        <p:txBody>
          <a:bodyPr/>
          <a:lstStyle/>
          <a:p>
            <a:endParaRPr lang="en-US"/>
          </a:p>
        </p:txBody>
      </p:sp>
    </p:spTree>
    <p:extLst>
      <p:ext uri="{BB962C8B-B14F-4D97-AF65-F5344CB8AC3E}">
        <p14:creationId xmlns:p14="http://schemas.microsoft.com/office/powerpoint/2010/main" val="2901287801"/>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_Im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38862" y="183898"/>
            <a:ext cx="13520037" cy="873186"/>
          </a:xfrm>
        </p:spPr>
        <p:txBody>
          <a:bodyPr>
            <a:normAutofit/>
          </a:bodyPr>
          <a:lstStyle>
            <a:lvl1pPr>
              <a:defRPr sz="3800">
                <a:solidFill>
                  <a:schemeClr val="tx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8330183"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326880" y="1645920"/>
            <a:ext cx="4754880" cy="5028635"/>
          </a:xfrm>
          <a:prstGeom prst="rect">
            <a:avLst/>
          </a:prstGeom>
        </p:spPr>
        <p:txBody>
          <a:bodyPr/>
          <a:lstStyle/>
          <a:p>
            <a:endParaRPr lang="en-US"/>
          </a:p>
        </p:txBody>
      </p:sp>
    </p:spTree>
    <p:extLst>
      <p:ext uri="{BB962C8B-B14F-4D97-AF65-F5344CB8AC3E}">
        <p14:creationId xmlns:p14="http://schemas.microsoft.com/office/powerpoint/2010/main" val="45102675"/>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_Image_Center">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13514832" cy="5338152"/>
          </a:xfrm>
          <a:prstGeom prst="rect">
            <a:avLst/>
          </a:prstGeom>
        </p:spPr>
        <p:txBody>
          <a:bodyPr/>
          <a:lstStyle/>
          <a:p>
            <a:endParaRPr lang="en-US"/>
          </a:p>
        </p:txBody>
      </p:sp>
    </p:spTree>
    <p:extLst>
      <p:ext uri="{BB962C8B-B14F-4D97-AF65-F5344CB8AC3E}">
        <p14:creationId xmlns:p14="http://schemas.microsoft.com/office/powerpoint/2010/main" val="334530184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_Bleed_Image">
    <p:bg>
      <p:bgRef idx="1001">
        <a:schemeClr val="bg2"/>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1"/>
            <a:ext cx="14630400" cy="8229598"/>
          </a:xfrm>
          <a:prstGeom prst="rect">
            <a:avLst/>
          </a:prstGeom>
        </p:spPr>
        <p:txBody>
          <a:bodyPr/>
          <a:lstStyle/>
          <a:p>
            <a:endParaRPr lang="en-US" dirty="0"/>
          </a:p>
        </p:txBody>
      </p:sp>
      <p:sp>
        <p:nvSpPr>
          <p:cNvPr id="11" name="Title 1"/>
          <p:cNvSpPr>
            <a:spLocks noGrp="1"/>
          </p:cNvSpPr>
          <p:nvPr>
            <p:ph type="title"/>
          </p:nvPr>
        </p:nvSpPr>
        <p:spPr>
          <a:xfrm>
            <a:off x="548640" y="183898"/>
            <a:ext cx="13510260" cy="873186"/>
          </a:xfrm>
        </p:spPr>
        <p:txBody>
          <a:bodyPr>
            <a:normAutofit/>
          </a:bodyPr>
          <a:lstStyle>
            <a:lvl1pPr>
              <a:defRPr sz="38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243516696"/>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645920"/>
            <a:ext cx="14630400" cy="532964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15" name="Picture Placeholder 2"/>
          <p:cNvSpPr>
            <a:spLocks noGrp="1"/>
          </p:cNvSpPr>
          <p:nvPr>
            <p:ph type="pic" sz="quarter" idx="16"/>
          </p:nvPr>
        </p:nvSpPr>
        <p:spPr>
          <a:xfrm>
            <a:off x="946674" y="2502419"/>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4328298"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7709922"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11091547"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946674"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4328298"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7709922"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11091547" y="4696978"/>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Tree>
    <p:extLst>
      <p:ext uri="{BB962C8B-B14F-4D97-AF65-F5344CB8AC3E}">
        <p14:creationId xmlns:p14="http://schemas.microsoft.com/office/powerpoint/2010/main" val="230250567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543902" y="1873467"/>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5566893"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10599958"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543902"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5566893"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10599958"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548640" y="1645920"/>
            <a:ext cx="13510260" cy="5003800"/>
          </a:xfrm>
          <a:prstGeom prst="rect">
            <a:avLst/>
          </a:prstGeom>
        </p:spPr>
        <p:txBody>
          <a:bodyPr/>
          <a:lstStyle/>
          <a:p>
            <a:endParaRPr lang="en-US" dirty="0"/>
          </a:p>
        </p:txBody>
      </p:sp>
    </p:spTree>
    <p:extLst>
      <p:ext uri="{BB962C8B-B14F-4D97-AF65-F5344CB8AC3E}">
        <p14:creationId xmlns:p14="http://schemas.microsoft.com/office/powerpoint/2010/main" val="2636968817"/>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r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1547361944"/>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467069072"/>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n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308330463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548640" y="183898"/>
            <a:ext cx="13510260" cy="993392"/>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548640" y="1645920"/>
            <a:ext cx="13510260" cy="4686301"/>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3486515"/>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_Slide_and_Subtitle">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3C1FD3-FC9E-C648-807B-884C49CEAC99}"/>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hasCustomPrompt="1"/>
          </p:nvPr>
        </p:nvSpPr>
        <p:spPr>
          <a:xfrm>
            <a:off x="548640" y="3108960"/>
            <a:ext cx="12435840" cy="1488168"/>
          </a:xfrm>
        </p:spPr>
        <p:txBody>
          <a:bodyPr anchor="ctr">
            <a:noAutofit/>
          </a:bodyPr>
          <a:lstStyle>
            <a:lvl1pPr algn="l">
              <a:defRPr sz="9600" b="1" cap="none">
                <a:solidFill>
                  <a:schemeClr val="tx1"/>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spTree>
    <p:extLst>
      <p:ext uri="{BB962C8B-B14F-4D97-AF65-F5344CB8AC3E}">
        <p14:creationId xmlns:p14="http://schemas.microsoft.com/office/powerpoint/2010/main" val="3414820308"/>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ivider_Slide_and_Subtitl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340E26-B0F6-0540-8F51-9CF877A48E26}"/>
              </a:ext>
            </a:extLst>
          </p:cNvPr>
          <p:cNvSpPr/>
          <p:nvPr userDrawn="1"/>
        </p:nvSpPr>
        <p:spPr>
          <a:xfrm>
            <a:off x="12984480" y="7351776"/>
            <a:ext cx="1328928" cy="68275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C088F35-39AE-534E-AD03-B21DD335F80D}"/>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hasCustomPrompt="1"/>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548820" y="731520"/>
            <a:ext cx="1356939" cy="811459"/>
          </a:xfrm>
          <a:prstGeom prst="rect">
            <a:avLst/>
          </a:prstGeom>
        </p:spPr>
      </p:pic>
    </p:spTree>
    <p:extLst>
      <p:ext uri="{BB962C8B-B14F-4D97-AF65-F5344CB8AC3E}">
        <p14:creationId xmlns:p14="http://schemas.microsoft.com/office/powerpoint/2010/main" val="3192394863"/>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lank_Pa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548639" y="183898"/>
            <a:ext cx="13514832" cy="904122"/>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extBox 3">
            <a:extLst>
              <a:ext uri="{FF2B5EF4-FFF2-40B4-BE49-F238E27FC236}">
                <a16:creationId xmlns:a16="http://schemas.microsoft.com/office/drawing/2014/main" id="{C680CA43-5C49-A347-BAC4-268F3B7F1BC4}"/>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t>
            </a:r>
          </a:p>
        </p:txBody>
      </p:sp>
      <p:pic>
        <p:nvPicPr>
          <p:cNvPr id="5" name="Picture 4">
            <a:extLst>
              <a:ext uri="{FF2B5EF4-FFF2-40B4-BE49-F238E27FC236}">
                <a16:creationId xmlns:a16="http://schemas.microsoft.com/office/drawing/2014/main" id="{95568472-78C1-FD4C-80A1-628CA86D3F06}"/>
              </a:ext>
            </a:extLst>
          </p:cNvPr>
          <p:cNvPicPr>
            <a:picLocks noChangeAspect="1"/>
          </p:cNvPicPr>
          <p:nvPr userDrawn="1"/>
        </p:nvPicPr>
        <p:blipFill>
          <a:blip r:embed="rId2"/>
          <a:srcRect/>
          <a:stretch/>
        </p:blipFill>
        <p:spPr>
          <a:xfrm>
            <a:off x="13349613" y="7531058"/>
            <a:ext cx="709192" cy="424102"/>
          </a:xfrm>
          <a:prstGeom prst="rect">
            <a:avLst/>
          </a:prstGeom>
        </p:spPr>
      </p:pic>
    </p:spTree>
    <p:extLst>
      <p:ext uri="{BB962C8B-B14F-4D97-AF65-F5344CB8AC3E}">
        <p14:creationId xmlns:p14="http://schemas.microsoft.com/office/powerpoint/2010/main" val="2381838818"/>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able_of_Content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4947" y="1645920"/>
            <a:ext cx="13514832" cy="5686282"/>
          </a:xfrm>
          <a:prstGeom prst="rect">
            <a:avLst/>
          </a:prstGeom>
        </p:spPr>
        <p:txBody>
          <a:bodyPr/>
          <a:lstStyle>
            <a:lvl1pPr marL="0" indent="0">
              <a:buNone/>
              <a:defRPr>
                <a:solidFill>
                  <a:schemeClr val="tx2"/>
                </a:solidFill>
              </a:defRPr>
            </a:lvl1pPr>
            <a:lvl2pPr marL="1188720" indent="-457200">
              <a:buFont typeface="Arial"/>
              <a:buChar char="•"/>
              <a:defRPr>
                <a:solidFill>
                  <a:schemeClr val="tx2"/>
                </a:solidFill>
              </a:defRPr>
            </a:lvl2pPr>
            <a:lvl3pPr marL="1828800" indent="-365760">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95596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ow_to_Use">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t>
            </a:r>
          </a:p>
        </p:txBody>
      </p:sp>
      <p:pic>
        <p:nvPicPr>
          <p:cNvPr id="11" name="Picture 10">
            <a:extLst>
              <a:ext uri="{FF2B5EF4-FFF2-40B4-BE49-F238E27FC236}">
                <a16:creationId xmlns:a16="http://schemas.microsoft.com/office/drawing/2014/main" id="{078E12B8-1389-044D-9E65-845118C8F28C}"/>
              </a:ext>
            </a:extLst>
          </p:cNvPr>
          <p:cNvPicPr>
            <a:picLocks noChangeAspect="1"/>
          </p:cNvPicPr>
          <p:nvPr userDrawn="1"/>
        </p:nvPicPr>
        <p:blipFill>
          <a:blip r:embed="rId2"/>
          <a:srcRect/>
          <a:stretch/>
        </p:blipFill>
        <p:spPr>
          <a:xfrm>
            <a:off x="13349613" y="7531058"/>
            <a:ext cx="709192" cy="424102"/>
          </a:xfrm>
          <a:prstGeom prst="rect">
            <a:avLst/>
          </a:prstGeom>
        </p:spPr>
      </p:pic>
    </p:spTree>
    <p:extLst>
      <p:ext uri="{BB962C8B-B14F-4D97-AF65-F5344CB8AC3E}">
        <p14:creationId xmlns:p14="http://schemas.microsoft.com/office/powerpoint/2010/main" val="426676074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Ref idx="1001">
        <a:schemeClr val="bg2"/>
      </p:bgRef>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91C32C7-59F5-DF47-8723-035723E617D2}"/>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spTree>
    <p:extLst>
      <p:ext uri="{BB962C8B-B14F-4D97-AF65-F5344CB8AC3E}">
        <p14:creationId xmlns:p14="http://schemas.microsoft.com/office/powerpoint/2010/main" val="21248375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bg>
      <p:bgRef idx="1001">
        <a:schemeClr val="bg2"/>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CC5A18C-E55B-8242-9A52-05588436727F}"/>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402902038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_Slid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BA6A43-4E15-784A-AF64-33ECD7483B38}"/>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3037228628"/>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_Slide_SquidInk">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A74084-2156-C643-BCD7-AEC980321020}"/>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46358460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_Bulleted_Lis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1460" cy="873186"/>
          </a:xfrm>
        </p:spPr>
        <p:txBody>
          <a:bodyPr/>
          <a:lstStyle/>
          <a:p>
            <a:r>
              <a:rPr lang="en-US" dirty="0"/>
              <a:t>Click to edit Master title style</a:t>
            </a:r>
          </a:p>
        </p:txBody>
      </p:sp>
      <p:sp>
        <p:nvSpPr>
          <p:cNvPr id="3" name="Content Placeholder 2"/>
          <p:cNvSpPr>
            <a:spLocks noGrp="1"/>
          </p:cNvSpPr>
          <p:nvPr>
            <p:ph sz="half" idx="1"/>
          </p:nvPr>
        </p:nvSpPr>
        <p:spPr>
          <a:xfrm>
            <a:off x="548640" y="1645920"/>
            <a:ext cx="13510260" cy="5431155"/>
          </a:xfrm>
          <a:prstGeom prst="rect">
            <a:avLst/>
          </a:prstGeom>
        </p:spPr>
        <p:txBody>
          <a:bodyPr>
            <a:normAutofit/>
          </a:bodyPr>
          <a:lstStyle>
            <a:lvl1pPr>
              <a:defRPr sz="3200"/>
            </a:lvl1pPr>
            <a:lvl2pPr>
              <a:defRPr sz="2900"/>
            </a:lvl2pPr>
            <a:lvl3pPr>
              <a:defRPr sz="2600"/>
            </a:lvl3pPr>
            <a:lvl4pPr marL="2194560" indent="0">
              <a:buNone/>
              <a:defRPr sz="2600"/>
            </a:lvl4pPr>
            <a:lvl5pPr>
              <a:defRPr sz="2560"/>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26396584"/>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_Bulleted_Sectio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548639"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7658100"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351929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nd_Ima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7658100" y="1645920"/>
            <a:ext cx="6400800" cy="5088346"/>
          </a:xfrm>
          <a:prstGeom prst="rect">
            <a:avLst/>
          </a:prstGeom>
        </p:spPr>
        <p:txBody>
          <a:body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548639" y="1645920"/>
            <a:ext cx="6400800" cy="5087619"/>
          </a:xfrm>
          <a:prstGeom prst="rect">
            <a:avLst/>
          </a:prstGeom>
        </p:spPr>
        <p:txBody>
          <a:bodyPr/>
          <a:lstStyle>
            <a:lvl1pPr marL="0" marR="0" indent="0" algn="l" defTabSz="731520" rtl="0" eaLnBrk="1" fontAlgn="auto" latinLnBrk="0" hangingPunct="1">
              <a:lnSpc>
                <a:spcPct val="100000"/>
              </a:lnSpc>
              <a:spcBef>
                <a:spcPct val="20000"/>
              </a:spcBef>
              <a:spcAft>
                <a:spcPts val="0"/>
              </a:spcAft>
              <a:buClrTx/>
              <a:buSzTx/>
              <a:buFontTx/>
              <a:buNone/>
              <a:tabLst/>
              <a:defRPr sz="1900" b="1">
                <a:latin typeface="+mn-lt"/>
              </a:defRPr>
            </a:lvl1pPr>
          </a:lstStyle>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spTree>
    <p:extLst>
      <p:ext uri="{BB962C8B-B14F-4D97-AF65-F5344CB8AC3E}">
        <p14:creationId xmlns:p14="http://schemas.microsoft.com/office/powerpoint/2010/main" val="184175018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39" y="183898"/>
            <a:ext cx="13514832" cy="13716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48639" y="1645920"/>
            <a:ext cx="13514832" cy="568628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t>
            </a:r>
          </a:p>
        </p:txBody>
      </p:sp>
      <p:pic>
        <p:nvPicPr>
          <p:cNvPr id="7" name="Picture 6"/>
          <p:cNvPicPr>
            <a:picLocks noChangeAspect="1"/>
          </p:cNvPicPr>
          <p:nvPr userDrawn="1"/>
        </p:nvPicPr>
        <p:blipFill>
          <a:blip r:embed="rId26"/>
          <a:srcRect/>
          <a:stretch/>
        </p:blipFill>
        <p:spPr>
          <a:xfrm>
            <a:off x="13349613" y="7531058"/>
            <a:ext cx="709192" cy="424102"/>
          </a:xfrm>
          <a:prstGeom prst="rect">
            <a:avLst/>
          </a:prstGeom>
        </p:spPr>
      </p:pic>
    </p:spTree>
    <p:extLst>
      <p:ext uri="{BB962C8B-B14F-4D97-AF65-F5344CB8AC3E}">
        <p14:creationId xmlns:p14="http://schemas.microsoft.com/office/powerpoint/2010/main" val="14311777"/>
      </p:ext>
    </p:extLst>
  </p:cSld>
  <p:clrMap bg1="dk1" tx1="lt1" bg2="dk2" tx2="lt2" accent1="accent1" accent2="accent2" accent3="accent3" accent4="accent4" accent5="accent5" accent6="accent6" hlink="hlink" folHlink="folHlink"/>
  <p:sldLayoutIdLst>
    <p:sldLayoutId id="2147483711" r:id="rId1"/>
    <p:sldLayoutId id="2147483696" r:id="rId2"/>
    <p:sldLayoutId id="2147483677" r:id="rId3"/>
    <p:sldLayoutId id="2147483700" r:id="rId4"/>
    <p:sldLayoutId id="2147483713" r:id="rId5"/>
    <p:sldLayoutId id="2147483697" r:id="rId6"/>
    <p:sldLayoutId id="2147483689" r:id="rId7"/>
    <p:sldLayoutId id="2147483678" r:id="rId8"/>
    <p:sldLayoutId id="2147483707" r:id="rId9"/>
    <p:sldLayoutId id="2147483679" r:id="rId10"/>
    <p:sldLayoutId id="2147483703" r:id="rId11"/>
    <p:sldLayoutId id="2147483704" r:id="rId12"/>
    <p:sldLayoutId id="2147483705" r:id="rId13"/>
    <p:sldLayoutId id="2147483690" r:id="rId14"/>
    <p:sldLayoutId id="2147483691" r:id="rId15"/>
    <p:sldLayoutId id="2147483692" r:id="rId16"/>
    <p:sldLayoutId id="2147483702" r:id="rId17"/>
    <p:sldLayoutId id="2147483680" r:id="rId18"/>
    <p:sldLayoutId id="2147483701" r:id="rId19"/>
    <p:sldLayoutId id="2147483712" r:id="rId20"/>
    <p:sldLayoutId id="2147483714" r:id="rId21"/>
    <p:sldLayoutId id="2147483706" r:id="rId22"/>
    <p:sldLayoutId id="2147483709" r:id="rId23"/>
    <p:sldLayoutId id="2147483710" r:id="rId24"/>
  </p:sldLayoutIdLst>
  <p:txStyles>
    <p:titleStyle>
      <a:lvl1pPr algn="l" defTabSz="731520" rtl="0" eaLnBrk="1" latinLnBrk="0" hangingPunct="1">
        <a:spcBef>
          <a:spcPct val="0"/>
        </a:spcBef>
        <a:buNone/>
        <a:defRPr sz="3800" b="1"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userDrawn="1">
          <p15:clr>
            <a:srgbClr val="F26B43"/>
          </p15:clr>
        </p15:guide>
        <p15:guide id="2" pos="8856" userDrawn="1">
          <p15:clr>
            <a:srgbClr val="F26B43"/>
          </p15:clr>
        </p15:guide>
        <p15:guide id="3"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docs.aws.amazon.com/kinesisanalytics/latest/java/how-creating-apps-beam.html" TargetMode="External"/><Relationship Id="rId2" Type="http://schemas.openxmlformats.org/officeDocument/2006/relationships/hyperlink" Target="https://aws.amazon.com/blogs/big-data/" TargetMode="External"/><Relationship Id="rId1" Type="http://schemas.openxmlformats.org/officeDocument/2006/relationships/slideLayout" Target="../slideLayouts/slideLayout2.xml"/><Relationship Id="rId4" Type="http://schemas.openxmlformats.org/officeDocument/2006/relationships/hyperlink" Target="https://docs.aws.amazon.com/kinesisanalytics/latest/java/examples-beam.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hyperlink" Target="https://unsplash.com/s/photos/new-york-cab?utm_source=unsplash&amp;utm_medium=referral&amp;utm_content=creditCopyText" TargetMode="External"/><Relationship Id="rId4" Type="http://schemas.openxmlformats.org/officeDocument/2006/relationships/hyperlink" Target="https://unsplash.com/@javaistan?utm_source=unsplash&amp;utm_medium=referral&amp;utm_content=creditCopyTex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692947D-1CEF-924B-ADF8-D0E4B52EE51A}"/>
              </a:ext>
            </a:extLst>
          </p:cNvPr>
          <p:cNvSpPr>
            <a:spLocks noGrp="1"/>
          </p:cNvSpPr>
          <p:nvPr>
            <p:ph type="body" sz="quarter" idx="10"/>
          </p:nvPr>
        </p:nvSpPr>
        <p:spPr>
          <a:xfrm>
            <a:off x="548640" y="6172200"/>
            <a:ext cx="5892800" cy="996597"/>
          </a:xfrm>
        </p:spPr>
        <p:txBody>
          <a:bodyPr/>
          <a:lstStyle/>
          <a:p>
            <a:r>
              <a:rPr lang="en-US" dirty="0"/>
              <a:t>Team or presenters name</a:t>
            </a:r>
          </a:p>
          <a:p>
            <a:fld id="{06DA8724-A4A2-7C40-8047-A7E847D30DCA}" type="datetime2">
              <a:rPr lang="en-US" smtClean="0"/>
              <a:t>Wednesday, July 21, 2021</a:t>
            </a:fld>
            <a:endParaRPr lang="en-US" dirty="0"/>
          </a:p>
        </p:txBody>
      </p:sp>
      <p:sp>
        <p:nvSpPr>
          <p:cNvPr id="6" name="Text Placeholder 5">
            <a:extLst>
              <a:ext uri="{FF2B5EF4-FFF2-40B4-BE49-F238E27FC236}">
                <a16:creationId xmlns:a16="http://schemas.microsoft.com/office/drawing/2014/main" id="{DEB6A515-CE08-5146-8E7D-131F486B0482}"/>
              </a:ext>
            </a:extLst>
          </p:cNvPr>
          <p:cNvSpPr>
            <a:spLocks noGrp="1"/>
          </p:cNvSpPr>
          <p:nvPr>
            <p:ph type="body" sz="quarter" idx="12"/>
          </p:nvPr>
        </p:nvSpPr>
        <p:spPr>
          <a:xfrm>
            <a:off x="548640" y="3053166"/>
            <a:ext cx="13510260" cy="2897190"/>
          </a:xfrm>
        </p:spPr>
        <p:txBody>
          <a:bodyPr/>
          <a:lstStyle/>
          <a:p>
            <a:r>
              <a:rPr lang="en-US" dirty="0"/>
              <a:t>Build a unified batch and streaming pipeline with Apache Beam on AWS</a:t>
            </a:r>
          </a:p>
        </p:txBody>
      </p:sp>
    </p:spTree>
    <p:extLst>
      <p:ext uri="{BB962C8B-B14F-4D97-AF65-F5344CB8AC3E}">
        <p14:creationId xmlns:p14="http://schemas.microsoft.com/office/powerpoint/2010/main" val="80582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D838E4-BD93-3F41-894D-C133848F2E16}"/>
              </a:ext>
            </a:extLst>
          </p:cNvPr>
          <p:cNvSpPr>
            <a:spLocks noGrp="1"/>
          </p:cNvSpPr>
          <p:nvPr>
            <p:ph type="title"/>
          </p:nvPr>
        </p:nvSpPr>
        <p:spPr/>
        <p:txBody>
          <a:bodyPr/>
          <a:lstStyle/>
          <a:p>
            <a:r>
              <a:rPr lang="en-US" dirty="0">
                <a:solidFill>
                  <a:schemeClr val="tx1"/>
                </a:solidFill>
              </a:rPr>
              <a:t>Let’s build</a:t>
            </a:r>
          </a:p>
        </p:txBody>
      </p:sp>
      <p:sp>
        <p:nvSpPr>
          <p:cNvPr id="7" name="Text Placeholder 6">
            <a:extLst>
              <a:ext uri="{FF2B5EF4-FFF2-40B4-BE49-F238E27FC236}">
                <a16:creationId xmlns:a16="http://schemas.microsoft.com/office/drawing/2014/main" id="{FDD84FA9-8077-2041-A47C-2F55210A91AF}"/>
              </a:ext>
            </a:extLst>
          </p:cNvPr>
          <p:cNvSpPr>
            <a:spLocks noGrp="1"/>
          </p:cNvSpPr>
          <p:nvPr>
            <p:ph type="body" sz="quarter" idx="10"/>
          </p:nvPr>
        </p:nvSpPr>
        <p:spPr>
          <a:xfrm>
            <a:off x="548640" y="4752341"/>
            <a:ext cx="10634022" cy="783078"/>
          </a:xfrm>
        </p:spPr>
        <p:txBody>
          <a:bodyPr/>
          <a:lstStyle/>
          <a:p>
            <a:r>
              <a:rPr lang="en-US" dirty="0"/>
              <a:t>https://streaming-</a:t>
            </a:r>
            <a:r>
              <a:rPr lang="en-US" dirty="0" err="1"/>
              <a:t>analytics.workshop.aws</a:t>
            </a:r>
            <a:r>
              <a:rPr lang="en-US" dirty="0"/>
              <a:t>/beam-on-</a:t>
            </a:r>
            <a:r>
              <a:rPr lang="en-US" dirty="0" err="1"/>
              <a:t>kda</a:t>
            </a:r>
            <a:r>
              <a:rPr lang="en-US" dirty="0"/>
              <a:t>/</a:t>
            </a:r>
          </a:p>
        </p:txBody>
      </p:sp>
    </p:spTree>
    <p:extLst>
      <p:ext uri="{BB962C8B-B14F-4D97-AF65-F5344CB8AC3E}">
        <p14:creationId xmlns:p14="http://schemas.microsoft.com/office/powerpoint/2010/main" val="256436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24AF-F632-D143-861A-2B21DA85C7E9}"/>
              </a:ext>
            </a:extLst>
          </p:cNvPr>
          <p:cNvSpPr>
            <a:spLocks noGrp="1"/>
          </p:cNvSpPr>
          <p:nvPr>
            <p:ph type="title"/>
          </p:nvPr>
        </p:nvSpPr>
        <p:spPr/>
        <p:txBody>
          <a:bodyPr/>
          <a:lstStyle/>
          <a:p>
            <a:r>
              <a:rPr lang="en-US" dirty="0"/>
              <a:t>Further readings</a:t>
            </a:r>
          </a:p>
        </p:txBody>
      </p:sp>
      <p:sp>
        <p:nvSpPr>
          <p:cNvPr id="3" name="Text Placeholder 2">
            <a:extLst>
              <a:ext uri="{FF2B5EF4-FFF2-40B4-BE49-F238E27FC236}">
                <a16:creationId xmlns:a16="http://schemas.microsoft.com/office/drawing/2014/main" id="{C86439C5-5D31-FC4B-A822-31DD5926CD8D}"/>
              </a:ext>
            </a:extLst>
          </p:cNvPr>
          <p:cNvSpPr>
            <a:spLocks noGrp="1"/>
          </p:cNvSpPr>
          <p:nvPr>
            <p:ph type="body" sz="quarter" idx="10"/>
          </p:nvPr>
        </p:nvSpPr>
        <p:spPr>
          <a:xfrm>
            <a:off x="548640" y="1645920"/>
            <a:ext cx="13510260" cy="5114644"/>
          </a:xfrm>
        </p:spPr>
        <p:txBody>
          <a:bodyPr/>
          <a:lstStyle/>
          <a:p>
            <a:r>
              <a:rPr lang="en-US" dirty="0"/>
              <a:t>The AWS  Big Data blog is a great resource to learn more about Apache Flink, Apache Beam and stream processing at AWS in general.</a:t>
            </a:r>
          </a:p>
          <a:p>
            <a:endParaRPr lang="en-US" dirty="0"/>
          </a:p>
          <a:p>
            <a:r>
              <a:rPr lang="en-US" dirty="0">
                <a:hlinkClick r:id="rId2"/>
              </a:rPr>
              <a:t>https://aws.amazon.com/blogs/big-data/</a:t>
            </a:r>
            <a:endParaRPr lang="en-US" dirty="0"/>
          </a:p>
          <a:p>
            <a:endParaRPr lang="en-US" dirty="0"/>
          </a:p>
          <a:p>
            <a:r>
              <a:rPr lang="en-US" dirty="0">
                <a:hlinkClick r:id="rId3"/>
              </a:rPr>
              <a:t>https://docs.aws.amazon.com/kinesisanalytics/latest/java/how-creating-apps-beam.html</a:t>
            </a:r>
            <a:endParaRPr lang="en-US" dirty="0"/>
          </a:p>
          <a:p>
            <a:endParaRPr lang="en-US" dirty="0"/>
          </a:p>
          <a:p>
            <a:r>
              <a:rPr lang="en-US" dirty="0">
                <a:hlinkClick r:id="rId4"/>
              </a:rPr>
              <a:t>https://docs.aws.amazon.com/kinesisanalytics/latest/java/examples-beam.html</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8430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306D2-298C-E147-A84D-BF798AA323B7}"/>
              </a:ext>
            </a:extLst>
          </p:cNvPr>
          <p:cNvSpPr>
            <a:spLocks noGrp="1"/>
          </p:cNvSpPr>
          <p:nvPr>
            <p:ph type="title"/>
          </p:nvPr>
        </p:nvSpPr>
        <p:spPr/>
        <p:txBody>
          <a:bodyPr/>
          <a:lstStyle/>
          <a:p>
            <a:r>
              <a:rPr lang="en-US" sz="4000" dirty="0"/>
              <a:t>Real-time </a:t>
            </a:r>
            <a:r>
              <a:rPr lang="en-US" sz="4000" dirty="0">
                <a:solidFill>
                  <a:schemeClr val="accent1"/>
                </a:solidFill>
              </a:rPr>
              <a:t>streaming</a:t>
            </a:r>
            <a:r>
              <a:rPr lang="en-US" sz="4000" dirty="0"/>
              <a:t> on AWS</a:t>
            </a:r>
            <a:endParaRPr lang="en-US" dirty="0"/>
          </a:p>
        </p:txBody>
      </p:sp>
      <p:sp>
        <p:nvSpPr>
          <p:cNvPr id="3" name="Text Placeholder 2">
            <a:extLst>
              <a:ext uri="{FF2B5EF4-FFF2-40B4-BE49-F238E27FC236}">
                <a16:creationId xmlns:a16="http://schemas.microsoft.com/office/drawing/2014/main" id="{C71228AE-29C1-D943-A3D0-CFD149E8640B}"/>
              </a:ext>
            </a:extLst>
          </p:cNvPr>
          <p:cNvSpPr>
            <a:spLocks noGrp="1"/>
          </p:cNvSpPr>
          <p:nvPr>
            <p:ph type="body" sz="quarter" idx="10"/>
          </p:nvPr>
        </p:nvSpPr>
        <p:spPr>
          <a:xfrm>
            <a:off x="537322" y="1736758"/>
            <a:ext cx="13510260" cy="696217"/>
          </a:xfrm>
        </p:spPr>
        <p:txBody>
          <a:bodyPr/>
          <a:lstStyle/>
          <a:p>
            <a:pPr algn="ctr"/>
            <a:r>
              <a:rPr lang="en-US" sz="3200" dirty="0"/>
              <a:t>Easily collect, process, and analyze video and data streams in real time</a:t>
            </a:r>
          </a:p>
          <a:p>
            <a:endParaRPr lang="en-US" dirty="0"/>
          </a:p>
        </p:txBody>
      </p:sp>
      <p:sp>
        <p:nvSpPr>
          <p:cNvPr id="5" name="TextBox 4">
            <a:extLst>
              <a:ext uri="{FF2B5EF4-FFF2-40B4-BE49-F238E27FC236}">
                <a16:creationId xmlns:a16="http://schemas.microsoft.com/office/drawing/2014/main" id="{878F1B02-4467-9242-8484-84599E448149}"/>
              </a:ext>
            </a:extLst>
          </p:cNvPr>
          <p:cNvSpPr txBox="1"/>
          <p:nvPr/>
        </p:nvSpPr>
        <p:spPr>
          <a:xfrm>
            <a:off x="12158504" y="2685200"/>
            <a:ext cx="2743200" cy="707886"/>
          </a:xfrm>
          <a:prstGeom prst="rect">
            <a:avLst/>
          </a:prstGeom>
          <a:noFill/>
        </p:spPr>
        <p:txBody>
          <a:bodyPr wrap="square" rtlCol="0">
            <a:spAutoFit/>
          </a:bodyPr>
          <a:lstStyle/>
          <a:p>
            <a:pPr algn="ctr" defTabSz="1097212"/>
            <a:r>
              <a:rPr lang="en-US" sz="2000" b="1" dirty="0">
                <a:ea typeface="Amazon Ember" panose="02000000000000000000" pitchFamily="2" charset="0"/>
              </a:rPr>
              <a:t>Kinesis </a:t>
            </a:r>
          </a:p>
          <a:p>
            <a:pPr algn="ctr" defTabSz="1097212"/>
            <a:r>
              <a:rPr lang="en-US" sz="2000" b="1" dirty="0">
                <a:ea typeface="Amazon Ember" panose="02000000000000000000" pitchFamily="2" charset="0"/>
              </a:rPr>
              <a:t>Video Streams</a:t>
            </a:r>
          </a:p>
        </p:txBody>
      </p:sp>
      <p:sp>
        <p:nvSpPr>
          <p:cNvPr id="6" name="TextBox 5">
            <a:extLst>
              <a:ext uri="{FF2B5EF4-FFF2-40B4-BE49-F238E27FC236}">
                <a16:creationId xmlns:a16="http://schemas.microsoft.com/office/drawing/2014/main" id="{920F6D6A-6964-DC46-BE35-3F934B5A3FD0}"/>
              </a:ext>
            </a:extLst>
          </p:cNvPr>
          <p:cNvSpPr txBox="1"/>
          <p:nvPr/>
        </p:nvSpPr>
        <p:spPr>
          <a:xfrm>
            <a:off x="-217819" y="2713238"/>
            <a:ext cx="2743200" cy="707886"/>
          </a:xfrm>
          <a:prstGeom prst="rect">
            <a:avLst/>
          </a:prstGeom>
          <a:noFill/>
        </p:spPr>
        <p:txBody>
          <a:bodyPr wrap="square" rtlCol="0">
            <a:spAutoFit/>
          </a:bodyPr>
          <a:lstStyle/>
          <a:p>
            <a:pPr algn="ctr" defTabSz="1097212"/>
            <a:r>
              <a:rPr lang="en-US" sz="2000" b="1" dirty="0">
                <a:ea typeface="Amazon Ember" panose="02000000000000000000" pitchFamily="2" charset="0"/>
              </a:rPr>
              <a:t>Kinesis </a:t>
            </a:r>
            <a:br>
              <a:rPr lang="en-US" sz="2000" b="1" dirty="0">
                <a:ea typeface="Amazon Ember" panose="02000000000000000000" pitchFamily="2" charset="0"/>
              </a:rPr>
            </a:br>
            <a:r>
              <a:rPr lang="en-US" sz="2000" b="1" dirty="0">
                <a:ea typeface="Amazon Ember" panose="02000000000000000000" pitchFamily="2" charset="0"/>
              </a:rPr>
              <a:t>Data Streams</a:t>
            </a:r>
          </a:p>
        </p:txBody>
      </p:sp>
      <p:sp>
        <p:nvSpPr>
          <p:cNvPr id="7" name="TextBox 6">
            <a:extLst>
              <a:ext uri="{FF2B5EF4-FFF2-40B4-BE49-F238E27FC236}">
                <a16:creationId xmlns:a16="http://schemas.microsoft.com/office/drawing/2014/main" id="{E1F1E0EA-3B13-2247-8010-5A2168320277}"/>
              </a:ext>
            </a:extLst>
          </p:cNvPr>
          <p:cNvSpPr txBox="1"/>
          <p:nvPr/>
        </p:nvSpPr>
        <p:spPr>
          <a:xfrm>
            <a:off x="2862223" y="2751755"/>
            <a:ext cx="2743200" cy="707886"/>
          </a:xfrm>
          <a:prstGeom prst="rect">
            <a:avLst/>
          </a:prstGeom>
          <a:noFill/>
        </p:spPr>
        <p:txBody>
          <a:bodyPr wrap="square" rtlCol="0">
            <a:spAutoFit/>
          </a:bodyPr>
          <a:lstStyle/>
          <a:p>
            <a:pPr algn="ctr" defTabSz="1097212"/>
            <a:r>
              <a:rPr lang="en-US" sz="2000" b="1" dirty="0">
                <a:ea typeface="Amazon Ember" panose="02000000000000000000" pitchFamily="2" charset="0"/>
              </a:rPr>
              <a:t>Kinesis </a:t>
            </a:r>
          </a:p>
          <a:p>
            <a:pPr algn="ctr" defTabSz="1097212"/>
            <a:r>
              <a:rPr lang="en-US" sz="2000" b="1" dirty="0">
                <a:ea typeface="Amazon Ember" panose="02000000000000000000" pitchFamily="2" charset="0"/>
              </a:rPr>
              <a:t>Data Firehose</a:t>
            </a:r>
          </a:p>
        </p:txBody>
      </p:sp>
      <p:sp>
        <p:nvSpPr>
          <p:cNvPr id="8" name="TextBox 7">
            <a:extLst>
              <a:ext uri="{FF2B5EF4-FFF2-40B4-BE49-F238E27FC236}">
                <a16:creationId xmlns:a16="http://schemas.microsoft.com/office/drawing/2014/main" id="{9E72AF3D-6666-B941-A5C2-A73BE60638DA}"/>
              </a:ext>
            </a:extLst>
          </p:cNvPr>
          <p:cNvSpPr txBox="1"/>
          <p:nvPr/>
        </p:nvSpPr>
        <p:spPr>
          <a:xfrm>
            <a:off x="5942265" y="2695020"/>
            <a:ext cx="2743200" cy="707886"/>
          </a:xfrm>
          <a:prstGeom prst="rect">
            <a:avLst/>
          </a:prstGeom>
          <a:noFill/>
        </p:spPr>
        <p:txBody>
          <a:bodyPr wrap="square" rtlCol="0">
            <a:spAutoFit/>
          </a:bodyPr>
          <a:lstStyle/>
          <a:p>
            <a:pPr algn="ctr" defTabSz="1097212"/>
            <a:r>
              <a:rPr lang="en-US" sz="2000" b="1" dirty="0">
                <a:solidFill>
                  <a:schemeClr val="accent1"/>
                </a:solidFill>
                <a:ea typeface="Amazon Ember" panose="02000000000000000000" pitchFamily="2" charset="0"/>
              </a:rPr>
              <a:t>Kinesis </a:t>
            </a:r>
          </a:p>
          <a:p>
            <a:pPr algn="ctr" defTabSz="1097212"/>
            <a:r>
              <a:rPr lang="en-US" sz="2000" b="1" dirty="0">
                <a:solidFill>
                  <a:schemeClr val="accent1"/>
                </a:solidFill>
                <a:ea typeface="Amazon Ember" panose="02000000000000000000" pitchFamily="2" charset="0"/>
              </a:rPr>
              <a:t>Data Analytics</a:t>
            </a:r>
          </a:p>
        </p:txBody>
      </p:sp>
      <p:pic>
        <p:nvPicPr>
          <p:cNvPr id="9" name="Picture 8">
            <a:extLst>
              <a:ext uri="{FF2B5EF4-FFF2-40B4-BE49-F238E27FC236}">
                <a16:creationId xmlns:a16="http://schemas.microsoft.com/office/drawing/2014/main" id="{473E2A64-4829-1F41-817D-AE1AFF19EC7B}"/>
              </a:ext>
            </a:extLst>
          </p:cNvPr>
          <p:cNvPicPr>
            <a:picLocks noChangeAspect="1"/>
          </p:cNvPicPr>
          <p:nvPr/>
        </p:nvPicPr>
        <p:blipFill>
          <a:blip r:embed="rId2"/>
          <a:stretch>
            <a:fillRect/>
          </a:stretch>
        </p:blipFill>
        <p:spPr>
          <a:xfrm>
            <a:off x="13120364" y="5820877"/>
            <a:ext cx="896112" cy="641512"/>
          </a:xfrm>
          <a:prstGeom prst="rect">
            <a:avLst/>
          </a:prstGeom>
        </p:spPr>
      </p:pic>
      <p:sp>
        <p:nvSpPr>
          <p:cNvPr id="10" name="Rectangle 9">
            <a:extLst>
              <a:ext uri="{FF2B5EF4-FFF2-40B4-BE49-F238E27FC236}">
                <a16:creationId xmlns:a16="http://schemas.microsoft.com/office/drawing/2014/main" id="{FECCC667-D9AB-AB44-AC0B-6224A5CAB5F8}"/>
              </a:ext>
            </a:extLst>
          </p:cNvPr>
          <p:cNvSpPr/>
          <p:nvPr/>
        </p:nvSpPr>
        <p:spPr bwMode="auto">
          <a:xfrm>
            <a:off x="13518" y="4335137"/>
            <a:ext cx="14619240" cy="2461397"/>
          </a:xfrm>
          <a:prstGeom prst="rect">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Arial"/>
              <a:ea typeface="Segoe UI" pitchFamily="34" charset="0"/>
              <a:cs typeface="Segoe UI" pitchFamily="34" charset="0"/>
            </a:endParaRPr>
          </a:p>
        </p:txBody>
      </p:sp>
      <p:cxnSp>
        <p:nvCxnSpPr>
          <p:cNvPr id="11" name="Straight Connector 10">
            <a:extLst>
              <a:ext uri="{FF2B5EF4-FFF2-40B4-BE49-F238E27FC236}">
                <a16:creationId xmlns:a16="http://schemas.microsoft.com/office/drawing/2014/main" id="{F4889356-62A0-7B4F-81B3-861F50ADED98}"/>
              </a:ext>
            </a:extLst>
          </p:cNvPr>
          <p:cNvCxnSpPr>
            <a:cxnSpLocks/>
          </p:cNvCxnSpPr>
          <p:nvPr/>
        </p:nvCxnSpPr>
        <p:spPr>
          <a:xfrm>
            <a:off x="2358" y="6771741"/>
            <a:ext cx="14647514" cy="0"/>
          </a:xfrm>
          <a:prstGeom prst="line">
            <a:avLst/>
          </a:prstGeom>
          <a:noFill/>
          <a:ln w="25400" cap="rnd" cmpd="sng" algn="ctr">
            <a:solidFill>
              <a:schemeClr val="accent1"/>
            </a:solidFill>
            <a:prstDash val="solid"/>
            <a:headEnd type="none" w="med" len="sm"/>
            <a:tailEnd w="lg" len="sm"/>
          </a:ln>
          <a:effectLst/>
        </p:spPr>
      </p:cxnSp>
      <p:cxnSp>
        <p:nvCxnSpPr>
          <p:cNvPr id="12" name="Straight Connector 11">
            <a:extLst>
              <a:ext uri="{FF2B5EF4-FFF2-40B4-BE49-F238E27FC236}">
                <a16:creationId xmlns:a16="http://schemas.microsoft.com/office/drawing/2014/main" id="{3C85814A-9569-BE42-9187-B7B8C87F4C97}"/>
              </a:ext>
            </a:extLst>
          </p:cNvPr>
          <p:cNvCxnSpPr>
            <a:cxnSpLocks/>
          </p:cNvCxnSpPr>
          <p:nvPr/>
        </p:nvCxnSpPr>
        <p:spPr>
          <a:xfrm>
            <a:off x="13518" y="4335137"/>
            <a:ext cx="14608080" cy="1"/>
          </a:xfrm>
          <a:prstGeom prst="line">
            <a:avLst/>
          </a:prstGeom>
          <a:noFill/>
          <a:ln w="25400" cap="rnd" cmpd="sng" algn="ctr">
            <a:solidFill>
              <a:schemeClr val="accent1"/>
            </a:solidFill>
            <a:prstDash val="solid"/>
            <a:headEnd type="none" w="med" len="sm"/>
            <a:tailEnd w="lg" len="sm"/>
          </a:ln>
          <a:effectLst/>
        </p:spPr>
      </p:cxnSp>
      <p:sp>
        <p:nvSpPr>
          <p:cNvPr id="13" name="TextBox 12">
            <a:extLst>
              <a:ext uri="{FF2B5EF4-FFF2-40B4-BE49-F238E27FC236}">
                <a16:creationId xmlns:a16="http://schemas.microsoft.com/office/drawing/2014/main" id="{601F54C2-034F-DC4F-82E2-7B10B097B5DF}"/>
              </a:ext>
            </a:extLst>
          </p:cNvPr>
          <p:cNvSpPr txBox="1"/>
          <p:nvPr/>
        </p:nvSpPr>
        <p:spPr>
          <a:xfrm>
            <a:off x="12137586" y="5225627"/>
            <a:ext cx="2712466" cy="978729"/>
          </a:xfrm>
          <a:prstGeom prst="rect">
            <a:avLst/>
          </a:prstGeom>
          <a:noFill/>
        </p:spPr>
        <p:txBody>
          <a:bodyPr wrap="square" rtlCol="0">
            <a:spAutoFit/>
          </a:bodyPr>
          <a:lstStyle/>
          <a:p>
            <a:pPr algn="ctr" defTabSz="1097212"/>
            <a:r>
              <a:rPr lang="en-US" sz="1920" dirty="0">
                <a:solidFill>
                  <a:schemeClr val="bg2"/>
                </a:solidFill>
                <a:ea typeface="Amazon Ember" panose="02000000000000000000" pitchFamily="2" charset="0"/>
              </a:rPr>
              <a:t>Capture and store video streams for analytics</a:t>
            </a:r>
          </a:p>
        </p:txBody>
      </p:sp>
      <p:sp>
        <p:nvSpPr>
          <p:cNvPr id="14" name="TextBox 13">
            <a:extLst>
              <a:ext uri="{FF2B5EF4-FFF2-40B4-BE49-F238E27FC236}">
                <a16:creationId xmlns:a16="http://schemas.microsoft.com/office/drawing/2014/main" id="{C7B1C130-5681-6745-82BE-72A4F4E729F2}"/>
              </a:ext>
            </a:extLst>
          </p:cNvPr>
          <p:cNvSpPr txBox="1"/>
          <p:nvPr/>
        </p:nvSpPr>
        <p:spPr>
          <a:xfrm>
            <a:off x="3001615" y="5180900"/>
            <a:ext cx="2704493" cy="683264"/>
          </a:xfrm>
          <a:prstGeom prst="rect">
            <a:avLst/>
          </a:prstGeom>
          <a:noFill/>
        </p:spPr>
        <p:txBody>
          <a:bodyPr wrap="square" rtlCol="0">
            <a:spAutoFit/>
          </a:bodyPr>
          <a:lstStyle/>
          <a:p>
            <a:pPr algn="ctr" defTabSz="1097212"/>
            <a:r>
              <a:rPr lang="en-US" sz="1920" dirty="0">
                <a:solidFill>
                  <a:schemeClr val="bg2"/>
                </a:solidFill>
                <a:ea typeface="Amazon Ember" panose="02000000000000000000" pitchFamily="2" charset="0"/>
              </a:rPr>
              <a:t>Load data streams into AWS data stores</a:t>
            </a:r>
          </a:p>
        </p:txBody>
      </p:sp>
      <p:sp>
        <p:nvSpPr>
          <p:cNvPr id="15" name="TextBox 14">
            <a:extLst>
              <a:ext uri="{FF2B5EF4-FFF2-40B4-BE49-F238E27FC236}">
                <a16:creationId xmlns:a16="http://schemas.microsoft.com/office/drawing/2014/main" id="{2F199203-B9B8-E342-86E8-09CEC32B7EBE}"/>
              </a:ext>
            </a:extLst>
          </p:cNvPr>
          <p:cNvSpPr txBox="1"/>
          <p:nvPr/>
        </p:nvSpPr>
        <p:spPr>
          <a:xfrm>
            <a:off x="6193115" y="5211912"/>
            <a:ext cx="2400109" cy="978729"/>
          </a:xfrm>
          <a:prstGeom prst="rect">
            <a:avLst/>
          </a:prstGeom>
          <a:noFill/>
        </p:spPr>
        <p:txBody>
          <a:bodyPr wrap="square" rtlCol="0">
            <a:spAutoFit/>
          </a:bodyPr>
          <a:lstStyle/>
          <a:p>
            <a:pPr algn="ctr" defTabSz="1097212"/>
            <a:r>
              <a:rPr lang="en-US" sz="1920" dirty="0">
                <a:solidFill>
                  <a:schemeClr val="bg2"/>
                </a:solidFill>
                <a:ea typeface="Amazon Ember" panose="02000000000000000000" pitchFamily="2" charset="0"/>
              </a:rPr>
              <a:t>Analyze data streams with Flink or SQL</a:t>
            </a:r>
          </a:p>
        </p:txBody>
      </p:sp>
      <p:sp>
        <p:nvSpPr>
          <p:cNvPr id="16" name="TextBox 15">
            <a:extLst>
              <a:ext uri="{FF2B5EF4-FFF2-40B4-BE49-F238E27FC236}">
                <a16:creationId xmlns:a16="http://schemas.microsoft.com/office/drawing/2014/main" id="{DD025512-7CCC-6042-8F35-50019F9DC048}"/>
              </a:ext>
            </a:extLst>
          </p:cNvPr>
          <p:cNvSpPr txBox="1"/>
          <p:nvPr/>
        </p:nvSpPr>
        <p:spPr>
          <a:xfrm>
            <a:off x="-46453" y="5186033"/>
            <a:ext cx="2400468" cy="978729"/>
          </a:xfrm>
          <a:prstGeom prst="rect">
            <a:avLst/>
          </a:prstGeom>
          <a:noFill/>
        </p:spPr>
        <p:txBody>
          <a:bodyPr wrap="square" rtlCol="0">
            <a:spAutoFit/>
          </a:bodyPr>
          <a:lstStyle/>
          <a:p>
            <a:pPr algn="ctr" defTabSz="1097212"/>
            <a:r>
              <a:rPr lang="en-US" sz="1920" dirty="0">
                <a:solidFill>
                  <a:schemeClr val="bg2"/>
                </a:solidFill>
                <a:ea typeface="Amazon Ember" panose="02000000000000000000" pitchFamily="2" charset="0"/>
              </a:rPr>
              <a:t>Collect and store data streams for analytics</a:t>
            </a:r>
          </a:p>
        </p:txBody>
      </p:sp>
      <p:sp>
        <p:nvSpPr>
          <p:cNvPr id="17" name="Oval 16">
            <a:extLst>
              <a:ext uri="{FF2B5EF4-FFF2-40B4-BE49-F238E27FC236}">
                <a16:creationId xmlns:a16="http://schemas.microsoft.com/office/drawing/2014/main" id="{6E8D9253-21BE-FC44-AB79-1372CB39CEA3}"/>
              </a:ext>
            </a:extLst>
          </p:cNvPr>
          <p:cNvSpPr/>
          <p:nvPr/>
        </p:nvSpPr>
        <p:spPr bwMode="auto">
          <a:xfrm>
            <a:off x="362560" y="3539673"/>
            <a:ext cx="1545006" cy="1545005"/>
          </a:xfrm>
          <a:prstGeom prst="ellipse">
            <a:avLst/>
          </a:prstGeom>
          <a:solidFill>
            <a:srgbClr val="FFFFFF"/>
          </a:solidFill>
          <a:ln w="25400" cap="flat" cmpd="sng" algn="ctr">
            <a:solidFill>
              <a:srgbClr val="FF99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solidFill>
                <a:srgbClr val="002D43"/>
              </a:solidFill>
              <a:latin typeface="Arial"/>
              <a:ea typeface="Segoe UI" pitchFamily="34" charset="0"/>
              <a:cs typeface="Segoe UI" pitchFamily="34" charset="0"/>
            </a:endParaRPr>
          </a:p>
        </p:txBody>
      </p:sp>
      <p:sp>
        <p:nvSpPr>
          <p:cNvPr id="18" name="Oval 17">
            <a:extLst>
              <a:ext uri="{FF2B5EF4-FFF2-40B4-BE49-F238E27FC236}">
                <a16:creationId xmlns:a16="http://schemas.microsoft.com/office/drawing/2014/main" id="{6276DB29-3F59-5E46-B82F-B76A17408E56}"/>
              </a:ext>
            </a:extLst>
          </p:cNvPr>
          <p:cNvSpPr/>
          <p:nvPr/>
        </p:nvSpPr>
        <p:spPr bwMode="auto">
          <a:xfrm>
            <a:off x="6560080" y="3539673"/>
            <a:ext cx="1545006" cy="1545005"/>
          </a:xfrm>
          <a:prstGeom prst="ellipse">
            <a:avLst/>
          </a:prstGeom>
          <a:solidFill>
            <a:srgbClr val="FFFFFF"/>
          </a:solidFill>
          <a:ln w="25400" cap="flat" cmpd="sng" algn="ctr">
            <a:solidFill>
              <a:schemeClr val="accent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solidFill>
                <a:srgbClr val="002D43"/>
              </a:solidFill>
              <a:latin typeface="Arial"/>
              <a:ea typeface="Segoe UI" pitchFamily="34" charset="0"/>
              <a:cs typeface="Segoe UI" pitchFamily="34" charset="0"/>
            </a:endParaRPr>
          </a:p>
        </p:txBody>
      </p:sp>
      <p:sp>
        <p:nvSpPr>
          <p:cNvPr id="19" name="Oval 18">
            <a:extLst>
              <a:ext uri="{FF2B5EF4-FFF2-40B4-BE49-F238E27FC236}">
                <a16:creationId xmlns:a16="http://schemas.microsoft.com/office/drawing/2014/main" id="{428F8567-D4D2-ED45-B09F-C39C8F02901D}"/>
              </a:ext>
            </a:extLst>
          </p:cNvPr>
          <p:cNvSpPr/>
          <p:nvPr/>
        </p:nvSpPr>
        <p:spPr bwMode="auto">
          <a:xfrm>
            <a:off x="3461320" y="3539673"/>
            <a:ext cx="1545006" cy="1545005"/>
          </a:xfrm>
          <a:prstGeom prst="ellipse">
            <a:avLst/>
          </a:prstGeom>
          <a:solidFill>
            <a:srgbClr val="FFFFFF"/>
          </a:solidFill>
          <a:ln w="25400" cap="flat" cmpd="sng" algn="ctr">
            <a:solidFill>
              <a:schemeClr val="accent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solidFill>
                <a:srgbClr val="002D43"/>
              </a:solidFill>
              <a:latin typeface="Arial"/>
              <a:ea typeface="Segoe UI" pitchFamily="34" charset="0"/>
              <a:cs typeface="Segoe UI" pitchFamily="34" charset="0"/>
            </a:endParaRPr>
          </a:p>
        </p:txBody>
      </p:sp>
      <p:sp>
        <p:nvSpPr>
          <p:cNvPr id="20" name="Oval 19">
            <a:extLst>
              <a:ext uri="{FF2B5EF4-FFF2-40B4-BE49-F238E27FC236}">
                <a16:creationId xmlns:a16="http://schemas.microsoft.com/office/drawing/2014/main" id="{A10AFEF8-C4D5-274D-92DD-B572DFB8AF38}"/>
              </a:ext>
            </a:extLst>
          </p:cNvPr>
          <p:cNvSpPr/>
          <p:nvPr/>
        </p:nvSpPr>
        <p:spPr bwMode="auto">
          <a:xfrm>
            <a:off x="12757602" y="3539673"/>
            <a:ext cx="1545006" cy="1545005"/>
          </a:xfrm>
          <a:prstGeom prst="ellipse">
            <a:avLst/>
          </a:prstGeom>
          <a:solidFill>
            <a:srgbClr val="FFFFFF"/>
          </a:solidFill>
          <a:ln w="25400" cap="flat" cmpd="sng" algn="ctr">
            <a:solidFill>
              <a:schemeClr val="accent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2D43"/>
              </a:solidFill>
              <a:effectLst/>
              <a:uLnTx/>
              <a:uFillTx/>
              <a:latin typeface="Arial"/>
              <a:ea typeface="Segoe UI" pitchFamily="34" charset="0"/>
              <a:cs typeface="Segoe UI" pitchFamily="34" charset="0"/>
            </a:endParaRPr>
          </a:p>
        </p:txBody>
      </p:sp>
      <p:pic>
        <p:nvPicPr>
          <p:cNvPr id="21" name="Picture 20">
            <a:extLst>
              <a:ext uri="{FF2B5EF4-FFF2-40B4-BE49-F238E27FC236}">
                <a16:creationId xmlns:a16="http://schemas.microsoft.com/office/drawing/2014/main" id="{30B0469D-7172-9C48-842C-BAA8E501D6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71563" y="3801053"/>
            <a:ext cx="917083" cy="917083"/>
          </a:xfrm>
          <a:prstGeom prst="rect">
            <a:avLst/>
          </a:prstGeom>
        </p:spPr>
      </p:pic>
      <p:pic>
        <p:nvPicPr>
          <p:cNvPr id="22" name="Picture 21">
            <a:extLst>
              <a:ext uri="{FF2B5EF4-FFF2-40B4-BE49-F238E27FC236}">
                <a16:creationId xmlns:a16="http://schemas.microsoft.com/office/drawing/2014/main" id="{90D2DE28-15D9-6A47-8C38-B233E62DCA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239" y="3861354"/>
            <a:ext cx="917085" cy="917085"/>
          </a:xfrm>
          <a:prstGeom prst="rect">
            <a:avLst/>
          </a:prstGeom>
        </p:spPr>
      </p:pic>
      <p:pic>
        <p:nvPicPr>
          <p:cNvPr id="23" name="Picture 22">
            <a:extLst>
              <a:ext uri="{FF2B5EF4-FFF2-40B4-BE49-F238E27FC236}">
                <a16:creationId xmlns:a16="http://schemas.microsoft.com/office/drawing/2014/main" id="{8EE94F79-733C-554F-A3D6-23B805B922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71177" y="3795946"/>
            <a:ext cx="1003872" cy="1003872"/>
          </a:xfrm>
          <a:prstGeom prst="rect">
            <a:avLst/>
          </a:prstGeom>
        </p:spPr>
      </p:pic>
      <p:pic>
        <p:nvPicPr>
          <p:cNvPr id="24" name="Picture 23">
            <a:extLst>
              <a:ext uri="{FF2B5EF4-FFF2-40B4-BE49-F238E27FC236}">
                <a16:creationId xmlns:a16="http://schemas.microsoft.com/office/drawing/2014/main" id="{5AAF8AB4-0431-3A4F-9B46-5DA5B5DFE4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8350" y="3842606"/>
            <a:ext cx="875530" cy="875530"/>
          </a:xfrm>
          <a:prstGeom prst="rect">
            <a:avLst/>
          </a:prstGeom>
        </p:spPr>
      </p:pic>
      <p:sp>
        <p:nvSpPr>
          <p:cNvPr id="25" name="Oval 24">
            <a:extLst>
              <a:ext uri="{FF2B5EF4-FFF2-40B4-BE49-F238E27FC236}">
                <a16:creationId xmlns:a16="http://schemas.microsoft.com/office/drawing/2014/main" id="{C6EFB8A8-4B6E-2641-841E-34D30305354C}"/>
              </a:ext>
            </a:extLst>
          </p:cNvPr>
          <p:cNvSpPr/>
          <p:nvPr/>
        </p:nvSpPr>
        <p:spPr bwMode="auto">
          <a:xfrm>
            <a:off x="9658840" y="3539673"/>
            <a:ext cx="1545006" cy="1545005"/>
          </a:xfrm>
          <a:prstGeom prst="ellipse">
            <a:avLst/>
          </a:prstGeom>
          <a:solidFill>
            <a:srgbClr val="FFFFFF"/>
          </a:solidFill>
          <a:ln w="25400" cap="flat" cmpd="sng" algn="ctr">
            <a:solidFill>
              <a:schemeClr val="accent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2D43"/>
              </a:solidFill>
              <a:effectLst/>
              <a:uLnTx/>
              <a:uFillTx/>
              <a:latin typeface="Arial"/>
              <a:ea typeface="Segoe UI" pitchFamily="34" charset="0"/>
              <a:cs typeface="Segoe UI" pitchFamily="34" charset="0"/>
            </a:endParaRPr>
          </a:p>
        </p:txBody>
      </p:sp>
      <p:sp>
        <p:nvSpPr>
          <p:cNvPr id="26" name="TextBox 25">
            <a:extLst>
              <a:ext uri="{FF2B5EF4-FFF2-40B4-BE49-F238E27FC236}">
                <a16:creationId xmlns:a16="http://schemas.microsoft.com/office/drawing/2014/main" id="{708B0FAC-BC37-684A-B872-0F43D9A7E8AA}"/>
              </a:ext>
            </a:extLst>
          </p:cNvPr>
          <p:cNvSpPr txBox="1"/>
          <p:nvPr/>
        </p:nvSpPr>
        <p:spPr>
          <a:xfrm>
            <a:off x="9113009" y="2687504"/>
            <a:ext cx="2743200" cy="707886"/>
          </a:xfrm>
          <a:prstGeom prst="rect">
            <a:avLst/>
          </a:prstGeom>
          <a:noFill/>
        </p:spPr>
        <p:txBody>
          <a:bodyPr wrap="square" rtlCol="0">
            <a:spAutoFit/>
          </a:bodyPr>
          <a:lstStyle/>
          <a:p>
            <a:pPr algn="ctr" defTabSz="1097212"/>
            <a:r>
              <a:rPr lang="en-US" sz="2000" b="1" dirty="0">
                <a:ea typeface="Amazon Ember" panose="02000000000000000000" pitchFamily="2" charset="0"/>
              </a:rPr>
              <a:t>Managed Streaming for Kafka</a:t>
            </a:r>
          </a:p>
        </p:txBody>
      </p:sp>
      <p:pic>
        <p:nvPicPr>
          <p:cNvPr id="27" name="Picture 26">
            <a:extLst>
              <a:ext uri="{FF2B5EF4-FFF2-40B4-BE49-F238E27FC236}">
                <a16:creationId xmlns:a16="http://schemas.microsoft.com/office/drawing/2014/main" id="{921FF9B1-F1C0-454E-9BD0-89B7EEB98508}"/>
              </a:ext>
            </a:extLst>
          </p:cNvPr>
          <p:cNvPicPr>
            <a:picLocks noChangeAspect="1"/>
          </p:cNvPicPr>
          <p:nvPr/>
        </p:nvPicPr>
        <p:blipFill>
          <a:blip r:embed="rId7"/>
          <a:stretch>
            <a:fillRect/>
          </a:stretch>
        </p:blipFill>
        <p:spPr>
          <a:xfrm>
            <a:off x="9944600" y="3749333"/>
            <a:ext cx="992339" cy="992339"/>
          </a:xfrm>
          <a:prstGeom prst="rect">
            <a:avLst/>
          </a:prstGeom>
        </p:spPr>
      </p:pic>
      <p:sp>
        <p:nvSpPr>
          <p:cNvPr id="28" name="TextBox 27">
            <a:extLst>
              <a:ext uri="{FF2B5EF4-FFF2-40B4-BE49-F238E27FC236}">
                <a16:creationId xmlns:a16="http://schemas.microsoft.com/office/drawing/2014/main" id="{07854613-2B08-004E-ADD2-E1DC442B935F}"/>
              </a:ext>
            </a:extLst>
          </p:cNvPr>
          <p:cNvSpPr txBox="1"/>
          <p:nvPr/>
        </p:nvSpPr>
        <p:spPr>
          <a:xfrm>
            <a:off x="9166209" y="5214669"/>
            <a:ext cx="2400468" cy="978729"/>
          </a:xfrm>
          <a:prstGeom prst="rect">
            <a:avLst/>
          </a:prstGeom>
          <a:noFill/>
        </p:spPr>
        <p:txBody>
          <a:bodyPr wrap="square" rtlCol="0">
            <a:spAutoFit/>
          </a:bodyPr>
          <a:lstStyle/>
          <a:p>
            <a:pPr algn="ctr" defTabSz="1097212"/>
            <a:r>
              <a:rPr lang="en-US" sz="1920" dirty="0">
                <a:solidFill>
                  <a:schemeClr val="bg2"/>
                </a:solidFill>
                <a:ea typeface="Amazon Ember" panose="02000000000000000000" pitchFamily="2" charset="0"/>
              </a:rPr>
              <a:t>Collect and store data streams for analytics</a:t>
            </a:r>
          </a:p>
        </p:txBody>
      </p:sp>
    </p:spTree>
    <p:extLst>
      <p:ext uri="{BB962C8B-B14F-4D97-AF65-F5344CB8AC3E}">
        <p14:creationId xmlns:p14="http://schemas.microsoft.com/office/powerpoint/2010/main" val="3370262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E72F3-C039-DF44-9BF7-5CD5EE3D07B5}"/>
              </a:ext>
            </a:extLst>
          </p:cNvPr>
          <p:cNvSpPr>
            <a:spLocks noGrp="1"/>
          </p:cNvSpPr>
          <p:nvPr>
            <p:ph type="title"/>
          </p:nvPr>
        </p:nvSpPr>
        <p:spPr/>
        <p:txBody>
          <a:bodyPr/>
          <a:lstStyle/>
          <a:p>
            <a:r>
              <a:rPr lang="en-US" dirty="0"/>
              <a:t>Processing Streams with </a:t>
            </a:r>
            <a:r>
              <a:rPr lang="en-US" dirty="0">
                <a:solidFill>
                  <a:schemeClr val="accent1"/>
                </a:solidFill>
              </a:rPr>
              <a:t>Apache Flink</a:t>
            </a:r>
          </a:p>
        </p:txBody>
      </p:sp>
      <p:sp>
        <p:nvSpPr>
          <p:cNvPr id="3" name="Text Placeholder 2">
            <a:extLst>
              <a:ext uri="{FF2B5EF4-FFF2-40B4-BE49-F238E27FC236}">
                <a16:creationId xmlns:a16="http://schemas.microsoft.com/office/drawing/2014/main" id="{BDABF236-95B5-784E-9E2D-AC1AC68AAA1B}"/>
              </a:ext>
            </a:extLst>
          </p:cNvPr>
          <p:cNvSpPr>
            <a:spLocks noGrp="1"/>
          </p:cNvSpPr>
          <p:nvPr>
            <p:ph type="body" sz="quarter" idx="10"/>
          </p:nvPr>
        </p:nvSpPr>
        <p:spPr>
          <a:xfrm>
            <a:off x="548640" y="1378868"/>
            <a:ext cx="13510260" cy="974588"/>
          </a:xfrm>
        </p:spPr>
        <p:txBody>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Apache Flink is an open source framework and distributed engine for processing bounded (batch) and unbounded data streams at scale</a:t>
            </a:r>
          </a:p>
          <a:p>
            <a:endParaRPr lang="en-US" dirty="0"/>
          </a:p>
        </p:txBody>
      </p:sp>
      <p:pic>
        <p:nvPicPr>
          <p:cNvPr id="14" name="Picture Placeholder 97">
            <a:extLst>
              <a:ext uri="{FF2B5EF4-FFF2-40B4-BE49-F238E27FC236}">
                <a16:creationId xmlns:a16="http://schemas.microsoft.com/office/drawing/2014/main" id="{2EDA3DDE-F61D-944A-B1FC-698F21546E5D}"/>
              </a:ext>
            </a:extLst>
          </p:cNvPr>
          <p:cNvPicPr>
            <a:picLocks noChangeAspect="1"/>
          </p:cNvPicPr>
          <p:nvPr/>
        </p:nvPicPr>
        <p:blipFill>
          <a:blip r:embed="rId2">
            <a:extLst>
              <a:ext uri="{96DAC541-7B7A-43D3-8B79-37D633B846F1}">
                <asvg:svgBlip xmlns:asvg="http://schemas.microsoft.com/office/drawing/2016/SVG/main" r:embed="rId3"/>
              </a:ext>
            </a:extLst>
          </a:blip>
          <a:srcRect t="3516" b="3516"/>
          <a:stretch>
            <a:fillRect/>
          </a:stretch>
        </p:blipFill>
        <p:spPr>
          <a:xfrm>
            <a:off x="1428474" y="2353456"/>
            <a:ext cx="1828800" cy="1700482"/>
          </a:xfrm>
          <a:prstGeom prst="rect">
            <a:avLst/>
          </a:prstGeom>
        </p:spPr>
      </p:pic>
      <p:pic>
        <p:nvPicPr>
          <p:cNvPr id="15" name="Picture Placeholder 99">
            <a:extLst>
              <a:ext uri="{FF2B5EF4-FFF2-40B4-BE49-F238E27FC236}">
                <a16:creationId xmlns:a16="http://schemas.microsoft.com/office/drawing/2014/main" id="{C60E6A8E-9B94-8842-948B-FC7EC2150A16}"/>
              </a:ext>
            </a:extLst>
          </p:cNvPr>
          <p:cNvPicPr>
            <a:picLocks noChangeAspect="1"/>
          </p:cNvPicPr>
          <p:nvPr/>
        </p:nvPicPr>
        <p:blipFill>
          <a:blip r:embed="rId4">
            <a:extLst>
              <a:ext uri="{96DAC541-7B7A-43D3-8B79-37D633B846F1}">
                <asvg:svgBlip xmlns:asvg="http://schemas.microsoft.com/office/drawing/2016/SVG/main" r:embed="rId5"/>
              </a:ext>
            </a:extLst>
          </a:blip>
          <a:srcRect t="3516" b="3516"/>
          <a:stretch>
            <a:fillRect/>
          </a:stretch>
        </p:blipFill>
        <p:spPr>
          <a:xfrm>
            <a:off x="3962567" y="2353456"/>
            <a:ext cx="1828800" cy="1700482"/>
          </a:xfrm>
          <a:prstGeom prst="rect">
            <a:avLst/>
          </a:prstGeom>
        </p:spPr>
      </p:pic>
      <p:pic>
        <p:nvPicPr>
          <p:cNvPr id="16" name="Picture Placeholder 101">
            <a:extLst>
              <a:ext uri="{FF2B5EF4-FFF2-40B4-BE49-F238E27FC236}">
                <a16:creationId xmlns:a16="http://schemas.microsoft.com/office/drawing/2014/main" id="{455E23EC-CFD2-DB4C-8FE0-8C02ECC9B333}"/>
              </a:ext>
            </a:extLst>
          </p:cNvPr>
          <p:cNvPicPr>
            <a:picLocks noChangeAspect="1"/>
          </p:cNvPicPr>
          <p:nvPr/>
        </p:nvPicPr>
        <p:blipFill>
          <a:blip r:embed="rId6">
            <a:extLst>
              <a:ext uri="{96DAC541-7B7A-43D3-8B79-37D633B846F1}">
                <asvg:svgBlip xmlns:asvg="http://schemas.microsoft.com/office/drawing/2016/SVG/main" r:embed="rId7"/>
              </a:ext>
            </a:extLst>
          </a:blip>
          <a:srcRect t="3516" b="3516"/>
          <a:stretch>
            <a:fillRect/>
          </a:stretch>
        </p:blipFill>
        <p:spPr>
          <a:xfrm>
            <a:off x="6496660" y="2353456"/>
            <a:ext cx="1828800" cy="1700482"/>
          </a:xfrm>
          <a:prstGeom prst="rect">
            <a:avLst/>
          </a:prstGeom>
        </p:spPr>
      </p:pic>
      <p:pic>
        <p:nvPicPr>
          <p:cNvPr id="17" name="Picture Placeholder 103">
            <a:extLst>
              <a:ext uri="{FF2B5EF4-FFF2-40B4-BE49-F238E27FC236}">
                <a16:creationId xmlns:a16="http://schemas.microsoft.com/office/drawing/2014/main" id="{FAC942BE-E5C3-0E47-828D-4D665C7278BB}"/>
              </a:ext>
            </a:extLst>
          </p:cNvPr>
          <p:cNvPicPr>
            <a:picLocks noChangeAspect="1"/>
          </p:cNvPicPr>
          <p:nvPr/>
        </p:nvPicPr>
        <p:blipFill>
          <a:blip r:embed="rId8">
            <a:extLst>
              <a:ext uri="{96DAC541-7B7A-43D3-8B79-37D633B846F1}">
                <asvg:svgBlip xmlns:asvg="http://schemas.microsoft.com/office/drawing/2016/SVG/main" r:embed="rId9"/>
              </a:ext>
            </a:extLst>
          </a:blip>
          <a:srcRect t="3516" b="3516"/>
          <a:stretch>
            <a:fillRect/>
          </a:stretch>
        </p:blipFill>
        <p:spPr>
          <a:xfrm>
            <a:off x="9030753" y="2353456"/>
            <a:ext cx="1828800" cy="1700482"/>
          </a:xfrm>
          <a:prstGeom prst="rect">
            <a:avLst/>
          </a:prstGeom>
        </p:spPr>
      </p:pic>
      <p:pic>
        <p:nvPicPr>
          <p:cNvPr id="18" name="Picture Placeholder 105">
            <a:extLst>
              <a:ext uri="{FF2B5EF4-FFF2-40B4-BE49-F238E27FC236}">
                <a16:creationId xmlns:a16="http://schemas.microsoft.com/office/drawing/2014/main" id="{5602F281-EF8F-2449-8353-DA9BE11512B2}"/>
              </a:ext>
            </a:extLst>
          </p:cNvPr>
          <p:cNvPicPr>
            <a:picLocks noChangeAspect="1"/>
          </p:cNvPicPr>
          <p:nvPr/>
        </p:nvPicPr>
        <p:blipFill>
          <a:blip r:embed="rId10">
            <a:extLst>
              <a:ext uri="{96DAC541-7B7A-43D3-8B79-37D633B846F1}">
                <asvg:svgBlip xmlns:asvg="http://schemas.microsoft.com/office/drawing/2016/SVG/main" r:embed="rId11"/>
              </a:ext>
            </a:extLst>
          </a:blip>
          <a:srcRect t="3516" b="3516"/>
          <a:stretch>
            <a:fillRect/>
          </a:stretch>
        </p:blipFill>
        <p:spPr>
          <a:xfrm>
            <a:off x="11564846" y="2353456"/>
            <a:ext cx="1828800" cy="1700482"/>
          </a:xfrm>
          <a:prstGeom prst="rect">
            <a:avLst/>
          </a:prstGeom>
        </p:spPr>
      </p:pic>
      <p:sp>
        <p:nvSpPr>
          <p:cNvPr id="19" name="Text Placeholder 6">
            <a:extLst>
              <a:ext uri="{FF2B5EF4-FFF2-40B4-BE49-F238E27FC236}">
                <a16:creationId xmlns:a16="http://schemas.microsoft.com/office/drawing/2014/main" id="{3FC98BDB-1B13-2F46-B71E-35452EAB6512}"/>
              </a:ext>
            </a:extLst>
          </p:cNvPr>
          <p:cNvSpPr txBox="1">
            <a:spLocks/>
          </p:cNvSpPr>
          <p:nvPr/>
        </p:nvSpPr>
        <p:spPr>
          <a:xfrm>
            <a:off x="1403062" y="3793248"/>
            <a:ext cx="1828356" cy="861774"/>
          </a:xfrm>
          <a:prstGeom prst="rect">
            <a:avLst/>
          </a:prstGeom>
        </p:spPr>
        <p:txBody>
          <a:bodyPr vert="horz" lIns="91440" tIns="45720" rIns="91440" bIns="45720" rtlCol="0">
            <a:noAutofit/>
          </a:bodyPr>
          <a:lstStyle>
            <a:lvl1pPr marL="0" indent="0" algn="ctr" defTabSz="731520" rtl="0" eaLnBrk="1" latinLnBrk="0" hangingPunct="1">
              <a:spcBef>
                <a:spcPct val="20000"/>
              </a:spcBef>
              <a:buFontTx/>
              <a:buNone/>
              <a:defRPr sz="2240" b="0" i="0" kern="1200">
                <a:solidFill>
                  <a:schemeClr val="bg1"/>
                </a:solidFill>
                <a:latin typeface="Amazon Ember Regular" charset="0"/>
                <a:ea typeface="+mn-ea"/>
                <a:cs typeface="Amazon Ember Regular" charset="0"/>
              </a:defRPr>
            </a:lvl1pPr>
            <a:lvl2pPr marL="731520" indent="0" algn="l" defTabSz="731520" rtl="0" eaLnBrk="1" latinLnBrk="0" hangingPunct="1">
              <a:spcBef>
                <a:spcPct val="20000"/>
              </a:spcBef>
              <a:buFont typeface="Arial"/>
              <a:buNone/>
              <a:defRPr sz="1920" b="0" i="0" kern="1200">
                <a:solidFill>
                  <a:schemeClr val="bg1"/>
                </a:solidFill>
                <a:latin typeface="Amazon Ember Regular" charset="0"/>
                <a:ea typeface="+mn-ea"/>
                <a:cs typeface="Amazon Ember Regular" charset="0"/>
              </a:defRPr>
            </a:lvl2pPr>
            <a:lvl3pPr marL="1463040" indent="0" algn="l" defTabSz="731520" rtl="0" eaLnBrk="1" latinLnBrk="0" hangingPunct="1">
              <a:spcBef>
                <a:spcPct val="20000"/>
              </a:spcBef>
              <a:buFont typeface="Arial"/>
              <a:buNone/>
              <a:defRPr sz="1600" b="0" i="0" kern="1200">
                <a:solidFill>
                  <a:schemeClr val="bg1"/>
                </a:solidFill>
                <a:latin typeface="Amazon Ember Regular" charset="0"/>
                <a:ea typeface="+mn-ea"/>
                <a:cs typeface="Amazon Ember Regular" charset="0"/>
              </a:defRPr>
            </a:lvl3pPr>
            <a:lvl4pPr marL="2194560" indent="0" algn="l" defTabSz="731520" rtl="0" eaLnBrk="1" latinLnBrk="0" hangingPunct="1">
              <a:spcBef>
                <a:spcPct val="20000"/>
              </a:spcBef>
              <a:buFont typeface="Arial"/>
              <a:buNone/>
              <a:defRPr sz="1440" b="0" i="0" kern="1200">
                <a:solidFill>
                  <a:schemeClr val="bg1"/>
                </a:solidFill>
                <a:latin typeface="Amazon Ember Regular" charset="0"/>
                <a:ea typeface="+mn-ea"/>
                <a:cs typeface="Amazon Ember Regular" charset="0"/>
              </a:defRPr>
            </a:lvl4pPr>
            <a:lvl5pPr marL="2926080" indent="0" algn="l" defTabSz="731520" rtl="0" eaLnBrk="1" latinLnBrk="0" hangingPunct="1">
              <a:spcBef>
                <a:spcPct val="20000"/>
              </a:spcBef>
              <a:buFont typeface="Arial"/>
              <a:buNone/>
              <a:defRPr sz="1440" b="0" i="0" kern="1200">
                <a:solidFill>
                  <a:schemeClr val="bg1"/>
                </a:solidFill>
                <a:latin typeface="Amazon Ember Regular" charset="0"/>
                <a:ea typeface="+mn-ea"/>
                <a:cs typeface="Amazon Ember Regular" charset="0"/>
              </a:defRPr>
            </a:lvl5pPr>
            <a:lvl6pPr marL="3657600" indent="0" algn="l" defTabSz="731520" rtl="0" eaLnBrk="1" latinLnBrk="0" hangingPunct="1">
              <a:spcBef>
                <a:spcPct val="20000"/>
              </a:spcBef>
              <a:buFont typeface="Arial"/>
              <a:buNone/>
              <a:defRPr sz="1440" kern="1200">
                <a:solidFill>
                  <a:schemeClr val="tx1"/>
                </a:solidFill>
                <a:latin typeface="+mn-lt"/>
                <a:ea typeface="+mn-ea"/>
                <a:cs typeface="+mn-cs"/>
              </a:defRPr>
            </a:lvl6pPr>
            <a:lvl7pPr marL="4389120" indent="0" algn="l" defTabSz="731520" rtl="0" eaLnBrk="1" latinLnBrk="0" hangingPunct="1">
              <a:spcBef>
                <a:spcPct val="20000"/>
              </a:spcBef>
              <a:buFont typeface="Arial"/>
              <a:buNone/>
              <a:defRPr sz="1440" kern="1200">
                <a:solidFill>
                  <a:schemeClr val="tx1"/>
                </a:solidFill>
                <a:latin typeface="+mn-lt"/>
                <a:ea typeface="+mn-ea"/>
                <a:cs typeface="+mn-cs"/>
              </a:defRPr>
            </a:lvl7pPr>
            <a:lvl8pPr marL="5120640" indent="0" algn="l" defTabSz="731520" rtl="0" eaLnBrk="1" latinLnBrk="0" hangingPunct="1">
              <a:spcBef>
                <a:spcPct val="20000"/>
              </a:spcBef>
              <a:buFont typeface="Arial"/>
              <a:buNone/>
              <a:defRPr sz="1440" kern="1200">
                <a:solidFill>
                  <a:schemeClr val="tx1"/>
                </a:solidFill>
                <a:latin typeface="+mn-lt"/>
                <a:ea typeface="+mn-ea"/>
                <a:cs typeface="+mn-cs"/>
              </a:defRPr>
            </a:lvl8pPr>
            <a:lvl9pPr marL="5852160" indent="0" algn="l" defTabSz="731520" rtl="0" eaLnBrk="1" latinLnBrk="0" hangingPunct="1">
              <a:spcBef>
                <a:spcPct val="20000"/>
              </a:spcBef>
              <a:buFont typeface="Arial"/>
              <a:buNone/>
              <a:defRPr sz="1440" kern="1200">
                <a:solidFill>
                  <a:schemeClr val="tx1"/>
                </a:solidFill>
                <a:latin typeface="+mn-lt"/>
                <a:ea typeface="+mn-ea"/>
                <a:cs typeface="+mn-cs"/>
              </a:defRPr>
            </a:lvl9pPr>
          </a:lstStyle>
          <a:p>
            <a:r>
              <a:rPr lang="en-US" dirty="0">
                <a:solidFill>
                  <a:schemeClr val="accent1"/>
                </a:solidFill>
              </a:rPr>
              <a:t>Diverse use-cases</a:t>
            </a:r>
          </a:p>
        </p:txBody>
      </p:sp>
      <p:sp>
        <p:nvSpPr>
          <p:cNvPr id="20" name="Text Placeholder 7">
            <a:extLst>
              <a:ext uri="{FF2B5EF4-FFF2-40B4-BE49-F238E27FC236}">
                <a16:creationId xmlns:a16="http://schemas.microsoft.com/office/drawing/2014/main" id="{20664949-A716-6C4F-B645-7439C3D391C8}"/>
              </a:ext>
            </a:extLst>
          </p:cNvPr>
          <p:cNvSpPr txBox="1">
            <a:spLocks/>
          </p:cNvSpPr>
          <p:nvPr/>
        </p:nvSpPr>
        <p:spPr>
          <a:xfrm>
            <a:off x="3938299" y="3793248"/>
            <a:ext cx="1828800" cy="861774"/>
          </a:xfrm>
          <a:prstGeom prst="rect">
            <a:avLst/>
          </a:prstGeom>
        </p:spPr>
        <p:txBody>
          <a:bodyPr vert="horz" lIns="91440" tIns="45720" rIns="91440" bIns="45720" rtlCol="0">
            <a:normAutofit/>
          </a:bodyPr>
          <a:lstStyle>
            <a:lvl1pPr marL="0" indent="0" algn="l" defTabSz="731520" rtl="0" eaLnBrk="1" latinLnBrk="0" hangingPunct="1">
              <a:spcBef>
                <a:spcPct val="20000"/>
              </a:spcBef>
              <a:buFontTx/>
              <a:buNone/>
              <a:defRPr sz="2240" b="0" i="0" kern="1200">
                <a:solidFill>
                  <a:schemeClr val="bg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r>
              <a:rPr lang="en-US" dirty="0">
                <a:solidFill>
                  <a:schemeClr val="accent1"/>
                </a:solidFill>
              </a:rPr>
              <a:t>Expressive APIs</a:t>
            </a:r>
          </a:p>
        </p:txBody>
      </p:sp>
      <p:sp>
        <p:nvSpPr>
          <p:cNvPr id="21" name="Text Placeholder 8">
            <a:extLst>
              <a:ext uri="{FF2B5EF4-FFF2-40B4-BE49-F238E27FC236}">
                <a16:creationId xmlns:a16="http://schemas.microsoft.com/office/drawing/2014/main" id="{EA75DD05-69E2-054B-AC1C-F0B6656A9AC9}"/>
              </a:ext>
            </a:extLst>
          </p:cNvPr>
          <p:cNvSpPr txBox="1">
            <a:spLocks/>
          </p:cNvSpPr>
          <p:nvPr/>
        </p:nvSpPr>
        <p:spPr>
          <a:xfrm>
            <a:off x="6471949" y="3793248"/>
            <a:ext cx="1828800" cy="1292662"/>
          </a:xfrm>
          <a:prstGeom prst="rect">
            <a:avLst/>
          </a:prstGeom>
        </p:spPr>
        <p:txBody>
          <a:bodyPr vert="horz" lIns="91440" tIns="45720" rIns="91440" bIns="45720" rtlCol="0">
            <a:normAutofit/>
          </a:bodyPr>
          <a:lstStyle>
            <a:lvl1pPr marL="0" indent="0" algn="l" defTabSz="731520" rtl="0" eaLnBrk="1" latinLnBrk="0" hangingPunct="1">
              <a:spcBef>
                <a:spcPct val="20000"/>
              </a:spcBef>
              <a:buFontTx/>
              <a:buNone/>
              <a:defRPr sz="2240" b="0" i="0" kern="1200">
                <a:solidFill>
                  <a:schemeClr val="bg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r>
              <a:rPr lang="en-US" dirty="0">
                <a:solidFill>
                  <a:schemeClr val="accent1"/>
                </a:solidFill>
              </a:rPr>
              <a:t>Processing guarantees</a:t>
            </a:r>
          </a:p>
          <a:p>
            <a:endParaRPr lang="en-US" dirty="0"/>
          </a:p>
        </p:txBody>
      </p:sp>
      <p:sp>
        <p:nvSpPr>
          <p:cNvPr id="22" name="Text Placeholder 9">
            <a:extLst>
              <a:ext uri="{FF2B5EF4-FFF2-40B4-BE49-F238E27FC236}">
                <a16:creationId xmlns:a16="http://schemas.microsoft.com/office/drawing/2014/main" id="{A8221CD3-31F4-E247-BD59-100449EE6967}"/>
              </a:ext>
            </a:extLst>
          </p:cNvPr>
          <p:cNvSpPr txBox="1">
            <a:spLocks/>
          </p:cNvSpPr>
          <p:nvPr/>
        </p:nvSpPr>
        <p:spPr>
          <a:xfrm>
            <a:off x="9007187" y="3793248"/>
            <a:ext cx="1981344" cy="861774"/>
          </a:xfrm>
          <a:prstGeom prst="rect">
            <a:avLst/>
          </a:prstGeom>
        </p:spPr>
        <p:txBody>
          <a:bodyPr vert="horz" lIns="91440" tIns="45720" rIns="91440" bIns="45720" rtlCol="0">
            <a:normAutofit/>
          </a:bodyPr>
          <a:lstStyle>
            <a:lvl1pPr marL="0" indent="0" algn="l" defTabSz="731520" rtl="0" eaLnBrk="1" latinLnBrk="0" hangingPunct="1">
              <a:spcBef>
                <a:spcPct val="20000"/>
              </a:spcBef>
              <a:buFontTx/>
              <a:buNone/>
              <a:defRPr sz="2240" b="0" i="0" kern="1200">
                <a:solidFill>
                  <a:schemeClr val="bg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r>
              <a:rPr lang="en-US" dirty="0">
                <a:solidFill>
                  <a:schemeClr val="accent1"/>
                </a:solidFill>
              </a:rPr>
              <a:t>Scale-out architecture</a:t>
            </a:r>
          </a:p>
        </p:txBody>
      </p:sp>
      <p:sp>
        <p:nvSpPr>
          <p:cNvPr id="23" name="Text Placeholder 30">
            <a:extLst>
              <a:ext uri="{FF2B5EF4-FFF2-40B4-BE49-F238E27FC236}">
                <a16:creationId xmlns:a16="http://schemas.microsoft.com/office/drawing/2014/main" id="{8E942834-C417-E34C-82AD-11C7DF459DC3}"/>
              </a:ext>
            </a:extLst>
          </p:cNvPr>
          <p:cNvSpPr txBox="1">
            <a:spLocks/>
          </p:cNvSpPr>
          <p:nvPr/>
        </p:nvSpPr>
        <p:spPr>
          <a:xfrm>
            <a:off x="11542424" y="3793248"/>
            <a:ext cx="1828800" cy="430887"/>
          </a:xfrm>
          <a:prstGeom prst="rect">
            <a:avLst/>
          </a:prstGeom>
        </p:spPr>
        <p:txBody>
          <a:bodyPr vert="horz" lIns="91440" tIns="45720" rIns="91440" bIns="45720" rtlCol="0">
            <a:normAutofit lnSpcReduction="10000"/>
          </a:bodyPr>
          <a:lstStyle>
            <a:lvl1pPr marL="0" indent="0" algn="l" defTabSz="731520" rtl="0" eaLnBrk="1" latinLnBrk="0" hangingPunct="1">
              <a:spcBef>
                <a:spcPct val="20000"/>
              </a:spcBef>
              <a:buFontTx/>
              <a:buNone/>
              <a:defRPr sz="2240" b="0" i="0" kern="1200">
                <a:solidFill>
                  <a:schemeClr val="bg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r>
              <a:rPr lang="en-US" dirty="0">
                <a:solidFill>
                  <a:schemeClr val="accent1"/>
                </a:solidFill>
              </a:rPr>
              <a:t>Community</a:t>
            </a:r>
          </a:p>
        </p:txBody>
      </p:sp>
      <p:sp>
        <p:nvSpPr>
          <p:cNvPr id="24" name="Text Placeholder 11">
            <a:extLst>
              <a:ext uri="{FF2B5EF4-FFF2-40B4-BE49-F238E27FC236}">
                <a16:creationId xmlns:a16="http://schemas.microsoft.com/office/drawing/2014/main" id="{901C72A0-354A-2B40-8012-793F5C88393D}"/>
              </a:ext>
            </a:extLst>
          </p:cNvPr>
          <p:cNvSpPr txBox="1">
            <a:spLocks/>
          </p:cNvSpPr>
          <p:nvPr/>
        </p:nvSpPr>
        <p:spPr>
          <a:xfrm>
            <a:off x="1236754" y="4884444"/>
            <a:ext cx="1995108" cy="2462213"/>
          </a:xfrm>
          <a:prstGeom prst="rect">
            <a:avLst/>
          </a:prstGeom>
        </p:spPr>
        <p:txBody>
          <a:bodyPr vert="horz" wrap="square" lIns="0" tIns="0" rIns="0" bIns="0" rtlCol="0">
            <a:spAutoFit/>
          </a:bodyPr>
          <a:lstStyle>
            <a:lvl1pPr marL="0" indent="0" algn="l" defTabSz="731520" rtl="0" eaLnBrk="1" latinLnBrk="0" hangingPunct="1">
              <a:spcBef>
                <a:spcPts val="0"/>
              </a:spcBef>
              <a:spcAft>
                <a:spcPts val="600"/>
              </a:spcAft>
              <a:buFontTx/>
              <a:buNone/>
              <a:defRPr sz="20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Event-driven Applications</a:t>
            </a:r>
          </a:p>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Streaming Analytics &amp; ETL</a:t>
            </a:r>
          </a:p>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Batch Analytics</a:t>
            </a:r>
          </a:p>
        </p:txBody>
      </p:sp>
      <p:sp>
        <p:nvSpPr>
          <p:cNvPr id="25" name="Text Placeholder 12">
            <a:extLst>
              <a:ext uri="{FF2B5EF4-FFF2-40B4-BE49-F238E27FC236}">
                <a16:creationId xmlns:a16="http://schemas.microsoft.com/office/drawing/2014/main" id="{D2B89026-54E7-9840-BB6D-02183DCD4FA7}"/>
              </a:ext>
            </a:extLst>
          </p:cNvPr>
          <p:cNvSpPr txBox="1">
            <a:spLocks/>
          </p:cNvSpPr>
          <p:nvPr/>
        </p:nvSpPr>
        <p:spPr>
          <a:xfrm>
            <a:off x="3854062" y="4884444"/>
            <a:ext cx="1937823" cy="2308324"/>
          </a:xfrm>
          <a:prstGeom prst="rect">
            <a:avLst/>
          </a:prstGeom>
        </p:spPr>
        <p:txBody>
          <a:bodyPr vert="horz" wrap="square" lIns="0" tIns="0" rIns="0" bIns="0" rtlCol="0">
            <a:spAutoFit/>
          </a:bodyPr>
          <a:lstStyle>
            <a:lvl1pPr marL="0" indent="0" algn="l" defTabSz="731520" rtl="0" eaLnBrk="1" latinLnBrk="0" hangingPunct="1">
              <a:spcBef>
                <a:spcPts val="0"/>
              </a:spcBef>
              <a:spcAft>
                <a:spcPts val="600"/>
              </a:spcAft>
              <a:buFontTx/>
              <a:buNone/>
              <a:defRPr sz="2000" b="0" i="0" kern="1200" baseline="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SQL</a:t>
            </a:r>
          </a:p>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Table API</a:t>
            </a:r>
          </a:p>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DataStream API</a:t>
            </a:r>
          </a:p>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Stateful Functions</a:t>
            </a:r>
          </a:p>
        </p:txBody>
      </p:sp>
      <p:sp>
        <p:nvSpPr>
          <p:cNvPr id="26" name="Text Placeholder 13">
            <a:extLst>
              <a:ext uri="{FF2B5EF4-FFF2-40B4-BE49-F238E27FC236}">
                <a16:creationId xmlns:a16="http://schemas.microsoft.com/office/drawing/2014/main" id="{C6CF46DA-300B-8F4D-A07A-7D2195D16826}"/>
              </a:ext>
            </a:extLst>
          </p:cNvPr>
          <p:cNvSpPr txBox="1">
            <a:spLocks/>
          </p:cNvSpPr>
          <p:nvPr/>
        </p:nvSpPr>
        <p:spPr>
          <a:xfrm>
            <a:off x="6332729" y="4851669"/>
            <a:ext cx="2173575" cy="2462213"/>
          </a:xfrm>
          <a:prstGeom prst="rect">
            <a:avLst/>
          </a:prstGeom>
        </p:spPr>
        <p:txBody>
          <a:bodyPr vert="horz" wrap="square" lIns="0" tIns="0" rIns="0" bIns="0" rtlCol="0">
            <a:spAutoFit/>
          </a:bodyPr>
          <a:lstStyle>
            <a:lvl1pPr marL="0" indent="0" algn="l" defTabSz="731520" rtl="0" eaLnBrk="1" latinLnBrk="0" hangingPunct="1">
              <a:spcBef>
                <a:spcPts val="0"/>
              </a:spcBef>
              <a:spcAft>
                <a:spcPts val="600"/>
              </a:spcAft>
              <a:buFontTx/>
              <a:buNone/>
              <a:defRPr sz="2000" b="0" i="0" kern="1200" baseline="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Exactly-once state consistency</a:t>
            </a:r>
          </a:p>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Event-time processing</a:t>
            </a:r>
          </a:p>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Late data handling</a:t>
            </a:r>
          </a:p>
        </p:txBody>
      </p:sp>
      <p:sp>
        <p:nvSpPr>
          <p:cNvPr id="27" name="Text Placeholder 14">
            <a:extLst>
              <a:ext uri="{FF2B5EF4-FFF2-40B4-BE49-F238E27FC236}">
                <a16:creationId xmlns:a16="http://schemas.microsoft.com/office/drawing/2014/main" id="{FC9491C4-5EE9-994B-8E5B-0B7C90768375}"/>
              </a:ext>
            </a:extLst>
          </p:cNvPr>
          <p:cNvSpPr txBox="1">
            <a:spLocks/>
          </p:cNvSpPr>
          <p:nvPr/>
        </p:nvSpPr>
        <p:spPr>
          <a:xfrm>
            <a:off x="9047148" y="4884444"/>
            <a:ext cx="1981344" cy="2000548"/>
          </a:xfrm>
          <a:prstGeom prst="rect">
            <a:avLst/>
          </a:prstGeom>
        </p:spPr>
        <p:txBody>
          <a:bodyPr vert="horz" wrap="square" lIns="0" tIns="0" rIns="0" bIns="0" rtlCol="0">
            <a:spAutoFit/>
          </a:bodyPr>
          <a:lstStyle>
            <a:lvl1pPr marL="0" indent="0" algn="l" defTabSz="731520" rtl="0" eaLnBrk="1" latinLnBrk="0" hangingPunct="1">
              <a:spcBef>
                <a:spcPts val="0"/>
              </a:spcBef>
              <a:spcAft>
                <a:spcPts val="600"/>
              </a:spcAft>
              <a:buFontTx/>
              <a:buNone/>
              <a:defRPr sz="2000" b="0" i="0" kern="1200" baseline="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Adapt to desired throughput</a:t>
            </a:r>
          </a:p>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Support for TBs of state     </a:t>
            </a:r>
          </a:p>
        </p:txBody>
      </p:sp>
      <p:sp>
        <p:nvSpPr>
          <p:cNvPr id="28" name="Text Placeholder 31">
            <a:extLst>
              <a:ext uri="{FF2B5EF4-FFF2-40B4-BE49-F238E27FC236}">
                <a16:creationId xmlns:a16="http://schemas.microsoft.com/office/drawing/2014/main" id="{B353823F-6C92-E843-B126-03670D7899D2}"/>
              </a:ext>
            </a:extLst>
          </p:cNvPr>
          <p:cNvSpPr txBox="1">
            <a:spLocks/>
          </p:cNvSpPr>
          <p:nvPr/>
        </p:nvSpPr>
        <p:spPr>
          <a:xfrm>
            <a:off x="11567367" y="4884444"/>
            <a:ext cx="2150222" cy="1692771"/>
          </a:xfrm>
          <a:prstGeom prst="rect">
            <a:avLst/>
          </a:prstGeom>
        </p:spPr>
        <p:txBody>
          <a:bodyPr vert="horz" wrap="square" lIns="0" tIns="0" rIns="0" bIns="0" rtlCol="0">
            <a:spAutoFit/>
          </a:bodyPr>
          <a:lstStyle>
            <a:lvl1pPr marL="0" indent="0" algn="l" defTabSz="731520" rtl="0" eaLnBrk="1" latinLnBrk="0" hangingPunct="1">
              <a:spcBef>
                <a:spcPts val="0"/>
              </a:spcBef>
              <a:spcAft>
                <a:spcPts val="600"/>
              </a:spcAft>
              <a:buFontTx/>
              <a:buNone/>
              <a:defRPr sz="20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Vibrant open source community</a:t>
            </a:r>
          </a:p>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Broad set of connectors</a:t>
            </a:r>
          </a:p>
        </p:txBody>
      </p:sp>
    </p:spTree>
    <p:extLst>
      <p:ext uri="{BB962C8B-B14F-4D97-AF65-F5344CB8AC3E}">
        <p14:creationId xmlns:p14="http://schemas.microsoft.com/office/powerpoint/2010/main" val="2049832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E72F3-C039-DF44-9BF7-5CD5EE3D07B5}"/>
              </a:ext>
            </a:extLst>
          </p:cNvPr>
          <p:cNvSpPr>
            <a:spLocks noGrp="1"/>
          </p:cNvSpPr>
          <p:nvPr>
            <p:ph type="title"/>
          </p:nvPr>
        </p:nvSpPr>
        <p:spPr/>
        <p:txBody>
          <a:bodyPr/>
          <a:lstStyle/>
          <a:p>
            <a:r>
              <a:rPr lang="en-US" dirty="0"/>
              <a:t>Processing streams with </a:t>
            </a:r>
            <a:r>
              <a:rPr lang="en-US" dirty="0">
                <a:solidFill>
                  <a:schemeClr val="accent1"/>
                </a:solidFill>
              </a:rPr>
              <a:t>Apache Flink</a:t>
            </a:r>
          </a:p>
        </p:txBody>
      </p:sp>
      <p:sp>
        <p:nvSpPr>
          <p:cNvPr id="3" name="Text Placeholder 2">
            <a:extLst>
              <a:ext uri="{FF2B5EF4-FFF2-40B4-BE49-F238E27FC236}">
                <a16:creationId xmlns:a16="http://schemas.microsoft.com/office/drawing/2014/main" id="{BDABF236-95B5-784E-9E2D-AC1AC68AAA1B}"/>
              </a:ext>
            </a:extLst>
          </p:cNvPr>
          <p:cNvSpPr>
            <a:spLocks noGrp="1"/>
          </p:cNvSpPr>
          <p:nvPr>
            <p:ph type="body" sz="quarter" idx="10"/>
          </p:nvPr>
        </p:nvSpPr>
        <p:spPr>
          <a:xfrm>
            <a:off x="548640" y="1378867"/>
            <a:ext cx="13510260" cy="1454273"/>
          </a:xfrm>
        </p:spPr>
        <p:txBody>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Apache Flink is an open source framework and distributed engine for processing bounded (batch) and unbounded data streams at scale. Customers run Apache Flink on AWS on different services with varying degrees of flexibility and management.</a:t>
            </a:r>
          </a:p>
          <a:p>
            <a:endParaRPr lang="en-US" dirty="0"/>
          </a:p>
        </p:txBody>
      </p:sp>
      <p:pic>
        <p:nvPicPr>
          <p:cNvPr id="29" name="Graphic 14">
            <a:extLst>
              <a:ext uri="{FF2B5EF4-FFF2-40B4-BE49-F238E27FC236}">
                <a16:creationId xmlns:a16="http://schemas.microsoft.com/office/drawing/2014/main" id="{3DFF9E2D-0245-3140-A5B9-C61079044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1683" y="3477938"/>
            <a:ext cx="1408635" cy="140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34">
            <a:extLst>
              <a:ext uri="{FF2B5EF4-FFF2-40B4-BE49-F238E27FC236}">
                <a16:creationId xmlns:a16="http://schemas.microsoft.com/office/drawing/2014/main" id="{2186975F-BC21-0F40-9757-B287B4036C3F}"/>
              </a:ext>
            </a:extLst>
          </p:cNvPr>
          <p:cNvSpPr txBox="1">
            <a:spLocks noChangeArrowheads="1"/>
          </p:cNvSpPr>
          <p:nvPr/>
        </p:nvSpPr>
        <p:spPr bwMode="auto">
          <a:xfrm>
            <a:off x="1605069" y="4837634"/>
            <a:ext cx="22018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800" dirty="0">
                <a:latin typeface="+mn-lt"/>
                <a:ea typeface="Amazon Ember" panose="020B0603020204020204" pitchFamily="34" charset="0"/>
                <a:cs typeface="Arial" panose="020B0604020202020204" pitchFamily="34" charset="0"/>
              </a:rPr>
              <a:t>Amazon Kinesis</a:t>
            </a:r>
            <a:br>
              <a:rPr lang="en-US" altLang="en-US" sz="1800" dirty="0">
                <a:latin typeface="+mn-lt"/>
                <a:ea typeface="Amazon Ember" panose="020B0603020204020204" pitchFamily="34" charset="0"/>
                <a:cs typeface="Arial" panose="020B0604020202020204" pitchFamily="34" charset="0"/>
              </a:rPr>
            </a:br>
            <a:r>
              <a:rPr lang="en-US" altLang="en-US" sz="1800" dirty="0">
                <a:latin typeface="+mn-lt"/>
                <a:ea typeface="Amazon Ember" panose="020B0603020204020204" pitchFamily="34" charset="0"/>
                <a:cs typeface="Arial" panose="020B0604020202020204" pitchFamily="34" charset="0"/>
              </a:rPr>
              <a:t>Data Analytics</a:t>
            </a:r>
          </a:p>
        </p:txBody>
      </p:sp>
      <p:pic>
        <p:nvPicPr>
          <p:cNvPr id="31" name="Graphic 22">
            <a:extLst>
              <a:ext uri="{FF2B5EF4-FFF2-40B4-BE49-F238E27FC236}">
                <a16:creationId xmlns:a16="http://schemas.microsoft.com/office/drawing/2014/main" id="{2D1A2836-BAB7-C446-AC32-DA2F9679E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4365" y="3429000"/>
            <a:ext cx="1408634" cy="1408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17">
            <a:extLst>
              <a:ext uri="{FF2B5EF4-FFF2-40B4-BE49-F238E27FC236}">
                <a16:creationId xmlns:a16="http://schemas.microsoft.com/office/drawing/2014/main" id="{A7FCB63A-C61B-2F4A-9371-A75F1570D480}"/>
              </a:ext>
            </a:extLst>
          </p:cNvPr>
          <p:cNvSpPr txBox="1">
            <a:spLocks noChangeArrowheads="1"/>
          </p:cNvSpPr>
          <p:nvPr/>
        </p:nvSpPr>
        <p:spPr bwMode="auto">
          <a:xfrm>
            <a:off x="6316663" y="4886573"/>
            <a:ext cx="2292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800" dirty="0">
                <a:latin typeface="+mn-lt"/>
                <a:ea typeface="Amazon Ember" panose="020B0603020204020204" pitchFamily="34" charset="0"/>
                <a:cs typeface="Arial" panose="020B0604020202020204" pitchFamily="34" charset="0"/>
              </a:rPr>
              <a:t>Amazon EMR</a:t>
            </a:r>
          </a:p>
        </p:txBody>
      </p:sp>
      <p:pic>
        <p:nvPicPr>
          <p:cNvPr id="33" name="Graphic 23">
            <a:extLst>
              <a:ext uri="{FF2B5EF4-FFF2-40B4-BE49-F238E27FC236}">
                <a16:creationId xmlns:a16="http://schemas.microsoft.com/office/drawing/2014/main" id="{9A040CF0-6896-E142-BB6C-1AED3F3C02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67046" y="3410483"/>
            <a:ext cx="1408634" cy="1408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9">
            <a:extLst>
              <a:ext uri="{FF2B5EF4-FFF2-40B4-BE49-F238E27FC236}">
                <a16:creationId xmlns:a16="http://schemas.microsoft.com/office/drawing/2014/main" id="{221551C5-4E9B-0348-BB47-3F6140DCE780}"/>
              </a:ext>
            </a:extLst>
          </p:cNvPr>
          <p:cNvSpPr txBox="1">
            <a:spLocks noChangeArrowheads="1"/>
          </p:cNvSpPr>
          <p:nvPr/>
        </p:nvSpPr>
        <p:spPr bwMode="auto">
          <a:xfrm>
            <a:off x="11037094" y="4837634"/>
            <a:ext cx="226853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800" dirty="0">
                <a:latin typeface="+mn-lt"/>
                <a:ea typeface="Amazon Ember" panose="020B0603020204020204" pitchFamily="34" charset="0"/>
                <a:cs typeface="Arial" panose="020B0604020202020204" pitchFamily="34" charset="0"/>
              </a:rPr>
              <a:t>Amazon Elastic Kubernetes Service (Amazon EKS)</a:t>
            </a:r>
          </a:p>
        </p:txBody>
      </p:sp>
    </p:spTree>
    <p:extLst>
      <p:ext uri="{BB962C8B-B14F-4D97-AF65-F5344CB8AC3E}">
        <p14:creationId xmlns:p14="http://schemas.microsoft.com/office/powerpoint/2010/main" val="1552502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A8CAF-4B96-9D4C-8F22-4BF93E782B92}"/>
              </a:ext>
            </a:extLst>
          </p:cNvPr>
          <p:cNvSpPr>
            <a:spLocks noGrp="1"/>
          </p:cNvSpPr>
          <p:nvPr>
            <p:ph type="title"/>
          </p:nvPr>
        </p:nvSpPr>
        <p:spPr/>
        <p:txBody>
          <a:bodyPr/>
          <a:lstStyle/>
          <a:p>
            <a:r>
              <a:rPr lang="en-US" dirty="0">
                <a:solidFill>
                  <a:schemeClr val="accent1"/>
                </a:solidFill>
              </a:rPr>
              <a:t>Kinesis Data Analytics</a:t>
            </a:r>
            <a:r>
              <a:rPr lang="en-US" dirty="0"/>
              <a:t> is a fully managed Apache Flink service</a:t>
            </a:r>
          </a:p>
        </p:txBody>
      </p:sp>
      <p:sp>
        <p:nvSpPr>
          <p:cNvPr id="4" name="Rounded Rectangle 3">
            <a:extLst>
              <a:ext uri="{FF2B5EF4-FFF2-40B4-BE49-F238E27FC236}">
                <a16:creationId xmlns:a16="http://schemas.microsoft.com/office/drawing/2014/main" id="{2BD8A9AC-7918-D543-AB9D-9F94D684052F}"/>
              </a:ext>
            </a:extLst>
          </p:cNvPr>
          <p:cNvSpPr/>
          <p:nvPr/>
        </p:nvSpPr>
        <p:spPr>
          <a:xfrm>
            <a:off x="4788136" y="3259614"/>
            <a:ext cx="3205830" cy="566348"/>
          </a:xfrm>
          <a:prstGeom prst="roundRect">
            <a:avLst/>
          </a:prstGeom>
          <a:solidFill>
            <a:srgbClr val="595A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Flexibility with some management</a:t>
            </a:r>
          </a:p>
        </p:txBody>
      </p:sp>
      <p:sp>
        <p:nvSpPr>
          <p:cNvPr id="6" name="Rounded Rectangle 5">
            <a:extLst>
              <a:ext uri="{FF2B5EF4-FFF2-40B4-BE49-F238E27FC236}">
                <a16:creationId xmlns:a16="http://schemas.microsoft.com/office/drawing/2014/main" id="{170C7ABB-20AD-4F43-9658-575FC2F096AE}"/>
              </a:ext>
            </a:extLst>
          </p:cNvPr>
          <p:cNvSpPr/>
          <p:nvPr/>
        </p:nvSpPr>
        <p:spPr>
          <a:xfrm>
            <a:off x="4799522" y="5991499"/>
            <a:ext cx="3205830" cy="326573"/>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Simple and secure setup</a:t>
            </a:r>
          </a:p>
        </p:txBody>
      </p:sp>
      <p:sp>
        <p:nvSpPr>
          <p:cNvPr id="7" name="Rounded Rectangle 6">
            <a:extLst>
              <a:ext uri="{FF2B5EF4-FFF2-40B4-BE49-F238E27FC236}">
                <a16:creationId xmlns:a16="http://schemas.microsoft.com/office/drawing/2014/main" id="{94C0EDC9-5635-7A40-ABA4-D0DEC1E32CEC}"/>
              </a:ext>
            </a:extLst>
          </p:cNvPr>
          <p:cNvSpPr/>
          <p:nvPr/>
        </p:nvSpPr>
        <p:spPr>
          <a:xfrm>
            <a:off x="4819030" y="4597612"/>
            <a:ext cx="3205830" cy="471479"/>
          </a:xfrm>
          <a:prstGeom prst="roundRect">
            <a:avLst/>
          </a:prstGeom>
          <a:solidFill>
            <a:srgbClr val="595A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Fine-grained access control</a:t>
            </a:r>
          </a:p>
        </p:txBody>
      </p:sp>
      <p:sp>
        <p:nvSpPr>
          <p:cNvPr id="8" name="Rounded Rectangle 7">
            <a:extLst>
              <a:ext uri="{FF2B5EF4-FFF2-40B4-BE49-F238E27FC236}">
                <a16:creationId xmlns:a16="http://schemas.microsoft.com/office/drawing/2014/main" id="{0D46CCE8-250E-CB40-B863-EFC8D5D49AE4}"/>
              </a:ext>
            </a:extLst>
          </p:cNvPr>
          <p:cNvSpPr/>
          <p:nvPr/>
        </p:nvSpPr>
        <p:spPr>
          <a:xfrm>
            <a:off x="4799522" y="5178711"/>
            <a:ext cx="3205830" cy="326573"/>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Managed instances</a:t>
            </a:r>
          </a:p>
        </p:txBody>
      </p:sp>
      <p:sp>
        <p:nvSpPr>
          <p:cNvPr id="9" name="Rounded Rectangle 8">
            <a:extLst>
              <a:ext uri="{FF2B5EF4-FFF2-40B4-BE49-F238E27FC236}">
                <a16:creationId xmlns:a16="http://schemas.microsoft.com/office/drawing/2014/main" id="{08FAC7ED-7CA2-0D4D-BA40-48C96447A0A4}"/>
              </a:ext>
            </a:extLst>
          </p:cNvPr>
          <p:cNvSpPr/>
          <p:nvPr/>
        </p:nvSpPr>
        <p:spPr>
          <a:xfrm>
            <a:off x="4799522" y="5585104"/>
            <a:ext cx="3205830" cy="326573"/>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Build-in auto scaling</a:t>
            </a:r>
          </a:p>
        </p:txBody>
      </p:sp>
      <p:sp>
        <p:nvSpPr>
          <p:cNvPr id="10" name="Rounded Rectangle 9">
            <a:extLst>
              <a:ext uri="{FF2B5EF4-FFF2-40B4-BE49-F238E27FC236}">
                <a16:creationId xmlns:a16="http://schemas.microsoft.com/office/drawing/2014/main" id="{E7BEAC7C-8B9B-4C49-99F3-89709EE75F47}"/>
              </a:ext>
            </a:extLst>
          </p:cNvPr>
          <p:cNvSpPr/>
          <p:nvPr/>
        </p:nvSpPr>
        <p:spPr>
          <a:xfrm>
            <a:off x="708852" y="4307120"/>
            <a:ext cx="3205830" cy="326573"/>
          </a:xfrm>
          <a:prstGeom prst="roundRect">
            <a:avLst/>
          </a:prstGeom>
          <a:solidFill>
            <a:srgbClr val="595A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Flexible infrastructure choices</a:t>
            </a:r>
          </a:p>
        </p:txBody>
      </p:sp>
      <p:sp>
        <p:nvSpPr>
          <p:cNvPr id="11" name="Rounded Rectangle 10">
            <a:extLst>
              <a:ext uri="{FF2B5EF4-FFF2-40B4-BE49-F238E27FC236}">
                <a16:creationId xmlns:a16="http://schemas.microsoft.com/office/drawing/2014/main" id="{A859D842-ABAC-D240-85BD-46F8CEAB87A1}"/>
              </a:ext>
            </a:extLst>
          </p:cNvPr>
          <p:cNvSpPr/>
          <p:nvPr/>
        </p:nvSpPr>
        <p:spPr>
          <a:xfrm>
            <a:off x="708852" y="4706507"/>
            <a:ext cx="3205830" cy="326573"/>
          </a:xfrm>
          <a:prstGeom prst="roundRect">
            <a:avLst/>
          </a:prstGeom>
          <a:solidFill>
            <a:srgbClr val="595A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Optimized for cost</a:t>
            </a:r>
          </a:p>
        </p:txBody>
      </p:sp>
      <p:sp>
        <p:nvSpPr>
          <p:cNvPr id="23" name="Rounded Rectangle 22">
            <a:extLst>
              <a:ext uri="{FF2B5EF4-FFF2-40B4-BE49-F238E27FC236}">
                <a16:creationId xmlns:a16="http://schemas.microsoft.com/office/drawing/2014/main" id="{8E9D0581-1940-4B47-9F08-F43155C5AEE8}"/>
              </a:ext>
            </a:extLst>
          </p:cNvPr>
          <p:cNvSpPr/>
          <p:nvPr/>
        </p:nvSpPr>
        <p:spPr>
          <a:xfrm rot="5400000">
            <a:off x="1380371" y="4644128"/>
            <a:ext cx="6002824" cy="334744"/>
          </a:xfrm>
          <a:prstGeom prst="roundRect">
            <a:avLst/>
          </a:prstGeom>
          <a:solidFill>
            <a:srgbClr val="595A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800" b="1" dirty="0">
                <a:solidFill>
                  <a:srgbClr val="FFFFFF"/>
                </a:solidFill>
                <a:latin typeface="Amazon Ember Regular"/>
              </a:rPr>
              <a:t>Self Managed Apache Flink</a:t>
            </a:r>
          </a:p>
        </p:txBody>
      </p:sp>
      <p:sp>
        <p:nvSpPr>
          <p:cNvPr id="24" name="Rounded Rectangle 23">
            <a:extLst>
              <a:ext uri="{FF2B5EF4-FFF2-40B4-BE49-F238E27FC236}">
                <a16:creationId xmlns:a16="http://schemas.microsoft.com/office/drawing/2014/main" id="{06AFAB9A-D375-F24A-BE94-B4943EB015A9}"/>
              </a:ext>
            </a:extLst>
          </p:cNvPr>
          <p:cNvSpPr/>
          <p:nvPr/>
        </p:nvSpPr>
        <p:spPr>
          <a:xfrm rot="5400000">
            <a:off x="5504933" y="4633077"/>
            <a:ext cx="6001780" cy="334744"/>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800" b="1" dirty="0">
                <a:solidFill>
                  <a:srgbClr val="FFFFFF"/>
                </a:solidFill>
                <a:latin typeface="Amazon Ember Regular"/>
              </a:rPr>
              <a:t>AWS Managed Apache Flink</a:t>
            </a:r>
          </a:p>
        </p:txBody>
      </p:sp>
      <p:sp>
        <p:nvSpPr>
          <p:cNvPr id="25" name="TextBox 24">
            <a:extLst>
              <a:ext uri="{FF2B5EF4-FFF2-40B4-BE49-F238E27FC236}">
                <a16:creationId xmlns:a16="http://schemas.microsoft.com/office/drawing/2014/main" id="{9FD97BA1-840B-A540-A4F5-F641B81E6100}"/>
              </a:ext>
            </a:extLst>
          </p:cNvPr>
          <p:cNvSpPr txBox="1"/>
          <p:nvPr/>
        </p:nvSpPr>
        <p:spPr>
          <a:xfrm rot="5400000">
            <a:off x="10465717" y="4417608"/>
            <a:ext cx="5877877" cy="677108"/>
          </a:xfrm>
          <a:prstGeom prst="rect">
            <a:avLst/>
          </a:prstGeom>
          <a:noFill/>
        </p:spPr>
        <p:txBody>
          <a:bodyPr wrap="square" rtlCol="0">
            <a:spAutoFit/>
          </a:bodyPr>
          <a:lstStyle/>
          <a:p>
            <a:pPr algn="ctr" defTabSz="731491"/>
            <a:r>
              <a:rPr lang="en-US" sz="1900" b="1" dirty="0">
                <a:solidFill>
                  <a:srgbClr val="00A1C9">
                    <a:lumMod val="60000"/>
                    <a:lumOff val="40000"/>
                  </a:srgbClr>
                </a:solidFill>
                <a:latin typeface="Amazon Ember Regular"/>
              </a:rPr>
              <a:t>More focus on creating Streaming Applications than</a:t>
            </a:r>
          </a:p>
          <a:p>
            <a:pPr algn="ctr" defTabSz="731491"/>
            <a:r>
              <a:rPr lang="en-US" sz="1900" b="1" dirty="0">
                <a:solidFill>
                  <a:srgbClr val="00A1C9">
                    <a:lumMod val="60000"/>
                    <a:lumOff val="40000"/>
                  </a:srgbClr>
                </a:solidFill>
                <a:latin typeface="Amazon Ember Regular"/>
              </a:rPr>
              <a:t> managing infrastructure</a:t>
            </a:r>
          </a:p>
        </p:txBody>
      </p:sp>
      <p:sp>
        <p:nvSpPr>
          <p:cNvPr id="26" name="Down Arrow Callout 25">
            <a:extLst>
              <a:ext uri="{FF2B5EF4-FFF2-40B4-BE49-F238E27FC236}">
                <a16:creationId xmlns:a16="http://schemas.microsoft.com/office/drawing/2014/main" id="{7BB37D9D-FD87-C34D-B163-5624BB32F77E}"/>
              </a:ext>
            </a:extLst>
          </p:cNvPr>
          <p:cNvSpPr/>
          <p:nvPr/>
        </p:nvSpPr>
        <p:spPr>
          <a:xfrm>
            <a:off x="4835767" y="2787678"/>
            <a:ext cx="3205829" cy="566348"/>
          </a:xfrm>
          <a:prstGeom prst="downArrowCallout">
            <a:avLst/>
          </a:prstGeom>
          <a:solidFill>
            <a:schemeClr val="accent2"/>
          </a:solidFill>
          <a:ln w="31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600" b="1" dirty="0">
                <a:solidFill>
                  <a:srgbClr val="FFFFFF"/>
                </a:solidFill>
                <a:latin typeface="Amazon Ember Regular"/>
              </a:rPr>
              <a:t>Amazon EMR</a:t>
            </a:r>
          </a:p>
        </p:txBody>
      </p:sp>
      <p:sp>
        <p:nvSpPr>
          <p:cNvPr id="28" name="Rounded Rectangle 27">
            <a:extLst>
              <a:ext uri="{FF2B5EF4-FFF2-40B4-BE49-F238E27FC236}">
                <a16:creationId xmlns:a16="http://schemas.microsoft.com/office/drawing/2014/main" id="{2CADFCAD-0AA3-B442-A11C-D819C3364E16}"/>
              </a:ext>
            </a:extLst>
          </p:cNvPr>
          <p:cNvSpPr/>
          <p:nvPr/>
        </p:nvSpPr>
        <p:spPr>
          <a:xfrm>
            <a:off x="708852" y="3268569"/>
            <a:ext cx="3205830" cy="566348"/>
          </a:xfrm>
          <a:prstGeom prst="roundRect">
            <a:avLst/>
          </a:prstGeom>
          <a:solidFill>
            <a:srgbClr val="595A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Flexibility with less management</a:t>
            </a:r>
          </a:p>
        </p:txBody>
      </p:sp>
      <p:sp>
        <p:nvSpPr>
          <p:cNvPr id="29" name="Down Arrow Callout 28">
            <a:extLst>
              <a:ext uri="{FF2B5EF4-FFF2-40B4-BE49-F238E27FC236}">
                <a16:creationId xmlns:a16="http://schemas.microsoft.com/office/drawing/2014/main" id="{AC42A180-B6F4-5C43-B166-763B5EC99578}"/>
              </a:ext>
            </a:extLst>
          </p:cNvPr>
          <p:cNvSpPr/>
          <p:nvPr/>
        </p:nvSpPr>
        <p:spPr>
          <a:xfrm>
            <a:off x="739716" y="2787678"/>
            <a:ext cx="3205829" cy="566348"/>
          </a:xfrm>
          <a:prstGeom prst="downArrowCallout">
            <a:avLst/>
          </a:prstGeom>
          <a:solidFill>
            <a:schemeClr val="accent2"/>
          </a:solidFill>
          <a:ln w="31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600" b="1" dirty="0">
                <a:solidFill>
                  <a:srgbClr val="FFFFFF"/>
                </a:solidFill>
                <a:latin typeface="Amazon Ember Regular"/>
              </a:rPr>
              <a:t>Amazon EKS</a:t>
            </a:r>
          </a:p>
        </p:txBody>
      </p:sp>
      <p:sp>
        <p:nvSpPr>
          <p:cNvPr id="30" name="Rounded Rectangle 29">
            <a:extLst>
              <a:ext uri="{FF2B5EF4-FFF2-40B4-BE49-F238E27FC236}">
                <a16:creationId xmlns:a16="http://schemas.microsoft.com/office/drawing/2014/main" id="{D0346BE3-B561-3643-A708-B5630C03F6B1}"/>
              </a:ext>
            </a:extLst>
          </p:cNvPr>
          <p:cNvSpPr/>
          <p:nvPr/>
        </p:nvSpPr>
        <p:spPr>
          <a:xfrm>
            <a:off x="8969310" y="3233047"/>
            <a:ext cx="3205830" cy="566348"/>
          </a:xfrm>
          <a:prstGeom prst="roundRect">
            <a:avLst/>
          </a:prstGeom>
          <a:solidFill>
            <a:srgbClr val="595A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Focus on streaming application development and optimization</a:t>
            </a:r>
          </a:p>
        </p:txBody>
      </p:sp>
      <p:sp>
        <p:nvSpPr>
          <p:cNvPr id="31" name="Down Arrow Callout 30">
            <a:extLst>
              <a:ext uri="{FF2B5EF4-FFF2-40B4-BE49-F238E27FC236}">
                <a16:creationId xmlns:a16="http://schemas.microsoft.com/office/drawing/2014/main" id="{5ECAC33B-B76A-8847-AE44-D67108D5C28B}"/>
              </a:ext>
            </a:extLst>
          </p:cNvPr>
          <p:cNvSpPr/>
          <p:nvPr/>
        </p:nvSpPr>
        <p:spPr>
          <a:xfrm>
            <a:off x="8996312" y="2761111"/>
            <a:ext cx="3205829" cy="566348"/>
          </a:xfrm>
          <a:prstGeom prst="downArrowCallout">
            <a:avLst/>
          </a:prstGeom>
          <a:solidFill>
            <a:schemeClr val="accent2"/>
          </a:solidFill>
          <a:ln w="31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600" b="1" dirty="0">
                <a:solidFill>
                  <a:srgbClr val="FFFFFF"/>
                </a:solidFill>
                <a:latin typeface="Amazon Ember Regular"/>
              </a:rPr>
              <a:t>Amazon Kinesis Data Analytics</a:t>
            </a:r>
          </a:p>
        </p:txBody>
      </p:sp>
      <p:sp>
        <p:nvSpPr>
          <p:cNvPr id="33" name="Chevron 32">
            <a:extLst>
              <a:ext uri="{FF2B5EF4-FFF2-40B4-BE49-F238E27FC236}">
                <a16:creationId xmlns:a16="http://schemas.microsoft.com/office/drawing/2014/main" id="{CA2E49AC-3024-C94E-BA64-B846BEAB82B5}"/>
              </a:ext>
            </a:extLst>
          </p:cNvPr>
          <p:cNvSpPr/>
          <p:nvPr/>
        </p:nvSpPr>
        <p:spPr>
          <a:xfrm>
            <a:off x="12602936" y="4503415"/>
            <a:ext cx="370114" cy="661297"/>
          </a:xfrm>
          <a:prstGeom prst="chevron">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endParaRPr lang="en-US" dirty="0">
              <a:solidFill>
                <a:srgbClr val="1D516C"/>
              </a:solidFill>
              <a:latin typeface="Arial"/>
            </a:endParaRPr>
          </a:p>
        </p:txBody>
      </p:sp>
      <p:cxnSp>
        <p:nvCxnSpPr>
          <p:cNvPr id="34" name="Straight Connector 33">
            <a:extLst>
              <a:ext uri="{FF2B5EF4-FFF2-40B4-BE49-F238E27FC236}">
                <a16:creationId xmlns:a16="http://schemas.microsoft.com/office/drawing/2014/main" id="{B8C36C4F-CE5E-8A4F-8F82-0AD78526E76C}"/>
              </a:ext>
            </a:extLst>
          </p:cNvPr>
          <p:cNvCxnSpPr/>
          <p:nvPr/>
        </p:nvCxnSpPr>
        <p:spPr>
          <a:xfrm>
            <a:off x="12492700" y="1811202"/>
            <a:ext cx="0" cy="5917236"/>
          </a:xfrm>
          <a:prstGeom prst="line">
            <a:avLst/>
          </a:prstGeom>
        </p:spPr>
        <p:style>
          <a:lnRef idx="2">
            <a:schemeClr val="accent1"/>
          </a:lnRef>
          <a:fillRef idx="0">
            <a:schemeClr val="accent1"/>
          </a:fillRef>
          <a:effectRef idx="1">
            <a:schemeClr val="accent1"/>
          </a:effectRef>
          <a:fontRef idx="minor">
            <a:schemeClr val="tx1"/>
          </a:fontRef>
        </p:style>
      </p:cxnSp>
      <p:sp>
        <p:nvSpPr>
          <p:cNvPr id="38" name="Rounded Rectangle 37">
            <a:extLst>
              <a:ext uri="{FF2B5EF4-FFF2-40B4-BE49-F238E27FC236}">
                <a16:creationId xmlns:a16="http://schemas.microsoft.com/office/drawing/2014/main" id="{6E8AB389-0208-1142-865B-429B9D25628B}"/>
              </a:ext>
            </a:extLst>
          </p:cNvPr>
          <p:cNvSpPr/>
          <p:nvPr/>
        </p:nvSpPr>
        <p:spPr>
          <a:xfrm>
            <a:off x="708852" y="3907732"/>
            <a:ext cx="3205830" cy="326573"/>
          </a:xfrm>
          <a:prstGeom prst="roundRect">
            <a:avLst/>
          </a:prstGeom>
          <a:solidFill>
            <a:srgbClr val="595A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Fine grained infrastructure control</a:t>
            </a:r>
          </a:p>
        </p:txBody>
      </p:sp>
      <p:sp>
        <p:nvSpPr>
          <p:cNvPr id="45" name="Rounded Rectangle 44">
            <a:extLst>
              <a:ext uri="{FF2B5EF4-FFF2-40B4-BE49-F238E27FC236}">
                <a16:creationId xmlns:a16="http://schemas.microsoft.com/office/drawing/2014/main" id="{2A5E3975-F581-3E47-A625-951172A80E56}"/>
              </a:ext>
            </a:extLst>
          </p:cNvPr>
          <p:cNvSpPr/>
          <p:nvPr/>
        </p:nvSpPr>
        <p:spPr>
          <a:xfrm>
            <a:off x="8969310" y="4281750"/>
            <a:ext cx="3205830" cy="326573"/>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Control Apps with simple API’s</a:t>
            </a:r>
          </a:p>
        </p:txBody>
      </p:sp>
      <p:sp>
        <p:nvSpPr>
          <p:cNvPr id="46" name="Rounded Rectangle 45">
            <a:extLst>
              <a:ext uri="{FF2B5EF4-FFF2-40B4-BE49-F238E27FC236}">
                <a16:creationId xmlns:a16="http://schemas.microsoft.com/office/drawing/2014/main" id="{B45F012F-6A10-274C-8C4F-245B4AB2DF24}"/>
              </a:ext>
            </a:extLst>
          </p:cNvPr>
          <p:cNvSpPr/>
          <p:nvPr/>
        </p:nvSpPr>
        <p:spPr>
          <a:xfrm>
            <a:off x="8969310" y="4686215"/>
            <a:ext cx="3205830" cy="326573"/>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Fully managed application state </a:t>
            </a:r>
          </a:p>
        </p:txBody>
      </p:sp>
      <p:sp>
        <p:nvSpPr>
          <p:cNvPr id="47" name="Rounded Rectangle 46">
            <a:extLst>
              <a:ext uri="{FF2B5EF4-FFF2-40B4-BE49-F238E27FC236}">
                <a16:creationId xmlns:a16="http://schemas.microsoft.com/office/drawing/2014/main" id="{6770A711-02E4-2B40-83E3-C794A728C2F6}"/>
              </a:ext>
            </a:extLst>
          </p:cNvPr>
          <p:cNvSpPr/>
          <p:nvPr/>
        </p:nvSpPr>
        <p:spPr>
          <a:xfrm>
            <a:off x="8969310" y="5090679"/>
            <a:ext cx="3205830" cy="326573"/>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No infrastructure management</a:t>
            </a:r>
          </a:p>
        </p:txBody>
      </p:sp>
      <p:sp>
        <p:nvSpPr>
          <p:cNvPr id="50" name="Rounded Rectangle 49">
            <a:extLst>
              <a:ext uri="{FF2B5EF4-FFF2-40B4-BE49-F238E27FC236}">
                <a16:creationId xmlns:a16="http://schemas.microsoft.com/office/drawing/2014/main" id="{FC26802F-98AB-B24F-84A8-41B27709B838}"/>
              </a:ext>
            </a:extLst>
          </p:cNvPr>
          <p:cNvSpPr/>
          <p:nvPr/>
        </p:nvSpPr>
        <p:spPr>
          <a:xfrm>
            <a:off x="8969310" y="3877287"/>
            <a:ext cx="3205830" cy="326573"/>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Serverless applications</a:t>
            </a:r>
          </a:p>
        </p:txBody>
      </p:sp>
      <p:sp>
        <p:nvSpPr>
          <p:cNvPr id="51" name="Rounded Rectangle 50">
            <a:extLst>
              <a:ext uri="{FF2B5EF4-FFF2-40B4-BE49-F238E27FC236}">
                <a16:creationId xmlns:a16="http://schemas.microsoft.com/office/drawing/2014/main" id="{4588E5D0-9A46-A649-A7D8-09E3F07E8B4D}"/>
              </a:ext>
            </a:extLst>
          </p:cNvPr>
          <p:cNvSpPr/>
          <p:nvPr/>
        </p:nvSpPr>
        <p:spPr>
          <a:xfrm>
            <a:off x="4809504" y="3953058"/>
            <a:ext cx="3205830" cy="566348"/>
          </a:xfrm>
          <a:prstGeom prst="roundRect">
            <a:avLst/>
          </a:prstGeom>
          <a:solidFill>
            <a:srgbClr val="595A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Cluster management</a:t>
            </a:r>
          </a:p>
        </p:txBody>
      </p:sp>
      <p:sp>
        <p:nvSpPr>
          <p:cNvPr id="52" name="Rounded Rectangle 51">
            <a:extLst>
              <a:ext uri="{FF2B5EF4-FFF2-40B4-BE49-F238E27FC236}">
                <a16:creationId xmlns:a16="http://schemas.microsoft.com/office/drawing/2014/main" id="{A964AC5D-CF39-E544-9E06-1AC60E4FE9A2}"/>
              </a:ext>
            </a:extLst>
          </p:cNvPr>
          <p:cNvSpPr/>
          <p:nvPr/>
        </p:nvSpPr>
        <p:spPr>
          <a:xfrm>
            <a:off x="722421" y="5185077"/>
            <a:ext cx="3205830" cy="326573"/>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No K8s control plane to manage</a:t>
            </a:r>
          </a:p>
        </p:txBody>
      </p:sp>
    </p:spTree>
    <p:extLst>
      <p:ext uri="{BB962C8B-B14F-4D97-AF65-F5344CB8AC3E}">
        <p14:creationId xmlns:p14="http://schemas.microsoft.com/office/powerpoint/2010/main" val="196959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6C678-15D7-1F48-A46F-332BDDEEEE6E}"/>
              </a:ext>
            </a:extLst>
          </p:cNvPr>
          <p:cNvSpPr>
            <a:spLocks noGrp="1"/>
          </p:cNvSpPr>
          <p:nvPr>
            <p:ph type="title"/>
          </p:nvPr>
        </p:nvSpPr>
        <p:spPr/>
        <p:txBody>
          <a:bodyPr/>
          <a:lstStyle/>
          <a:p>
            <a:r>
              <a:rPr lang="en-US" dirty="0"/>
              <a:t>What </a:t>
            </a:r>
            <a:r>
              <a:rPr lang="en-US" dirty="0">
                <a:solidFill>
                  <a:schemeClr val="accent1"/>
                </a:solidFill>
              </a:rPr>
              <a:t>Kinesis Data Analytics </a:t>
            </a:r>
            <a:r>
              <a:rPr lang="en-US" dirty="0"/>
              <a:t>does for you</a:t>
            </a:r>
          </a:p>
        </p:txBody>
      </p:sp>
      <p:sp>
        <p:nvSpPr>
          <p:cNvPr id="4" name="TextBox 3">
            <a:extLst>
              <a:ext uri="{FF2B5EF4-FFF2-40B4-BE49-F238E27FC236}">
                <a16:creationId xmlns:a16="http://schemas.microsoft.com/office/drawing/2014/main" id="{F12D6724-491B-9445-B73F-5A93259F31A7}"/>
              </a:ext>
            </a:extLst>
          </p:cNvPr>
          <p:cNvSpPr txBox="1"/>
          <p:nvPr/>
        </p:nvSpPr>
        <p:spPr>
          <a:xfrm>
            <a:off x="2516270" y="1663518"/>
            <a:ext cx="10101189" cy="978729"/>
          </a:xfrm>
          <a:prstGeom prst="rect">
            <a:avLst/>
          </a:prstGeom>
          <a:noFill/>
          <a:ln>
            <a:solidFill>
              <a:schemeClr val="tx1"/>
            </a:solidFill>
          </a:ln>
        </p:spPr>
        <p:txBody>
          <a:bodyPr wrap="square" rtlCol="0">
            <a:spAutoFit/>
          </a:bodyPr>
          <a:lstStyle/>
          <a:p>
            <a:r>
              <a:rPr lang="en-US" dirty="0">
                <a:ea typeface="Amazon Ember Cd RC" panose="020B0606020204020204" pitchFamily="34" charset="0"/>
                <a:cs typeface="Amazon Ember Cd RC" panose="020B0606020204020204" pitchFamily="34" charset="0"/>
              </a:rPr>
              <a:t>Rapidly create, test, deploy, and scale real-time data streaming applications</a:t>
            </a:r>
          </a:p>
        </p:txBody>
      </p:sp>
      <p:grpSp>
        <p:nvGrpSpPr>
          <p:cNvPr id="5" name="Graphic 284">
            <a:extLst>
              <a:ext uri="{FF2B5EF4-FFF2-40B4-BE49-F238E27FC236}">
                <a16:creationId xmlns:a16="http://schemas.microsoft.com/office/drawing/2014/main" id="{D37669F7-9828-BA42-8E7C-44D47BDB85A3}"/>
              </a:ext>
            </a:extLst>
          </p:cNvPr>
          <p:cNvGrpSpPr/>
          <p:nvPr/>
        </p:nvGrpSpPr>
        <p:grpSpPr>
          <a:xfrm>
            <a:off x="435979" y="1408936"/>
            <a:ext cx="1301449" cy="1272367"/>
            <a:chOff x="285253" y="3113582"/>
            <a:chExt cx="660952" cy="660952"/>
          </a:xfrm>
        </p:grpSpPr>
        <p:sp>
          <p:nvSpPr>
            <p:cNvPr id="6" name="Freeform: Shape 87">
              <a:extLst>
                <a:ext uri="{FF2B5EF4-FFF2-40B4-BE49-F238E27FC236}">
                  <a16:creationId xmlns:a16="http://schemas.microsoft.com/office/drawing/2014/main" id="{54626A3F-B994-8243-965A-16957F7076F3}"/>
                </a:ext>
              </a:extLst>
            </p:cNvPr>
            <p:cNvSpPr/>
            <p:nvPr/>
          </p:nvSpPr>
          <p:spPr>
            <a:xfrm>
              <a:off x="751224" y="3418281"/>
              <a:ext cx="152019" cy="145409"/>
            </a:xfrm>
            <a:custGeom>
              <a:avLst/>
              <a:gdLst>
                <a:gd name="connsiteX0" fmla="*/ 4957 w 152018"/>
                <a:gd name="connsiteY0" fmla="*/ 4957 h 145409"/>
                <a:gd name="connsiteX1" fmla="*/ 96169 w 152018"/>
                <a:gd name="connsiteY1" fmla="*/ 4957 h 145409"/>
                <a:gd name="connsiteX2" fmla="*/ 148384 w 152018"/>
                <a:gd name="connsiteY2" fmla="*/ 72705 h 145409"/>
                <a:gd name="connsiteX3" fmla="*/ 148384 w 152018"/>
                <a:gd name="connsiteY3" fmla="*/ 72705 h 145409"/>
                <a:gd name="connsiteX4" fmla="*/ 96169 w 152018"/>
                <a:gd name="connsiteY4" fmla="*/ 140452 h 145409"/>
                <a:gd name="connsiteX5" fmla="*/ 77001 w 152018"/>
                <a:gd name="connsiteY5" fmla="*/ 140452 h 1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018" h="145409">
                  <a:moveTo>
                    <a:pt x="4957" y="4957"/>
                  </a:moveTo>
                  <a:lnTo>
                    <a:pt x="96169" y="4957"/>
                  </a:lnTo>
                  <a:cubicBezTo>
                    <a:pt x="124920" y="4957"/>
                    <a:pt x="148384" y="35361"/>
                    <a:pt x="148384" y="72705"/>
                  </a:cubicBezTo>
                  <a:lnTo>
                    <a:pt x="148384" y="72705"/>
                  </a:lnTo>
                  <a:cubicBezTo>
                    <a:pt x="148384" y="110049"/>
                    <a:pt x="124920" y="140452"/>
                    <a:pt x="96169" y="140452"/>
                  </a:cubicBezTo>
                  <a:lnTo>
                    <a:pt x="77001" y="140452"/>
                  </a:lnTo>
                </a:path>
              </a:pathLst>
            </a:custGeom>
            <a:noFill/>
            <a:ln w="19050" cap="flat">
              <a:solidFill>
                <a:schemeClr val="tx1"/>
              </a:solidFill>
              <a:custDash>
                <a:ds d="300000" sp="450000"/>
              </a:custDash>
              <a:round/>
            </a:ln>
          </p:spPr>
          <p:txBody>
            <a:bodyPr rtlCol="0" anchor="ctr"/>
            <a:lstStyle/>
            <a:p>
              <a:endParaRPr lang="en-US" sz="2000"/>
            </a:p>
          </p:txBody>
        </p:sp>
        <p:sp>
          <p:nvSpPr>
            <p:cNvPr id="7" name="Freeform: Shape 88">
              <a:extLst>
                <a:ext uri="{FF2B5EF4-FFF2-40B4-BE49-F238E27FC236}">
                  <a16:creationId xmlns:a16="http://schemas.microsoft.com/office/drawing/2014/main" id="{E4348AA7-9275-544D-A777-DD09DCA4EB17}"/>
                </a:ext>
              </a:extLst>
            </p:cNvPr>
            <p:cNvSpPr/>
            <p:nvPr/>
          </p:nvSpPr>
          <p:spPr>
            <a:xfrm>
              <a:off x="387701" y="3268245"/>
              <a:ext cx="122276" cy="158628"/>
            </a:xfrm>
            <a:custGeom>
              <a:avLst/>
              <a:gdLst>
                <a:gd name="connsiteX0" fmla="*/ 117319 w 122276"/>
                <a:gd name="connsiteY0" fmla="*/ 4957 h 158628"/>
                <a:gd name="connsiteX1" fmla="*/ 62790 w 122276"/>
                <a:gd name="connsiteY1" fmla="*/ 4957 h 158628"/>
                <a:gd name="connsiteX2" fmla="*/ 4957 w 122276"/>
                <a:gd name="connsiteY2" fmla="*/ 79975 h 158628"/>
                <a:gd name="connsiteX3" fmla="*/ 4957 w 122276"/>
                <a:gd name="connsiteY3" fmla="*/ 79975 h 158628"/>
                <a:gd name="connsiteX4" fmla="*/ 62790 w 122276"/>
                <a:gd name="connsiteY4" fmla="*/ 154993 h 158628"/>
                <a:gd name="connsiteX5" fmla="*/ 99143 w 122276"/>
                <a:gd name="connsiteY5" fmla="*/ 154993 h 1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76" h="158628">
                  <a:moveTo>
                    <a:pt x="117319" y="4957"/>
                  </a:moveTo>
                  <a:lnTo>
                    <a:pt x="62790" y="4957"/>
                  </a:lnTo>
                  <a:cubicBezTo>
                    <a:pt x="30734" y="4957"/>
                    <a:pt x="4957" y="38666"/>
                    <a:pt x="4957" y="79975"/>
                  </a:cubicBezTo>
                  <a:lnTo>
                    <a:pt x="4957" y="79975"/>
                  </a:lnTo>
                  <a:cubicBezTo>
                    <a:pt x="4957" y="121615"/>
                    <a:pt x="30734" y="154993"/>
                    <a:pt x="62790" y="154993"/>
                  </a:cubicBezTo>
                  <a:lnTo>
                    <a:pt x="99143" y="154993"/>
                  </a:lnTo>
                </a:path>
              </a:pathLst>
            </a:custGeom>
            <a:noFill/>
            <a:ln w="19050" cap="flat">
              <a:solidFill>
                <a:schemeClr val="tx1"/>
              </a:solidFill>
              <a:custDash>
                <a:ds d="300000" sp="450000"/>
              </a:custDash>
              <a:round/>
            </a:ln>
          </p:spPr>
          <p:txBody>
            <a:bodyPr rtlCol="0" anchor="ctr"/>
            <a:lstStyle/>
            <a:p>
              <a:endParaRPr lang="en-US" sz="2000"/>
            </a:p>
          </p:txBody>
        </p:sp>
        <p:sp>
          <p:nvSpPr>
            <p:cNvPr id="8" name="Freeform: Shape 89">
              <a:extLst>
                <a:ext uri="{FF2B5EF4-FFF2-40B4-BE49-F238E27FC236}">
                  <a16:creationId xmlns:a16="http://schemas.microsoft.com/office/drawing/2014/main" id="{1A3B9C22-8663-0A4B-B238-4437B64B85C4}"/>
                </a:ext>
              </a:extLst>
            </p:cNvPr>
            <p:cNvSpPr/>
            <p:nvPr/>
          </p:nvSpPr>
          <p:spPr>
            <a:xfrm>
              <a:off x="768409" y="3520067"/>
              <a:ext cx="66095" cy="66095"/>
            </a:xfrm>
            <a:custGeom>
              <a:avLst/>
              <a:gdLst>
                <a:gd name="connsiteX0" fmla="*/ 63121 w 66095"/>
                <a:gd name="connsiteY0" fmla="*/ 34039 h 66095"/>
                <a:gd name="connsiteX1" fmla="*/ 34039 w 66095"/>
                <a:gd name="connsiteY1" fmla="*/ 63121 h 66095"/>
                <a:gd name="connsiteX2" fmla="*/ 4957 w 66095"/>
                <a:gd name="connsiteY2" fmla="*/ 34039 h 66095"/>
                <a:gd name="connsiteX3" fmla="*/ 34039 w 66095"/>
                <a:gd name="connsiteY3" fmla="*/ 4957 h 66095"/>
                <a:gd name="connsiteX4" fmla="*/ 63121 w 66095"/>
                <a:gd name="connsiteY4" fmla="*/ 34039 h 66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95" h="66095">
                  <a:moveTo>
                    <a:pt x="63121" y="34039"/>
                  </a:moveTo>
                  <a:cubicBezTo>
                    <a:pt x="63121" y="50101"/>
                    <a:pt x="50101" y="63121"/>
                    <a:pt x="34039" y="63121"/>
                  </a:cubicBezTo>
                  <a:cubicBezTo>
                    <a:pt x="17978" y="63121"/>
                    <a:pt x="4957" y="50101"/>
                    <a:pt x="4957" y="34039"/>
                  </a:cubicBezTo>
                  <a:cubicBezTo>
                    <a:pt x="4957" y="17978"/>
                    <a:pt x="17978" y="4957"/>
                    <a:pt x="34039" y="4957"/>
                  </a:cubicBezTo>
                  <a:cubicBezTo>
                    <a:pt x="50101" y="4957"/>
                    <a:pt x="63121" y="17978"/>
                    <a:pt x="63121" y="34039"/>
                  </a:cubicBezTo>
                  <a:close/>
                </a:path>
              </a:pathLst>
            </a:custGeom>
            <a:noFill/>
            <a:ln w="19050" cap="flat">
              <a:solidFill>
                <a:schemeClr val="tx1"/>
              </a:solidFill>
              <a:prstDash val="solid"/>
              <a:round/>
            </a:ln>
          </p:spPr>
          <p:txBody>
            <a:bodyPr rtlCol="0" anchor="ctr"/>
            <a:lstStyle/>
            <a:p>
              <a:endParaRPr lang="en-US" sz="2000"/>
            </a:p>
          </p:txBody>
        </p:sp>
        <p:sp>
          <p:nvSpPr>
            <p:cNvPr id="9" name="Freeform: Shape 90">
              <a:extLst>
                <a:ext uri="{FF2B5EF4-FFF2-40B4-BE49-F238E27FC236}">
                  <a16:creationId xmlns:a16="http://schemas.microsoft.com/office/drawing/2014/main" id="{F974E532-990E-F246-B0CD-86B4B5D3AB78}"/>
                </a:ext>
              </a:extLst>
            </p:cNvPr>
            <p:cNvSpPr/>
            <p:nvPr/>
          </p:nvSpPr>
          <p:spPr>
            <a:xfrm>
              <a:off x="503037" y="3245442"/>
              <a:ext cx="52876" cy="52876"/>
            </a:xfrm>
            <a:custGeom>
              <a:avLst/>
              <a:gdLst>
                <a:gd name="connsiteX0" fmla="*/ 50563 w 52876"/>
                <a:gd name="connsiteY0" fmla="*/ 27760 h 52876"/>
                <a:gd name="connsiteX1" fmla="*/ 27760 w 52876"/>
                <a:gd name="connsiteY1" fmla="*/ 50563 h 52876"/>
                <a:gd name="connsiteX2" fmla="*/ 4957 w 52876"/>
                <a:gd name="connsiteY2" fmla="*/ 27760 h 52876"/>
                <a:gd name="connsiteX3" fmla="*/ 27760 w 52876"/>
                <a:gd name="connsiteY3" fmla="*/ 4957 h 52876"/>
                <a:gd name="connsiteX4" fmla="*/ 50563 w 52876"/>
                <a:gd name="connsiteY4" fmla="*/ 27760 h 52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76" h="52876">
                  <a:moveTo>
                    <a:pt x="50563" y="27760"/>
                  </a:moveTo>
                  <a:cubicBezTo>
                    <a:pt x="50563" y="40354"/>
                    <a:pt x="40354" y="50563"/>
                    <a:pt x="27760" y="50563"/>
                  </a:cubicBezTo>
                  <a:cubicBezTo>
                    <a:pt x="15166" y="50563"/>
                    <a:pt x="4957" y="40354"/>
                    <a:pt x="4957" y="27760"/>
                  </a:cubicBezTo>
                  <a:cubicBezTo>
                    <a:pt x="4957" y="15166"/>
                    <a:pt x="15166" y="4957"/>
                    <a:pt x="27760" y="4957"/>
                  </a:cubicBezTo>
                  <a:cubicBezTo>
                    <a:pt x="40354" y="4957"/>
                    <a:pt x="50563" y="15166"/>
                    <a:pt x="50563" y="27760"/>
                  </a:cubicBezTo>
                  <a:close/>
                </a:path>
              </a:pathLst>
            </a:custGeom>
            <a:noFill/>
            <a:ln w="19050" cap="flat">
              <a:solidFill>
                <a:schemeClr val="tx1"/>
              </a:solidFill>
              <a:prstDash val="solid"/>
              <a:round/>
            </a:ln>
          </p:spPr>
          <p:txBody>
            <a:bodyPr rtlCol="0" anchor="ctr"/>
            <a:lstStyle/>
            <a:p>
              <a:endParaRPr lang="en-US" sz="2000"/>
            </a:p>
          </p:txBody>
        </p:sp>
        <p:sp>
          <p:nvSpPr>
            <p:cNvPr id="10" name="Freeform: Shape 91">
              <a:extLst>
                <a:ext uri="{FF2B5EF4-FFF2-40B4-BE49-F238E27FC236}">
                  <a16:creationId xmlns:a16="http://schemas.microsoft.com/office/drawing/2014/main" id="{6CF2DA7C-DEDC-9243-A5A6-F86543615039}"/>
                </a:ext>
              </a:extLst>
            </p:cNvPr>
            <p:cNvSpPr/>
            <p:nvPr/>
          </p:nvSpPr>
          <p:spPr>
            <a:xfrm>
              <a:off x="390675" y="3456947"/>
              <a:ext cx="42962" cy="9914"/>
            </a:xfrm>
            <a:custGeom>
              <a:avLst/>
              <a:gdLst>
                <a:gd name="connsiteX0" fmla="*/ 38005 w 42961"/>
                <a:gd name="connsiteY0" fmla="*/ 4957 h 9914"/>
                <a:gd name="connsiteX1" fmla="*/ 4957 w 42961"/>
                <a:gd name="connsiteY1" fmla="*/ 4957 h 9914"/>
              </a:gdLst>
              <a:ahLst/>
              <a:cxnLst>
                <a:cxn ang="0">
                  <a:pos x="connsiteX0" y="connsiteY0"/>
                </a:cxn>
                <a:cxn ang="0">
                  <a:pos x="connsiteX1" y="connsiteY1"/>
                </a:cxn>
              </a:cxnLst>
              <a:rect l="l" t="t" r="r" b="b"/>
              <a:pathLst>
                <a:path w="42961" h="9914">
                  <a:moveTo>
                    <a:pt x="38005" y="4957"/>
                  </a:moveTo>
                  <a:lnTo>
                    <a:pt x="4957" y="4957"/>
                  </a:lnTo>
                </a:path>
              </a:pathLst>
            </a:custGeom>
            <a:ln w="19050" cap="flat">
              <a:solidFill>
                <a:schemeClr val="tx1"/>
              </a:solidFill>
              <a:prstDash val="solid"/>
              <a:round/>
            </a:ln>
          </p:spPr>
          <p:txBody>
            <a:bodyPr rtlCol="0" anchor="ctr"/>
            <a:lstStyle/>
            <a:p>
              <a:endParaRPr lang="en-US" sz="2000"/>
            </a:p>
          </p:txBody>
        </p:sp>
        <p:sp>
          <p:nvSpPr>
            <p:cNvPr id="11" name="Freeform: Shape 92">
              <a:extLst>
                <a:ext uri="{FF2B5EF4-FFF2-40B4-BE49-F238E27FC236}">
                  <a16:creationId xmlns:a16="http://schemas.microsoft.com/office/drawing/2014/main" id="{A958693E-3181-3648-B0BD-DF7E45E1BA90}"/>
                </a:ext>
              </a:extLst>
            </p:cNvPr>
            <p:cNvSpPr/>
            <p:nvPr/>
          </p:nvSpPr>
          <p:spPr>
            <a:xfrm>
              <a:off x="330528" y="3456947"/>
              <a:ext cx="416400" cy="185067"/>
            </a:xfrm>
            <a:custGeom>
              <a:avLst/>
              <a:gdLst>
                <a:gd name="connsiteX0" fmla="*/ 53868 w 416399"/>
                <a:gd name="connsiteY0" fmla="*/ 4957 h 185066"/>
                <a:gd name="connsiteX1" fmla="*/ 19829 w 416399"/>
                <a:gd name="connsiteY1" fmla="*/ 4957 h 185066"/>
                <a:gd name="connsiteX2" fmla="*/ 4957 w 416399"/>
                <a:gd name="connsiteY2" fmla="*/ 19829 h 185066"/>
                <a:gd name="connsiteX3" fmla="*/ 19829 w 416399"/>
                <a:gd name="connsiteY3" fmla="*/ 34700 h 185066"/>
                <a:gd name="connsiteX4" fmla="*/ 178127 w 416399"/>
                <a:gd name="connsiteY4" fmla="*/ 34700 h 185066"/>
                <a:gd name="connsiteX5" fmla="*/ 243891 w 416399"/>
                <a:gd name="connsiteY5" fmla="*/ 105091 h 185066"/>
                <a:gd name="connsiteX6" fmla="*/ 262067 w 416399"/>
                <a:gd name="connsiteY6" fmla="*/ 113023 h 185066"/>
                <a:gd name="connsiteX7" fmla="*/ 367489 w 416399"/>
                <a:gd name="connsiteY7" fmla="*/ 113353 h 185066"/>
                <a:gd name="connsiteX8" fmla="*/ 331798 w 416399"/>
                <a:gd name="connsiteY8" fmla="*/ 155985 h 185066"/>
                <a:gd name="connsiteX9" fmla="*/ 333781 w 416399"/>
                <a:gd name="connsiteY9" fmla="*/ 177135 h 185066"/>
                <a:gd name="connsiteX10" fmla="*/ 343365 w 416399"/>
                <a:gd name="connsiteY10" fmla="*/ 180770 h 185066"/>
                <a:gd name="connsiteX11" fmla="*/ 354931 w 416399"/>
                <a:gd name="connsiteY11" fmla="*/ 175483 h 185066"/>
                <a:gd name="connsiteX12" fmla="*/ 411112 w 416399"/>
                <a:gd name="connsiteY12" fmla="*/ 108396 h 185066"/>
                <a:gd name="connsiteX13" fmla="*/ 411773 w 416399"/>
                <a:gd name="connsiteY13" fmla="*/ 107405 h 185066"/>
                <a:gd name="connsiteX14" fmla="*/ 412104 w 416399"/>
                <a:gd name="connsiteY14" fmla="*/ 106744 h 185066"/>
                <a:gd name="connsiteX15" fmla="*/ 413426 w 416399"/>
                <a:gd name="connsiteY15" fmla="*/ 104430 h 185066"/>
                <a:gd name="connsiteX16" fmla="*/ 413756 w 416399"/>
                <a:gd name="connsiteY16" fmla="*/ 104100 h 185066"/>
                <a:gd name="connsiteX17" fmla="*/ 414417 w 416399"/>
                <a:gd name="connsiteY17" fmla="*/ 102117 h 185066"/>
                <a:gd name="connsiteX18" fmla="*/ 414417 w 416399"/>
                <a:gd name="connsiteY18" fmla="*/ 101456 h 185066"/>
                <a:gd name="connsiteX19" fmla="*/ 414747 w 416399"/>
                <a:gd name="connsiteY19" fmla="*/ 99473 h 185066"/>
                <a:gd name="connsiteX20" fmla="*/ 414747 w 416399"/>
                <a:gd name="connsiteY20" fmla="*/ 98812 h 185066"/>
                <a:gd name="connsiteX21" fmla="*/ 414417 w 416399"/>
                <a:gd name="connsiteY21" fmla="*/ 96169 h 185066"/>
                <a:gd name="connsiteX22" fmla="*/ 414417 w 416399"/>
                <a:gd name="connsiteY22" fmla="*/ 95508 h 185066"/>
                <a:gd name="connsiteX23" fmla="*/ 413756 w 416399"/>
                <a:gd name="connsiteY23" fmla="*/ 93525 h 185066"/>
                <a:gd name="connsiteX24" fmla="*/ 413426 w 416399"/>
                <a:gd name="connsiteY24" fmla="*/ 92864 h 185066"/>
                <a:gd name="connsiteX25" fmla="*/ 413095 w 416399"/>
                <a:gd name="connsiteY25" fmla="*/ 92203 h 185066"/>
                <a:gd name="connsiteX26" fmla="*/ 412434 w 416399"/>
                <a:gd name="connsiteY26" fmla="*/ 90881 h 185066"/>
                <a:gd name="connsiteX27" fmla="*/ 412104 w 416399"/>
                <a:gd name="connsiteY27" fmla="*/ 90550 h 185066"/>
                <a:gd name="connsiteX28" fmla="*/ 410451 w 416399"/>
                <a:gd name="connsiteY28" fmla="*/ 88568 h 185066"/>
                <a:gd name="connsiteX29" fmla="*/ 410121 w 416399"/>
                <a:gd name="connsiteY29" fmla="*/ 88237 h 185066"/>
                <a:gd name="connsiteX30" fmla="*/ 350635 w 416399"/>
                <a:gd name="connsiteY30" fmla="*/ 27429 h 185066"/>
                <a:gd name="connsiteX31" fmla="*/ 329485 w 416399"/>
                <a:gd name="connsiteY31" fmla="*/ 27099 h 185066"/>
                <a:gd name="connsiteX32" fmla="*/ 329154 w 416399"/>
                <a:gd name="connsiteY32" fmla="*/ 48249 h 185066"/>
                <a:gd name="connsiteX33" fmla="*/ 363524 w 416399"/>
                <a:gd name="connsiteY33" fmla="*/ 83610 h 185066"/>
                <a:gd name="connsiteX34" fmla="*/ 263720 w 416399"/>
                <a:gd name="connsiteY34" fmla="*/ 83280 h 185066"/>
                <a:gd name="connsiteX35" fmla="*/ 197955 w 416399"/>
                <a:gd name="connsiteY35" fmla="*/ 12889 h 185066"/>
                <a:gd name="connsiteX36" fmla="*/ 179779 w 416399"/>
                <a:gd name="connsiteY36" fmla="*/ 4957 h 185066"/>
                <a:gd name="connsiteX37" fmla="*/ 115997 w 416399"/>
                <a:gd name="connsiteY37" fmla="*/ 4957 h 18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16399" h="185066">
                  <a:moveTo>
                    <a:pt x="53868" y="4957"/>
                  </a:moveTo>
                  <a:lnTo>
                    <a:pt x="19829" y="4957"/>
                  </a:lnTo>
                  <a:cubicBezTo>
                    <a:pt x="11567" y="4957"/>
                    <a:pt x="4957" y="11567"/>
                    <a:pt x="4957" y="19829"/>
                  </a:cubicBezTo>
                  <a:cubicBezTo>
                    <a:pt x="4957" y="28090"/>
                    <a:pt x="11567" y="34700"/>
                    <a:pt x="19829" y="34700"/>
                  </a:cubicBezTo>
                  <a:lnTo>
                    <a:pt x="178127" y="34700"/>
                  </a:lnTo>
                  <a:lnTo>
                    <a:pt x="243891" y="105091"/>
                  </a:lnTo>
                  <a:cubicBezTo>
                    <a:pt x="248518" y="110048"/>
                    <a:pt x="255127" y="113023"/>
                    <a:pt x="262067" y="113023"/>
                  </a:cubicBezTo>
                  <a:lnTo>
                    <a:pt x="367489" y="113353"/>
                  </a:lnTo>
                  <a:lnTo>
                    <a:pt x="331798" y="155985"/>
                  </a:lnTo>
                  <a:cubicBezTo>
                    <a:pt x="326510" y="162264"/>
                    <a:pt x="327171" y="171848"/>
                    <a:pt x="333781" y="177135"/>
                  </a:cubicBezTo>
                  <a:cubicBezTo>
                    <a:pt x="336425" y="179448"/>
                    <a:pt x="340060" y="180770"/>
                    <a:pt x="343365" y="180770"/>
                  </a:cubicBezTo>
                  <a:cubicBezTo>
                    <a:pt x="347661" y="180770"/>
                    <a:pt x="351957" y="178788"/>
                    <a:pt x="354931" y="175483"/>
                  </a:cubicBezTo>
                  <a:lnTo>
                    <a:pt x="411112" y="108396"/>
                  </a:lnTo>
                  <a:cubicBezTo>
                    <a:pt x="411443" y="108066"/>
                    <a:pt x="411443" y="107735"/>
                    <a:pt x="411773" y="107405"/>
                  </a:cubicBezTo>
                  <a:cubicBezTo>
                    <a:pt x="411773" y="107074"/>
                    <a:pt x="412104" y="107074"/>
                    <a:pt x="412104" y="106744"/>
                  </a:cubicBezTo>
                  <a:cubicBezTo>
                    <a:pt x="412434" y="106083"/>
                    <a:pt x="413095" y="105422"/>
                    <a:pt x="413426" y="104430"/>
                  </a:cubicBezTo>
                  <a:cubicBezTo>
                    <a:pt x="413426" y="104430"/>
                    <a:pt x="413426" y="104100"/>
                    <a:pt x="413756" y="104100"/>
                  </a:cubicBezTo>
                  <a:cubicBezTo>
                    <a:pt x="414086" y="103439"/>
                    <a:pt x="414086" y="102778"/>
                    <a:pt x="414417" y="102117"/>
                  </a:cubicBezTo>
                  <a:cubicBezTo>
                    <a:pt x="414417" y="101787"/>
                    <a:pt x="414417" y="101456"/>
                    <a:pt x="414417" y="101456"/>
                  </a:cubicBezTo>
                  <a:cubicBezTo>
                    <a:pt x="414417" y="100795"/>
                    <a:pt x="414747" y="100134"/>
                    <a:pt x="414747" y="99473"/>
                  </a:cubicBezTo>
                  <a:cubicBezTo>
                    <a:pt x="414747" y="99143"/>
                    <a:pt x="414747" y="99143"/>
                    <a:pt x="414747" y="98812"/>
                  </a:cubicBezTo>
                  <a:cubicBezTo>
                    <a:pt x="414747" y="97821"/>
                    <a:pt x="414747" y="97160"/>
                    <a:pt x="414417" y="96169"/>
                  </a:cubicBezTo>
                  <a:cubicBezTo>
                    <a:pt x="414417" y="95838"/>
                    <a:pt x="414417" y="95838"/>
                    <a:pt x="414417" y="95508"/>
                  </a:cubicBezTo>
                  <a:cubicBezTo>
                    <a:pt x="414417" y="94847"/>
                    <a:pt x="414086" y="94186"/>
                    <a:pt x="413756" y="93525"/>
                  </a:cubicBezTo>
                  <a:cubicBezTo>
                    <a:pt x="413756" y="93194"/>
                    <a:pt x="413426" y="92864"/>
                    <a:pt x="413426" y="92864"/>
                  </a:cubicBezTo>
                  <a:cubicBezTo>
                    <a:pt x="413426" y="92533"/>
                    <a:pt x="413426" y="92533"/>
                    <a:pt x="413095" y="92203"/>
                  </a:cubicBezTo>
                  <a:cubicBezTo>
                    <a:pt x="412765" y="91542"/>
                    <a:pt x="412434" y="91211"/>
                    <a:pt x="412434" y="90881"/>
                  </a:cubicBezTo>
                  <a:cubicBezTo>
                    <a:pt x="412434" y="90881"/>
                    <a:pt x="412434" y="90550"/>
                    <a:pt x="412104" y="90550"/>
                  </a:cubicBezTo>
                  <a:cubicBezTo>
                    <a:pt x="411773" y="89889"/>
                    <a:pt x="411112" y="89228"/>
                    <a:pt x="410451" y="88568"/>
                  </a:cubicBezTo>
                  <a:cubicBezTo>
                    <a:pt x="410451" y="88568"/>
                    <a:pt x="410451" y="88568"/>
                    <a:pt x="410121" y="88237"/>
                  </a:cubicBezTo>
                  <a:lnTo>
                    <a:pt x="350635" y="27429"/>
                  </a:lnTo>
                  <a:cubicBezTo>
                    <a:pt x="345017" y="21481"/>
                    <a:pt x="335433" y="21481"/>
                    <a:pt x="329485" y="27099"/>
                  </a:cubicBezTo>
                  <a:cubicBezTo>
                    <a:pt x="323536" y="32717"/>
                    <a:pt x="323536" y="42301"/>
                    <a:pt x="329154" y="48249"/>
                  </a:cubicBezTo>
                  <a:lnTo>
                    <a:pt x="363524" y="83610"/>
                  </a:lnTo>
                  <a:lnTo>
                    <a:pt x="263720" y="83280"/>
                  </a:lnTo>
                  <a:lnTo>
                    <a:pt x="197955" y="12889"/>
                  </a:lnTo>
                  <a:cubicBezTo>
                    <a:pt x="193328" y="7931"/>
                    <a:pt x="186719" y="4957"/>
                    <a:pt x="179779" y="4957"/>
                  </a:cubicBezTo>
                  <a:lnTo>
                    <a:pt x="115997" y="4957"/>
                  </a:lnTo>
                </a:path>
              </a:pathLst>
            </a:custGeom>
            <a:noFill/>
            <a:ln w="19050" cap="flat">
              <a:solidFill>
                <a:schemeClr val="tx1"/>
              </a:solidFill>
              <a:prstDash val="solid"/>
              <a:round/>
            </a:ln>
          </p:spPr>
          <p:txBody>
            <a:bodyPr rtlCol="0" anchor="ctr"/>
            <a:lstStyle/>
            <a:p>
              <a:endParaRPr lang="en-US" sz="2000"/>
            </a:p>
          </p:txBody>
        </p:sp>
        <p:sp>
          <p:nvSpPr>
            <p:cNvPr id="12" name="Freeform: Shape 93">
              <a:extLst>
                <a:ext uri="{FF2B5EF4-FFF2-40B4-BE49-F238E27FC236}">
                  <a16:creationId xmlns:a16="http://schemas.microsoft.com/office/drawing/2014/main" id="{160E188A-7EE2-F14E-AC52-3A3B7F460165}"/>
                </a:ext>
              </a:extLst>
            </p:cNvPr>
            <p:cNvSpPr/>
            <p:nvPr/>
          </p:nvSpPr>
          <p:spPr>
            <a:xfrm>
              <a:off x="500062" y="3286751"/>
              <a:ext cx="247857" cy="168543"/>
            </a:xfrm>
            <a:custGeom>
              <a:avLst/>
              <a:gdLst>
                <a:gd name="connsiteX0" fmla="*/ 4957 w 247857"/>
                <a:gd name="connsiteY0" fmla="*/ 154332 h 168542"/>
                <a:gd name="connsiteX1" fmla="*/ 74027 w 247857"/>
                <a:gd name="connsiteY1" fmla="*/ 80636 h 168542"/>
                <a:gd name="connsiteX2" fmla="*/ 92203 w 247857"/>
                <a:gd name="connsiteY2" fmla="*/ 72705 h 168542"/>
                <a:gd name="connsiteX3" fmla="*/ 197625 w 247857"/>
                <a:gd name="connsiteY3" fmla="*/ 72374 h 168542"/>
                <a:gd name="connsiteX4" fmla="*/ 161933 w 247857"/>
                <a:gd name="connsiteY4" fmla="*/ 29743 h 168542"/>
                <a:gd name="connsiteX5" fmla="*/ 163916 w 247857"/>
                <a:gd name="connsiteY5" fmla="*/ 8592 h 168542"/>
                <a:gd name="connsiteX6" fmla="*/ 173500 w 247857"/>
                <a:gd name="connsiteY6" fmla="*/ 4957 h 168542"/>
                <a:gd name="connsiteX7" fmla="*/ 185067 w 247857"/>
                <a:gd name="connsiteY7" fmla="*/ 10245 h 168542"/>
                <a:gd name="connsiteX8" fmla="*/ 241247 w 247857"/>
                <a:gd name="connsiteY8" fmla="*/ 77331 h 168542"/>
                <a:gd name="connsiteX9" fmla="*/ 241908 w 247857"/>
                <a:gd name="connsiteY9" fmla="*/ 78323 h 168542"/>
                <a:gd name="connsiteX10" fmla="*/ 242239 w 247857"/>
                <a:gd name="connsiteY10" fmla="*/ 78984 h 168542"/>
                <a:gd name="connsiteX11" fmla="*/ 243561 w 247857"/>
                <a:gd name="connsiteY11" fmla="*/ 81297 h 168542"/>
                <a:gd name="connsiteX12" fmla="*/ 243891 w 247857"/>
                <a:gd name="connsiteY12" fmla="*/ 81628 h 168542"/>
                <a:gd name="connsiteX13" fmla="*/ 244552 w 247857"/>
                <a:gd name="connsiteY13" fmla="*/ 83610 h 168542"/>
                <a:gd name="connsiteX14" fmla="*/ 244552 w 247857"/>
                <a:gd name="connsiteY14" fmla="*/ 84271 h 168542"/>
                <a:gd name="connsiteX15" fmla="*/ 244883 w 247857"/>
                <a:gd name="connsiteY15" fmla="*/ 86254 h 168542"/>
                <a:gd name="connsiteX16" fmla="*/ 244883 w 247857"/>
                <a:gd name="connsiteY16" fmla="*/ 86915 h 168542"/>
                <a:gd name="connsiteX17" fmla="*/ 244552 w 247857"/>
                <a:gd name="connsiteY17" fmla="*/ 89559 h 168542"/>
                <a:gd name="connsiteX18" fmla="*/ 244552 w 247857"/>
                <a:gd name="connsiteY18" fmla="*/ 90220 h 168542"/>
                <a:gd name="connsiteX19" fmla="*/ 243891 w 247857"/>
                <a:gd name="connsiteY19" fmla="*/ 92203 h 168542"/>
                <a:gd name="connsiteX20" fmla="*/ 243561 w 247857"/>
                <a:gd name="connsiteY20" fmla="*/ 92864 h 168542"/>
                <a:gd name="connsiteX21" fmla="*/ 243230 w 247857"/>
                <a:gd name="connsiteY21" fmla="*/ 93525 h 168542"/>
                <a:gd name="connsiteX22" fmla="*/ 242569 w 247857"/>
                <a:gd name="connsiteY22" fmla="*/ 94847 h 168542"/>
                <a:gd name="connsiteX23" fmla="*/ 242239 w 247857"/>
                <a:gd name="connsiteY23" fmla="*/ 95177 h 168542"/>
                <a:gd name="connsiteX24" fmla="*/ 240587 w 247857"/>
                <a:gd name="connsiteY24" fmla="*/ 97160 h 168542"/>
                <a:gd name="connsiteX25" fmla="*/ 240256 w 247857"/>
                <a:gd name="connsiteY25" fmla="*/ 97490 h 168542"/>
                <a:gd name="connsiteX26" fmla="*/ 180770 w 247857"/>
                <a:gd name="connsiteY26" fmla="*/ 158298 h 168542"/>
                <a:gd name="connsiteX27" fmla="*/ 159620 w 247857"/>
                <a:gd name="connsiteY27" fmla="*/ 158628 h 168542"/>
                <a:gd name="connsiteX28" fmla="*/ 159289 w 247857"/>
                <a:gd name="connsiteY28" fmla="*/ 137478 h 168542"/>
                <a:gd name="connsiteX29" fmla="*/ 193659 w 247857"/>
                <a:gd name="connsiteY29" fmla="*/ 102117 h 168542"/>
                <a:gd name="connsiteX30" fmla="*/ 93855 w 247857"/>
                <a:gd name="connsiteY30" fmla="*/ 102448 h 168542"/>
                <a:gd name="connsiteX31" fmla="*/ 35030 w 247857"/>
                <a:gd name="connsiteY31" fmla="*/ 165568 h 168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7857" h="168542">
                  <a:moveTo>
                    <a:pt x="4957" y="154332"/>
                  </a:moveTo>
                  <a:lnTo>
                    <a:pt x="74027" y="80636"/>
                  </a:lnTo>
                  <a:cubicBezTo>
                    <a:pt x="78653" y="75679"/>
                    <a:pt x="85263" y="72705"/>
                    <a:pt x="92203" y="72705"/>
                  </a:cubicBezTo>
                  <a:lnTo>
                    <a:pt x="197625" y="72374"/>
                  </a:lnTo>
                  <a:lnTo>
                    <a:pt x="161933" y="29743"/>
                  </a:lnTo>
                  <a:cubicBezTo>
                    <a:pt x="156646" y="23464"/>
                    <a:pt x="157307" y="13880"/>
                    <a:pt x="163916" y="8592"/>
                  </a:cubicBezTo>
                  <a:cubicBezTo>
                    <a:pt x="166560" y="6279"/>
                    <a:pt x="170195" y="4957"/>
                    <a:pt x="173500" y="4957"/>
                  </a:cubicBezTo>
                  <a:cubicBezTo>
                    <a:pt x="177796" y="4957"/>
                    <a:pt x="182092" y="6940"/>
                    <a:pt x="185067" y="10245"/>
                  </a:cubicBezTo>
                  <a:lnTo>
                    <a:pt x="241247" y="77331"/>
                  </a:lnTo>
                  <a:cubicBezTo>
                    <a:pt x="241578" y="77662"/>
                    <a:pt x="241578" y="77992"/>
                    <a:pt x="241908" y="78323"/>
                  </a:cubicBezTo>
                  <a:cubicBezTo>
                    <a:pt x="241908" y="78653"/>
                    <a:pt x="242239" y="78653"/>
                    <a:pt x="242239" y="78984"/>
                  </a:cubicBezTo>
                  <a:cubicBezTo>
                    <a:pt x="242569" y="79645"/>
                    <a:pt x="243230" y="80306"/>
                    <a:pt x="243561" y="81297"/>
                  </a:cubicBezTo>
                  <a:cubicBezTo>
                    <a:pt x="243561" y="81297"/>
                    <a:pt x="243561" y="81628"/>
                    <a:pt x="243891" y="81628"/>
                  </a:cubicBezTo>
                  <a:cubicBezTo>
                    <a:pt x="244222" y="82289"/>
                    <a:pt x="244222" y="82949"/>
                    <a:pt x="244552" y="83610"/>
                  </a:cubicBezTo>
                  <a:cubicBezTo>
                    <a:pt x="244552" y="83941"/>
                    <a:pt x="244552" y="84271"/>
                    <a:pt x="244552" y="84271"/>
                  </a:cubicBezTo>
                  <a:cubicBezTo>
                    <a:pt x="244552" y="84932"/>
                    <a:pt x="244883" y="85593"/>
                    <a:pt x="244883" y="86254"/>
                  </a:cubicBezTo>
                  <a:cubicBezTo>
                    <a:pt x="244883" y="86585"/>
                    <a:pt x="244883" y="86585"/>
                    <a:pt x="244883" y="86915"/>
                  </a:cubicBezTo>
                  <a:cubicBezTo>
                    <a:pt x="244883" y="87907"/>
                    <a:pt x="244883" y="88568"/>
                    <a:pt x="244552" y="89559"/>
                  </a:cubicBezTo>
                  <a:cubicBezTo>
                    <a:pt x="244552" y="89889"/>
                    <a:pt x="244552" y="89889"/>
                    <a:pt x="244552" y="90220"/>
                  </a:cubicBezTo>
                  <a:cubicBezTo>
                    <a:pt x="244552" y="90881"/>
                    <a:pt x="244222" y="91542"/>
                    <a:pt x="243891" y="92203"/>
                  </a:cubicBezTo>
                  <a:cubicBezTo>
                    <a:pt x="243891" y="92533"/>
                    <a:pt x="243561" y="92864"/>
                    <a:pt x="243561" y="92864"/>
                  </a:cubicBezTo>
                  <a:cubicBezTo>
                    <a:pt x="243561" y="93194"/>
                    <a:pt x="243561" y="93194"/>
                    <a:pt x="243230" y="93525"/>
                  </a:cubicBezTo>
                  <a:cubicBezTo>
                    <a:pt x="242900" y="94186"/>
                    <a:pt x="242569" y="94516"/>
                    <a:pt x="242569" y="94847"/>
                  </a:cubicBezTo>
                  <a:cubicBezTo>
                    <a:pt x="242569" y="94847"/>
                    <a:pt x="242569" y="95177"/>
                    <a:pt x="242239" y="95177"/>
                  </a:cubicBezTo>
                  <a:cubicBezTo>
                    <a:pt x="241908" y="95838"/>
                    <a:pt x="241247" y="96499"/>
                    <a:pt x="240587" y="97160"/>
                  </a:cubicBezTo>
                  <a:cubicBezTo>
                    <a:pt x="240587" y="97160"/>
                    <a:pt x="240587" y="97160"/>
                    <a:pt x="240256" y="97490"/>
                  </a:cubicBezTo>
                  <a:lnTo>
                    <a:pt x="180770" y="158298"/>
                  </a:lnTo>
                  <a:cubicBezTo>
                    <a:pt x="175152" y="164247"/>
                    <a:pt x="165568" y="164247"/>
                    <a:pt x="159620" y="158628"/>
                  </a:cubicBezTo>
                  <a:cubicBezTo>
                    <a:pt x="153671" y="153010"/>
                    <a:pt x="153671" y="143427"/>
                    <a:pt x="159289" y="137478"/>
                  </a:cubicBezTo>
                  <a:lnTo>
                    <a:pt x="193659" y="102117"/>
                  </a:lnTo>
                  <a:lnTo>
                    <a:pt x="93855" y="102448"/>
                  </a:lnTo>
                  <a:lnTo>
                    <a:pt x="35030" y="165568"/>
                  </a:lnTo>
                </a:path>
              </a:pathLst>
            </a:custGeom>
            <a:noFill/>
            <a:ln w="19050" cap="flat">
              <a:solidFill>
                <a:schemeClr val="tx1"/>
              </a:solidFill>
              <a:prstDash val="solid"/>
              <a:round/>
            </a:ln>
          </p:spPr>
          <p:txBody>
            <a:bodyPr rtlCol="0" anchor="ctr"/>
            <a:lstStyle/>
            <a:p>
              <a:endParaRPr lang="en-US" sz="2000"/>
            </a:p>
          </p:txBody>
        </p:sp>
      </p:grpSp>
      <p:sp>
        <p:nvSpPr>
          <p:cNvPr id="13" name="TextBox 12">
            <a:extLst>
              <a:ext uri="{FF2B5EF4-FFF2-40B4-BE49-F238E27FC236}">
                <a16:creationId xmlns:a16="http://schemas.microsoft.com/office/drawing/2014/main" id="{96C7E740-2997-7E49-8686-ED910DE820A4}"/>
              </a:ext>
            </a:extLst>
          </p:cNvPr>
          <p:cNvSpPr txBox="1"/>
          <p:nvPr/>
        </p:nvSpPr>
        <p:spPr>
          <a:xfrm>
            <a:off x="2527493" y="2993849"/>
            <a:ext cx="10784914" cy="535531"/>
          </a:xfrm>
          <a:prstGeom prst="rect">
            <a:avLst/>
          </a:prstGeom>
          <a:noFill/>
          <a:ln>
            <a:solidFill>
              <a:schemeClr val="tx1"/>
            </a:solidFill>
          </a:ln>
        </p:spPr>
        <p:txBody>
          <a:bodyPr wrap="square" rtlCol="0">
            <a:spAutoFit/>
          </a:bodyPr>
          <a:lstStyle/>
          <a:p>
            <a:r>
              <a:rPr lang="en-US" dirty="0">
                <a:ea typeface="Amazon Ember Cd RC" panose="020B0606020204020204" pitchFamily="34" charset="0"/>
                <a:cs typeface="Amazon Ember Cd RC" panose="020B0606020204020204" pitchFamily="34" charset="0"/>
              </a:rPr>
              <a:t>Drives best practices through design, defaults, and automation</a:t>
            </a:r>
          </a:p>
        </p:txBody>
      </p:sp>
      <p:sp>
        <p:nvSpPr>
          <p:cNvPr id="14" name="Freeform 5">
            <a:extLst>
              <a:ext uri="{FF2B5EF4-FFF2-40B4-BE49-F238E27FC236}">
                <a16:creationId xmlns:a16="http://schemas.microsoft.com/office/drawing/2014/main" id="{2CBF9D2B-364F-FF44-8B63-19F7358379C2}"/>
              </a:ext>
            </a:extLst>
          </p:cNvPr>
          <p:cNvSpPr>
            <a:spLocks/>
          </p:cNvSpPr>
          <p:nvPr/>
        </p:nvSpPr>
        <p:spPr bwMode="auto">
          <a:xfrm>
            <a:off x="671918" y="2984364"/>
            <a:ext cx="789329" cy="730586"/>
          </a:xfrm>
          <a:custGeom>
            <a:avLst/>
            <a:gdLst>
              <a:gd name="T0" fmla="*/ 134 w 206"/>
              <a:gd name="T1" fmla="*/ 106 h 202"/>
              <a:gd name="T2" fmla="*/ 148 w 206"/>
              <a:gd name="T3" fmla="*/ 93 h 202"/>
              <a:gd name="T4" fmla="*/ 206 w 206"/>
              <a:gd name="T5" fmla="*/ 49 h 202"/>
              <a:gd name="T6" fmla="*/ 201 w 206"/>
              <a:gd name="T7" fmla="*/ 46 h 202"/>
              <a:gd name="T8" fmla="*/ 174 w 206"/>
              <a:gd name="T9" fmla="*/ 61 h 202"/>
              <a:gd name="T10" fmla="*/ 160 w 206"/>
              <a:gd name="T11" fmla="*/ 52 h 202"/>
              <a:gd name="T12" fmla="*/ 160 w 206"/>
              <a:gd name="T13" fmla="*/ 35 h 202"/>
              <a:gd name="T14" fmla="*/ 187 w 206"/>
              <a:gd name="T15" fmla="*/ 17 h 202"/>
              <a:gd name="T16" fmla="*/ 178 w 206"/>
              <a:gd name="T17" fmla="*/ 12 h 202"/>
              <a:gd name="T18" fmla="*/ 150 w 206"/>
              <a:gd name="T19" fmla="*/ 14 h 202"/>
              <a:gd name="T20" fmla="*/ 122 w 206"/>
              <a:gd name="T21" fmla="*/ 67 h 202"/>
              <a:gd name="T22" fmla="*/ 109 w 206"/>
              <a:gd name="T23" fmla="*/ 81 h 202"/>
              <a:gd name="T24" fmla="*/ 81 w 206"/>
              <a:gd name="T25" fmla="*/ 53 h 202"/>
              <a:gd name="T26" fmla="*/ 98 w 206"/>
              <a:gd name="T27" fmla="*/ 34 h 202"/>
              <a:gd name="T28" fmla="*/ 67 w 206"/>
              <a:gd name="T29" fmla="*/ 1 h 202"/>
              <a:gd name="T30" fmla="*/ 58 w 206"/>
              <a:gd name="T31" fmla="*/ 1 h 202"/>
              <a:gd name="T32" fmla="*/ 0 w 206"/>
              <a:gd name="T33" fmla="*/ 61 h 202"/>
              <a:gd name="T34" fmla="*/ 31 w 206"/>
              <a:gd name="T35" fmla="*/ 95 h 202"/>
              <a:gd name="T36" fmla="*/ 39 w 206"/>
              <a:gd name="T37" fmla="*/ 95 h 202"/>
              <a:gd name="T38" fmla="*/ 82 w 206"/>
              <a:gd name="T39" fmla="*/ 107 h 202"/>
              <a:gd name="T40" fmla="*/ 52 w 206"/>
              <a:gd name="T41" fmla="*/ 123 h 202"/>
              <a:gd name="T42" fmla="*/ 50 w 206"/>
              <a:gd name="T43" fmla="*/ 123 h 202"/>
              <a:gd name="T44" fmla="*/ 26 w 206"/>
              <a:gd name="T45" fmla="*/ 134 h 202"/>
              <a:gd name="T46" fmla="*/ 14 w 206"/>
              <a:gd name="T47" fmla="*/ 165 h 202"/>
              <a:gd name="T48" fmla="*/ 44 w 206"/>
              <a:gd name="T49" fmla="*/ 150 h 202"/>
              <a:gd name="T50" fmla="*/ 54 w 206"/>
              <a:gd name="T51" fmla="*/ 153 h 202"/>
              <a:gd name="T52" fmla="*/ 60 w 206"/>
              <a:gd name="T53" fmla="*/ 176 h 202"/>
              <a:gd name="T54" fmla="*/ 33 w 206"/>
              <a:gd name="T55" fmla="*/ 192 h 202"/>
              <a:gd name="T56" fmla="*/ 33 w 206"/>
              <a:gd name="T57" fmla="*/ 196 h 202"/>
              <a:gd name="T58" fmla="*/ 80 w 206"/>
              <a:gd name="T59" fmla="*/ 190 h 202"/>
              <a:gd name="T60" fmla="*/ 96 w 206"/>
              <a:gd name="T61" fmla="*/ 144 h 202"/>
              <a:gd name="T62" fmla="*/ 175 w 206"/>
              <a:gd name="T63" fmla="*/ 200 h 202"/>
              <a:gd name="T64" fmla="*/ 202 w 206"/>
              <a:gd name="T65" fmla="*/ 178 h 202"/>
              <a:gd name="T66" fmla="*/ 202 w 206"/>
              <a:gd name="T67" fmla="*/ 1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6" h="202">
                <a:moveTo>
                  <a:pt x="134" y="107"/>
                </a:moveTo>
                <a:cubicBezTo>
                  <a:pt x="134" y="107"/>
                  <a:pt x="134" y="106"/>
                  <a:pt x="134" y="106"/>
                </a:cubicBezTo>
                <a:cubicBezTo>
                  <a:pt x="137" y="103"/>
                  <a:pt x="140" y="101"/>
                  <a:pt x="141" y="100"/>
                </a:cubicBezTo>
                <a:cubicBezTo>
                  <a:pt x="148" y="94"/>
                  <a:pt x="148" y="93"/>
                  <a:pt x="148" y="93"/>
                </a:cubicBezTo>
                <a:cubicBezTo>
                  <a:pt x="156" y="86"/>
                  <a:pt x="166" y="89"/>
                  <a:pt x="176" y="87"/>
                </a:cubicBezTo>
                <a:cubicBezTo>
                  <a:pt x="193" y="82"/>
                  <a:pt x="204" y="67"/>
                  <a:pt x="206" y="49"/>
                </a:cubicBezTo>
                <a:cubicBezTo>
                  <a:pt x="206" y="48"/>
                  <a:pt x="205" y="47"/>
                  <a:pt x="204" y="46"/>
                </a:cubicBezTo>
                <a:cubicBezTo>
                  <a:pt x="203" y="46"/>
                  <a:pt x="202" y="46"/>
                  <a:pt x="201" y="46"/>
                </a:cubicBezTo>
                <a:cubicBezTo>
                  <a:pt x="175" y="61"/>
                  <a:pt x="175" y="61"/>
                  <a:pt x="175" y="61"/>
                </a:cubicBezTo>
                <a:cubicBezTo>
                  <a:pt x="175" y="61"/>
                  <a:pt x="175" y="61"/>
                  <a:pt x="174" y="61"/>
                </a:cubicBezTo>
                <a:cubicBezTo>
                  <a:pt x="173" y="62"/>
                  <a:pt x="170" y="63"/>
                  <a:pt x="165" y="58"/>
                </a:cubicBezTo>
                <a:cubicBezTo>
                  <a:pt x="163" y="57"/>
                  <a:pt x="162" y="55"/>
                  <a:pt x="160" y="52"/>
                </a:cubicBezTo>
                <a:cubicBezTo>
                  <a:pt x="154" y="41"/>
                  <a:pt x="157" y="38"/>
                  <a:pt x="158" y="36"/>
                </a:cubicBezTo>
                <a:cubicBezTo>
                  <a:pt x="159" y="35"/>
                  <a:pt x="160" y="35"/>
                  <a:pt x="160" y="35"/>
                </a:cubicBezTo>
                <a:cubicBezTo>
                  <a:pt x="186" y="20"/>
                  <a:pt x="186" y="20"/>
                  <a:pt x="186" y="20"/>
                </a:cubicBezTo>
                <a:cubicBezTo>
                  <a:pt x="187" y="20"/>
                  <a:pt x="187" y="18"/>
                  <a:pt x="187" y="17"/>
                </a:cubicBezTo>
                <a:cubicBezTo>
                  <a:pt x="187" y="16"/>
                  <a:pt x="186" y="15"/>
                  <a:pt x="186" y="15"/>
                </a:cubicBezTo>
                <a:cubicBezTo>
                  <a:pt x="184" y="15"/>
                  <a:pt x="180" y="13"/>
                  <a:pt x="178" y="12"/>
                </a:cubicBezTo>
                <a:cubicBezTo>
                  <a:pt x="175" y="11"/>
                  <a:pt x="172" y="11"/>
                  <a:pt x="169" y="11"/>
                </a:cubicBezTo>
                <a:cubicBezTo>
                  <a:pt x="162" y="10"/>
                  <a:pt x="156" y="11"/>
                  <a:pt x="150" y="14"/>
                </a:cubicBezTo>
                <a:cubicBezTo>
                  <a:pt x="136" y="19"/>
                  <a:pt x="130" y="30"/>
                  <a:pt x="128" y="44"/>
                </a:cubicBezTo>
                <a:cubicBezTo>
                  <a:pt x="127" y="52"/>
                  <a:pt x="129" y="61"/>
                  <a:pt x="122" y="67"/>
                </a:cubicBezTo>
                <a:cubicBezTo>
                  <a:pt x="115" y="75"/>
                  <a:pt x="115" y="75"/>
                  <a:pt x="115" y="75"/>
                </a:cubicBezTo>
                <a:cubicBezTo>
                  <a:pt x="115" y="75"/>
                  <a:pt x="115" y="75"/>
                  <a:pt x="109" y="81"/>
                </a:cubicBezTo>
                <a:cubicBezTo>
                  <a:pt x="108" y="81"/>
                  <a:pt x="108" y="81"/>
                  <a:pt x="108" y="81"/>
                </a:cubicBezTo>
                <a:cubicBezTo>
                  <a:pt x="97" y="70"/>
                  <a:pt x="87" y="59"/>
                  <a:pt x="81" y="53"/>
                </a:cubicBezTo>
                <a:cubicBezTo>
                  <a:pt x="96" y="38"/>
                  <a:pt x="96" y="38"/>
                  <a:pt x="96" y="38"/>
                </a:cubicBezTo>
                <a:cubicBezTo>
                  <a:pt x="97" y="38"/>
                  <a:pt x="98" y="36"/>
                  <a:pt x="98" y="34"/>
                </a:cubicBezTo>
                <a:cubicBezTo>
                  <a:pt x="98" y="32"/>
                  <a:pt x="97" y="31"/>
                  <a:pt x="96" y="30"/>
                </a:cubicBezTo>
                <a:cubicBezTo>
                  <a:pt x="67" y="1"/>
                  <a:pt x="67" y="1"/>
                  <a:pt x="67" y="1"/>
                </a:cubicBezTo>
                <a:cubicBezTo>
                  <a:pt x="66" y="0"/>
                  <a:pt x="64" y="0"/>
                  <a:pt x="63" y="0"/>
                </a:cubicBezTo>
                <a:cubicBezTo>
                  <a:pt x="61" y="0"/>
                  <a:pt x="60" y="0"/>
                  <a:pt x="58" y="1"/>
                </a:cubicBezTo>
                <a:cubicBezTo>
                  <a:pt x="2" y="58"/>
                  <a:pt x="2" y="58"/>
                  <a:pt x="2" y="58"/>
                </a:cubicBezTo>
                <a:cubicBezTo>
                  <a:pt x="1" y="59"/>
                  <a:pt x="0" y="60"/>
                  <a:pt x="0" y="61"/>
                </a:cubicBezTo>
                <a:cubicBezTo>
                  <a:pt x="0" y="63"/>
                  <a:pt x="1" y="65"/>
                  <a:pt x="2" y="66"/>
                </a:cubicBezTo>
                <a:cubicBezTo>
                  <a:pt x="31" y="95"/>
                  <a:pt x="31" y="95"/>
                  <a:pt x="31" y="95"/>
                </a:cubicBezTo>
                <a:cubicBezTo>
                  <a:pt x="32" y="96"/>
                  <a:pt x="34" y="97"/>
                  <a:pt x="35" y="97"/>
                </a:cubicBezTo>
                <a:cubicBezTo>
                  <a:pt x="36" y="97"/>
                  <a:pt x="38" y="96"/>
                  <a:pt x="39" y="95"/>
                </a:cubicBezTo>
                <a:cubicBezTo>
                  <a:pt x="45" y="89"/>
                  <a:pt x="50" y="84"/>
                  <a:pt x="54" y="80"/>
                </a:cubicBezTo>
                <a:cubicBezTo>
                  <a:pt x="69" y="94"/>
                  <a:pt x="80" y="105"/>
                  <a:pt x="82" y="107"/>
                </a:cubicBezTo>
                <a:cubicBezTo>
                  <a:pt x="79" y="110"/>
                  <a:pt x="75" y="114"/>
                  <a:pt x="71" y="118"/>
                </a:cubicBezTo>
                <a:cubicBezTo>
                  <a:pt x="67" y="123"/>
                  <a:pt x="60" y="123"/>
                  <a:pt x="52" y="123"/>
                </a:cubicBezTo>
                <a:cubicBezTo>
                  <a:pt x="52" y="123"/>
                  <a:pt x="52" y="123"/>
                  <a:pt x="52" y="123"/>
                </a:cubicBezTo>
                <a:cubicBezTo>
                  <a:pt x="51" y="123"/>
                  <a:pt x="51" y="123"/>
                  <a:pt x="50" y="123"/>
                </a:cubicBezTo>
                <a:cubicBezTo>
                  <a:pt x="44" y="124"/>
                  <a:pt x="39" y="125"/>
                  <a:pt x="34" y="128"/>
                </a:cubicBezTo>
                <a:cubicBezTo>
                  <a:pt x="32" y="130"/>
                  <a:pt x="28" y="132"/>
                  <a:pt x="26" y="134"/>
                </a:cubicBezTo>
                <a:cubicBezTo>
                  <a:pt x="19" y="142"/>
                  <a:pt x="14" y="152"/>
                  <a:pt x="13" y="162"/>
                </a:cubicBezTo>
                <a:cubicBezTo>
                  <a:pt x="13" y="163"/>
                  <a:pt x="14" y="164"/>
                  <a:pt x="14" y="165"/>
                </a:cubicBezTo>
                <a:cubicBezTo>
                  <a:pt x="15" y="165"/>
                  <a:pt x="16" y="165"/>
                  <a:pt x="18" y="165"/>
                </a:cubicBezTo>
                <a:cubicBezTo>
                  <a:pt x="18" y="165"/>
                  <a:pt x="18" y="165"/>
                  <a:pt x="44" y="150"/>
                </a:cubicBezTo>
                <a:cubicBezTo>
                  <a:pt x="44" y="150"/>
                  <a:pt x="44" y="150"/>
                  <a:pt x="44" y="150"/>
                </a:cubicBezTo>
                <a:cubicBezTo>
                  <a:pt x="46" y="149"/>
                  <a:pt x="49" y="148"/>
                  <a:pt x="54" y="153"/>
                </a:cubicBezTo>
                <a:cubicBezTo>
                  <a:pt x="55" y="154"/>
                  <a:pt x="57" y="156"/>
                  <a:pt x="58" y="159"/>
                </a:cubicBezTo>
                <a:cubicBezTo>
                  <a:pt x="64" y="170"/>
                  <a:pt x="62" y="174"/>
                  <a:pt x="60" y="176"/>
                </a:cubicBezTo>
                <a:cubicBezTo>
                  <a:pt x="60" y="176"/>
                  <a:pt x="59" y="176"/>
                  <a:pt x="59" y="176"/>
                </a:cubicBezTo>
                <a:cubicBezTo>
                  <a:pt x="59" y="176"/>
                  <a:pt x="59" y="176"/>
                  <a:pt x="33" y="192"/>
                </a:cubicBezTo>
                <a:cubicBezTo>
                  <a:pt x="32" y="192"/>
                  <a:pt x="31" y="193"/>
                  <a:pt x="32" y="194"/>
                </a:cubicBezTo>
                <a:cubicBezTo>
                  <a:pt x="32" y="195"/>
                  <a:pt x="32" y="196"/>
                  <a:pt x="33" y="196"/>
                </a:cubicBezTo>
                <a:cubicBezTo>
                  <a:pt x="46" y="202"/>
                  <a:pt x="62" y="202"/>
                  <a:pt x="73" y="196"/>
                </a:cubicBezTo>
                <a:cubicBezTo>
                  <a:pt x="76" y="194"/>
                  <a:pt x="78" y="192"/>
                  <a:pt x="80" y="190"/>
                </a:cubicBezTo>
                <a:cubicBezTo>
                  <a:pt x="87" y="183"/>
                  <a:pt x="91" y="174"/>
                  <a:pt x="91" y="164"/>
                </a:cubicBezTo>
                <a:cubicBezTo>
                  <a:pt x="91" y="156"/>
                  <a:pt x="92" y="148"/>
                  <a:pt x="96" y="144"/>
                </a:cubicBezTo>
                <a:cubicBezTo>
                  <a:pt x="96" y="144"/>
                  <a:pt x="101" y="139"/>
                  <a:pt x="108" y="133"/>
                </a:cubicBezTo>
                <a:cubicBezTo>
                  <a:pt x="175" y="200"/>
                  <a:pt x="175" y="200"/>
                  <a:pt x="175" y="200"/>
                </a:cubicBezTo>
                <a:cubicBezTo>
                  <a:pt x="176" y="201"/>
                  <a:pt x="178" y="201"/>
                  <a:pt x="179" y="200"/>
                </a:cubicBezTo>
                <a:cubicBezTo>
                  <a:pt x="202" y="178"/>
                  <a:pt x="202" y="178"/>
                  <a:pt x="202" y="178"/>
                </a:cubicBezTo>
                <a:cubicBezTo>
                  <a:pt x="202" y="177"/>
                  <a:pt x="202" y="176"/>
                  <a:pt x="202" y="176"/>
                </a:cubicBezTo>
                <a:cubicBezTo>
                  <a:pt x="202" y="175"/>
                  <a:pt x="202" y="174"/>
                  <a:pt x="202" y="174"/>
                </a:cubicBezTo>
                <a:cubicBezTo>
                  <a:pt x="134" y="107"/>
                  <a:pt x="134" y="107"/>
                  <a:pt x="134" y="107"/>
                </a:cubicBezTo>
                <a:close/>
              </a:path>
            </a:pathLst>
          </a:cu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pPr marL="0" marR="0" lvl="0" indent="0" algn="l" defTabSz="731520"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effectLst/>
              <a:uLnTx/>
              <a:uFillTx/>
              <a:ea typeface="Amazon Ember Cd RC" panose="020B0606020204020204" pitchFamily="34" charset="0"/>
              <a:cs typeface="Amazon Ember Cd RC" panose="020B0606020204020204" pitchFamily="34" charset="0"/>
            </a:endParaRPr>
          </a:p>
        </p:txBody>
      </p:sp>
      <p:sp>
        <p:nvSpPr>
          <p:cNvPr id="15" name="TextBox 14">
            <a:extLst>
              <a:ext uri="{FF2B5EF4-FFF2-40B4-BE49-F238E27FC236}">
                <a16:creationId xmlns:a16="http://schemas.microsoft.com/office/drawing/2014/main" id="{940CBAFB-2EB3-5448-BE10-5AD53F4706B7}"/>
              </a:ext>
            </a:extLst>
          </p:cNvPr>
          <p:cNvSpPr txBox="1"/>
          <p:nvPr/>
        </p:nvSpPr>
        <p:spPr>
          <a:xfrm>
            <a:off x="2527493" y="4232583"/>
            <a:ext cx="12056417" cy="978729"/>
          </a:xfrm>
          <a:prstGeom prst="rect">
            <a:avLst/>
          </a:prstGeom>
          <a:noFill/>
          <a:ln>
            <a:solidFill>
              <a:schemeClr val="tx1"/>
            </a:solidFill>
          </a:ln>
        </p:spPr>
        <p:txBody>
          <a:bodyPr wrap="square" rtlCol="0">
            <a:spAutoFit/>
          </a:bodyPr>
          <a:lstStyle/>
          <a:p>
            <a:r>
              <a:rPr lang="en-US" dirty="0">
                <a:ea typeface="Amazon Ember Cd RC" panose="020B0606020204020204" pitchFamily="34" charset="0"/>
                <a:cs typeface="Amazon Ember Cd RC" panose="020B0606020204020204" pitchFamily="34" charset="0"/>
              </a:rPr>
              <a:t>Allows developers to focus more on application development and less on Flink infrastructure management</a:t>
            </a:r>
          </a:p>
        </p:txBody>
      </p:sp>
      <p:grpSp>
        <p:nvGrpSpPr>
          <p:cNvPr id="16" name="Group 136">
            <a:extLst>
              <a:ext uri="{FF2B5EF4-FFF2-40B4-BE49-F238E27FC236}">
                <a16:creationId xmlns:a16="http://schemas.microsoft.com/office/drawing/2014/main" id="{B20BD840-2A0A-B348-9345-B2258E760D23}"/>
              </a:ext>
            </a:extLst>
          </p:cNvPr>
          <p:cNvGrpSpPr>
            <a:grpSpLocks noChangeAspect="1"/>
          </p:cNvGrpSpPr>
          <p:nvPr/>
        </p:nvGrpSpPr>
        <p:grpSpPr bwMode="auto">
          <a:xfrm>
            <a:off x="814245" y="4279711"/>
            <a:ext cx="635458" cy="907550"/>
            <a:chOff x="2692" y="1354"/>
            <a:chExt cx="369" cy="527"/>
          </a:xfrm>
        </p:grpSpPr>
        <p:sp>
          <p:nvSpPr>
            <p:cNvPr id="17" name="Freeform 137">
              <a:extLst>
                <a:ext uri="{FF2B5EF4-FFF2-40B4-BE49-F238E27FC236}">
                  <a16:creationId xmlns:a16="http://schemas.microsoft.com/office/drawing/2014/main" id="{C6B7DF0C-4C8A-BB4C-AA5B-F2CAC96E2C29}"/>
                </a:ext>
              </a:extLst>
            </p:cNvPr>
            <p:cNvSpPr>
              <a:spLocks/>
            </p:cNvSpPr>
            <p:nvPr/>
          </p:nvSpPr>
          <p:spPr bwMode="auto">
            <a:xfrm>
              <a:off x="2692" y="1354"/>
              <a:ext cx="369" cy="527"/>
            </a:xfrm>
            <a:custGeom>
              <a:avLst/>
              <a:gdLst>
                <a:gd name="T0" fmla="*/ 175 w 175"/>
                <a:gd name="T1" fmla="*/ 90 h 251"/>
                <a:gd name="T2" fmla="*/ 82 w 175"/>
                <a:gd name="T3" fmla="*/ 3 h 251"/>
                <a:gd name="T4" fmla="*/ 1 w 175"/>
                <a:gd name="T5" fmla="*/ 86 h 251"/>
                <a:gd name="T6" fmla="*/ 35 w 175"/>
                <a:gd name="T7" fmla="*/ 159 h 251"/>
                <a:gd name="T8" fmla="*/ 59 w 175"/>
                <a:gd name="T9" fmla="*/ 201 h 251"/>
                <a:gd name="T10" fmla="*/ 59 w 175"/>
                <a:gd name="T11" fmla="*/ 230 h 251"/>
                <a:gd name="T12" fmla="*/ 79 w 175"/>
                <a:gd name="T13" fmla="*/ 251 h 251"/>
                <a:gd name="T14" fmla="*/ 97 w 175"/>
                <a:gd name="T15" fmla="*/ 251 h 251"/>
                <a:gd name="T16" fmla="*/ 117 w 175"/>
                <a:gd name="T17" fmla="*/ 230 h 251"/>
                <a:gd name="T18" fmla="*/ 117 w 175"/>
                <a:gd name="T19" fmla="*/ 201 h 251"/>
                <a:gd name="T20" fmla="*/ 141 w 175"/>
                <a:gd name="T21" fmla="*/ 159 h 251"/>
                <a:gd name="T22" fmla="*/ 175 w 175"/>
                <a:gd name="T23" fmla="*/ 9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5" h="251">
                  <a:moveTo>
                    <a:pt x="175" y="90"/>
                  </a:moveTo>
                  <a:cubicBezTo>
                    <a:pt x="175" y="40"/>
                    <a:pt x="133" y="0"/>
                    <a:pt x="82" y="3"/>
                  </a:cubicBezTo>
                  <a:cubicBezTo>
                    <a:pt x="40" y="6"/>
                    <a:pt x="3" y="44"/>
                    <a:pt x="1" y="86"/>
                  </a:cubicBezTo>
                  <a:cubicBezTo>
                    <a:pt x="0" y="116"/>
                    <a:pt x="14" y="142"/>
                    <a:pt x="35" y="159"/>
                  </a:cubicBezTo>
                  <a:cubicBezTo>
                    <a:pt x="50" y="171"/>
                    <a:pt x="59" y="181"/>
                    <a:pt x="59" y="201"/>
                  </a:cubicBezTo>
                  <a:cubicBezTo>
                    <a:pt x="59" y="230"/>
                    <a:pt x="59" y="230"/>
                    <a:pt x="59" y="230"/>
                  </a:cubicBezTo>
                  <a:cubicBezTo>
                    <a:pt x="59" y="242"/>
                    <a:pt x="68" y="251"/>
                    <a:pt x="79" y="251"/>
                  </a:cubicBezTo>
                  <a:cubicBezTo>
                    <a:pt x="97" y="251"/>
                    <a:pt x="97" y="251"/>
                    <a:pt x="97" y="251"/>
                  </a:cubicBezTo>
                  <a:cubicBezTo>
                    <a:pt x="108" y="251"/>
                    <a:pt x="117" y="242"/>
                    <a:pt x="117" y="230"/>
                  </a:cubicBezTo>
                  <a:cubicBezTo>
                    <a:pt x="117" y="201"/>
                    <a:pt x="117" y="201"/>
                    <a:pt x="117" y="201"/>
                  </a:cubicBezTo>
                  <a:cubicBezTo>
                    <a:pt x="117" y="181"/>
                    <a:pt x="126" y="171"/>
                    <a:pt x="141" y="159"/>
                  </a:cubicBezTo>
                  <a:cubicBezTo>
                    <a:pt x="162" y="143"/>
                    <a:pt x="175" y="118"/>
                    <a:pt x="175" y="90"/>
                  </a:cubicBezTo>
                  <a:close/>
                </a:path>
              </a:pathLst>
            </a:cu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pPr marL="0" marR="0" lvl="0" indent="0" algn="l" defTabSz="731520"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effectLst/>
                <a:uLnTx/>
                <a:uFillTx/>
                <a:ea typeface="Amazon Ember Cd RC" panose="020B0606020204020204" pitchFamily="34" charset="0"/>
                <a:cs typeface="Amazon Ember Cd RC" panose="020B0606020204020204" pitchFamily="34" charset="0"/>
              </a:endParaRPr>
            </a:p>
          </p:txBody>
        </p:sp>
        <p:sp>
          <p:nvSpPr>
            <p:cNvPr id="18" name="Freeform 138">
              <a:extLst>
                <a:ext uri="{FF2B5EF4-FFF2-40B4-BE49-F238E27FC236}">
                  <a16:creationId xmlns:a16="http://schemas.microsoft.com/office/drawing/2014/main" id="{CF0CDE83-0168-F94C-B857-050883DCE4CC}"/>
                </a:ext>
              </a:extLst>
            </p:cNvPr>
            <p:cNvSpPr>
              <a:spLocks/>
            </p:cNvSpPr>
            <p:nvPr/>
          </p:nvSpPr>
          <p:spPr bwMode="auto">
            <a:xfrm>
              <a:off x="2764" y="1755"/>
              <a:ext cx="228" cy="105"/>
            </a:xfrm>
            <a:custGeom>
              <a:avLst/>
              <a:gdLst>
                <a:gd name="T0" fmla="*/ 24 w 108"/>
                <a:gd name="T1" fmla="*/ 0 h 50"/>
                <a:gd name="T2" fmla="*/ 94 w 108"/>
                <a:gd name="T3" fmla="*/ 0 h 50"/>
                <a:gd name="T4" fmla="*/ 108 w 108"/>
                <a:gd name="T5" fmla="*/ 15 h 50"/>
                <a:gd name="T6" fmla="*/ 108 w 108"/>
                <a:gd name="T7" fmla="*/ 15 h 50"/>
                <a:gd name="T8" fmla="*/ 94 w 108"/>
                <a:gd name="T9" fmla="*/ 29 h 50"/>
                <a:gd name="T10" fmla="*/ 10 w 108"/>
                <a:gd name="T11" fmla="*/ 29 h 50"/>
                <a:gd name="T12" fmla="*/ 0 w 108"/>
                <a:gd name="T13" fmla="*/ 39 h 50"/>
                <a:gd name="T14" fmla="*/ 0 w 108"/>
                <a:gd name="T15" fmla="*/ 39 h 50"/>
                <a:gd name="T16" fmla="*/ 10 w 108"/>
                <a:gd name="T17" fmla="*/ 50 h 50"/>
                <a:gd name="T18" fmla="*/ 28 w 108"/>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50">
                  <a:moveTo>
                    <a:pt x="24" y="0"/>
                  </a:moveTo>
                  <a:cubicBezTo>
                    <a:pt x="94" y="0"/>
                    <a:pt x="94" y="0"/>
                    <a:pt x="94" y="0"/>
                  </a:cubicBezTo>
                  <a:cubicBezTo>
                    <a:pt x="101" y="0"/>
                    <a:pt x="108" y="7"/>
                    <a:pt x="108" y="15"/>
                  </a:cubicBezTo>
                  <a:cubicBezTo>
                    <a:pt x="108" y="15"/>
                    <a:pt x="108" y="15"/>
                    <a:pt x="108" y="15"/>
                  </a:cubicBezTo>
                  <a:cubicBezTo>
                    <a:pt x="108" y="22"/>
                    <a:pt x="101" y="29"/>
                    <a:pt x="94" y="29"/>
                  </a:cubicBezTo>
                  <a:cubicBezTo>
                    <a:pt x="10" y="29"/>
                    <a:pt x="10" y="29"/>
                    <a:pt x="10" y="29"/>
                  </a:cubicBezTo>
                  <a:cubicBezTo>
                    <a:pt x="5" y="29"/>
                    <a:pt x="0" y="34"/>
                    <a:pt x="0" y="39"/>
                  </a:cubicBezTo>
                  <a:cubicBezTo>
                    <a:pt x="0" y="39"/>
                    <a:pt x="0" y="39"/>
                    <a:pt x="0" y="39"/>
                  </a:cubicBezTo>
                  <a:cubicBezTo>
                    <a:pt x="0" y="45"/>
                    <a:pt x="5" y="50"/>
                    <a:pt x="10" y="50"/>
                  </a:cubicBezTo>
                  <a:cubicBezTo>
                    <a:pt x="28" y="50"/>
                    <a:pt x="28" y="50"/>
                    <a:pt x="28" y="50"/>
                  </a:cubicBezTo>
                </a:path>
              </a:pathLst>
            </a:cu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pPr marL="0" marR="0" lvl="0" indent="0" algn="l" defTabSz="731520"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effectLst/>
                <a:uLnTx/>
                <a:uFillTx/>
                <a:ea typeface="Amazon Ember Cd RC" panose="020B0606020204020204" pitchFamily="34" charset="0"/>
                <a:cs typeface="Amazon Ember Cd RC" panose="020B0606020204020204" pitchFamily="34" charset="0"/>
              </a:endParaRPr>
            </a:p>
          </p:txBody>
        </p:sp>
        <p:sp>
          <p:nvSpPr>
            <p:cNvPr id="19" name="Freeform 139">
              <a:extLst>
                <a:ext uri="{FF2B5EF4-FFF2-40B4-BE49-F238E27FC236}">
                  <a16:creationId xmlns:a16="http://schemas.microsoft.com/office/drawing/2014/main" id="{401A367A-4BF1-9342-8431-BA14F2570159}"/>
                </a:ext>
              </a:extLst>
            </p:cNvPr>
            <p:cNvSpPr>
              <a:spLocks/>
            </p:cNvSpPr>
            <p:nvPr/>
          </p:nvSpPr>
          <p:spPr bwMode="auto">
            <a:xfrm>
              <a:off x="2785" y="1573"/>
              <a:ext cx="186" cy="182"/>
            </a:xfrm>
            <a:custGeom>
              <a:avLst/>
              <a:gdLst>
                <a:gd name="T0" fmla="*/ 31 w 88"/>
                <a:gd name="T1" fmla="*/ 87 h 87"/>
                <a:gd name="T2" fmla="*/ 31 w 88"/>
                <a:gd name="T3" fmla="*/ 16 h 87"/>
                <a:gd name="T4" fmla="*/ 16 w 88"/>
                <a:gd name="T5" fmla="*/ 0 h 87"/>
                <a:gd name="T6" fmla="*/ 0 w 88"/>
                <a:gd name="T7" fmla="*/ 16 h 87"/>
                <a:gd name="T8" fmla="*/ 16 w 88"/>
                <a:gd name="T9" fmla="*/ 31 h 87"/>
                <a:gd name="T10" fmla="*/ 72 w 88"/>
                <a:gd name="T11" fmla="*/ 31 h 87"/>
                <a:gd name="T12" fmla="*/ 88 w 88"/>
                <a:gd name="T13" fmla="*/ 16 h 87"/>
                <a:gd name="T14" fmla="*/ 72 w 88"/>
                <a:gd name="T15" fmla="*/ 0 h 87"/>
                <a:gd name="T16" fmla="*/ 57 w 88"/>
                <a:gd name="T17" fmla="*/ 16 h 87"/>
                <a:gd name="T18" fmla="*/ 57 w 88"/>
                <a:gd name="T19"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87">
                  <a:moveTo>
                    <a:pt x="31" y="87"/>
                  </a:moveTo>
                  <a:cubicBezTo>
                    <a:pt x="31" y="16"/>
                    <a:pt x="31" y="16"/>
                    <a:pt x="31" y="16"/>
                  </a:cubicBezTo>
                  <a:cubicBezTo>
                    <a:pt x="31" y="7"/>
                    <a:pt x="24" y="0"/>
                    <a:pt x="16" y="0"/>
                  </a:cubicBezTo>
                  <a:cubicBezTo>
                    <a:pt x="7" y="0"/>
                    <a:pt x="0" y="7"/>
                    <a:pt x="0" y="16"/>
                  </a:cubicBezTo>
                  <a:cubicBezTo>
                    <a:pt x="0" y="24"/>
                    <a:pt x="7" y="31"/>
                    <a:pt x="16" y="31"/>
                  </a:cubicBezTo>
                  <a:cubicBezTo>
                    <a:pt x="16" y="31"/>
                    <a:pt x="72" y="31"/>
                    <a:pt x="72" y="31"/>
                  </a:cubicBezTo>
                  <a:cubicBezTo>
                    <a:pt x="82" y="31"/>
                    <a:pt x="88" y="24"/>
                    <a:pt x="88" y="16"/>
                  </a:cubicBezTo>
                  <a:cubicBezTo>
                    <a:pt x="88" y="7"/>
                    <a:pt x="81" y="0"/>
                    <a:pt x="72" y="0"/>
                  </a:cubicBezTo>
                  <a:cubicBezTo>
                    <a:pt x="64" y="0"/>
                    <a:pt x="57" y="7"/>
                    <a:pt x="57" y="16"/>
                  </a:cubicBezTo>
                  <a:cubicBezTo>
                    <a:pt x="57" y="87"/>
                    <a:pt x="57" y="87"/>
                    <a:pt x="57" y="87"/>
                  </a:cubicBezTo>
                </a:path>
              </a:pathLst>
            </a:cu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pPr marL="0" marR="0" lvl="0" indent="0" algn="l" defTabSz="731520"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effectLst/>
                <a:uLnTx/>
                <a:uFillTx/>
                <a:ea typeface="Amazon Ember Cd RC" panose="020B0606020204020204" pitchFamily="34" charset="0"/>
                <a:cs typeface="Amazon Ember Cd RC" panose="020B0606020204020204" pitchFamily="34" charset="0"/>
              </a:endParaRPr>
            </a:p>
          </p:txBody>
        </p:sp>
        <p:sp>
          <p:nvSpPr>
            <p:cNvPr id="20" name="Line 140">
              <a:extLst>
                <a:ext uri="{FF2B5EF4-FFF2-40B4-BE49-F238E27FC236}">
                  <a16:creationId xmlns:a16="http://schemas.microsoft.com/office/drawing/2014/main" id="{C276FFA9-B31A-4A41-8B08-2B6CFD80B7B2}"/>
                </a:ext>
              </a:extLst>
            </p:cNvPr>
            <p:cNvSpPr>
              <a:spLocks noChangeShapeType="1"/>
            </p:cNvSpPr>
            <p:nvPr/>
          </p:nvSpPr>
          <p:spPr bwMode="auto">
            <a:xfrm flipV="1">
              <a:off x="2878" y="1447"/>
              <a:ext cx="0" cy="56"/>
            </a:xfrm>
            <a:prstGeom prst="line">
              <a:avLst/>
            </a:pr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pPr marL="0" marR="0" lvl="0" indent="0" algn="l" defTabSz="731520"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effectLst/>
                <a:uLnTx/>
                <a:uFillTx/>
                <a:ea typeface="Amazon Ember Cd RC" panose="020B0606020204020204" pitchFamily="34" charset="0"/>
                <a:cs typeface="Amazon Ember Cd RC" panose="020B0606020204020204" pitchFamily="34" charset="0"/>
              </a:endParaRPr>
            </a:p>
          </p:txBody>
        </p:sp>
        <p:sp>
          <p:nvSpPr>
            <p:cNvPr id="21" name="Line 141">
              <a:extLst>
                <a:ext uri="{FF2B5EF4-FFF2-40B4-BE49-F238E27FC236}">
                  <a16:creationId xmlns:a16="http://schemas.microsoft.com/office/drawing/2014/main" id="{B2CA674F-35F7-6149-9961-8DF846C54C9A}"/>
                </a:ext>
              </a:extLst>
            </p:cNvPr>
            <p:cNvSpPr>
              <a:spLocks noChangeShapeType="1"/>
            </p:cNvSpPr>
            <p:nvPr/>
          </p:nvSpPr>
          <p:spPr bwMode="auto">
            <a:xfrm flipV="1">
              <a:off x="2952" y="1485"/>
              <a:ext cx="29" cy="35"/>
            </a:xfrm>
            <a:prstGeom prst="line">
              <a:avLst/>
            </a:pr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pPr marL="0" marR="0" lvl="0" indent="0" algn="l" defTabSz="731520"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effectLst/>
                <a:uLnTx/>
                <a:uFillTx/>
                <a:ea typeface="Amazon Ember Cd RC" panose="020B0606020204020204" pitchFamily="34" charset="0"/>
                <a:cs typeface="Amazon Ember Cd RC" panose="020B0606020204020204" pitchFamily="34" charset="0"/>
              </a:endParaRPr>
            </a:p>
          </p:txBody>
        </p:sp>
        <p:sp>
          <p:nvSpPr>
            <p:cNvPr id="22" name="Line 142">
              <a:extLst>
                <a:ext uri="{FF2B5EF4-FFF2-40B4-BE49-F238E27FC236}">
                  <a16:creationId xmlns:a16="http://schemas.microsoft.com/office/drawing/2014/main" id="{805CFF8B-3528-204C-88D0-5EE6A942CCAA}"/>
                </a:ext>
              </a:extLst>
            </p:cNvPr>
            <p:cNvSpPr>
              <a:spLocks noChangeShapeType="1"/>
            </p:cNvSpPr>
            <p:nvPr/>
          </p:nvSpPr>
          <p:spPr bwMode="auto">
            <a:xfrm flipH="1" flipV="1">
              <a:off x="2775" y="1485"/>
              <a:ext cx="29" cy="35"/>
            </a:xfrm>
            <a:prstGeom prst="line">
              <a:avLst/>
            </a:pr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pPr marL="0" marR="0" lvl="0" indent="0" algn="l" defTabSz="731520"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effectLst/>
                <a:uLnTx/>
                <a:uFillTx/>
                <a:ea typeface="Amazon Ember Cd RC" panose="020B0606020204020204" pitchFamily="34" charset="0"/>
                <a:cs typeface="Amazon Ember Cd RC" panose="020B0606020204020204" pitchFamily="34" charset="0"/>
              </a:endParaRPr>
            </a:p>
          </p:txBody>
        </p:sp>
      </p:grpSp>
      <p:sp>
        <p:nvSpPr>
          <p:cNvPr id="23" name="TextBox 22">
            <a:extLst>
              <a:ext uri="{FF2B5EF4-FFF2-40B4-BE49-F238E27FC236}">
                <a16:creationId xmlns:a16="http://schemas.microsoft.com/office/drawing/2014/main" id="{A6007288-B850-F84C-82AE-B8848FC209F3}"/>
              </a:ext>
            </a:extLst>
          </p:cNvPr>
          <p:cNvSpPr txBox="1"/>
          <p:nvPr/>
        </p:nvSpPr>
        <p:spPr>
          <a:xfrm>
            <a:off x="2527493" y="5775913"/>
            <a:ext cx="11384279" cy="978729"/>
          </a:xfrm>
          <a:prstGeom prst="rect">
            <a:avLst/>
          </a:prstGeom>
          <a:noFill/>
          <a:ln>
            <a:solidFill>
              <a:schemeClr val="tx1"/>
            </a:solidFill>
          </a:ln>
        </p:spPr>
        <p:txBody>
          <a:bodyPr wrap="square" rtlCol="0">
            <a:spAutoFit/>
          </a:bodyPr>
          <a:lstStyle>
            <a:defPPr>
              <a:defRPr lang="en-US"/>
            </a:defPPr>
            <a:lvl1pPr>
              <a:defRPr>
                <a:solidFill>
                  <a:schemeClr val="bg1"/>
                </a:solidFill>
                <a:latin typeface="Amazon Ember Regular"/>
                <a:ea typeface="Amazon Ember Cd RC" panose="020B0606020204020204" pitchFamily="34" charset="0"/>
                <a:cs typeface="Amazon Ember Cd RC" panose="020B0606020204020204" pitchFamily="34" charset="0"/>
              </a:defRPr>
            </a:lvl1pPr>
          </a:lstStyle>
          <a:p>
            <a:r>
              <a:rPr lang="en-US" dirty="0">
                <a:solidFill>
                  <a:schemeClr val="tx1"/>
                </a:solidFill>
                <a:latin typeface="+mn-lt"/>
              </a:rPr>
              <a:t>Enables monitoring of streaming Flink pipelines and powerful integrations with AWS services</a:t>
            </a:r>
          </a:p>
        </p:txBody>
      </p:sp>
      <p:grpSp>
        <p:nvGrpSpPr>
          <p:cNvPr id="24" name="Group 23">
            <a:extLst>
              <a:ext uri="{FF2B5EF4-FFF2-40B4-BE49-F238E27FC236}">
                <a16:creationId xmlns:a16="http://schemas.microsoft.com/office/drawing/2014/main" id="{3B146221-572A-F647-BE1C-361B067B9548}"/>
              </a:ext>
            </a:extLst>
          </p:cNvPr>
          <p:cNvGrpSpPr/>
          <p:nvPr/>
        </p:nvGrpSpPr>
        <p:grpSpPr>
          <a:xfrm>
            <a:off x="722567" y="5826562"/>
            <a:ext cx="808815" cy="757158"/>
            <a:chOff x="963811" y="6363732"/>
            <a:chExt cx="808815" cy="757158"/>
          </a:xfrm>
          <a:solidFill>
            <a:schemeClr val="bg1">
              <a:lumMod val="85000"/>
            </a:schemeClr>
          </a:solidFill>
        </p:grpSpPr>
        <p:sp>
          <p:nvSpPr>
            <p:cNvPr id="25" name="Freeform: Shape 74">
              <a:extLst>
                <a:ext uri="{FF2B5EF4-FFF2-40B4-BE49-F238E27FC236}">
                  <a16:creationId xmlns:a16="http://schemas.microsoft.com/office/drawing/2014/main" id="{E2DD34A8-4AB4-4A4F-99B3-FD3B3ECACF41}"/>
                </a:ext>
              </a:extLst>
            </p:cNvPr>
            <p:cNvSpPr/>
            <p:nvPr/>
          </p:nvSpPr>
          <p:spPr>
            <a:xfrm>
              <a:off x="1250038" y="6870825"/>
              <a:ext cx="97462" cy="121145"/>
            </a:xfrm>
            <a:custGeom>
              <a:avLst/>
              <a:gdLst>
                <a:gd name="connsiteX0" fmla="*/ 0 w 57150"/>
                <a:gd name="connsiteY0" fmla="*/ 11049 h 76200"/>
                <a:gd name="connsiteX1" fmla="*/ 15430 w 57150"/>
                <a:gd name="connsiteY1" fmla="*/ 0 h 76200"/>
                <a:gd name="connsiteX2" fmla="*/ 65427 w 57150"/>
                <a:gd name="connsiteY2" fmla="*/ 69823 h 76200"/>
                <a:gd name="connsiteX3" fmla="*/ 49997 w 57150"/>
                <a:gd name="connsiteY3" fmla="*/ 80872 h 76200"/>
              </a:gdLst>
              <a:ahLst/>
              <a:cxnLst>
                <a:cxn ang="0">
                  <a:pos x="connsiteX0" y="connsiteY0"/>
                </a:cxn>
                <a:cxn ang="0">
                  <a:pos x="connsiteX1" y="connsiteY1"/>
                </a:cxn>
                <a:cxn ang="0">
                  <a:pos x="connsiteX2" y="connsiteY2"/>
                </a:cxn>
                <a:cxn ang="0">
                  <a:pos x="connsiteX3" y="connsiteY3"/>
                </a:cxn>
              </a:cxnLst>
              <a:rect l="l" t="t" r="r" b="b"/>
              <a:pathLst>
                <a:path w="57150" h="76200">
                  <a:moveTo>
                    <a:pt x="0" y="11049"/>
                  </a:moveTo>
                  <a:lnTo>
                    <a:pt x="15430" y="0"/>
                  </a:lnTo>
                  <a:lnTo>
                    <a:pt x="65427" y="69823"/>
                  </a:lnTo>
                  <a:lnTo>
                    <a:pt x="49997" y="80872"/>
                  </a:lnTo>
                  <a:close/>
                </a:path>
              </a:pathLst>
            </a:custGeom>
            <a:grpFill/>
            <a:ln w="9525" cap="flat">
              <a:solidFill>
                <a:schemeClr val="tx1"/>
              </a:solidFill>
              <a:prstDash val="solid"/>
              <a:miter/>
            </a:ln>
          </p:spPr>
          <p:txBody>
            <a:bodyPr rtlCol="0" anchor="ctr"/>
            <a:lstStyle/>
            <a:p>
              <a:endParaRPr lang="en-US"/>
            </a:p>
          </p:txBody>
        </p:sp>
        <p:sp>
          <p:nvSpPr>
            <p:cNvPr id="26" name="Freeform: Shape 76">
              <a:extLst>
                <a:ext uri="{FF2B5EF4-FFF2-40B4-BE49-F238E27FC236}">
                  <a16:creationId xmlns:a16="http://schemas.microsoft.com/office/drawing/2014/main" id="{A7AA52C1-01C9-B946-BA57-FC1E34563159}"/>
                </a:ext>
              </a:extLst>
            </p:cNvPr>
            <p:cNvSpPr/>
            <p:nvPr/>
          </p:nvSpPr>
          <p:spPr>
            <a:xfrm>
              <a:off x="1253737" y="6486621"/>
              <a:ext cx="97462" cy="121145"/>
            </a:xfrm>
            <a:custGeom>
              <a:avLst/>
              <a:gdLst>
                <a:gd name="connsiteX0" fmla="*/ 0 w 57150"/>
                <a:gd name="connsiteY0" fmla="*/ 69809 h 76200"/>
                <a:gd name="connsiteX1" fmla="*/ 50570 w 57150"/>
                <a:gd name="connsiteY1" fmla="*/ 0 h 76200"/>
                <a:gd name="connsiteX2" fmla="*/ 65998 w 57150"/>
                <a:gd name="connsiteY2" fmla="*/ 11176 h 76200"/>
                <a:gd name="connsiteX3" fmla="*/ 15427 w 57150"/>
                <a:gd name="connsiteY3" fmla="*/ 80985 h 76200"/>
              </a:gdLst>
              <a:ahLst/>
              <a:cxnLst>
                <a:cxn ang="0">
                  <a:pos x="connsiteX0" y="connsiteY0"/>
                </a:cxn>
                <a:cxn ang="0">
                  <a:pos x="connsiteX1" y="connsiteY1"/>
                </a:cxn>
                <a:cxn ang="0">
                  <a:pos x="connsiteX2" y="connsiteY2"/>
                </a:cxn>
                <a:cxn ang="0">
                  <a:pos x="connsiteX3" y="connsiteY3"/>
                </a:cxn>
              </a:cxnLst>
              <a:rect l="l" t="t" r="r" b="b"/>
              <a:pathLst>
                <a:path w="57150" h="76200">
                  <a:moveTo>
                    <a:pt x="0" y="69809"/>
                  </a:moveTo>
                  <a:lnTo>
                    <a:pt x="50570" y="0"/>
                  </a:lnTo>
                  <a:lnTo>
                    <a:pt x="65998" y="11176"/>
                  </a:lnTo>
                  <a:lnTo>
                    <a:pt x="15427" y="80985"/>
                  </a:lnTo>
                  <a:close/>
                </a:path>
              </a:pathLst>
            </a:custGeom>
            <a:grpFill/>
            <a:ln w="9525" cap="flat">
              <a:solidFill>
                <a:schemeClr val="tx1"/>
              </a:solidFill>
              <a:prstDash val="solid"/>
              <a:miter/>
            </a:ln>
          </p:spPr>
          <p:txBody>
            <a:bodyPr rtlCol="0" anchor="ctr"/>
            <a:lstStyle/>
            <a:p>
              <a:endParaRPr lang="en-US"/>
            </a:p>
          </p:txBody>
        </p:sp>
        <p:sp>
          <p:nvSpPr>
            <p:cNvPr id="27" name="Freeform: Shape 79">
              <a:extLst>
                <a:ext uri="{FF2B5EF4-FFF2-40B4-BE49-F238E27FC236}">
                  <a16:creationId xmlns:a16="http://schemas.microsoft.com/office/drawing/2014/main" id="{A58D450C-33AE-7242-AF8A-97463C1406C8}"/>
                </a:ext>
              </a:extLst>
            </p:cNvPr>
            <p:cNvSpPr/>
            <p:nvPr/>
          </p:nvSpPr>
          <p:spPr>
            <a:xfrm>
              <a:off x="963811" y="6559080"/>
              <a:ext cx="389847" cy="363436"/>
            </a:xfrm>
            <a:custGeom>
              <a:avLst/>
              <a:gdLst>
                <a:gd name="connsiteX0" fmla="*/ 115462 w 228600"/>
                <a:gd name="connsiteY0" fmla="*/ 230505 h 228600"/>
                <a:gd name="connsiteX1" fmla="*/ 0 w 228600"/>
                <a:gd name="connsiteY1" fmla="*/ 115462 h 228600"/>
                <a:gd name="connsiteX2" fmla="*/ 115043 w 228600"/>
                <a:gd name="connsiteY2" fmla="*/ 0 h 228600"/>
                <a:gd name="connsiteX3" fmla="*/ 230505 w 228600"/>
                <a:gd name="connsiteY3" fmla="*/ 115043 h 228600"/>
                <a:gd name="connsiteX4" fmla="*/ 196806 w 228600"/>
                <a:gd name="connsiteY4" fmla="*/ 196691 h 228600"/>
                <a:gd name="connsiteX5" fmla="*/ 196806 w 228600"/>
                <a:gd name="connsiteY5" fmla="*/ 196691 h 228600"/>
                <a:gd name="connsiteX6" fmla="*/ 115462 w 228600"/>
                <a:gd name="connsiteY6" fmla="*/ 230505 h 228600"/>
                <a:gd name="connsiteX7" fmla="*/ 115462 w 228600"/>
                <a:gd name="connsiteY7" fmla="*/ 19145 h 228600"/>
                <a:gd name="connsiteX8" fmla="*/ 19456 w 228600"/>
                <a:gd name="connsiteY8" fmla="*/ 115353 h 228600"/>
                <a:gd name="connsiteX9" fmla="*/ 115664 w 228600"/>
                <a:gd name="connsiteY9" fmla="*/ 211359 h 228600"/>
                <a:gd name="connsiteX10" fmla="*/ 211670 w 228600"/>
                <a:gd name="connsiteY10" fmla="*/ 115151 h 228600"/>
                <a:gd name="connsiteX11" fmla="*/ 183471 w 228600"/>
                <a:gd name="connsiteY11" fmla="*/ 47244 h 228600"/>
                <a:gd name="connsiteX12" fmla="*/ 115462 w 228600"/>
                <a:gd name="connsiteY12" fmla="*/ 19145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600" h="228600">
                  <a:moveTo>
                    <a:pt x="115462" y="230505"/>
                  </a:moveTo>
                  <a:cubicBezTo>
                    <a:pt x="51810" y="230621"/>
                    <a:pt x="116" y="179114"/>
                    <a:pt x="0" y="115462"/>
                  </a:cubicBezTo>
                  <a:cubicBezTo>
                    <a:pt x="-116" y="51810"/>
                    <a:pt x="51391" y="116"/>
                    <a:pt x="115043" y="0"/>
                  </a:cubicBezTo>
                  <a:cubicBezTo>
                    <a:pt x="178695" y="-116"/>
                    <a:pt x="230389" y="51391"/>
                    <a:pt x="230505" y="115043"/>
                  </a:cubicBezTo>
                  <a:cubicBezTo>
                    <a:pt x="230560" y="145654"/>
                    <a:pt x="218436" y="175030"/>
                    <a:pt x="196806" y="196691"/>
                  </a:cubicBezTo>
                  <a:lnTo>
                    <a:pt x="196806" y="196691"/>
                  </a:lnTo>
                  <a:cubicBezTo>
                    <a:pt x="175298" y="218378"/>
                    <a:pt x="146005" y="230555"/>
                    <a:pt x="115462" y="230505"/>
                  </a:cubicBezTo>
                  <a:close/>
                  <a:moveTo>
                    <a:pt x="115462" y="19145"/>
                  </a:moveTo>
                  <a:cubicBezTo>
                    <a:pt x="62384" y="19201"/>
                    <a:pt x="19400" y="62275"/>
                    <a:pt x="19456" y="115353"/>
                  </a:cubicBezTo>
                  <a:cubicBezTo>
                    <a:pt x="19511" y="168432"/>
                    <a:pt x="62585" y="211415"/>
                    <a:pt x="115664" y="211359"/>
                  </a:cubicBezTo>
                  <a:cubicBezTo>
                    <a:pt x="168742" y="211304"/>
                    <a:pt x="211726" y="168230"/>
                    <a:pt x="211670" y="115151"/>
                  </a:cubicBezTo>
                  <a:cubicBezTo>
                    <a:pt x="211643" y="89673"/>
                    <a:pt x="201500" y="65247"/>
                    <a:pt x="183471" y="47244"/>
                  </a:cubicBezTo>
                  <a:cubicBezTo>
                    <a:pt x="165438" y="29209"/>
                    <a:pt x="140966" y="19097"/>
                    <a:pt x="115462" y="19145"/>
                  </a:cubicBezTo>
                  <a:close/>
                </a:path>
              </a:pathLst>
            </a:custGeom>
            <a:grpFill/>
            <a:ln w="9525" cap="flat">
              <a:solidFill>
                <a:schemeClr val="tx1"/>
              </a:solidFill>
              <a:prstDash val="solid"/>
              <a:miter/>
            </a:ln>
          </p:spPr>
          <p:txBody>
            <a:bodyPr rtlCol="0" anchor="ctr"/>
            <a:lstStyle/>
            <a:p>
              <a:endParaRPr lang="en-US"/>
            </a:p>
          </p:txBody>
        </p:sp>
        <p:sp>
          <p:nvSpPr>
            <p:cNvPr id="28" name="Freeform: Shape 82">
              <a:extLst>
                <a:ext uri="{FF2B5EF4-FFF2-40B4-BE49-F238E27FC236}">
                  <a16:creationId xmlns:a16="http://schemas.microsoft.com/office/drawing/2014/main" id="{E8F1AC48-76F3-3747-8BE0-FBA35A1AEC9D}"/>
                </a:ext>
              </a:extLst>
            </p:cNvPr>
            <p:cNvSpPr/>
            <p:nvPr/>
          </p:nvSpPr>
          <p:spPr>
            <a:xfrm>
              <a:off x="1593946" y="6635873"/>
              <a:ext cx="178680" cy="166575"/>
            </a:xfrm>
            <a:custGeom>
              <a:avLst/>
              <a:gdLst>
                <a:gd name="connsiteX0" fmla="*/ 52405 w 104775"/>
                <a:gd name="connsiteY0" fmla="*/ 104775 h 104775"/>
                <a:gd name="connsiteX1" fmla="*/ 15353 w 104775"/>
                <a:gd name="connsiteY1" fmla="*/ 89440 h 104775"/>
                <a:gd name="connsiteX2" fmla="*/ 15353 w 104775"/>
                <a:gd name="connsiteY2" fmla="*/ 89440 h 104775"/>
                <a:gd name="connsiteX3" fmla="*/ 15335 w 104775"/>
                <a:gd name="connsiteY3" fmla="*/ 15353 h 104775"/>
                <a:gd name="connsiteX4" fmla="*/ 89422 w 104775"/>
                <a:gd name="connsiteY4" fmla="*/ 15335 h 104775"/>
                <a:gd name="connsiteX5" fmla="*/ 89440 w 104775"/>
                <a:gd name="connsiteY5" fmla="*/ 89422 h 104775"/>
                <a:gd name="connsiteX6" fmla="*/ 52405 w 104775"/>
                <a:gd name="connsiteY6" fmla="*/ 104775 h 104775"/>
                <a:gd name="connsiteX7" fmla="*/ 28783 w 104775"/>
                <a:gd name="connsiteY7" fmla="*/ 76200 h 104775"/>
                <a:gd name="connsiteX8" fmla="*/ 76408 w 104775"/>
                <a:gd name="connsiteY8" fmla="*/ 76200 h 104775"/>
                <a:gd name="connsiteX9" fmla="*/ 76408 w 104775"/>
                <a:gd name="connsiteY9" fmla="*/ 28575 h 104775"/>
                <a:gd name="connsiteX10" fmla="*/ 28783 w 104775"/>
                <a:gd name="connsiteY10" fmla="*/ 28575 h 104775"/>
                <a:gd name="connsiteX11" fmla="*/ 28438 w 104775"/>
                <a:gd name="connsiteY11" fmla="*/ 75855 h 104775"/>
                <a:gd name="connsiteX12" fmla="*/ 28783 w 104775"/>
                <a:gd name="connsiteY12" fmla="*/ 76200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775" h="104775">
                  <a:moveTo>
                    <a:pt x="52405" y="104775"/>
                  </a:moveTo>
                  <a:cubicBezTo>
                    <a:pt x="38507" y="104790"/>
                    <a:pt x="25175" y="99272"/>
                    <a:pt x="15353" y="89440"/>
                  </a:cubicBezTo>
                  <a:lnTo>
                    <a:pt x="15353" y="89440"/>
                  </a:lnTo>
                  <a:cubicBezTo>
                    <a:pt x="-5111" y="68986"/>
                    <a:pt x="-5119" y="35816"/>
                    <a:pt x="15335" y="15353"/>
                  </a:cubicBezTo>
                  <a:cubicBezTo>
                    <a:pt x="35789" y="-5111"/>
                    <a:pt x="68959" y="-5119"/>
                    <a:pt x="89422" y="15335"/>
                  </a:cubicBezTo>
                  <a:cubicBezTo>
                    <a:pt x="109886" y="35789"/>
                    <a:pt x="109894" y="68959"/>
                    <a:pt x="89440" y="89422"/>
                  </a:cubicBezTo>
                  <a:cubicBezTo>
                    <a:pt x="79619" y="99248"/>
                    <a:pt x="66297" y="104770"/>
                    <a:pt x="52405" y="104775"/>
                  </a:cubicBezTo>
                  <a:close/>
                  <a:moveTo>
                    <a:pt x="28783" y="76200"/>
                  </a:moveTo>
                  <a:cubicBezTo>
                    <a:pt x="41934" y="89351"/>
                    <a:pt x="63257" y="89351"/>
                    <a:pt x="76408" y="76200"/>
                  </a:cubicBezTo>
                  <a:cubicBezTo>
                    <a:pt x="89559" y="63049"/>
                    <a:pt x="89559" y="41726"/>
                    <a:pt x="76408" y="28575"/>
                  </a:cubicBezTo>
                  <a:cubicBezTo>
                    <a:pt x="63142" y="15703"/>
                    <a:pt x="42049" y="15703"/>
                    <a:pt x="28783" y="28575"/>
                  </a:cubicBezTo>
                  <a:cubicBezTo>
                    <a:pt x="15632" y="41536"/>
                    <a:pt x="15477" y="62704"/>
                    <a:pt x="28438" y="75855"/>
                  </a:cubicBezTo>
                  <a:cubicBezTo>
                    <a:pt x="28552" y="75971"/>
                    <a:pt x="28667" y="76086"/>
                    <a:pt x="28783" y="76200"/>
                  </a:cubicBezTo>
                  <a:close/>
                </a:path>
              </a:pathLst>
            </a:custGeom>
            <a:grpFill/>
            <a:ln w="9525" cap="flat">
              <a:solidFill>
                <a:schemeClr val="tx1"/>
              </a:solidFill>
              <a:prstDash val="solid"/>
              <a:miter/>
            </a:ln>
          </p:spPr>
          <p:txBody>
            <a:bodyPr rtlCol="0" anchor="ctr"/>
            <a:lstStyle/>
            <a:p>
              <a:endParaRPr lang="en-US"/>
            </a:p>
          </p:txBody>
        </p:sp>
        <p:sp>
          <p:nvSpPr>
            <p:cNvPr id="29" name="Freeform: Shape 84">
              <a:extLst>
                <a:ext uri="{FF2B5EF4-FFF2-40B4-BE49-F238E27FC236}">
                  <a16:creationId xmlns:a16="http://schemas.microsoft.com/office/drawing/2014/main" id="{270F09BD-6A32-4A4E-9981-E3B7710F3E15}"/>
                </a:ext>
              </a:extLst>
            </p:cNvPr>
            <p:cNvSpPr/>
            <p:nvPr/>
          </p:nvSpPr>
          <p:spPr>
            <a:xfrm>
              <a:off x="1315002" y="6954315"/>
              <a:ext cx="178680" cy="166575"/>
            </a:xfrm>
            <a:custGeom>
              <a:avLst/>
              <a:gdLst>
                <a:gd name="connsiteX0" fmla="*/ 52405 w 104775"/>
                <a:gd name="connsiteY0" fmla="*/ 104775 h 104775"/>
                <a:gd name="connsiteX1" fmla="*/ 15353 w 104775"/>
                <a:gd name="connsiteY1" fmla="*/ 89440 h 104775"/>
                <a:gd name="connsiteX2" fmla="*/ 15353 w 104775"/>
                <a:gd name="connsiteY2" fmla="*/ 89440 h 104775"/>
                <a:gd name="connsiteX3" fmla="*/ 15335 w 104775"/>
                <a:gd name="connsiteY3" fmla="*/ 15353 h 104775"/>
                <a:gd name="connsiteX4" fmla="*/ 89422 w 104775"/>
                <a:gd name="connsiteY4" fmla="*/ 15335 h 104775"/>
                <a:gd name="connsiteX5" fmla="*/ 89440 w 104775"/>
                <a:gd name="connsiteY5" fmla="*/ 89422 h 104775"/>
                <a:gd name="connsiteX6" fmla="*/ 52405 w 104775"/>
                <a:gd name="connsiteY6" fmla="*/ 104775 h 104775"/>
                <a:gd name="connsiteX7" fmla="*/ 52405 w 104775"/>
                <a:gd name="connsiteY7" fmla="*/ 19050 h 104775"/>
                <a:gd name="connsiteX8" fmla="*/ 28973 w 104775"/>
                <a:gd name="connsiteY8" fmla="*/ 28575 h 104775"/>
                <a:gd name="connsiteX9" fmla="*/ 28219 w 104775"/>
                <a:gd name="connsiteY9" fmla="*/ 75446 h 104775"/>
                <a:gd name="connsiteX10" fmla="*/ 28973 w 104775"/>
                <a:gd name="connsiteY10" fmla="*/ 76200 h 104775"/>
                <a:gd name="connsiteX11" fmla="*/ 28973 w 104775"/>
                <a:gd name="connsiteY11" fmla="*/ 76200 h 104775"/>
                <a:gd name="connsiteX12" fmla="*/ 76122 w 104775"/>
                <a:gd name="connsiteY12" fmla="*/ 76200 h 104775"/>
                <a:gd name="connsiteX13" fmla="*/ 76606 w 104775"/>
                <a:gd name="connsiteY13" fmla="*/ 29056 h 104775"/>
                <a:gd name="connsiteX14" fmla="*/ 52500 w 104775"/>
                <a:gd name="connsiteY14" fmla="*/ 19050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775" h="104775">
                  <a:moveTo>
                    <a:pt x="52405" y="104775"/>
                  </a:moveTo>
                  <a:cubicBezTo>
                    <a:pt x="38501" y="104822"/>
                    <a:pt x="25157" y="99299"/>
                    <a:pt x="15353" y="89440"/>
                  </a:cubicBezTo>
                  <a:lnTo>
                    <a:pt x="15353" y="89440"/>
                  </a:lnTo>
                  <a:cubicBezTo>
                    <a:pt x="-5111" y="68986"/>
                    <a:pt x="-5119" y="35816"/>
                    <a:pt x="15335" y="15353"/>
                  </a:cubicBezTo>
                  <a:cubicBezTo>
                    <a:pt x="35789" y="-5111"/>
                    <a:pt x="68959" y="-5119"/>
                    <a:pt x="89422" y="15335"/>
                  </a:cubicBezTo>
                  <a:cubicBezTo>
                    <a:pt x="109886" y="35789"/>
                    <a:pt x="109894" y="68959"/>
                    <a:pt x="89440" y="89422"/>
                  </a:cubicBezTo>
                  <a:cubicBezTo>
                    <a:pt x="79619" y="99248"/>
                    <a:pt x="66297" y="104770"/>
                    <a:pt x="52405" y="104775"/>
                  </a:cubicBezTo>
                  <a:close/>
                  <a:moveTo>
                    <a:pt x="52405" y="19050"/>
                  </a:moveTo>
                  <a:cubicBezTo>
                    <a:pt x="43634" y="18961"/>
                    <a:pt x="35194" y="22392"/>
                    <a:pt x="28973" y="28575"/>
                  </a:cubicBezTo>
                  <a:cubicBezTo>
                    <a:pt x="15822" y="41310"/>
                    <a:pt x="15484" y="62295"/>
                    <a:pt x="28219" y="75446"/>
                  </a:cubicBezTo>
                  <a:cubicBezTo>
                    <a:pt x="28467" y="75701"/>
                    <a:pt x="28718" y="75953"/>
                    <a:pt x="28973" y="76200"/>
                  </a:cubicBezTo>
                  <a:lnTo>
                    <a:pt x="28973" y="76200"/>
                  </a:lnTo>
                  <a:cubicBezTo>
                    <a:pt x="42138" y="88865"/>
                    <a:pt x="62957" y="88865"/>
                    <a:pt x="76122" y="76200"/>
                  </a:cubicBezTo>
                  <a:cubicBezTo>
                    <a:pt x="89274" y="63315"/>
                    <a:pt x="89491" y="42208"/>
                    <a:pt x="76606" y="29056"/>
                  </a:cubicBezTo>
                  <a:cubicBezTo>
                    <a:pt x="70264" y="22583"/>
                    <a:pt x="61561" y="18971"/>
                    <a:pt x="52500" y="19050"/>
                  </a:cubicBezTo>
                  <a:close/>
                </a:path>
              </a:pathLst>
            </a:custGeom>
            <a:grpFill/>
            <a:ln w="9525" cap="flat">
              <a:solidFill>
                <a:schemeClr val="tx1"/>
              </a:solidFill>
              <a:prstDash val="solid"/>
              <a:miter/>
            </a:ln>
          </p:spPr>
          <p:txBody>
            <a:bodyPr rtlCol="0" anchor="ctr"/>
            <a:lstStyle/>
            <a:p>
              <a:endParaRPr lang="en-US"/>
            </a:p>
          </p:txBody>
        </p:sp>
        <p:sp>
          <p:nvSpPr>
            <p:cNvPr id="30" name="Freeform: Shape 85">
              <a:extLst>
                <a:ext uri="{FF2B5EF4-FFF2-40B4-BE49-F238E27FC236}">
                  <a16:creationId xmlns:a16="http://schemas.microsoft.com/office/drawing/2014/main" id="{A82FA913-4C4E-8A48-BD45-009FB6F050AB}"/>
                </a:ext>
              </a:extLst>
            </p:cNvPr>
            <p:cNvSpPr/>
            <p:nvPr/>
          </p:nvSpPr>
          <p:spPr>
            <a:xfrm>
              <a:off x="1315002" y="6363732"/>
              <a:ext cx="178680" cy="166575"/>
            </a:xfrm>
            <a:custGeom>
              <a:avLst/>
              <a:gdLst>
                <a:gd name="connsiteX0" fmla="*/ 52405 w 104775"/>
                <a:gd name="connsiteY0" fmla="*/ 104775 h 104775"/>
                <a:gd name="connsiteX1" fmla="*/ 15353 w 104775"/>
                <a:gd name="connsiteY1" fmla="*/ 89440 h 104775"/>
                <a:gd name="connsiteX2" fmla="*/ 15353 w 104775"/>
                <a:gd name="connsiteY2" fmla="*/ 89440 h 104775"/>
                <a:gd name="connsiteX3" fmla="*/ 15335 w 104775"/>
                <a:gd name="connsiteY3" fmla="*/ 15353 h 104775"/>
                <a:gd name="connsiteX4" fmla="*/ 89422 w 104775"/>
                <a:gd name="connsiteY4" fmla="*/ 15335 h 104775"/>
                <a:gd name="connsiteX5" fmla="*/ 89440 w 104775"/>
                <a:gd name="connsiteY5" fmla="*/ 89422 h 104775"/>
                <a:gd name="connsiteX6" fmla="*/ 52405 w 104775"/>
                <a:gd name="connsiteY6" fmla="*/ 104775 h 104775"/>
                <a:gd name="connsiteX7" fmla="*/ 52405 w 104775"/>
                <a:gd name="connsiteY7" fmla="*/ 19050 h 104775"/>
                <a:gd name="connsiteX8" fmla="*/ 28973 w 104775"/>
                <a:gd name="connsiteY8" fmla="*/ 28575 h 104775"/>
                <a:gd name="connsiteX9" fmla="*/ 28219 w 104775"/>
                <a:gd name="connsiteY9" fmla="*/ 75446 h 104775"/>
                <a:gd name="connsiteX10" fmla="*/ 28973 w 104775"/>
                <a:gd name="connsiteY10" fmla="*/ 76200 h 104775"/>
                <a:gd name="connsiteX11" fmla="*/ 28973 w 104775"/>
                <a:gd name="connsiteY11" fmla="*/ 76200 h 104775"/>
                <a:gd name="connsiteX12" fmla="*/ 76122 w 104775"/>
                <a:gd name="connsiteY12" fmla="*/ 76200 h 104775"/>
                <a:gd name="connsiteX13" fmla="*/ 76606 w 104775"/>
                <a:gd name="connsiteY13" fmla="*/ 29056 h 104775"/>
                <a:gd name="connsiteX14" fmla="*/ 52500 w 104775"/>
                <a:gd name="connsiteY14" fmla="*/ 19050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775" h="104775">
                  <a:moveTo>
                    <a:pt x="52405" y="104775"/>
                  </a:moveTo>
                  <a:cubicBezTo>
                    <a:pt x="38501" y="104822"/>
                    <a:pt x="25157" y="99299"/>
                    <a:pt x="15353" y="89440"/>
                  </a:cubicBezTo>
                  <a:lnTo>
                    <a:pt x="15353" y="89440"/>
                  </a:lnTo>
                  <a:cubicBezTo>
                    <a:pt x="-5111" y="68986"/>
                    <a:pt x="-5119" y="35816"/>
                    <a:pt x="15335" y="15353"/>
                  </a:cubicBezTo>
                  <a:cubicBezTo>
                    <a:pt x="35789" y="-5111"/>
                    <a:pt x="68959" y="-5119"/>
                    <a:pt x="89422" y="15335"/>
                  </a:cubicBezTo>
                  <a:cubicBezTo>
                    <a:pt x="109886" y="35789"/>
                    <a:pt x="109894" y="68959"/>
                    <a:pt x="89440" y="89422"/>
                  </a:cubicBezTo>
                  <a:cubicBezTo>
                    <a:pt x="79619" y="99248"/>
                    <a:pt x="66297" y="104770"/>
                    <a:pt x="52405" y="104775"/>
                  </a:cubicBezTo>
                  <a:close/>
                  <a:moveTo>
                    <a:pt x="52405" y="19050"/>
                  </a:moveTo>
                  <a:cubicBezTo>
                    <a:pt x="43634" y="18961"/>
                    <a:pt x="35194" y="22392"/>
                    <a:pt x="28973" y="28575"/>
                  </a:cubicBezTo>
                  <a:cubicBezTo>
                    <a:pt x="15822" y="41310"/>
                    <a:pt x="15484" y="62295"/>
                    <a:pt x="28219" y="75446"/>
                  </a:cubicBezTo>
                  <a:cubicBezTo>
                    <a:pt x="28467" y="75701"/>
                    <a:pt x="28718" y="75953"/>
                    <a:pt x="28973" y="76200"/>
                  </a:cubicBezTo>
                  <a:lnTo>
                    <a:pt x="28973" y="76200"/>
                  </a:lnTo>
                  <a:cubicBezTo>
                    <a:pt x="42138" y="88865"/>
                    <a:pt x="62957" y="88865"/>
                    <a:pt x="76122" y="76200"/>
                  </a:cubicBezTo>
                  <a:cubicBezTo>
                    <a:pt x="89274" y="63315"/>
                    <a:pt x="89491" y="42208"/>
                    <a:pt x="76606" y="29056"/>
                  </a:cubicBezTo>
                  <a:cubicBezTo>
                    <a:pt x="70264" y="22583"/>
                    <a:pt x="61561" y="18971"/>
                    <a:pt x="52500" y="19050"/>
                  </a:cubicBezTo>
                  <a:close/>
                </a:path>
              </a:pathLst>
            </a:custGeom>
            <a:grpFill/>
            <a:ln w="9525" cap="flat">
              <a:solidFill>
                <a:schemeClr val="tx1"/>
              </a:solidFill>
              <a:prstDash val="solid"/>
              <a:miter/>
            </a:ln>
          </p:spPr>
          <p:txBody>
            <a:bodyPr rtlCol="0" anchor="ctr"/>
            <a:lstStyle/>
            <a:p>
              <a:endParaRPr lang="en-US"/>
            </a:p>
          </p:txBody>
        </p:sp>
        <p:cxnSp>
          <p:nvCxnSpPr>
            <p:cNvPr id="31" name="Straight Connector 30">
              <a:extLst>
                <a:ext uri="{FF2B5EF4-FFF2-40B4-BE49-F238E27FC236}">
                  <a16:creationId xmlns:a16="http://schemas.microsoft.com/office/drawing/2014/main" id="{1CEF348D-4049-3D41-9D4A-95D8555D6688}"/>
                </a:ext>
              </a:extLst>
            </p:cNvPr>
            <p:cNvCxnSpPr>
              <a:cxnSpLocks/>
              <a:stCxn id="27" idx="3"/>
            </p:cNvCxnSpPr>
            <p:nvPr/>
          </p:nvCxnSpPr>
          <p:spPr>
            <a:xfrm flipV="1">
              <a:off x="1356907" y="6730655"/>
              <a:ext cx="246430" cy="11324"/>
            </a:xfrm>
            <a:prstGeom prst="line">
              <a:avLst/>
            </a:prstGeom>
            <a:grpFill/>
            <a:ln w="28575">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32" name="Straight Connector 31">
            <a:extLst>
              <a:ext uri="{FF2B5EF4-FFF2-40B4-BE49-F238E27FC236}">
                <a16:creationId xmlns:a16="http://schemas.microsoft.com/office/drawing/2014/main" id="{7F362E67-2367-B24E-954C-22EECE13EE92}"/>
              </a:ext>
            </a:extLst>
          </p:cNvPr>
          <p:cNvCxnSpPr>
            <a:cxnSpLocks/>
          </p:cNvCxnSpPr>
          <p:nvPr/>
        </p:nvCxnSpPr>
        <p:spPr>
          <a:xfrm>
            <a:off x="2115875" y="1508760"/>
            <a:ext cx="0" cy="5325843"/>
          </a:xfrm>
          <a:prstGeom prst="line">
            <a:avLst/>
          </a:prstGeo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693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D838E4-BD93-3F41-894D-C133848F2E16}"/>
              </a:ext>
            </a:extLst>
          </p:cNvPr>
          <p:cNvSpPr>
            <a:spLocks noGrp="1"/>
          </p:cNvSpPr>
          <p:nvPr>
            <p:ph type="title"/>
          </p:nvPr>
        </p:nvSpPr>
        <p:spPr/>
        <p:txBody>
          <a:bodyPr/>
          <a:lstStyle/>
          <a:p>
            <a:r>
              <a:rPr lang="en-US" dirty="0">
                <a:solidFill>
                  <a:schemeClr val="tx1"/>
                </a:solidFill>
              </a:rPr>
              <a:t>Workshop</a:t>
            </a:r>
          </a:p>
        </p:txBody>
      </p:sp>
      <p:sp>
        <p:nvSpPr>
          <p:cNvPr id="7" name="Text Placeholder 6">
            <a:extLst>
              <a:ext uri="{FF2B5EF4-FFF2-40B4-BE49-F238E27FC236}">
                <a16:creationId xmlns:a16="http://schemas.microsoft.com/office/drawing/2014/main" id="{FDD84FA9-8077-2041-A47C-2F55210A91AF}"/>
              </a:ext>
            </a:extLst>
          </p:cNvPr>
          <p:cNvSpPr>
            <a:spLocks noGrp="1"/>
          </p:cNvSpPr>
          <p:nvPr>
            <p:ph type="body" sz="quarter" idx="10"/>
          </p:nvPr>
        </p:nvSpPr>
        <p:spPr/>
        <p:txBody>
          <a:bodyPr/>
          <a:lstStyle/>
          <a:p>
            <a:r>
              <a:rPr lang="en-US" dirty="0"/>
              <a:t>Subtitle</a:t>
            </a:r>
          </a:p>
        </p:txBody>
      </p:sp>
    </p:spTree>
    <p:extLst>
      <p:ext uri="{BB962C8B-B14F-4D97-AF65-F5344CB8AC3E}">
        <p14:creationId xmlns:p14="http://schemas.microsoft.com/office/powerpoint/2010/main" val="2163000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B496BD3F-9607-1A4B-84D9-D2B556790F35}"/>
              </a:ext>
            </a:extLst>
          </p:cNvPr>
          <p:cNvPicPr>
            <a:picLocks noGrp="1" noChangeAspect="1"/>
          </p:cNvPicPr>
          <p:nvPr>
            <p:ph type="pic" sz="quarter" idx="10"/>
          </p:nvPr>
        </p:nvPicPr>
        <p:blipFill>
          <a:blip r:embed="rId3"/>
          <a:srcRect t="7813" b="7813"/>
          <a:stretch/>
        </p:blipFill>
        <p:spPr>
          <a:xfrm>
            <a:off x="0" y="1"/>
            <a:ext cx="14630400" cy="8229598"/>
          </a:xfrm>
        </p:spPr>
      </p:pic>
      <p:sp>
        <p:nvSpPr>
          <p:cNvPr id="6" name="Rectangle 5">
            <a:extLst>
              <a:ext uri="{FF2B5EF4-FFF2-40B4-BE49-F238E27FC236}">
                <a16:creationId xmlns:a16="http://schemas.microsoft.com/office/drawing/2014/main" id="{241C76F1-E1C5-3342-B821-986264905480}"/>
              </a:ext>
            </a:extLst>
          </p:cNvPr>
          <p:cNvSpPr/>
          <p:nvPr/>
        </p:nvSpPr>
        <p:spPr>
          <a:xfrm>
            <a:off x="0" y="0"/>
            <a:ext cx="14630400" cy="8229600"/>
          </a:xfrm>
          <a:prstGeom prst="rect">
            <a:avLst/>
          </a:prstGeom>
          <a:solidFill>
            <a:schemeClr val="bg1">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3" name="Title 2">
            <a:extLst>
              <a:ext uri="{FF2B5EF4-FFF2-40B4-BE49-F238E27FC236}">
                <a16:creationId xmlns:a16="http://schemas.microsoft.com/office/drawing/2014/main" id="{6A0DC56A-438E-514E-AFC4-7393A169A674}"/>
              </a:ext>
            </a:extLst>
          </p:cNvPr>
          <p:cNvSpPr>
            <a:spLocks noGrp="1"/>
          </p:cNvSpPr>
          <p:nvPr>
            <p:ph type="title"/>
          </p:nvPr>
        </p:nvSpPr>
        <p:spPr/>
        <p:txBody>
          <a:bodyPr/>
          <a:lstStyle/>
          <a:p>
            <a:r>
              <a:rPr lang="en-US" dirty="0"/>
              <a:t>Analyzing NYC Taxi Trips</a:t>
            </a:r>
          </a:p>
        </p:txBody>
      </p:sp>
      <p:sp>
        <p:nvSpPr>
          <p:cNvPr id="7" name="TextBox 6">
            <a:extLst>
              <a:ext uri="{FF2B5EF4-FFF2-40B4-BE49-F238E27FC236}">
                <a16:creationId xmlns:a16="http://schemas.microsoft.com/office/drawing/2014/main" id="{F1D35C09-427A-B94C-B026-55A3CE4D745B}"/>
              </a:ext>
            </a:extLst>
          </p:cNvPr>
          <p:cNvSpPr txBox="1"/>
          <p:nvPr/>
        </p:nvSpPr>
        <p:spPr>
          <a:xfrm>
            <a:off x="538863" y="7683901"/>
            <a:ext cx="7115490" cy="215444"/>
          </a:xfrm>
          <a:prstGeom prst="rect">
            <a:avLst/>
          </a:prstGeom>
          <a:noFill/>
        </p:spPr>
        <p:txBody>
          <a:bodyPr wrap="square" lIns="0" tIns="0" rIns="0" bIns="0" rtlCol="0">
            <a:spAutoFit/>
          </a:bodyPr>
          <a:lstStyle/>
          <a:p>
            <a:pPr>
              <a:defRPr/>
            </a:pPr>
            <a:r>
              <a:rPr lang="en-US" sz="1400" dirty="0"/>
              <a:t>Photo by </a:t>
            </a:r>
            <a:r>
              <a:rPr lang="en-US" sz="1400" dirty="0">
                <a:hlinkClick r:id="rId4"/>
              </a:rPr>
              <a:t>Afif Kusuma</a:t>
            </a:r>
            <a:r>
              <a:rPr lang="en-US" sz="1400" dirty="0"/>
              <a:t> on </a:t>
            </a:r>
            <a:r>
              <a:rPr lang="en-US" sz="1400" dirty="0">
                <a:hlinkClick r:id="rId5"/>
              </a:rPr>
              <a:t>Unsplash</a:t>
            </a:r>
            <a:endParaRPr lang="en-US" sz="14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Rectangle 7">
            <a:extLst>
              <a:ext uri="{FF2B5EF4-FFF2-40B4-BE49-F238E27FC236}">
                <a16:creationId xmlns:a16="http://schemas.microsoft.com/office/drawing/2014/main" id="{8768A879-D9C4-3045-8D61-1320D13147D4}"/>
              </a:ext>
            </a:extLst>
          </p:cNvPr>
          <p:cNvSpPr/>
          <p:nvPr/>
        </p:nvSpPr>
        <p:spPr>
          <a:xfrm>
            <a:off x="0" y="0"/>
            <a:ext cx="14630400" cy="8229600"/>
          </a:xfrm>
          <a:prstGeom prst="rect">
            <a:avLst/>
          </a:prstGeom>
          <a:solidFill>
            <a:schemeClr val="bg1">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Tree>
    <p:extLst>
      <p:ext uri="{BB962C8B-B14F-4D97-AF65-F5344CB8AC3E}">
        <p14:creationId xmlns:p14="http://schemas.microsoft.com/office/powerpoint/2010/main" val="1547316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5A6D3-82D4-2C49-8C0D-FCF39EB94E2A}"/>
              </a:ext>
            </a:extLst>
          </p:cNvPr>
          <p:cNvSpPr>
            <a:spLocks noGrp="1"/>
          </p:cNvSpPr>
          <p:nvPr>
            <p:ph type="title"/>
          </p:nvPr>
        </p:nvSpPr>
        <p:spPr/>
        <p:txBody>
          <a:bodyPr/>
          <a:lstStyle/>
          <a:p>
            <a:r>
              <a:rPr lang="en-US" dirty="0"/>
              <a:t>Architecture to unify batch and streaming</a:t>
            </a:r>
          </a:p>
        </p:txBody>
      </p:sp>
      <p:pic>
        <p:nvPicPr>
          <p:cNvPr id="1026" name="Picture 2" descr="Overview Beam Architecture">
            <a:extLst>
              <a:ext uri="{FF2B5EF4-FFF2-40B4-BE49-F238E27FC236}">
                <a16:creationId xmlns:a16="http://schemas.microsoft.com/office/drawing/2014/main" id="{0CF79502-C6BB-D941-93B3-DBDA39FAE82C}"/>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549275" y="1816558"/>
            <a:ext cx="13509625" cy="518013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2BC6D134-BC90-E742-A950-533464776952}"/>
              </a:ext>
            </a:extLst>
          </p:cNvPr>
          <p:cNvCxnSpPr/>
          <p:nvPr/>
        </p:nvCxnSpPr>
        <p:spPr>
          <a:xfrm>
            <a:off x="7315200" y="1259173"/>
            <a:ext cx="0" cy="6177197"/>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75A485A5-AAE1-1043-9A0A-09A171B36435}"/>
              </a:ext>
            </a:extLst>
          </p:cNvPr>
          <p:cNvCxnSpPr/>
          <p:nvPr/>
        </p:nvCxnSpPr>
        <p:spPr>
          <a:xfrm>
            <a:off x="10263265" y="1224925"/>
            <a:ext cx="0" cy="6177197"/>
          </a:xfrm>
          <a:prstGeom prst="line">
            <a:avLst/>
          </a:prstGeom>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a16="http://schemas.microsoft.com/office/drawing/2014/main" id="{D71AEC45-9A1C-0347-9093-3169A0338C16}"/>
              </a:ext>
            </a:extLst>
          </p:cNvPr>
          <p:cNvSpPr/>
          <p:nvPr/>
        </p:nvSpPr>
        <p:spPr>
          <a:xfrm>
            <a:off x="533400" y="1107986"/>
            <a:ext cx="6713427" cy="6282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Ingest</a:t>
            </a:r>
          </a:p>
        </p:txBody>
      </p:sp>
      <p:sp>
        <p:nvSpPr>
          <p:cNvPr id="10" name="Rectangle 9">
            <a:extLst>
              <a:ext uri="{FF2B5EF4-FFF2-40B4-BE49-F238E27FC236}">
                <a16:creationId xmlns:a16="http://schemas.microsoft.com/office/drawing/2014/main" id="{7EA00512-8C66-B743-BD3E-C9DE5C35C8AB}"/>
              </a:ext>
            </a:extLst>
          </p:cNvPr>
          <p:cNvSpPr/>
          <p:nvPr/>
        </p:nvSpPr>
        <p:spPr>
          <a:xfrm>
            <a:off x="7383571" y="1097009"/>
            <a:ext cx="2811320" cy="6282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11" name="Rectangle 10">
            <a:extLst>
              <a:ext uri="{FF2B5EF4-FFF2-40B4-BE49-F238E27FC236}">
                <a16:creationId xmlns:a16="http://schemas.microsoft.com/office/drawing/2014/main" id="{5CFD9B85-6A43-4C4B-A927-215E4C1C0796}"/>
              </a:ext>
            </a:extLst>
          </p:cNvPr>
          <p:cNvSpPr/>
          <p:nvPr/>
        </p:nvSpPr>
        <p:spPr>
          <a:xfrm>
            <a:off x="10331635" y="1107986"/>
            <a:ext cx="3681113" cy="6282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Present</a:t>
            </a:r>
          </a:p>
        </p:txBody>
      </p:sp>
      <p:pic>
        <p:nvPicPr>
          <p:cNvPr id="1028" name="Picture 4" descr="Apache Flink Logo">
            <a:extLst>
              <a:ext uri="{FF2B5EF4-FFF2-40B4-BE49-F238E27FC236}">
                <a16:creationId xmlns:a16="http://schemas.microsoft.com/office/drawing/2014/main" id="{273F1F6D-26A8-3447-9AB0-BE0DACD9DB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3395" y="1803940"/>
            <a:ext cx="888892" cy="88889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8D9A4AB-23D0-324A-A37B-6B79B346A1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0661" y="1803940"/>
            <a:ext cx="888892" cy="888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40056"/>
      </p:ext>
    </p:extLst>
  </p:cSld>
  <p:clrMapOvr>
    <a:masterClrMapping/>
  </p:clrMapOvr>
</p:sld>
</file>

<file path=ppt/theme/theme1.xml><?xml version="1.0" encoding="utf-8"?>
<a:theme xmlns:a="http://schemas.openxmlformats.org/drawingml/2006/main" name="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705B35A6-8B52-46A5-AE45-B98C6459DC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DeckTemplate_AWS</Template>
  <TotalTime>25294</TotalTime>
  <Words>534</Words>
  <Application>Microsoft Macintosh PowerPoint</Application>
  <PresentationFormat>Custom</PresentationFormat>
  <Paragraphs>99</Paragraphs>
  <Slides>11</Slides>
  <Notes>2</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Amazon Ember</vt:lpstr>
      <vt:lpstr>Amazon Ember Light</vt:lpstr>
      <vt:lpstr>Amazon Ember Regular</vt:lpstr>
      <vt:lpstr>Arial</vt:lpstr>
      <vt:lpstr>Calibri</vt:lpstr>
      <vt:lpstr>DeckTemplate-AWS</vt:lpstr>
      <vt:lpstr>PowerPoint Presentation</vt:lpstr>
      <vt:lpstr>Real-time streaming on AWS</vt:lpstr>
      <vt:lpstr>Processing Streams with Apache Flink</vt:lpstr>
      <vt:lpstr>Processing streams with Apache Flink</vt:lpstr>
      <vt:lpstr>Kinesis Data Analytics is a fully managed Apache Flink service</vt:lpstr>
      <vt:lpstr>What Kinesis Data Analytics does for you</vt:lpstr>
      <vt:lpstr>Workshop</vt:lpstr>
      <vt:lpstr>Analyzing NYC Taxi Trips</vt:lpstr>
      <vt:lpstr>Architecture to unify batch and streaming</vt:lpstr>
      <vt:lpstr>Let’s build</vt:lpstr>
      <vt:lpstr>Further readings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200</cp:revision>
  <dcterms:created xsi:type="dcterms:W3CDTF">2016-06-17T18:22:10Z</dcterms:created>
  <dcterms:modified xsi:type="dcterms:W3CDTF">2021-07-21T17:22:37Z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