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9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92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3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391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53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10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618453" y="0"/>
            <a:ext cx="1525547" cy="1143000"/>
          </a:xfrm>
        </p:spPr>
        <p:txBody>
          <a:bodyPr/>
          <a:lstStyle>
            <a:lvl1pPr>
              <a:defRPr u="sng">
                <a:latin typeface="Abadi MT Condensed Extra Bold"/>
                <a:cs typeface="Abadi MT Condensed Extra Bold"/>
              </a:defRPr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16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5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25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68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27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66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8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20906-838A-FE42-BD73-11DF18A1784C}" type="datetimeFigureOut">
              <a:rPr kumimoji="1" lang="ja-JP" altLang="en-US" smtClean="0"/>
              <a:t>14/03/02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02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料金体系グランドマスター王者決定戦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2307" y="3886200"/>
            <a:ext cx="8005893" cy="1752600"/>
          </a:xfrm>
        </p:spPr>
        <p:txBody>
          <a:bodyPr/>
          <a:lstStyle/>
          <a:p>
            <a:r>
              <a:rPr lang="ja-JP" altLang="en-US" dirty="0" smtClean="0"/>
              <a:t>九州・沖縄</a:t>
            </a:r>
            <a:r>
              <a:rPr lang="en-US" altLang="ja-JP" dirty="0" smtClean="0"/>
              <a:t>SAMURAI</a:t>
            </a:r>
            <a:r>
              <a:rPr lang="ja-JP" altLang="en-US" dirty="0" smtClean="0"/>
              <a:t>ハンズオン</a:t>
            </a:r>
            <a:endParaRPr lang="en-US" altLang="ja-JP" dirty="0" smtClean="0"/>
          </a:p>
          <a:p>
            <a:r>
              <a:rPr lang="ja-JP" altLang="en-US" dirty="0" smtClean="0"/>
              <a:t>西島</a:t>
            </a:r>
            <a:endParaRPr lang="en-US" altLang="ja-JP" dirty="0"/>
          </a:p>
          <a:p>
            <a:r>
              <a:rPr lang="ja-JP" altLang="en-US" dirty="0" smtClean="0"/>
              <a:t>小室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89893" y="34791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rgbClr val="FF0000"/>
                </a:solidFill>
              </a:rPr>
              <a:t>絵</a:t>
            </a:r>
            <a:endParaRPr kumimoji="1" lang="ja-JP" altLang="en-US" sz="60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96065" y="1181162"/>
            <a:ext cx="441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この資料は後で</a:t>
            </a:r>
            <a:r>
              <a:rPr lang="en-US" altLang="ja-JP" dirty="0" smtClean="0">
                <a:solidFill>
                  <a:srgbClr val="FF0000"/>
                </a:solidFill>
              </a:rPr>
              <a:t>keynote</a:t>
            </a:r>
            <a:r>
              <a:rPr lang="ja-JP" altLang="en-US" dirty="0" smtClean="0">
                <a:solidFill>
                  <a:srgbClr val="FF0000"/>
                </a:solidFill>
              </a:rPr>
              <a:t>形式に変換する事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61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09637" y="0"/>
            <a:ext cx="2034364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Route53</a:t>
            </a:r>
            <a:endParaRPr kumimoji="1" lang="ja-JP" altLang="en-US" dirty="0"/>
          </a:p>
        </p:txBody>
      </p:sp>
      <p:pic>
        <p:nvPicPr>
          <p:cNvPr id="4" name="図 3" descr="ヘルスチェック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2" y="0"/>
            <a:ext cx="7646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3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RDS</a:t>
            </a:r>
            <a:endParaRPr kumimoji="1" lang="ja-JP" altLang="en-US" dirty="0"/>
          </a:p>
        </p:txBody>
      </p:sp>
      <p:pic>
        <p:nvPicPr>
          <p:cNvPr id="3" name="図 2" descr="MySQ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34" y="1404880"/>
            <a:ext cx="7340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RDS</a:t>
            </a:r>
            <a:endParaRPr kumimoji="1" lang="ja-JP" altLang="en-US" dirty="0"/>
          </a:p>
        </p:txBody>
      </p:sp>
      <p:pic>
        <p:nvPicPr>
          <p:cNvPr id="3" name="図 2" descr="DefaultStor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8" y="411250"/>
            <a:ext cx="5422900" cy="2032000"/>
          </a:xfrm>
          <a:prstGeom prst="rect">
            <a:avLst/>
          </a:prstGeom>
        </p:spPr>
      </p:pic>
      <p:pic>
        <p:nvPicPr>
          <p:cNvPr id="4" name="図 3" descr="BackupStor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8" y="3067625"/>
            <a:ext cx="73914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2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RDS</a:t>
            </a:r>
            <a:endParaRPr kumimoji="1" lang="ja-JP" altLang="en-US" dirty="0"/>
          </a:p>
        </p:txBody>
      </p:sp>
      <p:pic>
        <p:nvPicPr>
          <p:cNvPr id="4" name="図 3" descr="Transfer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24"/>
            <a:ext cx="9037053" cy="64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10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7855" y="0"/>
            <a:ext cx="2846146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EBS/EIP/ELB</a:t>
            </a:r>
            <a:endParaRPr kumimoji="1" lang="ja-JP" altLang="en-US" dirty="0"/>
          </a:p>
        </p:txBody>
      </p:sp>
      <p:pic>
        <p:nvPicPr>
          <p:cNvPr id="3" name="図 2" descr="EBS_Stor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8" y="93659"/>
            <a:ext cx="4396717" cy="2841906"/>
          </a:xfrm>
          <a:prstGeom prst="rect">
            <a:avLst/>
          </a:prstGeom>
        </p:spPr>
      </p:pic>
      <p:pic>
        <p:nvPicPr>
          <p:cNvPr id="4" name="図 3" descr="EI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" y="3312730"/>
            <a:ext cx="5397500" cy="3479800"/>
          </a:xfrm>
          <a:prstGeom prst="rect">
            <a:avLst/>
          </a:prstGeom>
        </p:spPr>
      </p:pic>
      <p:pic>
        <p:nvPicPr>
          <p:cNvPr id="5" name="図 4" descr="EL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17" y="2212830"/>
            <a:ext cx="4883783" cy="168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6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EC2</a:t>
            </a:r>
            <a:endParaRPr kumimoji="1" lang="ja-JP" altLang="en-US" dirty="0"/>
          </a:p>
        </p:txBody>
      </p:sp>
      <p:pic>
        <p:nvPicPr>
          <p:cNvPr id="3" name="図 2" descr="Pri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506"/>
            <a:ext cx="9144000" cy="496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7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EC2</a:t>
            </a:r>
            <a:endParaRPr kumimoji="1" lang="ja-JP" altLang="en-US" dirty="0"/>
          </a:p>
        </p:txBody>
      </p:sp>
      <p:pic>
        <p:nvPicPr>
          <p:cNvPr id="3" name="図 2" descr="Transfer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" y="177800"/>
            <a:ext cx="8756316" cy="65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5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EC2</a:t>
            </a:r>
            <a:endParaRPr kumimoji="1" lang="ja-JP" altLang="en-US" dirty="0"/>
          </a:p>
        </p:txBody>
      </p:sp>
      <p:pic>
        <p:nvPicPr>
          <p:cNvPr id="3" name="図 2" descr="Transfer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202"/>
            <a:ext cx="9144000" cy="473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31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決勝戦説明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897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個人、グループどちらでも参加可</a:t>
            </a:r>
            <a:endParaRPr kumimoji="1" lang="en-US" altLang="ja-JP" dirty="0" smtClean="0"/>
          </a:p>
          <a:p>
            <a:r>
              <a:rPr lang="ja-JP" altLang="en-US" dirty="0" smtClean="0"/>
              <a:t>リモート参加も可</a:t>
            </a:r>
            <a:endParaRPr kumimoji="1" lang="en-US" altLang="ja-JP" dirty="0" smtClean="0"/>
          </a:p>
          <a:p>
            <a:r>
              <a:rPr kumimoji="1" lang="ja-JP" altLang="en-US" dirty="0" smtClean="0"/>
              <a:t>獲得合計ポイントが一番高い人、グループが優勝</a:t>
            </a:r>
            <a:endParaRPr kumimoji="1" lang="en-US" altLang="ja-JP" dirty="0" smtClean="0"/>
          </a:p>
          <a:p>
            <a:r>
              <a:rPr lang="ja-JP" altLang="en-US" dirty="0" smtClean="0"/>
              <a:t>主催者が計算した金額と同じ、もしくはより近い人がポイント獲得</a:t>
            </a:r>
            <a:endParaRPr lang="en-US" altLang="ja-JP" dirty="0" smtClean="0"/>
          </a:p>
          <a:p>
            <a:r>
              <a:rPr kumimoji="1" lang="ja-JP" altLang="en-US" dirty="0" smtClean="0"/>
              <a:t>開始</a:t>
            </a:r>
            <a:r>
              <a:rPr lang="ja-JP" altLang="en-US" dirty="0" smtClean="0"/>
              <a:t>は</a:t>
            </a:r>
            <a:r>
              <a:rPr lang="en-US" altLang="ja-JP" dirty="0" smtClean="0"/>
              <a:t>15:00~</a:t>
            </a:r>
            <a:endParaRPr kumimoji="1" lang="en-US" altLang="ja-JP" dirty="0" smtClean="0"/>
          </a:p>
          <a:p>
            <a:r>
              <a:rPr lang="ja-JP" altLang="en-US" dirty="0" smtClean="0"/>
              <a:t>これからお試し問題します！（加算されません）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437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大事な事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ヶ月</a:t>
            </a:r>
            <a:r>
              <a:rPr lang="en-US" altLang="ja-JP" dirty="0" smtClean="0"/>
              <a:t>31</a:t>
            </a:r>
            <a:r>
              <a:rPr lang="ja-JP" altLang="en-US" dirty="0" smtClean="0"/>
              <a:t>日</a:t>
            </a:r>
            <a:r>
              <a:rPr lang="ja-JP" altLang="en-US" dirty="0" smtClean="0"/>
              <a:t>とします</a:t>
            </a:r>
            <a:endParaRPr lang="en-US" altLang="ja-JP" dirty="0" smtClean="0"/>
          </a:p>
          <a:p>
            <a:r>
              <a:rPr lang="ja-JP" altLang="en-US" dirty="0" smtClean="0"/>
              <a:t>東京リージョン前提</a:t>
            </a:r>
            <a:endParaRPr lang="en-US" altLang="ja-JP" dirty="0" smtClean="0"/>
          </a:p>
          <a:p>
            <a:r>
              <a:rPr kumimoji="1" lang="ja-JP" altLang="en-US" dirty="0" smtClean="0"/>
              <a:t>ディスク</a:t>
            </a:r>
            <a:r>
              <a:rPr kumimoji="1" lang="en-US" altLang="ja-JP" dirty="0" smtClean="0"/>
              <a:t>I/O</a:t>
            </a:r>
            <a:r>
              <a:rPr kumimoji="1" lang="ja-JP" altLang="en-US" dirty="0" smtClean="0"/>
              <a:t>は計算しなくてもいい。</a:t>
            </a:r>
            <a:endParaRPr kumimoji="1" lang="en-US" altLang="ja-JP" dirty="0" smtClean="0"/>
          </a:p>
          <a:p>
            <a:r>
              <a:rPr lang="ja-JP" altLang="en-US" dirty="0" smtClean="0"/>
              <a:t>タイプ変更がある場合は該当日の</a:t>
            </a:r>
            <a:r>
              <a:rPr lang="en-US" altLang="ja-JP" dirty="0" smtClean="0"/>
              <a:t>00:00</a:t>
            </a:r>
            <a:r>
              <a:rPr lang="ja-JP" altLang="en-US" dirty="0" smtClean="0"/>
              <a:t>に実行したものとします。</a:t>
            </a:r>
            <a:endParaRPr lang="en-US" altLang="ja-JP" dirty="0" smtClean="0"/>
          </a:p>
          <a:p>
            <a:r>
              <a:rPr lang="ja-JP" altLang="en-US" dirty="0" smtClean="0"/>
              <a:t>上記に反する場合はその旨明記します。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47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初めに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枠あります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料金を制覇する者は全てを支配する、王者への誘い</a:t>
            </a:r>
            <a:r>
              <a:rPr lang="en-US" altLang="ja-JP" dirty="0" smtClean="0"/>
              <a:t>(14:00-14:50)</a:t>
            </a: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全てを支配する覇者は誰だ</a:t>
            </a:r>
            <a:r>
              <a:rPr lang="en-US" altLang="ja-JP" dirty="0" smtClean="0"/>
              <a:t>(15:00-15:50)</a:t>
            </a:r>
          </a:p>
          <a:p>
            <a:r>
              <a:rPr lang="ja-JP" altLang="en-US" dirty="0" smtClean="0"/>
              <a:t>本資料は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部用です。</a:t>
            </a:r>
            <a:endParaRPr lang="en-US" altLang="ja-JP" dirty="0" smtClean="0"/>
          </a:p>
          <a:p>
            <a:r>
              <a:rPr lang="ja-JP" altLang="en-US" dirty="0" smtClean="0"/>
              <a:t>事前に本資料を参考にする事で</a:t>
            </a:r>
            <a:r>
              <a:rPr lang="en-US" altLang="ja-JP" dirty="0" smtClean="0"/>
              <a:t>2</a:t>
            </a:r>
            <a:r>
              <a:rPr lang="ja-JP" altLang="en-US" dirty="0" smtClean="0"/>
              <a:t>部だけ参加を行う、という事も可能です。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7849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お試し問題その</a:t>
            </a:r>
            <a:r>
              <a:rPr kumimoji="1" lang="en-US" altLang="ja-JP" dirty="0" smtClean="0"/>
              <a:t>1: EC2</a:t>
            </a:r>
            <a:r>
              <a:rPr kumimoji="1" lang="ja-JP" altLang="en-US" dirty="0" smtClean="0"/>
              <a:t>金額算出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600200"/>
            <a:ext cx="4046879" cy="5130133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15</a:t>
            </a:r>
            <a:r>
              <a:rPr lang="ja-JP" altLang="en-US" dirty="0" smtClean="0"/>
              <a:t>日まで</a:t>
            </a:r>
            <a:r>
              <a:rPr lang="en-US" altLang="ja-JP" dirty="0" smtClean="0"/>
              <a:t>m1.small</a:t>
            </a:r>
            <a:endParaRPr lang="en-US" altLang="ja-JP" dirty="0"/>
          </a:p>
          <a:p>
            <a:r>
              <a:rPr lang="en-US" altLang="ja-JP" dirty="0" smtClean="0"/>
              <a:t>16</a:t>
            </a:r>
            <a:r>
              <a:rPr lang="ja-JP" altLang="en-US" dirty="0" smtClean="0"/>
              <a:t>日から</a:t>
            </a:r>
            <a:r>
              <a:rPr lang="en-US" altLang="ja-JP" dirty="0" smtClean="0"/>
              <a:t>m1.xlarge</a:t>
            </a:r>
          </a:p>
          <a:p>
            <a:r>
              <a:rPr lang="en-US" altLang="ja-JP" dirty="0" smtClean="0"/>
              <a:t>EBS</a:t>
            </a:r>
            <a:r>
              <a:rPr lang="ja-JP" altLang="en-US" dirty="0" smtClean="0"/>
              <a:t>無し</a:t>
            </a:r>
            <a:endParaRPr lang="en-US" altLang="ja-JP" dirty="0" smtClean="0"/>
          </a:p>
          <a:p>
            <a:r>
              <a:rPr lang="en-US" altLang="ja-JP" dirty="0" smtClean="0"/>
              <a:t>EIP</a:t>
            </a:r>
            <a:r>
              <a:rPr lang="ja-JP" altLang="en-US" dirty="0" smtClean="0"/>
              <a:t>あり</a:t>
            </a:r>
            <a:endParaRPr lang="en-US" altLang="ja-JP" dirty="0" smtClean="0"/>
          </a:p>
          <a:p>
            <a:r>
              <a:rPr lang="ja-JP" altLang="en-US" dirty="0" smtClean="0"/>
              <a:t>データ転送・ディスク</a:t>
            </a:r>
            <a:r>
              <a:rPr lang="en-US" altLang="ja-JP" dirty="0" smtClean="0"/>
              <a:t>I/O</a:t>
            </a:r>
            <a:r>
              <a:rPr lang="ja-JP" altLang="en-US" dirty="0" smtClean="0"/>
              <a:t>は計算外でよい</a:t>
            </a:r>
            <a:endParaRPr lang="en-US" altLang="ja-JP" dirty="0" smtClean="0"/>
          </a:p>
          <a:p>
            <a:r>
              <a:rPr lang="ja-JP" altLang="en-US" dirty="0" smtClean="0"/>
              <a:t>計算時間</a:t>
            </a:r>
            <a:r>
              <a:rPr lang="en-US" altLang="ja-JP" dirty="0" smtClean="0"/>
              <a:t>: 3</a:t>
            </a:r>
            <a:r>
              <a:rPr lang="ja-JP" altLang="en-US" dirty="0" smtClean="0"/>
              <a:t>分</a:t>
            </a:r>
            <a:endParaRPr kumimoji="1" lang="ja-JP" altLang="en-US" dirty="0"/>
          </a:p>
        </p:txBody>
      </p:sp>
      <p:pic>
        <p:nvPicPr>
          <p:cNvPr id="6" name="図 5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05" y="2883415"/>
            <a:ext cx="3429000" cy="3657600"/>
          </a:xfrm>
          <a:prstGeom prst="rect">
            <a:avLst/>
          </a:prstGeom>
        </p:spPr>
      </p:pic>
      <p:sp>
        <p:nvSpPr>
          <p:cNvPr id="8" name="フリーフォーム 7"/>
          <p:cNvSpPr/>
          <p:nvPr/>
        </p:nvSpPr>
        <p:spPr>
          <a:xfrm>
            <a:off x="5263487" y="3847800"/>
            <a:ext cx="3705391" cy="2424241"/>
          </a:xfrm>
          <a:custGeom>
            <a:avLst/>
            <a:gdLst>
              <a:gd name="connsiteX0" fmla="*/ 39280 w 3705391"/>
              <a:gd name="connsiteY0" fmla="*/ 0 h 2278362"/>
              <a:gd name="connsiteX1" fmla="*/ 1440258 w 3705391"/>
              <a:gd name="connsiteY1" fmla="*/ 0 h 2278362"/>
              <a:gd name="connsiteX2" fmla="*/ 1440258 w 3705391"/>
              <a:gd name="connsiteY2" fmla="*/ 968959 h 2278362"/>
              <a:gd name="connsiteX3" fmla="*/ 3705391 w 3705391"/>
              <a:gd name="connsiteY3" fmla="*/ 955865 h 2278362"/>
              <a:gd name="connsiteX4" fmla="*/ 3705391 w 3705391"/>
              <a:gd name="connsiteY4" fmla="*/ 2278362 h 2278362"/>
              <a:gd name="connsiteX5" fmla="*/ 0 w 3705391"/>
              <a:gd name="connsiteY5" fmla="*/ 2252174 h 2278362"/>
              <a:gd name="connsiteX6" fmla="*/ 39280 w 3705391"/>
              <a:gd name="connsiteY6" fmla="*/ 0 h 227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5391" h="2278362">
                <a:moveTo>
                  <a:pt x="39280" y="0"/>
                </a:moveTo>
                <a:lnTo>
                  <a:pt x="1440258" y="0"/>
                </a:lnTo>
                <a:lnTo>
                  <a:pt x="1440258" y="968959"/>
                </a:lnTo>
                <a:lnTo>
                  <a:pt x="3705391" y="955865"/>
                </a:lnTo>
                <a:lnTo>
                  <a:pt x="3705391" y="2278362"/>
                </a:lnTo>
                <a:lnTo>
                  <a:pt x="0" y="2252174"/>
                </a:lnTo>
                <a:lnTo>
                  <a:pt x="39280" y="0"/>
                </a:lnTo>
                <a:close/>
              </a:path>
            </a:pathLst>
          </a:cu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252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お試し問題その</a:t>
            </a:r>
            <a:r>
              <a:rPr lang="en-US" altLang="ja-JP" dirty="0"/>
              <a:t>2</a:t>
            </a:r>
            <a:r>
              <a:rPr kumimoji="1" lang="en-US" altLang="ja-JP" dirty="0" smtClean="0"/>
              <a:t>: EBS</a:t>
            </a:r>
            <a:r>
              <a:rPr kumimoji="1" lang="ja-JP" altLang="en-US" dirty="0" smtClean="0"/>
              <a:t>金額算出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600200"/>
            <a:ext cx="4046879" cy="5130133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EBS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15</a:t>
            </a:r>
            <a:r>
              <a:rPr lang="ja-JP" altLang="en-US" dirty="0" smtClean="0"/>
              <a:t>日まで</a:t>
            </a:r>
            <a:r>
              <a:rPr lang="en-US" altLang="ja-JP" dirty="0" smtClean="0"/>
              <a:t>10GB</a:t>
            </a:r>
          </a:p>
          <a:p>
            <a:r>
              <a:rPr lang="en-US" altLang="ja-JP" dirty="0" smtClean="0"/>
              <a:t>16</a:t>
            </a:r>
            <a:r>
              <a:rPr lang="ja-JP" altLang="en-US" dirty="0" smtClean="0"/>
              <a:t>日から</a:t>
            </a:r>
            <a:r>
              <a:rPr lang="en-US" altLang="ja-JP" dirty="0" smtClean="0"/>
              <a:t>100G</a:t>
            </a:r>
            <a:endParaRPr lang="ja-JP" altLang="en-US" dirty="0" smtClean="0"/>
          </a:p>
          <a:p>
            <a:r>
              <a:rPr lang="ja-JP" altLang="en-US" dirty="0" smtClean="0"/>
              <a:t>計算時間</a:t>
            </a:r>
            <a:r>
              <a:rPr lang="en-US" altLang="ja-JP" dirty="0" smtClean="0"/>
              <a:t>: 3</a:t>
            </a:r>
            <a:r>
              <a:rPr lang="ja-JP" altLang="en-US" dirty="0" smtClean="0"/>
              <a:t>分</a:t>
            </a:r>
            <a:endParaRPr kumimoji="1" lang="ja-JP" altLang="en-US" dirty="0"/>
          </a:p>
        </p:txBody>
      </p:sp>
      <p:pic>
        <p:nvPicPr>
          <p:cNvPr id="4" name="図 3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178" y="1600200"/>
            <a:ext cx="3949700" cy="3937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6598999" y="1780789"/>
            <a:ext cx="2369879" cy="1453437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870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お試し問題その</a:t>
            </a:r>
            <a:r>
              <a:rPr kumimoji="1" lang="en-US" altLang="ja-JP" dirty="0" smtClean="0"/>
              <a:t>3: </a:t>
            </a:r>
            <a:r>
              <a:rPr kumimoji="1" lang="ja-JP" altLang="en-US" dirty="0" smtClean="0"/>
              <a:t>全体金額算出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600200"/>
            <a:ext cx="4531330" cy="5130133"/>
          </a:xfrm>
        </p:spPr>
        <p:txBody>
          <a:bodyPr>
            <a:normAutofit fontScale="92500"/>
          </a:bodyPr>
          <a:lstStyle/>
          <a:p>
            <a:r>
              <a:rPr lang="en-US" altLang="ja-JP" dirty="0" smtClean="0"/>
              <a:t>EC2</a:t>
            </a:r>
            <a:r>
              <a:rPr lang="ja-JP" altLang="en-US" dirty="0" smtClean="0"/>
              <a:t>インスタンスは</a:t>
            </a:r>
            <a:r>
              <a:rPr lang="en-US" altLang="ja-JP" dirty="0" smtClean="0"/>
              <a:t>m1.small</a:t>
            </a:r>
          </a:p>
          <a:p>
            <a:r>
              <a:rPr lang="en-US" altLang="ja-JP" dirty="0" smtClean="0"/>
              <a:t>EBS</a:t>
            </a:r>
            <a:r>
              <a:rPr lang="ja-JP" altLang="en-US" dirty="0" smtClean="0"/>
              <a:t>は標準ストレージ</a:t>
            </a:r>
            <a:r>
              <a:rPr lang="en-US" altLang="ja-JP" dirty="0" smtClean="0"/>
              <a:t>8GB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（スナップショット</a:t>
            </a:r>
            <a:r>
              <a:rPr lang="ja-JP" altLang="en-US" dirty="0" smtClean="0"/>
              <a:t>なし</a:t>
            </a:r>
            <a:r>
              <a:rPr lang="ja-JP" altLang="en-US" dirty="0" smtClean="0"/>
              <a:t>）</a:t>
            </a:r>
          </a:p>
          <a:p>
            <a:r>
              <a:rPr lang="ja-JP" altLang="en-US" dirty="0" smtClean="0"/>
              <a:t>ファイル数は </a:t>
            </a:r>
            <a:r>
              <a:rPr lang="en-US" altLang="ja-JP" dirty="0" smtClean="0"/>
              <a:t>1610</a:t>
            </a:r>
            <a:r>
              <a:rPr lang="ja-JP" altLang="en-US" dirty="0" smtClean="0"/>
              <a:t>ファイル（</a:t>
            </a:r>
            <a:r>
              <a:rPr lang="en-US" altLang="ja-JP" dirty="0" smtClean="0"/>
              <a:t>HTML 100 / CSS 10 / </a:t>
            </a:r>
            <a:r>
              <a:rPr lang="ja-JP" altLang="en-US" dirty="0" smtClean="0"/>
              <a:t>画像その他 </a:t>
            </a:r>
            <a:r>
              <a:rPr lang="en-US" altLang="ja-JP" dirty="0" smtClean="0"/>
              <a:t>1500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アクセス数は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10</a:t>
            </a:r>
            <a:r>
              <a:rPr lang="ja-JP" altLang="en-US" dirty="0" smtClean="0"/>
              <a:t>万ページビュー </a:t>
            </a:r>
            <a:r>
              <a:rPr lang="en-US" altLang="ja-JP" dirty="0" smtClean="0"/>
              <a:t>/ 100</a:t>
            </a:r>
            <a:r>
              <a:rPr lang="ja-JP" altLang="en-US" dirty="0" smtClean="0"/>
              <a:t>万ヒット</a:t>
            </a:r>
          </a:p>
          <a:p>
            <a:r>
              <a:rPr lang="ja-JP" altLang="en-US" dirty="0" smtClean="0"/>
              <a:t>計算時間</a:t>
            </a:r>
            <a:r>
              <a:rPr lang="en-US" altLang="ja-JP" dirty="0" smtClean="0"/>
              <a:t>: 5</a:t>
            </a:r>
            <a:r>
              <a:rPr lang="ja-JP" altLang="en-US" dirty="0" smtClean="0"/>
              <a:t>分</a:t>
            </a:r>
            <a:endParaRPr kumimoji="1" lang="ja-JP" altLang="en-US" dirty="0"/>
          </a:p>
        </p:txBody>
      </p:sp>
      <p:pic>
        <p:nvPicPr>
          <p:cNvPr id="5" name="図 4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974" y="2736652"/>
            <a:ext cx="3785397" cy="369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タイムライン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426023"/>
              </p:ext>
            </p:extLst>
          </p:nvPr>
        </p:nvGraphicFramePr>
        <p:xfrm>
          <a:off x="457200" y="16002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290"/>
                <a:gridCol w="1130768"/>
                <a:gridCol w="6042542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開始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終了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内容</a:t>
                      </a: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ja-JP" altLang="en-US" sz="2400" dirty="0" smtClean="0"/>
                        <a:t>料金を制覇する者は全てを支配する、王者への誘い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rgbClr val="FF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14:00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14:10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趣旨説明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14:10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14:30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料金体系の概要説明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14:30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14:50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決定戦の説明、お試し問題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14:50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15:00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休憩、その間にグループを組んでも良い</a:t>
                      </a: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ja-JP" altLang="en-US" sz="2400" dirty="0" smtClean="0"/>
                        <a:t>全てを支配する覇者は誰だ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15:00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15:40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王者決定戦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15:40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15:50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表彰式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43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本セッション取り扱いサービス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EC2</a:t>
            </a:r>
          </a:p>
          <a:p>
            <a:r>
              <a:rPr lang="en-US" altLang="ja-JP" dirty="0" smtClean="0"/>
              <a:t>S3</a:t>
            </a:r>
          </a:p>
          <a:p>
            <a:r>
              <a:rPr kumimoji="1" lang="en-US" altLang="ja-JP" dirty="0" smtClean="0"/>
              <a:t>EBS</a:t>
            </a:r>
          </a:p>
          <a:p>
            <a:r>
              <a:rPr lang="en-US" altLang="ja-JP" dirty="0" smtClean="0"/>
              <a:t>Route53</a:t>
            </a:r>
          </a:p>
          <a:p>
            <a:r>
              <a:rPr kumimoji="1" lang="en-US" altLang="ja-JP" dirty="0" smtClean="0"/>
              <a:t>RDS</a:t>
            </a:r>
          </a:p>
          <a:p>
            <a:r>
              <a:rPr lang="en-US" altLang="ja-JP" dirty="0" smtClean="0"/>
              <a:t>ELB</a:t>
            </a:r>
          </a:p>
          <a:p>
            <a:r>
              <a:rPr kumimoji="1" lang="en-US" altLang="ja-JP" dirty="0" smtClean="0"/>
              <a:t>EIP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088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料金体系</a:t>
            </a:r>
            <a:r>
              <a:rPr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の図を差し込む</a:t>
            </a:r>
            <a:endParaRPr kumimoji="1" lang="en-US" altLang="ja-JP" dirty="0" smtClean="0"/>
          </a:p>
          <a:p>
            <a:r>
              <a:rPr lang="ja-JP" altLang="en-US" dirty="0" smtClean="0"/>
              <a:t>必要であればページをわけても良い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260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トレージ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874"/>
            <a:ext cx="6908800" cy="6172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189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S3</a:t>
            </a:r>
            <a:endParaRPr kumimoji="1" lang="ja-JP" altLang="en-US" dirty="0"/>
          </a:p>
        </p:txBody>
      </p:sp>
      <p:pic>
        <p:nvPicPr>
          <p:cNvPr id="3" name="図 2" descr="データ転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80264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S3</a:t>
            </a:r>
            <a:endParaRPr kumimoji="1" lang="ja-JP" altLang="en-US" dirty="0"/>
          </a:p>
        </p:txBody>
      </p:sp>
      <p:pic>
        <p:nvPicPr>
          <p:cNvPr id="3" name="図 2" descr="リクエス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37" y="1273941"/>
            <a:ext cx="53721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5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8917" y="0"/>
            <a:ext cx="1995084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Route53</a:t>
            </a:r>
            <a:endParaRPr kumimoji="1" lang="ja-JP" altLang="en-US" dirty="0"/>
          </a:p>
        </p:txBody>
      </p:sp>
      <p:pic>
        <p:nvPicPr>
          <p:cNvPr id="3" name="図 2" descr="ホストゾーン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3" y="104343"/>
            <a:ext cx="5080000" cy="3771900"/>
          </a:xfrm>
          <a:prstGeom prst="rect">
            <a:avLst/>
          </a:prstGeom>
        </p:spPr>
      </p:pic>
      <p:pic>
        <p:nvPicPr>
          <p:cNvPr id="5" name="図 4" descr="クエリ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3" y="4235277"/>
            <a:ext cx="7017983" cy="243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6066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425</Words>
  <Application>Microsoft Macintosh PowerPoint</Application>
  <PresentationFormat>画面に合わせる (4:3)</PresentationFormat>
  <Paragraphs>89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ホワイト</vt:lpstr>
      <vt:lpstr>AWS料金体系グランドマスター王者決定戦</vt:lpstr>
      <vt:lpstr>初めに</vt:lpstr>
      <vt:lpstr>タイムライン</vt:lpstr>
      <vt:lpstr>本セッション取り扱いサービス</vt:lpstr>
      <vt:lpstr>AWSの料金体系について</vt:lpstr>
      <vt:lpstr>S3</vt:lpstr>
      <vt:lpstr>S3</vt:lpstr>
      <vt:lpstr>S3</vt:lpstr>
      <vt:lpstr>Route53</vt:lpstr>
      <vt:lpstr>Route53</vt:lpstr>
      <vt:lpstr>RDS</vt:lpstr>
      <vt:lpstr>RDS</vt:lpstr>
      <vt:lpstr>RDS</vt:lpstr>
      <vt:lpstr>EBS/EIP/ELB</vt:lpstr>
      <vt:lpstr>EC2</vt:lpstr>
      <vt:lpstr>EC2</vt:lpstr>
      <vt:lpstr>EC2</vt:lpstr>
      <vt:lpstr>決勝戦説明</vt:lpstr>
      <vt:lpstr>大事な事</vt:lpstr>
      <vt:lpstr>お試し問題その1: EC2金額算出</vt:lpstr>
      <vt:lpstr>お試し問題その2: EBS金額算出</vt:lpstr>
      <vt:lpstr>お試し問題その3: 全体金額算出</vt:lpstr>
    </vt:vector>
  </TitlesOfParts>
  <Company>SWX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Aya Komuro</dc:creator>
  <cp:lastModifiedBy>Aya Komuro</cp:lastModifiedBy>
  <cp:revision>16</cp:revision>
  <dcterms:created xsi:type="dcterms:W3CDTF">2014-03-02T09:21:13Z</dcterms:created>
  <dcterms:modified xsi:type="dcterms:W3CDTF">2014-03-02T14:08:41Z</dcterms:modified>
</cp:coreProperties>
</file>