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60" r:id="rId3"/>
    <p:sldId id="275" r:id="rId4"/>
    <p:sldId id="279" r:id="rId5"/>
    <p:sldId id="307" r:id="rId6"/>
    <p:sldId id="308" r:id="rId7"/>
    <p:sldId id="289" r:id="rId8"/>
    <p:sldId id="293" r:id="rId9"/>
    <p:sldId id="276" r:id="rId10"/>
    <p:sldId id="300" r:id="rId11"/>
    <p:sldId id="290" r:id="rId12"/>
    <p:sldId id="302" r:id="rId13"/>
    <p:sldId id="291" r:id="rId14"/>
    <p:sldId id="303" r:id="rId15"/>
    <p:sldId id="292" r:id="rId16"/>
    <p:sldId id="305" r:id="rId17"/>
    <p:sldId id="306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5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-383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E1629-25BE-DC4B-8FB6-1A30F20746C1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99C7D-EEB1-5E41-91F8-030289ACA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74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99C7D-EEB1-5E41-91F8-030289ACA9C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62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9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5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1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923923" y="131798"/>
            <a:ext cx="4220077" cy="850698"/>
          </a:xfrm>
        </p:spPr>
        <p:txBody>
          <a:bodyPr>
            <a:normAutofit/>
          </a:bodyPr>
          <a:lstStyle>
            <a:lvl1pPr>
              <a:defRPr sz="2000" u="sng">
                <a:solidFill>
                  <a:schemeClr val="tx1"/>
                </a:solidFill>
                <a:latin typeface="ヒラギノ角ゴ StdN W8"/>
                <a:ea typeface="ヒラギノ角ゴ StdN W8"/>
                <a:cs typeface="ヒラギノ角ゴ StdN W8"/>
              </a:defRPr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8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2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12" y="5591961"/>
            <a:ext cx="1528777" cy="1528777"/>
          </a:xfrm>
          <a:prstGeom prst="rect">
            <a:avLst/>
          </a:prstGeom>
        </p:spPr>
      </p:pic>
      <p:pic>
        <p:nvPicPr>
          <p:cNvPr id="13" name="図 12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668" y="5769014"/>
            <a:ext cx="1528777" cy="1528777"/>
          </a:xfrm>
          <a:prstGeom prst="rect">
            <a:avLst/>
          </a:prstGeom>
        </p:spPr>
      </p:pic>
      <p:pic>
        <p:nvPicPr>
          <p:cNvPr id="11" name="図 10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8112" y="-240111"/>
            <a:ext cx="1528777" cy="1528777"/>
          </a:xfrm>
          <a:prstGeom prst="rect">
            <a:avLst/>
          </a:prstGeom>
        </p:spPr>
      </p:pic>
      <p:pic>
        <p:nvPicPr>
          <p:cNvPr id="10" name="図 9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24" y="-240111"/>
            <a:ext cx="1528777" cy="1528777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fld id="{87A20906-838A-FE42-BD73-11DF18A1784C}" type="datetimeFigureOut">
              <a:rPr lang="ja-JP" altLang="en-US" smtClean="0"/>
              <a:pPr/>
              <a:t>2014/03/19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fld id="{F0843E3D-E030-F24A-9B31-D0EA2C0E3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 descr="30125004_big_p6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9393" y="-1165434"/>
            <a:ext cx="6900390" cy="9246524"/>
          </a:xfrm>
          <a:prstGeom prst="rect">
            <a:avLst/>
          </a:prstGeom>
        </p:spPr>
      </p:pic>
      <p:sp>
        <p:nvSpPr>
          <p:cNvPr id="7" name="正方形/長方形 6"/>
          <p:cNvSpPr/>
          <p:nvPr userDrawn="1"/>
        </p:nvSpPr>
        <p:spPr>
          <a:xfrm>
            <a:off x="2410816" y="6171684"/>
            <a:ext cx="566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1800" dirty="0" smtClean="0"/>
              <a:t>投票はこちらから</a:t>
            </a:r>
            <a:r>
              <a:rPr kumimoji="1" lang="en-US" altLang="ja-JP" sz="1800" dirty="0" smtClean="0"/>
              <a:t>　http:/</a:t>
            </a:r>
            <a:r>
              <a:rPr kumimoji="1" lang="en-US" altLang="ja-JP" sz="1800" dirty="0" smtClean="0"/>
              <a:t>/</a:t>
            </a:r>
            <a:r>
              <a:rPr kumimoji="1" lang="ja-JP" altLang="en-US" sz="1800" dirty="0" smtClean="0"/>
              <a:t>投票サイト</a:t>
            </a:r>
            <a:r>
              <a:rPr kumimoji="1" lang="en-US" altLang="ja-JP" sz="1800" dirty="0" smtClean="0"/>
              <a:t>URL(</a:t>
            </a:r>
            <a:r>
              <a:rPr kumimoji="1" lang="ja-JP" altLang="en-US" sz="1800" dirty="0" smtClean="0"/>
              <a:t>停止済み</a:t>
            </a:r>
            <a:r>
              <a:rPr kumimoji="1" lang="en-US" altLang="ja-JP" sz="1800" dirty="0" smtClean="0"/>
              <a:t>)</a:t>
            </a:r>
            <a:r>
              <a:rPr kumimoji="1" lang="en-US" altLang="ja-JP" sz="1800" dirty="0" smtClean="0"/>
              <a:t>:</a:t>
            </a:r>
            <a:r>
              <a:rPr kumimoji="1" lang="en-US" altLang="ja-JP" sz="1800" dirty="0" smtClean="0"/>
              <a:t>8080</a:t>
            </a:r>
            <a:endParaRPr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901216" y="5784701"/>
            <a:ext cx="603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資料はこちらから　</a:t>
            </a:r>
            <a:r>
              <a:rPr lang="en-US" altLang="ja-JP" dirty="0" smtClean="0"/>
              <a:t>http://</a:t>
            </a:r>
            <a:r>
              <a:rPr lang="en-US" altLang="ja-JP" dirty="0" err="1" smtClean="0"/>
              <a:t>aws-samurai.github.io</a:t>
            </a:r>
            <a:r>
              <a:rPr lang="en-US" altLang="ja-JP" dirty="0" smtClean="0"/>
              <a:t>/pricing-data/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20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落書き2014030901.png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077" y="1361780"/>
            <a:ext cx="10107536" cy="60330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340446"/>
            <a:ext cx="7772400" cy="3522294"/>
          </a:xfrm>
        </p:spPr>
        <p:txBody>
          <a:bodyPr>
            <a:normAutofit fontScale="90000"/>
          </a:bodyPr>
          <a:lstStyle/>
          <a:p>
            <a: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  <a:t>AWS</a:t>
            </a: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料金体系</a:t>
            </a:r>
            <a: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  <a:t/>
            </a:r>
            <a:b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</a:b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グランドマスター</a:t>
            </a:r>
            <a: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  <a:t/>
            </a:r>
            <a:b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</a:b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王者決定戦</a:t>
            </a: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en-US" altLang="ja-JP" sz="6000" dirty="0" smtClean="0"/>
              <a:t>- </a:t>
            </a:r>
            <a:r>
              <a:rPr lang="ja-JP" altLang="en-US" sz="6000" dirty="0" smtClean="0"/>
              <a:t>本戦</a:t>
            </a:r>
            <a:r>
              <a:rPr lang="en-US" altLang="ja-JP" sz="6000" dirty="0" smtClean="0"/>
              <a:t>- </a:t>
            </a:r>
            <a:endParaRPr kumimoji="1" lang="ja-JP" altLang="en-US" sz="6000" dirty="0"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0146" y="4462337"/>
            <a:ext cx="8005893" cy="1752600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九州・沖縄</a:t>
            </a:r>
            <a:r>
              <a:rPr lang="en-US" altLang="ja-JP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 AWS SAMURAI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ハンズオン</a:t>
            </a:r>
            <a:endParaRPr lang="en-US" altLang="ja-JP" dirty="0" smtClean="0">
              <a:solidFill>
                <a:schemeClr val="tx1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西島</a:t>
            </a:r>
            <a:endParaRPr lang="en-US" altLang="ja-JP" dirty="0">
              <a:solidFill>
                <a:schemeClr val="tx1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小室</a:t>
            </a:r>
          </a:p>
          <a:p>
            <a:endParaRPr kumimoji="1" lang="ja-JP" altLang="en-US" dirty="0">
              <a:solidFill>
                <a:schemeClr val="tx1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</p:spTree>
    <p:extLst>
      <p:ext uri="{BB962C8B-B14F-4D97-AF65-F5344CB8AC3E}">
        <p14:creationId xmlns:p14="http://schemas.microsoft.com/office/powerpoint/2010/main" val="213361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回答</a:t>
            </a:r>
            <a:r>
              <a:rPr lang="en-US" altLang="ja-JP" dirty="0" smtClean="0"/>
              <a:t>2</a:t>
            </a:r>
            <a:r>
              <a:rPr kumimoji="1" lang="en-US" altLang="ja-JP" dirty="0" smtClean="0"/>
              <a:t>: 2</a:t>
            </a:r>
            <a:r>
              <a:rPr lang="en-US" altLang="en-US" dirty="0" smtClean="0"/>
              <a:t>層構成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533834"/>
              </p:ext>
            </p:extLst>
          </p:nvPr>
        </p:nvGraphicFramePr>
        <p:xfrm>
          <a:off x="587375" y="1411288"/>
          <a:ext cx="771991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306"/>
                <a:gridCol w="2573306"/>
                <a:gridCol w="2573306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ELB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$0.028 x 24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hrs</a:t>
                      </a:r>
                      <a:r>
                        <a:rPr kumimoji="1" lang="en-US" altLang="ja-JP" baseline="0" dirty="0" smtClean="0"/>
                        <a:t> x 31 days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20.8320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ELB data transfer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$0.008 x 9.3GB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0.0744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EC2 m1.small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$0.088 x 24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hrs</a:t>
                      </a:r>
                      <a:r>
                        <a:rPr kumimoji="1" lang="en-US" altLang="ja-JP" baseline="0" dirty="0" smtClean="0"/>
                        <a:t> x 31 days x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130.9440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EC2 data transfer</a:t>
                      </a:r>
                      <a:r>
                        <a:rPr kumimoji="1" lang="en-US" altLang="ja-JP" baseline="0" dirty="0" smtClean="0"/>
                        <a:t> btw AZ to ELB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$0.01</a:t>
                      </a:r>
                      <a:r>
                        <a:rPr kumimoji="1" lang="en-US" altLang="ja-JP" baseline="0" dirty="0" smtClean="0"/>
                        <a:t> x 9.3GB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0.093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EBS standard storage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$0.085</a:t>
                      </a:r>
                      <a:r>
                        <a:rPr kumimoji="1" lang="en-US" altLang="ja-JP" baseline="0" dirty="0" smtClean="0"/>
                        <a:t> x 8GB x 2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1.3600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b="1" dirty="0" smtClean="0"/>
                        <a:t>Total</a:t>
                      </a:r>
                      <a:endParaRPr kumimoji="1" lang="ja-JP" alt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600" b="1" dirty="0" smtClean="0"/>
                        <a:t>$153.3034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22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問題</a:t>
            </a:r>
            <a:r>
              <a:rPr lang="en-US" altLang="ja-JP" dirty="0" smtClean="0"/>
              <a:t>3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ヘルスチェック金額算出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8132" y="1410882"/>
            <a:ext cx="4413491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Amazon Linux m3.large</a:t>
            </a:r>
          </a:p>
          <a:p>
            <a:r>
              <a:rPr lang="ja-JP" altLang="en-US" sz="2400" dirty="0" smtClean="0"/>
              <a:t>標準ストレージ</a:t>
            </a:r>
            <a:r>
              <a:rPr lang="en-US" altLang="ja-JP" sz="2400" dirty="0" smtClean="0"/>
              <a:t> 100GB</a:t>
            </a:r>
          </a:p>
          <a:p>
            <a:r>
              <a:rPr lang="en-US" altLang="ja-JP" sz="2400" dirty="0" smtClean="0"/>
              <a:t>S3</a:t>
            </a:r>
            <a:r>
              <a:rPr lang="ja-JP" altLang="en-US" sz="2400" dirty="0" smtClean="0"/>
              <a:t>利用量</a:t>
            </a:r>
            <a:r>
              <a:rPr lang="en-US" altLang="ja-JP" sz="2400" dirty="0" smtClean="0"/>
              <a:t> 5GB</a:t>
            </a:r>
          </a:p>
          <a:p>
            <a:r>
              <a:rPr lang="en-US" altLang="ja-JP" sz="2400" dirty="0" smtClean="0"/>
              <a:t>Route53: 1 host/1</a:t>
            </a:r>
            <a:r>
              <a:rPr lang="ja-JP" altLang="en-US" sz="2400" dirty="0" smtClean="0"/>
              <a:t>億クエリ</a:t>
            </a:r>
            <a:endParaRPr lang="en-US" altLang="ja-JP" sz="2400" dirty="0" smtClean="0"/>
          </a:p>
          <a:p>
            <a:r>
              <a:rPr lang="en-US" altLang="ja-JP" sz="2400" dirty="0" smtClean="0"/>
              <a:t>Route53</a:t>
            </a:r>
            <a:r>
              <a:rPr lang="ja-JP" altLang="en-US" sz="2400" dirty="0" smtClean="0"/>
              <a:t>のヘルスチェック特別価格プログラムは適応しない</a:t>
            </a:r>
            <a:endParaRPr lang="en-US" altLang="ja-JP" sz="2400" dirty="0" smtClean="0"/>
          </a:p>
          <a:p>
            <a:r>
              <a:rPr lang="ja-JP" altLang="en-US" sz="2400" dirty="0" smtClean="0"/>
              <a:t>転送量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アウト</a:t>
            </a:r>
            <a:r>
              <a:rPr lang="en-US" altLang="ja-JP" sz="2400" dirty="0" smtClean="0"/>
              <a:t>)</a:t>
            </a:r>
            <a:r>
              <a:rPr lang="ja-JP" altLang="en-US" sz="2400" dirty="0" smtClean="0"/>
              <a:t>は計算しなくてもよい</a:t>
            </a:r>
            <a:endParaRPr lang="en-US" altLang="ja-JP" sz="2400" dirty="0" smtClean="0"/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10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4" name="図 3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33" y="2572259"/>
            <a:ext cx="3515768" cy="31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回答</a:t>
            </a:r>
            <a:r>
              <a:rPr lang="en-US" altLang="ja-JP" dirty="0" smtClean="0"/>
              <a:t>3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ヘルスチェック金額算出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417182"/>
              </p:ext>
            </p:extLst>
          </p:nvPr>
        </p:nvGraphicFramePr>
        <p:xfrm>
          <a:off x="587375" y="1411286"/>
          <a:ext cx="7955364" cy="429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88"/>
                <a:gridCol w="2651788"/>
                <a:gridCol w="2651788"/>
              </a:tblGrid>
              <a:tr h="53558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1631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m3.large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$0.342 x 24 </a:t>
                      </a:r>
                      <a:r>
                        <a:rPr kumimoji="1" lang="en-US" altLang="ja-JP" dirty="0" err="1" smtClean="0"/>
                        <a:t>hrs</a:t>
                      </a:r>
                      <a:r>
                        <a:rPr kumimoji="1" lang="en-US" altLang="ja-JP" dirty="0" smtClean="0"/>
                        <a:t> x 31 days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254.4480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35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EBS</a:t>
                      </a:r>
                      <a:r>
                        <a:rPr kumimoji="1" lang="en-US" altLang="ja-JP" baseline="0" dirty="0" smtClean="0"/>
                        <a:t> standard storage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$0.085</a:t>
                      </a:r>
                      <a:r>
                        <a:rPr kumimoji="1" lang="en-US" altLang="ja-JP" baseline="0" dirty="0" smtClean="0"/>
                        <a:t> x 100GB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8.5000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35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Route 53</a:t>
                      </a:r>
                      <a:r>
                        <a:rPr kumimoji="1" lang="en-US" altLang="ja-JP" baseline="0" dirty="0" smtClean="0"/>
                        <a:t> zone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$0.50 x 1 zone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0.5000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35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Route53 10</a:t>
                      </a:r>
                      <a:r>
                        <a:rPr kumimoji="1" lang="ja-JP" altLang="en-US" dirty="0" smtClean="0"/>
                        <a:t>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$0.500 x 100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50.000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35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DNS </a:t>
                      </a:r>
                      <a:r>
                        <a:rPr kumimoji="1" lang="en-US" altLang="ja-JP" dirty="0" err="1" smtClean="0"/>
                        <a:t>healthcheck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$0.50 x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0.5000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3558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S3</a:t>
                      </a:r>
                      <a:r>
                        <a:rPr kumimoji="1" lang="en-US" altLang="ja-JP" baseline="0" dirty="0" smtClean="0"/>
                        <a:t> storage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$0.094 x 5GB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0.47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35580">
                <a:tc>
                  <a:txBody>
                    <a:bodyPr/>
                    <a:lstStyle/>
                    <a:p>
                      <a:r>
                        <a:rPr kumimoji="1" lang="en-US" altLang="ja-JP" sz="4000" b="1" dirty="0" smtClean="0"/>
                        <a:t>Total</a:t>
                      </a:r>
                      <a:endParaRPr kumimoji="1" lang="ja-JP" altLang="en-US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b="1" dirty="0" smtClean="0"/>
                        <a:t>$314.4180</a:t>
                      </a:r>
                      <a:endParaRPr kumimoji="1" lang="ja-JP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39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問題</a:t>
            </a:r>
            <a:r>
              <a:rPr lang="en-US" altLang="ja-JP" dirty="0" smtClean="0"/>
              <a:t>4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MultiAZ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8131" y="1410882"/>
            <a:ext cx="5045207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Amazon Linux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m1.small x 6</a:t>
            </a:r>
          </a:p>
          <a:p>
            <a:r>
              <a:rPr lang="en-US" altLang="ja-JP" sz="2400" dirty="0" smtClean="0"/>
              <a:t>VPC</a:t>
            </a:r>
            <a:r>
              <a:rPr lang="ja-JP" altLang="en-US" sz="2400" dirty="0" smtClean="0"/>
              <a:t>なし</a:t>
            </a:r>
            <a:endParaRPr lang="en-US" altLang="ja-JP" sz="2400" dirty="0" smtClean="0"/>
          </a:p>
          <a:p>
            <a:r>
              <a:rPr lang="ja-JP" altLang="en-US" sz="2400" dirty="0" smtClean="0"/>
              <a:t>標準ストレージ</a:t>
            </a:r>
            <a:r>
              <a:rPr lang="en-US" altLang="ja-JP" sz="2400" dirty="0" smtClean="0"/>
              <a:t> 8GB/</a:t>
            </a:r>
            <a:r>
              <a:rPr lang="ja-JP" altLang="en-US" sz="2400" dirty="0" smtClean="0"/>
              <a:t>毎</a:t>
            </a:r>
            <a:endParaRPr lang="en-US" altLang="ja-JP" sz="2400" dirty="0" smtClean="0"/>
          </a:p>
          <a:p>
            <a:r>
              <a:rPr lang="ja-JP" altLang="en-US" sz="2400" dirty="0"/>
              <a:t>ファイル数は </a:t>
            </a:r>
            <a:r>
              <a:rPr lang="en-US" altLang="ja-JP" sz="2400" dirty="0"/>
              <a:t>1610</a:t>
            </a:r>
            <a:r>
              <a:rPr lang="ja-JP" altLang="en-US" sz="2400" dirty="0"/>
              <a:t>ファイル（</a:t>
            </a:r>
            <a:r>
              <a:rPr lang="en-US" altLang="ja-JP" sz="2400" dirty="0"/>
              <a:t>HTML 100 / CSS 10 / </a:t>
            </a:r>
            <a:r>
              <a:rPr lang="ja-JP" altLang="en-US" sz="2400" dirty="0"/>
              <a:t>画像その他 </a:t>
            </a:r>
            <a:r>
              <a:rPr lang="en-US" altLang="ja-JP" sz="2400" dirty="0"/>
              <a:t>1500</a:t>
            </a:r>
            <a:r>
              <a:rPr lang="ja-JP" altLang="en-US" sz="2400" dirty="0"/>
              <a:t>）</a:t>
            </a:r>
          </a:p>
          <a:p>
            <a:r>
              <a:rPr lang="ja-JP" altLang="en-US" sz="2400" dirty="0"/>
              <a:t>アクセス数は </a:t>
            </a:r>
            <a:r>
              <a:rPr lang="en-US" altLang="ja-JP" sz="2400" dirty="0"/>
              <a:t>10</a:t>
            </a:r>
            <a:r>
              <a:rPr lang="ja-JP" altLang="en-US" sz="2400" dirty="0"/>
              <a:t>万ページビュー </a:t>
            </a:r>
            <a:r>
              <a:rPr lang="en-US" altLang="ja-JP" sz="2400" dirty="0"/>
              <a:t>/ 100</a:t>
            </a:r>
            <a:r>
              <a:rPr lang="ja-JP" altLang="en-US" sz="2400" dirty="0"/>
              <a:t>万ヒット</a:t>
            </a:r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10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5" name="図 4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623" y="2881579"/>
            <a:ext cx="3400209" cy="278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回答</a:t>
            </a:r>
            <a:r>
              <a:rPr lang="en-US" altLang="ja-JP" dirty="0" smtClean="0"/>
              <a:t>4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MultiAZ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095606"/>
              </p:ext>
            </p:extLst>
          </p:nvPr>
        </p:nvGraphicFramePr>
        <p:xfrm>
          <a:off x="587375" y="1411286"/>
          <a:ext cx="809942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808"/>
                <a:gridCol w="2699808"/>
                <a:gridCol w="2699808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512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ELB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$0.028 x 24 </a:t>
                      </a:r>
                      <a:r>
                        <a:rPr kumimoji="1" lang="en-US" altLang="ja-JP" dirty="0" err="1" smtClean="0"/>
                        <a:t>hrs</a:t>
                      </a:r>
                      <a:r>
                        <a:rPr kumimoji="1" lang="en-US" altLang="ja-JP" dirty="0" smtClean="0"/>
                        <a:t> x 31 days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20.8320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512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ELB data transfer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$0.008 x 9.3GB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0.0744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512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m1.small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$0.088</a:t>
                      </a:r>
                      <a:r>
                        <a:rPr kumimoji="1" lang="en-US" altLang="ja-JP" baseline="0" dirty="0" smtClean="0"/>
                        <a:t> x 24 </a:t>
                      </a:r>
                      <a:r>
                        <a:rPr kumimoji="1" lang="en-US" altLang="ja-JP" baseline="0" dirty="0" err="1" smtClean="0"/>
                        <a:t>hrs</a:t>
                      </a:r>
                      <a:r>
                        <a:rPr kumimoji="1" lang="en-US" altLang="ja-JP" baseline="0" dirty="0" smtClean="0"/>
                        <a:t> x 31 days x 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392.8320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512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EC2 data transfer</a:t>
                      </a:r>
                      <a:r>
                        <a:rPr kumimoji="1" lang="en-US" altLang="ja-JP" baseline="0" dirty="0" smtClean="0"/>
                        <a:t> btw AZ to ELB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$0.01 x 9.3</a:t>
                      </a:r>
                      <a:r>
                        <a:rPr kumimoji="1" lang="en-US" altLang="ja-JP" baseline="0" dirty="0" smtClean="0"/>
                        <a:t> GB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0.0930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512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EBS</a:t>
                      </a:r>
                      <a:r>
                        <a:rPr kumimoji="1" lang="en-US" altLang="ja-JP" baseline="0" dirty="0" smtClean="0"/>
                        <a:t> standard storage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$0.05 x 8GB x 6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4.0800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51203">
                <a:tc>
                  <a:txBody>
                    <a:bodyPr/>
                    <a:lstStyle/>
                    <a:p>
                      <a:r>
                        <a:rPr kumimoji="1" lang="en-US" altLang="ja-JP" sz="4400" b="1" dirty="0" smtClean="0"/>
                        <a:t>Total</a:t>
                      </a:r>
                      <a:endParaRPr kumimoji="1" lang="ja-JP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1" dirty="0" smtClean="0"/>
                        <a:t>$417.9114</a:t>
                      </a:r>
                      <a:endParaRPr kumimoji="1" lang="ja-JP" altLang="en-US" sz="3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30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1883783"/>
            <a:ext cx="3949700" cy="3937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問題</a:t>
            </a:r>
            <a:r>
              <a:rPr lang="en-US" altLang="ja-JP" dirty="0"/>
              <a:t>5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Raid0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8131" y="1410882"/>
            <a:ext cx="5045207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Amazon Linux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m2.2xlarge</a:t>
            </a:r>
          </a:p>
          <a:p>
            <a:r>
              <a:rPr lang="en-US" altLang="en-US" sz="2400" dirty="0" err="1" smtClean="0"/>
              <a:t>プロビジョンドIOPS</a:t>
            </a:r>
            <a:r>
              <a:rPr lang="ja-JP" altLang="en-US" sz="2400" dirty="0" smtClean="0"/>
              <a:t>ストレージ</a:t>
            </a:r>
            <a:endParaRPr lang="en-US" altLang="ja-JP" sz="2400" dirty="0" smtClean="0"/>
          </a:p>
          <a:p>
            <a:r>
              <a:rPr lang="en-US" altLang="ja-JP" sz="2400" dirty="0" smtClean="0"/>
              <a:t>EBS 500GB x 3</a:t>
            </a:r>
          </a:p>
          <a:p>
            <a:r>
              <a:rPr lang="en-US" altLang="ja-JP" sz="2400" dirty="0" smtClean="0"/>
              <a:t>1000IOPS</a:t>
            </a:r>
          </a:p>
          <a:p>
            <a:r>
              <a:rPr lang="en-US" altLang="ja-JP" sz="2400" dirty="0" smtClean="0"/>
              <a:t>RAID0</a:t>
            </a:r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10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sp>
        <p:nvSpPr>
          <p:cNvPr id="6" name="フリーフォーム 5"/>
          <p:cNvSpPr/>
          <p:nvPr/>
        </p:nvSpPr>
        <p:spPr>
          <a:xfrm>
            <a:off x="4623897" y="2783900"/>
            <a:ext cx="3272546" cy="3223464"/>
          </a:xfrm>
          <a:custGeom>
            <a:avLst/>
            <a:gdLst>
              <a:gd name="connsiteX0" fmla="*/ 179094 w 3272546"/>
              <a:gd name="connsiteY0" fmla="*/ 0 h 3223464"/>
              <a:gd name="connsiteX1" fmla="*/ 1514163 w 3272546"/>
              <a:gd name="connsiteY1" fmla="*/ 0 h 3223464"/>
              <a:gd name="connsiteX2" fmla="*/ 1514163 w 3272546"/>
              <a:gd name="connsiteY2" fmla="*/ 1204729 h 3223464"/>
              <a:gd name="connsiteX3" fmla="*/ 2002603 w 3272546"/>
              <a:gd name="connsiteY3" fmla="*/ 1172169 h 3223464"/>
              <a:gd name="connsiteX4" fmla="*/ 2360792 w 3272546"/>
              <a:gd name="connsiteY4" fmla="*/ 765166 h 3223464"/>
              <a:gd name="connsiteX5" fmla="*/ 3272546 w 3272546"/>
              <a:gd name="connsiteY5" fmla="*/ 716326 h 3223464"/>
              <a:gd name="connsiteX6" fmla="*/ 3239984 w 3272546"/>
              <a:gd name="connsiteY6" fmla="*/ 3190904 h 3223464"/>
              <a:gd name="connsiteX7" fmla="*/ 2263104 w 3272546"/>
              <a:gd name="connsiteY7" fmla="*/ 3223464 h 3223464"/>
              <a:gd name="connsiteX8" fmla="*/ 1986322 w 3272546"/>
              <a:gd name="connsiteY8" fmla="*/ 2197816 h 3223464"/>
              <a:gd name="connsiteX9" fmla="*/ 0 w 3272546"/>
              <a:gd name="connsiteY9" fmla="*/ 2148976 h 3223464"/>
              <a:gd name="connsiteX10" fmla="*/ 179094 w 3272546"/>
              <a:gd name="connsiteY10" fmla="*/ 0 h 322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2546" h="3223464">
                <a:moveTo>
                  <a:pt x="179094" y="0"/>
                </a:moveTo>
                <a:lnTo>
                  <a:pt x="1514163" y="0"/>
                </a:lnTo>
                <a:lnTo>
                  <a:pt x="1514163" y="1204729"/>
                </a:lnTo>
                <a:lnTo>
                  <a:pt x="2002603" y="1172169"/>
                </a:lnTo>
                <a:lnTo>
                  <a:pt x="2360792" y="765166"/>
                </a:lnTo>
                <a:lnTo>
                  <a:pt x="3272546" y="716326"/>
                </a:lnTo>
                <a:lnTo>
                  <a:pt x="3239984" y="3190904"/>
                </a:lnTo>
                <a:lnTo>
                  <a:pt x="2263104" y="3223464"/>
                </a:lnTo>
                <a:lnTo>
                  <a:pt x="1986322" y="2197816"/>
                </a:lnTo>
                <a:lnTo>
                  <a:pt x="0" y="2148976"/>
                </a:lnTo>
                <a:lnTo>
                  <a:pt x="179094" y="0"/>
                </a:lnTo>
                <a:close/>
              </a:path>
            </a:pathLst>
          </a:cu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25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回答</a:t>
            </a:r>
            <a:r>
              <a:rPr lang="en-US" altLang="ja-JP" dirty="0" smtClean="0"/>
              <a:t>5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Raid0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372844"/>
              </p:ext>
            </p:extLst>
          </p:nvPr>
        </p:nvGraphicFramePr>
        <p:xfrm>
          <a:off x="587375" y="1411288"/>
          <a:ext cx="7944036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012"/>
                <a:gridCol w="2648012"/>
                <a:gridCol w="264801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m2.2xlarge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$1.010 x</a:t>
                      </a:r>
                      <a:r>
                        <a:rPr kumimoji="1" lang="en-US" altLang="ja-JP" baseline="0" dirty="0" smtClean="0"/>
                        <a:t> 24 </a:t>
                      </a:r>
                      <a:r>
                        <a:rPr kumimoji="1" lang="en-US" altLang="ja-JP" baseline="0" dirty="0" err="1" smtClean="0"/>
                        <a:t>hrs</a:t>
                      </a:r>
                      <a:r>
                        <a:rPr kumimoji="1" lang="en-US" altLang="ja-JP" baseline="0" dirty="0" smtClean="0"/>
                        <a:t> x 31 days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751.4400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m2.2xlarge</a:t>
                      </a:r>
                      <a:r>
                        <a:rPr kumimoji="1" lang="en-US" altLang="ja-JP" baseline="0" dirty="0" smtClean="0"/>
                        <a:t> IOPS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$0.025 x 24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en-US" altLang="ja-JP" baseline="0" dirty="0" err="1" smtClean="0"/>
                        <a:t>hrs</a:t>
                      </a:r>
                      <a:r>
                        <a:rPr kumimoji="1" lang="en-US" altLang="ja-JP" baseline="0" dirty="0" smtClean="0"/>
                        <a:t> x 31 days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18.6000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プロビジョンドストレージ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$0.150 x 500GB x 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225.0000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プロビジョンド</a:t>
                      </a:r>
                      <a:r>
                        <a:rPr kumimoji="1" lang="en-US" altLang="ja-JP" dirty="0" smtClean="0"/>
                        <a:t>IOPS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$0.12 x 1000</a:t>
                      </a:r>
                      <a:r>
                        <a:rPr kumimoji="1" lang="en-US" altLang="ja-JP" baseline="0" dirty="0" smtClean="0"/>
                        <a:t> IOPS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$120.00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b="1" dirty="0" smtClean="0"/>
                        <a:t>Total</a:t>
                      </a:r>
                      <a:endParaRPr kumimoji="1" lang="ja-JP" altLang="en-US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b="1" dirty="0" smtClean="0"/>
                        <a:t>$1,115.04</a:t>
                      </a:r>
                      <a:endParaRPr kumimoji="1" lang="ja-JP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5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集中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集計中</a:t>
            </a:r>
            <a:r>
              <a:rPr lang="en-US" altLang="ja-JP" sz="6000" dirty="0" smtClean="0"/>
              <a:t>….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ちょっと待ってね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23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集中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pic>
        <p:nvPicPr>
          <p:cNvPr id="8" name="図 7" descr="ドドド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933" y="-84403"/>
            <a:ext cx="9801854" cy="694240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結果発表！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〜</a:t>
            </a:r>
            <a:r>
              <a:rPr lang="ja-JP" altLang="en-US" dirty="0"/>
              <a:t>全てを支配する覇者は誰だ</a:t>
            </a:r>
            <a:r>
              <a:rPr lang="en-US" altLang="ja-JP" dirty="0" smtClean="0"/>
              <a:t>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23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星5.png"/>
          <p:cNvPicPr>
            <a:picLocks noChangeAspect="1"/>
          </p:cNvPicPr>
          <p:nvPr/>
        </p:nvPicPr>
        <p:blipFill>
          <a:blip r:embed="rId2">
            <a:alphaModFix amt="4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469853"/>
            <a:ext cx="7772400" cy="1470025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優勝者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371600" y="5152261"/>
            <a:ext cx="6400800" cy="1180705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AWS</a:t>
            </a:r>
            <a:r>
              <a:rPr lang="ja-JP" altLang="en-US" dirty="0">
                <a:solidFill>
                  <a:schemeClr val="tx1"/>
                </a:solidFill>
              </a:rPr>
              <a:t>料金</a:t>
            </a:r>
            <a:r>
              <a:rPr lang="ja-JP" altLang="en-US" dirty="0" smtClean="0">
                <a:solidFill>
                  <a:schemeClr val="tx1"/>
                </a:solidFill>
              </a:rPr>
              <a:t>体系グランドマスター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王者決定戦</a:t>
            </a:r>
            <a:r>
              <a:rPr lang="ja-JP" altLang="ja-JP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初代王者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8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タイムライン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84332"/>
              </p:ext>
            </p:extLst>
          </p:nvPr>
        </p:nvGraphicFramePr>
        <p:xfrm>
          <a:off x="732158" y="1600200"/>
          <a:ext cx="780464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43"/>
                <a:gridCol w="1126020"/>
                <a:gridCol w="5472979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開始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終了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内容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料金を制覇する者は全てを支配する、王者への誘い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>
                    <a:solidFill>
                      <a:srgbClr val="FF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14:00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14:10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趣旨説明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14:10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14:30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料金体系の概要説明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14:30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14:50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決定戦の説明、お試し問題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14:50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15:00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休憩、その間にグループを組んでも良い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全てを支配する覇者は誰だ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15:00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15:40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王者決定戦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15:40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15:50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表彰式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5800" y="469853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sz="4000" dirty="0" smtClean="0"/>
              <a:t>参加有り難うございました！</a:t>
            </a:r>
            <a:endParaRPr kumimoji="1" lang="ja-JP" altLang="en-US" sz="4000" dirty="0"/>
          </a:p>
        </p:txBody>
      </p:sp>
      <p:sp>
        <p:nvSpPr>
          <p:cNvPr id="6" name="タイトル 3"/>
          <p:cNvSpPr txBox="1">
            <a:spLocks/>
          </p:cNvSpPr>
          <p:nvPr/>
        </p:nvSpPr>
        <p:spPr>
          <a:xfrm>
            <a:off x="195375" y="2008607"/>
            <a:ext cx="877563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r>
              <a:rPr lang="en-US" altLang="ja-JP" sz="3600" dirty="0">
                <a:latin typeface="HG丸ｺﾞｼｯｸM-PRO"/>
                <a:ea typeface="HG丸ｺﾞｼｯｸM-PRO"/>
                <a:cs typeface="HG丸ｺﾞｼｯｸM-PRO"/>
              </a:rPr>
              <a:t>https://</a:t>
            </a:r>
            <a:r>
              <a:rPr lang="en-US" altLang="ja-JP" sz="3600" dirty="0" err="1">
                <a:latin typeface="HG丸ｺﾞｼｯｸM-PRO"/>
                <a:ea typeface="HG丸ｺﾞｼｯｸM-PRO"/>
                <a:cs typeface="HG丸ｺﾞｼｯｸM-PRO"/>
              </a:rPr>
              <a:t>github.com</a:t>
            </a:r>
            <a:r>
              <a:rPr lang="en-US" altLang="ja-JP" sz="3600" dirty="0">
                <a:latin typeface="HG丸ｺﾞｼｯｸM-PRO"/>
                <a:ea typeface="HG丸ｺﾞｼｯｸM-PRO"/>
                <a:cs typeface="HG丸ｺﾞｼｯｸM-PRO"/>
              </a:rPr>
              <a:t>/</a:t>
            </a:r>
            <a:r>
              <a:rPr lang="en-US" altLang="ja-JP" sz="3600" dirty="0" err="1">
                <a:latin typeface="HG丸ｺﾞｼｯｸM-PRO"/>
                <a:ea typeface="HG丸ｺﾞｼｯｸM-PRO"/>
                <a:cs typeface="HG丸ｺﾞｼｯｸM-PRO"/>
              </a:rPr>
              <a:t>aws</a:t>
            </a:r>
            <a:r>
              <a:rPr lang="en-US" altLang="ja-JP" sz="3600" dirty="0">
                <a:latin typeface="HG丸ｺﾞｼｯｸM-PRO"/>
                <a:ea typeface="HG丸ｺﾞｼｯｸM-PRO"/>
                <a:cs typeface="HG丸ｺﾞｼｯｸM-PRO"/>
              </a:rPr>
              <a:t>-samurai</a:t>
            </a:r>
            <a:endParaRPr lang="ja-JP" altLang="en-US" sz="3600" dirty="0">
              <a:latin typeface="HG丸ｺﾞｼｯｸM-PRO"/>
              <a:ea typeface="HG丸ｺﾞｼｯｸM-PRO"/>
              <a:cs typeface="HG丸ｺﾞｼｯｸM-PRO"/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570146" y="3614186"/>
            <a:ext cx="8005893" cy="260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/>
                </a:solidFill>
              </a:rPr>
              <a:t>九州・沖縄</a:t>
            </a:r>
            <a:r>
              <a:rPr lang="en-US" altLang="ja-JP" dirty="0" smtClean="0">
                <a:solidFill>
                  <a:schemeClr val="tx1"/>
                </a:solidFill>
              </a:rPr>
              <a:t> AWS SAMURAI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ハンズオン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西島</a:t>
            </a:r>
            <a:r>
              <a:rPr lang="en-US" altLang="ja-JP" dirty="0">
                <a:solidFill>
                  <a:schemeClr val="tx1"/>
                </a:solidFill>
              </a:rPr>
              <a:t> @</a:t>
            </a:r>
            <a:r>
              <a:rPr lang="en-US" altLang="ja-JP" dirty="0" err="1">
                <a:solidFill>
                  <a:schemeClr val="tx1"/>
                </a:solidFill>
              </a:rPr>
              <a:t>k_nishijima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小室</a:t>
            </a:r>
            <a:r>
              <a:rPr lang="en-US" altLang="ja-JP" dirty="0" smtClean="0">
                <a:solidFill>
                  <a:schemeClr val="tx1"/>
                </a:solidFill>
              </a:rPr>
              <a:t> @</a:t>
            </a:r>
            <a:r>
              <a:rPr lang="en-US" altLang="ja-JP" dirty="0" err="1" smtClean="0">
                <a:solidFill>
                  <a:schemeClr val="tx1"/>
                </a:solidFill>
              </a:rPr>
              <a:t>ayakomuro</a:t>
            </a:r>
            <a:endParaRPr lang="ja-JP" altLang="en-US" dirty="0" smtClean="0">
              <a:solidFill>
                <a:schemeClr val="tx1"/>
              </a:solidFill>
            </a:endParaRP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7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決勝戦説明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63091" y="1600200"/>
            <a:ext cx="7582057" cy="4828970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個人、グループどちらでも参加可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リモート参加も可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獲得合計ポイントが一番高い人、グループが優勝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主催者が計算した金額と同じ、もしくはより近い人がポイント獲得</a:t>
            </a:r>
            <a:endParaRPr lang="en-US" altLang="ja-JP" sz="2800" dirty="0" smtClean="0"/>
          </a:p>
          <a:p>
            <a:r>
              <a:rPr lang="ja-JP" altLang="en-US" sz="2800" dirty="0" smtClean="0"/>
              <a:t>これから本戦です！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437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大事な事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ヶ月</a:t>
            </a:r>
            <a:r>
              <a:rPr lang="en-US" altLang="ja-JP" dirty="0" smtClean="0"/>
              <a:t>31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みんな大好き東京リージョン</a:t>
            </a:r>
            <a:endParaRPr lang="en-US" altLang="ja-JP" dirty="0" smtClean="0"/>
          </a:p>
          <a:p>
            <a:r>
              <a:rPr lang="ja-JP" altLang="en-US" dirty="0" smtClean="0"/>
              <a:t>有償アプリ怖い</a:t>
            </a:r>
            <a:r>
              <a:rPr lang="en-US" altLang="ja-JP" dirty="0" smtClean="0"/>
              <a:t>(=Linux/MySQL)</a:t>
            </a:r>
          </a:p>
          <a:p>
            <a:r>
              <a:rPr kumimoji="1" lang="ja-JP" altLang="en-US" dirty="0" smtClean="0"/>
              <a:t>ディスク</a:t>
            </a:r>
            <a:r>
              <a:rPr kumimoji="1" lang="en-US" altLang="ja-JP" dirty="0" smtClean="0"/>
              <a:t>I/O</a:t>
            </a:r>
            <a:r>
              <a:rPr kumimoji="1" lang="ja-JP" altLang="en-US" dirty="0" smtClean="0"/>
              <a:t>は計算しない</a:t>
            </a:r>
            <a:endParaRPr kumimoji="1" lang="en-US" altLang="ja-JP" dirty="0" smtClean="0"/>
          </a:p>
          <a:p>
            <a:r>
              <a:rPr lang="ja-JP" altLang="en-US" dirty="0" smtClean="0"/>
              <a:t>タイプ変更がある場合は該当日の</a:t>
            </a:r>
            <a:r>
              <a:rPr lang="en-US" altLang="ja-JP" dirty="0" smtClean="0"/>
              <a:t>00:00</a:t>
            </a:r>
            <a:r>
              <a:rPr lang="ja-JP" altLang="en-US" dirty="0" smtClean="0"/>
              <a:t>に実行</a:t>
            </a:r>
            <a:endParaRPr lang="en-US" altLang="ja-JP" dirty="0" smtClean="0"/>
          </a:p>
          <a:p>
            <a:r>
              <a:rPr lang="ja-JP" altLang="en-US" dirty="0" smtClean="0"/>
              <a:t>上記に反する場合はその旨明記。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7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集中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スタート！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始まるよ</a:t>
            </a:r>
            <a:r>
              <a:rPr lang="en-US" altLang="ja-JP" dirty="0" smtClean="0"/>
              <a:t>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04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集中線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http:/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投票サイト</a:t>
            </a:r>
            <a:r>
              <a:rPr kumimoji="1" lang="en-US" altLang="ja-JP" sz="2400" dirty="0" smtClean="0"/>
              <a:t>URL(</a:t>
            </a:r>
            <a:r>
              <a:rPr kumimoji="1" lang="ja-JP" altLang="en-US" sz="2400" dirty="0" smtClean="0"/>
              <a:t>停止済み）</a:t>
            </a:r>
            <a:r>
              <a:rPr kumimoji="1" lang="en-US" altLang="ja-JP" sz="2400" dirty="0" smtClean="0"/>
              <a:t>:</a:t>
            </a:r>
            <a:r>
              <a:rPr kumimoji="1" lang="en-US" altLang="ja-JP" sz="2400" dirty="0" smtClean="0"/>
              <a:t>8080</a:t>
            </a:r>
            <a:endParaRPr kumimoji="1" lang="ja-JP" altLang="en-US" sz="2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↑</a:t>
            </a:r>
            <a:r>
              <a:rPr lang="ja-JP" altLang="en-US" dirty="0" smtClean="0"/>
              <a:t>投票画面はこちら</a:t>
            </a:r>
            <a:r>
              <a:rPr lang="en-US" altLang="ja-JP" dirty="0" smtClean="0"/>
              <a:t>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9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1: RDS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8132" y="1410882"/>
            <a:ext cx="4413491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MySQL RDS</a:t>
            </a:r>
          </a:p>
          <a:p>
            <a:r>
              <a:rPr lang="en-US" altLang="ja-JP" sz="2400" dirty="0" smtClean="0"/>
              <a:t>db.m3.medium</a:t>
            </a:r>
          </a:p>
          <a:p>
            <a:r>
              <a:rPr lang="ja-JP" altLang="en-US" sz="2400" dirty="0"/>
              <a:t>標</a:t>
            </a:r>
            <a:r>
              <a:rPr lang="ja-JP" altLang="en-US" sz="2400" dirty="0" smtClean="0"/>
              <a:t>準ストレージ</a:t>
            </a:r>
            <a:r>
              <a:rPr lang="en-US" altLang="ja-JP" sz="2400" dirty="0" smtClean="0"/>
              <a:t> 300GB</a:t>
            </a:r>
            <a:r>
              <a:rPr lang="ja-JP" altLang="en-US" sz="2400" dirty="0" smtClean="0"/>
              <a:t>毎</a:t>
            </a:r>
            <a:endParaRPr lang="en-US" altLang="ja-JP" sz="2400" dirty="0" smtClean="0"/>
          </a:p>
          <a:p>
            <a:r>
              <a:rPr lang="en-US" altLang="ja-JP" sz="2400" dirty="0" smtClean="0"/>
              <a:t>RDS</a:t>
            </a:r>
            <a:r>
              <a:rPr lang="ja-JP" altLang="en-US" sz="2400" dirty="0" smtClean="0"/>
              <a:t>は稼動している</a:t>
            </a:r>
            <a:endParaRPr lang="en-US" altLang="ja-JP" sz="2400" dirty="0" smtClean="0"/>
          </a:p>
          <a:p>
            <a:r>
              <a:rPr lang="ja-JP" altLang="en-US" sz="2400" dirty="0" smtClean="0"/>
              <a:t>複数</a:t>
            </a:r>
            <a:r>
              <a:rPr lang="en-US" altLang="ja-JP" sz="2400" dirty="0" smtClean="0"/>
              <a:t>AZ</a:t>
            </a:r>
            <a:r>
              <a:rPr lang="ja-JP" altLang="en-US" sz="2400" dirty="0" smtClean="0"/>
              <a:t>にリードレプリカ</a:t>
            </a:r>
            <a:endParaRPr lang="en-US" altLang="ja-JP" sz="2400" dirty="0" smtClean="0"/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5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4" name="図 3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50" y="1417638"/>
            <a:ext cx="4197950" cy="35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1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4.png"/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50" y="3304237"/>
            <a:ext cx="4197950" cy="35537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回答</a:t>
            </a:r>
            <a:r>
              <a:rPr kumimoji="1" lang="en-US" altLang="ja-JP" dirty="0" smtClean="0"/>
              <a:t>1: RDS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737207"/>
              </p:ext>
            </p:extLst>
          </p:nvPr>
        </p:nvGraphicFramePr>
        <p:xfrm>
          <a:off x="587375" y="1461396"/>
          <a:ext cx="7689852" cy="299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394"/>
                <a:gridCol w="2869174"/>
                <a:gridCol w="2563284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db.m3.medium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(master)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$0.210 x 24hrs</a:t>
                      </a:r>
                      <a:r>
                        <a:rPr kumimoji="1" lang="en-US" altLang="ja-JP" baseline="0" dirty="0" smtClean="0"/>
                        <a:t> x 31 days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156.2400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db.m3.medium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(Read Replica)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$0.210 x</a:t>
                      </a:r>
                      <a:r>
                        <a:rPr kumimoji="1" lang="en-US" altLang="ja-JP" baseline="0" dirty="0" smtClean="0"/>
                        <a:t> 24 </a:t>
                      </a:r>
                      <a:r>
                        <a:rPr kumimoji="1" lang="en-US" altLang="ja-JP" baseline="0" dirty="0" err="1" smtClean="0"/>
                        <a:t>hrs</a:t>
                      </a:r>
                      <a:r>
                        <a:rPr kumimoji="1" lang="en-US" altLang="ja-JP" baseline="0" dirty="0" smtClean="0"/>
                        <a:t> x 31 days x 3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468.7200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EBS standard storage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$0.12 x 300</a:t>
                      </a:r>
                      <a:r>
                        <a:rPr kumimoji="1" lang="en-US" altLang="ja-JP" baseline="0" dirty="0" smtClean="0"/>
                        <a:t>GB x 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/>
                        <a:t>144.0000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b="1" dirty="0" smtClean="0"/>
                        <a:t>Total</a:t>
                      </a:r>
                      <a:endParaRPr kumimoji="1" lang="ja-JP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b="1" dirty="0" smtClean="0"/>
                        <a:t>$768.9600</a:t>
                      </a:r>
                      <a:endParaRPr kumimoji="1" lang="ja-JP" altLang="en-US" sz="4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42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問題</a:t>
            </a:r>
            <a:r>
              <a:rPr lang="en-US" altLang="ja-JP" dirty="0"/>
              <a:t>2</a:t>
            </a:r>
            <a:r>
              <a:rPr kumimoji="1" lang="en-US" altLang="ja-JP" dirty="0" smtClean="0"/>
              <a:t>: 2</a:t>
            </a:r>
            <a:r>
              <a:rPr lang="en-US" altLang="en-US" dirty="0" smtClean="0"/>
              <a:t>層構成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8132" y="1410882"/>
            <a:ext cx="4413491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Amazon Linux m1.small</a:t>
            </a:r>
          </a:p>
          <a:p>
            <a:r>
              <a:rPr lang="en-US" altLang="ja-JP" sz="2400" dirty="0" smtClean="0"/>
              <a:t>EBS</a:t>
            </a:r>
            <a:r>
              <a:rPr lang="ja-JP" altLang="en-US" sz="2400" dirty="0" smtClean="0"/>
              <a:t>標準ストレージ</a:t>
            </a:r>
            <a:r>
              <a:rPr lang="en-US" altLang="ja-JP" sz="2400" dirty="0" smtClean="0"/>
              <a:t> 8GB</a:t>
            </a:r>
          </a:p>
          <a:p>
            <a:r>
              <a:rPr lang="ja-JP" altLang="en-US" sz="2400" dirty="0"/>
              <a:t>ファイル数は </a:t>
            </a:r>
            <a:r>
              <a:rPr lang="en-US" altLang="ja-JP" sz="2400" dirty="0"/>
              <a:t>1610</a:t>
            </a:r>
            <a:r>
              <a:rPr lang="ja-JP" altLang="en-US" sz="2400" dirty="0"/>
              <a:t>ファイル（</a:t>
            </a:r>
            <a:r>
              <a:rPr lang="en-US" altLang="ja-JP" sz="2400" dirty="0"/>
              <a:t>HTML 100 / CSS 10 / </a:t>
            </a:r>
            <a:r>
              <a:rPr lang="ja-JP" altLang="en-US" sz="2400" dirty="0"/>
              <a:t>画像その他 </a:t>
            </a:r>
            <a:r>
              <a:rPr lang="en-US" altLang="ja-JP" sz="2400" dirty="0"/>
              <a:t>1500</a:t>
            </a:r>
            <a:r>
              <a:rPr lang="ja-JP" altLang="en-US" sz="2400" dirty="0"/>
              <a:t>）</a:t>
            </a:r>
          </a:p>
          <a:p>
            <a:r>
              <a:rPr lang="ja-JP" altLang="en-US" sz="2400" dirty="0"/>
              <a:t>アクセス数は </a:t>
            </a:r>
            <a:r>
              <a:rPr lang="en-US" altLang="ja-JP" sz="2400" dirty="0"/>
              <a:t>10</a:t>
            </a:r>
            <a:r>
              <a:rPr lang="ja-JP" altLang="en-US" sz="2400" dirty="0"/>
              <a:t>万ページビュー </a:t>
            </a:r>
            <a:r>
              <a:rPr lang="en-US" altLang="ja-JP" sz="2400" dirty="0"/>
              <a:t>/ 100</a:t>
            </a:r>
            <a:r>
              <a:rPr lang="ja-JP" altLang="en-US" sz="2400" dirty="0"/>
              <a:t>万</a:t>
            </a:r>
            <a:r>
              <a:rPr lang="ja-JP" altLang="en-US" sz="2400" dirty="0" smtClean="0"/>
              <a:t>ヒット</a:t>
            </a:r>
            <a:endParaRPr lang="en-US" altLang="ja-JP" sz="2400" dirty="0" smtClean="0"/>
          </a:p>
          <a:p>
            <a:r>
              <a:rPr lang="en-US" altLang="ja-JP" sz="2400" dirty="0" smtClean="0"/>
              <a:t>1PV = 2MB</a:t>
            </a:r>
            <a:endParaRPr lang="ja-JP" altLang="en-US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</a:t>
            </a:r>
            <a:r>
              <a:rPr lang="en-US" altLang="ja-JP" sz="2400" dirty="0"/>
              <a:t>5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5" name="図 4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29" y="1417638"/>
            <a:ext cx="2692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5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748</Words>
  <Application>Microsoft Macintosh PowerPoint</Application>
  <PresentationFormat>画面に合わせる (4:3)</PresentationFormat>
  <Paragraphs>181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ホワイト</vt:lpstr>
      <vt:lpstr>AWS料金体系 グランドマスター 王者決定戦 - 本戦- </vt:lpstr>
      <vt:lpstr>タイムライン</vt:lpstr>
      <vt:lpstr>決勝戦説明</vt:lpstr>
      <vt:lpstr>大事な事</vt:lpstr>
      <vt:lpstr>スタート！</vt:lpstr>
      <vt:lpstr>http://投票サイトURL(停止済み）:8080</vt:lpstr>
      <vt:lpstr>問題1: RDS金額算出</vt:lpstr>
      <vt:lpstr>回答1: RDS金額算出</vt:lpstr>
      <vt:lpstr>問題2: 2層構成金額算出</vt:lpstr>
      <vt:lpstr>回答2: 2層構成金額算出</vt:lpstr>
      <vt:lpstr>問題3: ヘルスチェック金額算出</vt:lpstr>
      <vt:lpstr>回答3: ヘルスチェック金額算出</vt:lpstr>
      <vt:lpstr>問題4:MultiAZ金額算出</vt:lpstr>
      <vt:lpstr>回答4:MultiAZ金額算出</vt:lpstr>
      <vt:lpstr>問題5:Raid0金額算出</vt:lpstr>
      <vt:lpstr>回答5:Raid0金額算出</vt:lpstr>
      <vt:lpstr>集計中….</vt:lpstr>
      <vt:lpstr>結果発表！</vt:lpstr>
      <vt:lpstr>優勝者</vt:lpstr>
      <vt:lpstr>参加有り難うございました！</vt:lpstr>
    </vt:vector>
  </TitlesOfParts>
  <Company>SWX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Aya Komuro</dc:creator>
  <cp:lastModifiedBy>Aya Komuro</cp:lastModifiedBy>
  <cp:revision>49</cp:revision>
  <dcterms:created xsi:type="dcterms:W3CDTF">2014-03-02T09:21:13Z</dcterms:created>
  <dcterms:modified xsi:type="dcterms:W3CDTF">2014-03-18T19:20:30Z</dcterms:modified>
</cp:coreProperties>
</file>