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80" r:id="rId7"/>
    <p:sldId id="272" r:id="rId8"/>
    <p:sldId id="268" r:id="rId9"/>
    <p:sldId id="281" r:id="rId10"/>
    <p:sldId id="263" r:id="rId11"/>
    <p:sldId id="269" r:id="rId12"/>
    <p:sldId id="284" r:id="rId13"/>
    <p:sldId id="282" r:id="rId14"/>
    <p:sldId id="271" r:id="rId15"/>
    <p:sldId id="273" r:id="rId16"/>
    <p:sldId id="274" r:id="rId17"/>
    <p:sldId id="264" r:id="rId18"/>
    <p:sldId id="270" r:id="rId19"/>
    <p:sldId id="283" r:id="rId20"/>
    <p:sldId id="265" r:id="rId21"/>
    <p:sldId id="266" r:id="rId22"/>
    <p:sldId id="267" r:id="rId23"/>
    <p:sldId id="285" r:id="rId24"/>
    <p:sldId id="275" r:id="rId25"/>
    <p:sldId id="279" r:id="rId26"/>
    <p:sldId id="276" r:id="rId27"/>
    <p:sldId id="277" r:id="rId28"/>
    <p:sldId id="278" r:id="rId29"/>
    <p:sldId id="286" r:id="rId3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3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391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5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1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923923" y="131798"/>
            <a:ext cx="4220077" cy="850698"/>
          </a:xfrm>
        </p:spPr>
        <p:txBody>
          <a:bodyPr>
            <a:normAutofit/>
          </a:bodyPr>
          <a:lstStyle>
            <a:lvl1pPr>
              <a:defRPr sz="2000" u="sng">
                <a:solidFill>
                  <a:schemeClr val="tx1"/>
                </a:solidFill>
                <a:latin typeface="ヒラギノ角ゴ StdN W8"/>
                <a:ea typeface="ヒラギノ角ゴ StdN W8"/>
                <a:cs typeface="ヒラギノ角ゴ StdN W8"/>
              </a:defRPr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16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5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25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68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27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6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12" y="5591961"/>
            <a:ext cx="1528777" cy="1528777"/>
          </a:xfrm>
          <a:prstGeom prst="rect">
            <a:avLst/>
          </a:prstGeom>
        </p:spPr>
      </p:pic>
      <p:pic>
        <p:nvPicPr>
          <p:cNvPr id="13" name="図 12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668" y="5769014"/>
            <a:ext cx="1528777" cy="1528777"/>
          </a:xfrm>
          <a:prstGeom prst="rect">
            <a:avLst/>
          </a:prstGeom>
        </p:spPr>
      </p:pic>
      <p:pic>
        <p:nvPicPr>
          <p:cNvPr id="11" name="図 10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18112" y="-240111"/>
            <a:ext cx="1528777" cy="1528777"/>
          </a:xfrm>
          <a:prstGeom prst="rect">
            <a:avLst/>
          </a:prstGeom>
        </p:spPr>
      </p:pic>
      <p:pic>
        <p:nvPicPr>
          <p:cNvPr id="10" name="図 9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24" y="-240111"/>
            <a:ext cx="1528777" cy="1528777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1pPr>
          </a:lstStyle>
          <a:p>
            <a:fld id="{87A20906-838A-FE42-BD73-11DF18A1784C}" type="datetimeFigureOut">
              <a:rPr lang="ja-JP" altLang="en-US" smtClean="0"/>
              <a:pPr/>
              <a:t>14/03/09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1pPr>
          </a:lstStyle>
          <a:p>
            <a:fld id="{F0843E3D-E030-F24A-9B31-D0EA2C0E3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 descr="30125004_big_p6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9393" y="-1165434"/>
            <a:ext cx="6900390" cy="924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落書き2014030901.png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077" y="1361780"/>
            <a:ext cx="10107536" cy="60330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340446"/>
            <a:ext cx="7772400" cy="3522294"/>
          </a:xfrm>
        </p:spPr>
        <p:txBody>
          <a:bodyPr>
            <a:normAutofit/>
          </a:bodyPr>
          <a:lstStyle/>
          <a:p>
            <a: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  <a:t>AWS</a:t>
            </a:r>
            <a:r>
              <a:rPr lang="ja-JP" altLang="en-US" sz="6000" dirty="0" smtClean="0">
                <a:latin typeface="ＤＦＰ太丸ゴシック体"/>
                <a:ea typeface="ＤＦＰ太丸ゴシック体"/>
                <a:cs typeface="ＤＦＰ太丸ゴシック体"/>
              </a:rPr>
              <a:t>料金</a:t>
            </a:r>
            <a:r>
              <a:rPr lang="ja-JP" altLang="en-US" sz="6000" dirty="0" smtClean="0">
                <a:latin typeface="ＤＦＰ太丸ゴシック体"/>
                <a:ea typeface="ＤＦＰ太丸ゴシック体"/>
                <a:cs typeface="ＤＦＰ太丸ゴシック体"/>
              </a:rPr>
              <a:t>体系</a:t>
            </a:r>
            <a: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  <a:t/>
            </a:r>
            <a:b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</a:br>
            <a:r>
              <a:rPr lang="ja-JP" altLang="en-US" sz="6000" dirty="0" smtClean="0">
                <a:latin typeface="ＤＦＰ太丸ゴシック体"/>
                <a:ea typeface="ＤＦＰ太丸ゴシック体"/>
                <a:cs typeface="ＤＦＰ太丸ゴシック体"/>
              </a:rPr>
              <a:t>グランドマスター</a:t>
            </a:r>
            <a: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  <a:t/>
            </a:r>
            <a:b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</a:br>
            <a:r>
              <a:rPr lang="ja-JP" altLang="en-US" sz="6000" dirty="0" smtClean="0">
                <a:latin typeface="ＤＦＰ太丸ゴシック体"/>
                <a:ea typeface="ＤＦＰ太丸ゴシック体"/>
                <a:cs typeface="ＤＦＰ太丸ゴシック体"/>
              </a:rPr>
              <a:t>王者</a:t>
            </a:r>
            <a:r>
              <a:rPr lang="ja-JP" altLang="en-US" sz="6000" dirty="0" smtClean="0">
                <a:latin typeface="ＤＦＰ太丸ゴシック体"/>
                <a:ea typeface="ＤＦＰ太丸ゴシック体"/>
                <a:cs typeface="ＤＦＰ太丸ゴシック体"/>
              </a:rPr>
              <a:t>決定戦</a:t>
            </a:r>
            <a:endParaRPr kumimoji="1" lang="ja-JP" altLang="en-US" sz="6000" dirty="0">
              <a:latin typeface="ＤＦＰ太丸ゴシック体"/>
              <a:ea typeface="ＤＦＰ太丸ゴシック体"/>
              <a:cs typeface="ＤＦＰ太丸ゴシック体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0146" y="4462337"/>
            <a:ext cx="8005893" cy="1752600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九州・</a:t>
            </a:r>
            <a:r>
              <a:rPr lang="ja-JP" altLang="en-US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沖縄</a:t>
            </a:r>
            <a:r>
              <a:rPr lang="en-US" altLang="ja-JP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AWS SAMURAI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ハンズオン</a:t>
            </a:r>
            <a:endParaRPr lang="en-US" altLang="ja-JP" dirty="0" smtClean="0">
              <a:solidFill>
                <a:schemeClr val="tx1"/>
              </a:solidFill>
              <a:latin typeface="ＤＦＰ太丸ゴシック体"/>
              <a:ea typeface="ＤＦＰ太丸ゴシック体"/>
              <a:cs typeface="ＤＦＰ太丸ゴシック体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西島</a:t>
            </a:r>
            <a:endParaRPr lang="en-US" altLang="ja-JP" dirty="0">
              <a:solidFill>
                <a:schemeClr val="tx1"/>
              </a:solidFill>
              <a:latin typeface="ＤＦＰ太丸ゴシック体"/>
              <a:ea typeface="ＤＦＰ太丸ゴシック体"/>
              <a:cs typeface="ＤＦＰ太丸ゴシック体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小室</a:t>
            </a:r>
          </a:p>
          <a:p>
            <a:endParaRPr kumimoji="1" lang="ja-JP" altLang="en-US" dirty="0">
              <a:solidFill>
                <a:schemeClr val="tx1"/>
              </a:solidFill>
              <a:latin typeface="ＤＦＰ太丸ゴシック体"/>
              <a:ea typeface="ＤＦＰ太丸ゴシック体"/>
              <a:cs typeface="ＤＦＰ太丸ゴシック体"/>
            </a:endParaRPr>
          </a:p>
        </p:txBody>
      </p:sp>
    </p:spTree>
    <p:extLst>
      <p:ext uri="{BB962C8B-B14F-4D97-AF65-F5344CB8AC3E}">
        <p14:creationId xmlns:p14="http://schemas.microsoft.com/office/powerpoint/2010/main" val="213361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トレージ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56" y="503437"/>
            <a:ext cx="6570195" cy="58696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S3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9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RDS</a:t>
            </a:r>
            <a:endParaRPr kumimoji="1" lang="ja-JP" altLang="en-US" dirty="0"/>
          </a:p>
        </p:txBody>
      </p:sp>
      <p:pic>
        <p:nvPicPr>
          <p:cNvPr id="4" name="図 3" descr="BackupSto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64" y="3929037"/>
            <a:ext cx="6183419" cy="2666732"/>
          </a:xfrm>
          <a:prstGeom prst="rect">
            <a:avLst/>
          </a:prstGeom>
        </p:spPr>
      </p:pic>
      <p:pic>
        <p:nvPicPr>
          <p:cNvPr id="5" name="図 4" descr="Stor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64" y="549948"/>
            <a:ext cx="3892951" cy="31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EBS</a:t>
            </a:r>
            <a:endParaRPr kumimoji="1" lang="ja-JP" altLang="en-US" dirty="0"/>
          </a:p>
        </p:txBody>
      </p:sp>
      <p:pic>
        <p:nvPicPr>
          <p:cNvPr id="3" name="図 2" descr="EBS_Sto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54" y="2035811"/>
            <a:ext cx="4396717" cy="2841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88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転送量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59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ELB</a:t>
            </a:r>
            <a:endParaRPr kumimoji="1" lang="ja-JP" altLang="en-US" dirty="0"/>
          </a:p>
        </p:txBody>
      </p:sp>
      <p:pic>
        <p:nvPicPr>
          <p:cNvPr id="5" name="図 4" descr="E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47" y="2335129"/>
            <a:ext cx="4883783" cy="1689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06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EC2</a:t>
            </a:r>
            <a:endParaRPr kumimoji="1" lang="ja-JP" altLang="en-US" dirty="0"/>
          </a:p>
        </p:txBody>
      </p:sp>
      <p:pic>
        <p:nvPicPr>
          <p:cNvPr id="3" name="図 2" descr="Transfer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6" y="419866"/>
            <a:ext cx="8115065" cy="60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5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EC2</a:t>
            </a:r>
            <a:endParaRPr kumimoji="1" lang="ja-JP" altLang="en-US" dirty="0"/>
          </a:p>
        </p:txBody>
      </p:sp>
      <p:pic>
        <p:nvPicPr>
          <p:cNvPr id="3" name="図 2" descr="Transfer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7" y="1609901"/>
            <a:ext cx="8013070" cy="41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3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S3</a:t>
            </a:r>
            <a:endParaRPr kumimoji="1" lang="ja-JP" altLang="en-US" dirty="0"/>
          </a:p>
        </p:txBody>
      </p:sp>
      <p:pic>
        <p:nvPicPr>
          <p:cNvPr id="3" name="図 2" descr="データ転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05" y="550393"/>
            <a:ext cx="6889274" cy="58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RDS</a:t>
            </a:r>
            <a:endParaRPr kumimoji="1" lang="ja-JP" altLang="en-US" dirty="0"/>
          </a:p>
        </p:txBody>
      </p:sp>
      <p:pic>
        <p:nvPicPr>
          <p:cNvPr id="4" name="図 3" descr="Transfer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7" y="799179"/>
            <a:ext cx="7850926" cy="55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1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69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枠あります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料金を制覇する者は全てを支配する、王者への誘い</a:t>
            </a:r>
            <a:r>
              <a:rPr lang="en-US" altLang="ja-JP" dirty="0" smtClean="0"/>
              <a:t>(14:00-14:50)</a:t>
            </a: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全てを支配する覇者は誰だ</a:t>
            </a:r>
            <a:r>
              <a:rPr lang="en-US" altLang="ja-JP" dirty="0" smtClean="0"/>
              <a:t>(15:00-15:50)</a:t>
            </a:r>
          </a:p>
          <a:p>
            <a:r>
              <a:rPr lang="ja-JP" altLang="en-US" dirty="0" smtClean="0"/>
              <a:t>本資料は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部用です。</a:t>
            </a:r>
            <a:endParaRPr lang="en-US" altLang="ja-JP" dirty="0" smtClean="0"/>
          </a:p>
          <a:p>
            <a:r>
              <a:rPr lang="ja-JP" altLang="en-US" dirty="0" smtClean="0"/>
              <a:t>事前に本資料を参考にする事で</a:t>
            </a:r>
            <a:r>
              <a:rPr lang="en-US" altLang="ja-JP" dirty="0" smtClean="0"/>
              <a:t>2</a:t>
            </a:r>
            <a:r>
              <a:rPr lang="ja-JP" altLang="en-US" dirty="0" smtClean="0"/>
              <a:t>部だけ参加を行う、という事も可能です。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784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S3</a:t>
            </a:r>
            <a:endParaRPr kumimoji="1" lang="ja-JP" altLang="en-US" dirty="0"/>
          </a:p>
        </p:txBody>
      </p:sp>
      <p:pic>
        <p:nvPicPr>
          <p:cNvPr id="3" name="図 2" descr="リクエス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37" y="1273941"/>
            <a:ext cx="5372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5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Route53</a:t>
            </a:r>
            <a:endParaRPr kumimoji="1" lang="ja-JP" altLang="en-US" dirty="0"/>
          </a:p>
        </p:txBody>
      </p:sp>
      <p:pic>
        <p:nvPicPr>
          <p:cNvPr id="3" name="図 2" descr="ホストゾーン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8" y="536855"/>
            <a:ext cx="4638571" cy="3444139"/>
          </a:xfrm>
          <a:prstGeom prst="rect">
            <a:avLst/>
          </a:prstGeom>
        </p:spPr>
      </p:pic>
      <p:pic>
        <p:nvPicPr>
          <p:cNvPr id="5" name="図 4" descr="クエリ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8" y="4164310"/>
            <a:ext cx="6664375" cy="231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6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Route53</a:t>
            </a:r>
            <a:endParaRPr kumimoji="1" lang="ja-JP" altLang="en-US" dirty="0"/>
          </a:p>
        </p:txBody>
      </p:sp>
      <p:pic>
        <p:nvPicPr>
          <p:cNvPr id="4" name="図 3" descr="ヘルスチェッ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20" y="772547"/>
            <a:ext cx="6142461" cy="55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35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EIP</a:t>
            </a:r>
            <a:endParaRPr kumimoji="1" lang="ja-JP" altLang="en-US" dirty="0"/>
          </a:p>
        </p:txBody>
      </p:sp>
      <p:pic>
        <p:nvPicPr>
          <p:cNvPr id="4" name="図 3" descr="EI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23" y="1441889"/>
            <a:ext cx="5397500" cy="347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141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決勝戦説明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63091" y="1600200"/>
            <a:ext cx="7582057" cy="4828970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個人、グループどちらでも参加可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リモート参加も可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獲得合計ポイントが一番高い人、グループが優勝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主催者が計算した金額と同じ、もしくはより近い人がポイント獲得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開始</a:t>
            </a:r>
            <a:r>
              <a:rPr lang="ja-JP" altLang="en-US" sz="2800" dirty="0" smtClean="0"/>
              <a:t>は</a:t>
            </a:r>
            <a:r>
              <a:rPr lang="en-US" altLang="ja-JP" sz="2800" dirty="0" smtClean="0"/>
              <a:t>15:00~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これからお試し問題します！（加算されません）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4370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大事な事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ヶ月</a:t>
            </a:r>
            <a:r>
              <a:rPr lang="en-US" altLang="ja-JP" dirty="0" smtClean="0"/>
              <a:t>31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ja-JP" altLang="en-US" dirty="0" smtClean="0"/>
              <a:t>みんな大好き</a:t>
            </a:r>
            <a:r>
              <a:rPr lang="ja-JP" altLang="en-US" dirty="0" smtClean="0"/>
              <a:t>東京リージョン</a:t>
            </a:r>
            <a:endParaRPr lang="en-US" altLang="ja-JP" dirty="0" smtClean="0"/>
          </a:p>
          <a:p>
            <a:r>
              <a:rPr lang="ja-JP" altLang="en-US" dirty="0" smtClean="0"/>
              <a:t>有償アプリ怖い</a:t>
            </a:r>
            <a:r>
              <a:rPr lang="en-US" altLang="ja-JP" dirty="0" smtClean="0"/>
              <a:t>(=Linux/MySQL)</a:t>
            </a:r>
            <a:endParaRPr lang="en-US" altLang="ja-JP" dirty="0" smtClean="0"/>
          </a:p>
          <a:p>
            <a:r>
              <a:rPr kumimoji="1" lang="ja-JP" altLang="en-US" dirty="0" smtClean="0"/>
              <a:t>ディスク</a:t>
            </a:r>
            <a:r>
              <a:rPr kumimoji="1" lang="en-US" altLang="ja-JP" dirty="0" smtClean="0"/>
              <a:t>I/O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/>
              <a:t>計算</a:t>
            </a:r>
            <a:r>
              <a:rPr kumimoji="1" lang="ja-JP" altLang="en-US" dirty="0" smtClean="0"/>
              <a:t>しない</a:t>
            </a:r>
            <a:endParaRPr kumimoji="1" lang="en-US" altLang="ja-JP" dirty="0" smtClean="0"/>
          </a:p>
          <a:p>
            <a:r>
              <a:rPr lang="ja-JP" altLang="en-US" dirty="0" smtClean="0"/>
              <a:t>タイプ</a:t>
            </a:r>
            <a:r>
              <a:rPr lang="ja-JP" altLang="en-US" dirty="0" smtClean="0"/>
              <a:t>変更がある場合は該当日の</a:t>
            </a:r>
            <a:r>
              <a:rPr lang="en-US" altLang="ja-JP" dirty="0" smtClean="0"/>
              <a:t>00:00</a:t>
            </a:r>
            <a:r>
              <a:rPr lang="ja-JP" altLang="en-US" dirty="0" smtClean="0"/>
              <a:t>に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r>
              <a:rPr lang="ja-JP" altLang="en-US" dirty="0" smtClean="0"/>
              <a:t>上記</a:t>
            </a:r>
            <a:r>
              <a:rPr lang="ja-JP" altLang="en-US" dirty="0" smtClean="0"/>
              <a:t>に反する場合はその旨</a:t>
            </a:r>
            <a:r>
              <a:rPr lang="ja-JP" altLang="en-US" dirty="0" smtClean="0"/>
              <a:t>明記。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71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お試し</a:t>
            </a:r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1</a:t>
            </a:r>
            <a:r>
              <a:rPr kumimoji="1" lang="en-US" altLang="ja-JP" dirty="0" smtClean="0"/>
              <a:t>: EC2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8132" y="1410882"/>
            <a:ext cx="4413491" cy="513013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Amazon Linux</a:t>
            </a:r>
          </a:p>
          <a:p>
            <a:r>
              <a:rPr lang="en-US" altLang="ja-JP" sz="2400" dirty="0" smtClean="0"/>
              <a:t>15</a:t>
            </a:r>
            <a:r>
              <a:rPr lang="ja-JP" altLang="en-US" sz="2400" dirty="0" smtClean="0"/>
              <a:t>日まで</a:t>
            </a:r>
            <a:r>
              <a:rPr lang="en-US" altLang="ja-JP" sz="2400" dirty="0" smtClean="0"/>
              <a:t>m1.small</a:t>
            </a:r>
            <a:endParaRPr lang="en-US" altLang="ja-JP" sz="2400" dirty="0"/>
          </a:p>
          <a:p>
            <a:r>
              <a:rPr lang="en-US" altLang="ja-JP" sz="2400" dirty="0" smtClean="0"/>
              <a:t>16</a:t>
            </a:r>
            <a:r>
              <a:rPr lang="ja-JP" altLang="en-US" sz="2400" dirty="0" smtClean="0"/>
              <a:t>日から</a:t>
            </a:r>
            <a:r>
              <a:rPr lang="en-US" altLang="ja-JP" sz="2400" dirty="0" smtClean="0"/>
              <a:t>m1.xlarge</a:t>
            </a:r>
          </a:p>
          <a:p>
            <a:r>
              <a:rPr lang="en-US" altLang="ja-JP" sz="2400" dirty="0" smtClean="0"/>
              <a:t>EBS</a:t>
            </a:r>
            <a:r>
              <a:rPr lang="ja-JP" altLang="en-US" sz="2400" dirty="0" smtClean="0"/>
              <a:t>無し</a:t>
            </a:r>
            <a:endParaRPr lang="en-US" altLang="ja-JP" sz="2400" dirty="0" smtClean="0"/>
          </a:p>
          <a:p>
            <a:r>
              <a:rPr lang="en-US" altLang="ja-JP" sz="2400" dirty="0" smtClean="0"/>
              <a:t>EIP</a:t>
            </a:r>
            <a:r>
              <a:rPr lang="ja-JP" altLang="en-US" sz="2400" dirty="0" smtClean="0"/>
              <a:t>あり</a:t>
            </a:r>
            <a:endParaRPr lang="en-US" altLang="ja-JP" sz="2400" dirty="0" smtClean="0"/>
          </a:p>
          <a:p>
            <a:r>
              <a:rPr lang="ja-JP" altLang="en-US" sz="2400" dirty="0" smtClean="0"/>
              <a:t>データ転送・ディスク</a:t>
            </a:r>
            <a:r>
              <a:rPr lang="en-US" altLang="ja-JP" sz="2400" dirty="0" smtClean="0"/>
              <a:t>I/O</a:t>
            </a:r>
            <a:r>
              <a:rPr lang="ja-JP" altLang="en-US" sz="2400" dirty="0" smtClean="0"/>
              <a:t>は計算外でよい</a:t>
            </a:r>
            <a:endParaRPr lang="en-US" altLang="ja-JP" sz="2400" dirty="0" smtClean="0"/>
          </a:p>
          <a:p>
            <a:r>
              <a:rPr lang="ja-JP" altLang="en-US" sz="2400" dirty="0" smtClean="0"/>
              <a:t>計算時間</a:t>
            </a:r>
            <a:r>
              <a:rPr lang="en-US" altLang="ja-JP" sz="2400" dirty="0" smtClean="0"/>
              <a:t>: 3</a:t>
            </a:r>
            <a:r>
              <a:rPr lang="ja-JP" altLang="en-US" sz="2400" dirty="0" smtClean="0"/>
              <a:t>分</a:t>
            </a:r>
            <a:endParaRPr kumimoji="1" lang="ja-JP" altLang="en-US" sz="2400" dirty="0"/>
          </a:p>
        </p:txBody>
      </p:sp>
      <p:pic>
        <p:nvPicPr>
          <p:cNvPr id="6" name="図 5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27" y="1306130"/>
            <a:ext cx="3429000" cy="3657600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4981409" y="2270515"/>
            <a:ext cx="3705391" cy="2424241"/>
          </a:xfrm>
          <a:custGeom>
            <a:avLst/>
            <a:gdLst>
              <a:gd name="connsiteX0" fmla="*/ 39280 w 3705391"/>
              <a:gd name="connsiteY0" fmla="*/ 0 h 2278362"/>
              <a:gd name="connsiteX1" fmla="*/ 1440258 w 3705391"/>
              <a:gd name="connsiteY1" fmla="*/ 0 h 2278362"/>
              <a:gd name="connsiteX2" fmla="*/ 1440258 w 3705391"/>
              <a:gd name="connsiteY2" fmla="*/ 968959 h 2278362"/>
              <a:gd name="connsiteX3" fmla="*/ 3705391 w 3705391"/>
              <a:gd name="connsiteY3" fmla="*/ 955865 h 2278362"/>
              <a:gd name="connsiteX4" fmla="*/ 3705391 w 3705391"/>
              <a:gd name="connsiteY4" fmla="*/ 2278362 h 2278362"/>
              <a:gd name="connsiteX5" fmla="*/ 0 w 3705391"/>
              <a:gd name="connsiteY5" fmla="*/ 2252174 h 2278362"/>
              <a:gd name="connsiteX6" fmla="*/ 39280 w 3705391"/>
              <a:gd name="connsiteY6" fmla="*/ 0 h 227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5391" h="2278362">
                <a:moveTo>
                  <a:pt x="39280" y="0"/>
                </a:moveTo>
                <a:lnTo>
                  <a:pt x="1440258" y="0"/>
                </a:lnTo>
                <a:lnTo>
                  <a:pt x="1440258" y="968959"/>
                </a:lnTo>
                <a:lnTo>
                  <a:pt x="3705391" y="955865"/>
                </a:lnTo>
                <a:lnTo>
                  <a:pt x="3705391" y="2278362"/>
                </a:lnTo>
                <a:lnTo>
                  <a:pt x="0" y="2252174"/>
                </a:lnTo>
                <a:lnTo>
                  <a:pt x="39280" y="0"/>
                </a:lnTo>
                <a:close/>
              </a:path>
            </a:pathLst>
          </a:cu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252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お試し</a:t>
            </a:r>
            <a:r>
              <a:rPr kumimoji="1" lang="ja-JP" altLang="en-US" dirty="0" smtClean="0"/>
              <a:t>問題</a:t>
            </a:r>
            <a:r>
              <a:rPr lang="en-US" altLang="ja-JP" dirty="0" smtClean="0"/>
              <a:t>2</a:t>
            </a:r>
            <a:r>
              <a:rPr kumimoji="1" lang="en-US" altLang="ja-JP" dirty="0" smtClean="0"/>
              <a:t>: EBS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4780102" cy="513013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EBS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15</a:t>
            </a:r>
            <a:r>
              <a:rPr lang="ja-JP" altLang="en-US" sz="2400" dirty="0" smtClean="0"/>
              <a:t>日まで</a:t>
            </a:r>
            <a:r>
              <a:rPr lang="en-US" altLang="ja-JP" sz="2400" dirty="0" smtClean="0"/>
              <a:t>10GB</a:t>
            </a:r>
          </a:p>
          <a:p>
            <a:r>
              <a:rPr lang="en-US" altLang="ja-JP" sz="2400" dirty="0" smtClean="0"/>
              <a:t>16</a:t>
            </a:r>
            <a:r>
              <a:rPr lang="ja-JP" altLang="en-US" sz="2400" dirty="0" smtClean="0"/>
              <a:t>日から</a:t>
            </a:r>
            <a:r>
              <a:rPr lang="en-US" altLang="ja-JP" sz="2400" dirty="0" smtClean="0"/>
              <a:t>100G</a:t>
            </a:r>
          </a:p>
          <a:p>
            <a:r>
              <a:rPr lang="ja-JP" altLang="en-US" sz="2400" dirty="0" smtClean="0"/>
              <a:t>スタンダード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ストレージ</a:t>
            </a:r>
            <a:endParaRPr lang="ja-JP" altLang="en-US" sz="2400" dirty="0" smtClean="0"/>
          </a:p>
          <a:p>
            <a:r>
              <a:rPr lang="ja-JP" altLang="en-US" sz="2400" dirty="0" smtClean="0"/>
              <a:t>計算時間</a:t>
            </a:r>
            <a:r>
              <a:rPr lang="en-US" altLang="ja-JP" sz="2400" dirty="0" smtClean="0"/>
              <a:t>: 3</a:t>
            </a:r>
            <a:r>
              <a:rPr lang="ja-JP" altLang="en-US" sz="2400" dirty="0" smtClean="0"/>
              <a:t>分</a:t>
            </a:r>
            <a:endParaRPr kumimoji="1" lang="ja-JP" altLang="en-US" sz="2400" dirty="0"/>
          </a:p>
        </p:txBody>
      </p:sp>
      <p:pic>
        <p:nvPicPr>
          <p:cNvPr id="4" name="図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78" y="1600200"/>
            <a:ext cx="3949700" cy="3937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598999" y="1780789"/>
            <a:ext cx="2369879" cy="1453437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870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お試し</a:t>
            </a:r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3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全体金額算出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4531330" cy="513013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Amazon Linux - </a:t>
            </a:r>
            <a:r>
              <a:rPr lang="en-US" altLang="ja-JP" sz="2400" dirty="0" smtClean="0"/>
              <a:t>m1</a:t>
            </a:r>
            <a:r>
              <a:rPr lang="en-US" altLang="ja-JP" sz="2400" dirty="0" smtClean="0"/>
              <a:t>.small</a:t>
            </a:r>
          </a:p>
          <a:p>
            <a:r>
              <a:rPr lang="en-US" altLang="ja-JP" sz="2400" dirty="0" smtClean="0"/>
              <a:t>EBS</a:t>
            </a:r>
            <a:r>
              <a:rPr lang="ja-JP" altLang="en-US" sz="2400" dirty="0" smtClean="0"/>
              <a:t>は標準ストレージ</a:t>
            </a:r>
            <a:r>
              <a:rPr lang="en-US" altLang="ja-JP" sz="2400" dirty="0" smtClean="0"/>
              <a:t>8GB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（スナップショットなし）</a:t>
            </a:r>
          </a:p>
          <a:p>
            <a:r>
              <a:rPr lang="ja-JP" altLang="en-US" sz="2400" dirty="0" smtClean="0"/>
              <a:t>ファイル数は </a:t>
            </a:r>
            <a:r>
              <a:rPr lang="en-US" altLang="ja-JP" sz="2400" dirty="0" smtClean="0"/>
              <a:t>1610</a:t>
            </a:r>
            <a:r>
              <a:rPr lang="ja-JP" altLang="en-US" sz="2400" dirty="0" smtClean="0"/>
              <a:t>ファイル（</a:t>
            </a:r>
            <a:r>
              <a:rPr lang="en-US" altLang="ja-JP" sz="2400" dirty="0" smtClean="0"/>
              <a:t>HTML 100 / CSS 10 / </a:t>
            </a:r>
            <a:r>
              <a:rPr lang="ja-JP" altLang="en-US" sz="2400" dirty="0" smtClean="0"/>
              <a:t>画像その他 </a:t>
            </a:r>
            <a:r>
              <a:rPr lang="en-US" altLang="ja-JP" sz="2400" dirty="0" smtClean="0"/>
              <a:t>1500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r>
              <a:rPr lang="ja-JP" altLang="en-US" sz="2400" dirty="0" smtClean="0"/>
              <a:t>アクセス数は月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万ページビュー </a:t>
            </a:r>
            <a:r>
              <a:rPr lang="en-US" altLang="ja-JP" sz="2400" dirty="0" smtClean="0"/>
              <a:t>/ 100</a:t>
            </a:r>
            <a:r>
              <a:rPr lang="ja-JP" altLang="en-US" sz="2400" dirty="0" smtClean="0"/>
              <a:t>万ヒット</a:t>
            </a:r>
          </a:p>
          <a:p>
            <a:r>
              <a:rPr lang="ja-JP" altLang="en-US" sz="2400" dirty="0" smtClean="0"/>
              <a:t>計算時間</a:t>
            </a:r>
            <a:r>
              <a:rPr lang="en-US" altLang="ja-JP" sz="2400" dirty="0" smtClean="0"/>
              <a:t>: 5</a:t>
            </a:r>
            <a:r>
              <a:rPr lang="ja-JP" altLang="en-US" sz="2400" dirty="0" smtClean="0"/>
              <a:t>分</a:t>
            </a:r>
            <a:endParaRPr kumimoji="1" lang="ja-JP" altLang="en-US" sz="2400" dirty="0"/>
          </a:p>
        </p:txBody>
      </p:sp>
      <p:pic>
        <p:nvPicPr>
          <p:cNvPr id="5" name="図 4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974" y="2736652"/>
            <a:ext cx="3785397" cy="369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集中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  <p:pic>
        <p:nvPicPr>
          <p:cNvPr id="8" name="図 7" descr="ドドド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933" y="-84403"/>
            <a:ext cx="9801854" cy="6942403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smtClean="0"/>
              <a:t>15</a:t>
            </a:r>
            <a:r>
              <a:rPr kumimoji="1" lang="ja-JP" altLang="en-US" sz="6000" dirty="0" smtClean="0"/>
              <a:t>時から本戦！</a:t>
            </a:r>
            <a:endParaRPr kumimoji="1"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〜</a:t>
            </a:r>
            <a:r>
              <a:rPr lang="ja-JP" altLang="en-US" dirty="0"/>
              <a:t>全てを支配する覇者は誰だ</a:t>
            </a:r>
            <a:r>
              <a:rPr lang="en-US" altLang="ja-JP" dirty="0" smtClean="0"/>
              <a:t>〜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23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タイムライン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884332"/>
              </p:ext>
            </p:extLst>
          </p:nvPr>
        </p:nvGraphicFramePr>
        <p:xfrm>
          <a:off x="732158" y="1600200"/>
          <a:ext cx="780464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43"/>
                <a:gridCol w="1126020"/>
                <a:gridCol w="5472979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開始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終了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内容</a:t>
                      </a: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料金を制覇する者は全てを支配する、王者への誘い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>
                    <a:solidFill>
                      <a:srgbClr val="FF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14:00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14:10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趣旨説明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14:10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14:30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料金体系の概要説明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14:30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14:50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決定戦の説明、お試し問題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14:50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15:00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休憩、その間にグループを組んでも良い</a:t>
                      </a: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全てを支配する覇者は誰だ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15:00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15:40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王者決定戦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15:40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15:50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表彰式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4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本セッション取り扱いサービス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72583" y="1600200"/>
            <a:ext cx="3483869" cy="4525963"/>
          </a:xfrm>
        </p:spPr>
        <p:txBody>
          <a:bodyPr>
            <a:normAutofit/>
          </a:bodyPr>
          <a:lstStyle/>
          <a:p>
            <a:r>
              <a:rPr kumimoji="1" lang="en-US" altLang="ja-JP" sz="4800" dirty="0" smtClean="0"/>
              <a:t>EC2</a:t>
            </a:r>
          </a:p>
          <a:p>
            <a:r>
              <a:rPr lang="en-US" altLang="ja-JP" sz="4800" dirty="0" smtClean="0"/>
              <a:t>S3</a:t>
            </a:r>
          </a:p>
          <a:p>
            <a:r>
              <a:rPr kumimoji="1" lang="en-US" altLang="ja-JP" sz="4800" dirty="0" smtClean="0"/>
              <a:t>EBS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/>
              <a:t>Route53</a:t>
            </a:r>
          </a:p>
          <a:p>
            <a:r>
              <a:rPr lang="en-US" altLang="ja-JP" sz="4800" dirty="0"/>
              <a:t>RDS</a:t>
            </a:r>
          </a:p>
          <a:p>
            <a:r>
              <a:rPr lang="en-US" altLang="ja-JP" sz="4800" dirty="0"/>
              <a:t>ELB</a:t>
            </a:r>
          </a:p>
          <a:p>
            <a:r>
              <a:rPr lang="en-US" altLang="ja-JP" sz="4800" dirty="0"/>
              <a:t>EIP</a:t>
            </a:r>
            <a:endParaRPr lang="ja-JP" altLang="en-US" sz="4800" dirty="0"/>
          </a:p>
          <a:p>
            <a:pPr marL="0" indent="0">
              <a:buNone/>
            </a:pP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3088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料金体系について</a:t>
            </a:r>
            <a:endParaRPr kumimoji="1" lang="ja-JP" altLang="en-US" dirty="0"/>
          </a:p>
        </p:txBody>
      </p:sp>
      <p:pic>
        <p:nvPicPr>
          <p:cNvPr id="6" name="図 5" descr="スクリーンショット 2014-03-09 7.0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60" y="1417637"/>
            <a:ext cx="6596312" cy="49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0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稼動時間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82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EC2</a:t>
            </a:r>
            <a:endParaRPr kumimoji="1" lang="ja-JP" altLang="en-US" dirty="0"/>
          </a:p>
        </p:txBody>
      </p:sp>
      <p:pic>
        <p:nvPicPr>
          <p:cNvPr id="3" name="図 2" descr="Pr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1" y="1165881"/>
            <a:ext cx="7921418" cy="43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RDS</a:t>
            </a:r>
            <a:endParaRPr kumimoji="1" lang="ja-JP" altLang="en-US" dirty="0"/>
          </a:p>
        </p:txBody>
      </p:sp>
      <p:pic>
        <p:nvPicPr>
          <p:cNvPr id="4" name="図 3" descr="MyS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37" y="576135"/>
            <a:ext cx="6490569" cy="59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ストレージ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726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410</Words>
  <Application>Microsoft Macintosh PowerPoint</Application>
  <PresentationFormat>画面に合わせる (4:3)</PresentationFormat>
  <Paragraphs>97</Paragraphs>
  <Slides>29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ホワイト</vt:lpstr>
      <vt:lpstr>AWS料金体系 グランドマスター 王者決定戦</vt:lpstr>
      <vt:lpstr>初めに</vt:lpstr>
      <vt:lpstr>タイムライン</vt:lpstr>
      <vt:lpstr>本セッション取り扱いサービス</vt:lpstr>
      <vt:lpstr>AWSの料金体系について</vt:lpstr>
      <vt:lpstr>稼動時間</vt:lpstr>
      <vt:lpstr>EC2</vt:lpstr>
      <vt:lpstr>RDS</vt:lpstr>
      <vt:lpstr>ストレージ</vt:lpstr>
      <vt:lpstr>S3</vt:lpstr>
      <vt:lpstr>RDS</vt:lpstr>
      <vt:lpstr>EBS</vt:lpstr>
      <vt:lpstr>転送量</vt:lpstr>
      <vt:lpstr>ELB</vt:lpstr>
      <vt:lpstr>EC2</vt:lpstr>
      <vt:lpstr>EC2</vt:lpstr>
      <vt:lpstr>S3</vt:lpstr>
      <vt:lpstr>RDS</vt:lpstr>
      <vt:lpstr>その他</vt:lpstr>
      <vt:lpstr>S3</vt:lpstr>
      <vt:lpstr>Route53</vt:lpstr>
      <vt:lpstr>Route53</vt:lpstr>
      <vt:lpstr>EIP</vt:lpstr>
      <vt:lpstr>決勝戦説明</vt:lpstr>
      <vt:lpstr>大事な事</vt:lpstr>
      <vt:lpstr>お試し問題1: EC2金額算出</vt:lpstr>
      <vt:lpstr>お試し問題2: EBS金額算出</vt:lpstr>
      <vt:lpstr>お試し問題3: 全体金額算出</vt:lpstr>
      <vt:lpstr>15時から本戦！</vt:lpstr>
    </vt:vector>
  </TitlesOfParts>
  <Company>SWX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Aya Komuro</dc:creator>
  <cp:lastModifiedBy>Aya Komuro</cp:lastModifiedBy>
  <cp:revision>23</cp:revision>
  <dcterms:created xsi:type="dcterms:W3CDTF">2014-03-02T09:21:13Z</dcterms:created>
  <dcterms:modified xsi:type="dcterms:W3CDTF">2014-03-09T08:45:20Z</dcterms:modified>
</cp:coreProperties>
</file>