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media/image23.jpg" ContentType="image/png"/>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18"/>
  </p:notesMasterIdLst>
  <p:sldIdLst>
    <p:sldId id="285" r:id="rId5"/>
    <p:sldId id="553" r:id="rId6"/>
    <p:sldId id="442" r:id="rId7"/>
    <p:sldId id="445" r:id="rId8"/>
    <p:sldId id="446" r:id="rId9"/>
    <p:sldId id="436" r:id="rId10"/>
    <p:sldId id="484" r:id="rId11"/>
    <p:sldId id="494" r:id="rId12"/>
    <p:sldId id="523" r:id="rId13"/>
    <p:sldId id="496" r:id="rId14"/>
    <p:sldId id="552" r:id="rId15"/>
    <p:sldId id="510" r:id="rId16"/>
    <p:sldId id="455"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 id="2" name="Leblanc, Kevin" initials="LK" lastIdx="31" clrIdx="6"/>
  <p:cmAuthor id="3" name="Microsoft Office User" initials="Office" lastIdx="7" clrIdx="4"/>
  <p:cmAuthor id="10" name="Heidi Miller" initials="HM [7]" lastIdx="1" clrIdx="5"/>
  <p:cmAuthor id="4" name="Heidi Miller" initials="HM" lastIdx="2"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2735"/>
    <a:srgbClr val="414042"/>
    <a:srgbClr val="F2F4F4"/>
    <a:srgbClr val="595A5D"/>
    <a:srgbClr val="DCDCDC"/>
    <a:srgbClr val="4F81BD"/>
    <a:srgbClr val="0C9B2E"/>
    <a:srgbClr val="FFFAD0"/>
    <a:srgbClr val="FFF8AE"/>
    <a:srgbClr val="FCB64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7453" autoAdjust="0"/>
    <p:restoredTop sz="63801" autoAdjust="0"/>
  </p:normalViewPr>
  <p:slideViewPr>
    <p:cSldViewPr snapToGrid="0" showGuides="1">
      <p:cViewPr varScale="1">
        <p:scale>
          <a:sx n="68" d="100"/>
          <a:sy n="68" d="100"/>
        </p:scale>
        <p:origin x="1176" y="184"/>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2568"/>
    </p:cViewPr>
  </p:outlineViewPr>
  <p:notesTextViewPr>
    <p:cViewPr>
      <p:scale>
        <a:sx n="100" d="100"/>
        <a:sy n="100" d="100"/>
      </p:scale>
      <p:origin x="0" y="0"/>
    </p:cViewPr>
  </p:notesTextViewPr>
  <p:sorterViewPr>
    <p:cViewPr varScale="1">
      <p:scale>
        <a:sx n="1" d="1"/>
        <a:sy n="1" d="1"/>
      </p:scale>
      <p:origin x="0" y="-3570"/>
    </p:cViewPr>
  </p:sorterViewPr>
  <p:notesViewPr>
    <p:cSldViewPr snapToGrid="0">
      <p:cViewPr varScale="1">
        <p:scale>
          <a:sx n="92" d="100"/>
          <a:sy n="92" d="100"/>
        </p:scale>
        <p:origin x="2604" y="5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mazon Ember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mazon Ember Regular" charset="0"/>
              </a:defRPr>
            </a:lvl1pPr>
          </a:lstStyle>
          <a:p>
            <a:fld id="{0B25AC41-3BEC-9247-8322-91B80C013F2D}" type="datetimeFigureOut">
              <a:rPr lang="en-US" smtClean="0"/>
              <a:pPr/>
              <a:t>8/21/18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mazon Ember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mazon Ember Regular" charset="0"/>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b="0" i="0" kern="1200">
        <a:solidFill>
          <a:schemeClr val="tx1"/>
        </a:solidFill>
        <a:latin typeface="Amazon Ember Regular" charset="0"/>
        <a:ea typeface="+mn-ea"/>
        <a:cs typeface="+mn-cs"/>
      </a:defRPr>
    </a:lvl1pPr>
    <a:lvl2pPr marL="457200" algn="l" defTabSz="457200" rtl="0" eaLnBrk="1" latinLnBrk="0" hangingPunct="1">
      <a:defRPr sz="1200" b="0" i="0" kern="1200">
        <a:solidFill>
          <a:schemeClr val="tx1"/>
        </a:solidFill>
        <a:latin typeface="Amazon Ember Regular" charset="0"/>
        <a:ea typeface="+mn-ea"/>
        <a:cs typeface="+mn-cs"/>
      </a:defRPr>
    </a:lvl2pPr>
    <a:lvl3pPr marL="914400" algn="l" defTabSz="457200" rtl="0" eaLnBrk="1" latinLnBrk="0" hangingPunct="1">
      <a:defRPr sz="1200" b="0" i="0" kern="1200">
        <a:solidFill>
          <a:schemeClr val="tx1"/>
        </a:solidFill>
        <a:latin typeface="Amazon Ember Regular" charset="0"/>
        <a:ea typeface="+mn-ea"/>
        <a:cs typeface="+mn-cs"/>
      </a:defRPr>
    </a:lvl3pPr>
    <a:lvl4pPr marL="1371600" algn="l" defTabSz="457200" rtl="0" eaLnBrk="1" latinLnBrk="0" hangingPunct="1">
      <a:defRPr sz="1200" b="0" i="0" kern="1200">
        <a:solidFill>
          <a:schemeClr val="tx1"/>
        </a:solidFill>
        <a:latin typeface="Amazon Ember Regular" charset="0"/>
        <a:ea typeface="+mn-ea"/>
        <a:cs typeface="+mn-cs"/>
      </a:defRPr>
    </a:lvl4pPr>
    <a:lvl5pPr marL="1828800" algn="l" defTabSz="457200" rtl="0" eaLnBrk="1" latinLnBrk="0" hangingPunct="1">
      <a:defRPr sz="1200" b="0" i="0" kern="1200">
        <a:solidFill>
          <a:schemeClr val="tx1"/>
        </a:solidFill>
        <a:latin typeface="Amazon Ember Regular"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 typeface="Arial" charset="0"/>
              <a:buChar char="•"/>
            </a:pPr>
            <a:endParaRPr lang="en-US" b="1" dirty="0"/>
          </a:p>
          <a:p>
            <a:pPr marL="174708" indent="-174708">
              <a:buFont typeface="Arial" charset="0"/>
              <a:buChar char="•"/>
            </a:pPr>
            <a:endParaRPr lang="en-US" baseline="0" dirty="0"/>
          </a:p>
          <a:p>
            <a:pPr marL="174708" indent="-174708">
              <a:buFont typeface="Arial" charset="0"/>
              <a:buChar char="•"/>
            </a:pPr>
            <a:endParaRPr lang="en-US" b="0" baseline="0" dirty="0"/>
          </a:p>
          <a:p>
            <a:pPr marL="174708" indent="-174708" defTabSz="465887">
              <a:buFont typeface="Arial" charset="0"/>
              <a:buChar char="•"/>
              <a:defRPr/>
            </a:pPr>
            <a:endParaRPr lang="en-US" b="1" baseline="0" dirty="0"/>
          </a:p>
          <a:p>
            <a:pPr marL="174708" indent="-174708">
              <a:buFont typeface="Arial" charset="0"/>
              <a:buChar cha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40931154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2916176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en-US" i="1" baseline="0" dirty="0"/>
              <a:t>Still working with partner team to confirm all logos</a:t>
            </a:r>
          </a:p>
          <a:p>
            <a:pPr marL="0" marR="0" indent="0" defTabSz="457200" eaLnBrk="1" fontAlgn="auto" latinLnBrk="0" hangingPunct="1">
              <a:lnSpc>
                <a:spcPct val="117999"/>
              </a:lnSpc>
              <a:spcBef>
                <a:spcPts val="0"/>
              </a:spcBef>
              <a:spcAft>
                <a:spcPts val="0"/>
              </a:spcAft>
              <a:buClrTx/>
              <a:buSzTx/>
              <a:buFontTx/>
              <a:buNone/>
              <a:tabLst/>
              <a:defRPr/>
            </a:pPr>
            <a:endParaRPr lang="en-US" i="1" baseline="0" dirty="0"/>
          </a:p>
          <a:p>
            <a:pPr marL="0" marR="0" indent="0" defTabSz="457200" eaLnBrk="1" fontAlgn="auto" latinLnBrk="0" hangingPunct="1">
              <a:lnSpc>
                <a:spcPct val="117999"/>
              </a:lnSpc>
              <a:spcBef>
                <a:spcPts val="0"/>
              </a:spcBef>
              <a:spcAft>
                <a:spcPts val="0"/>
              </a:spcAft>
              <a:buClrTx/>
              <a:buSzTx/>
              <a:buFontTx/>
              <a:buNone/>
              <a:tabLst/>
              <a:defRPr/>
            </a:pPr>
            <a:r>
              <a:rPr lang="en-US" baseline="0" dirty="0"/>
              <a:t>And this is a </a:t>
            </a:r>
            <a:r>
              <a:rPr lang="en-US" b="1" baseline="0" dirty="0"/>
              <a:t>GLOBAL </a:t>
            </a:r>
            <a:r>
              <a:rPr lang="en-US" b="0" baseline="0" dirty="0"/>
              <a:t>program – we already have partners in LATAM, Europe, and Australia, and we really want to see more of you taking advantage of this – THIS is the new “high bar” to achieve for partners. </a:t>
            </a:r>
            <a:endParaRPr lang="en-US" baseline="0" dirty="0"/>
          </a:p>
          <a:p>
            <a:r>
              <a:rPr lang="en-US" dirty="0"/>
              <a:t>At</a:t>
            </a:r>
            <a:r>
              <a:rPr lang="en-US" baseline="0" dirty="0"/>
              <a:t> Amazon we talk a lot about raising the bar, and setting a high bar for everything we do. This is our new HIGH BAR for you, our partners in the government space around the world. We are here to help you achieve this competency and know you’ll use this as a platform to further grow your businesses. </a:t>
            </a:r>
            <a:endParaRPr lang="en-US" dirty="0"/>
          </a:p>
        </p:txBody>
      </p:sp>
    </p:spTree>
    <p:extLst>
      <p:ext uri="{BB962C8B-B14F-4D97-AF65-F5344CB8AC3E}">
        <p14:creationId xmlns:p14="http://schemas.microsoft.com/office/powerpoint/2010/main" val="2498928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Solution will be fully Modular in nature, meeting the customer where they need to be, leveraging the partner solutions they have developed skill-sets for.</a:t>
            </a:r>
          </a:p>
          <a:p>
            <a:endParaRPr lang="en-US" dirty="0"/>
          </a:p>
          <a:p>
            <a:r>
              <a:rPr lang="en-US" b="1" dirty="0"/>
              <a:t>The Top DevOps Partners aligned to this initiative are:</a:t>
            </a:r>
          </a:p>
          <a:p>
            <a:endParaRPr lang="en-US" dirty="0"/>
          </a:p>
          <a:p>
            <a:pPr marL="228600" indent="-228600">
              <a:buAutoNum type="arabicPeriod"/>
            </a:pPr>
            <a:r>
              <a:rPr lang="en-US" dirty="0"/>
              <a:t>GitHub</a:t>
            </a:r>
          </a:p>
          <a:p>
            <a:pPr marL="228600" indent="-228600">
              <a:buAutoNum type="arabicPeriod"/>
            </a:pPr>
            <a:r>
              <a:rPr lang="en-US" dirty="0"/>
              <a:t>Chef</a:t>
            </a:r>
          </a:p>
          <a:p>
            <a:pPr marL="228600" indent="-228600">
              <a:buAutoNum type="arabicPeriod"/>
            </a:pPr>
            <a:r>
              <a:rPr lang="en-US" dirty="0"/>
              <a:t>Puppet</a:t>
            </a:r>
          </a:p>
          <a:p>
            <a:pPr marL="228600" indent="-228600">
              <a:buAutoNum type="arabicPeriod"/>
            </a:pPr>
            <a:r>
              <a:rPr lang="en-US" dirty="0"/>
              <a:t>Ansible – (Red Hat)</a:t>
            </a:r>
          </a:p>
          <a:p>
            <a:pPr marL="228600" indent="-228600">
              <a:buAutoNum type="arabicPeriod"/>
            </a:pPr>
            <a:r>
              <a:rPr lang="en-US" dirty="0"/>
              <a:t>With plans to add </a:t>
            </a:r>
            <a:r>
              <a:rPr lang="en-US" dirty="0" err="1"/>
              <a:t>Hashi</a:t>
            </a:r>
            <a:r>
              <a:rPr lang="en-US" dirty="0"/>
              <a:t>-Corp and other emerging solutions as we enhance the overall value proposition</a:t>
            </a:r>
          </a:p>
          <a:p>
            <a:pPr marL="228600" indent="-228600">
              <a:buAutoNum type="arabicPeriod"/>
            </a:pPr>
            <a:endParaRPr lang="en-US" dirty="0"/>
          </a:p>
          <a:p>
            <a:pPr marL="0" indent="0">
              <a:buNone/>
            </a:pPr>
            <a:r>
              <a:rPr lang="en-US" b="1" dirty="0"/>
              <a:t>The Top Security Partners aligned to this initiative are:</a:t>
            </a:r>
          </a:p>
          <a:p>
            <a:pPr marL="228600" indent="-228600">
              <a:buAutoNum type="arabicPeriod"/>
            </a:pPr>
            <a:endParaRPr lang="en-US" dirty="0"/>
          </a:p>
          <a:p>
            <a:pPr marL="228600" indent="-228600">
              <a:buAutoNum type="arabicPeriod"/>
            </a:pPr>
            <a:r>
              <a:rPr lang="en-US" dirty="0"/>
              <a:t>CIS</a:t>
            </a:r>
          </a:p>
          <a:p>
            <a:pPr marL="228600" indent="-228600">
              <a:buAutoNum type="arabicPeriod"/>
            </a:pPr>
            <a:r>
              <a:rPr lang="en-US" dirty="0" err="1"/>
              <a:t>Anitian</a:t>
            </a:r>
            <a:endParaRPr lang="en-US" dirty="0"/>
          </a:p>
          <a:p>
            <a:pPr marL="228600" indent="-228600">
              <a:buAutoNum type="arabicPeriod"/>
            </a:pPr>
            <a:r>
              <a:rPr lang="en-US" dirty="0" err="1"/>
              <a:t>Allgress</a:t>
            </a:r>
            <a:endParaRPr lang="en-US" dirty="0"/>
          </a:p>
          <a:p>
            <a:pPr marL="228600" indent="-228600">
              <a:buAutoNum type="arabicPeriod"/>
            </a:pPr>
            <a:r>
              <a:rPr lang="en-US" dirty="0"/>
              <a:t>Telos</a:t>
            </a:r>
          </a:p>
          <a:p>
            <a:pPr marL="228600" indent="-228600">
              <a:buAutoNum type="arabicPeriod"/>
            </a:pPr>
            <a:r>
              <a:rPr lang="en-US" dirty="0" err="1"/>
              <a:t>Splunk</a:t>
            </a:r>
            <a:endParaRPr lang="en-US" dirty="0"/>
          </a:p>
          <a:p>
            <a:pPr marL="228600" indent="-228600">
              <a:buAutoNum type="arabicPeriod"/>
            </a:pPr>
            <a:r>
              <a:rPr lang="en-US" dirty="0" err="1"/>
              <a:t>CloudChecker</a:t>
            </a:r>
            <a:endParaRPr lang="en-US" dirty="0"/>
          </a:p>
          <a:p>
            <a:pPr marL="228600" indent="-228600">
              <a:buAutoNum type="arabicPeriod"/>
            </a:pPr>
            <a:r>
              <a:rPr lang="en-US" dirty="0"/>
              <a:t>Barracuda</a:t>
            </a:r>
          </a:p>
          <a:p>
            <a:pPr marL="228600" indent="-228600">
              <a:buAutoNum type="arabicPeriod"/>
            </a:pPr>
            <a:r>
              <a:rPr lang="en-US" dirty="0"/>
              <a:t>Palo Alto Networks</a:t>
            </a:r>
          </a:p>
          <a:p>
            <a:pPr marL="228600" indent="-228600">
              <a:buAutoNum type="arabicPeriod"/>
            </a:pPr>
            <a:r>
              <a:rPr lang="en-US" dirty="0" err="1"/>
              <a:t>CoalFire</a:t>
            </a:r>
            <a:endParaRPr lang="en-US" dirty="0"/>
          </a:p>
          <a:p>
            <a:pPr marL="228600" indent="-228600">
              <a:buAutoNum type="arabicPeriod"/>
            </a:pPr>
            <a:r>
              <a:rPr lang="en-US" dirty="0"/>
              <a:t> </a:t>
            </a:r>
            <a:r>
              <a:rPr lang="en-US" dirty="0" err="1"/>
              <a:t>Kratos</a:t>
            </a:r>
            <a:endParaRPr lang="en-US" dirty="0"/>
          </a:p>
          <a:p>
            <a:pPr marL="228600" indent="-228600">
              <a:buAutoNum type="arabicPeriod"/>
            </a:pPr>
            <a:r>
              <a:rPr lang="en-US" dirty="0"/>
              <a:t> Booz Allen Hamilton</a:t>
            </a:r>
          </a:p>
          <a:p>
            <a:pPr marL="228600" indent="-228600">
              <a:buAutoNum type="arabicPeriod"/>
            </a:pPr>
            <a:r>
              <a:rPr lang="en-US" dirty="0"/>
              <a:t> </a:t>
            </a:r>
            <a:r>
              <a:rPr lang="en-US" dirty="0" err="1"/>
              <a:t>Yubico</a:t>
            </a:r>
            <a:endParaRPr lang="en-US" dirty="0"/>
          </a:p>
          <a:p>
            <a:pPr marL="228600" indent="-228600">
              <a:buAutoNum type="arabicPeriod"/>
            </a:pPr>
            <a:r>
              <a:rPr lang="en-US" dirty="0"/>
              <a:t> OKTA</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2745318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13</a:t>
            </a:fld>
            <a:endParaRPr lang="en-US" dirty="0"/>
          </a:p>
        </p:txBody>
      </p:sp>
    </p:spTree>
    <p:extLst>
      <p:ext uri="{BB962C8B-B14F-4D97-AF65-F5344CB8AC3E}">
        <p14:creationId xmlns:p14="http://schemas.microsoft.com/office/powerpoint/2010/main" val="3482986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269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latin typeface="Arial" charset="0"/>
              </a:rPr>
              <a:t>2 Things to take away from this module:</a:t>
            </a:r>
          </a:p>
          <a:p>
            <a:endParaRPr lang="en-US" altLang="en-US" dirty="0">
              <a:latin typeface="Arial" charset="0"/>
            </a:endParaRPr>
          </a:p>
          <a:p>
            <a:pPr marL="228600" indent="-228600">
              <a:buAutoNum type="arabicPeriod"/>
            </a:pPr>
            <a:r>
              <a:rPr lang="en-US" altLang="en-US" dirty="0">
                <a:latin typeface="Arial" charset="0"/>
              </a:rPr>
              <a:t>Secure DevOps, </a:t>
            </a:r>
            <a:r>
              <a:rPr lang="en-US" altLang="en-US" dirty="0" err="1">
                <a:latin typeface="Arial" charset="0"/>
              </a:rPr>
              <a:t>SecDevOps</a:t>
            </a:r>
            <a:r>
              <a:rPr lang="en-US" altLang="en-US" dirty="0">
                <a:latin typeface="Arial" charset="0"/>
              </a:rPr>
              <a:t>, DevSecOps – Pick your term, they are at the heart of cloud service transformation.  </a:t>
            </a:r>
          </a:p>
          <a:p>
            <a:pPr marL="685800" lvl="1" indent="-228600">
              <a:buAutoNum type="arabicPeriod"/>
            </a:pPr>
            <a:r>
              <a:rPr lang="en-US" altLang="en-US" dirty="0">
                <a:latin typeface="Arial" charset="0"/>
              </a:rPr>
              <a:t>We say all 3, because its critical each group is represented in standups, sprints, iteration, or overall planning.  If we’re to “Shift-Left”, we must understand what the security and operational requirements are too, not just what new feature we want to build.</a:t>
            </a:r>
          </a:p>
          <a:p>
            <a:pPr marL="685800" lvl="1" indent="-228600">
              <a:buAutoNum type="arabicPeriod"/>
            </a:pPr>
            <a:r>
              <a:rPr lang="en-US" altLang="en-US" dirty="0">
                <a:latin typeface="Arial" charset="0"/>
              </a:rPr>
              <a:t>Cloud Services, represent a mechanism to deploy levels of automation of everything from Infra-structure, to policy, to governance, to compliance “As Code”.  Cloud promises agility, experimentation and transformative practices.  Why would you use the same legacy practices in place on-premise?  Trust the automation.  Refine your process.</a:t>
            </a:r>
          </a:p>
          <a:p>
            <a:pPr marL="228600" indent="-228600">
              <a:buAutoNum type="arabicPeriod"/>
            </a:pPr>
            <a:endParaRPr lang="en-US" altLang="en-US" dirty="0">
              <a:latin typeface="Arial" charset="0"/>
            </a:endParaRPr>
          </a:p>
          <a:p>
            <a:pPr marL="228600" indent="-228600">
              <a:buAutoNum type="arabicPeriod"/>
            </a:pPr>
            <a:r>
              <a:rPr lang="en-US" altLang="en-US" dirty="0">
                <a:latin typeface="Arial" charset="0"/>
              </a:rPr>
              <a:t>Social Engineering, and the Community of Developers, Partners, and resources, allow organizations to make these types of migrations, while modernizing the process/policy by which they deliver, enhance and innovate. The community is doing this.  The resources are out there to get started quickly with AWS, and it is not that hard.</a:t>
            </a:r>
          </a:p>
        </p:txBody>
      </p:sp>
      <p:sp>
        <p:nvSpPr>
          <p:cNvPr id="12697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eaLnBrk="0" fontAlgn="base" hangingPunct="0">
              <a:spcBef>
                <a:spcPct val="0"/>
              </a:spcBef>
              <a:spcAft>
                <a:spcPct val="0"/>
              </a:spcAft>
              <a:defRPr>
                <a:solidFill>
                  <a:schemeClr val="tx1"/>
                </a:solidFill>
                <a:latin typeface="Arial" charset="0"/>
              </a:defRPr>
            </a:lvl6pPr>
            <a:lvl7pPr marL="2971800" indent="-228600" defTabSz="457200" eaLnBrk="0" fontAlgn="base" hangingPunct="0">
              <a:spcBef>
                <a:spcPct val="0"/>
              </a:spcBef>
              <a:spcAft>
                <a:spcPct val="0"/>
              </a:spcAft>
              <a:defRPr>
                <a:solidFill>
                  <a:schemeClr val="tx1"/>
                </a:solidFill>
                <a:latin typeface="Arial" charset="0"/>
              </a:defRPr>
            </a:lvl7pPr>
            <a:lvl8pPr marL="3429000" indent="-228600" defTabSz="457200" eaLnBrk="0" fontAlgn="base" hangingPunct="0">
              <a:spcBef>
                <a:spcPct val="0"/>
              </a:spcBef>
              <a:spcAft>
                <a:spcPct val="0"/>
              </a:spcAft>
              <a:defRPr>
                <a:solidFill>
                  <a:schemeClr val="tx1"/>
                </a:solidFill>
                <a:latin typeface="Arial" charset="0"/>
              </a:defRPr>
            </a:lvl8pPr>
            <a:lvl9pPr marL="3886200" indent="-228600" defTabSz="4572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fld id="{8E870D3B-7A32-8A42-A7C2-2DFE28EECEE6}" type="slidenum">
              <a:rPr lang="en-US" altLang="en-US"/>
              <a:pPr fontAlgn="base">
                <a:spcBef>
                  <a:spcPct val="0"/>
                </a:spcBef>
                <a:spcAft>
                  <a:spcPct val="0"/>
                </a:spcAft>
              </a:pPr>
              <a:t>2</a:t>
            </a:fld>
            <a:endParaRPr lang="en-US" altLang="en-US"/>
          </a:p>
        </p:txBody>
      </p:sp>
    </p:spTree>
    <p:extLst>
      <p:ext uri="{BB962C8B-B14F-4D97-AF65-F5344CB8AC3E}">
        <p14:creationId xmlns:p14="http://schemas.microsoft.com/office/powerpoint/2010/main" val="154968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DevOps and DevSecOps – Unification of people, process, tooling to deliver value.</a:t>
            </a:r>
          </a:p>
          <a:p>
            <a:endParaRPr lang="en-US" dirty="0"/>
          </a:p>
          <a:p>
            <a:r>
              <a:rPr lang="en-US" dirty="0"/>
              <a:t>At the core of everything we do, in any engineering effort.</a:t>
            </a:r>
          </a:p>
          <a:p>
            <a:endParaRPr lang="en-US" dirty="0"/>
          </a:p>
          <a:p>
            <a:r>
              <a:rPr lang="en-US" dirty="0"/>
              <a:t>2 Fundamental problems solved:</a:t>
            </a:r>
          </a:p>
          <a:p>
            <a:endParaRPr lang="en-US" dirty="0"/>
          </a:p>
          <a:p>
            <a:pPr marL="228600" indent="-228600">
              <a:buAutoNum type="arabicPeriod"/>
            </a:pPr>
            <a:r>
              <a:rPr lang="en-US" dirty="0"/>
              <a:t>Consistency of environment problem:</a:t>
            </a:r>
          </a:p>
          <a:p>
            <a:pPr marL="685800" lvl="1" indent="-228600">
              <a:buAutoNum type="arabicPeriod"/>
            </a:pPr>
            <a:r>
              <a:rPr lang="en-US" dirty="0"/>
              <a:t>Engineering builds something, pushes to Operations, Ops Motions, something breaks. – “Hey it broke!” – ”I don’t know it built on my desktop”.  Packaging environment, compliance, security, test runs, and controls, along side source as code, executing the build out of each environment across dev/test/staging, ensures apples to apples environments, remediation are minutes now.</a:t>
            </a:r>
          </a:p>
          <a:p>
            <a:pPr marL="228600" lvl="0" indent="-228600">
              <a:buAutoNum type="arabicPeriod"/>
            </a:pPr>
            <a:endParaRPr lang="en-US" dirty="0"/>
          </a:p>
          <a:p>
            <a:pPr marL="228600" lvl="0" indent="-228600">
              <a:buAutoNum type="arabicPeriod"/>
            </a:pPr>
            <a:r>
              <a:rPr lang="en-US" dirty="0"/>
              <a:t>Speed/Agility – Agile Development promises from the Mission owners!</a:t>
            </a:r>
          </a:p>
          <a:p>
            <a:pPr marL="685800" lvl="1" indent="-228600">
              <a:buAutoNum type="arabicPeriod"/>
            </a:pPr>
            <a:r>
              <a:rPr lang="en-US" dirty="0"/>
              <a:t>Beyond consistency of environment, got good at Agile.  Mission owner is sold on it, we can release new features every 3 weeks.  </a:t>
            </a:r>
          </a:p>
          <a:p>
            <a:pPr marL="1143000" lvl="2" indent="-228600">
              <a:buAutoNum type="arabicPeriod"/>
            </a:pPr>
            <a:r>
              <a:rPr lang="en-US" dirty="0"/>
              <a:t>Code drops go over</a:t>
            </a:r>
          </a:p>
          <a:p>
            <a:pPr marL="1143000" lvl="2" indent="-228600">
              <a:buAutoNum type="arabicPeriod"/>
            </a:pPr>
            <a:r>
              <a:rPr lang="en-US" dirty="0"/>
              <a:t>Operations motions</a:t>
            </a:r>
          </a:p>
          <a:p>
            <a:pPr marL="1143000" lvl="2" indent="-228600">
              <a:buAutoNum type="arabicPeriod"/>
            </a:pPr>
            <a:r>
              <a:rPr lang="en-US" dirty="0"/>
              <a:t>Get to testing, new drop.</a:t>
            </a:r>
          </a:p>
          <a:p>
            <a:pPr marL="1143000" lvl="2" indent="-228600">
              <a:buAutoNum type="arabicPeriod"/>
            </a:pPr>
            <a:r>
              <a:rPr lang="en-US" dirty="0"/>
              <a:t>Get to staging, another drop.</a:t>
            </a:r>
          </a:p>
          <a:p>
            <a:pPr marL="1143000" lvl="2" indent="-228600">
              <a:buAutoNum type="arabicPeriod"/>
            </a:pPr>
            <a:r>
              <a:rPr lang="en-US" dirty="0"/>
              <a:t>Ready to move to delivery, another</a:t>
            </a:r>
          </a:p>
          <a:p>
            <a:pPr marL="1143000" lvl="2" indent="-228600">
              <a:buAutoNum type="arabicPeriod"/>
            </a:pPr>
            <a:r>
              <a:rPr lang="en-US" dirty="0"/>
              <a:t>Mission owner complains to development – Go talk to ops, they can’t move fast enough.</a:t>
            </a:r>
          </a:p>
        </p:txBody>
      </p:sp>
    </p:spTree>
    <p:extLst>
      <p:ext uri="{BB962C8B-B14F-4D97-AF65-F5344CB8AC3E}">
        <p14:creationId xmlns:p14="http://schemas.microsoft.com/office/powerpoint/2010/main" val="2305433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Key points – Modularity across the community – Meeting engineers with the skill sets they have.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Identify 4 phases. – GitHub, with its shared ability to tie into any tool in the SDLC or Release process, can provide out of box ability to deliver meaningful process transformation.  Show that later.</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more information we feed into the end-point, the smarter we can be.  This includes Access Controls.  Compliance Checks.  Security Scans.  All should be deployed as soon as code is checked back in and built.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402419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CI – Adoption phase – Centralized Build/Source mechanism, packaged with environment variables for execution.  Testing becomes is done manually.</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t>Cdelivery</a:t>
            </a:r>
            <a:r>
              <a:rPr lang="en-US" dirty="0"/>
              <a:t> – Test automation becomes reality – still require sign offs or gates before releasing to production.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t>Cdeployment</a:t>
            </a:r>
            <a:r>
              <a:rPr lang="en-US" dirty="0"/>
              <a:t> – End to end automation of Build, Test, Release, and Compliance checks, consistent push to production.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 Speak to blue green testing, IP swapping, ability to test “In production”.</a:t>
            </a:r>
          </a:p>
          <a:p>
            <a:endParaRPr lang="en-US" dirty="0"/>
          </a:p>
        </p:txBody>
      </p:sp>
    </p:spTree>
    <p:extLst>
      <p:ext uri="{BB962C8B-B14F-4D97-AF65-F5344CB8AC3E}">
        <p14:creationId xmlns:p14="http://schemas.microsoft.com/office/powerpoint/2010/main" val="1199390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Pure problem on the DevOps side – </a:t>
            </a:r>
          </a:p>
          <a:p>
            <a:endParaRPr lang="en-US" dirty="0"/>
          </a:p>
          <a:p>
            <a:r>
              <a:rPr lang="en-US" dirty="0"/>
              <a:t>Nothing matters if it all comes to a screeching </a:t>
            </a:r>
            <a:r>
              <a:rPr lang="en-US" dirty="0" err="1"/>
              <a:t>hault</a:t>
            </a:r>
            <a:r>
              <a:rPr lang="en-US" dirty="0"/>
              <a:t> in Security.  Then it just looks like a different flavor of waterfall – (Push to production every quarter)</a:t>
            </a:r>
          </a:p>
          <a:p>
            <a:endParaRPr lang="en-US" dirty="0"/>
          </a:p>
          <a:p>
            <a:r>
              <a:rPr lang="en-US" dirty="0"/>
              <a:t>Principles of Developer Self Service, in Federal, don’t mean anything if Security isn’t there.</a:t>
            </a:r>
          </a:p>
          <a:p>
            <a:endParaRPr lang="en-US" dirty="0"/>
          </a:p>
          <a:p>
            <a:r>
              <a:rPr lang="en-US" dirty="0"/>
              <a:t>IC Example – May be able to do this in pockets, but at Scale, not having Security/Compliance/Governance as Code along side your Infra-Structure</a:t>
            </a:r>
          </a:p>
        </p:txBody>
      </p:sp>
      <p:sp>
        <p:nvSpPr>
          <p:cNvPr id="4" name="Slide Number Placeholder 3"/>
          <p:cNvSpPr>
            <a:spLocks noGrp="1"/>
          </p:cNvSpPr>
          <p:nvPr>
            <p:ph type="sldNum" sz="quarter" idx="10"/>
          </p:nvPr>
        </p:nvSpPr>
        <p:spPr/>
        <p:txBody>
          <a:bodyPr/>
          <a:lstStyle/>
          <a:p>
            <a:fld id="{69C3F2ED-74C5-7D4F-8560-0CC253E9A436}" type="slidenum">
              <a:rPr lang="en-US" smtClean="0"/>
              <a:pPr/>
              <a:t>6</a:t>
            </a:fld>
            <a:endParaRPr lang="en-US" dirty="0"/>
          </a:p>
        </p:txBody>
      </p:sp>
    </p:spTree>
    <p:extLst>
      <p:ext uri="{BB962C8B-B14F-4D97-AF65-F5344CB8AC3E}">
        <p14:creationId xmlns:p14="http://schemas.microsoft.com/office/powerpoint/2010/main" val="2898536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Here’s what Happens today:</a:t>
            </a:r>
          </a:p>
          <a:p>
            <a:endParaRPr lang="en-US" dirty="0"/>
          </a:p>
          <a:p>
            <a:r>
              <a:rPr lang="en-US" dirty="0"/>
              <a:t>Developer Self-Service is a core tenant of the DevOps message that we deliver with AWS and GitHub.  </a:t>
            </a:r>
          </a:p>
          <a:p>
            <a:endParaRPr lang="en-US" dirty="0"/>
          </a:p>
          <a:p>
            <a:r>
              <a:rPr lang="en-US" dirty="0"/>
              <a:t>Typically Dev and Test workloads, do not share the same compliance/governance rigor as production, so engineering teams reason, why not leverage resources on-demand in a modern way?  They start increasing their direct productivity.  </a:t>
            </a:r>
          </a:p>
          <a:p>
            <a:endParaRPr lang="en-US" dirty="0"/>
          </a:p>
          <a:p>
            <a:r>
              <a:rPr lang="en-US" dirty="0"/>
              <a:t>The issue, for many customers is that once that workload needs to move to production, an entirely new set of policy requirements need to be implemented, which create blockages in ”agility”.  This “Production” deployment, largely is where info-sec will spend months to years, and $100,000’s if not $1,000,000’s, ensuring that the workload is secure, accredited and governed.  </a:t>
            </a:r>
          </a:p>
          <a:p>
            <a:endParaRPr lang="en-US" dirty="0"/>
          </a:p>
          <a:p>
            <a:r>
              <a:rPr lang="en-US" b="1" u="none" dirty="0"/>
              <a:t>For any type accreditation, such as FedRAMP, PCI, IRS1075, etc., our customers will be delivered a code drop ready to be deployed and accredited:  </a:t>
            </a:r>
          </a:p>
          <a:p>
            <a:pPr marL="228600" indent="-228600">
              <a:buFont typeface="+mj-lt"/>
              <a:buAutoNum type="arabicPeriod"/>
            </a:pPr>
            <a:r>
              <a:rPr lang="en-US" dirty="0"/>
              <a:t>The Security team will then work with operations to build all of the facets the workload needs to run effectively (OS, MW, Database, Integration layers).  </a:t>
            </a:r>
          </a:p>
          <a:p>
            <a:pPr marL="228600" indent="-228600">
              <a:buFont typeface="+mj-lt"/>
              <a:buAutoNum type="arabicPeriod"/>
            </a:pPr>
            <a:r>
              <a:rPr lang="en-US" dirty="0"/>
              <a:t>The customer will then run a host of process, security scans, governance checks, manual policy enforcement at the physical and virtual layers, (typically leveraging a large list of ISV based solutions, across each distinct check)</a:t>
            </a:r>
          </a:p>
          <a:p>
            <a:pPr marL="228600" indent="-228600">
              <a:buFont typeface="+mj-lt"/>
              <a:buAutoNum type="arabicPeriod"/>
            </a:pPr>
            <a:r>
              <a:rPr lang="en-US" dirty="0"/>
              <a:t>The customer now believing the workload is ready to move into the deployment phase, must contact, or work with an auditing firm, to ensure that the workload, and all of its integration points are in-compliance.</a:t>
            </a:r>
          </a:p>
          <a:p>
            <a:pPr marL="228600" indent="-228600">
              <a:buFont typeface="+mj-lt"/>
              <a:buAutoNum type="arabicPeriod"/>
            </a:pPr>
            <a:r>
              <a:rPr lang="en-US" dirty="0"/>
              <a:t>The auditing firm then type accredits this “Snap-Shot”, and then process (manual), of working through the formal “Approval of Accreditation”.  </a:t>
            </a:r>
          </a:p>
          <a:p>
            <a:pPr marL="228600" indent="-228600">
              <a:buFont typeface="+mj-lt"/>
              <a:buAutoNum type="arabicPeriod"/>
            </a:pPr>
            <a:r>
              <a:rPr lang="en-US" dirty="0"/>
              <a:t>Should a change need to be made to the application or workload, the process effectively starts all over again.</a:t>
            </a:r>
          </a:p>
          <a:p>
            <a:pPr marL="228600" indent="-228600">
              <a:buFont typeface="+mj-lt"/>
              <a:buAutoNum type="arabicPeriod"/>
            </a:pPr>
            <a:r>
              <a:rPr lang="en-US" dirty="0"/>
              <a:t>For most agencies, and/or highly regulated industries, this will stifle agility and innovation.  </a:t>
            </a:r>
          </a:p>
          <a:p>
            <a:pPr marL="228600" indent="-228600">
              <a:buFont typeface="+mj-lt"/>
              <a:buAutoNum type="arabicPeriod"/>
            </a:pPr>
            <a:endParaRPr lang="en-US" dirty="0"/>
          </a:p>
          <a:p>
            <a:pPr marL="228600" indent="-228600">
              <a:buFont typeface="+mj-lt"/>
              <a:buAutoNum type="arabicPeriod"/>
            </a:pPr>
            <a:r>
              <a:rPr lang="en-US" dirty="0"/>
              <a:t>This is why most programs, mission owners, and customers, still follow waterfall based methodologies, or struggle to implement Agile Software/DevOps oriented practices.  Info-Sec isn’t getting the seat at the table, and in turn, follows their own path.</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2683699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a:p>
            <a:pPr marL="0" indent="0">
              <a:buNone/>
            </a:pPr>
            <a:r>
              <a:rPr lang="en-US" b="1" u="none" dirty="0"/>
              <a:t>What will this look like under SAO?</a:t>
            </a:r>
          </a:p>
          <a:p>
            <a:pPr marL="228600" indent="-228600">
              <a:buFont typeface="+mj-lt"/>
              <a:buAutoNum type="arabicPeriod"/>
            </a:pPr>
            <a:r>
              <a:rPr lang="en-US" dirty="0"/>
              <a:t>In partnership with our Security and DevOps segment ISV partners, we will jointly develop a Hardened AMI.  This AMI will be packaged with all of the necessary ISV solutions, the customers leverage, in support of their standard accreditation process for production deployments. </a:t>
            </a:r>
          </a:p>
          <a:p>
            <a:pPr marL="228600" indent="-228600">
              <a:buFont typeface="+mj-lt"/>
              <a:buAutoNum type="arabicPeriod"/>
            </a:pPr>
            <a:r>
              <a:rPr lang="en-US" dirty="0"/>
              <a:t>This AMI will be hardened, and be deployed as each end-point across the Software Development, Build, and Deployment phases of the application life-cycles.  </a:t>
            </a:r>
          </a:p>
          <a:p>
            <a:pPr marL="228600" indent="-228600">
              <a:buFont typeface="+mj-lt"/>
              <a:buAutoNum type="arabicPeriod"/>
            </a:pPr>
            <a:r>
              <a:rPr lang="en-US" dirty="0"/>
              <a:t>Security and continuous monitoring solutions will be executing across each phase of the application life—cycle, to ensure constant compliance.</a:t>
            </a:r>
          </a:p>
          <a:p>
            <a:pPr marL="228600" indent="-228600">
              <a:buAutoNum type="arabicPeriod"/>
            </a:pPr>
            <a:r>
              <a:rPr lang="en-US" dirty="0"/>
              <a:t>The packages will be codified, and delivered via AWS Marketplace, providing a templated approach to each of the 9 Type accreditation standards.</a:t>
            </a:r>
          </a:p>
          <a:p>
            <a:pPr marL="228600" indent="-228600">
              <a:buAutoNum type="arabicPeriod"/>
            </a:pPr>
            <a:r>
              <a:rPr lang="en-US" dirty="0"/>
              <a:t>We are partnering with two, 3 PAO organizations (</a:t>
            </a:r>
            <a:r>
              <a:rPr lang="en-US" dirty="0" err="1"/>
              <a:t>CoalFire</a:t>
            </a:r>
            <a:r>
              <a:rPr lang="en-US" dirty="0"/>
              <a:t> and </a:t>
            </a:r>
            <a:r>
              <a:rPr lang="en-US" dirty="0" err="1"/>
              <a:t>Kratos</a:t>
            </a:r>
            <a:r>
              <a:rPr lang="en-US" dirty="0"/>
              <a:t>), to accredit the package itself.  </a:t>
            </a:r>
          </a:p>
          <a:p>
            <a:pPr marL="228600" indent="-228600">
              <a:buAutoNum type="arabicPeriod"/>
            </a:pPr>
            <a:r>
              <a:rPr lang="en-US" dirty="0"/>
              <a:t>Not only is the environment type accredited, but everything produced through the MP deliverable has security/governance is built, so that at every level you have continuous compliance running.</a:t>
            </a:r>
          </a:p>
          <a:p>
            <a:pPr marL="228600" indent="-228600">
              <a:buAutoNum type="arabicPeriod"/>
            </a:pPr>
            <a:r>
              <a:rPr lang="en-US" dirty="0"/>
              <a:t>GitHub, forms the hub by which these packages are delivered, updated, and managed, to deliver orchestrated “Governance as Code”</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1657762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Meeting the customer where they are in their journey.</a:t>
            </a:r>
          </a:p>
          <a:p>
            <a:endParaRPr lang="en-US" dirty="0"/>
          </a:p>
          <a:p>
            <a:r>
              <a:rPr lang="en-US" dirty="0"/>
              <a:t>The SAO frame-work allows the earliest AWS Adopters, and the most legacy oriented “On-</a:t>
            </a:r>
            <a:r>
              <a:rPr lang="en-US" dirty="0" err="1"/>
              <a:t>Prem</a:t>
            </a:r>
            <a:r>
              <a:rPr lang="en-US" dirty="0"/>
              <a:t>” teams, to follow a core and standard methodology, ensuring compliance and accreditation base lines.</a:t>
            </a:r>
          </a:p>
        </p:txBody>
      </p:sp>
      <p:sp>
        <p:nvSpPr>
          <p:cNvPr id="4" name="Slide Number Placeholder 3"/>
          <p:cNvSpPr>
            <a:spLocks noGrp="1"/>
          </p:cNvSpPr>
          <p:nvPr>
            <p:ph type="sldNum" sz="quarter" idx="10"/>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35862077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44720" y="-113413"/>
            <a:ext cx="9559547" cy="5408428"/>
          </a:xfrm>
          <a:prstGeom prst="rect">
            <a:avLst/>
          </a:prstGeom>
        </p:spPr>
      </p:pic>
      <p:sp>
        <p:nvSpPr>
          <p:cNvPr id="6" name="Text Placeholder 11"/>
          <p:cNvSpPr>
            <a:spLocks noGrp="1"/>
          </p:cNvSpPr>
          <p:nvPr>
            <p:ph type="body" sz="quarter" idx="10" hasCustomPrompt="1"/>
          </p:nvPr>
        </p:nvSpPr>
        <p:spPr>
          <a:xfrm>
            <a:off x="487899" y="3956022"/>
            <a:ext cx="3683000" cy="433387"/>
          </a:xfrm>
        </p:spPr>
        <p:txBody>
          <a:bodyPr>
            <a:normAutofit/>
          </a:bodyPr>
          <a:lstStyle>
            <a:lvl1pPr marL="0" indent="0" algn="l">
              <a:buNone/>
              <a:defRPr sz="1600" baseline="0"/>
            </a:lvl1pPr>
          </a:lstStyle>
          <a:p>
            <a:pPr lvl="0"/>
            <a:r>
              <a:rPr lang="en-US" dirty="0"/>
              <a:t>Click to edit Presenter, Team</a:t>
            </a:r>
          </a:p>
        </p:txBody>
      </p:sp>
      <p:sp>
        <p:nvSpPr>
          <p:cNvPr id="7" name="Text Placeholder 11"/>
          <p:cNvSpPr>
            <a:spLocks noGrp="1"/>
          </p:cNvSpPr>
          <p:nvPr>
            <p:ph type="body" sz="quarter" idx="11" hasCustomPrompt="1"/>
          </p:nvPr>
        </p:nvSpPr>
        <p:spPr>
          <a:xfrm>
            <a:off x="487899" y="4337023"/>
            <a:ext cx="3683000" cy="369888"/>
          </a:xfrm>
        </p:spPr>
        <p:txBody>
          <a:bodyPr>
            <a:normAutofit/>
          </a:bodyPr>
          <a:lstStyle>
            <a:lvl1pPr marL="0" indent="0" algn="l">
              <a:buNone/>
              <a:defRPr sz="1600" baseline="0">
                <a:solidFill>
                  <a:schemeClr val="accent6"/>
                </a:solidFill>
              </a:defRPr>
            </a:lvl1pPr>
          </a:lstStyle>
          <a:p>
            <a:pPr lvl="0"/>
            <a:r>
              <a:rPr lang="en-US" dirty="0"/>
              <a:t>Click to edit Date</a:t>
            </a:r>
          </a:p>
        </p:txBody>
      </p:sp>
      <p:sp>
        <p:nvSpPr>
          <p:cNvPr id="10" name="Text Placeholder 8"/>
          <p:cNvSpPr>
            <a:spLocks noGrp="1"/>
          </p:cNvSpPr>
          <p:nvPr>
            <p:ph type="body" sz="quarter" idx="12" hasCustomPrompt="1"/>
          </p:nvPr>
        </p:nvSpPr>
        <p:spPr>
          <a:xfrm>
            <a:off x="487899" y="1908228"/>
            <a:ext cx="7324988" cy="744537"/>
          </a:xfrm>
        </p:spPr>
        <p:txBody>
          <a:bodyPr>
            <a:noAutofit/>
          </a:bodyPr>
          <a:lstStyle>
            <a:lvl1pPr marL="0" indent="0" algn="l">
              <a:buNone/>
              <a:defRPr sz="4000" b="1" baseline="0"/>
            </a:lvl1pPr>
          </a:lstStyle>
          <a:p>
            <a:pPr lvl="0"/>
            <a:r>
              <a:rPr lang="en-US" dirty="0"/>
              <a:t>Click to edit Master title style</a:t>
            </a:r>
          </a:p>
        </p:txBody>
      </p:sp>
      <p:sp>
        <p:nvSpPr>
          <p:cNvPr id="12" name="Text Placeholder 11"/>
          <p:cNvSpPr>
            <a:spLocks noGrp="1"/>
          </p:cNvSpPr>
          <p:nvPr>
            <p:ph type="body" sz="quarter" idx="13"/>
          </p:nvPr>
        </p:nvSpPr>
        <p:spPr>
          <a:xfrm>
            <a:off x="487899" y="2658575"/>
            <a:ext cx="6041582" cy="487849"/>
          </a:xfrm>
        </p:spPr>
        <p:txBody>
          <a:bodyPr/>
          <a:lstStyle>
            <a:lvl1pPr marL="0" indent="0" algn="l">
              <a:buNone/>
              <a:defRPr/>
            </a:lvl1pPr>
          </a:lstStyle>
          <a:p>
            <a:pPr lvl="0"/>
            <a:r>
              <a:rPr lang="en-US" dirty="0"/>
              <a:t>Click to edit Master text styles</a:t>
            </a:r>
          </a:p>
        </p:txBody>
      </p:sp>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87137" y="439651"/>
            <a:ext cx="971555" cy="582933"/>
          </a:xfrm>
          <a:prstGeom prst="rect">
            <a:avLst/>
          </a:prstGeom>
        </p:spPr>
      </p:pic>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Tree>
    <p:extLst>
      <p:ext uri="{BB962C8B-B14F-4D97-AF65-F5344CB8AC3E}">
        <p14:creationId xmlns:p14="http://schemas.microsoft.com/office/powerpoint/2010/main" val="46706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2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sp>
        <p:nvSpPr>
          <p:cNvPr id="5" name="TextBox 4"/>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2017, Amazon Web Services, Inc. or its Affiliates. All rights reserved.</a:t>
            </a:r>
          </a:p>
        </p:txBody>
      </p:sp>
    </p:spTree>
    <p:extLst>
      <p:ext uri="{BB962C8B-B14F-4D97-AF65-F5344CB8AC3E}">
        <p14:creationId xmlns:p14="http://schemas.microsoft.com/office/powerpoint/2010/main" val="311047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ank - No Logo">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7607" y="-7089"/>
            <a:ext cx="9279213" cy="5249826"/>
          </a:xfrm>
          <a:prstGeom prst="rect">
            <a:avLst/>
          </a:prstGeom>
        </p:spPr>
      </p:pic>
      <p:sp>
        <p:nvSpPr>
          <p:cNvPr id="4" name="TextBox 3"/>
          <p:cNvSpPr txBox="1"/>
          <p:nvPr userDrawn="1"/>
        </p:nvSpPr>
        <p:spPr>
          <a:xfrm>
            <a:off x="2822713" y="-2842591"/>
            <a:ext cx="184731" cy="369332"/>
          </a:xfrm>
          <a:prstGeom prst="rect">
            <a:avLst/>
          </a:prstGeom>
          <a:noFill/>
        </p:spPr>
        <p:txBody>
          <a:bodyPr wrap="none" rtlCol="0">
            <a:spAutoFit/>
          </a:bodyPr>
          <a:lstStyle/>
          <a:p>
            <a:endParaRPr lang="en-US" dirty="0"/>
          </a:p>
        </p:txBody>
      </p:sp>
      <p:sp>
        <p:nvSpPr>
          <p:cNvPr id="6" name="TextBox 5"/>
          <p:cNvSpPr txBox="1"/>
          <p:nvPr userDrawn="1"/>
        </p:nvSpPr>
        <p:spPr>
          <a:xfrm>
            <a:off x="7436224" y="6104965"/>
            <a:ext cx="184731" cy="369332"/>
          </a:xfrm>
          <a:prstGeom prst="rect">
            <a:avLst/>
          </a:prstGeom>
          <a:noFill/>
        </p:spPr>
        <p:txBody>
          <a:bodyPr wrap="none" rtlCol="0">
            <a:spAutoFit/>
          </a:bodyPr>
          <a:lstStyle/>
          <a:p>
            <a:endParaRPr lang="en-US"/>
          </a:p>
        </p:txBody>
      </p:sp>
      <p:sp>
        <p:nvSpPr>
          <p:cNvPr id="9" name="TextBox 8"/>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2017, Amazon Web Services, Inc. or its Affiliates. All rights reserved.</a:t>
            </a:r>
          </a:p>
        </p:txBody>
      </p:sp>
      <p:sp>
        <p:nvSpPr>
          <p:cNvPr id="10" name="Title 1"/>
          <p:cNvSpPr>
            <a:spLocks noGrp="1"/>
          </p:cNvSpPr>
          <p:nvPr>
            <p:ph type="title"/>
          </p:nvPr>
        </p:nvSpPr>
        <p:spPr>
          <a:xfrm>
            <a:off x="411647" y="1674428"/>
            <a:ext cx="6069541" cy="1250668"/>
          </a:xfrm>
        </p:spPr>
        <p:txBody>
          <a:bodyPr anchor="ctr" anchorCtr="0">
            <a:noAutofit/>
          </a:bodyPr>
          <a:lstStyle>
            <a:lvl1pPr algn="l">
              <a:defRPr sz="3000"/>
            </a:lvl1pPr>
          </a:lstStyle>
          <a:p>
            <a:r>
              <a:rPr lang="en-US"/>
              <a:t>Click to edit Master title style</a:t>
            </a:r>
            <a:endParaRPr lang="en-US" dirty="0"/>
          </a:p>
        </p:txBody>
      </p:sp>
      <p:pic>
        <p:nvPicPr>
          <p:cNvPr id="11" name="Picture 10"/>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102791" y="4706911"/>
            <a:ext cx="440655" cy="264393"/>
          </a:xfrm>
          <a:prstGeom prst="rect">
            <a:avLst/>
          </a:prstGeom>
        </p:spPr>
      </p:pic>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Blank - No Logo">
    <p:spTree>
      <p:nvGrpSpPr>
        <p:cNvPr id="1" name=""/>
        <p:cNvGrpSpPr/>
        <p:nvPr/>
      </p:nvGrpSpPr>
      <p:grpSpPr>
        <a:xfrm>
          <a:off x="0" y="0"/>
          <a:ext cx="0" cy="0"/>
          <a:chOff x="0" y="0"/>
          <a:chExt cx="0" cy="0"/>
        </a:xfrm>
      </p:grpSpPr>
      <p:sp>
        <p:nvSpPr>
          <p:cNvPr id="4" name="TextBox 3"/>
          <p:cNvSpPr txBox="1"/>
          <p:nvPr userDrawn="1"/>
        </p:nvSpPr>
        <p:spPr>
          <a:xfrm>
            <a:off x="2822713" y="-2842591"/>
            <a:ext cx="184731" cy="369332"/>
          </a:xfrm>
          <a:prstGeom prst="rect">
            <a:avLst/>
          </a:prstGeom>
          <a:noFill/>
        </p:spPr>
        <p:txBody>
          <a:bodyPr wrap="none" rtlCol="0">
            <a:spAutoFit/>
          </a:bodyPr>
          <a:lstStyle/>
          <a:p>
            <a:endParaRPr lang="en-US" dirty="0"/>
          </a:p>
        </p:txBody>
      </p:sp>
      <p:sp>
        <p:nvSpPr>
          <p:cNvPr id="6" name="TextBox 5"/>
          <p:cNvSpPr txBox="1"/>
          <p:nvPr userDrawn="1"/>
        </p:nvSpPr>
        <p:spPr>
          <a:xfrm>
            <a:off x="7436224" y="6104965"/>
            <a:ext cx="184731" cy="369332"/>
          </a:xfrm>
          <a:prstGeom prst="rect">
            <a:avLst/>
          </a:prstGeom>
          <a:noFill/>
        </p:spPr>
        <p:txBody>
          <a:bodyPr wrap="none" rtlCol="0">
            <a:spAutoFit/>
          </a:bodyPr>
          <a:lstStyle/>
          <a:p>
            <a:endParaRPr lang="en-US"/>
          </a:p>
        </p:txBody>
      </p:sp>
      <p:sp>
        <p:nvSpPr>
          <p:cNvPr id="9" name="TextBox 8"/>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2017, Amazon Web Services, Inc. or its Affiliates. All rights reserved.</a:t>
            </a:r>
          </a:p>
        </p:txBody>
      </p:sp>
      <p:sp>
        <p:nvSpPr>
          <p:cNvPr id="10" name="Title 1"/>
          <p:cNvSpPr>
            <a:spLocks noGrp="1"/>
          </p:cNvSpPr>
          <p:nvPr>
            <p:ph type="title"/>
          </p:nvPr>
        </p:nvSpPr>
        <p:spPr>
          <a:xfrm>
            <a:off x="2475260" y="930149"/>
            <a:ext cx="6069541" cy="1250668"/>
          </a:xfrm>
        </p:spPr>
        <p:txBody>
          <a:bodyPr anchor="ctr" anchorCtr="0">
            <a:noAutofit/>
          </a:bodyPr>
          <a:lstStyle>
            <a:lvl1pPr algn="r">
              <a:defRPr sz="3000"/>
            </a:lvl1pPr>
          </a:lstStyle>
          <a:p>
            <a:r>
              <a:rPr lang="en-US" dirty="0"/>
              <a:t>Click to edit Master title style</a:t>
            </a:r>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lank - No Logo">
    <p:spTree>
      <p:nvGrpSpPr>
        <p:cNvPr id="1" name=""/>
        <p:cNvGrpSpPr/>
        <p:nvPr/>
      </p:nvGrpSpPr>
      <p:grpSpPr>
        <a:xfrm>
          <a:off x="0" y="0"/>
          <a:ext cx="0" cy="0"/>
          <a:chOff x="0" y="0"/>
          <a:chExt cx="0" cy="0"/>
        </a:xfrm>
      </p:grpSpPr>
      <p:sp>
        <p:nvSpPr>
          <p:cNvPr id="4" name="TextBox 3"/>
          <p:cNvSpPr txBox="1"/>
          <p:nvPr userDrawn="1"/>
        </p:nvSpPr>
        <p:spPr>
          <a:xfrm>
            <a:off x="2822713" y="-2842591"/>
            <a:ext cx="184731" cy="369332"/>
          </a:xfrm>
          <a:prstGeom prst="rect">
            <a:avLst/>
          </a:prstGeom>
          <a:noFill/>
        </p:spPr>
        <p:txBody>
          <a:bodyPr wrap="none" rtlCol="0">
            <a:spAutoFit/>
          </a:bodyPr>
          <a:lstStyle/>
          <a:p>
            <a:endParaRPr lang="en-US" dirty="0"/>
          </a:p>
        </p:txBody>
      </p:sp>
      <p:sp>
        <p:nvSpPr>
          <p:cNvPr id="6" name="TextBox 5"/>
          <p:cNvSpPr txBox="1"/>
          <p:nvPr userDrawn="1"/>
        </p:nvSpPr>
        <p:spPr>
          <a:xfrm>
            <a:off x="7436224" y="6104965"/>
            <a:ext cx="184731" cy="369332"/>
          </a:xfrm>
          <a:prstGeom prst="rect">
            <a:avLst/>
          </a:prstGeom>
          <a:noFill/>
        </p:spPr>
        <p:txBody>
          <a:bodyPr wrap="none" rtlCol="0">
            <a:spAutoFit/>
          </a:bodyPr>
          <a:lstStyle/>
          <a:p>
            <a:endParaRPr lang="en-US"/>
          </a:p>
        </p:txBody>
      </p:sp>
      <p:sp>
        <p:nvSpPr>
          <p:cNvPr id="9" name="TextBox 8"/>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2017, Amazon Web Services, Inc. or its Affiliates. All rights reserved.</a:t>
            </a:r>
          </a:p>
        </p:txBody>
      </p:sp>
      <p:sp>
        <p:nvSpPr>
          <p:cNvPr id="10" name="Title 1"/>
          <p:cNvSpPr>
            <a:spLocks noGrp="1"/>
          </p:cNvSpPr>
          <p:nvPr>
            <p:ph type="title"/>
          </p:nvPr>
        </p:nvSpPr>
        <p:spPr>
          <a:xfrm>
            <a:off x="411647" y="1674428"/>
            <a:ext cx="6069541" cy="1250668"/>
          </a:xfrm>
        </p:spPr>
        <p:txBody>
          <a:bodyPr anchor="ctr" anchorCtr="0">
            <a:noAutofit/>
          </a:bodyPr>
          <a:lstStyle>
            <a:lvl1pPr algn="l">
              <a:defRPr sz="3000"/>
            </a:lvl1pPr>
          </a:lstStyle>
          <a:p>
            <a:r>
              <a:rPr lang="en-US"/>
              <a:t>Click to edit Master title style</a:t>
            </a:r>
            <a:endParaRPr lang="en-US" dirty="0"/>
          </a:p>
        </p:txBody>
      </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a:t>Thank you!</a:t>
            </a:r>
          </a:p>
        </p:txBody>
      </p:sp>
      <p:sp>
        <p:nvSpPr>
          <p:cNvPr id="3" name="Text Placeholder 11"/>
          <p:cNvSpPr>
            <a:spLocks noGrp="1"/>
          </p:cNvSpPr>
          <p:nvPr>
            <p:ph type="body" sz="quarter" idx="10"/>
          </p:nvPr>
        </p:nvSpPr>
        <p:spPr>
          <a:xfrm>
            <a:off x="487899" y="2572387"/>
            <a:ext cx="3683000" cy="433387"/>
          </a:xfrm>
        </p:spPr>
        <p:txBody>
          <a:bodyPr>
            <a:normAutofit/>
          </a:bodyPr>
          <a:lstStyle>
            <a:lvl1pPr marL="0" indent="0" algn="l">
              <a:buNone/>
              <a:defRPr sz="1600" baseline="0"/>
            </a:lvl1pPr>
          </a:lstStyle>
          <a:p>
            <a:pPr lvl="0"/>
            <a:r>
              <a:rPr lang="en-US"/>
              <a:t>Click to edit Master text styles</a:t>
            </a:r>
          </a:p>
        </p:txBody>
      </p:sp>
    </p:spTree>
    <p:extLst>
      <p:ext uri="{BB962C8B-B14F-4D97-AF65-F5344CB8AC3E}">
        <p14:creationId xmlns:p14="http://schemas.microsoft.com/office/powerpoint/2010/main" val="2124837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mp; Content Orange">
    <p:spTree>
      <p:nvGrpSpPr>
        <p:cNvPr id="1" name=""/>
        <p:cNvGrpSpPr/>
        <p:nvPr/>
      </p:nvGrpSpPr>
      <p:grpSpPr>
        <a:xfrm>
          <a:off x="0" y="0"/>
          <a:ext cx="0" cy="0"/>
          <a:chOff x="0" y="0"/>
          <a:chExt cx="0" cy="0"/>
        </a:xfrm>
      </p:grpSpPr>
      <p:sp>
        <p:nvSpPr>
          <p:cNvPr id="10" name="TextBox 3"/>
          <p:cNvSpPr txBox="1">
            <a:spLocks noChangeArrowheads="1"/>
          </p:cNvSpPr>
          <p:nvPr userDrawn="1"/>
        </p:nvSpPr>
        <p:spPr bwMode="auto">
          <a:xfrm>
            <a:off x="382630" y="4917710"/>
            <a:ext cx="30273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eaLnBrk="1" hangingPunct="1"/>
            <a:r>
              <a:rPr lang="en-US" altLang="x-none" sz="700" b="0" i="0" dirty="0">
                <a:solidFill>
                  <a:srgbClr val="7F7F7F"/>
                </a:solidFill>
                <a:latin typeface="Amazon Ember" charset="0"/>
                <a:ea typeface="Amazon Ember" charset="0"/>
                <a:cs typeface="Amazon Ember" charset="0"/>
              </a:rPr>
              <a:t>© 2017, Amazon Web Services, Inc. or its Affiliates. All rights reserved.</a:t>
            </a:r>
          </a:p>
        </p:txBody>
      </p:sp>
      <p:sp>
        <p:nvSpPr>
          <p:cNvPr id="2" name="Title 1"/>
          <p:cNvSpPr>
            <a:spLocks noGrp="1"/>
          </p:cNvSpPr>
          <p:nvPr>
            <p:ph type="title" hasCustomPrompt="1"/>
          </p:nvPr>
        </p:nvSpPr>
        <p:spPr>
          <a:xfrm>
            <a:off x="356615" y="347472"/>
            <a:ext cx="8449056" cy="469830"/>
          </a:xfrm>
        </p:spPr>
        <p:txBody>
          <a:bodyPr lIns="91440" tIns="45720" rIns="91440" bIns="45720"/>
          <a:lstStyle>
            <a:lvl1pPr>
              <a:defRPr b="0" i="0" spc="300">
                <a:latin typeface="Amazon Ember Light" charset="0"/>
                <a:ea typeface="Amazon Ember Light" charset="0"/>
                <a:cs typeface="Amazon Ember Light" charset="0"/>
              </a:defRPr>
            </a:lvl1pPr>
          </a:lstStyle>
          <a:p>
            <a:r>
              <a:rPr lang="en-US" dirty="0"/>
              <a:t>CLICK TO EDIT MASTER TITLE STYLE</a:t>
            </a:r>
          </a:p>
        </p:txBody>
      </p:sp>
      <p:sp>
        <p:nvSpPr>
          <p:cNvPr id="7" name="Content Placeholder 6"/>
          <p:cNvSpPr>
            <a:spLocks noGrp="1"/>
          </p:cNvSpPr>
          <p:nvPr>
            <p:ph sz="quarter" idx="10"/>
          </p:nvPr>
        </p:nvSpPr>
        <p:spPr>
          <a:xfrm>
            <a:off x="356615" y="978195"/>
            <a:ext cx="8449055" cy="3232297"/>
          </a:xfrm>
        </p:spPr>
        <p:txBody>
          <a:bodyPr/>
          <a:lstStyle>
            <a:lvl1pPr>
              <a:defRPr sz="1200" b="0" i="0" spc="50" baseline="0">
                <a:latin typeface="Amazon Ember" charset="0"/>
                <a:ea typeface="Amazon Ember" charset="0"/>
                <a:cs typeface="Amazon Ember" charset="0"/>
              </a:defRPr>
            </a:lvl1pPr>
            <a:lvl2pPr>
              <a:defRPr sz="1200" b="0" i="0" spc="50" baseline="0">
                <a:latin typeface="Amazon Ember" charset="0"/>
                <a:ea typeface="Amazon Ember" charset="0"/>
                <a:cs typeface="Amazon Ember" charset="0"/>
              </a:defRPr>
            </a:lvl2pPr>
            <a:lvl3pPr>
              <a:defRPr sz="1200" b="0" i="0" spc="50" baseline="0">
                <a:latin typeface="Amazon Ember" charset="0"/>
                <a:ea typeface="Amazon Ember" charset="0"/>
                <a:cs typeface="Amazon Ember" charset="0"/>
              </a:defRPr>
            </a:lvl3pPr>
            <a:lvl4pPr>
              <a:defRPr sz="1200" b="0" i="0" spc="50" baseline="0">
                <a:latin typeface="Amazon Ember" charset="0"/>
                <a:ea typeface="Amazon Ember" charset="0"/>
                <a:cs typeface="Amazon Ember" charset="0"/>
              </a:defRPr>
            </a:lvl4pPr>
            <a:lvl5pPr>
              <a:defRPr sz="1200" b="0" i="0" spc="50" baseline="0">
                <a:latin typeface="Amazon Ember" charset="0"/>
                <a:ea typeface="Amazon Ember" charset="0"/>
                <a:cs typeface="Amazon Embe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7200" y="0"/>
            <a:ext cx="1066800" cy="5143500"/>
          </a:xfrm>
          <a:prstGeom prst="rect">
            <a:avLst/>
          </a:prstGeom>
        </p:spPr>
      </p:pic>
      <p:pic>
        <p:nvPicPr>
          <p:cNvPr id="6" name="Picture 5">
            <a:extLst>
              <a:ext uri="{FF2B5EF4-FFF2-40B4-BE49-F238E27FC236}">
                <a16:creationId xmlns:a16="http://schemas.microsoft.com/office/drawing/2014/main" id="{86809A6E-4BA3-45ED-B099-63903040645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0"/>
            <a:ext cx="3543300" cy="5080000"/>
          </a:xfrm>
          <a:prstGeom prst="rect">
            <a:avLst/>
          </a:prstGeom>
        </p:spPr>
      </p:pic>
    </p:spTree>
    <p:extLst>
      <p:ext uri="{BB962C8B-B14F-4D97-AF65-F5344CB8AC3E}">
        <p14:creationId xmlns:p14="http://schemas.microsoft.com/office/powerpoint/2010/main" val="24736960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mp; 3 Content Orange">
    <p:spTree>
      <p:nvGrpSpPr>
        <p:cNvPr id="1" name=""/>
        <p:cNvGrpSpPr/>
        <p:nvPr/>
      </p:nvGrpSpPr>
      <p:grpSpPr>
        <a:xfrm>
          <a:off x="0" y="0"/>
          <a:ext cx="0" cy="0"/>
          <a:chOff x="0" y="0"/>
          <a:chExt cx="0" cy="0"/>
        </a:xfrm>
      </p:grpSpPr>
      <p:sp>
        <p:nvSpPr>
          <p:cNvPr id="11" name="TextBox 3"/>
          <p:cNvSpPr txBox="1">
            <a:spLocks noChangeArrowheads="1"/>
          </p:cNvSpPr>
          <p:nvPr userDrawn="1"/>
        </p:nvSpPr>
        <p:spPr bwMode="auto">
          <a:xfrm>
            <a:off x="382630" y="4917710"/>
            <a:ext cx="30273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eaLnBrk="1" hangingPunct="1"/>
            <a:r>
              <a:rPr lang="en-US" altLang="x-none" sz="700" b="0" i="0" dirty="0">
                <a:solidFill>
                  <a:srgbClr val="7F7F7F"/>
                </a:solidFill>
                <a:latin typeface="Amazon Ember" charset="0"/>
                <a:ea typeface="Amazon Ember" charset="0"/>
                <a:cs typeface="Amazon Ember" charset="0"/>
              </a:rPr>
              <a:t>© 2017, Amazon Web Services, Inc. or its Affiliates. All rights reserved.</a:t>
            </a:r>
          </a:p>
        </p:txBody>
      </p:sp>
      <p:sp>
        <p:nvSpPr>
          <p:cNvPr id="7" name="Content Placeholder 6"/>
          <p:cNvSpPr>
            <a:spLocks noGrp="1"/>
          </p:cNvSpPr>
          <p:nvPr>
            <p:ph sz="quarter" idx="10"/>
          </p:nvPr>
        </p:nvSpPr>
        <p:spPr>
          <a:xfrm>
            <a:off x="356615" y="978195"/>
            <a:ext cx="2770632" cy="3232561"/>
          </a:xfrm>
        </p:spPr>
        <p:txBody>
          <a:bodyPr/>
          <a:lstStyle>
            <a:lvl1pPr>
              <a:defRPr sz="1200" b="0" i="0" spc="50" baseline="0">
                <a:latin typeface="Amazon Ember" charset="0"/>
                <a:ea typeface="Amazon Ember" charset="0"/>
                <a:cs typeface="Amazon Ember" charset="0"/>
              </a:defRPr>
            </a:lvl1pPr>
            <a:lvl2pPr>
              <a:defRPr sz="1200" b="0" i="0" spc="50" baseline="0">
                <a:latin typeface="Amazon Ember" charset="0"/>
                <a:ea typeface="Amazon Ember" charset="0"/>
                <a:cs typeface="Amazon Ember" charset="0"/>
              </a:defRPr>
            </a:lvl2pPr>
            <a:lvl3pPr>
              <a:defRPr sz="1200" b="0" i="0" spc="50" baseline="0">
                <a:latin typeface="Amazon Ember" charset="0"/>
                <a:ea typeface="Amazon Ember" charset="0"/>
                <a:cs typeface="Amazon Ember" charset="0"/>
              </a:defRPr>
            </a:lvl3pPr>
            <a:lvl4pPr>
              <a:defRPr sz="1200" b="0" i="0" spc="50" baseline="0">
                <a:latin typeface="Amazon Ember" charset="0"/>
                <a:ea typeface="Amazon Ember" charset="0"/>
                <a:cs typeface="Amazon Ember" charset="0"/>
              </a:defRPr>
            </a:lvl4pPr>
            <a:lvl5pPr>
              <a:defRPr sz="1200" b="0" i="0" spc="50" baseline="0">
                <a:latin typeface="Amazon Ember" charset="0"/>
                <a:ea typeface="Amazon Ember" charset="0"/>
                <a:cs typeface="Amazon Embe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6"/>
          <p:cNvSpPr>
            <a:spLocks noGrp="1"/>
          </p:cNvSpPr>
          <p:nvPr>
            <p:ph sz="quarter" idx="11"/>
          </p:nvPr>
        </p:nvSpPr>
        <p:spPr>
          <a:xfrm>
            <a:off x="3195827" y="978195"/>
            <a:ext cx="2770632" cy="3232561"/>
          </a:xfrm>
        </p:spPr>
        <p:txBody>
          <a:bodyPr/>
          <a:lstStyle>
            <a:lvl1pPr>
              <a:defRPr sz="1200" b="0" i="0" spc="50" baseline="0">
                <a:latin typeface="Amazon Ember" charset="0"/>
                <a:ea typeface="Amazon Ember" charset="0"/>
                <a:cs typeface="Amazon Ember" charset="0"/>
              </a:defRPr>
            </a:lvl1pPr>
            <a:lvl2pPr>
              <a:defRPr sz="1200" b="0" i="0" spc="50" baseline="0">
                <a:latin typeface="Amazon Ember" charset="0"/>
                <a:ea typeface="Amazon Ember" charset="0"/>
                <a:cs typeface="Amazon Ember" charset="0"/>
              </a:defRPr>
            </a:lvl2pPr>
            <a:lvl3pPr>
              <a:defRPr sz="1200" b="0" i="0" spc="50" baseline="0">
                <a:latin typeface="Amazon Ember" charset="0"/>
                <a:ea typeface="Amazon Ember" charset="0"/>
                <a:cs typeface="Amazon Ember" charset="0"/>
              </a:defRPr>
            </a:lvl3pPr>
            <a:lvl4pPr>
              <a:defRPr sz="1200" b="0" i="0" spc="50" baseline="0">
                <a:latin typeface="Amazon Ember" charset="0"/>
                <a:ea typeface="Amazon Ember" charset="0"/>
                <a:cs typeface="Amazon Ember" charset="0"/>
              </a:defRPr>
            </a:lvl4pPr>
            <a:lvl5pPr>
              <a:defRPr sz="1200" b="0" i="0" spc="50" baseline="0">
                <a:latin typeface="Amazon Ember" charset="0"/>
                <a:ea typeface="Amazon Ember" charset="0"/>
                <a:cs typeface="Amazon Embe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6"/>
          <p:cNvSpPr>
            <a:spLocks noGrp="1"/>
          </p:cNvSpPr>
          <p:nvPr>
            <p:ph sz="quarter" idx="12"/>
          </p:nvPr>
        </p:nvSpPr>
        <p:spPr>
          <a:xfrm>
            <a:off x="6035039" y="978195"/>
            <a:ext cx="2770632" cy="3232561"/>
          </a:xfrm>
        </p:spPr>
        <p:txBody>
          <a:bodyPr/>
          <a:lstStyle>
            <a:lvl1pPr>
              <a:defRPr sz="1200" b="0" i="0" spc="50" baseline="0">
                <a:latin typeface="Amazon Ember" charset="0"/>
                <a:ea typeface="Amazon Ember" charset="0"/>
                <a:cs typeface="Amazon Ember" charset="0"/>
              </a:defRPr>
            </a:lvl1pPr>
            <a:lvl2pPr>
              <a:defRPr sz="1200" b="0" i="0" spc="50" baseline="0">
                <a:latin typeface="Amazon Ember" charset="0"/>
                <a:ea typeface="Amazon Ember" charset="0"/>
                <a:cs typeface="Amazon Ember" charset="0"/>
              </a:defRPr>
            </a:lvl2pPr>
            <a:lvl3pPr>
              <a:defRPr sz="1200" b="0" i="0" spc="50" baseline="0">
                <a:latin typeface="Amazon Ember" charset="0"/>
                <a:ea typeface="Amazon Ember" charset="0"/>
                <a:cs typeface="Amazon Ember" charset="0"/>
              </a:defRPr>
            </a:lvl3pPr>
            <a:lvl4pPr>
              <a:defRPr sz="1200" b="0" i="0" spc="50" baseline="0">
                <a:latin typeface="Amazon Ember" charset="0"/>
                <a:ea typeface="Amazon Ember" charset="0"/>
                <a:cs typeface="Amazon Ember" charset="0"/>
              </a:defRPr>
            </a:lvl4pPr>
            <a:lvl5pPr>
              <a:defRPr sz="1200" b="0" i="0" spc="50" baseline="0">
                <a:latin typeface="Amazon Ember" charset="0"/>
                <a:ea typeface="Amazon Ember" charset="0"/>
                <a:cs typeface="Amazon Embe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hasCustomPrompt="1"/>
          </p:nvPr>
        </p:nvSpPr>
        <p:spPr>
          <a:xfrm>
            <a:off x="356615" y="347472"/>
            <a:ext cx="8449056" cy="469830"/>
          </a:xfrm>
        </p:spPr>
        <p:txBody>
          <a:bodyPr lIns="91440" tIns="45720" rIns="91440" bIns="45720"/>
          <a:lstStyle>
            <a:lvl1pPr>
              <a:defRPr b="0" i="0" spc="300">
                <a:latin typeface="Amazon Ember Light" charset="0"/>
                <a:ea typeface="Amazon Ember Light" charset="0"/>
                <a:cs typeface="Amazon Ember Light" charset="0"/>
              </a:defRPr>
            </a:lvl1pPr>
          </a:lstStyle>
          <a:p>
            <a:r>
              <a:rPr lang="en-US" dirty="0"/>
              <a:t>CLICK TO EDIT MASTER TITLE STYLE</a:t>
            </a:r>
          </a:p>
        </p:txBody>
      </p:sp>
      <p:pic>
        <p:nvPicPr>
          <p:cNvPr id="8" name="Picture 7">
            <a:extLst>
              <a:ext uri="{FF2B5EF4-FFF2-40B4-BE49-F238E27FC236}">
                <a16:creationId xmlns:a16="http://schemas.microsoft.com/office/drawing/2014/main" id="{69C64EB0-5AAC-482C-AE9F-EE3B3E96FAC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7200" y="0"/>
            <a:ext cx="1066800" cy="5143500"/>
          </a:xfrm>
          <a:prstGeom prst="rect">
            <a:avLst/>
          </a:prstGeom>
        </p:spPr>
      </p:pic>
      <p:pic>
        <p:nvPicPr>
          <p:cNvPr id="14" name="Picture 13">
            <a:extLst>
              <a:ext uri="{FF2B5EF4-FFF2-40B4-BE49-F238E27FC236}">
                <a16:creationId xmlns:a16="http://schemas.microsoft.com/office/drawing/2014/main" id="{DA676D20-4B5C-413B-9B34-15AC4B2217F7}"/>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0"/>
            <a:ext cx="3543300" cy="5080000"/>
          </a:xfrm>
          <a:prstGeom prst="rect">
            <a:avLst/>
          </a:prstGeom>
        </p:spPr>
      </p:pic>
    </p:spTree>
    <p:extLst>
      <p:ext uri="{BB962C8B-B14F-4D97-AF65-F5344CB8AC3E}">
        <p14:creationId xmlns:p14="http://schemas.microsoft.com/office/powerpoint/2010/main" val="8654530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Orange">
    <p:spTree>
      <p:nvGrpSpPr>
        <p:cNvPr id="1" name=""/>
        <p:cNvGrpSpPr/>
        <p:nvPr/>
      </p:nvGrpSpPr>
      <p:grpSpPr>
        <a:xfrm>
          <a:off x="0" y="0"/>
          <a:ext cx="0" cy="0"/>
          <a:chOff x="0" y="0"/>
          <a:chExt cx="0" cy="0"/>
        </a:xfrm>
      </p:grpSpPr>
      <p:sp>
        <p:nvSpPr>
          <p:cNvPr id="9" name="Title 1"/>
          <p:cNvSpPr>
            <a:spLocks noGrp="1"/>
          </p:cNvSpPr>
          <p:nvPr>
            <p:ph type="title"/>
          </p:nvPr>
        </p:nvSpPr>
        <p:spPr>
          <a:xfrm>
            <a:off x="352323" y="347868"/>
            <a:ext cx="8449056" cy="469830"/>
          </a:xfrm>
        </p:spPr>
        <p:txBody>
          <a:bodyPr lIns="91440" tIns="45720" rIns="91440" bIns="45720"/>
          <a:lstStyle>
            <a:lvl1pPr>
              <a:defRPr b="0" i="0" spc="300">
                <a:latin typeface="Amazon Ember Light" charset="0"/>
                <a:ea typeface="Amazon Ember Light" charset="0"/>
                <a:cs typeface="Amazon Ember Light" charset="0"/>
              </a:defRPr>
            </a:lvl1pPr>
          </a:lstStyle>
          <a:p>
            <a:endParaRPr lang="en-US" dirty="0"/>
          </a:p>
        </p:txBody>
      </p:sp>
      <p:sp>
        <p:nvSpPr>
          <p:cNvPr id="8" name="TextBox 3"/>
          <p:cNvSpPr txBox="1">
            <a:spLocks noChangeArrowheads="1"/>
          </p:cNvSpPr>
          <p:nvPr userDrawn="1"/>
        </p:nvSpPr>
        <p:spPr bwMode="auto">
          <a:xfrm>
            <a:off x="382630" y="4917710"/>
            <a:ext cx="30273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eaLnBrk="1" hangingPunct="1"/>
            <a:r>
              <a:rPr lang="en-US" altLang="x-none" sz="700" b="0" i="0" dirty="0">
                <a:solidFill>
                  <a:srgbClr val="7F7F7F"/>
                </a:solidFill>
                <a:latin typeface="Amazon Ember" charset="0"/>
                <a:ea typeface="Amazon Ember" charset="0"/>
                <a:cs typeface="Amazon Ember" charset="0"/>
              </a:rPr>
              <a:t>© 2017, Amazon Web Services, Inc. or its Affiliates. All rights reserved.</a:t>
            </a:r>
          </a:p>
        </p:txBody>
      </p:sp>
      <p:pic>
        <p:nvPicPr>
          <p:cNvPr id="7" name="Picture 6">
            <a:extLst>
              <a:ext uri="{FF2B5EF4-FFF2-40B4-BE49-F238E27FC236}">
                <a16:creationId xmlns:a16="http://schemas.microsoft.com/office/drawing/2014/main" id="{3A36D101-EDF7-48CE-8158-5435D26D58D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7200" y="0"/>
            <a:ext cx="1066800" cy="5143500"/>
          </a:xfrm>
          <a:prstGeom prst="rect">
            <a:avLst/>
          </a:prstGeom>
        </p:spPr>
      </p:pic>
      <p:pic>
        <p:nvPicPr>
          <p:cNvPr id="10" name="Picture 9">
            <a:extLst>
              <a:ext uri="{FF2B5EF4-FFF2-40B4-BE49-F238E27FC236}">
                <a16:creationId xmlns:a16="http://schemas.microsoft.com/office/drawing/2014/main" id="{2BB18313-23E8-44A7-8F36-D6B385399FB5}"/>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0"/>
            <a:ext cx="3543300" cy="5080000"/>
          </a:xfrm>
          <a:prstGeom prst="rect">
            <a:avLst/>
          </a:prstGeom>
        </p:spPr>
      </p:pic>
    </p:spTree>
    <p:extLst>
      <p:ext uri="{BB962C8B-B14F-4D97-AF65-F5344CB8AC3E}">
        <p14:creationId xmlns:p14="http://schemas.microsoft.com/office/powerpoint/2010/main" val="1662119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14042"/>
                </a:solidFill>
              </a:defRPr>
            </a:lvl1pPr>
          </a:lstStyle>
          <a:p>
            <a:r>
              <a:rPr lang="en-US" dirty="0"/>
              <a:t>Click to edit Master title style</a:t>
            </a:r>
          </a:p>
        </p:txBody>
      </p:sp>
      <p:sp>
        <p:nvSpPr>
          <p:cNvPr id="3" name="Content Placeholder 2"/>
          <p:cNvSpPr>
            <a:spLocks noGrp="1"/>
          </p:cNvSpPr>
          <p:nvPr>
            <p:ph idx="1"/>
          </p:nvPr>
        </p:nvSpPr>
        <p:spPr/>
        <p:txBody>
          <a:bodyPr/>
          <a:lstStyle>
            <a:lvl1pPr marL="0" indent="0">
              <a:buNone/>
              <a:defRPr>
                <a:solidFill>
                  <a:srgbClr val="414042"/>
                </a:solidFill>
              </a:defRPr>
            </a:lvl1pPr>
            <a:lvl2pPr marL="742950" indent="-285750">
              <a:buFont typeface="Arial"/>
              <a:buChar char="•"/>
              <a:defRPr>
                <a:solidFill>
                  <a:srgbClr val="414042"/>
                </a:solidFill>
              </a:defRPr>
            </a:lvl2pPr>
            <a:lvl3pPr marL="1143000" indent="-228600">
              <a:buFont typeface="Arial"/>
              <a:buChar char="•"/>
              <a:defRPr>
                <a:solidFill>
                  <a:srgbClr val="414042"/>
                </a:solidFill>
              </a:defRPr>
            </a:lvl3pPr>
            <a:lvl4pPr>
              <a:defRPr>
                <a:solidFill>
                  <a:srgbClr val="414042"/>
                </a:solidFill>
              </a:defRPr>
            </a:lvl4pPr>
            <a:lvl5pPr>
              <a:defRPr>
                <a:solidFill>
                  <a:srgbClr val="41404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084590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Only Purple">
    <p:spTree>
      <p:nvGrpSpPr>
        <p:cNvPr id="1" name=""/>
        <p:cNvGrpSpPr/>
        <p:nvPr/>
      </p:nvGrpSpPr>
      <p:grpSpPr>
        <a:xfrm>
          <a:off x="0" y="0"/>
          <a:ext cx="0" cy="0"/>
          <a:chOff x="0" y="0"/>
          <a:chExt cx="0" cy="0"/>
        </a:xfrm>
      </p:grpSpPr>
      <p:sp>
        <p:nvSpPr>
          <p:cNvPr id="6" name="TextBox 3"/>
          <p:cNvSpPr txBox="1">
            <a:spLocks noChangeArrowheads="1"/>
          </p:cNvSpPr>
          <p:nvPr userDrawn="1"/>
        </p:nvSpPr>
        <p:spPr bwMode="auto">
          <a:xfrm>
            <a:off x="382630" y="4917710"/>
            <a:ext cx="30273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eaLnBrk="1" hangingPunct="1"/>
            <a:r>
              <a:rPr lang="en-US" altLang="x-none" sz="700" b="0" i="0" dirty="0">
                <a:solidFill>
                  <a:srgbClr val="7F7F7F"/>
                </a:solidFill>
                <a:latin typeface="Amazon Ember" charset="0"/>
                <a:ea typeface="Amazon Ember" charset="0"/>
                <a:cs typeface="Amazon Ember" charset="0"/>
              </a:rPr>
              <a:t>© 2017, Amazon Web Services, Inc. or its Affiliates. All rights reserved.</a:t>
            </a:r>
          </a:p>
        </p:txBody>
      </p:sp>
      <p:sp>
        <p:nvSpPr>
          <p:cNvPr id="9" name="Title 1"/>
          <p:cNvSpPr>
            <a:spLocks noGrp="1"/>
          </p:cNvSpPr>
          <p:nvPr>
            <p:ph type="title"/>
          </p:nvPr>
        </p:nvSpPr>
        <p:spPr>
          <a:xfrm>
            <a:off x="352323" y="347868"/>
            <a:ext cx="8449056" cy="469830"/>
          </a:xfrm>
        </p:spPr>
        <p:txBody>
          <a:bodyPr lIns="91440" tIns="45720" rIns="91440" bIns="45720"/>
          <a:lstStyle>
            <a:lvl1pPr>
              <a:defRPr b="0" i="0" spc="300">
                <a:latin typeface="Amazon Ember Light" charset="0"/>
                <a:ea typeface="Amazon Ember Light" charset="0"/>
                <a:cs typeface="Amazon Ember Light" charset="0"/>
              </a:defRPr>
            </a:lvl1pPr>
          </a:lstStyle>
          <a:p>
            <a:endParaRPr lang="en-US"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81241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Content 2">
    <p:spTree>
      <p:nvGrpSpPr>
        <p:cNvPr id="1" name=""/>
        <p:cNvGrpSpPr/>
        <p:nvPr/>
      </p:nvGrpSpPr>
      <p:grpSpPr>
        <a:xfrm>
          <a:off x="0" y="0"/>
          <a:ext cx="0" cy="0"/>
          <a:chOff x="0" y="0"/>
          <a:chExt cx="0" cy="0"/>
        </a:xfrm>
      </p:grpSpPr>
      <p:sp>
        <p:nvSpPr>
          <p:cNvPr id="10" name="Content Placeholder 2"/>
          <p:cNvSpPr>
            <a:spLocks noGrp="1"/>
          </p:cNvSpPr>
          <p:nvPr>
            <p:ph idx="1"/>
          </p:nvPr>
        </p:nvSpPr>
        <p:spPr>
          <a:xfrm>
            <a:off x="457200" y="1200151"/>
            <a:ext cx="8229600" cy="3394472"/>
          </a:xfrm>
        </p:spPr>
        <p:txBody>
          <a:bodyPr/>
          <a:lstStyle>
            <a:lvl1pPr>
              <a:defRPr>
                <a:solidFill>
                  <a:schemeClr val="accent6">
                    <a:lumMod val="50000"/>
                    <a:lumOff val="50000"/>
                  </a:schemeClr>
                </a:solidFill>
              </a:defRPr>
            </a:lvl1pPr>
            <a:lvl2pPr>
              <a:defRPr>
                <a:solidFill>
                  <a:schemeClr val="accent6">
                    <a:lumMod val="50000"/>
                    <a:lumOff val="50000"/>
                  </a:schemeClr>
                </a:solidFill>
              </a:defRPr>
            </a:lvl2pPr>
            <a:lvl3pPr>
              <a:defRPr>
                <a:solidFill>
                  <a:schemeClr val="accent6">
                    <a:lumMod val="50000"/>
                    <a:lumOff val="50000"/>
                  </a:schemeClr>
                </a:solidFill>
              </a:defRPr>
            </a:lvl3pPr>
            <a:lvl4pPr>
              <a:defRPr>
                <a:solidFill>
                  <a:schemeClr val="accent6">
                    <a:lumMod val="50000"/>
                    <a:lumOff val="50000"/>
                  </a:schemeClr>
                </a:solidFill>
              </a:defRPr>
            </a:lvl4pPr>
            <a:lvl5pPr>
              <a:defRPr>
                <a:solidFill>
                  <a:schemeClr val="accent6">
                    <a:lumMod val="50000"/>
                    <a:lumOff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dirty="0"/>
              <a:t>Click to edit Master title style</a:t>
            </a:r>
          </a:p>
        </p:txBody>
      </p:sp>
      <p:sp>
        <p:nvSpPr>
          <p:cNvPr id="9" name="Rectangle 8"/>
          <p:cNvSpPr/>
          <p:nvPr userDrawn="1"/>
        </p:nvSpPr>
        <p:spPr>
          <a:xfrm>
            <a:off x="0" y="0"/>
            <a:ext cx="9144000" cy="8708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latin typeface="Helvetica Light"/>
              <a:cs typeface="Helvetica Light"/>
            </a:endParaRPr>
          </a:p>
        </p:txBody>
      </p:sp>
    </p:spTree>
    <p:extLst>
      <p:ext uri="{BB962C8B-B14F-4D97-AF65-F5344CB8AC3E}">
        <p14:creationId xmlns:p14="http://schemas.microsoft.com/office/powerpoint/2010/main" val="3283845860"/>
      </p:ext>
    </p:extLst>
  </p:cSld>
  <p:clrMapOvr>
    <a:masterClrMapping/>
  </p:clrMapOvr>
  <p:extLst>
    <p:ext uri="{DCECCB84-F9BA-43D5-87BE-67443E8EF086}">
      <p15:sldGuideLst xmlns:p15="http://schemas.microsoft.com/office/powerpoint/2012/main">
        <p15:guide id="1" orient="horz" pos="468">
          <p15:clr>
            <a:srgbClr val="FBAE40"/>
          </p15:clr>
        </p15:guide>
        <p15:guide id="2" pos="3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14042"/>
                </a:solidFill>
              </a:defRPr>
            </a:lvl1pPr>
          </a:lstStyle>
          <a:p>
            <a:r>
              <a:rPr lang="en-US" dirty="0"/>
              <a:t>Click to edit Master title style</a:t>
            </a:r>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696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414042"/>
                </a:solidFill>
              </a:defRPr>
            </a:lvl1pPr>
          </a:lstStyle>
          <a:p>
            <a:r>
              <a:rPr lang="en-US" dirty="0"/>
              <a:t>Click to edit Master title style</a:t>
            </a:r>
          </a:p>
        </p:txBody>
      </p:sp>
    </p:spTree>
    <p:extLst>
      <p:ext uri="{BB962C8B-B14F-4D97-AF65-F5344CB8AC3E}">
        <p14:creationId xmlns:p14="http://schemas.microsoft.com/office/powerpoint/2010/main" val="2124837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rgbClr val="414042"/>
                </a:solidFill>
              </a:defRPr>
            </a:lvl1pPr>
          </a:lstStyle>
          <a:p>
            <a:r>
              <a:rPr lang="en-US" dirty="0"/>
              <a:t>Click to edit Master title style</a:t>
            </a:r>
          </a:p>
        </p:txBody>
      </p:sp>
      <p:sp>
        <p:nvSpPr>
          <p:cNvPr id="3" name="Content Placeholder 2"/>
          <p:cNvSpPr>
            <a:spLocks noGrp="1"/>
          </p:cNvSpPr>
          <p:nvPr>
            <p:ph sz="half" idx="1"/>
          </p:nvPr>
        </p:nvSpPr>
        <p:spPr>
          <a:xfrm>
            <a:off x="333575" y="1012507"/>
            <a:ext cx="4038600" cy="3472073"/>
          </a:xfrm>
        </p:spPr>
        <p:txBody>
          <a:bodyPr/>
          <a:lstStyle>
            <a:lvl1pPr>
              <a:defRPr sz="2200">
                <a:solidFill>
                  <a:srgbClr val="414042"/>
                </a:solidFill>
              </a:defRPr>
            </a:lvl1pPr>
            <a:lvl2pPr>
              <a:defRPr sz="2000">
                <a:solidFill>
                  <a:srgbClr val="414042"/>
                </a:solidFill>
              </a:defRPr>
            </a:lvl2pPr>
            <a:lvl3pPr>
              <a:defRPr sz="1600">
                <a:solidFill>
                  <a:srgbClr val="414042"/>
                </a:solidFill>
              </a:defRPr>
            </a:lvl3pPr>
            <a:lvl4pPr>
              <a:defRPr sz="1600">
                <a:solidFill>
                  <a:srgbClr val="414042"/>
                </a:solidFill>
              </a:defRPr>
            </a:lvl4pPr>
            <a:lvl5pPr>
              <a:defRPr sz="1600">
                <a:solidFill>
                  <a:srgbClr val="414042"/>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rgbClr val="414042"/>
                </a:solidFill>
              </a:defRPr>
            </a:lvl1pPr>
            <a:lvl2pPr>
              <a:defRPr sz="2000">
                <a:solidFill>
                  <a:srgbClr val="414042"/>
                </a:solidFill>
              </a:defRPr>
            </a:lvl2pPr>
            <a:lvl3pPr>
              <a:defRPr sz="1600">
                <a:solidFill>
                  <a:srgbClr val="414042"/>
                </a:solidFill>
              </a:defRPr>
            </a:lvl3pPr>
            <a:lvl4pPr>
              <a:defRPr sz="1600">
                <a:solidFill>
                  <a:srgbClr val="414042"/>
                </a:solidFill>
              </a:defRPr>
            </a:lvl4pPr>
            <a:lvl5pPr>
              <a:defRPr sz="1600">
                <a:solidFill>
                  <a:srgbClr val="414042"/>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35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rgbClr val="414042"/>
                </a:solidFill>
              </a:defRPr>
            </a:lvl1pPr>
          </a:lstStyle>
          <a:p>
            <a:r>
              <a:rPr lang="en-US" dirty="0"/>
              <a:t>Click to edit Master title style</a:t>
            </a:r>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128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8263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rgbClr val="4140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rgbClr val="4140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rgbClr val="4140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rgbClr val="4140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rgbClr val="414042"/>
                </a:solidFill>
              </a:defRPr>
            </a:lvl1pPr>
          </a:lstStyle>
          <a:p>
            <a:r>
              <a:rPr lang="en-US" dirty="0"/>
              <a:t>Drag picture to placeholder or click icon to add</a:t>
            </a:r>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rgbClr val="414042"/>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rgbClr val="414042"/>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rgbClr val="414042"/>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230250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p>
        </p:txBody>
      </p:sp>
      <p:sp>
        <p:nvSpPr>
          <p:cNvPr id="3" name="Text Placeholder 3"/>
          <p:cNvSpPr>
            <a:spLocks noGrp="1"/>
          </p:cNvSpPr>
          <p:nvPr>
            <p:ph type="body" sz="half" idx="2"/>
          </p:nvPr>
        </p:nvSpPr>
        <p:spPr>
          <a:xfrm>
            <a:off x="339939" y="2151897"/>
            <a:ext cx="1924050" cy="340940"/>
          </a:xfrm>
        </p:spPr>
        <p:txBody>
          <a:bodyPr>
            <a:noAutofit/>
          </a:bodyPr>
          <a:lstStyle>
            <a:lvl1pPr marL="0" indent="0" algn="ctr">
              <a:buNone/>
              <a:defRPr sz="1100" b="0" i="0">
                <a:solidFill>
                  <a:srgbClr val="414042"/>
                </a:solidFill>
                <a:latin typeface="Amazon Ember Light" charset="0"/>
                <a:ea typeface="Amazon Ember Light" charset="0"/>
                <a:cs typeface="Amazon Ember Light"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Text Placeholder 3"/>
          <p:cNvSpPr>
            <a:spLocks noGrp="1"/>
          </p:cNvSpPr>
          <p:nvPr>
            <p:ph type="body" sz="half" idx="11"/>
          </p:nvPr>
        </p:nvSpPr>
        <p:spPr>
          <a:xfrm>
            <a:off x="3479314" y="2151897"/>
            <a:ext cx="1924050" cy="340940"/>
          </a:xfrm>
        </p:spPr>
        <p:txBody>
          <a:bodyPr>
            <a:noAutofit/>
          </a:bodyPr>
          <a:lstStyle>
            <a:lvl1pPr marL="0" indent="0" algn="ctr">
              <a:buNone/>
              <a:defRPr sz="1100" b="0" i="0">
                <a:solidFill>
                  <a:srgbClr val="414042"/>
                </a:solidFill>
                <a:latin typeface="Amazon Ember Light" charset="0"/>
                <a:ea typeface="Amazon Ember Light" charset="0"/>
                <a:cs typeface="Amazon Ember Light"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3"/>
          <p:cNvSpPr>
            <a:spLocks noGrp="1"/>
          </p:cNvSpPr>
          <p:nvPr>
            <p:ph type="body" sz="half" idx="13"/>
          </p:nvPr>
        </p:nvSpPr>
        <p:spPr>
          <a:xfrm>
            <a:off x="6624980" y="2151897"/>
            <a:ext cx="1924050" cy="340940"/>
          </a:xfrm>
        </p:spPr>
        <p:txBody>
          <a:bodyPr>
            <a:noAutofit/>
          </a:bodyPr>
          <a:lstStyle>
            <a:lvl1pPr marL="0" indent="0" algn="ctr">
              <a:buNone/>
              <a:defRPr sz="1100" b="0" i="0">
                <a:solidFill>
                  <a:srgbClr val="414042"/>
                </a:solidFill>
                <a:latin typeface="Amazon Ember Light" charset="0"/>
                <a:ea typeface="Amazon Ember Light" charset="0"/>
                <a:cs typeface="Amazon Ember Light"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Text Placeholder 3"/>
          <p:cNvSpPr>
            <a:spLocks noGrp="1"/>
          </p:cNvSpPr>
          <p:nvPr>
            <p:ph type="body" sz="half" idx="15"/>
          </p:nvPr>
        </p:nvSpPr>
        <p:spPr>
          <a:xfrm>
            <a:off x="339939" y="3963640"/>
            <a:ext cx="1924050" cy="340940"/>
          </a:xfrm>
        </p:spPr>
        <p:txBody>
          <a:bodyPr>
            <a:noAutofit/>
          </a:bodyPr>
          <a:lstStyle>
            <a:lvl1pPr marL="0" indent="0" algn="ctr">
              <a:buNone/>
              <a:defRPr sz="1100" b="0" i="0">
                <a:solidFill>
                  <a:srgbClr val="414042"/>
                </a:solidFill>
                <a:latin typeface="Amazon Ember Light" charset="0"/>
                <a:ea typeface="Amazon Ember Light" charset="0"/>
                <a:cs typeface="Amazon Ember Light"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100" b="0" i="0">
                <a:solidFill>
                  <a:srgbClr val="414042"/>
                </a:solidFill>
                <a:latin typeface="Amazon Ember Light" charset="0"/>
                <a:ea typeface="Amazon Ember Light" charset="0"/>
                <a:cs typeface="Amazon Ember Light"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100" b="0" i="0">
                <a:solidFill>
                  <a:srgbClr val="414042"/>
                </a:solidFill>
                <a:latin typeface="Amazon Ember Light" charset="0"/>
                <a:ea typeface="Amazon Ember Light" charset="0"/>
                <a:cs typeface="Amazon Ember Light"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414042"/>
                </a:solidFill>
              </a:defRPr>
            </a:lvl1pPr>
          </a:lstStyle>
          <a:p>
            <a:r>
              <a:rPr lang="en-US"/>
              <a:t>Drag picture to placeholder or click icon to add</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414042"/>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414042"/>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414042"/>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414042"/>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414042"/>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3273093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4F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bg1"/>
                </a:solidFill>
                <a:latin typeface="Amazon Ember Regular" charset="0"/>
              </a:rPr>
              <a:t>© 2017, Amazon Web Services, Inc. or its Affiliates. All rights reserved.</a:t>
            </a:r>
          </a:p>
        </p:txBody>
      </p:sp>
      <p:pic>
        <p:nvPicPr>
          <p:cNvPr id="8" name="Picture 7"/>
          <p:cNvPicPr>
            <a:picLocks noChangeAspect="1"/>
          </p:cNvPicPr>
          <p:nvPr userDrawn="1"/>
        </p:nvPicPr>
        <p:blipFill>
          <a:blip r:embed="rId23" cstate="email">
            <a:extLst>
              <a:ext uri="{28A0092B-C50C-407E-A947-70E740481C1C}">
                <a14:useLocalDpi xmlns:a14="http://schemas.microsoft.com/office/drawing/2010/main"/>
              </a:ext>
            </a:extLst>
          </a:blip>
          <a:stretch>
            <a:fillRect/>
          </a:stretch>
        </p:blipFill>
        <p:spPr>
          <a:xfrm>
            <a:off x="8102791" y="4706911"/>
            <a:ext cx="440655" cy="264393"/>
          </a:xfrm>
          <a:prstGeom prst="rect">
            <a:avLst/>
          </a:prstGeom>
        </p:spPr>
      </p:pic>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2" r:id="rId3"/>
    <p:sldLayoutId id="2147483677" r:id="rId4"/>
    <p:sldLayoutId id="2147483678" r:id="rId5"/>
    <p:sldLayoutId id="2147483679" r:id="rId6"/>
    <p:sldLayoutId id="2147483689" r:id="rId7"/>
    <p:sldLayoutId id="2147483690" r:id="rId8"/>
    <p:sldLayoutId id="2147483691" r:id="rId9"/>
    <p:sldLayoutId id="2147483680" r:id="rId10"/>
    <p:sldLayoutId id="2147483681" r:id="rId11"/>
    <p:sldLayoutId id="2147483682" r:id="rId12"/>
    <p:sldLayoutId id="2147483693" r:id="rId13"/>
    <p:sldLayoutId id="2147483694" r:id="rId14"/>
    <p:sldLayoutId id="2147483695" r:id="rId15"/>
    <p:sldLayoutId id="2147483687" r:id="rId16"/>
    <p:sldLayoutId id="2147483698" r:id="rId17"/>
    <p:sldLayoutId id="2147483699" r:id="rId18"/>
    <p:sldLayoutId id="2147483701" r:id="rId19"/>
    <p:sldLayoutId id="2147483703" r:id="rId20"/>
    <p:sldLayoutId id="2147483704" r:id="rId21"/>
  </p:sldLayoutIdLst>
  <p:txStyles>
    <p:titleStyle>
      <a:lvl1pPr algn="l" defTabSz="457200" rtl="0" eaLnBrk="1" latinLnBrk="0" hangingPunct="1">
        <a:spcBef>
          <a:spcPct val="0"/>
        </a:spcBef>
        <a:buNone/>
        <a:defRPr sz="2800" b="0" i="0" kern="1200">
          <a:solidFill>
            <a:srgbClr val="0E2735"/>
          </a:solidFill>
          <a:latin typeface="Amazon Ember Regular" charset="0"/>
          <a:ea typeface="+mj-ea"/>
          <a:cs typeface="Amazon Ember Regular" charset="0"/>
        </a:defRPr>
      </a:lvl1pPr>
    </p:titleStyle>
    <p:bodyStyle>
      <a:lvl1pPr marL="0" indent="0" algn="l" defTabSz="457200" rtl="0" eaLnBrk="1" latinLnBrk="0" hangingPunct="1">
        <a:spcBef>
          <a:spcPct val="20000"/>
        </a:spcBef>
        <a:buFontTx/>
        <a:buNone/>
        <a:defRPr sz="2400" b="0" i="0" kern="1200">
          <a:solidFill>
            <a:srgbClr val="414042"/>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rgbClr val="414042"/>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rgbClr val="414042"/>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18" Type="http://schemas.openxmlformats.org/officeDocument/2006/relationships/image" Target="../media/image32.jpeg"/><Relationship Id="rId3" Type="http://schemas.openxmlformats.org/officeDocument/2006/relationships/image" Target="../media/image17.png"/><Relationship Id="rId21" Type="http://schemas.openxmlformats.org/officeDocument/2006/relationships/image" Target="../media/image35.jpeg"/><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31.jpeg"/><Relationship Id="rId2" Type="http://schemas.openxmlformats.org/officeDocument/2006/relationships/notesSlide" Target="../notesSlides/notesSlide11.xml"/><Relationship Id="rId16" Type="http://schemas.openxmlformats.org/officeDocument/2006/relationships/image" Target="../media/image30.gif"/><Relationship Id="rId20" Type="http://schemas.openxmlformats.org/officeDocument/2006/relationships/image" Target="../media/image34.png"/><Relationship Id="rId1" Type="http://schemas.openxmlformats.org/officeDocument/2006/relationships/slideLayout" Target="../slideLayouts/slideLayout21.xml"/><Relationship Id="rId6" Type="http://schemas.openxmlformats.org/officeDocument/2006/relationships/image" Target="../media/image20.jpg"/><Relationship Id="rId11" Type="http://schemas.openxmlformats.org/officeDocument/2006/relationships/image" Target="../media/image25.jpg"/><Relationship Id="rId5" Type="http://schemas.openxmlformats.org/officeDocument/2006/relationships/image" Target="../media/image19.png"/><Relationship Id="rId15" Type="http://schemas.openxmlformats.org/officeDocument/2006/relationships/image" Target="../media/image29.png"/><Relationship Id="rId23" Type="http://schemas.openxmlformats.org/officeDocument/2006/relationships/image" Target="../media/image37.jpeg"/><Relationship Id="rId10" Type="http://schemas.openxmlformats.org/officeDocument/2006/relationships/image" Target="../media/image24.jpg"/><Relationship Id="rId19" Type="http://schemas.openxmlformats.org/officeDocument/2006/relationships/image" Target="../media/image33.png"/><Relationship Id="rId4" Type="http://schemas.openxmlformats.org/officeDocument/2006/relationships/image" Target="../media/image18.png"/><Relationship Id="rId9" Type="http://schemas.openxmlformats.org/officeDocument/2006/relationships/image" Target="../media/image23.jpg"/><Relationship Id="rId14" Type="http://schemas.openxmlformats.org/officeDocument/2006/relationships/image" Target="../media/image28.jpeg"/><Relationship Id="rId22" Type="http://schemas.openxmlformats.org/officeDocument/2006/relationships/image" Target="../media/image36.jpeg"/></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3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6.tif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87898" y="3225615"/>
            <a:ext cx="7275537" cy="1025031"/>
          </a:xfrm>
        </p:spPr>
        <p:txBody>
          <a:bodyPr>
            <a:noAutofit/>
          </a:bodyPr>
          <a:lstStyle/>
          <a:p>
            <a:r>
              <a:rPr lang="en-US" sz="1400" dirty="0"/>
              <a:t>Eric Baran - Segment Lead – DevOps </a:t>
            </a:r>
            <a:r>
              <a:rPr lang="mr-IN" sz="1400" dirty="0"/>
              <a:t>–</a:t>
            </a:r>
            <a:r>
              <a:rPr lang="en-US" sz="1400" dirty="0"/>
              <a:t> World Wide Public Sector</a:t>
            </a:r>
          </a:p>
          <a:p>
            <a:r>
              <a:rPr lang="en-US" sz="1400" dirty="0"/>
              <a:t>Jamie Jones – Sr. Solutions Architect – GitHub</a:t>
            </a:r>
          </a:p>
        </p:txBody>
      </p:sp>
      <p:sp>
        <p:nvSpPr>
          <p:cNvPr id="3" name="Text Placeholder 2"/>
          <p:cNvSpPr>
            <a:spLocks noGrp="1"/>
          </p:cNvSpPr>
          <p:nvPr>
            <p:ph type="body" sz="quarter" idx="11"/>
          </p:nvPr>
        </p:nvSpPr>
        <p:spPr>
          <a:xfrm>
            <a:off x="487898" y="4250646"/>
            <a:ext cx="3683000" cy="369888"/>
          </a:xfrm>
        </p:spPr>
        <p:txBody>
          <a:bodyPr>
            <a:normAutofit/>
          </a:bodyPr>
          <a:lstStyle/>
          <a:p>
            <a:r>
              <a:rPr lang="en-US" sz="1400" dirty="0"/>
              <a:t>August 21, 2018</a:t>
            </a:r>
          </a:p>
        </p:txBody>
      </p:sp>
      <p:sp>
        <p:nvSpPr>
          <p:cNvPr id="4" name="Text Placeholder 3"/>
          <p:cNvSpPr>
            <a:spLocks noGrp="1"/>
          </p:cNvSpPr>
          <p:nvPr>
            <p:ph type="body" sz="quarter" idx="12"/>
          </p:nvPr>
        </p:nvSpPr>
        <p:spPr>
          <a:xfrm>
            <a:off x="487898" y="1295496"/>
            <a:ext cx="7654616" cy="1519422"/>
          </a:xfrm>
        </p:spPr>
        <p:txBody>
          <a:bodyPr/>
          <a:lstStyle/>
          <a:p>
            <a:r>
              <a:rPr lang="en-US" sz="3200" dirty="0">
                <a:solidFill>
                  <a:schemeClr val="accent2"/>
                </a:solidFill>
              </a:rPr>
              <a:t>Security Automation and Orchestration</a:t>
            </a:r>
          </a:p>
          <a:p>
            <a:r>
              <a:rPr lang="en-US" sz="2400" dirty="0"/>
              <a:t>The Foundation of Application Migration and Modernization for Regulated Industry</a:t>
            </a:r>
          </a:p>
        </p:txBody>
      </p:sp>
    </p:spTree>
    <p:extLst>
      <p:ext uri="{BB962C8B-B14F-4D97-AF65-F5344CB8AC3E}">
        <p14:creationId xmlns:p14="http://schemas.microsoft.com/office/powerpoint/2010/main" val="407051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789" y="254586"/>
            <a:ext cx="8205304" cy="545741"/>
          </a:xfrm>
        </p:spPr>
        <p:txBody>
          <a:bodyPr>
            <a:normAutofit fontScale="90000"/>
          </a:bodyPr>
          <a:lstStyle/>
          <a:p>
            <a:r>
              <a:rPr lang="en-US" b="1" dirty="0"/>
              <a:t>Regulatory Standards – What will SAO Satisfy? – Phase One</a:t>
            </a:r>
            <a:br>
              <a:rPr lang="en-US" b="1" dirty="0"/>
            </a:br>
            <a:endParaRPr lang="en-US" dirty="0"/>
          </a:p>
        </p:txBody>
      </p:sp>
      <p:sp>
        <p:nvSpPr>
          <p:cNvPr id="3" name="Content Placeholder 2"/>
          <p:cNvSpPr>
            <a:spLocks noGrp="1"/>
          </p:cNvSpPr>
          <p:nvPr>
            <p:ph idx="1"/>
          </p:nvPr>
        </p:nvSpPr>
        <p:spPr>
          <a:xfrm>
            <a:off x="336789" y="800327"/>
            <a:ext cx="8529088" cy="3882510"/>
          </a:xfrm>
        </p:spPr>
        <p:txBody>
          <a:bodyPr/>
          <a:lstStyle/>
          <a:p>
            <a:pPr marL="457200" indent="-457200">
              <a:buFont typeface="+mj-lt"/>
              <a:buAutoNum type="arabicPeriod"/>
            </a:pPr>
            <a:r>
              <a:rPr lang="en-US" sz="1600" dirty="0"/>
              <a:t>The Payment Card Industry </a:t>
            </a:r>
            <a:r>
              <a:rPr lang="en-US" sz="1600" b="1" dirty="0"/>
              <a:t>Data Security</a:t>
            </a:r>
            <a:r>
              <a:rPr lang="en-US" sz="1600" dirty="0"/>
              <a:t> Standard (</a:t>
            </a:r>
            <a:r>
              <a:rPr lang="en-US" sz="1600" b="1" dirty="0"/>
              <a:t>PCI DSS</a:t>
            </a:r>
            <a:r>
              <a:rPr lang="en-US" sz="1600" dirty="0"/>
              <a:t>) </a:t>
            </a:r>
          </a:p>
          <a:p>
            <a:pPr marL="457200" lvl="0" indent="-457200">
              <a:buFont typeface="+mj-lt"/>
              <a:buAutoNum type="arabicPeriod"/>
            </a:pPr>
            <a:r>
              <a:rPr lang="en-US" sz="1600" dirty="0"/>
              <a:t>Defense Federal Acquisition Regulations Supplement (</a:t>
            </a:r>
            <a:r>
              <a:rPr lang="en-US" sz="1600" b="1" dirty="0"/>
              <a:t>DFARS</a:t>
            </a:r>
            <a:r>
              <a:rPr lang="en-US" sz="1600" dirty="0"/>
              <a:t>) NIST SP 800-171</a:t>
            </a:r>
          </a:p>
          <a:p>
            <a:pPr marL="457200" lvl="0" indent="-457200">
              <a:buFont typeface="+mj-lt"/>
              <a:buAutoNum type="arabicPeriod"/>
            </a:pPr>
            <a:r>
              <a:rPr lang="en-US" sz="1600" dirty="0"/>
              <a:t>Federal Risk and Authorization Management Program (</a:t>
            </a:r>
            <a:r>
              <a:rPr lang="en-US" sz="1600" b="1" dirty="0"/>
              <a:t>FedRAMP</a:t>
            </a:r>
            <a:r>
              <a:rPr lang="en-US" sz="1600" dirty="0"/>
              <a:t>) (</a:t>
            </a:r>
            <a:r>
              <a:rPr lang="en-US" sz="1600" b="1" dirty="0"/>
              <a:t>Moderate-Impact</a:t>
            </a:r>
            <a:r>
              <a:rPr lang="en-US" sz="1600" dirty="0"/>
              <a:t>)</a:t>
            </a:r>
          </a:p>
          <a:p>
            <a:pPr marL="457200" lvl="0" indent="-457200">
              <a:buFont typeface="+mj-lt"/>
              <a:buAutoNum type="arabicPeriod"/>
            </a:pPr>
            <a:r>
              <a:rPr lang="en-US" sz="1600" dirty="0"/>
              <a:t>Federal Risk and Authorization Management Program (</a:t>
            </a:r>
            <a:r>
              <a:rPr lang="en-US" sz="1600" b="1" dirty="0"/>
              <a:t>FedRAMP</a:t>
            </a:r>
            <a:r>
              <a:rPr lang="en-US" sz="1600" dirty="0"/>
              <a:t>) (</a:t>
            </a:r>
            <a:r>
              <a:rPr lang="en-US" sz="1600" b="1" dirty="0"/>
              <a:t>High-Impact</a:t>
            </a:r>
            <a:r>
              <a:rPr lang="en-US" sz="1600" dirty="0"/>
              <a:t>)</a:t>
            </a:r>
          </a:p>
          <a:p>
            <a:pPr marL="457200" lvl="0" indent="-457200">
              <a:buFont typeface="+mj-lt"/>
              <a:buAutoNum type="arabicPeriod"/>
            </a:pPr>
            <a:r>
              <a:rPr lang="en-US" sz="1600" dirty="0"/>
              <a:t>Department of Defense (</a:t>
            </a:r>
            <a:r>
              <a:rPr lang="en-US" sz="1600" i="1" dirty="0"/>
              <a:t>DoD</a:t>
            </a:r>
            <a:r>
              <a:rPr lang="en-US" sz="1600" dirty="0"/>
              <a:t>) Cloud Computing Security Requirements Guide (</a:t>
            </a:r>
            <a:r>
              <a:rPr lang="en-US" sz="1600" i="1" dirty="0"/>
              <a:t>SRG</a:t>
            </a:r>
            <a:r>
              <a:rPr lang="en-US" sz="1600" dirty="0"/>
              <a:t>) </a:t>
            </a:r>
            <a:br>
              <a:rPr lang="en-US" sz="1600" dirty="0"/>
            </a:br>
            <a:r>
              <a:rPr lang="en-US" sz="1600" b="1" dirty="0"/>
              <a:t>Impact Level (</a:t>
            </a:r>
            <a:r>
              <a:rPr lang="en-US" sz="1600" b="1" i="1" dirty="0"/>
              <a:t>IL) 2</a:t>
            </a:r>
            <a:endParaRPr lang="en-US" sz="1600" dirty="0"/>
          </a:p>
          <a:p>
            <a:pPr marL="457200" lvl="0" indent="-457200">
              <a:buFont typeface="+mj-lt"/>
              <a:buAutoNum type="arabicPeriod"/>
            </a:pPr>
            <a:r>
              <a:rPr lang="en-US" sz="1600" dirty="0"/>
              <a:t>Department of Defense (</a:t>
            </a:r>
            <a:r>
              <a:rPr lang="en-US" sz="1600" i="1" dirty="0"/>
              <a:t>DoD</a:t>
            </a:r>
            <a:r>
              <a:rPr lang="en-US" sz="1600" dirty="0"/>
              <a:t>) Cloud Computing Security Requirements Guide (</a:t>
            </a:r>
            <a:r>
              <a:rPr lang="en-US" sz="1600" i="1" dirty="0"/>
              <a:t>SRG</a:t>
            </a:r>
            <a:r>
              <a:rPr lang="en-US" sz="1600" dirty="0"/>
              <a:t>) </a:t>
            </a:r>
            <a:br>
              <a:rPr lang="en-US" sz="1600" dirty="0"/>
            </a:br>
            <a:r>
              <a:rPr lang="en-US" sz="1600" b="1" dirty="0"/>
              <a:t>Impact Level (</a:t>
            </a:r>
            <a:r>
              <a:rPr lang="en-US" sz="1600" b="1" i="1" dirty="0"/>
              <a:t>IL) 4</a:t>
            </a:r>
            <a:endParaRPr lang="en-US" sz="1600" dirty="0"/>
          </a:p>
          <a:p>
            <a:pPr marL="457200" lvl="0" indent="-457200">
              <a:buFont typeface="+mj-lt"/>
              <a:buAutoNum type="arabicPeriod"/>
            </a:pPr>
            <a:r>
              <a:rPr lang="en-US" sz="1600" dirty="0"/>
              <a:t>Internal Revenue Service (</a:t>
            </a:r>
            <a:r>
              <a:rPr lang="en-US" sz="1600" i="1" dirty="0"/>
              <a:t>IRS</a:t>
            </a:r>
            <a:r>
              <a:rPr lang="en-US" sz="1600" dirty="0"/>
              <a:t>) </a:t>
            </a:r>
            <a:r>
              <a:rPr lang="en-US" sz="1600" b="1" dirty="0"/>
              <a:t>Publication </a:t>
            </a:r>
            <a:r>
              <a:rPr lang="en-US" sz="1600" b="1" i="1" dirty="0"/>
              <a:t>1075</a:t>
            </a:r>
            <a:r>
              <a:rPr lang="en-US" sz="1600" b="1" dirty="0"/>
              <a:t> Tax Information Security Guidelines</a:t>
            </a:r>
            <a:endParaRPr lang="en-US" sz="1600" dirty="0"/>
          </a:p>
          <a:p>
            <a:pPr marL="457200" lvl="0" indent="-457200">
              <a:buFont typeface="+mj-lt"/>
              <a:buAutoNum type="arabicPeriod"/>
            </a:pPr>
            <a:r>
              <a:rPr lang="en-US" sz="1600" dirty="0"/>
              <a:t>Minimum Acceptable Risk Standards for Exchanges (</a:t>
            </a:r>
            <a:r>
              <a:rPr lang="en-US" sz="1600" b="1" i="1" dirty="0"/>
              <a:t>MARS</a:t>
            </a:r>
            <a:r>
              <a:rPr lang="en-US" sz="1600" b="1" dirty="0"/>
              <a:t>-</a:t>
            </a:r>
            <a:r>
              <a:rPr lang="en-US" sz="1600" b="1" i="1" dirty="0"/>
              <a:t>E</a:t>
            </a:r>
            <a:r>
              <a:rPr lang="en-US" sz="1600" dirty="0"/>
              <a:t>) 2.0</a:t>
            </a:r>
          </a:p>
          <a:p>
            <a:pPr marL="457200" lvl="0" indent="-457200">
              <a:buFont typeface="+mj-lt"/>
              <a:buAutoNum type="arabicPeriod"/>
            </a:pPr>
            <a:r>
              <a:rPr lang="en-US" sz="1600" dirty="0"/>
              <a:t>The Criminal Justice Information Services Division (</a:t>
            </a:r>
            <a:r>
              <a:rPr lang="en-US" sz="1600" b="1" dirty="0"/>
              <a:t>CJIS</a:t>
            </a:r>
            <a:r>
              <a:rPr lang="en-US" sz="1600" dirty="0"/>
              <a:t>)</a:t>
            </a:r>
          </a:p>
          <a:p>
            <a:pPr marL="457200" lvl="0" indent="-457200">
              <a:buFont typeface="+mj-lt"/>
              <a:buAutoNum type="arabicPeriod"/>
            </a:pPr>
            <a:r>
              <a:rPr lang="en-US" sz="1600" dirty="0"/>
              <a:t>The Center for Internet </a:t>
            </a:r>
            <a:r>
              <a:rPr lang="en-US" sz="1600" i="1" dirty="0"/>
              <a:t>Security</a:t>
            </a:r>
            <a:r>
              <a:rPr lang="en-US" sz="1600" dirty="0"/>
              <a:t> (CIS)– Critical Security Controls </a:t>
            </a:r>
          </a:p>
          <a:p>
            <a:pPr marL="457200" lvl="0" indent="-457200">
              <a:buFont typeface="+mj-lt"/>
              <a:buAutoNum type="arabicPeriod"/>
            </a:pPr>
            <a:r>
              <a:rPr lang="en-US" sz="1600" dirty="0"/>
              <a:t>The </a:t>
            </a:r>
            <a:r>
              <a:rPr lang="en-US" sz="1600" b="1" dirty="0"/>
              <a:t>General Data Protection Regulation</a:t>
            </a:r>
            <a:r>
              <a:rPr lang="en-US" sz="1600" dirty="0"/>
              <a:t> (</a:t>
            </a:r>
            <a:r>
              <a:rPr lang="en-US" sz="1600" b="1" dirty="0"/>
              <a:t>GDPR</a:t>
            </a:r>
            <a:r>
              <a:rPr lang="en-US" sz="1600" dirty="0"/>
              <a:t>) (Regulation (EU) 2016/679)</a:t>
            </a:r>
          </a:p>
        </p:txBody>
      </p:sp>
    </p:spTree>
    <p:extLst>
      <p:ext uri="{BB962C8B-B14F-4D97-AF65-F5344CB8AC3E}">
        <p14:creationId xmlns:p14="http://schemas.microsoft.com/office/powerpoint/2010/main" val="3528181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58400" y="122248"/>
            <a:ext cx="9138896" cy="738093"/>
          </a:xfrm>
        </p:spPr>
        <p:txBody>
          <a:bodyPr/>
          <a:lstStyle/>
          <a:p>
            <a:r>
              <a:rPr lang="en-US" sz="2400" dirty="0"/>
              <a:t>SAO Community (to date) - Who’s involved?</a:t>
            </a:r>
          </a:p>
        </p:txBody>
      </p:sp>
      <p:pic>
        <p:nvPicPr>
          <p:cNvPr id="59" name="Picture 26" descr="https://cdn2.hubspot.net/hub/325374/hubfs/CM3.0/cloudcheckr-logo.png?t=1464313243613&amp;width=35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2895" y="1198785"/>
            <a:ext cx="1169132" cy="346391"/>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3500" y="2143116"/>
            <a:ext cx="818498" cy="89639"/>
          </a:xfrm>
          <a:prstGeom prst="rect">
            <a:avLst/>
          </a:prstGeom>
        </p:spPr>
      </p:pic>
      <p:pic>
        <p:nvPicPr>
          <p:cNvPr id="10" name="Picture 9"/>
          <p:cNvPicPr>
            <a:picLocks noChangeAspect="1"/>
          </p:cNvPicPr>
          <p:nvPr/>
        </p:nvPicPr>
        <p:blipFill rotWithShape="1">
          <a:blip r:embed="rId5">
            <a:extLst>
              <a:ext uri="{28A0092B-C50C-407E-A947-70E740481C1C}">
                <a14:useLocalDpi xmlns:a14="http://schemas.microsoft.com/office/drawing/2010/main" val="0"/>
              </a:ext>
            </a:extLst>
          </a:blip>
          <a:srcRect t="24030" r="17225" b="28553"/>
          <a:stretch/>
        </p:blipFill>
        <p:spPr>
          <a:xfrm>
            <a:off x="7086221" y="1490642"/>
            <a:ext cx="1438989" cy="564231"/>
          </a:xfrm>
          <a:prstGeom prst="rect">
            <a:avLst/>
          </a:prstGeom>
        </p:spPr>
      </p:pic>
      <p:pic>
        <p:nvPicPr>
          <p:cNvPr id="50" name="Picture 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31796" y="2450571"/>
            <a:ext cx="1689298" cy="449900"/>
          </a:xfrm>
          <a:prstGeom prst="rect">
            <a:avLst/>
          </a:prstGeom>
        </p:spPr>
      </p:pic>
      <p:pic>
        <p:nvPicPr>
          <p:cNvPr id="11" name="Picture 10"/>
          <p:cNvPicPr>
            <a:picLocks noChangeAspect="1"/>
          </p:cNvPicPr>
          <p:nvPr/>
        </p:nvPicPr>
        <p:blipFill rotWithShape="1">
          <a:blip r:embed="rId7">
            <a:extLst>
              <a:ext uri="{28A0092B-C50C-407E-A947-70E740481C1C}">
                <a14:useLocalDpi xmlns:a14="http://schemas.microsoft.com/office/drawing/2010/main" val="0"/>
              </a:ext>
            </a:extLst>
          </a:blip>
          <a:srcRect l="13755" t="30011" r="12612" b="28846"/>
          <a:stretch/>
        </p:blipFill>
        <p:spPr>
          <a:xfrm>
            <a:off x="5427870" y="1884148"/>
            <a:ext cx="810699" cy="310058"/>
          </a:xfrm>
          <a:prstGeom prst="rect">
            <a:avLst/>
          </a:prstGeom>
        </p:spPr>
      </p:pic>
      <p:pic>
        <p:nvPicPr>
          <p:cNvPr id="4106" name="Picture 410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5354" y="2660989"/>
            <a:ext cx="1742078" cy="192861"/>
          </a:xfrm>
          <a:prstGeom prst="rect">
            <a:avLst/>
          </a:prstGeom>
        </p:spPr>
      </p:pic>
      <p:pic>
        <p:nvPicPr>
          <p:cNvPr id="4116" name="Picture 41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67274" y="1105670"/>
            <a:ext cx="1079016" cy="292344"/>
          </a:xfrm>
          <a:prstGeom prst="rect">
            <a:avLst/>
          </a:prstGeom>
        </p:spPr>
      </p:pic>
      <p:pic>
        <p:nvPicPr>
          <p:cNvPr id="4119" name="Picture 411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74455" y="3156837"/>
            <a:ext cx="1207930" cy="647245"/>
          </a:xfrm>
          <a:prstGeom prst="rect">
            <a:avLst/>
          </a:prstGeom>
        </p:spPr>
      </p:pic>
      <p:pic>
        <p:nvPicPr>
          <p:cNvPr id="4120" name="Picture 411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76037" y="4364742"/>
            <a:ext cx="1250508" cy="401437"/>
          </a:xfrm>
          <a:prstGeom prst="rect">
            <a:avLst/>
          </a:prstGeom>
        </p:spPr>
      </p:pic>
      <p:pic>
        <p:nvPicPr>
          <p:cNvPr id="4122" name="Picture 412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56015" y="2369648"/>
            <a:ext cx="1013122" cy="278609"/>
          </a:xfrm>
          <a:prstGeom prst="rect">
            <a:avLst/>
          </a:prstGeom>
        </p:spPr>
      </p:pic>
      <p:pic>
        <p:nvPicPr>
          <p:cNvPr id="4125" name="Picture 412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198085" y="3010428"/>
            <a:ext cx="1328982" cy="552857"/>
          </a:xfrm>
          <a:prstGeom prst="rect">
            <a:avLst/>
          </a:prstGeom>
        </p:spPr>
      </p:pic>
      <p:pic>
        <p:nvPicPr>
          <p:cNvPr id="1034" name="Picture 10" descr="Image result for Anitian logo">
            <a:extLst>
              <a:ext uri="{FF2B5EF4-FFF2-40B4-BE49-F238E27FC236}">
                <a16:creationId xmlns:a16="http://schemas.microsoft.com/office/drawing/2014/main" id="{77B809BA-54C7-C740-B4EA-FBA092DC3D7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4075" y="3708135"/>
            <a:ext cx="1355151" cy="98360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CIS Logo">
            <a:extLst>
              <a:ext uri="{FF2B5EF4-FFF2-40B4-BE49-F238E27FC236}">
                <a16:creationId xmlns:a16="http://schemas.microsoft.com/office/drawing/2014/main" id="{8EAE4167-9424-A745-B68B-B7DD4827CA6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5354" y="1087239"/>
            <a:ext cx="1641571" cy="65095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Kratos Logo">
            <a:extLst>
              <a:ext uri="{FF2B5EF4-FFF2-40B4-BE49-F238E27FC236}">
                <a16:creationId xmlns:a16="http://schemas.microsoft.com/office/drawing/2014/main" id="{846283DC-FDA2-4441-A815-0EE1132AF369}"/>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t="25491" b="24269"/>
          <a:stretch/>
        </p:blipFill>
        <p:spPr bwMode="auto">
          <a:xfrm>
            <a:off x="724097" y="1865915"/>
            <a:ext cx="1103497" cy="55440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Yubico images">
            <a:extLst>
              <a:ext uri="{FF2B5EF4-FFF2-40B4-BE49-F238E27FC236}">
                <a16:creationId xmlns:a16="http://schemas.microsoft.com/office/drawing/2014/main" id="{C19D17E4-E3E5-8145-B91E-73DFED15C4D6}"/>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325728" y="3975640"/>
            <a:ext cx="1105383" cy="732252"/>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Booz Allen Hamilton Logo">
            <a:extLst>
              <a:ext uri="{FF2B5EF4-FFF2-40B4-BE49-F238E27FC236}">
                <a16:creationId xmlns:a16="http://schemas.microsoft.com/office/drawing/2014/main" id="{6C1EEEE6-DA13-AA4B-8205-10691AD12B4B}"/>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46784" y="3068027"/>
            <a:ext cx="1578710" cy="35180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Related image">
            <a:extLst>
              <a:ext uri="{FF2B5EF4-FFF2-40B4-BE49-F238E27FC236}">
                <a16:creationId xmlns:a16="http://schemas.microsoft.com/office/drawing/2014/main" id="{5CA9B9C7-D17C-7447-B6F1-8E38BF601169}"/>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04061" y="3365717"/>
            <a:ext cx="695874" cy="685924"/>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Image result for cloudbees jenkins">
            <a:extLst>
              <a:ext uri="{FF2B5EF4-FFF2-40B4-BE49-F238E27FC236}">
                <a16:creationId xmlns:a16="http://schemas.microsoft.com/office/drawing/2014/main" id="{B3DC05E4-7688-314D-9883-139220FE30CE}"/>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05680" y="2480207"/>
            <a:ext cx="1402203" cy="852371"/>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Image result for Puppet Labs">
            <a:extLst>
              <a:ext uri="{FF2B5EF4-FFF2-40B4-BE49-F238E27FC236}">
                <a16:creationId xmlns:a16="http://schemas.microsoft.com/office/drawing/2014/main" id="{F414A6D1-1093-0943-8B9C-70A8AA839AA6}"/>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349815" y="1679158"/>
            <a:ext cx="604366" cy="60436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Trend Micro">
            <a:extLst>
              <a:ext uri="{FF2B5EF4-FFF2-40B4-BE49-F238E27FC236}">
                <a16:creationId xmlns:a16="http://schemas.microsoft.com/office/drawing/2014/main" id="{BC805F86-78B2-4C48-8586-33C586CB2F50}"/>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268684" y="3792220"/>
            <a:ext cx="1256526" cy="57252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Image result for Bluecat">
            <a:extLst>
              <a:ext uri="{FF2B5EF4-FFF2-40B4-BE49-F238E27FC236}">
                <a16:creationId xmlns:a16="http://schemas.microsoft.com/office/drawing/2014/main" id="{4D613FF2-1BFD-024E-B6D2-C01FEC2FB94E}"/>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242578" y="609251"/>
            <a:ext cx="1126273" cy="589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1641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2542" y="160789"/>
            <a:ext cx="6513462" cy="545192"/>
          </a:xfrm>
        </p:spPr>
        <p:txBody>
          <a:bodyPr/>
          <a:lstStyle/>
          <a:p>
            <a:r>
              <a:rPr lang="en-US" dirty="0"/>
              <a:t>The Result:</a:t>
            </a:r>
            <a:br>
              <a:rPr lang="en-US" dirty="0"/>
            </a:br>
            <a:r>
              <a:rPr lang="en-US" dirty="0"/>
              <a:t>“</a:t>
            </a:r>
            <a:r>
              <a:rPr lang="en-US" b="1" i="1" dirty="0"/>
              <a:t>AWS Trust Boundary In a Box”</a:t>
            </a:r>
          </a:p>
        </p:txBody>
      </p:sp>
      <p:sp>
        <p:nvSpPr>
          <p:cNvPr id="3" name="Rectangle 2"/>
          <p:cNvSpPr/>
          <p:nvPr/>
        </p:nvSpPr>
        <p:spPr>
          <a:xfrm>
            <a:off x="336789" y="1545861"/>
            <a:ext cx="5042484" cy="3093154"/>
          </a:xfrm>
          <a:prstGeom prst="rect">
            <a:avLst/>
          </a:prstGeom>
        </p:spPr>
        <p:txBody>
          <a:bodyPr wrap="square">
            <a:spAutoFit/>
          </a:bodyPr>
          <a:lstStyle/>
          <a:p>
            <a:pPr marL="457200" indent="-457200">
              <a:buFont typeface="+mj-lt"/>
              <a:buAutoNum type="arabicPeriod"/>
            </a:pPr>
            <a:r>
              <a:rPr lang="en-US" sz="1500" dirty="0"/>
              <a:t>Templates, Scripts, Functions and Recipes for securely deploying regulated workloads </a:t>
            </a:r>
          </a:p>
          <a:p>
            <a:pPr lvl="1"/>
            <a:r>
              <a:rPr lang="en-US" sz="1500" dirty="0"/>
              <a:t>“Type Accreditation” (Pre-Audited), for all stages of Cloud Service adoption, (Migrator, Forward, Native) </a:t>
            </a:r>
            <a:br>
              <a:rPr lang="en-US" sz="1500" dirty="0"/>
            </a:br>
            <a:endParaRPr lang="en-US" sz="1500" dirty="0"/>
          </a:p>
          <a:p>
            <a:pPr marL="457200" lvl="0" indent="-457200">
              <a:buFont typeface="+mj-lt"/>
              <a:buAutoNum type="arabicPeriod"/>
            </a:pPr>
            <a:r>
              <a:rPr lang="en-US" sz="1500" dirty="0"/>
              <a:t>Defined operational security and compliance tolerances scripts, functions and treatments (e.g. Guard Rails) for constrained secure operations across the DevOPS CI/CD and CRT through the use of </a:t>
            </a:r>
            <a:r>
              <a:rPr lang="en-US" sz="1500" b="1" dirty="0"/>
              <a:t>Governance as Code</a:t>
            </a:r>
            <a:r>
              <a:rPr lang="en-US" sz="1500" dirty="0"/>
              <a:t> (GoC) practices</a:t>
            </a:r>
            <a:br>
              <a:rPr lang="en-US" sz="1500" dirty="0"/>
            </a:br>
            <a:endParaRPr lang="en-US" sz="1500" dirty="0"/>
          </a:p>
          <a:p>
            <a:pPr marL="457200" lvl="0" indent="-457200">
              <a:buFont typeface="+mj-lt"/>
              <a:buAutoNum type="arabicPeriod"/>
            </a:pPr>
            <a:r>
              <a:rPr lang="en-US" sz="1500" dirty="0"/>
              <a:t>Deployable Continuous Risk Treatments (CRT) resources (e.g. AWS &amp; Partners solutions)</a:t>
            </a:r>
          </a:p>
        </p:txBody>
      </p:sp>
      <p:pic>
        <p:nvPicPr>
          <p:cNvPr id="6146" name="Picture 2" descr="elated image"/>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0"/>
            <a:ext cx="2381250" cy="16668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6062" y="1366592"/>
            <a:ext cx="3089840" cy="3051337"/>
          </a:xfrm>
          <a:prstGeom prst="rect">
            <a:avLst/>
          </a:prstGeom>
        </p:spPr>
      </p:pic>
    </p:spTree>
    <p:extLst>
      <p:ext uri="{BB962C8B-B14F-4D97-AF65-F5344CB8AC3E}">
        <p14:creationId xmlns:p14="http://schemas.microsoft.com/office/powerpoint/2010/main" val="1609348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668837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Title 2"/>
          <p:cNvSpPr>
            <a:spLocks noGrp="1"/>
          </p:cNvSpPr>
          <p:nvPr>
            <p:ph type="title"/>
          </p:nvPr>
        </p:nvSpPr>
        <p:spPr/>
        <p:txBody>
          <a:bodyPr/>
          <a:lstStyle/>
          <a:p>
            <a:r>
              <a:rPr lang="en-US" altLang="en-US" dirty="0">
                <a:latin typeface="Amazon Ember Light"/>
                <a:cs typeface="Arial" charset="0"/>
              </a:rPr>
              <a:t>SESSION OVERVIEW</a:t>
            </a:r>
          </a:p>
        </p:txBody>
      </p:sp>
      <p:sp>
        <p:nvSpPr>
          <p:cNvPr id="118786" name="Content Placeholder 3"/>
          <p:cNvSpPr>
            <a:spLocks noGrp="1"/>
          </p:cNvSpPr>
          <p:nvPr>
            <p:ph idx="1"/>
          </p:nvPr>
        </p:nvSpPr>
        <p:spPr>
          <a:xfrm>
            <a:off x="336789" y="660677"/>
            <a:ext cx="8205304" cy="3890914"/>
          </a:xfrm>
        </p:spPr>
        <p:txBody>
          <a:bodyPr>
            <a:normAutofit lnSpcReduction="10000"/>
          </a:bodyPr>
          <a:lstStyle/>
          <a:p>
            <a:pPr>
              <a:defRPr/>
            </a:pPr>
            <a:endParaRPr lang="en-US" altLang="en-US" sz="1800" dirty="0">
              <a:latin typeface="Amazon Ember"/>
              <a:cs typeface="Arial" panose="020B0604020202020204" pitchFamily="34" charset="0"/>
            </a:endParaRPr>
          </a:p>
          <a:p>
            <a:pPr marL="285750" indent="-285750">
              <a:buFont typeface="Arial" panose="020B0604020202020204" pitchFamily="34" charset="0"/>
              <a:buChar char="•"/>
              <a:defRPr/>
            </a:pPr>
            <a:r>
              <a:rPr lang="en-US" altLang="en-US" sz="1800" dirty="0">
                <a:latin typeface="Amazon Ember"/>
                <a:cs typeface="Arial" panose="020B0604020202020204" pitchFamily="34" charset="0"/>
              </a:rPr>
              <a:t>Security Automation and Orchestration</a:t>
            </a:r>
          </a:p>
          <a:p>
            <a:pPr marL="1085850" lvl="1" indent="-342900">
              <a:buFontTx/>
              <a:buChar char="•"/>
              <a:defRPr/>
            </a:pPr>
            <a:r>
              <a:rPr lang="en-US" altLang="en-US" sz="1400" dirty="0">
                <a:latin typeface="Amazon Ember"/>
                <a:cs typeface="Arial" panose="020B0604020202020204" pitchFamily="34" charset="0"/>
              </a:rPr>
              <a:t>What is Secure DevOps?</a:t>
            </a:r>
          </a:p>
          <a:p>
            <a:pPr marL="1085850" lvl="1" indent="-342900">
              <a:buFontTx/>
              <a:buChar char="•"/>
              <a:defRPr/>
            </a:pPr>
            <a:r>
              <a:rPr lang="en-US" altLang="en-US" sz="1400" dirty="0">
                <a:latin typeface="Amazon Ember"/>
                <a:cs typeface="Arial" panose="020B0604020202020204" pitchFamily="34" charset="0"/>
              </a:rPr>
              <a:t>What happens to our regulated customers today, in adopting DevSecOps models?</a:t>
            </a:r>
          </a:p>
          <a:p>
            <a:pPr marL="1085850" lvl="1" indent="-342900">
              <a:buFontTx/>
              <a:buChar char="•"/>
              <a:defRPr/>
            </a:pPr>
            <a:r>
              <a:rPr lang="en-US" altLang="en-US" sz="1400" dirty="0">
                <a:latin typeface="Amazon Ember"/>
                <a:cs typeface="Arial" panose="020B0604020202020204" pitchFamily="34" charset="0"/>
              </a:rPr>
              <a:t>Introduction to Security Automation and Orchestration.</a:t>
            </a:r>
          </a:p>
          <a:p>
            <a:pPr marL="1085850" lvl="1" indent="-342900">
              <a:buFontTx/>
              <a:buChar char="•"/>
              <a:defRPr/>
            </a:pPr>
            <a:endParaRPr lang="en-US" altLang="en-US" sz="1400" dirty="0">
              <a:latin typeface="Amazon Ember"/>
              <a:cs typeface="Arial" panose="020B0604020202020204" pitchFamily="34" charset="0"/>
            </a:endParaRPr>
          </a:p>
          <a:p>
            <a:pPr marL="342900" indent="-342900">
              <a:buFontTx/>
              <a:buChar char="•"/>
              <a:defRPr/>
            </a:pPr>
            <a:r>
              <a:rPr lang="en-US" altLang="en-US" sz="1800" dirty="0">
                <a:latin typeface="Amazon Ember"/>
                <a:cs typeface="Arial" panose="020B0604020202020204" pitchFamily="34" charset="0"/>
              </a:rPr>
              <a:t>Stages of Security Automation and Orchestration Adoption</a:t>
            </a:r>
          </a:p>
          <a:p>
            <a:pPr marL="1085850" lvl="1" indent="-342900">
              <a:buFontTx/>
              <a:buChar char="•"/>
              <a:defRPr/>
            </a:pPr>
            <a:r>
              <a:rPr lang="en-US" altLang="en-US" sz="1400" dirty="0">
                <a:latin typeface="Amazon Ember"/>
                <a:cs typeface="Arial" panose="020B0604020202020204" pitchFamily="34" charset="0"/>
              </a:rPr>
              <a:t>Cloud Migrator</a:t>
            </a:r>
          </a:p>
          <a:p>
            <a:pPr marL="1085850" lvl="1" indent="-342900">
              <a:buFontTx/>
              <a:buChar char="•"/>
              <a:defRPr/>
            </a:pPr>
            <a:r>
              <a:rPr lang="en-US" altLang="en-US" sz="1400" dirty="0">
                <a:latin typeface="Amazon Ember"/>
                <a:cs typeface="Arial" panose="020B0604020202020204" pitchFamily="34" charset="0"/>
              </a:rPr>
              <a:t>Cloud Forward</a:t>
            </a:r>
          </a:p>
          <a:p>
            <a:pPr marL="1085850" lvl="1" indent="-342900">
              <a:buFontTx/>
              <a:buChar char="•"/>
              <a:defRPr/>
            </a:pPr>
            <a:r>
              <a:rPr lang="en-US" altLang="en-US" sz="1400" dirty="0">
                <a:latin typeface="Amazon Ember"/>
                <a:cs typeface="Arial" panose="020B0604020202020204" pitchFamily="34" charset="0"/>
              </a:rPr>
              <a:t>Cloud Native</a:t>
            </a:r>
          </a:p>
          <a:p>
            <a:pPr marL="1085850" lvl="1" indent="-342900">
              <a:buFontTx/>
              <a:buChar char="•"/>
              <a:defRPr/>
            </a:pPr>
            <a:endParaRPr lang="en-US" altLang="en-US" sz="1400" dirty="0">
              <a:latin typeface="Amazon Ember"/>
              <a:cs typeface="Arial" panose="020B0604020202020204" pitchFamily="34" charset="0"/>
            </a:endParaRPr>
          </a:p>
          <a:p>
            <a:pPr marL="342900" indent="-342900">
              <a:buFontTx/>
              <a:buChar char="•"/>
              <a:defRPr/>
            </a:pPr>
            <a:r>
              <a:rPr lang="en-US" altLang="en-US" sz="1800" dirty="0">
                <a:latin typeface="Amazon Ember"/>
                <a:cs typeface="Arial" panose="020B0604020202020204" pitchFamily="34" charset="0"/>
              </a:rPr>
              <a:t>Collaborative Social Engineering</a:t>
            </a:r>
          </a:p>
          <a:p>
            <a:pPr marL="1085850" lvl="1" indent="-342900">
              <a:buFontTx/>
              <a:buChar char="•"/>
              <a:defRPr/>
            </a:pPr>
            <a:r>
              <a:rPr lang="en-US" altLang="en-US" sz="1400" dirty="0">
                <a:latin typeface="Amazon Ember"/>
                <a:cs typeface="Arial" panose="020B0604020202020204" pitchFamily="34" charset="0"/>
              </a:rPr>
              <a:t>Review of GitHub as the collaborative hub for effective service transformation on AWS.</a:t>
            </a:r>
          </a:p>
          <a:p>
            <a:pPr marL="1085850" lvl="1" indent="-342900">
              <a:buFontTx/>
              <a:buChar char="•"/>
              <a:defRPr/>
            </a:pPr>
            <a:r>
              <a:rPr lang="en-US" altLang="en-US" sz="1400" dirty="0">
                <a:latin typeface="Amazon Ember"/>
                <a:cs typeface="Arial" panose="020B0604020202020204" pitchFamily="34" charset="0"/>
              </a:rPr>
              <a:t>Review of GitHub at the core of Security Automation and Orchestration.</a:t>
            </a:r>
          </a:p>
          <a:p>
            <a:pPr lvl="1" indent="0">
              <a:buNone/>
              <a:defRPr/>
            </a:pPr>
            <a:endParaRPr lang="en-US" altLang="en-US" sz="1800" dirty="0">
              <a:latin typeface="Amazon Ember"/>
              <a:cs typeface="Arial" panose="020B0604020202020204" pitchFamily="34" charset="0"/>
            </a:endParaRPr>
          </a:p>
          <a:p>
            <a:pPr>
              <a:defRPr/>
            </a:pPr>
            <a:endParaRPr lang="en-US" altLang="en-US" sz="1800" dirty="0">
              <a:latin typeface="Amazon Ember"/>
              <a:cs typeface="Arial" panose="020B0604020202020204" pitchFamily="34" charset="0"/>
            </a:endParaRPr>
          </a:p>
          <a:p>
            <a:pPr marL="342900" indent="-342900">
              <a:buFontTx/>
              <a:buChar char="•"/>
              <a:defRPr/>
            </a:pPr>
            <a:endParaRPr lang="en-US" altLang="en-US" sz="1800" dirty="0">
              <a:latin typeface="Amazon Ember"/>
              <a:cs typeface="Arial" panose="020B0604020202020204" pitchFamily="34" charset="0"/>
            </a:endParaRPr>
          </a:p>
        </p:txBody>
      </p:sp>
    </p:spTree>
    <p:extLst>
      <p:ext uri="{BB962C8B-B14F-4D97-AF65-F5344CB8AC3E}">
        <p14:creationId xmlns:p14="http://schemas.microsoft.com/office/powerpoint/2010/main" val="1203686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Light"/>
              </a:rPr>
              <a:t>WHAT IS DEVSECOPS?</a:t>
            </a:r>
          </a:p>
        </p:txBody>
      </p:sp>
      <p:sp>
        <p:nvSpPr>
          <p:cNvPr id="3" name="Content Placeholder 2"/>
          <p:cNvSpPr>
            <a:spLocks noGrp="1"/>
          </p:cNvSpPr>
          <p:nvPr>
            <p:ph idx="4294967295"/>
          </p:nvPr>
        </p:nvSpPr>
        <p:spPr>
          <a:xfrm>
            <a:off x="0" y="889000"/>
            <a:ext cx="8204200" cy="3552825"/>
          </a:xfrm>
        </p:spPr>
        <p:txBody>
          <a:bodyPr>
            <a:noAutofit/>
          </a:bodyPr>
          <a:lstStyle/>
          <a:p>
            <a:pPr marL="785812" indent="-342900">
              <a:buFont typeface="Arial" panose="020B0604020202020204" pitchFamily="34" charset="0"/>
              <a:buChar char="•"/>
            </a:pPr>
            <a:r>
              <a:rPr lang="en-US" sz="2000" dirty="0"/>
              <a:t>Union of </a:t>
            </a:r>
            <a:r>
              <a:rPr lang="en-US" sz="2000" dirty="0">
                <a:solidFill>
                  <a:schemeClr val="accent2"/>
                </a:solidFill>
              </a:rPr>
              <a:t>software development </a:t>
            </a:r>
            <a:r>
              <a:rPr lang="en-US" sz="2000" dirty="0"/>
              <a:t>and </a:t>
            </a:r>
            <a:r>
              <a:rPr lang="en-US" sz="2000" dirty="0">
                <a:solidFill>
                  <a:schemeClr val="accent2"/>
                </a:solidFill>
              </a:rPr>
              <a:t>operations</a:t>
            </a:r>
          </a:p>
          <a:p>
            <a:pPr marL="785812" indent="-342900">
              <a:buFont typeface="Arial" panose="020B0604020202020204" pitchFamily="34" charset="0"/>
              <a:buChar char="•"/>
            </a:pPr>
            <a:r>
              <a:rPr lang="en-US" sz="2000" dirty="0"/>
              <a:t>Migration of Agile continuous development into </a:t>
            </a:r>
            <a:r>
              <a:rPr lang="en-US" sz="2000" dirty="0">
                <a:solidFill>
                  <a:schemeClr val="accent2"/>
                </a:solidFill>
              </a:rPr>
              <a:t>continuous integration,</a:t>
            </a:r>
            <a:r>
              <a:rPr lang="en-US" sz="2000" dirty="0"/>
              <a:t> </a:t>
            </a:r>
            <a:r>
              <a:rPr lang="en-US" sz="2000" dirty="0">
                <a:solidFill>
                  <a:schemeClr val="accent2"/>
                </a:solidFill>
              </a:rPr>
              <a:t>continuous delivery, </a:t>
            </a:r>
            <a:r>
              <a:rPr lang="en-US" sz="2000" dirty="0"/>
              <a:t>and </a:t>
            </a:r>
            <a:r>
              <a:rPr lang="en-US" sz="2000" dirty="0">
                <a:solidFill>
                  <a:schemeClr val="accent2"/>
                </a:solidFill>
              </a:rPr>
              <a:t>continuous compliance.</a:t>
            </a:r>
          </a:p>
          <a:p>
            <a:pPr marL="785812" indent="-342900">
              <a:buFont typeface="Arial" panose="020B0604020202020204" pitchFamily="34" charset="0"/>
              <a:buChar char="•"/>
            </a:pPr>
            <a:r>
              <a:rPr lang="en-US" sz="2000" dirty="0"/>
              <a:t>DevSecOps Model</a:t>
            </a:r>
          </a:p>
          <a:p>
            <a:pPr marL="1471612" lvl="1"/>
            <a:r>
              <a:rPr lang="en-US" sz="1550" dirty="0">
                <a:solidFill>
                  <a:srgbClr val="00B0F0"/>
                </a:solidFill>
              </a:rPr>
              <a:t>No Silos </a:t>
            </a:r>
            <a:r>
              <a:rPr lang="en-US" sz="1550" dirty="0"/>
              <a:t>– Puts emphasis on communication, collaboration and cohesion between disciplines</a:t>
            </a:r>
          </a:p>
          <a:p>
            <a:pPr marL="1471612" lvl="1"/>
            <a:r>
              <a:rPr lang="en-US" sz="1550" dirty="0"/>
              <a:t>Best practices for change, configuration, and deployment automation</a:t>
            </a:r>
          </a:p>
          <a:p>
            <a:pPr marL="1471612" lvl="1"/>
            <a:r>
              <a:rPr lang="en-US" sz="1550" dirty="0"/>
              <a:t>Deliver apps/services at a faster pace</a:t>
            </a:r>
          </a:p>
          <a:p>
            <a:pPr marL="1471612" lvl="1"/>
            <a:r>
              <a:rPr lang="en-US" sz="1550" dirty="0"/>
              <a:t>High speed product updates</a:t>
            </a:r>
          </a:p>
          <a:p>
            <a:pPr marL="1471612" lvl="1"/>
            <a:r>
              <a:rPr lang="en-US" sz="1550" dirty="0"/>
              <a:t>Everything is code</a:t>
            </a:r>
          </a:p>
          <a:p>
            <a:pPr marL="1057275" lvl="3" indent="-285750"/>
            <a:endParaRPr lang="en-US" sz="1800" dirty="0"/>
          </a:p>
        </p:txBody>
      </p:sp>
      <p:pic>
        <p:nvPicPr>
          <p:cNvPr id="4" name="Picture 3"/>
          <p:cNvPicPr>
            <a:picLocks noChangeAspect="1"/>
          </p:cNvPicPr>
          <p:nvPr/>
        </p:nvPicPr>
        <p:blipFill rotWithShape="1">
          <a:blip r:embed="rId3"/>
          <a:srcRect t="78388"/>
          <a:stretch/>
        </p:blipFill>
        <p:spPr>
          <a:xfrm>
            <a:off x="0" y="4042815"/>
            <a:ext cx="9144000" cy="1100685"/>
          </a:xfrm>
          <a:prstGeom prst="rect">
            <a:avLst/>
          </a:prstGeom>
        </p:spPr>
      </p:pic>
    </p:spTree>
    <p:extLst>
      <p:ext uri="{BB962C8B-B14F-4D97-AF65-F5344CB8AC3E}">
        <p14:creationId xmlns:p14="http://schemas.microsoft.com/office/powerpoint/2010/main" val="840885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Light"/>
              </a:rPr>
              <a:t>DEVSECOPS PROCESSES: 4 MAJOR PHASES</a:t>
            </a:r>
          </a:p>
        </p:txBody>
      </p:sp>
      <p:sp>
        <p:nvSpPr>
          <p:cNvPr id="3" name="Content Placeholder 2"/>
          <p:cNvSpPr>
            <a:spLocks noGrp="1"/>
          </p:cNvSpPr>
          <p:nvPr>
            <p:ph idx="4294967295"/>
          </p:nvPr>
        </p:nvSpPr>
        <p:spPr>
          <a:xfrm>
            <a:off x="0" y="1920875"/>
            <a:ext cx="2373313" cy="1873250"/>
          </a:xfrm>
        </p:spPr>
        <p:txBody>
          <a:bodyPr>
            <a:noAutofit/>
          </a:bodyPr>
          <a:lstStyle/>
          <a:p>
            <a:pPr marL="785812" indent="-342900">
              <a:buFont typeface="Arial" panose="020B0604020202020204" pitchFamily="34" charset="0"/>
              <a:buChar char="•"/>
            </a:pPr>
            <a:r>
              <a:rPr lang="en-US" sz="1600" dirty="0"/>
              <a:t>Check-in source code </a:t>
            </a:r>
          </a:p>
          <a:p>
            <a:pPr marL="785812" indent="-342900">
              <a:buFont typeface="Arial" panose="020B0604020202020204" pitchFamily="34" charset="0"/>
              <a:buChar char="•"/>
            </a:pPr>
            <a:r>
              <a:rPr lang="en-US" sz="1600" dirty="0"/>
              <a:t>Peer review new code</a:t>
            </a:r>
          </a:p>
        </p:txBody>
      </p:sp>
      <p:sp>
        <p:nvSpPr>
          <p:cNvPr id="4" name="Rectangle 3"/>
          <p:cNvSpPr/>
          <p:nvPr/>
        </p:nvSpPr>
        <p:spPr>
          <a:xfrm>
            <a:off x="1911008" y="1902061"/>
            <a:ext cx="2578608" cy="1846659"/>
          </a:xfrm>
          <a:prstGeom prst="rect">
            <a:avLst/>
          </a:prstGeom>
        </p:spPr>
        <p:txBody>
          <a:bodyPr wrap="square">
            <a:spAutoFit/>
          </a:bodyPr>
          <a:lstStyle/>
          <a:p>
            <a:pPr marL="785812" indent="-342900">
              <a:buFont typeface="Arial" panose="020B0604020202020204" pitchFamily="34" charset="0"/>
              <a:buChar char="•"/>
            </a:pPr>
            <a:r>
              <a:rPr lang="en-US" sz="1600" dirty="0"/>
              <a:t>Compile code</a:t>
            </a:r>
          </a:p>
          <a:p>
            <a:pPr marL="785812" indent="-342900">
              <a:buFont typeface="Arial" panose="020B0604020202020204" pitchFamily="34" charset="0"/>
              <a:buChar char="•"/>
            </a:pPr>
            <a:r>
              <a:rPr lang="en-US" sz="1600" dirty="0"/>
              <a:t>Unit tests</a:t>
            </a:r>
          </a:p>
          <a:p>
            <a:pPr marL="785812" indent="-342900">
              <a:buFont typeface="Arial" panose="020B0604020202020204" pitchFamily="34" charset="0"/>
              <a:buChar char="•"/>
            </a:pPr>
            <a:r>
              <a:rPr lang="en-US" sz="1600" dirty="0"/>
              <a:t>Style checkers</a:t>
            </a:r>
          </a:p>
          <a:p>
            <a:pPr marL="785812" indent="-342900">
              <a:buFont typeface="Arial" panose="020B0604020202020204" pitchFamily="34" charset="0"/>
              <a:buChar char="•"/>
            </a:pPr>
            <a:r>
              <a:rPr lang="en-US" sz="1600" dirty="0"/>
              <a:t>Code metrics</a:t>
            </a:r>
          </a:p>
          <a:p>
            <a:pPr marL="785812" indent="-342900">
              <a:buFont typeface="Arial" panose="020B0604020202020204" pitchFamily="34" charset="0"/>
              <a:buChar char="•"/>
            </a:pPr>
            <a:r>
              <a:rPr lang="en-US" sz="1600" dirty="0"/>
              <a:t>Create container images</a:t>
            </a:r>
          </a:p>
          <a:p>
            <a:pPr marL="771525" lvl="3" indent="0">
              <a:buNone/>
            </a:pPr>
            <a:endParaRPr lang="en-US" sz="1600" dirty="0"/>
          </a:p>
        </p:txBody>
      </p:sp>
      <p:sp>
        <p:nvSpPr>
          <p:cNvPr id="5" name="Rectangle 4"/>
          <p:cNvSpPr/>
          <p:nvPr/>
        </p:nvSpPr>
        <p:spPr>
          <a:xfrm>
            <a:off x="3949178" y="1902061"/>
            <a:ext cx="2538708" cy="1815882"/>
          </a:xfrm>
          <a:prstGeom prst="rect">
            <a:avLst/>
          </a:prstGeom>
        </p:spPr>
        <p:txBody>
          <a:bodyPr wrap="square">
            <a:spAutoFit/>
          </a:bodyPr>
          <a:lstStyle/>
          <a:p>
            <a:pPr marL="785812" indent="-342900">
              <a:buFont typeface="Arial" panose="020B0604020202020204" pitchFamily="34" charset="0"/>
              <a:buChar char="•"/>
            </a:pPr>
            <a:r>
              <a:rPr lang="en-US" sz="1600" dirty="0"/>
              <a:t>Integration tests with other systems</a:t>
            </a:r>
          </a:p>
          <a:p>
            <a:pPr marL="785812" indent="-342900">
              <a:buFont typeface="Arial" panose="020B0604020202020204" pitchFamily="34" charset="0"/>
              <a:buChar char="•"/>
            </a:pPr>
            <a:r>
              <a:rPr lang="en-US" sz="1600" dirty="0"/>
              <a:t>Load testing</a:t>
            </a:r>
          </a:p>
          <a:p>
            <a:pPr marL="785812" indent="-342900">
              <a:buFont typeface="Arial" panose="020B0604020202020204" pitchFamily="34" charset="0"/>
              <a:buChar char="•"/>
            </a:pPr>
            <a:r>
              <a:rPr lang="en-US" sz="1600" dirty="0"/>
              <a:t>UI tests</a:t>
            </a:r>
          </a:p>
          <a:p>
            <a:pPr marL="785812" indent="-342900">
              <a:buFont typeface="Arial" panose="020B0604020202020204" pitchFamily="34" charset="0"/>
              <a:buChar char="•"/>
            </a:pPr>
            <a:r>
              <a:rPr lang="en-US" sz="1600" dirty="0"/>
              <a:t>SecOps Scanning</a:t>
            </a:r>
          </a:p>
        </p:txBody>
      </p:sp>
      <p:sp>
        <p:nvSpPr>
          <p:cNvPr id="6" name="Rectangle 5"/>
          <p:cNvSpPr/>
          <p:nvPr/>
        </p:nvSpPr>
        <p:spPr>
          <a:xfrm>
            <a:off x="6038697" y="1920689"/>
            <a:ext cx="2403044" cy="1323439"/>
          </a:xfrm>
          <a:prstGeom prst="rect">
            <a:avLst/>
          </a:prstGeom>
        </p:spPr>
        <p:txBody>
          <a:bodyPr wrap="square">
            <a:spAutoFit/>
          </a:bodyPr>
          <a:lstStyle/>
          <a:p>
            <a:pPr marL="785812" indent="-342900">
              <a:buFont typeface="Arial" panose="020B0604020202020204" pitchFamily="34" charset="0"/>
              <a:buChar char="•"/>
            </a:pPr>
            <a:r>
              <a:rPr lang="en-US" sz="1600" dirty="0"/>
              <a:t>Deployment to production environments</a:t>
            </a:r>
          </a:p>
          <a:p>
            <a:pPr marL="785812" indent="-342900">
              <a:buFont typeface="Arial" panose="020B0604020202020204" pitchFamily="34" charset="0"/>
              <a:buChar char="•"/>
            </a:pPr>
            <a:r>
              <a:rPr lang="en-US" sz="1600" dirty="0"/>
              <a:t>Continuous Monitoring</a:t>
            </a:r>
          </a:p>
        </p:txBody>
      </p:sp>
      <p:pic>
        <p:nvPicPr>
          <p:cNvPr id="7" name="Picture 6"/>
          <p:cNvPicPr>
            <a:picLocks noChangeAspect="1"/>
          </p:cNvPicPr>
          <p:nvPr/>
        </p:nvPicPr>
        <p:blipFill rotWithShape="1">
          <a:blip r:embed="rId3"/>
          <a:srcRect l="325" t="15290" r="-325" b="61630"/>
          <a:stretch/>
        </p:blipFill>
        <p:spPr>
          <a:xfrm>
            <a:off x="60182" y="775410"/>
            <a:ext cx="9083817" cy="1170433"/>
          </a:xfrm>
          <a:prstGeom prst="rect">
            <a:avLst/>
          </a:prstGeom>
          <a:effec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5760" y="3546370"/>
            <a:ext cx="1052976" cy="1005668"/>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861" y="3546370"/>
            <a:ext cx="1046988" cy="1046988"/>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28423" y="3485817"/>
            <a:ext cx="1149683" cy="1149683"/>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64071" y="3498650"/>
            <a:ext cx="1053388" cy="1053388"/>
          </a:xfrm>
          <a:prstGeom prst="rect">
            <a:avLst/>
          </a:prstGeom>
        </p:spPr>
      </p:pic>
    </p:spTree>
    <p:extLst>
      <p:ext uri="{BB962C8B-B14F-4D97-AF65-F5344CB8AC3E}">
        <p14:creationId xmlns:p14="http://schemas.microsoft.com/office/powerpoint/2010/main" val="291173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Light"/>
              </a:rPr>
              <a:t>DEVSECOPS RELEASE PROCESSES: LEVELS</a:t>
            </a:r>
          </a:p>
        </p:txBody>
      </p:sp>
      <p:pic>
        <p:nvPicPr>
          <p:cNvPr id="4" name="Picture 3"/>
          <p:cNvPicPr>
            <a:picLocks noChangeAspect="1"/>
          </p:cNvPicPr>
          <p:nvPr/>
        </p:nvPicPr>
        <p:blipFill rotWithShape="1">
          <a:blip r:embed="rId3"/>
          <a:srcRect t="16535"/>
          <a:stretch/>
        </p:blipFill>
        <p:spPr>
          <a:xfrm>
            <a:off x="731209" y="808892"/>
            <a:ext cx="7650791" cy="3653609"/>
          </a:xfrm>
          <a:prstGeom prst="rect">
            <a:avLst/>
          </a:prstGeom>
        </p:spPr>
      </p:pic>
    </p:spTree>
    <p:extLst>
      <p:ext uri="{BB962C8B-B14F-4D97-AF65-F5344CB8AC3E}">
        <p14:creationId xmlns:p14="http://schemas.microsoft.com/office/powerpoint/2010/main" val="2884940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Statement – Why can’t we be Agile?</a:t>
            </a:r>
            <a:br>
              <a:rPr lang="en-US" b="1" dirty="0"/>
            </a:br>
            <a:endParaRPr lang="en-US" dirty="0"/>
          </a:p>
        </p:txBody>
      </p:sp>
      <p:sp>
        <p:nvSpPr>
          <p:cNvPr id="3" name="Content Placeholder 2"/>
          <p:cNvSpPr>
            <a:spLocks noGrp="1"/>
          </p:cNvSpPr>
          <p:nvPr>
            <p:ph idx="1"/>
          </p:nvPr>
        </p:nvSpPr>
        <p:spPr>
          <a:xfrm>
            <a:off x="336789" y="846208"/>
            <a:ext cx="8205304" cy="4017340"/>
          </a:xfrm>
        </p:spPr>
        <p:txBody>
          <a:bodyPr/>
          <a:lstStyle/>
          <a:p>
            <a:r>
              <a:rPr lang="en-US" dirty="0"/>
              <a:t>Security and risk management leaders continue to labor over </a:t>
            </a:r>
            <a:r>
              <a:rPr lang="en-US" b="1" dirty="0"/>
              <a:t>“How”</a:t>
            </a:r>
            <a:r>
              <a:rPr lang="en-US" dirty="0"/>
              <a:t> do they secure current, legacy and cloud resources consistently within their limited constraints. </a:t>
            </a:r>
          </a:p>
          <a:p>
            <a:endParaRPr lang="en-US" dirty="0"/>
          </a:p>
          <a:p>
            <a:r>
              <a:rPr lang="en-US" dirty="0"/>
              <a:t>While cloud services has provided streamlined ways to achieve innovation through the principles of DevSecOps and Developer Self-Service, regulated customers are still under mandate to follow strict security, governance, and accreditation standards, which are delivered during the production deployment phase. </a:t>
            </a:r>
          </a:p>
          <a:p>
            <a:endParaRPr lang="en-US" dirty="0"/>
          </a:p>
        </p:txBody>
      </p:sp>
    </p:spTree>
    <p:extLst>
      <p:ext uri="{BB962C8B-B14F-4D97-AF65-F5344CB8AC3E}">
        <p14:creationId xmlns:p14="http://schemas.microsoft.com/office/powerpoint/2010/main" val="2931647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Developer Self-Service – In a Compliance Oriented World</a:t>
            </a:r>
          </a:p>
        </p:txBody>
      </p:sp>
      <p:sp>
        <p:nvSpPr>
          <p:cNvPr id="4" name="Rectangle 3"/>
          <p:cNvSpPr/>
          <p:nvPr/>
        </p:nvSpPr>
        <p:spPr>
          <a:xfrm>
            <a:off x="209196" y="1190480"/>
            <a:ext cx="4929731" cy="3539430"/>
          </a:xfrm>
          <a:prstGeom prst="rect">
            <a:avLst/>
          </a:prstGeom>
        </p:spPr>
        <p:txBody>
          <a:bodyPr wrap="square">
            <a:spAutoFit/>
          </a:bodyPr>
          <a:lstStyle/>
          <a:p>
            <a:r>
              <a:rPr lang="en-US" sz="1600" dirty="0">
                <a:solidFill>
                  <a:srgbClr val="0E2735"/>
                </a:solidFill>
                <a:latin typeface="Amazon Ember" charset="0"/>
                <a:ea typeface="Amazon Ember" charset="0"/>
                <a:cs typeface="Amazon Ember" charset="0"/>
              </a:rPr>
              <a:t>DevOps enables the CI/CD pipeline which is the basis of automation within AWS. </a:t>
            </a:r>
          </a:p>
          <a:p>
            <a:endParaRPr lang="en-US" sz="1600" dirty="0">
              <a:solidFill>
                <a:srgbClr val="0E2735"/>
              </a:solidFill>
              <a:latin typeface="Amazon Ember" charset="0"/>
              <a:ea typeface="Amazon Ember" charset="0"/>
              <a:cs typeface="Amazon Ember" charset="0"/>
            </a:endParaRPr>
          </a:p>
          <a:p>
            <a:r>
              <a:rPr lang="en-US" sz="1600" dirty="0">
                <a:solidFill>
                  <a:srgbClr val="0E2735"/>
                </a:solidFill>
              </a:rPr>
              <a:t>The biggest challenge is breaking out of the traditional security structures and eliminating the divide between developers, operations, and security.</a:t>
            </a:r>
          </a:p>
          <a:p>
            <a:endParaRPr lang="en-US" sz="1600" dirty="0">
              <a:solidFill>
                <a:srgbClr val="0E2735"/>
              </a:solidFill>
            </a:endParaRPr>
          </a:p>
          <a:p>
            <a:r>
              <a:rPr lang="en-US" sz="1600" dirty="0">
                <a:solidFill>
                  <a:srgbClr val="0E2735"/>
                </a:solidFill>
              </a:rPr>
              <a:t>The CI/CD pipeline is the foundation for creating a repeatable, reliable and constantly improving process for taking software from concept to a secure, complaint production solution.</a:t>
            </a:r>
          </a:p>
          <a:p>
            <a:endParaRPr lang="en-US" sz="1600" dirty="0">
              <a:solidFill>
                <a:srgbClr val="0E2735"/>
              </a:solidFill>
              <a:latin typeface="Amazon Ember" charset="0"/>
              <a:ea typeface="Amazon Ember" charset="0"/>
              <a:cs typeface="Amazon Ember" charset="0"/>
            </a:endParaRPr>
          </a:p>
          <a:p>
            <a:r>
              <a:rPr lang="en-US" sz="1600" dirty="0" err="1">
                <a:solidFill>
                  <a:srgbClr val="0E2735"/>
                </a:solidFill>
                <a:latin typeface="Amazon Ember" charset="0"/>
                <a:ea typeface="Amazon Ember" charset="0"/>
                <a:cs typeface="Amazon Ember" charset="0"/>
              </a:rPr>
              <a:t>AWSome</a:t>
            </a:r>
            <a:r>
              <a:rPr lang="en-US" sz="1600" dirty="0">
                <a:solidFill>
                  <a:srgbClr val="0E2735"/>
                </a:solidFill>
                <a:latin typeface="Amazon Ember" charset="0"/>
                <a:ea typeface="Amazon Ember" charset="0"/>
                <a:cs typeface="Amazon Ember" charset="0"/>
              </a:rPr>
              <a:t>!  But what actually happens in Regulated environments today?</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8927" y="953227"/>
            <a:ext cx="3796776" cy="3275272"/>
          </a:xfrm>
          <a:prstGeom prst="rect">
            <a:avLst/>
          </a:prstGeom>
        </p:spPr>
      </p:pic>
    </p:spTree>
    <p:extLst>
      <p:ext uri="{BB962C8B-B14F-4D97-AF65-F5344CB8AC3E}">
        <p14:creationId xmlns:p14="http://schemas.microsoft.com/office/powerpoint/2010/main" val="2572391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122500" y="3065051"/>
            <a:ext cx="2808514" cy="1361154"/>
          </a:xfrm>
          <a:prstGeom prst="rect">
            <a:avLst/>
          </a:prstGeom>
        </p:spPr>
      </p:pic>
      <p:sp>
        <p:nvSpPr>
          <p:cNvPr id="2" name="Title 1"/>
          <p:cNvSpPr>
            <a:spLocks noGrp="1"/>
          </p:cNvSpPr>
          <p:nvPr>
            <p:ph type="title"/>
          </p:nvPr>
        </p:nvSpPr>
        <p:spPr>
          <a:xfrm>
            <a:off x="209962" y="114936"/>
            <a:ext cx="8633591" cy="545741"/>
          </a:xfrm>
        </p:spPr>
        <p:txBody>
          <a:bodyPr>
            <a:normAutofit/>
          </a:bodyPr>
          <a:lstStyle/>
          <a:p>
            <a:r>
              <a:rPr lang="en-US" b="1" dirty="0"/>
              <a:t>Solution Overview: SAO</a:t>
            </a:r>
            <a:endParaRPr lang="en-US" dirty="0"/>
          </a:p>
        </p:txBody>
      </p:sp>
      <p:sp>
        <p:nvSpPr>
          <p:cNvPr id="3" name="Content Placeholder 2"/>
          <p:cNvSpPr>
            <a:spLocks noGrp="1"/>
          </p:cNvSpPr>
          <p:nvPr>
            <p:ph idx="1"/>
          </p:nvPr>
        </p:nvSpPr>
        <p:spPr>
          <a:xfrm>
            <a:off x="209962" y="771890"/>
            <a:ext cx="8633591" cy="2627487"/>
          </a:xfrm>
        </p:spPr>
        <p:txBody>
          <a:bodyPr>
            <a:normAutofit fontScale="92500" lnSpcReduction="10000"/>
          </a:bodyPr>
          <a:lstStyle/>
          <a:p>
            <a:r>
              <a:rPr lang="en-US" sz="1800" dirty="0"/>
              <a:t>Develop an </a:t>
            </a:r>
            <a:r>
              <a:rPr lang="en-US" sz="1800" b="1" dirty="0"/>
              <a:t>AWS Security Automation and Orchestration (SAO) </a:t>
            </a:r>
            <a:r>
              <a:rPr lang="en-US" sz="1800" dirty="0"/>
              <a:t>repository for constraining, tracking, publishing continuous security configurations, integration, deployments and treatments which are certified against common security frameworks (e.g. FedRAMP, DoD CC SRG, IRS 1075,CIS, PCI, etc.)</a:t>
            </a:r>
          </a:p>
          <a:p>
            <a:endParaRPr lang="en-US" sz="1000" dirty="0"/>
          </a:p>
          <a:p>
            <a:r>
              <a:rPr lang="en-US" sz="1800" dirty="0"/>
              <a:t>SAO will facilitate the orientation and association of </a:t>
            </a:r>
            <a:r>
              <a:rPr lang="en-US" sz="1800" b="1" dirty="0"/>
              <a:t>DevOps</a:t>
            </a:r>
            <a:r>
              <a:rPr lang="en-US" sz="1800" dirty="0"/>
              <a:t> and </a:t>
            </a:r>
            <a:r>
              <a:rPr lang="en-US" sz="1800" b="1" dirty="0"/>
              <a:t>Security</a:t>
            </a:r>
            <a:r>
              <a:rPr lang="en-US" sz="1800" dirty="0"/>
              <a:t> practices, changes and coordination of </a:t>
            </a:r>
            <a:r>
              <a:rPr lang="en-US" sz="1800" b="1" dirty="0"/>
              <a:t>Continuous Integration (CI)</a:t>
            </a:r>
            <a:r>
              <a:rPr lang="en-US" sz="1800" dirty="0"/>
              <a:t>, </a:t>
            </a:r>
            <a:r>
              <a:rPr lang="en-US" sz="1800" b="1" dirty="0"/>
              <a:t>Continuous Delivery (CD)</a:t>
            </a:r>
            <a:r>
              <a:rPr lang="en-US" sz="1800" dirty="0"/>
              <a:t> and </a:t>
            </a:r>
            <a:r>
              <a:rPr lang="en-US" sz="1800" b="1" dirty="0"/>
              <a:t>Continuous Risk Treatment (CRT</a:t>
            </a:r>
            <a:r>
              <a:rPr lang="en-US" sz="1800" dirty="0"/>
              <a:t>)* of an AWS customer account and/or multiple accounts.  </a:t>
            </a:r>
          </a:p>
          <a:p>
            <a:r>
              <a:rPr lang="en-US" dirty="0"/>
              <a:t> </a:t>
            </a:r>
          </a:p>
        </p:txBody>
      </p:sp>
      <p:sp>
        <p:nvSpPr>
          <p:cNvPr id="4" name="Rectangle 3"/>
          <p:cNvSpPr/>
          <p:nvPr/>
        </p:nvSpPr>
        <p:spPr>
          <a:xfrm>
            <a:off x="0" y="4558725"/>
            <a:ext cx="8105614" cy="584775"/>
          </a:xfrm>
          <a:prstGeom prst="rect">
            <a:avLst/>
          </a:prstGeom>
        </p:spPr>
        <p:txBody>
          <a:bodyPr wrap="square">
            <a:spAutoFit/>
          </a:bodyPr>
          <a:lstStyle/>
          <a:p>
            <a:r>
              <a:rPr lang="en-US" sz="800" dirty="0">
                <a:solidFill>
                  <a:srgbClr val="0E2735"/>
                </a:solidFill>
              </a:rPr>
              <a:t>* CRT is a process and technology approached which is designed to detect, maintain and in </a:t>
            </a:r>
            <a:r>
              <a:rPr lang="en-US" sz="800" i="1" dirty="0">
                <a:solidFill>
                  <a:srgbClr val="0E2735"/>
                </a:solidFill>
              </a:rPr>
              <a:t>MOST</a:t>
            </a:r>
            <a:r>
              <a:rPr lang="en-US" sz="800" dirty="0">
                <a:solidFill>
                  <a:srgbClr val="0E2735"/>
                </a:solidFill>
              </a:rPr>
              <a:t> case correct security, compliance and threats associated with an organization's solution and service deployment within their AWS account. </a:t>
            </a:r>
            <a:r>
              <a:rPr lang="en-US" sz="800" dirty="0"/>
              <a:t>CRT processes monitor security controls in real-time to ensure the risk and/or threat treatment (Control Intent) is working as designed or at least within an intended margin of acceptance base on guard rails, swim lanes and/or rules built into the control to allow for business operations.   </a:t>
            </a:r>
          </a:p>
        </p:txBody>
      </p:sp>
    </p:spTree>
    <p:extLst>
      <p:ext uri="{BB962C8B-B14F-4D97-AF65-F5344CB8AC3E}">
        <p14:creationId xmlns:p14="http://schemas.microsoft.com/office/powerpoint/2010/main" val="3367594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94372" y="408899"/>
            <a:ext cx="7886700" cy="657487"/>
          </a:xfrm>
        </p:spPr>
        <p:txBody>
          <a:bodyPr/>
          <a:lstStyle/>
          <a:p>
            <a:pPr algn="ctr"/>
            <a:r>
              <a:rPr lang="en-US" sz="2400" b="1" dirty="0">
                <a:latin typeface="Amazon Ember Heavy" charset="0"/>
                <a:ea typeface="Amazon Ember Heavy" charset="0"/>
                <a:cs typeface="Amazon Ember Heavy" charset="0"/>
              </a:rPr>
              <a:t>Stages of Security Automation and Orchestration</a:t>
            </a:r>
          </a:p>
        </p:txBody>
      </p:sp>
      <p:sp>
        <p:nvSpPr>
          <p:cNvPr id="11" name="Content Placeholder 10"/>
          <p:cNvSpPr>
            <a:spLocks noGrp="1"/>
          </p:cNvSpPr>
          <p:nvPr>
            <p:ph idx="1"/>
          </p:nvPr>
        </p:nvSpPr>
        <p:spPr>
          <a:xfrm>
            <a:off x="5038725" y="-3583781"/>
            <a:ext cx="2819400" cy="2688431"/>
          </a:xfrm>
        </p:spPr>
        <p:txBody>
          <a:bodyPr/>
          <a:lstStyle/>
          <a:p>
            <a:endParaRPr lang="en-US"/>
          </a:p>
        </p:txBody>
      </p:sp>
      <p:sp>
        <p:nvSpPr>
          <p:cNvPr id="14" name="Square"/>
          <p:cNvSpPr/>
          <p:nvPr/>
        </p:nvSpPr>
        <p:spPr>
          <a:xfrm>
            <a:off x="7133711" y="2287768"/>
            <a:ext cx="127843" cy="123979"/>
          </a:xfrm>
          <a:prstGeom prst="rect">
            <a:avLst/>
          </a:prstGeom>
          <a:solidFill>
            <a:schemeClr val="accent6"/>
          </a:solidFill>
          <a:ln w="12700">
            <a:miter lim="400000"/>
          </a:ln>
        </p:spPr>
        <p:txBody>
          <a:bodyPr lIns="34289" rIns="34289" anchor="ctr"/>
          <a:lstStyle/>
          <a:p>
            <a:endParaRPr sz="1500" dirty="0">
              <a:latin typeface="Amazon Ember" charset="0"/>
            </a:endParaRPr>
          </a:p>
        </p:txBody>
      </p:sp>
      <p:sp>
        <p:nvSpPr>
          <p:cNvPr id="15" name="Cloud Native"/>
          <p:cNvSpPr/>
          <p:nvPr/>
        </p:nvSpPr>
        <p:spPr>
          <a:xfrm>
            <a:off x="7292336" y="2219078"/>
            <a:ext cx="891589" cy="253916"/>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200" b="1">
                <a:solidFill>
                  <a:schemeClr val="accent2"/>
                </a:solidFill>
              </a:defRPr>
            </a:lvl1pPr>
          </a:lstStyle>
          <a:p>
            <a:r>
              <a:rPr sz="1050" dirty="0">
                <a:solidFill>
                  <a:schemeClr val="accent6"/>
                </a:solidFill>
                <a:latin typeface="Amazon Ember" charset="0"/>
              </a:rPr>
              <a:t>Cloud Native</a:t>
            </a:r>
          </a:p>
        </p:txBody>
      </p:sp>
      <p:sp>
        <p:nvSpPr>
          <p:cNvPr id="16" name="Square"/>
          <p:cNvSpPr/>
          <p:nvPr/>
        </p:nvSpPr>
        <p:spPr>
          <a:xfrm>
            <a:off x="7133712" y="2556120"/>
            <a:ext cx="127843" cy="123977"/>
          </a:xfrm>
          <a:prstGeom prst="rect">
            <a:avLst/>
          </a:prstGeom>
          <a:solidFill>
            <a:srgbClr val="00A1C9"/>
          </a:solidFill>
          <a:ln w="12700">
            <a:miter lim="400000"/>
          </a:ln>
        </p:spPr>
        <p:txBody>
          <a:bodyPr lIns="34289" rIns="34289" anchor="ctr"/>
          <a:lstStyle/>
          <a:p>
            <a:pPr>
              <a:defRPr>
                <a:solidFill>
                  <a:srgbClr val="FFFFFF"/>
                </a:solidFill>
              </a:defRPr>
            </a:pPr>
            <a:endParaRPr sz="1500" dirty="0">
              <a:latin typeface="Amazon Ember" charset="0"/>
            </a:endParaRPr>
          </a:p>
        </p:txBody>
      </p:sp>
      <p:sp>
        <p:nvSpPr>
          <p:cNvPr id="17" name="Retire Tech Debt"/>
          <p:cNvSpPr/>
          <p:nvPr/>
        </p:nvSpPr>
        <p:spPr>
          <a:xfrm>
            <a:off x="7292339" y="2487428"/>
            <a:ext cx="1609734" cy="253916"/>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200" b="1">
                <a:solidFill>
                  <a:srgbClr val="FFFFFF"/>
                </a:solidFill>
              </a:defRPr>
            </a:lvl1pPr>
          </a:lstStyle>
          <a:p>
            <a:r>
              <a:rPr lang="en-US" sz="1050" dirty="0">
                <a:solidFill>
                  <a:srgbClr val="00A1C9"/>
                </a:solidFill>
                <a:latin typeface="Amazon Ember" charset="0"/>
              </a:rPr>
              <a:t>Continuous Compliance</a:t>
            </a:r>
            <a:endParaRPr sz="1050" dirty="0">
              <a:solidFill>
                <a:srgbClr val="00A1C9"/>
              </a:solidFill>
              <a:latin typeface="Amazon Ember" charset="0"/>
            </a:endParaRPr>
          </a:p>
        </p:txBody>
      </p:sp>
      <p:sp>
        <p:nvSpPr>
          <p:cNvPr id="18" name="Time"/>
          <p:cNvSpPr/>
          <p:nvPr/>
        </p:nvSpPr>
        <p:spPr>
          <a:xfrm rot="16200000">
            <a:off x="247484" y="2218723"/>
            <a:ext cx="1063794" cy="301462"/>
          </a:xfrm>
          <a:prstGeom prst="rect">
            <a:avLst/>
          </a:prstGeom>
          <a:ln w="12700">
            <a:miter lim="400000"/>
          </a:ln>
          <a:extLst>
            <a:ext uri="{C572A759-6A51-4108-AA02-DFA0A04FC94B}">
              <ma14:wrappingTextBoxFlag xmlns:ma14="http://schemas.microsoft.com/office/mac/drawingml/2011/main" xmlns="" val="1"/>
            </a:ext>
          </a:extLst>
        </p:spPr>
        <p:txBody>
          <a:bodyPr lIns="34289" rIns="34289">
            <a:normAutofit/>
          </a:bodyPr>
          <a:lstStyle>
            <a:lvl1pPr algn="ctr">
              <a:defRPr sz="1400" b="1">
                <a:solidFill>
                  <a:srgbClr val="FFFFFF"/>
                </a:solidFill>
              </a:defRPr>
            </a:lvl1pPr>
          </a:lstStyle>
          <a:p>
            <a:r>
              <a:rPr sz="1200" dirty="0">
                <a:solidFill>
                  <a:schemeClr val="tx1"/>
                </a:solidFill>
                <a:latin typeface="Amazon Ember Heavy" charset="0"/>
                <a:ea typeface="Amazon Ember Heavy" charset="0"/>
                <a:cs typeface="Amazon Ember Heavy" charset="0"/>
              </a:rPr>
              <a:t>Ti</a:t>
            </a:r>
            <a:r>
              <a:rPr lang="en-US" sz="1200" dirty="0">
                <a:solidFill>
                  <a:schemeClr val="tx1"/>
                </a:solidFill>
                <a:latin typeface="Amazon Ember Heavy" charset="0"/>
                <a:ea typeface="Amazon Ember Heavy" charset="0"/>
                <a:cs typeface="Amazon Ember Heavy" charset="0"/>
              </a:rPr>
              <a:t>me</a:t>
            </a:r>
            <a:endParaRPr sz="1200" dirty="0">
              <a:solidFill>
                <a:schemeClr val="tx1"/>
              </a:solidFill>
              <a:latin typeface="Amazon Ember Heavy" charset="0"/>
              <a:ea typeface="Amazon Ember Heavy" charset="0"/>
              <a:cs typeface="Amazon Ember Heavy" charset="0"/>
            </a:endParaRPr>
          </a:p>
        </p:txBody>
      </p:sp>
      <p:sp>
        <p:nvSpPr>
          <p:cNvPr id="20" name="Line"/>
          <p:cNvSpPr/>
          <p:nvPr/>
        </p:nvSpPr>
        <p:spPr>
          <a:xfrm flipV="1">
            <a:off x="2389899" y="1392742"/>
            <a:ext cx="13394" cy="2604296"/>
          </a:xfrm>
          <a:prstGeom prst="line">
            <a:avLst/>
          </a:prstGeom>
          <a:ln w="25400">
            <a:solidFill>
              <a:srgbClr val="879196"/>
            </a:solidFill>
            <a:custDash>
              <a:ds d="100000" sp="200000"/>
            </a:custDash>
          </a:ln>
        </p:spPr>
        <p:txBody>
          <a:bodyPr lIns="34289" rIns="34289"/>
          <a:lstStyle/>
          <a:p>
            <a:pPr>
              <a:defRPr>
                <a:solidFill>
                  <a:srgbClr val="FFFFFF"/>
                </a:solidFill>
              </a:defRPr>
            </a:pPr>
            <a:endParaRPr sz="1500" dirty="0">
              <a:latin typeface="Amazon Ember" charset="0"/>
            </a:endParaRPr>
          </a:p>
        </p:txBody>
      </p:sp>
      <p:sp>
        <p:nvSpPr>
          <p:cNvPr id="21" name="Line"/>
          <p:cNvSpPr/>
          <p:nvPr/>
        </p:nvSpPr>
        <p:spPr>
          <a:xfrm flipV="1">
            <a:off x="3687535" y="1392742"/>
            <a:ext cx="0" cy="2604294"/>
          </a:xfrm>
          <a:prstGeom prst="line">
            <a:avLst/>
          </a:prstGeom>
          <a:ln w="25400">
            <a:solidFill>
              <a:srgbClr val="879196"/>
            </a:solidFill>
            <a:custDash>
              <a:ds d="100000" sp="200000"/>
            </a:custDash>
          </a:ln>
        </p:spPr>
        <p:txBody>
          <a:bodyPr lIns="34289" rIns="34289"/>
          <a:lstStyle/>
          <a:p>
            <a:pPr>
              <a:defRPr>
                <a:solidFill>
                  <a:srgbClr val="FFFFFF"/>
                </a:solidFill>
              </a:defRPr>
            </a:pPr>
            <a:endParaRPr sz="1500" dirty="0">
              <a:latin typeface="Amazon Ember" charset="0"/>
            </a:endParaRPr>
          </a:p>
        </p:txBody>
      </p:sp>
      <p:sp>
        <p:nvSpPr>
          <p:cNvPr id="22" name="Line"/>
          <p:cNvSpPr/>
          <p:nvPr/>
        </p:nvSpPr>
        <p:spPr>
          <a:xfrm flipV="1">
            <a:off x="4986959" y="1392742"/>
            <a:ext cx="0" cy="2590877"/>
          </a:xfrm>
          <a:prstGeom prst="line">
            <a:avLst/>
          </a:prstGeom>
          <a:ln w="25400">
            <a:solidFill>
              <a:srgbClr val="879196"/>
            </a:solidFill>
            <a:custDash>
              <a:ds d="100000" sp="200000"/>
            </a:custDash>
          </a:ln>
        </p:spPr>
        <p:txBody>
          <a:bodyPr lIns="34289" rIns="34289"/>
          <a:lstStyle/>
          <a:p>
            <a:pPr>
              <a:defRPr>
                <a:solidFill>
                  <a:srgbClr val="FFFFFF"/>
                </a:solidFill>
              </a:defRPr>
            </a:pPr>
            <a:endParaRPr sz="1500" dirty="0">
              <a:latin typeface="Amazon Ember" charset="0"/>
            </a:endParaRPr>
          </a:p>
        </p:txBody>
      </p:sp>
      <p:sp>
        <p:nvSpPr>
          <p:cNvPr id="23" name="Value"/>
          <p:cNvSpPr/>
          <p:nvPr/>
        </p:nvSpPr>
        <p:spPr>
          <a:xfrm>
            <a:off x="3067711" y="4039055"/>
            <a:ext cx="1063794" cy="301461"/>
          </a:xfrm>
          <a:prstGeom prst="rect">
            <a:avLst/>
          </a:prstGeom>
          <a:ln w="12700">
            <a:miter lim="400000"/>
          </a:ln>
          <a:extLst>
            <a:ext uri="{C572A759-6A51-4108-AA02-DFA0A04FC94B}">
              <ma14:wrappingTextBoxFlag xmlns:ma14="http://schemas.microsoft.com/office/mac/drawingml/2011/main" xmlns="" val="1"/>
            </a:ext>
          </a:extLst>
        </p:spPr>
        <p:txBody>
          <a:bodyPr lIns="34289" rIns="34289">
            <a:normAutofit/>
          </a:bodyPr>
          <a:lstStyle>
            <a:lvl1pPr algn="ctr">
              <a:defRPr sz="1400" b="1">
                <a:solidFill>
                  <a:srgbClr val="FFFFFF"/>
                </a:solidFill>
              </a:defRPr>
            </a:lvl1pPr>
          </a:lstStyle>
          <a:p>
            <a:r>
              <a:rPr sz="1200" dirty="0">
                <a:solidFill>
                  <a:schemeClr val="tx1"/>
                </a:solidFill>
                <a:latin typeface="Amazon Ember Heavy" charset="0"/>
                <a:ea typeface="Amazon Ember Heavy" charset="0"/>
                <a:cs typeface="Amazon Ember Heavy" charset="0"/>
              </a:rPr>
              <a:t>Value</a:t>
            </a:r>
          </a:p>
        </p:txBody>
      </p:sp>
      <p:sp>
        <p:nvSpPr>
          <p:cNvPr id="26" name="Line"/>
          <p:cNvSpPr/>
          <p:nvPr/>
        </p:nvSpPr>
        <p:spPr>
          <a:xfrm>
            <a:off x="1174611" y="1455194"/>
            <a:ext cx="5096590" cy="255873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3984" y="20413"/>
                  <a:pt x="7837" y="18036"/>
                  <a:pt x="11409" y="14560"/>
                </a:cubicBezTo>
                <a:cubicBezTo>
                  <a:pt x="15236" y="10838"/>
                  <a:pt x="18684" y="5911"/>
                  <a:pt x="21600" y="0"/>
                </a:cubicBezTo>
              </a:path>
            </a:pathLst>
          </a:custGeom>
          <a:ln w="38100">
            <a:solidFill>
              <a:schemeClr val="accent6"/>
            </a:solidFill>
            <a:tailEnd type="triangle"/>
          </a:ln>
          <a:effectLst/>
        </p:spPr>
        <p:txBody>
          <a:bodyPr lIns="34289" rIns="34289"/>
          <a:lstStyle/>
          <a:p>
            <a:pPr>
              <a:defRPr>
                <a:solidFill>
                  <a:srgbClr val="FFFFFF"/>
                </a:solidFill>
              </a:defRPr>
            </a:pPr>
            <a:endParaRPr sz="1500" dirty="0">
              <a:solidFill>
                <a:schemeClr val="accent4"/>
              </a:solidFill>
              <a:latin typeface="Amazon Ember" charset="0"/>
            </a:endParaRPr>
          </a:p>
        </p:txBody>
      </p:sp>
      <p:sp>
        <p:nvSpPr>
          <p:cNvPr id="27" name="Line"/>
          <p:cNvSpPr/>
          <p:nvPr/>
        </p:nvSpPr>
        <p:spPr>
          <a:xfrm>
            <a:off x="1174611" y="1461093"/>
            <a:ext cx="5171956" cy="25617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2252" y="21377"/>
                  <a:pt x="4477" y="21138"/>
                  <a:pt x="6682" y="20882"/>
                </a:cubicBezTo>
                <a:cubicBezTo>
                  <a:pt x="9523" y="20553"/>
                  <a:pt x="12443" y="20182"/>
                  <a:pt x="15065" y="17817"/>
                </a:cubicBezTo>
                <a:cubicBezTo>
                  <a:pt x="18767" y="14478"/>
                  <a:pt x="21256" y="7696"/>
                  <a:pt x="21600" y="0"/>
                </a:cubicBezTo>
              </a:path>
            </a:pathLst>
          </a:custGeom>
          <a:ln w="38100">
            <a:solidFill>
              <a:srgbClr val="00A1C9"/>
            </a:solidFill>
            <a:tailEnd type="triangle"/>
          </a:ln>
          <a:effectLst/>
        </p:spPr>
        <p:txBody>
          <a:bodyPr lIns="34289" rIns="34289"/>
          <a:lstStyle/>
          <a:p>
            <a:pPr>
              <a:defRPr>
                <a:solidFill>
                  <a:srgbClr val="FFFFFF"/>
                </a:solidFill>
              </a:defRPr>
            </a:pPr>
            <a:endParaRPr sz="1500" dirty="0">
              <a:latin typeface="Amazon Ember" charset="0"/>
            </a:endParaRPr>
          </a:p>
        </p:txBody>
      </p:sp>
      <p:sp>
        <p:nvSpPr>
          <p:cNvPr id="28" name="PROJECT"/>
          <p:cNvSpPr/>
          <p:nvPr/>
        </p:nvSpPr>
        <p:spPr>
          <a:xfrm>
            <a:off x="1811819" y="3065666"/>
            <a:ext cx="1243863" cy="468644"/>
          </a:xfrm>
          <a:prstGeom prst="rect">
            <a:avLst/>
          </a:prstGeom>
          <a:ln w="12700">
            <a:miter lim="400000"/>
          </a:ln>
          <a:extLst>
            <a:ext uri="{C572A759-6A51-4108-AA02-DFA0A04FC94B}">
              <ma14:wrappingTextBoxFlag xmlns:ma14="http://schemas.microsoft.com/office/mac/drawingml/2011/main" xmlns="" val="1"/>
            </a:ext>
          </a:extLst>
        </p:spPr>
        <p:txBody>
          <a:bodyPr lIns="34289" rIns="34289">
            <a:noAutofit/>
          </a:bodyPr>
          <a:lstStyle>
            <a:lvl1pPr>
              <a:defRPr sz="1400" b="1">
                <a:solidFill>
                  <a:srgbClr val="FFFFFF"/>
                </a:solidFill>
              </a:defRPr>
            </a:lvl1pPr>
          </a:lstStyle>
          <a:p>
            <a:pPr algn="ctr"/>
            <a:r>
              <a:rPr lang="en-US" sz="1200" dirty="0">
                <a:solidFill>
                  <a:srgbClr val="232F3E"/>
                </a:solidFill>
                <a:latin typeface="Amazon Ember" charset="0"/>
              </a:rPr>
              <a:t>CLOUD MIGRATOR</a:t>
            </a:r>
            <a:endParaRPr sz="1200" dirty="0">
              <a:solidFill>
                <a:srgbClr val="232F3E"/>
              </a:solidFill>
              <a:latin typeface="Amazon Ember" charset="0"/>
            </a:endParaRPr>
          </a:p>
        </p:txBody>
      </p:sp>
      <p:sp>
        <p:nvSpPr>
          <p:cNvPr id="29" name="PROJECT"/>
          <p:cNvSpPr/>
          <p:nvPr/>
        </p:nvSpPr>
        <p:spPr>
          <a:xfrm>
            <a:off x="3048442" y="2472993"/>
            <a:ext cx="1299423" cy="428357"/>
          </a:xfrm>
          <a:prstGeom prst="rect">
            <a:avLst/>
          </a:prstGeom>
          <a:ln w="12700">
            <a:miter lim="400000"/>
          </a:ln>
          <a:extLst>
            <a:ext uri="{C572A759-6A51-4108-AA02-DFA0A04FC94B}">
              <ma14:wrappingTextBoxFlag xmlns:ma14="http://schemas.microsoft.com/office/mac/drawingml/2011/main" xmlns="" val="1"/>
            </a:ext>
          </a:extLst>
        </p:spPr>
        <p:txBody>
          <a:bodyPr lIns="34289" rIns="34289">
            <a:noAutofit/>
          </a:bodyPr>
          <a:lstStyle>
            <a:lvl1pPr>
              <a:defRPr sz="1400" b="1">
                <a:solidFill>
                  <a:srgbClr val="FFFFFF"/>
                </a:solidFill>
              </a:defRPr>
            </a:lvl1pPr>
          </a:lstStyle>
          <a:p>
            <a:pPr algn="ctr"/>
            <a:r>
              <a:rPr lang="en-US" sz="1200" dirty="0">
                <a:solidFill>
                  <a:srgbClr val="232F3E"/>
                </a:solidFill>
                <a:latin typeface="Amazon Ember" charset="0"/>
              </a:rPr>
              <a:t>CLOUD FORWARD</a:t>
            </a:r>
            <a:endParaRPr sz="1200" dirty="0">
              <a:solidFill>
                <a:srgbClr val="232F3E"/>
              </a:solidFill>
              <a:latin typeface="Amazon Ember" charset="0"/>
            </a:endParaRPr>
          </a:p>
        </p:txBody>
      </p:sp>
      <p:sp>
        <p:nvSpPr>
          <p:cNvPr id="30" name="PROJECT"/>
          <p:cNvSpPr/>
          <p:nvPr/>
        </p:nvSpPr>
        <p:spPr>
          <a:xfrm>
            <a:off x="4451335" y="1791382"/>
            <a:ext cx="1071248" cy="496386"/>
          </a:xfrm>
          <a:prstGeom prst="rect">
            <a:avLst/>
          </a:prstGeom>
          <a:ln w="12700">
            <a:miter lim="400000"/>
          </a:ln>
          <a:extLst>
            <a:ext uri="{C572A759-6A51-4108-AA02-DFA0A04FC94B}">
              <ma14:wrappingTextBoxFlag xmlns:ma14="http://schemas.microsoft.com/office/mac/drawingml/2011/main" xmlns="" val="1"/>
            </a:ext>
          </a:extLst>
        </p:spPr>
        <p:txBody>
          <a:bodyPr lIns="34289" rIns="34289">
            <a:noAutofit/>
          </a:bodyPr>
          <a:lstStyle>
            <a:lvl1pPr>
              <a:defRPr sz="1400" b="1">
                <a:solidFill>
                  <a:srgbClr val="FFFFFF"/>
                </a:solidFill>
              </a:defRPr>
            </a:lvl1pPr>
          </a:lstStyle>
          <a:p>
            <a:pPr algn="ctr"/>
            <a:r>
              <a:rPr lang="en-US" sz="1200" dirty="0">
                <a:solidFill>
                  <a:srgbClr val="232F3E"/>
                </a:solidFill>
                <a:latin typeface="Amazon Ember" charset="0"/>
              </a:rPr>
              <a:t>CLOUD NATIVE</a:t>
            </a:r>
            <a:endParaRPr sz="1200" dirty="0">
              <a:solidFill>
                <a:srgbClr val="232F3E"/>
              </a:solidFill>
              <a:latin typeface="Amazon Ember" charset="0"/>
            </a:endParaRPr>
          </a:p>
        </p:txBody>
      </p:sp>
      <p:cxnSp>
        <p:nvCxnSpPr>
          <p:cNvPr id="24" name="Straight Connector 23"/>
          <p:cNvCxnSpPr/>
          <p:nvPr/>
        </p:nvCxnSpPr>
        <p:spPr>
          <a:xfrm flipH="1">
            <a:off x="1177144" y="4031780"/>
            <a:ext cx="5169423" cy="0"/>
          </a:xfrm>
          <a:prstGeom prst="line">
            <a:avLst/>
          </a:prstGeom>
          <a:ln w="38100">
            <a:solidFill>
              <a:schemeClr val="tx2"/>
            </a:solidFill>
            <a:headEnd type="arrow"/>
            <a:tailEnd type="none"/>
          </a:ln>
        </p:spPr>
        <p:style>
          <a:lnRef idx="1">
            <a:schemeClr val="accent6"/>
          </a:lnRef>
          <a:fillRef idx="0">
            <a:schemeClr val="accent6"/>
          </a:fillRef>
          <a:effectRef idx="0">
            <a:schemeClr val="accent6"/>
          </a:effectRef>
          <a:fontRef idx="minor">
            <a:schemeClr val="tx1"/>
          </a:fontRef>
        </p:style>
      </p:cxnSp>
      <p:cxnSp>
        <p:nvCxnSpPr>
          <p:cNvPr id="25" name="Straight Connector 24"/>
          <p:cNvCxnSpPr/>
          <p:nvPr/>
        </p:nvCxnSpPr>
        <p:spPr>
          <a:xfrm flipV="1">
            <a:off x="1179965" y="1307805"/>
            <a:ext cx="0" cy="2706129"/>
          </a:xfrm>
          <a:prstGeom prst="line">
            <a:avLst/>
          </a:prstGeom>
          <a:ln w="38100">
            <a:solidFill>
              <a:schemeClr val="tx2"/>
            </a:solidFill>
            <a:tailEnd type="arrow"/>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799663380"/>
      </p:ext>
    </p:extLst>
  </p:cSld>
  <p:clrMapOvr>
    <a:masterClrMapping/>
  </p:clrMapOvr>
</p:sld>
</file>

<file path=ppt/theme/theme1.xml><?xml version="1.0" encoding="utf-8"?>
<a:theme xmlns:a="http://schemas.openxmlformats.org/drawingml/2006/main" name="DeckTemplate-AWS">
  <a:themeElements>
    <a:clrScheme name="AWS Colors">
      <a:dk1>
        <a:srgbClr val="1D516C"/>
      </a:dk1>
      <a:lt1>
        <a:srgbClr val="FFFFFF"/>
      </a:lt1>
      <a:dk2>
        <a:srgbClr val="1D516C"/>
      </a:dk2>
      <a:lt2>
        <a:srgbClr val="F8F8F8"/>
      </a:lt2>
      <a:accent1>
        <a:srgbClr val="FF9900"/>
      </a:accent1>
      <a:accent2>
        <a:srgbClr val="00A1C9"/>
      </a:accent2>
      <a:accent3>
        <a:srgbClr val="007DBC"/>
      </a:accent3>
      <a:accent4>
        <a:srgbClr val="69AF34"/>
      </a:accent4>
      <a:accent5>
        <a:srgbClr val="EB5F07"/>
      </a:accent5>
      <a:accent6>
        <a:srgbClr val="545B64"/>
      </a:accent6>
      <a:hlink>
        <a:srgbClr val="00E0EA"/>
      </a:hlink>
      <a:folHlink>
        <a:srgbClr val="0069E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3.xml><?xml version="1.0" encoding="utf-8"?>
<ds:datastoreItem xmlns:ds="http://schemas.openxmlformats.org/officeDocument/2006/customXml" ds:itemID="{C597C89A-FD0C-431E-81F6-90225B937683}">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DeckTemplate_AWS</Template>
  <TotalTime>48590</TotalTime>
  <Words>2165</Words>
  <Application>Microsoft Macintosh PowerPoint</Application>
  <PresentationFormat>On-screen Show (16:9)</PresentationFormat>
  <Paragraphs>203</Paragraphs>
  <Slides>13</Slides>
  <Notes>13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Amazon Ember</vt:lpstr>
      <vt:lpstr>Amazon Ember Heavy</vt:lpstr>
      <vt:lpstr>Amazon Ember Light</vt:lpstr>
      <vt:lpstr>Amazon Ember Regular</vt:lpstr>
      <vt:lpstr>Arial</vt:lpstr>
      <vt:lpstr>Calibri</vt:lpstr>
      <vt:lpstr>Consolas</vt:lpstr>
      <vt:lpstr>Helvetica Light</vt:lpstr>
      <vt:lpstr>Lucida Console</vt:lpstr>
      <vt:lpstr>Times New Roman</vt:lpstr>
      <vt:lpstr>DeckTemplate-AWS</vt:lpstr>
      <vt:lpstr>PowerPoint Presentation</vt:lpstr>
      <vt:lpstr>SESSION OVERVIEW</vt:lpstr>
      <vt:lpstr>WHAT IS DEVSECOPS?</vt:lpstr>
      <vt:lpstr>DEVSECOPS PROCESSES: 4 MAJOR PHASES</vt:lpstr>
      <vt:lpstr>DEVSECOPS RELEASE PROCESSES: LEVELS</vt:lpstr>
      <vt:lpstr>Problem Statement – Why can’t we be Agile? </vt:lpstr>
      <vt:lpstr>Developer Self-Service – In a Compliance Oriented World</vt:lpstr>
      <vt:lpstr>Solution Overview: SAO</vt:lpstr>
      <vt:lpstr>Stages of Security Automation and Orchestration</vt:lpstr>
      <vt:lpstr>Regulatory Standards – What will SAO Satisfy? – Phase One </vt:lpstr>
      <vt:lpstr>SAO Community (to date) - Who’s involved?</vt:lpstr>
      <vt:lpstr>The Result: “AWS Trust Boundary In a Box”</vt:lpstr>
      <vt:lpstr>Thank You!</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Eric Baran</cp:lastModifiedBy>
  <cp:revision>281</cp:revision>
  <cp:lastPrinted>2018-03-04T16:54:52Z</cp:lastPrinted>
  <dcterms:created xsi:type="dcterms:W3CDTF">2016-06-17T18:22:10Z</dcterms:created>
  <dcterms:modified xsi:type="dcterms:W3CDTF">2018-08-21T20:23:46Z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