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9" r:id="rId3"/>
    <p:sldId id="268" r:id="rId4"/>
    <p:sldId id="263" r:id="rId5"/>
    <p:sldId id="274" r:id="rId6"/>
    <p:sldId id="272" r:id="rId7"/>
    <p:sldId id="267" r:id="rId8"/>
    <p:sldId id="275" r:id="rId9"/>
    <p:sldId id="277" r:id="rId10"/>
    <p:sldId id="266"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DCA6A8EA-5F27-6F49-870F-917324D9F070}">
          <p14:sldIdLst>
            <p14:sldId id="264"/>
          </p14:sldIdLst>
        </p14:section>
        <p14:section name="Website hosting" id="{7A9604CF-1812-E148-93AA-37F8E1073278}">
          <p14:sldIdLst>
            <p14:sldId id="269"/>
          </p14:sldIdLst>
        </p14:section>
        <p14:section name="Access management" id="{DCECDC8D-2F4A-F44B-805E-E10169E7DE19}">
          <p14:sldIdLst>
            <p14:sldId id="268"/>
            <p14:sldId id="263"/>
            <p14:sldId id="274"/>
          </p14:sldIdLst>
        </p14:section>
        <p14:section name="race manager &amp; leaderboard" id="{0C60F4A0-B8E5-8946-99F9-B9CFAD1B9ED1}">
          <p14:sldIdLst>
            <p14:sldId id="272"/>
            <p14:sldId id="267"/>
            <p14:sldId id="275"/>
          </p14:sldIdLst>
        </p14:section>
        <p14:section name="Model manager" id="{C89D577E-1B5F-A34E-91A3-C9512B840BD1}">
          <p14:sldIdLst>
            <p14:sldId id="277"/>
          </p14:sldIdLst>
        </p14:section>
        <p14:section name="Fleet manager" id="{14170BC4-F8D5-954C-A830-398638F64DAF}">
          <p14:sldIdLst>
            <p14:sldId id="266"/>
          </p14:sldIdLst>
        </p14:section>
        <p14:section name="Car manager" id="{6FE5F18E-330C-BD4C-ACA0-CC66AAB41A89}">
          <p14:sldIdLst>
            <p14:sldId id="276"/>
          </p14:sldIdLst>
        </p14:section>
      </p14:sectionLst>
    </p:ext>
    <p:ext uri="{EFAFB233-063F-42B5-8137-9DF3F51BA10A}">
      <p15:sldGuideLst xmlns:p15="http://schemas.microsoft.com/office/powerpoint/2012/main">
        <p15:guide id="1" orient="horz" pos="2160" userDrawn="1">
          <p15:clr>
            <a:srgbClr val="A4A3A4"/>
          </p15:clr>
        </p15:guide>
        <p15:guide id="2" pos="5952" userDrawn="1">
          <p15:clr>
            <a:srgbClr val="A4A3A4"/>
          </p15:clr>
        </p15:guide>
        <p15:guide id="3" pos="5664" userDrawn="1">
          <p15:clr>
            <a:srgbClr val="A4A3A4"/>
          </p15:clr>
        </p15:guide>
        <p15:guide id="4" pos="55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lle Nolan" initials="JN" lastIdx="7" clrIdx="0">
    <p:extLst>
      <p:ext uri="{19B8F6BF-5375-455C-9EA6-DF929625EA0E}">
        <p15:presenceInfo xmlns:p15="http://schemas.microsoft.com/office/powerpoint/2012/main" userId="Janelle No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B64"/>
    <a:srgbClr val="D5DBDB"/>
    <a:srgbClr val="EAEDED"/>
    <a:srgbClr val="FF99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6" autoAdjust="0"/>
    <p:restoredTop sz="89456"/>
  </p:normalViewPr>
  <p:slideViewPr>
    <p:cSldViewPr>
      <p:cViewPr varScale="1">
        <p:scale>
          <a:sx n="109" d="100"/>
          <a:sy n="109" d="100"/>
        </p:scale>
        <p:origin x="1696" y="192"/>
      </p:cViewPr>
      <p:guideLst>
        <p:guide orient="horz" pos="2160"/>
        <p:guide pos="5952"/>
        <p:guide pos="5664"/>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3D1AE-04B2-F147-8122-2A32BD7879DD}"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C6CBF-D31D-B841-861D-EC168426F20E}" type="slidenum">
              <a:rPr lang="en-US" smtClean="0"/>
              <a:t>‹#›</a:t>
            </a:fld>
            <a:endParaRPr lang="en-US"/>
          </a:p>
        </p:txBody>
      </p:sp>
    </p:spTree>
    <p:extLst>
      <p:ext uri="{BB962C8B-B14F-4D97-AF65-F5344CB8AC3E}">
        <p14:creationId xmlns:p14="http://schemas.microsoft.com/office/powerpoint/2010/main" val="262315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add the title, sub title and description to this slide.</a:t>
            </a:r>
          </a:p>
          <a:p>
            <a:r>
              <a:rPr lang="en-US" dirty="0"/>
              <a:t>- </a:t>
            </a:r>
            <a:r>
              <a:rPr lang="en-US" dirty="0" err="1"/>
              <a:t>esbjj</a:t>
            </a:r>
            <a:r>
              <a:rPr lang="en-US" dirty="0"/>
              <a:t>: done</a:t>
            </a:r>
          </a:p>
        </p:txBody>
      </p:sp>
      <p:sp>
        <p:nvSpPr>
          <p:cNvPr id="4" name="Slide Number Placeholder 3"/>
          <p:cNvSpPr>
            <a:spLocks noGrp="1"/>
          </p:cNvSpPr>
          <p:nvPr>
            <p:ph type="sldNum" sz="quarter" idx="5"/>
          </p:nvPr>
        </p:nvSpPr>
        <p:spPr/>
        <p:txBody>
          <a:bodyPr/>
          <a:lstStyle/>
          <a:p>
            <a:fld id="{A2BC6CBF-D31D-B841-861D-EC168426F20E}" type="slidenum">
              <a:rPr lang="en-US" smtClean="0"/>
              <a:t>1</a:t>
            </a:fld>
            <a:endParaRPr lang="en-US"/>
          </a:p>
        </p:txBody>
      </p:sp>
    </p:spTree>
    <p:extLst>
      <p:ext uri="{BB962C8B-B14F-4D97-AF65-F5344CB8AC3E}">
        <p14:creationId xmlns:p14="http://schemas.microsoft.com/office/powerpoint/2010/main" val="199321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10</a:t>
            </a:fld>
            <a:endParaRPr lang="en-US"/>
          </a:p>
        </p:txBody>
      </p:sp>
    </p:spTree>
    <p:extLst>
      <p:ext uri="{BB962C8B-B14F-4D97-AF65-F5344CB8AC3E}">
        <p14:creationId xmlns:p14="http://schemas.microsoft.com/office/powerpoint/2010/main" val="269841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Expand all acronyms in the description pane, like ROS</a:t>
            </a:r>
          </a:p>
          <a:p>
            <a:pPr marL="628650" lvl="1" indent="-171450">
              <a:buFont typeface="Arial" panose="020B0604020202020204" pitchFamily="34" charset="0"/>
              <a:buChar char="•"/>
            </a:pPr>
            <a:r>
              <a:rPr lang="en-US" dirty="0" err="1"/>
              <a:t>Esbjj</a:t>
            </a:r>
            <a:r>
              <a:rPr lang="en-US" dirty="0"/>
              <a:t>: done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Above every arrow please add a label. </a:t>
            </a:r>
          </a:p>
          <a:p>
            <a:pPr marL="628650" lvl="1" indent="-171450">
              <a:buFont typeface="Arial" panose="020B0604020202020204" pitchFamily="34" charset="0"/>
              <a:buChar char="•"/>
            </a:pPr>
            <a:r>
              <a:rPr lang="en-US" dirty="0" err="1"/>
              <a:t>Esbjj</a:t>
            </a:r>
            <a:r>
              <a:rPr lang="en-US" dirty="0"/>
              <a:t>: done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Every service mentioned in the architecture diagram, needs to be described in the right description pane. </a:t>
            </a:r>
          </a:p>
          <a:p>
            <a:pPr marL="628650" lvl="1" indent="-171450">
              <a:buFont typeface="Arial" panose="020B0604020202020204" pitchFamily="34" charset="0"/>
              <a:buChar char="•"/>
            </a:pPr>
            <a:r>
              <a:rPr lang="en-US" dirty="0" err="1"/>
              <a:t>Esbjj</a:t>
            </a:r>
            <a:r>
              <a:rPr lang="en-US" dirty="0"/>
              <a:t>: done</a:t>
            </a:r>
          </a:p>
        </p:txBody>
      </p:sp>
      <p:sp>
        <p:nvSpPr>
          <p:cNvPr id="4" name="Slide Number Placeholder 3"/>
          <p:cNvSpPr>
            <a:spLocks noGrp="1"/>
          </p:cNvSpPr>
          <p:nvPr>
            <p:ph type="sldNum" sz="quarter" idx="5"/>
          </p:nvPr>
        </p:nvSpPr>
        <p:spPr/>
        <p:txBody>
          <a:bodyPr/>
          <a:lstStyle/>
          <a:p>
            <a:fld id="{A2BC6CBF-D31D-B841-861D-EC168426F20E}" type="slidenum">
              <a:rPr lang="en-US" smtClean="0"/>
              <a:t>11</a:t>
            </a:fld>
            <a:endParaRPr lang="en-US"/>
          </a:p>
        </p:txBody>
      </p:sp>
    </p:spTree>
    <p:extLst>
      <p:ext uri="{BB962C8B-B14F-4D97-AF65-F5344CB8AC3E}">
        <p14:creationId xmlns:p14="http://schemas.microsoft.com/office/powerpoint/2010/main" val="174462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p>
          <a:p>
            <a:pPr marL="171450" indent="-171450">
              <a:buFontTx/>
              <a:buChar char="-"/>
            </a:pPr>
            <a:r>
              <a:rPr lang="en-US" dirty="0"/>
              <a:t>Using what “rule”. Can you please specify. </a:t>
            </a:r>
          </a:p>
          <a:p>
            <a:pPr marL="628650" lvl="1" indent="-171450">
              <a:buFontTx/>
              <a:buChar char="-"/>
            </a:pPr>
            <a:r>
              <a:rPr lang="en-US" dirty="0" err="1"/>
              <a:t>Esbjj</a:t>
            </a:r>
            <a:r>
              <a:rPr lang="en-US" dirty="0"/>
              <a:t>: done, removed the WAF rule from the diagram and rewrote #2</a:t>
            </a:r>
          </a:p>
          <a:p>
            <a:pPr marL="628650" lvl="1" indent="-171450">
              <a:buFontTx/>
              <a:buChar char="-"/>
            </a:pPr>
            <a:endParaRPr lang="en-US" dirty="0"/>
          </a:p>
          <a:p>
            <a:pPr marL="171450" indent="-171450">
              <a:buFontTx/>
              <a:buChar char="-"/>
            </a:pPr>
            <a:r>
              <a:rPr lang="en-US" dirty="0"/>
              <a:t>Expand all the acronyms in the description pane. </a:t>
            </a:r>
          </a:p>
          <a:p>
            <a:pPr marL="628650" lvl="1" indent="-171450">
              <a:buFontTx/>
              <a:buChar char="-"/>
            </a:pPr>
            <a:r>
              <a:rPr lang="en-US" dirty="0" err="1"/>
              <a:t>Esbjj</a:t>
            </a:r>
            <a:r>
              <a:rPr lang="en-US" dirty="0"/>
              <a:t>:  done</a:t>
            </a:r>
          </a:p>
          <a:p>
            <a:pPr marL="628650" lvl="1" indent="-171450">
              <a:buFontTx/>
              <a:buChar char="-"/>
            </a:pPr>
            <a:endParaRPr lang="en-US" dirty="0"/>
          </a:p>
          <a:p>
            <a:pPr marL="171450" indent="-171450">
              <a:buFontTx/>
              <a:buChar char="-"/>
            </a:pPr>
            <a:r>
              <a:rPr lang="en-US" dirty="0"/>
              <a:t>Please make sure all the icons are from https://aws.amazon.com/architecture/icons/</a:t>
            </a:r>
          </a:p>
          <a:p>
            <a:pPr marL="628650" lvl="1" indent="-171450">
              <a:buFontTx/>
              <a:buChar char="-"/>
            </a:pPr>
            <a:r>
              <a:rPr lang="en-US" dirty="0" err="1"/>
              <a:t>Esbjj</a:t>
            </a:r>
            <a:r>
              <a:rPr lang="en-US" dirty="0"/>
              <a:t>: </a:t>
            </a:r>
          </a:p>
          <a:p>
            <a:pPr marL="1085850" lvl="2" indent="-171450">
              <a:buFontTx/>
              <a:buChar char="-"/>
            </a:pPr>
            <a:r>
              <a:rPr lang="en-US" dirty="0"/>
              <a:t>Done, changed the AWS WAF icon</a:t>
            </a:r>
          </a:p>
        </p:txBody>
      </p:sp>
      <p:sp>
        <p:nvSpPr>
          <p:cNvPr id="4" name="Slide Number Placeholder 3"/>
          <p:cNvSpPr>
            <a:spLocks noGrp="1"/>
          </p:cNvSpPr>
          <p:nvPr>
            <p:ph type="sldNum" sz="quarter" idx="5"/>
          </p:nvPr>
        </p:nvSpPr>
        <p:spPr/>
        <p:txBody>
          <a:bodyPr/>
          <a:lstStyle/>
          <a:p>
            <a:fld id="{A2BC6CBF-D31D-B841-861D-EC168426F20E}" type="slidenum">
              <a:rPr lang="en-US" smtClean="0"/>
              <a:t>2</a:t>
            </a:fld>
            <a:endParaRPr lang="en-US"/>
          </a:p>
        </p:txBody>
      </p:sp>
    </p:spTree>
    <p:extLst>
      <p:ext uri="{BB962C8B-B14F-4D97-AF65-F5344CB8AC3E}">
        <p14:creationId xmlns:p14="http://schemas.microsoft.com/office/powerpoint/2010/main" val="218214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Please expand all acronyms in the description pane. </a:t>
            </a:r>
          </a:p>
          <a:p>
            <a:pPr marL="628650" lvl="1" indent="-171450">
              <a:buFontTx/>
              <a:buChar char="-"/>
            </a:pPr>
            <a:r>
              <a:rPr lang="en-US" dirty="0" err="1"/>
              <a:t>Esbjj</a:t>
            </a:r>
            <a:r>
              <a:rPr lang="en-US" dirty="0"/>
              <a:t>: done</a:t>
            </a:r>
          </a:p>
          <a:p>
            <a:pPr marL="628650" lvl="1" indent="-171450">
              <a:buFontTx/>
              <a:buChar char="-"/>
            </a:pPr>
            <a:endParaRPr lang="en-US" dirty="0"/>
          </a:p>
          <a:p>
            <a:pPr marL="171450" indent="-171450">
              <a:buFontTx/>
              <a:buChar char="-"/>
            </a:pPr>
            <a:r>
              <a:rPr lang="en-US" dirty="0"/>
              <a:t>Please expand JWT. </a:t>
            </a:r>
          </a:p>
          <a:p>
            <a:pPr marL="628650" lvl="1" indent="-171450">
              <a:buFontTx/>
              <a:buChar char="-"/>
            </a:pPr>
            <a:r>
              <a:rPr lang="en-US" dirty="0" err="1"/>
              <a:t>Esbjj</a:t>
            </a:r>
            <a:r>
              <a:rPr lang="en-US" dirty="0"/>
              <a:t>: done</a:t>
            </a:r>
          </a:p>
          <a:p>
            <a:pPr marL="628650" lvl="1" indent="-171450">
              <a:buFontTx/>
              <a:buChar char="-"/>
            </a:pPr>
            <a:endParaRPr lang="en-US" dirty="0"/>
          </a:p>
          <a:p>
            <a:pPr marL="171450" indent="-171450">
              <a:buFontTx/>
              <a:buChar char="-"/>
            </a:pPr>
            <a:r>
              <a:rPr lang="en-US" dirty="0"/>
              <a:t>Maybe rephrase item 5.</a:t>
            </a:r>
          </a:p>
          <a:p>
            <a:pPr marL="628650" lvl="1" indent="-171450">
              <a:buFontTx/>
              <a:buChar char="-"/>
            </a:pPr>
            <a:r>
              <a:rPr lang="en-US" dirty="0" err="1"/>
              <a:t>Esbjj</a:t>
            </a:r>
            <a:r>
              <a:rPr lang="en-US" dirty="0"/>
              <a:t>: done</a:t>
            </a:r>
          </a:p>
        </p:txBody>
      </p:sp>
      <p:sp>
        <p:nvSpPr>
          <p:cNvPr id="4" name="Slide Number Placeholder 3"/>
          <p:cNvSpPr>
            <a:spLocks noGrp="1"/>
          </p:cNvSpPr>
          <p:nvPr>
            <p:ph type="sldNum" sz="quarter" idx="5"/>
          </p:nvPr>
        </p:nvSpPr>
        <p:spPr/>
        <p:txBody>
          <a:bodyPr/>
          <a:lstStyle/>
          <a:p>
            <a:fld id="{A2BC6CBF-D31D-B841-861D-EC168426F20E}" type="slidenum">
              <a:rPr lang="en-US" smtClean="0"/>
              <a:t>3</a:t>
            </a:fld>
            <a:endParaRPr lang="en-US"/>
          </a:p>
        </p:txBody>
      </p:sp>
    </p:spTree>
    <p:extLst>
      <p:ext uri="{BB962C8B-B14F-4D97-AF65-F5344CB8AC3E}">
        <p14:creationId xmlns:p14="http://schemas.microsoft.com/office/powerpoint/2010/main" val="82091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Typo in line item 7.</a:t>
            </a:r>
          </a:p>
          <a:p>
            <a:pPr marL="628650" lvl="1" indent="-171450">
              <a:buFont typeface="Arial" panose="020B0604020202020204" pitchFamily="34" charset="0"/>
              <a:buChar char="•"/>
            </a:pPr>
            <a:r>
              <a:rPr lang="en-US" dirty="0" err="1"/>
              <a:t>esbjj</a:t>
            </a:r>
            <a:r>
              <a:rPr lang="en-US" dirty="0"/>
              <a:t>: done </a:t>
            </a:r>
          </a:p>
        </p:txBody>
      </p:sp>
      <p:sp>
        <p:nvSpPr>
          <p:cNvPr id="4" name="Slide Number Placeholder 3"/>
          <p:cNvSpPr>
            <a:spLocks noGrp="1"/>
          </p:cNvSpPr>
          <p:nvPr>
            <p:ph type="sldNum" sz="quarter" idx="5"/>
          </p:nvPr>
        </p:nvSpPr>
        <p:spPr/>
        <p:txBody>
          <a:bodyPr/>
          <a:lstStyle/>
          <a:p>
            <a:fld id="{A2BC6CBF-D31D-B841-861D-EC168426F20E}" type="slidenum">
              <a:rPr lang="en-US" smtClean="0"/>
              <a:t>4</a:t>
            </a:fld>
            <a:endParaRPr lang="en-US"/>
          </a:p>
        </p:txBody>
      </p:sp>
    </p:spTree>
    <p:extLst>
      <p:ext uri="{BB962C8B-B14F-4D97-AF65-F5344CB8AC3E}">
        <p14:creationId xmlns:p14="http://schemas.microsoft.com/office/powerpoint/2010/main" val="58885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5</a:t>
            </a:fld>
            <a:endParaRPr lang="en-US"/>
          </a:p>
        </p:txBody>
      </p:sp>
    </p:spTree>
    <p:extLst>
      <p:ext uri="{BB962C8B-B14F-4D97-AF65-F5344CB8AC3E}">
        <p14:creationId xmlns:p14="http://schemas.microsoft.com/office/powerpoint/2010/main" val="285670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6</a:t>
            </a:fld>
            <a:endParaRPr lang="en-US"/>
          </a:p>
        </p:txBody>
      </p:sp>
    </p:spTree>
    <p:extLst>
      <p:ext uri="{BB962C8B-B14F-4D97-AF65-F5344CB8AC3E}">
        <p14:creationId xmlns:p14="http://schemas.microsoft.com/office/powerpoint/2010/main" val="263720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7</a:t>
            </a:fld>
            <a:endParaRPr lang="en-US"/>
          </a:p>
        </p:txBody>
      </p:sp>
    </p:spTree>
    <p:extLst>
      <p:ext uri="{BB962C8B-B14F-4D97-AF65-F5344CB8AC3E}">
        <p14:creationId xmlns:p14="http://schemas.microsoft.com/office/powerpoint/2010/main" val="35828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every label have a number. If you have one number, for example label 1, group them and mention every service in the right pane. Same approach for item 4.</a:t>
            </a:r>
          </a:p>
          <a:p>
            <a:r>
              <a:rPr lang="en-US" dirty="0"/>
              <a:t>- </a:t>
            </a:r>
            <a:r>
              <a:rPr lang="en-US" dirty="0" err="1"/>
              <a:t>Esbjj</a:t>
            </a:r>
            <a:r>
              <a:rPr lang="en-US" dirty="0"/>
              <a:t>: done, I think…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8</a:t>
            </a:fld>
            <a:endParaRPr lang="en-US"/>
          </a:p>
        </p:txBody>
      </p:sp>
    </p:spTree>
    <p:extLst>
      <p:ext uri="{BB962C8B-B14F-4D97-AF65-F5344CB8AC3E}">
        <p14:creationId xmlns:p14="http://schemas.microsoft.com/office/powerpoint/2010/main" val="256629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9</a:t>
            </a:fld>
            <a:endParaRPr lang="en-US"/>
          </a:p>
        </p:txBody>
      </p:sp>
    </p:spTree>
    <p:extLst>
      <p:ext uri="{BB962C8B-B14F-4D97-AF65-F5344CB8AC3E}">
        <p14:creationId xmlns:p14="http://schemas.microsoft.com/office/powerpoint/2010/main" val="247766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168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126"/>
            <a:ext cx="10820400" cy="121627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825625"/>
            <a:ext cx="10820400" cy="41179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AWS copyright text">
            <a:extLst>
              <a:ext uri="{FF2B5EF4-FFF2-40B4-BE49-F238E27FC236}">
                <a16:creationId xmlns:a16="http://schemas.microsoft.com/office/drawing/2014/main" id="{F49B8274-557F-7642-B09D-244509A45EDC}"/>
              </a:ext>
            </a:extLst>
          </p:cNvPr>
          <p:cNvSpPr txBox="1">
            <a:spLocks noChangeArrowheads="1"/>
          </p:cNvSpPr>
          <p:nvPr userDrawn="1"/>
        </p:nvSpPr>
        <p:spPr bwMode="auto">
          <a:xfrm>
            <a:off x="990600" y="6345238"/>
            <a:ext cx="4036484"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endParaRPr lang="en-US" altLang="x-none" sz="933" b="0" i="0" dirty="0">
              <a:solidFill>
                <a:srgbClr val="7F7F7F"/>
              </a:solidFill>
              <a:latin typeface="Amazon Ember" charset="0"/>
              <a:ea typeface="Amazon Ember" charset="0"/>
              <a:cs typeface="Amazon Ember" charset="0"/>
            </a:endParaRPr>
          </a:p>
          <a:p>
            <a:pPr eaLnBrk="1" hangingPunct="1"/>
            <a:r>
              <a:rPr lang="en-US" altLang="x-none" sz="933" b="0" i="0" dirty="0">
                <a:solidFill>
                  <a:srgbClr val="7F7F7F"/>
                </a:solidFill>
                <a:latin typeface="Amazon Ember" charset="0"/>
                <a:ea typeface="Amazon Ember" charset="0"/>
                <a:cs typeface="Amazon Ember" charset="0"/>
              </a:rPr>
              <a:t>© 2023, Amazon Web Services, Inc. or its affiliates. All rights reserved.</a:t>
            </a:r>
          </a:p>
        </p:txBody>
      </p:sp>
      <p:sp>
        <p:nvSpPr>
          <p:cNvPr id="10" name="AWS Reference Architecture text">
            <a:extLst>
              <a:ext uri="{FF2B5EF4-FFF2-40B4-BE49-F238E27FC236}">
                <a16:creationId xmlns:a16="http://schemas.microsoft.com/office/drawing/2014/main" id="{5EF8CEBA-0ED4-8243-9BCD-E9FD95F708AB}"/>
              </a:ext>
            </a:extLst>
          </p:cNvPr>
          <p:cNvSpPr txBox="1"/>
          <p:nvPr userDrawn="1"/>
        </p:nvSpPr>
        <p:spPr>
          <a:xfrm>
            <a:off x="5334000" y="6345238"/>
            <a:ext cx="2895599" cy="320040"/>
          </a:xfrm>
          <a:prstGeom prst="rect">
            <a:avLst/>
          </a:prstGeom>
          <a:noFill/>
        </p:spPr>
        <p:txBody>
          <a:bodyPr wrap="square" rIns="45720" rtlCol="0">
            <a:noAutofit/>
          </a:bodyPr>
          <a:lstStyle/>
          <a:p>
            <a:pPr lvl="0" algn="l" eaLnBrk="0" fontAlgn="base" hangingPunct="0">
              <a:spcBef>
                <a:spcPct val="0"/>
              </a:spcBef>
              <a:spcAft>
                <a:spcPct val="0"/>
              </a:spcAft>
            </a:pPr>
            <a:r>
              <a:rPr lang="en-US" altLang="en-US" sz="1400" b="1"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AWS Reference Architecture</a:t>
            </a:r>
          </a:p>
        </p:txBody>
      </p:sp>
      <p:pic>
        <p:nvPicPr>
          <p:cNvPr id="7" name="Graphic 6">
            <a:extLst>
              <a:ext uri="{FF2B5EF4-FFF2-40B4-BE49-F238E27FC236}">
                <a16:creationId xmlns:a16="http://schemas.microsoft.com/office/drawing/2014/main" id="{E8CF8A73-2F72-5D48-9C99-24F2173AD39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58908" y="6314768"/>
            <a:ext cx="585391" cy="348070"/>
          </a:xfrm>
          <a:prstGeom prst="rect">
            <a:avLst/>
          </a:prstGeom>
        </p:spPr>
      </p:pic>
    </p:spTree>
    <p:extLst>
      <p:ext uri="{BB962C8B-B14F-4D97-AF65-F5344CB8AC3E}">
        <p14:creationId xmlns:p14="http://schemas.microsoft.com/office/powerpoint/2010/main" val="6528555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svg"/><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sv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11.svg"/><Relationship Id="rId17" Type="http://schemas.openxmlformats.org/officeDocument/2006/relationships/image" Target="../media/image12.png"/><Relationship Id="rId2" Type="http://schemas.openxmlformats.org/officeDocument/2006/relationships/notesSlide" Target="../notesSlides/notesSlide10.xml"/><Relationship Id="rId16" Type="http://schemas.openxmlformats.org/officeDocument/2006/relationships/image" Target="../media/image6.svg"/><Relationship Id="rId1" Type="http://schemas.openxmlformats.org/officeDocument/2006/relationships/slideLayout" Target="../slideLayouts/slideLayout1.xml"/><Relationship Id="rId6" Type="http://schemas.openxmlformats.org/officeDocument/2006/relationships/image" Target="../media/image23.svg"/><Relationship Id="rId11" Type="http://schemas.openxmlformats.org/officeDocument/2006/relationships/image" Target="../media/image10.png"/><Relationship Id="rId5" Type="http://schemas.openxmlformats.org/officeDocument/2006/relationships/image" Target="../media/image22.png"/><Relationship Id="rId1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4.svg"/><Relationship Id="rId9" Type="http://schemas.openxmlformats.org/officeDocument/2006/relationships/image" Target="../media/image14.png"/><Relationship Id="rId14"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16.png"/><Relationship Id="rId18" Type="http://schemas.openxmlformats.org/officeDocument/2006/relationships/image" Target="../media/image8.png"/><Relationship Id="rId3" Type="http://schemas.openxmlformats.org/officeDocument/2006/relationships/image" Target="../media/image3.png"/><Relationship Id="rId21" Type="http://schemas.openxmlformats.org/officeDocument/2006/relationships/image" Target="../media/image13.svg"/><Relationship Id="rId7" Type="http://schemas.openxmlformats.org/officeDocument/2006/relationships/image" Target="../media/image24.png"/><Relationship Id="rId12" Type="http://schemas.openxmlformats.org/officeDocument/2006/relationships/image" Target="../media/image6.svg"/><Relationship Id="rId17" Type="http://schemas.openxmlformats.org/officeDocument/2006/relationships/image" Target="../media/image15.svg"/><Relationship Id="rId2" Type="http://schemas.openxmlformats.org/officeDocument/2006/relationships/notesSlide" Target="../notesSlides/notesSlide11.xml"/><Relationship Id="rId16" Type="http://schemas.openxmlformats.org/officeDocument/2006/relationships/image" Target="../media/image14.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3.svg"/><Relationship Id="rId11" Type="http://schemas.openxmlformats.org/officeDocument/2006/relationships/image" Target="../media/image5.png"/><Relationship Id="rId5" Type="http://schemas.openxmlformats.org/officeDocument/2006/relationships/image" Target="../media/image22.png"/><Relationship Id="rId15" Type="http://schemas.openxmlformats.org/officeDocument/2006/relationships/image" Target="../media/image7.jpeg"/><Relationship Id="rId23" Type="http://schemas.openxmlformats.org/officeDocument/2006/relationships/image" Target="../media/image19.svg"/><Relationship Id="rId10" Type="http://schemas.openxmlformats.org/officeDocument/2006/relationships/hyperlink" Target="https://www.ros.org/" TargetMode="External"/><Relationship Id="rId19" Type="http://schemas.openxmlformats.org/officeDocument/2006/relationships/image" Target="../media/image9.svg"/><Relationship Id="rId4" Type="http://schemas.openxmlformats.org/officeDocument/2006/relationships/image" Target="../media/image4.svg"/><Relationship Id="rId9" Type="http://schemas.openxmlformats.org/officeDocument/2006/relationships/hyperlink" Target="https://docs.aws.amazon.com/systems-manager/latest/userguide/activations.html" TargetMode="External"/><Relationship Id="rId14" Type="http://schemas.openxmlformats.org/officeDocument/2006/relationships/image" Target="../media/image17.svg"/><Relationship Id="rId22"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hyperlink" Target="https://aws.amazon.com/waf/" TargetMode="External"/><Relationship Id="rId7" Type="http://schemas.openxmlformats.org/officeDocument/2006/relationships/image" Target="../media/image22.png"/><Relationship Id="rId12" Type="http://schemas.openxmlformats.org/officeDocument/2006/relationships/image" Target="../media/image6.svg"/><Relationship Id="rId17"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5.svg"/><Relationship Id="rId19" Type="http://schemas.openxmlformats.org/officeDocument/2006/relationships/image" Target="../media/image30.png"/><Relationship Id="rId4" Type="http://schemas.openxmlformats.org/officeDocument/2006/relationships/hyperlink" Target="https://aws.amazon.com/s3/" TargetMode="External"/><Relationship Id="rId9" Type="http://schemas.openxmlformats.org/officeDocument/2006/relationships/image" Target="../media/image24.png"/><Relationship Id="rId14" Type="http://schemas.openxmlformats.org/officeDocument/2006/relationships/image" Target="../media/image21.sv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6.svg"/><Relationship Id="rId3" Type="http://schemas.openxmlformats.org/officeDocument/2006/relationships/hyperlink" Target="https://jwt.io/" TargetMode="External"/><Relationship Id="rId7" Type="http://schemas.openxmlformats.org/officeDocument/2006/relationships/image" Target="../media/image23.svg"/><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9.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25.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6.png"/><Relationship Id="rId1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25.svg"/><Relationship Id="rId17" Type="http://schemas.openxmlformats.org/officeDocument/2006/relationships/image" Target="../media/image12.png"/><Relationship Id="rId2" Type="http://schemas.openxmlformats.org/officeDocument/2006/relationships/notesSlide" Target="../notesSlides/notesSlide4.xml"/><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23.svg"/><Relationship Id="rId4" Type="http://schemas.openxmlformats.org/officeDocument/2006/relationships/image" Target="../media/image4.svg"/><Relationship Id="rId9" Type="http://schemas.openxmlformats.org/officeDocument/2006/relationships/image" Target="../media/image22.png"/><Relationship Id="rId1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5.svg"/><Relationship Id="rId2" Type="http://schemas.openxmlformats.org/officeDocument/2006/relationships/notesSlide" Target="../notesSlides/notesSlide5.xml"/><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24.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23.svg"/><Relationship Id="rId4" Type="http://schemas.openxmlformats.org/officeDocument/2006/relationships/image" Target="../media/image6.svg"/><Relationship Id="rId9" Type="http://schemas.openxmlformats.org/officeDocument/2006/relationships/image" Target="../media/image22.png"/><Relationship Id="rId14"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4.png"/><Relationship Id="rId18" Type="http://schemas.openxmlformats.org/officeDocument/2006/relationships/image" Target="../media/image9.sv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6.svg"/><Relationship Id="rId17" Type="http://schemas.openxmlformats.org/officeDocument/2006/relationships/image" Target="../media/image8.png"/><Relationship Id="rId2" Type="http://schemas.openxmlformats.org/officeDocument/2006/relationships/notesSlide" Target="../notesSlides/notesSlide6.xml"/><Relationship Id="rId16" Type="http://schemas.openxmlformats.org/officeDocument/2006/relationships/image" Target="../media/image11.svg"/><Relationship Id="rId1" Type="http://schemas.openxmlformats.org/officeDocument/2006/relationships/slideLayout" Target="../slideLayouts/slideLayout1.xml"/><Relationship Id="rId6" Type="http://schemas.openxmlformats.org/officeDocument/2006/relationships/image" Target="../media/image25.svg"/><Relationship Id="rId11" Type="http://schemas.openxmlformats.org/officeDocument/2006/relationships/image" Target="../media/image5.png"/><Relationship Id="rId5" Type="http://schemas.openxmlformats.org/officeDocument/2006/relationships/image" Target="../media/image24.png"/><Relationship Id="rId15" Type="http://schemas.openxmlformats.org/officeDocument/2006/relationships/image" Target="../media/image10.png"/><Relationship Id="rId10" Type="http://schemas.openxmlformats.org/officeDocument/2006/relationships/image" Target="../media/image4.svg"/><Relationship Id="rId4" Type="http://schemas.openxmlformats.org/officeDocument/2006/relationships/image" Target="../media/image23.svg"/><Relationship Id="rId9" Type="http://schemas.openxmlformats.org/officeDocument/2006/relationships/image" Target="../media/image3.png"/><Relationship Id="rId1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11.svg"/><Relationship Id="rId17" Type="http://schemas.openxmlformats.org/officeDocument/2006/relationships/image" Target="../media/image12.png"/><Relationship Id="rId2" Type="http://schemas.openxmlformats.org/officeDocument/2006/relationships/notesSlide" Target="../notesSlides/notesSlide7.xml"/><Relationship Id="rId16" Type="http://schemas.openxmlformats.org/officeDocument/2006/relationships/image" Target="../media/image6.svg"/><Relationship Id="rId1" Type="http://schemas.openxmlformats.org/officeDocument/2006/relationships/slideLayout" Target="../slideLayouts/slideLayout1.xml"/><Relationship Id="rId6" Type="http://schemas.openxmlformats.org/officeDocument/2006/relationships/image" Target="../media/image23.svg"/><Relationship Id="rId11" Type="http://schemas.openxmlformats.org/officeDocument/2006/relationships/image" Target="../media/image10.png"/><Relationship Id="rId5" Type="http://schemas.openxmlformats.org/officeDocument/2006/relationships/image" Target="../media/image22.png"/><Relationship Id="rId1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4.svg"/><Relationship Id="rId9" Type="http://schemas.openxmlformats.org/officeDocument/2006/relationships/image" Target="../media/image14.png"/><Relationship Id="rId14"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11.svg"/><Relationship Id="rId17" Type="http://schemas.openxmlformats.org/officeDocument/2006/relationships/image" Target="../media/image12.png"/><Relationship Id="rId2" Type="http://schemas.openxmlformats.org/officeDocument/2006/relationships/notesSlide" Target="../notesSlides/notesSlide8.xml"/><Relationship Id="rId16" Type="http://schemas.openxmlformats.org/officeDocument/2006/relationships/image" Target="../media/image6.svg"/><Relationship Id="rId1" Type="http://schemas.openxmlformats.org/officeDocument/2006/relationships/slideLayout" Target="../slideLayouts/slideLayout1.xml"/><Relationship Id="rId6" Type="http://schemas.openxmlformats.org/officeDocument/2006/relationships/image" Target="../media/image23.svg"/><Relationship Id="rId11" Type="http://schemas.openxmlformats.org/officeDocument/2006/relationships/image" Target="../media/image10.png"/><Relationship Id="rId5" Type="http://schemas.openxmlformats.org/officeDocument/2006/relationships/image" Target="../media/image22.png"/><Relationship Id="rId1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4.svg"/><Relationship Id="rId9" Type="http://schemas.openxmlformats.org/officeDocument/2006/relationships/image" Target="../media/image14.png"/><Relationship Id="rId14"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5.svg"/><Relationship Id="rId18" Type="http://schemas.openxmlformats.org/officeDocument/2006/relationships/image" Target="../media/image22.png"/><Relationship Id="rId3" Type="http://schemas.openxmlformats.org/officeDocument/2006/relationships/image" Target="../media/image20.png"/><Relationship Id="rId21" Type="http://schemas.openxmlformats.org/officeDocument/2006/relationships/image" Target="../media/image25.svg"/><Relationship Id="rId7"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7.svg"/><Relationship Id="rId10" Type="http://schemas.openxmlformats.org/officeDocument/2006/relationships/image" Target="../media/image8.png"/><Relationship Id="rId19" Type="http://schemas.openxmlformats.org/officeDocument/2006/relationships/image" Target="../media/image23.svg"/><Relationship Id="rId4" Type="http://schemas.openxmlformats.org/officeDocument/2006/relationships/image" Target="../media/image21.svg"/><Relationship Id="rId9" Type="http://schemas.openxmlformats.org/officeDocument/2006/relationships/image" Target="../media/image7.jpeg"/><Relationship Id="rId14" Type="http://schemas.openxmlformats.org/officeDocument/2006/relationships/image" Target="../media/image16.png"/><Relationship Id="rId22" Type="http://schemas.openxmlformats.org/officeDocument/2006/relationships/hyperlink" Target="https://docs.aws.amazon.com/AmazonS3/latest/userguide/ShareObjectPreSignedUR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59953" y="-3420"/>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text box">
            <a:extLst>
              <a:ext uri="{FF2B5EF4-FFF2-40B4-BE49-F238E27FC236}">
                <a16:creationId xmlns:a16="http://schemas.microsoft.com/office/drawing/2014/main" id="{FB7B5386-D481-0745-9651-3FA89235C81A}"/>
              </a:ext>
            </a:extLst>
          </p:cNvPr>
          <p:cNvSpPr txBox="1"/>
          <p:nvPr/>
        </p:nvSpPr>
        <p:spPr>
          <a:xfrm>
            <a:off x="117615" y="180241"/>
            <a:ext cx="8281471" cy="1446550"/>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Guidance for DeepRacer Event Manager (DREM)</a:t>
            </a:r>
            <a:endParaRPr lang="en-US" sz="3600" b="1" dirty="0">
              <a:latin typeface="Amazon Ember" panose="020B0603020204020204" pitchFamily="34" charset="0"/>
              <a:ea typeface="Amazon Ember" panose="020B0603020204020204" pitchFamily="34" charset="0"/>
              <a:cs typeface="Amazon Ember" panose="020B0603020204020204" pitchFamily="34" charset="0"/>
            </a:endParaRPr>
          </a:p>
          <a:p>
            <a:r>
              <a:rPr lang="en-GB" sz="1200" dirty="0"/>
              <a:t>AWS </a:t>
            </a:r>
            <a:r>
              <a:rPr lang="en-GB" sz="1200" dirty="0" err="1"/>
              <a:t>DeepRacer</a:t>
            </a:r>
            <a:r>
              <a:rPr lang="en-GB" sz="1200" dirty="0"/>
              <a:t> is an autonomous 1/18th scale race car designed to test reinforcement learning (RL) models by racing on a physical track. Using cameras to view the track and an RL model to control throttle and steering, the car shows how a model trained in a simulated environment can be transferred to the real-world.  DREM simplifies hosting AWS DeepRacer events by automating multiple event operations including user registration, model loading, </a:t>
            </a:r>
            <a:r>
              <a:rPr lang="en-GB" sz="1200" dirty="0" err="1"/>
              <a:t>leaderboard</a:t>
            </a:r>
            <a:r>
              <a:rPr lang="en-GB" sz="1200" dirty="0"/>
              <a:t> updates, timing, and car management. </a:t>
            </a: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NumBox 5">
            <a:extLst>
              <a:ext uri="{FF2B5EF4-FFF2-40B4-BE49-F238E27FC236}">
                <a16:creationId xmlns:a16="http://schemas.microsoft.com/office/drawing/2014/main" id="{A2290CE2-D8F1-634A-905A-BA66C42AEBC9}"/>
              </a:ext>
            </a:extLst>
          </p:cNvPr>
          <p:cNvSpPr/>
          <p:nvPr/>
        </p:nvSpPr>
        <p:spPr>
          <a:xfrm>
            <a:off x="9104273" y="248148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48" name="NumBox 4">
            <a:extLst>
              <a:ext uri="{FF2B5EF4-FFF2-40B4-BE49-F238E27FC236}">
                <a16:creationId xmlns:a16="http://schemas.microsoft.com/office/drawing/2014/main" id="{DB3429CA-DC02-CB4C-880D-98CA93789536}"/>
              </a:ext>
            </a:extLst>
          </p:cNvPr>
          <p:cNvSpPr/>
          <p:nvPr/>
        </p:nvSpPr>
        <p:spPr>
          <a:xfrm>
            <a:off x="9094455" y="18288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097331" y="10972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85964" y="63831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6201698"/>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Event staff, racers, and spectators </a:t>
            </a:r>
            <a:r>
              <a:rPr lang="en-GB" sz="900" dirty="0">
                <a:latin typeface="Amazon Ember" panose="020B0603020204020204" pitchFamily="34" charset="0"/>
                <a:ea typeface="Amazon Ember" panose="020B0603020204020204" pitchFamily="34" charset="0"/>
                <a:cs typeface="Amazon Ember" panose="020B0603020204020204" pitchFamily="34" charset="0"/>
              </a:rPr>
              <a:t>access the web apps hosted in AWS</a:t>
            </a:r>
            <a:r>
              <a:rPr lang="en-US" sz="900" dirty="0">
                <a:latin typeface="Amazon Ember" panose="020B0603020204020204" pitchFamily="34" charset="0"/>
                <a:ea typeface="Amazon Ember" panose="020B0603020204020204" pitchFamily="34" charset="0"/>
                <a:cs typeface="Amazon Ember" panose="020B0603020204020204" pitchFamily="34" charset="0"/>
              </a:rPr>
              <a:t> with the AWS </a:t>
            </a:r>
            <a:r>
              <a:rPr lang="en-US" sz="900"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900" dirty="0">
                <a:latin typeface="Amazon Ember" panose="020B0603020204020204" pitchFamily="34" charset="0"/>
                <a:ea typeface="Amazon Ember" panose="020B0603020204020204" pitchFamily="34" charset="0"/>
                <a:cs typeface="Amazon Ember" panose="020B0603020204020204" pitchFamily="34" charset="0"/>
              </a:rPr>
              <a:t> Event Manager (DREM) via a web browser.</a:t>
            </a: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DREM consists of three different frontends built using React.</a:t>
            </a: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The backend is shared by all frontends and built using the serverless components: </a:t>
            </a:r>
            <a:r>
              <a:rPr lang="en-US" sz="900" b="1" dirty="0">
                <a:latin typeface="Amazon Ember" panose="020B0603020204020204" pitchFamily="34" charset="0"/>
                <a:ea typeface="Amazon Ember" panose="020B0603020204020204" pitchFamily="34" charset="0"/>
                <a:cs typeface="Amazon Ember" panose="020B0603020204020204" pitchFamily="34" charset="0"/>
              </a:rPr>
              <a:t>AWS Lambda, AWS AppSync, Amazon DynamoDB, </a:t>
            </a:r>
            <a:r>
              <a:rPr lang="en-US" sz="900" dirty="0">
                <a:latin typeface="Amazon Ember" panose="020B0603020204020204" pitchFamily="34" charset="0"/>
                <a:ea typeface="Amazon Ember" panose="020B0603020204020204" pitchFamily="34" charset="0"/>
                <a:cs typeface="Amazon Ember" panose="020B0603020204020204" pitchFamily="34" charset="0"/>
              </a:rPr>
              <a:t>and </a:t>
            </a:r>
            <a:r>
              <a:rPr lang="en-US" sz="900" b="1" dirty="0">
                <a:latin typeface="Amazon Ember" panose="020B0603020204020204" pitchFamily="34" charset="0"/>
                <a:ea typeface="Amazon Ember" panose="020B0603020204020204" pitchFamily="34" charset="0"/>
                <a:cs typeface="Amazon Ember" panose="020B0603020204020204" pitchFamily="34" charset="0"/>
              </a:rPr>
              <a:t>Amazon </a:t>
            </a:r>
            <a:r>
              <a:rPr lang="en-US" sz="90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900" dirty="0">
                <a:latin typeface="Amazon Ember" panose="020B0603020204020204" pitchFamily="34" charset="0"/>
                <a:ea typeface="Amazon Ember" panose="020B0603020204020204" pitchFamily="34" charset="0"/>
                <a:cs typeface="Amazon Ember" panose="020B0603020204020204" pitchFamily="34" charset="0"/>
              </a:rPr>
              <a:t>.</a:t>
            </a: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The DREM backend is composed of a suite of modules, each focusing on a specific set of features. The modules own their own API definitions and AWS infrastructure.</a:t>
            </a: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Fleet module: </a:t>
            </a:r>
            <a:r>
              <a:rPr lang="en-GB" sz="900" dirty="0">
                <a:latin typeface="Amazon Ember" panose="020B0603020204020204" pitchFamily="34" charset="0"/>
                <a:ea typeface="Amazon Ember" panose="020B0603020204020204" pitchFamily="34" charset="0"/>
                <a:cs typeface="Amazon Ember" panose="020B0603020204020204" pitchFamily="34" charset="0"/>
              </a:rPr>
              <a:t>Designates collections of AWS </a:t>
            </a:r>
            <a:r>
              <a:rPr lang="en-GB" sz="900" dirty="0" err="1">
                <a:latin typeface="Amazon Ember" panose="020B0603020204020204" pitchFamily="34" charset="0"/>
                <a:ea typeface="Amazon Ember" panose="020B0603020204020204" pitchFamily="34" charset="0"/>
                <a:cs typeface="Amazon Ember" panose="020B0603020204020204" pitchFamily="34" charset="0"/>
              </a:rPr>
              <a:t>DeepRacer</a:t>
            </a:r>
            <a:r>
              <a:rPr lang="en-GB" sz="900" dirty="0">
                <a:latin typeface="Amazon Ember" panose="020B0603020204020204" pitchFamily="34" charset="0"/>
                <a:ea typeface="Amazon Ember" panose="020B0603020204020204" pitchFamily="34" charset="0"/>
                <a:cs typeface="Amazon Ember" panose="020B0603020204020204" pitchFamily="34" charset="0"/>
              </a:rPr>
              <a:t> cars to simplify device management.</a:t>
            </a:r>
          </a:p>
          <a:p>
            <a:pPr algn="l"/>
            <a:r>
              <a:rPr lang="en-US" sz="900" dirty="0">
                <a:latin typeface="Amazon Ember" panose="020B0603020204020204" pitchFamily="34" charset="0"/>
                <a:ea typeface="Amazon Ember" panose="020B0603020204020204" pitchFamily="34" charset="0"/>
                <a:cs typeface="Amazon Ember" panose="020B0603020204020204" pitchFamily="34" charset="0"/>
              </a:rPr>
              <a:t>Leaderboard module: </a:t>
            </a:r>
            <a:r>
              <a:rPr lang="en-GB" sz="900" dirty="0">
                <a:latin typeface="Amazon Ember" panose="020B0603020204020204" pitchFamily="34" charset="0"/>
                <a:ea typeface="Amazon Ember" panose="020B0603020204020204" pitchFamily="34" charset="0"/>
                <a:cs typeface="Amazon Ember" panose="020B0603020204020204" pitchFamily="34" charset="0"/>
              </a:rPr>
              <a:t>Manages and displays the race </a:t>
            </a:r>
            <a:r>
              <a:rPr lang="en-GB" sz="900" dirty="0" err="1">
                <a:latin typeface="Amazon Ember" panose="020B0603020204020204" pitchFamily="34" charset="0"/>
                <a:ea typeface="Amazon Ember" panose="020B0603020204020204" pitchFamily="34" charset="0"/>
                <a:cs typeface="Amazon Ember" panose="020B0603020204020204" pitchFamily="34" charset="0"/>
              </a:rPr>
              <a:t>leaderboard</a:t>
            </a:r>
            <a:r>
              <a:rPr lang="en-GB" sz="900" dirty="0">
                <a:latin typeface="Amazon Ember" panose="020B0603020204020204" pitchFamily="34" charset="0"/>
                <a:ea typeface="Amazon Ember" panose="020B0603020204020204" pitchFamily="34" charset="0"/>
                <a:cs typeface="Amazon Ember" panose="020B0603020204020204" pitchFamily="34" charset="0"/>
              </a:rPr>
              <a:t> used at </a:t>
            </a:r>
            <a:r>
              <a:rPr lang="en-GB" sz="900" dirty="0" err="1">
                <a:latin typeface="Amazon Ember" panose="020B0603020204020204" pitchFamily="34" charset="0"/>
                <a:ea typeface="Amazon Ember" panose="020B0603020204020204" pitchFamily="34" charset="0"/>
                <a:cs typeface="Amazon Ember" panose="020B0603020204020204" pitchFamily="34" charset="0"/>
              </a:rPr>
              <a:t>DeepRacer</a:t>
            </a:r>
            <a:r>
              <a:rPr lang="en-GB" sz="900" dirty="0">
                <a:latin typeface="Amazon Ember" panose="020B0603020204020204" pitchFamily="34" charset="0"/>
                <a:ea typeface="Amazon Ember" panose="020B0603020204020204" pitchFamily="34" charset="0"/>
                <a:cs typeface="Amazon Ember" panose="020B0603020204020204" pitchFamily="34" charset="0"/>
              </a:rPr>
              <a:t> events.</a:t>
            </a:r>
          </a:p>
          <a:p>
            <a:pPr algn="l"/>
            <a:endParaRPr lang="en-GB" sz="900"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Events module: Creates </a:t>
            </a:r>
            <a:r>
              <a:rPr lang="en-GB" sz="900" dirty="0">
                <a:latin typeface="Amazon Ember" panose="020B0603020204020204" pitchFamily="34" charset="0"/>
                <a:ea typeface="Amazon Ember" panose="020B0603020204020204" pitchFamily="34" charset="0"/>
                <a:cs typeface="Amazon Ember" panose="020B0603020204020204" pitchFamily="34" charset="0"/>
              </a:rPr>
              <a:t>and administers </a:t>
            </a:r>
            <a:r>
              <a:rPr lang="en-GB" sz="900" dirty="0" err="1">
                <a:latin typeface="Amazon Ember" panose="020B0603020204020204" pitchFamily="34" charset="0"/>
                <a:ea typeface="Amazon Ember" panose="020B0603020204020204" pitchFamily="34" charset="0"/>
                <a:cs typeface="Amazon Ember" panose="020B0603020204020204" pitchFamily="34" charset="0"/>
              </a:rPr>
              <a:t>DeepRacer</a:t>
            </a:r>
            <a:r>
              <a:rPr lang="en-GB" sz="900" dirty="0">
                <a:latin typeface="Amazon Ember" panose="020B0603020204020204" pitchFamily="34" charset="0"/>
                <a:ea typeface="Amazon Ember" panose="020B0603020204020204" pitchFamily="34" charset="0"/>
                <a:cs typeface="Amazon Ember" panose="020B0603020204020204" pitchFamily="34" charset="0"/>
              </a:rPr>
              <a:t> Events.</a:t>
            </a:r>
            <a:endParaRPr lang="en-US" sz="900"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Race manager module: Updates / removes race runs from an event.</a:t>
            </a: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Car manager module: </a:t>
            </a:r>
            <a:r>
              <a:rPr lang="en-GB" sz="900" dirty="0">
                <a:latin typeface="Amazon Ember" panose="020B0603020204020204" pitchFamily="34" charset="0"/>
                <a:ea typeface="Amazon Ember" panose="020B0603020204020204" pitchFamily="34" charset="0"/>
                <a:cs typeface="Amazon Ember" panose="020B0603020204020204" pitchFamily="34" charset="0"/>
              </a:rPr>
              <a:t>Activates new cars, adding them to DREM and then manages them.</a:t>
            </a:r>
            <a:endParaRPr lang="en-US" sz="900"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Models module: </a:t>
            </a:r>
            <a:r>
              <a:rPr lang="en-GB" sz="900" dirty="0">
                <a:latin typeface="Amazon Ember" panose="020B0603020204020204" pitchFamily="34" charset="0"/>
                <a:ea typeface="Amazon Ember" panose="020B0603020204020204" pitchFamily="34" charset="0"/>
                <a:cs typeface="Amazon Ember" panose="020B0603020204020204" pitchFamily="34" charset="0"/>
              </a:rPr>
              <a:t>Facilitates racers uploading models to DREM and Event Staff pushing those models to cars ready for racing on the track.</a:t>
            </a:r>
            <a:endParaRPr lang="en-US" sz="900"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User &amp; groups module: Allows </a:t>
            </a:r>
            <a:r>
              <a:rPr lang="en-GB" sz="900" dirty="0">
                <a:latin typeface="Amazon Ember" panose="020B0603020204020204" pitchFamily="34" charset="0"/>
                <a:ea typeface="Amazon Ember" panose="020B0603020204020204" pitchFamily="34" charset="0"/>
                <a:cs typeface="Amazon Ember" panose="020B0603020204020204" pitchFamily="34" charset="0"/>
              </a:rPr>
              <a:t>registered users of DREM to be added and removed from groups, which allows them to access more privileged functions.</a:t>
            </a:r>
            <a:endParaRPr lang="en-US" sz="900" dirty="0">
              <a:highlight>
                <a:srgbClr val="FF0000"/>
              </a:highlight>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Each </a:t>
            </a:r>
            <a:r>
              <a:rPr lang="en-US" sz="900" b="1" dirty="0">
                <a:latin typeface="Amazon Ember" panose="020B0603020204020204" pitchFamily="34" charset="0"/>
                <a:ea typeface="Amazon Ember" panose="020B0603020204020204" pitchFamily="34" charset="0"/>
                <a:cs typeface="Amazon Ember" panose="020B0603020204020204" pitchFamily="34" charset="0"/>
              </a:rPr>
              <a:t>AWS DeepRacer </a:t>
            </a:r>
            <a:r>
              <a:rPr lang="en-US" sz="900" dirty="0">
                <a:latin typeface="Amazon Ember" panose="020B0603020204020204" pitchFamily="34" charset="0"/>
                <a:ea typeface="Amazon Ember" panose="020B0603020204020204" pitchFamily="34" charset="0"/>
                <a:cs typeface="Amazon Ember" panose="020B0603020204020204" pitchFamily="34" charset="0"/>
              </a:rPr>
              <a:t>car is connected to DREM via </a:t>
            </a:r>
            <a:r>
              <a:rPr lang="en-US" sz="900" b="1" dirty="0">
                <a:latin typeface="Amazon Ember" panose="020B0603020204020204" pitchFamily="34" charset="0"/>
                <a:ea typeface="Amazon Ember" panose="020B0603020204020204" pitchFamily="34" charset="0"/>
                <a:cs typeface="Amazon Ember" panose="020B0603020204020204" pitchFamily="34" charset="0"/>
              </a:rPr>
              <a:t>AWS Systems Manager.</a:t>
            </a:r>
          </a:p>
        </p:txBody>
      </p:sp>
      <p:grpSp>
        <p:nvGrpSpPr>
          <p:cNvPr id="5" name="Group 4">
            <a:extLst>
              <a:ext uri="{FF2B5EF4-FFF2-40B4-BE49-F238E27FC236}">
                <a16:creationId xmlns:a16="http://schemas.microsoft.com/office/drawing/2014/main" id="{C9FF415F-26BC-0A61-3581-4B760435ACB7}"/>
              </a:ext>
            </a:extLst>
          </p:cNvPr>
          <p:cNvGrpSpPr/>
          <p:nvPr/>
        </p:nvGrpSpPr>
        <p:grpSpPr>
          <a:xfrm>
            <a:off x="-58738" y="3477196"/>
            <a:ext cx="1506538" cy="727494"/>
            <a:chOff x="499599" y="3965403"/>
            <a:chExt cx="1506538" cy="727494"/>
          </a:xfrm>
        </p:grpSpPr>
        <p:pic>
          <p:nvPicPr>
            <p:cNvPr id="3" name="Graphic 6">
              <a:extLst>
                <a:ext uri="{FF2B5EF4-FFF2-40B4-BE49-F238E27FC236}">
                  <a16:creationId xmlns:a16="http://schemas.microsoft.com/office/drawing/2014/main" id="{081D0CA9-4E1F-FDDB-7B53-481F41D7E2ED}"/>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96540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5">
              <a:extLst>
                <a:ext uri="{FF2B5EF4-FFF2-40B4-BE49-F238E27FC236}">
                  <a16:creationId xmlns:a16="http://schemas.microsoft.com/office/drawing/2014/main" id="{4EC76A27-F954-CE47-1B1F-4AF4D46266B5}"/>
                </a:ext>
              </a:extLst>
            </p:cNvPr>
            <p:cNvSpPr txBox="1">
              <a:spLocks noChangeArrowheads="1"/>
            </p:cNvSpPr>
            <p:nvPr/>
          </p:nvSpPr>
          <p:spPr bwMode="auto">
            <a:xfrm>
              <a:off x="499599" y="446206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Racers</a:t>
              </a:r>
            </a:p>
          </p:txBody>
        </p:sp>
      </p:grpSp>
      <p:sp>
        <p:nvSpPr>
          <p:cNvPr id="6" name="Rectangle 5">
            <a:extLst>
              <a:ext uri="{FF2B5EF4-FFF2-40B4-BE49-F238E27FC236}">
                <a16:creationId xmlns:a16="http://schemas.microsoft.com/office/drawing/2014/main" id="{1B664A56-8C90-B541-C33B-388BA505E15A}"/>
              </a:ext>
            </a:extLst>
          </p:cNvPr>
          <p:cNvSpPr/>
          <p:nvPr/>
        </p:nvSpPr>
        <p:spPr>
          <a:xfrm>
            <a:off x="1733944" y="1524000"/>
            <a:ext cx="5980049" cy="4831638"/>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a:t>
            </a:r>
            <a:r>
              <a:rPr lang="en-US" sz="900" dirty="0" err="1">
                <a:solidFill>
                  <a:schemeClr val="tx1"/>
                </a:solidFill>
                <a:latin typeface="Amazon Ember" panose="020B0603020204020204" pitchFamily="34" charset="0"/>
                <a:ea typeface="Amazon Ember" panose="020B0603020204020204" pitchFamily="34" charset="0"/>
                <a:cs typeface="Amazon Ember" panose="020B0603020204020204" pitchFamily="34" charset="0"/>
              </a:rPr>
              <a:t>DeepRacer</a:t>
            </a: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Event Manager (DREM)</a:t>
            </a:r>
          </a:p>
        </p:txBody>
      </p:sp>
      <p:grpSp>
        <p:nvGrpSpPr>
          <p:cNvPr id="11" name="Group 10">
            <a:extLst>
              <a:ext uri="{FF2B5EF4-FFF2-40B4-BE49-F238E27FC236}">
                <a16:creationId xmlns:a16="http://schemas.microsoft.com/office/drawing/2014/main" id="{D10EE3B8-B9E9-F015-F5CD-606F867DD264}"/>
              </a:ext>
            </a:extLst>
          </p:cNvPr>
          <p:cNvGrpSpPr/>
          <p:nvPr/>
        </p:nvGrpSpPr>
        <p:grpSpPr>
          <a:xfrm>
            <a:off x="1838987" y="3601642"/>
            <a:ext cx="1209013" cy="717248"/>
            <a:chOff x="3050566" y="2283861"/>
            <a:chExt cx="1506538" cy="893756"/>
          </a:xfrm>
        </p:grpSpPr>
        <p:pic>
          <p:nvPicPr>
            <p:cNvPr id="7" name="Graphic 7">
              <a:extLst>
                <a:ext uri="{FF2B5EF4-FFF2-40B4-BE49-F238E27FC236}">
                  <a16:creationId xmlns:a16="http://schemas.microsoft.com/office/drawing/2014/main" id="{4FACE6EC-0A65-906E-777F-DEFAC5108352}"/>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502596" y="2283861"/>
              <a:ext cx="636178" cy="63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5">
              <a:extLst>
                <a:ext uri="{FF2B5EF4-FFF2-40B4-BE49-F238E27FC236}">
                  <a16:creationId xmlns:a16="http://schemas.microsoft.com/office/drawing/2014/main" id="{DF16AB2C-34F7-CC04-02CB-4B842EF21AA5}"/>
                </a:ext>
              </a:extLst>
            </p:cNvPr>
            <p:cNvSpPr txBox="1">
              <a:spLocks noChangeArrowheads="1"/>
            </p:cNvSpPr>
            <p:nvPr/>
          </p:nvSpPr>
          <p:spPr bwMode="auto">
            <a:xfrm>
              <a:off x="3050566" y="2889980"/>
              <a:ext cx="1506538" cy="2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Leaderboard</a:t>
              </a:r>
            </a:p>
          </p:txBody>
        </p:sp>
      </p:grpSp>
      <p:grpSp>
        <p:nvGrpSpPr>
          <p:cNvPr id="12" name="Group 11">
            <a:extLst>
              <a:ext uri="{FF2B5EF4-FFF2-40B4-BE49-F238E27FC236}">
                <a16:creationId xmlns:a16="http://schemas.microsoft.com/office/drawing/2014/main" id="{EF4E0F82-148D-FC37-4DCD-716C59769BA4}"/>
              </a:ext>
            </a:extLst>
          </p:cNvPr>
          <p:cNvGrpSpPr/>
          <p:nvPr/>
        </p:nvGrpSpPr>
        <p:grpSpPr>
          <a:xfrm>
            <a:off x="1838987" y="2637241"/>
            <a:ext cx="1209013" cy="717250"/>
            <a:chOff x="3050566" y="2283861"/>
            <a:chExt cx="1506538" cy="893757"/>
          </a:xfrm>
        </p:grpSpPr>
        <p:pic>
          <p:nvPicPr>
            <p:cNvPr id="13" name="Graphic 7">
              <a:extLst>
                <a:ext uri="{FF2B5EF4-FFF2-40B4-BE49-F238E27FC236}">
                  <a16:creationId xmlns:a16="http://schemas.microsoft.com/office/drawing/2014/main" id="{74525B37-AD84-8903-4E36-B048B95A7DC5}"/>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502596" y="2283861"/>
              <a:ext cx="636178" cy="63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5">
              <a:extLst>
                <a:ext uri="{FF2B5EF4-FFF2-40B4-BE49-F238E27FC236}">
                  <a16:creationId xmlns:a16="http://schemas.microsoft.com/office/drawing/2014/main" id="{510DF854-8B18-2F2D-0E1E-906F113C4321}"/>
                </a:ext>
              </a:extLst>
            </p:cNvPr>
            <p:cNvSpPr txBox="1">
              <a:spLocks noChangeArrowheads="1"/>
            </p:cNvSpPr>
            <p:nvPr/>
          </p:nvSpPr>
          <p:spPr bwMode="auto">
            <a:xfrm>
              <a:off x="3050566" y="2889981"/>
              <a:ext cx="1506538" cy="2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Streaming overlays</a:t>
              </a:r>
            </a:p>
          </p:txBody>
        </p:sp>
      </p:grpSp>
      <p:grpSp>
        <p:nvGrpSpPr>
          <p:cNvPr id="15" name="Group 14">
            <a:extLst>
              <a:ext uri="{FF2B5EF4-FFF2-40B4-BE49-F238E27FC236}">
                <a16:creationId xmlns:a16="http://schemas.microsoft.com/office/drawing/2014/main" id="{60106562-5133-A2E5-26DC-22077C2A69A9}"/>
              </a:ext>
            </a:extLst>
          </p:cNvPr>
          <p:cNvGrpSpPr/>
          <p:nvPr/>
        </p:nvGrpSpPr>
        <p:grpSpPr>
          <a:xfrm>
            <a:off x="1838987" y="4582266"/>
            <a:ext cx="1209013" cy="717251"/>
            <a:chOff x="3050566" y="2283861"/>
            <a:chExt cx="1506538" cy="893759"/>
          </a:xfrm>
        </p:grpSpPr>
        <p:pic>
          <p:nvPicPr>
            <p:cNvPr id="16" name="Graphic 7">
              <a:extLst>
                <a:ext uri="{FF2B5EF4-FFF2-40B4-BE49-F238E27FC236}">
                  <a16:creationId xmlns:a16="http://schemas.microsoft.com/office/drawing/2014/main" id="{318F56B2-D05B-FEDD-286E-80487286D7EC}"/>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502596" y="2283861"/>
              <a:ext cx="636178" cy="63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a:extLst>
                <a:ext uri="{FF2B5EF4-FFF2-40B4-BE49-F238E27FC236}">
                  <a16:creationId xmlns:a16="http://schemas.microsoft.com/office/drawing/2014/main" id="{4067BAE9-F84E-51B5-D470-F4B1D7D44EC6}"/>
                </a:ext>
              </a:extLst>
            </p:cNvPr>
            <p:cNvSpPr txBox="1">
              <a:spLocks noChangeArrowheads="1"/>
            </p:cNvSpPr>
            <p:nvPr/>
          </p:nvSpPr>
          <p:spPr bwMode="auto">
            <a:xfrm>
              <a:off x="3050566" y="2889983"/>
              <a:ext cx="1506538" cy="2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DREM web app</a:t>
              </a:r>
            </a:p>
          </p:txBody>
        </p:sp>
      </p:grpSp>
      <p:grpSp>
        <p:nvGrpSpPr>
          <p:cNvPr id="18" name="Group 17">
            <a:extLst>
              <a:ext uri="{FF2B5EF4-FFF2-40B4-BE49-F238E27FC236}">
                <a16:creationId xmlns:a16="http://schemas.microsoft.com/office/drawing/2014/main" id="{C1026B94-CC10-E66F-3CA3-F020F6E1DEE8}"/>
              </a:ext>
            </a:extLst>
          </p:cNvPr>
          <p:cNvGrpSpPr/>
          <p:nvPr/>
        </p:nvGrpSpPr>
        <p:grpSpPr>
          <a:xfrm>
            <a:off x="-65719" y="4698635"/>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Event staff</a:t>
              </a:r>
            </a:p>
          </p:txBody>
        </p:sp>
      </p:grpSp>
      <p:cxnSp>
        <p:nvCxnSpPr>
          <p:cNvPr id="21" name="Elbow Connector 20">
            <a:extLst>
              <a:ext uri="{FF2B5EF4-FFF2-40B4-BE49-F238E27FC236}">
                <a16:creationId xmlns:a16="http://schemas.microsoft.com/office/drawing/2014/main" id="{0CB5D031-7993-9CE0-ABDC-C5624244C894}"/>
              </a:ext>
            </a:extLst>
          </p:cNvPr>
          <p:cNvCxnSpPr>
            <a:cxnSpLocks/>
            <a:endCxn id="16" idx="1"/>
          </p:cNvCxnSpPr>
          <p:nvPr/>
        </p:nvCxnSpPr>
        <p:spPr>
          <a:xfrm>
            <a:off x="975285" y="3853832"/>
            <a:ext cx="1226461" cy="983704"/>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508BB98-5A3B-1F45-0A49-2A2306A1A700}"/>
              </a:ext>
            </a:extLst>
          </p:cNvPr>
          <p:cNvCxnSpPr>
            <a:cxnSpLocks/>
            <a:endCxn id="7" idx="1"/>
          </p:cNvCxnSpPr>
          <p:nvPr/>
        </p:nvCxnSpPr>
        <p:spPr>
          <a:xfrm>
            <a:off x="996550" y="3853832"/>
            <a:ext cx="1205196" cy="3080"/>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8E463DB4-19CB-E08C-52C9-443C5B4EAB54}"/>
              </a:ext>
            </a:extLst>
          </p:cNvPr>
          <p:cNvGrpSpPr/>
          <p:nvPr/>
        </p:nvGrpSpPr>
        <p:grpSpPr>
          <a:xfrm>
            <a:off x="7661795" y="3546505"/>
            <a:ext cx="1329805" cy="995884"/>
            <a:chOff x="7230552" y="2946742"/>
            <a:chExt cx="1889039" cy="1414692"/>
          </a:xfrm>
        </p:grpSpPr>
        <p:pic>
          <p:nvPicPr>
            <p:cNvPr id="1026" name="Picture 2" descr="Amazon.com: AWS DeepRacer – Fully autonomous 1/18th scale race car for  developers | With open source projects : Amazon Devices &amp; Accessories">
              <a:extLst>
                <a:ext uri="{FF2B5EF4-FFF2-40B4-BE49-F238E27FC236}">
                  <a16:creationId xmlns:a16="http://schemas.microsoft.com/office/drawing/2014/main" id="{A627E0B4-F641-4E64-B5CE-8E29D2822E9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37030" y="2946742"/>
              <a:ext cx="1105276" cy="1105276"/>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20">
              <a:extLst>
                <a:ext uri="{FF2B5EF4-FFF2-40B4-BE49-F238E27FC236}">
                  <a16:creationId xmlns:a16="http://schemas.microsoft.com/office/drawing/2014/main" id="{737B410A-AB5D-1BA7-80B3-D2A1BBF1D241}"/>
                </a:ext>
              </a:extLst>
            </p:cNvPr>
            <p:cNvSpPr txBox="1">
              <a:spLocks noChangeArrowheads="1"/>
            </p:cNvSpPr>
            <p:nvPr/>
          </p:nvSpPr>
          <p:spPr bwMode="auto">
            <a:xfrm>
              <a:off x="7230552" y="4033528"/>
              <a:ext cx="1889039" cy="32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DeepRacer car</a:t>
              </a:r>
            </a:p>
          </p:txBody>
        </p:sp>
      </p:grpSp>
      <p:grpSp>
        <p:nvGrpSpPr>
          <p:cNvPr id="67" name="Group 66">
            <a:extLst>
              <a:ext uri="{FF2B5EF4-FFF2-40B4-BE49-F238E27FC236}">
                <a16:creationId xmlns:a16="http://schemas.microsoft.com/office/drawing/2014/main" id="{1F4262AB-C0F3-8BCB-AE7C-6216C63C2C9B}"/>
              </a:ext>
            </a:extLst>
          </p:cNvPr>
          <p:cNvGrpSpPr/>
          <p:nvPr/>
        </p:nvGrpSpPr>
        <p:grpSpPr>
          <a:xfrm>
            <a:off x="-58738" y="2516889"/>
            <a:ext cx="1506538" cy="727494"/>
            <a:chOff x="499599" y="3965403"/>
            <a:chExt cx="1506538" cy="727494"/>
          </a:xfrm>
        </p:grpSpPr>
        <p:pic>
          <p:nvPicPr>
            <p:cNvPr id="68" name="Graphic 6">
              <a:extLst>
                <a:ext uri="{FF2B5EF4-FFF2-40B4-BE49-F238E27FC236}">
                  <a16:creationId xmlns:a16="http://schemas.microsoft.com/office/drawing/2014/main" id="{50260C4A-9681-3F54-0D42-BBEE6807BB1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96540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15">
              <a:extLst>
                <a:ext uri="{FF2B5EF4-FFF2-40B4-BE49-F238E27FC236}">
                  <a16:creationId xmlns:a16="http://schemas.microsoft.com/office/drawing/2014/main" id="{81094CD9-324F-850B-B482-FE5CC3D99DE7}"/>
                </a:ext>
              </a:extLst>
            </p:cNvPr>
            <p:cNvSpPr txBox="1">
              <a:spLocks noChangeArrowheads="1"/>
            </p:cNvSpPr>
            <p:nvPr/>
          </p:nvSpPr>
          <p:spPr bwMode="auto">
            <a:xfrm>
              <a:off x="499599" y="446206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Spectators</a:t>
              </a:r>
            </a:p>
          </p:txBody>
        </p:sp>
      </p:grpSp>
      <p:cxnSp>
        <p:nvCxnSpPr>
          <p:cNvPr id="70" name="Straight Arrow Connector 69">
            <a:extLst>
              <a:ext uri="{FF2B5EF4-FFF2-40B4-BE49-F238E27FC236}">
                <a16:creationId xmlns:a16="http://schemas.microsoft.com/office/drawing/2014/main" id="{A1C9205D-D498-DB89-D10F-52E748F2A90B}"/>
              </a:ext>
            </a:extLst>
          </p:cNvPr>
          <p:cNvCxnSpPr>
            <a:cxnSpLocks/>
            <a:endCxn id="13" idx="1"/>
          </p:cNvCxnSpPr>
          <p:nvPr/>
        </p:nvCxnSpPr>
        <p:spPr>
          <a:xfrm flipV="1">
            <a:off x="1010796" y="2892511"/>
            <a:ext cx="1190950" cy="101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812E7822-29E0-B62B-34FA-695DDD7CF19A}"/>
              </a:ext>
            </a:extLst>
          </p:cNvPr>
          <p:cNvCxnSpPr>
            <a:cxnSpLocks/>
          </p:cNvCxnSpPr>
          <p:nvPr/>
        </p:nvCxnSpPr>
        <p:spPr>
          <a:xfrm>
            <a:off x="953757" y="2893525"/>
            <a:ext cx="1202580" cy="817111"/>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 name="NumBox 1">
            <a:extLst>
              <a:ext uri="{FF2B5EF4-FFF2-40B4-BE49-F238E27FC236}">
                <a16:creationId xmlns:a16="http://schemas.microsoft.com/office/drawing/2014/main" id="{065F7E6E-59C9-D2EB-CB39-B3B57E3DB455}"/>
              </a:ext>
            </a:extLst>
          </p:cNvPr>
          <p:cNvSpPr/>
          <p:nvPr/>
        </p:nvSpPr>
        <p:spPr>
          <a:xfrm>
            <a:off x="581647" y="208852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9" name="Rectangle 8">
            <a:extLst>
              <a:ext uri="{FF2B5EF4-FFF2-40B4-BE49-F238E27FC236}">
                <a16:creationId xmlns:a16="http://schemas.microsoft.com/office/drawing/2014/main" id="{2B346311-1E5B-2887-4B76-711F0FBC5E84}"/>
              </a:ext>
            </a:extLst>
          </p:cNvPr>
          <p:cNvSpPr/>
          <p:nvPr/>
        </p:nvSpPr>
        <p:spPr>
          <a:xfrm>
            <a:off x="3872885" y="3820518"/>
            <a:ext cx="10980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Event Manager</a:t>
            </a:r>
          </a:p>
        </p:txBody>
      </p:sp>
      <p:sp>
        <p:nvSpPr>
          <p:cNvPr id="22" name="Rectangle 21">
            <a:extLst>
              <a:ext uri="{FF2B5EF4-FFF2-40B4-BE49-F238E27FC236}">
                <a16:creationId xmlns:a16="http://schemas.microsoft.com/office/drawing/2014/main" id="{691406FD-94A2-E108-029D-FF569F168AE4}"/>
              </a:ext>
            </a:extLst>
          </p:cNvPr>
          <p:cNvSpPr/>
          <p:nvPr/>
        </p:nvSpPr>
        <p:spPr>
          <a:xfrm>
            <a:off x="3864560" y="3401652"/>
            <a:ext cx="10944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Leaderboard</a:t>
            </a:r>
          </a:p>
        </p:txBody>
      </p:sp>
      <p:sp>
        <p:nvSpPr>
          <p:cNvPr id="24" name="Rectangle 23">
            <a:extLst>
              <a:ext uri="{FF2B5EF4-FFF2-40B4-BE49-F238E27FC236}">
                <a16:creationId xmlns:a16="http://schemas.microsoft.com/office/drawing/2014/main" id="{A8E241FD-7824-0AA5-EC92-931546285DEC}"/>
              </a:ext>
            </a:extLst>
          </p:cNvPr>
          <p:cNvSpPr/>
          <p:nvPr/>
        </p:nvSpPr>
        <p:spPr>
          <a:xfrm>
            <a:off x="3873998" y="2933315"/>
            <a:ext cx="10980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Fleet Manager</a:t>
            </a:r>
          </a:p>
        </p:txBody>
      </p:sp>
      <p:sp>
        <p:nvSpPr>
          <p:cNvPr id="26" name="Rectangle 25">
            <a:extLst>
              <a:ext uri="{FF2B5EF4-FFF2-40B4-BE49-F238E27FC236}">
                <a16:creationId xmlns:a16="http://schemas.microsoft.com/office/drawing/2014/main" id="{5A1FA83D-C138-4A89-5872-3D018AA994D8}"/>
              </a:ext>
            </a:extLst>
          </p:cNvPr>
          <p:cNvSpPr/>
          <p:nvPr/>
        </p:nvSpPr>
        <p:spPr>
          <a:xfrm>
            <a:off x="3864560" y="5126400"/>
            <a:ext cx="10944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Model Management</a:t>
            </a:r>
          </a:p>
        </p:txBody>
      </p:sp>
      <p:sp>
        <p:nvSpPr>
          <p:cNvPr id="27" name="Rectangle 26">
            <a:extLst>
              <a:ext uri="{FF2B5EF4-FFF2-40B4-BE49-F238E27FC236}">
                <a16:creationId xmlns:a16="http://schemas.microsoft.com/office/drawing/2014/main" id="{EB10E8DE-5579-006E-45C5-B6CA95B05EE5}"/>
              </a:ext>
            </a:extLst>
          </p:cNvPr>
          <p:cNvSpPr/>
          <p:nvPr/>
        </p:nvSpPr>
        <p:spPr>
          <a:xfrm>
            <a:off x="3864560" y="4713809"/>
            <a:ext cx="10944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Car Manager</a:t>
            </a:r>
          </a:p>
        </p:txBody>
      </p:sp>
      <p:sp>
        <p:nvSpPr>
          <p:cNvPr id="28" name="Rectangle 27">
            <a:extLst>
              <a:ext uri="{FF2B5EF4-FFF2-40B4-BE49-F238E27FC236}">
                <a16:creationId xmlns:a16="http://schemas.microsoft.com/office/drawing/2014/main" id="{9934FFDD-AA0C-5C9B-4525-D7166B77F9F2}"/>
              </a:ext>
            </a:extLst>
          </p:cNvPr>
          <p:cNvSpPr/>
          <p:nvPr/>
        </p:nvSpPr>
        <p:spPr>
          <a:xfrm>
            <a:off x="3864560" y="5562600"/>
            <a:ext cx="10944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Access Management</a:t>
            </a:r>
          </a:p>
        </p:txBody>
      </p:sp>
      <p:sp>
        <p:nvSpPr>
          <p:cNvPr id="31" name="Rectangle 30">
            <a:extLst>
              <a:ext uri="{FF2B5EF4-FFF2-40B4-BE49-F238E27FC236}">
                <a16:creationId xmlns:a16="http://schemas.microsoft.com/office/drawing/2014/main" id="{6A3383D2-4267-BD1C-1B0E-D89A5FC2C856}"/>
              </a:ext>
            </a:extLst>
          </p:cNvPr>
          <p:cNvSpPr/>
          <p:nvPr/>
        </p:nvSpPr>
        <p:spPr>
          <a:xfrm>
            <a:off x="1917211" y="2040050"/>
            <a:ext cx="1073750" cy="4059037"/>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Frontends</a:t>
            </a:r>
            <a:endParaRPr lang="en-US" sz="12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2" name="Straight Arrow Connector 51">
            <a:extLst>
              <a:ext uri="{FF2B5EF4-FFF2-40B4-BE49-F238E27FC236}">
                <a16:creationId xmlns:a16="http://schemas.microsoft.com/office/drawing/2014/main" id="{5DD798CA-8FC2-3FF2-A123-E6E54DA711E9}"/>
              </a:ext>
            </a:extLst>
          </p:cNvPr>
          <p:cNvCxnSpPr>
            <a:cxnSpLocks/>
            <a:endCxn id="1026" idx="1"/>
          </p:cNvCxnSpPr>
          <p:nvPr/>
        </p:nvCxnSpPr>
        <p:spPr>
          <a:xfrm>
            <a:off x="6858000" y="3933996"/>
            <a:ext cx="1089939" cy="1543"/>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NumBox 2">
            <a:extLst>
              <a:ext uri="{FF2B5EF4-FFF2-40B4-BE49-F238E27FC236}">
                <a16:creationId xmlns:a16="http://schemas.microsoft.com/office/drawing/2014/main" id="{86C03D16-C2F3-1AFD-45C4-EF877EAC3B51}"/>
              </a:ext>
            </a:extLst>
          </p:cNvPr>
          <p:cNvSpPr/>
          <p:nvPr/>
        </p:nvSpPr>
        <p:spPr>
          <a:xfrm>
            <a:off x="2316926" y="170610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grpSp>
        <p:nvGrpSpPr>
          <p:cNvPr id="8" name="Group 7">
            <a:extLst>
              <a:ext uri="{FF2B5EF4-FFF2-40B4-BE49-F238E27FC236}">
                <a16:creationId xmlns:a16="http://schemas.microsoft.com/office/drawing/2014/main" id="{10E3A0BF-3EB2-46D8-6D9F-CDAE0B13DC3D}"/>
              </a:ext>
            </a:extLst>
          </p:cNvPr>
          <p:cNvGrpSpPr/>
          <p:nvPr/>
        </p:nvGrpSpPr>
        <p:grpSpPr>
          <a:xfrm>
            <a:off x="4989882" y="2926703"/>
            <a:ext cx="2630118" cy="2191124"/>
            <a:chOff x="2898236" y="2514600"/>
            <a:chExt cx="3612831" cy="3009811"/>
          </a:xfrm>
        </p:grpSpPr>
        <p:grpSp>
          <p:nvGrpSpPr>
            <p:cNvPr id="32" name="Group 31">
              <a:extLst>
                <a:ext uri="{FF2B5EF4-FFF2-40B4-BE49-F238E27FC236}">
                  <a16:creationId xmlns:a16="http://schemas.microsoft.com/office/drawing/2014/main" id="{B7870804-322A-335A-AE6B-9AF441614486}"/>
                </a:ext>
              </a:extLst>
            </p:cNvPr>
            <p:cNvGrpSpPr/>
            <p:nvPr/>
          </p:nvGrpSpPr>
          <p:grpSpPr>
            <a:xfrm>
              <a:off x="2983999" y="3525964"/>
              <a:ext cx="1875735" cy="983322"/>
              <a:chOff x="9047163" y="1182688"/>
              <a:chExt cx="2279650" cy="1126995"/>
            </a:xfrm>
          </p:grpSpPr>
          <p:pic>
            <p:nvPicPr>
              <p:cNvPr id="76" name="Graphic 32">
                <a:extLst>
                  <a:ext uri="{FF2B5EF4-FFF2-40B4-BE49-F238E27FC236}">
                    <a16:creationId xmlns:a16="http://schemas.microsoft.com/office/drawing/2014/main" id="{842E026A-2879-0777-4F03-B07367902642}"/>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9818688" y="1182688"/>
                <a:ext cx="763265" cy="71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15">
                <a:extLst>
                  <a:ext uri="{FF2B5EF4-FFF2-40B4-BE49-F238E27FC236}">
                    <a16:creationId xmlns:a16="http://schemas.microsoft.com/office/drawing/2014/main" id="{5DD450F0-F2DA-9266-EF54-3088FD7A239E}"/>
                  </a:ext>
                </a:extLst>
              </p:cNvPr>
              <p:cNvSpPr txBox="1">
                <a:spLocks noChangeArrowheads="1"/>
              </p:cNvSpPr>
              <p:nvPr/>
            </p:nvSpPr>
            <p:spPr bwMode="auto">
              <a:xfrm>
                <a:off x="9047163" y="1946275"/>
                <a:ext cx="2279650" cy="36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AppSync</a:t>
                </a:r>
              </a:p>
            </p:txBody>
          </p:sp>
        </p:grpSp>
        <p:grpSp>
          <p:nvGrpSpPr>
            <p:cNvPr id="33" name="Group 32">
              <a:extLst>
                <a:ext uri="{FF2B5EF4-FFF2-40B4-BE49-F238E27FC236}">
                  <a16:creationId xmlns:a16="http://schemas.microsoft.com/office/drawing/2014/main" id="{7985F238-3775-40BA-A8BB-BD520223F527}"/>
                </a:ext>
              </a:extLst>
            </p:cNvPr>
            <p:cNvGrpSpPr/>
            <p:nvPr/>
          </p:nvGrpSpPr>
          <p:grpSpPr>
            <a:xfrm>
              <a:off x="4440462" y="4524676"/>
              <a:ext cx="2047261" cy="999735"/>
              <a:chOff x="6786563" y="1182688"/>
              <a:chExt cx="2279650" cy="1118257"/>
            </a:xfrm>
          </p:grpSpPr>
          <p:pic>
            <p:nvPicPr>
              <p:cNvPr id="71" name="Graphic 23">
                <a:extLst>
                  <a:ext uri="{FF2B5EF4-FFF2-40B4-BE49-F238E27FC236}">
                    <a16:creationId xmlns:a16="http://schemas.microsoft.com/office/drawing/2014/main" id="{E43E842C-40E9-C6B7-3574-E7CA8F2533BF}"/>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7534275" y="1182688"/>
                <a:ext cx="699316" cy="70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Box 12">
                <a:extLst>
                  <a:ext uri="{FF2B5EF4-FFF2-40B4-BE49-F238E27FC236}">
                    <a16:creationId xmlns:a16="http://schemas.microsoft.com/office/drawing/2014/main" id="{7FEF7E29-672F-B13C-97DB-E59B21A1358B}"/>
                  </a:ext>
                </a:extLst>
              </p:cNvPr>
              <p:cNvSpPr txBox="1">
                <a:spLocks noChangeArrowheads="1"/>
              </p:cNvSpPr>
              <p:nvPr/>
            </p:nvSpPr>
            <p:spPr bwMode="auto">
              <a:xfrm>
                <a:off x="6786563" y="1946275"/>
                <a:ext cx="2279650" cy="35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DynamoDB</a:t>
                </a:r>
              </a:p>
            </p:txBody>
          </p:sp>
        </p:grpSp>
        <p:grpSp>
          <p:nvGrpSpPr>
            <p:cNvPr id="34" name="Group 33">
              <a:extLst>
                <a:ext uri="{FF2B5EF4-FFF2-40B4-BE49-F238E27FC236}">
                  <a16:creationId xmlns:a16="http://schemas.microsoft.com/office/drawing/2014/main" id="{0FDA4679-8D9E-24F1-B7BD-EC53D47B49FA}"/>
                </a:ext>
              </a:extLst>
            </p:cNvPr>
            <p:cNvGrpSpPr/>
            <p:nvPr/>
          </p:nvGrpSpPr>
          <p:grpSpPr>
            <a:xfrm>
              <a:off x="3005779" y="4548502"/>
              <a:ext cx="1832175" cy="966549"/>
              <a:chOff x="4487863" y="1174750"/>
              <a:chExt cx="2292350" cy="1148196"/>
            </a:xfrm>
          </p:grpSpPr>
          <p:pic>
            <p:nvPicPr>
              <p:cNvPr id="65" name="Graphic 19">
                <a:extLst>
                  <a:ext uri="{FF2B5EF4-FFF2-40B4-BE49-F238E27FC236}">
                    <a16:creationId xmlns:a16="http://schemas.microsoft.com/office/drawing/2014/main" id="{2F88D021-DBBE-41A6-2A16-80AB87C88187}"/>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5245100" y="1174750"/>
                <a:ext cx="785765" cy="74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11">
                <a:extLst>
                  <a:ext uri="{FF2B5EF4-FFF2-40B4-BE49-F238E27FC236}">
                    <a16:creationId xmlns:a16="http://schemas.microsoft.com/office/drawing/2014/main" id="{93C5E76A-5E96-2FE4-EBCD-C6BEBF190FF3}"/>
                  </a:ext>
                </a:extLst>
              </p:cNvPr>
              <p:cNvSpPr txBox="1">
                <a:spLocks noChangeArrowheads="1"/>
              </p:cNvSpPr>
              <p:nvPr/>
            </p:nvSpPr>
            <p:spPr bwMode="auto">
              <a:xfrm>
                <a:off x="4487863" y="1946276"/>
                <a:ext cx="2292350" cy="37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a:t>
                </a:r>
                <a:r>
                  <a:rPr lang="en-US" altLang="en-US" sz="900" dirty="0" err="1">
                    <a:latin typeface="Amazon Ember" panose="020B0603020204020204" pitchFamily="34" charset="0"/>
                    <a:ea typeface="Amazon Ember" panose="020B0603020204020204" pitchFamily="34" charset="0"/>
                    <a:cs typeface="Amazon Ember" panose="020B0603020204020204" pitchFamily="34" charset="0"/>
                  </a:rPr>
                  <a:t>EventBridge</a:t>
                </a:r>
                <a:endParaRPr lang="en-US" altLang="en-US" sz="9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5" name="Group 34">
              <a:extLst>
                <a:ext uri="{FF2B5EF4-FFF2-40B4-BE49-F238E27FC236}">
                  <a16:creationId xmlns:a16="http://schemas.microsoft.com/office/drawing/2014/main" id="{2196CBAA-CD45-178E-157D-214B3188ECC5}"/>
                </a:ext>
              </a:extLst>
            </p:cNvPr>
            <p:cNvGrpSpPr/>
            <p:nvPr/>
          </p:nvGrpSpPr>
          <p:grpSpPr>
            <a:xfrm>
              <a:off x="4519573" y="2541421"/>
              <a:ext cx="1889039" cy="937097"/>
              <a:chOff x="4487863" y="1185069"/>
              <a:chExt cx="2292350" cy="1150490"/>
            </a:xfrm>
          </p:grpSpPr>
          <p:pic>
            <p:nvPicPr>
              <p:cNvPr id="63" name="Graphic 10">
                <a:extLst>
                  <a:ext uri="{FF2B5EF4-FFF2-40B4-BE49-F238E27FC236}">
                    <a16:creationId xmlns:a16="http://schemas.microsoft.com/office/drawing/2014/main" id="{AAC0439E-412B-F28A-E28E-5C07811E5715}"/>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5246686" y="1185069"/>
                <a:ext cx="762112" cy="77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20">
                <a:extLst>
                  <a:ext uri="{FF2B5EF4-FFF2-40B4-BE49-F238E27FC236}">
                    <a16:creationId xmlns:a16="http://schemas.microsoft.com/office/drawing/2014/main" id="{4D382123-A114-99E1-D2B1-974677E638EF}"/>
                  </a:ext>
                </a:extLst>
              </p:cNvPr>
              <p:cNvSpPr txBox="1">
                <a:spLocks noChangeArrowheads="1"/>
              </p:cNvSpPr>
              <p:nvPr/>
            </p:nvSpPr>
            <p:spPr bwMode="auto">
              <a:xfrm>
                <a:off x="4487863" y="1946275"/>
                <a:ext cx="2292350" cy="38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Lambda</a:t>
                </a:r>
              </a:p>
            </p:txBody>
          </p:sp>
        </p:grpSp>
        <p:grpSp>
          <p:nvGrpSpPr>
            <p:cNvPr id="37" name="Group 36">
              <a:extLst>
                <a:ext uri="{FF2B5EF4-FFF2-40B4-BE49-F238E27FC236}">
                  <a16:creationId xmlns:a16="http://schemas.microsoft.com/office/drawing/2014/main" id="{3197FA64-4274-158D-7102-DC0F4379BA81}"/>
                </a:ext>
              </a:extLst>
            </p:cNvPr>
            <p:cNvGrpSpPr/>
            <p:nvPr/>
          </p:nvGrpSpPr>
          <p:grpSpPr>
            <a:xfrm>
              <a:off x="2898236" y="2514600"/>
              <a:ext cx="2047261" cy="986811"/>
              <a:chOff x="4487863" y="1184275"/>
              <a:chExt cx="2292350" cy="1122764"/>
            </a:xfrm>
          </p:grpSpPr>
          <p:pic>
            <p:nvPicPr>
              <p:cNvPr id="61" name="Graphic 17">
                <a:extLst>
                  <a:ext uri="{FF2B5EF4-FFF2-40B4-BE49-F238E27FC236}">
                    <a16:creationId xmlns:a16="http://schemas.microsoft.com/office/drawing/2014/main" id="{304B23BA-9767-430B-929D-6335228F9367}"/>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5245100" y="1184275"/>
                <a:ext cx="703212" cy="71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1">
                <a:extLst>
                  <a:ext uri="{FF2B5EF4-FFF2-40B4-BE49-F238E27FC236}">
                    <a16:creationId xmlns:a16="http://schemas.microsoft.com/office/drawing/2014/main" id="{DA769131-0B71-90A3-5D6F-51BA54E0502B}"/>
                  </a:ext>
                </a:extLst>
              </p:cNvPr>
              <p:cNvSpPr txBox="1">
                <a:spLocks noChangeArrowheads="1"/>
              </p:cNvSpPr>
              <p:nvPr/>
            </p:nvSpPr>
            <p:spPr bwMode="auto">
              <a:xfrm>
                <a:off x="4487863" y="1946275"/>
                <a:ext cx="2292350" cy="36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Cognito</a:t>
                </a:r>
              </a:p>
            </p:txBody>
          </p:sp>
        </p:grpSp>
        <p:grpSp>
          <p:nvGrpSpPr>
            <p:cNvPr id="53" name="Group 52">
              <a:extLst>
                <a:ext uri="{FF2B5EF4-FFF2-40B4-BE49-F238E27FC236}">
                  <a16:creationId xmlns:a16="http://schemas.microsoft.com/office/drawing/2014/main" id="{5FED3963-81C3-8CF2-33D1-0F269B0955D0}"/>
                </a:ext>
              </a:extLst>
            </p:cNvPr>
            <p:cNvGrpSpPr/>
            <p:nvPr/>
          </p:nvGrpSpPr>
          <p:grpSpPr>
            <a:xfrm>
              <a:off x="4417117" y="3520528"/>
              <a:ext cx="2093950" cy="994578"/>
              <a:chOff x="4487863" y="1184275"/>
              <a:chExt cx="2292350" cy="1118626"/>
            </a:xfrm>
          </p:grpSpPr>
          <p:pic>
            <p:nvPicPr>
              <p:cNvPr id="59" name="Graphic 15">
                <a:extLst>
                  <a:ext uri="{FF2B5EF4-FFF2-40B4-BE49-F238E27FC236}">
                    <a16:creationId xmlns:a16="http://schemas.microsoft.com/office/drawing/2014/main" id="{54050CD8-04C9-E526-4B62-CA0ECD8DA6F1}"/>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5246687" y="1184275"/>
                <a:ext cx="687533" cy="706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11">
                <a:extLst>
                  <a:ext uri="{FF2B5EF4-FFF2-40B4-BE49-F238E27FC236}">
                    <a16:creationId xmlns:a16="http://schemas.microsoft.com/office/drawing/2014/main" id="{2BFBACB5-9C60-A668-EBA2-FD0B53138C2F}"/>
                  </a:ext>
                </a:extLst>
              </p:cNvPr>
              <p:cNvSpPr txBox="1">
                <a:spLocks noChangeArrowheads="1"/>
              </p:cNvSpPr>
              <p:nvPr/>
            </p:nvSpPr>
            <p:spPr bwMode="auto">
              <a:xfrm>
                <a:off x="4487863" y="1946274"/>
                <a:ext cx="2292350" cy="35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Systems Manager</a:t>
                </a:r>
              </a:p>
            </p:txBody>
          </p:sp>
        </p:grpSp>
      </p:grpSp>
      <p:cxnSp>
        <p:nvCxnSpPr>
          <p:cNvPr id="79" name="Straight Arrow Connector 78">
            <a:extLst>
              <a:ext uri="{FF2B5EF4-FFF2-40B4-BE49-F238E27FC236}">
                <a16:creationId xmlns:a16="http://schemas.microsoft.com/office/drawing/2014/main" id="{D4E2FCE9-203C-53E8-86E2-5D45B0ECC0E3}"/>
              </a:ext>
            </a:extLst>
          </p:cNvPr>
          <p:cNvCxnSpPr>
            <a:cxnSpLocks/>
          </p:cNvCxnSpPr>
          <p:nvPr/>
        </p:nvCxnSpPr>
        <p:spPr>
          <a:xfrm>
            <a:off x="3043548" y="3810000"/>
            <a:ext cx="412499" cy="0"/>
          </a:xfrm>
          <a:prstGeom prst="straightConnector1">
            <a:avLst/>
          </a:prstGeom>
          <a:ln w="127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5" name="Rectangle 84">
            <a:extLst>
              <a:ext uri="{FF2B5EF4-FFF2-40B4-BE49-F238E27FC236}">
                <a16:creationId xmlns:a16="http://schemas.microsoft.com/office/drawing/2014/main" id="{8D65F35F-43DB-B782-D451-C1C670739386}"/>
              </a:ext>
            </a:extLst>
          </p:cNvPr>
          <p:cNvSpPr/>
          <p:nvPr/>
        </p:nvSpPr>
        <p:spPr>
          <a:xfrm>
            <a:off x="3864560" y="4243256"/>
            <a:ext cx="1094400" cy="360000"/>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eaLnBrk="1" fontAlgn="auto" hangingPunct="1">
              <a:spcBef>
                <a:spcPts val="0"/>
              </a:spcBef>
              <a:spcAft>
                <a:spcPts val="0"/>
              </a:spcAft>
              <a:defRPr/>
            </a:pPr>
            <a:r>
              <a:rPr lang="en-US" sz="900">
                <a:solidFill>
                  <a:schemeClr val="tx1"/>
                </a:solidFill>
                <a:latin typeface="Amazon Ember" panose="020B0603020204020204" pitchFamily="34" charset="0"/>
                <a:ea typeface="Amazon Ember" panose="020B0603020204020204" pitchFamily="34" charset="0"/>
                <a:cs typeface="Amazon Ember" panose="020B0603020204020204" pitchFamily="34" charset="0"/>
              </a:rPr>
              <a:t>Race Manager</a:t>
            </a:r>
            <a:endPar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86" name="Group 85">
            <a:extLst>
              <a:ext uri="{FF2B5EF4-FFF2-40B4-BE49-F238E27FC236}">
                <a16:creationId xmlns:a16="http://schemas.microsoft.com/office/drawing/2014/main" id="{7F4E77B4-04FA-FAC6-A837-05D70164E875}"/>
              </a:ext>
            </a:extLst>
          </p:cNvPr>
          <p:cNvGrpSpPr/>
          <p:nvPr/>
        </p:nvGrpSpPr>
        <p:grpSpPr>
          <a:xfrm>
            <a:off x="5284547" y="5255840"/>
            <a:ext cx="2035411" cy="848248"/>
            <a:chOff x="1894755" y="3529228"/>
            <a:chExt cx="3320276" cy="1386436"/>
          </a:xfrm>
        </p:grpSpPr>
        <p:pic>
          <p:nvPicPr>
            <p:cNvPr id="87" name="Graphic 8">
              <a:extLst>
                <a:ext uri="{FF2B5EF4-FFF2-40B4-BE49-F238E27FC236}">
                  <a16:creationId xmlns:a16="http://schemas.microsoft.com/office/drawing/2014/main" id="{51985826-B566-D9FA-C884-FD1BEB3E05D3}"/>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3201699" y="3529228"/>
              <a:ext cx="745810" cy="74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9">
              <a:extLst>
                <a:ext uri="{FF2B5EF4-FFF2-40B4-BE49-F238E27FC236}">
                  <a16:creationId xmlns:a16="http://schemas.microsoft.com/office/drawing/2014/main" id="{96C451CE-4A7E-56F8-A4BB-E34BDBA2F97C}"/>
                </a:ext>
              </a:extLst>
            </p:cNvPr>
            <p:cNvSpPr txBox="1">
              <a:spLocks noChangeArrowheads="1"/>
            </p:cNvSpPr>
            <p:nvPr/>
          </p:nvSpPr>
          <p:spPr bwMode="auto">
            <a:xfrm>
              <a:off x="1894755" y="4312002"/>
              <a:ext cx="3320276" cy="6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Simple Storage Service (Amazon S3)</a:t>
              </a:r>
            </a:p>
          </p:txBody>
        </p:sp>
      </p:grpSp>
      <p:sp>
        <p:nvSpPr>
          <p:cNvPr id="93" name="Rectangle 92">
            <a:extLst>
              <a:ext uri="{FF2B5EF4-FFF2-40B4-BE49-F238E27FC236}">
                <a16:creationId xmlns:a16="http://schemas.microsoft.com/office/drawing/2014/main" id="{9C46DAE1-9C13-6C32-445D-277FF5A79AEB}"/>
              </a:ext>
            </a:extLst>
          </p:cNvPr>
          <p:cNvSpPr/>
          <p:nvPr/>
        </p:nvSpPr>
        <p:spPr>
          <a:xfrm>
            <a:off x="3807944" y="2516889"/>
            <a:ext cx="1226950" cy="3473150"/>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Modules</a:t>
            </a:r>
            <a:endParaRPr lang="en-US" sz="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NumBox 3">
            <a:extLst>
              <a:ext uri="{FF2B5EF4-FFF2-40B4-BE49-F238E27FC236}">
                <a16:creationId xmlns:a16="http://schemas.microsoft.com/office/drawing/2014/main" id="{F2983263-5DC1-4305-BC5A-1B4F540C43B7}"/>
              </a:ext>
            </a:extLst>
          </p:cNvPr>
          <p:cNvSpPr/>
          <p:nvPr/>
        </p:nvSpPr>
        <p:spPr>
          <a:xfrm>
            <a:off x="5838293" y="249206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95" name="NumBox 4">
            <a:extLst>
              <a:ext uri="{FF2B5EF4-FFF2-40B4-BE49-F238E27FC236}">
                <a16:creationId xmlns:a16="http://schemas.microsoft.com/office/drawing/2014/main" id="{1D6A0ADE-68BB-F386-E02D-D7BF129606CE}"/>
              </a:ext>
            </a:extLst>
          </p:cNvPr>
          <p:cNvSpPr/>
          <p:nvPr/>
        </p:nvSpPr>
        <p:spPr>
          <a:xfrm>
            <a:off x="4692621" y="255373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96" name="NumBox 5">
            <a:extLst>
              <a:ext uri="{FF2B5EF4-FFF2-40B4-BE49-F238E27FC236}">
                <a16:creationId xmlns:a16="http://schemas.microsoft.com/office/drawing/2014/main" id="{229C66BA-043C-C6F1-05E2-B09A072CF39E}"/>
              </a:ext>
            </a:extLst>
          </p:cNvPr>
          <p:cNvSpPr/>
          <p:nvPr/>
        </p:nvSpPr>
        <p:spPr>
          <a:xfrm>
            <a:off x="4861419" y="298273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cxnSp>
        <p:nvCxnSpPr>
          <p:cNvPr id="99" name="Straight Arrow Connector 98">
            <a:extLst>
              <a:ext uri="{FF2B5EF4-FFF2-40B4-BE49-F238E27FC236}">
                <a16:creationId xmlns:a16="http://schemas.microsoft.com/office/drawing/2014/main" id="{D23DCC79-E551-129F-CBB3-342FADB1ADE0}"/>
              </a:ext>
            </a:extLst>
          </p:cNvPr>
          <p:cNvCxnSpPr>
            <a:cxnSpLocks/>
            <a:stCxn id="19" idx="1"/>
          </p:cNvCxnSpPr>
          <p:nvPr/>
        </p:nvCxnSpPr>
        <p:spPr>
          <a:xfrm>
            <a:off x="916150" y="4933585"/>
            <a:ext cx="128559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5" name="NumBox 5">
            <a:extLst>
              <a:ext uri="{FF2B5EF4-FFF2-40B4-BE49-F238E27FC236}">
                <a16:creationId xmlns:a16="http://schemas.microsoft.com/office/drawing/2014/main" id="{AC30725E-40C2-363C-D169-01174ED956D9}"/>
              </a:ext>
            </a:extLst>
          </p:cNvPr>
          <p:cNvSpPr/>
          <p:nvPr/>
        </p:nvSpPr>
        <p:spPr>
          <a:xfrm>
            <a:off x="9101277" y="290365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42" name="NumBox 5">
            <a:extLst>
              <a:ext uri="{FF2B5EF4-FFF2-40B4-BE49-F238E27FC236}">
                <a16:creationId xmlns:a16="http://schemas.microsoft.com/office/drawing/2014/main" id="{8AFFCA64-8A16-F4E3-ABC5-B2AE15363438}"/>
              </a:ext>
            </a:extLst>
          </p:cNvPr>
          <p:cNvSpPr/>
          <p:nvPr/>
        </p:nvSpPr>
        <p:spPr>
          <a:xfrm>
            <a:off x="9109494" y="332154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43" name="NumBox 5">
            <a:extLst>
              <a:ext uri="{FF2B5EF4-FFF2-40B4-BE49-F238E27FC236}">
                <a16:creationId xmlns:a16="http://schemas.microsoft.com/office/drawing/2014/main" id="{FB47E941-97B7-90BF-E2DF-96121A9D129E}"/>
              </a:ext>
            </a:extLst>
          </p:cNvPr>
          <p:cNvSpPr/>
          <p:nvPr/>
        </p:nvSpPr>
        <p:spPr>
          <a:xfrm>
            <a:off x="9085964" y="373425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8</a:t>
            </a:r>
          </a:p>
        </p:txBody>
      </p:sp>
      <p:sp>
        <p:nvSpPr>
          <p:cNvPr id="44" name="NumBox 5">
            <a:extLst>
              <a:ext uri="{FF2B5EF4-FFF2-40B4-BE49-F238E27FC236}">
                <a16:creationId xmlns:a16="http://schemas.microsoft.com/office/drawing/2014/main" id="{EBCC3075-FA24-7539-21E3-B590A3CDA3E4}"/>
              </a:ext>
            </a:extLst>
          </p:cNvPr>
          <p:cNvSpPr/>
          <p:nvPr/>
        </p:nvSpPr>
        <p:spPr>
          <a:xfrm>
            <a:off x="9090006" y="415940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9</a:t>
            </a:r>
          </a:p>
        </p:txBody>
      </p:sp>
      <p:sp>
        <p:nvSpPr>
          <p:cNvPr id="45" name="NumBox 5">
            <a:extLst>
              <a:ext uri="{FF2B5EF4-FFF2-40B4-BE49-F238E27FC236}">
                <a16:creationId xmlns:a16="http://schemas.microsoft.com/office/drawing/2014/main" id="{AA2CB172-4E1C-F093-5021-7B1153FB368B}"/>
              </a:ext>
            </a:extLst>
          </p:cNvPr>
          <p:cNvSpPr/>
          <p:nvPr/>
        </p:nvSpPr>
        <p:spPr>
          <a:xfrm>
            <a:off x="4846589" y="343681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46" name="NumBox 5">
            <a:extLst>
              <a:ext uri="{FF2B5EF4-FFF2-40B4-BE49-F238E27FC236}">
                <a16:creationId xmlns:a16="http://schemas.microsoft.com/office/drawing/2014/main" id="{B041066F-C1C7-5CC5-1121-D34C73CB7544}"/>
              </a:ext>
            </a:extLst>
          </p:cNvPr>
          <p:cNvSpPr/>
          <p:nvPr/>
        </p:nvSpPr>
        <p:spPr>
          <a:xfrm>
            <a:off x="4870850" y="385689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55" name="NumBox 5">
            <a:extLst>
              <a:ext uri="{FF2B5EF4-FFF2-40B4-BE49-F238E27FC236}">
                <a16:creationId xmlns:a16="http://schemas.microsoft.com/office/drawing/2014/main" id="{01C21C6C-D9EF-E386-B126-3B53166300A8}"/>
              </a:ext>
            </a:extLst>
          </p:cNvPr>
          <p:cNvSpPr/>
          <p:nvPr/>
        </p:nvSpPr>
        <p:spPr>
          <a:xfrm>
            <a:off x="4866089" y="428302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8</a:t>
            </a:r>
          </a:p>
        </p:txBody>
      </p:sp>
      <p:sp>
        <p:nvSpPr>
          <p:cNvPr id="57" name="NumBox 5">
            <a:extLst>
              <a:ext uri="{FF2B5EF4-FFF2-40B4-BE49-F238E27FC236}">
                <a16:creationId xmlns:a16="http://schemas.microsoft.com/office/drawing/2014/main" id="{3E666301-9FF1-DE4D-24ED-A02772D4FA1D}"/>
              </a:ext>
            </a:extLst>
          </p:cNvPr>
          <p:cNvSpPr/>
          <p:nvPr/>
        </p:nvSpPr>
        <p:spPr>
          <a:xfrm>
            <a:off x="4873295" y="472669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9</a:t>
            </a:r>
          </a:p>
        </p:txBody>
      </p:sp>
      <p:sp>
        <p:nvSpPr>
          <p:cNvPr id="58" name="NumBox 5">
            <a:extLst>
              <a:ext uri="{FF2B5EF4-FFF2-40B4-BE49-F238E27FC236}">
                <a16:creationId xmlns:a16="http://schemas.microsoft.com/office/drawing/2014/main" id="{4208A74F-5568-4FA2-DECD-74AE94B4F330}"/>
              </a:ext>
            </a:extLst>
          </p:cNvPr>
          <p:cNvSpPr/>
          <p:nvPr/>
        </p:nvSpPr>
        <p:spPr>
          <a:xfrm>
            <a:off x="9085208" y="464046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10</a:t>
            </a:r>
          </a:p>
        </p:txBody>
      </p:sp>
      <p:sp>
        <p:nvSpPr>
          <p:cNvPr id="73" name="NumBox 5">
            <a:extLst>
              <a:ext uri="{FF2B5EF4-FFF2-40B4-BE49-F238E27FC236}">
                <a16:creationId xmlns:a16="http://schemas.microsoft.com/office/drawing/2014/main" id="{12B7585A-46FF-893C-A063-C33F322FF6F9}"/>
              </a:ext>
            </a:extLst>
          </p:cNvPr>
          <p:cNvSpPr/>
          <p:nvPr/>
        </p:nvSpPr>
        <p:spPr>
          <a:xfrm>
            <a:off x="9085964" y="52120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11</a:t>
            </a:r>
          </a:p>
        </p:txBody>
      </p:sp>
      <p:sp>
        <p:nvSpPr>
          <p:cNvPr id="74" name="NumBox 5">
            <a:extLst>
              <a:ext uri="{FF2B5EF4-FFF2-40B4-BE49-F238E27FC236}">
                <a16:creationId xmlns:a16="http://schemas.microsoft.com/office/drawing/2014/main" id="{DE85FB39-7643-3C27-5E9D-D3432017DBA1}"/>
              </a:ext>
            </a:extLst>
          </p:cNvPr>
          <p:cNvSpPr/>
          <p:nvPr/>
        </p:nvSpPr>
        <p:spPr>
          <a:xfrm>
            <a:off x="4859533" y="518231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10</a:t>
            </a:r>
          </a:p>
        </p:txBody>
      </p:sp>
      <p:sp>
        <p:nvSpPr>
          <p:cNvPr id="82" name="NumBox 5">
            <a:extLst>
              <a:ext uri="{FF2B5EF4-FFF2-40B4-BE49-F238E27FC236}">
                <a16:creationId xmlns:a16="http://schemas.microsoft.com/office/drawing/2014/main" id="{9BAE31B6-5EBA-6664-F386-AF90DC99FBEC}"/>
              </a:ext>
            </a:extLst>
          </p:cNvPr>
          <p:cNvSpPr/>
          <p:nvPr/>
        </p:nvSpPr>
        <p:spPr>
          <a:xfrm>
            <a:off x="9093253" y="586761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12</a:t>
            </a:r>
          </a:p>
        </p:txBody>
      </p:sp>
      <p:sp>
        <p:nvSpPr>
          <p:cNvPr id="83" name="NumBox 5">
            <a:extLst>
              <a:ext uri="{FF2B5EF4-FFF2-40B4-BE49-F238E27FC236}">
                <a16:creationId xmlns:a16="http://schemas.microsoft.com/office/drawing/2014/main" id="{E6A68569-7F9B-4DD6-DD61-0AE33917E770}"/>
              </a:ext>
            </a:extLst>
          </p:cNvPr>
          <p:cNvSpPr/>
          <p:nvPr/>
        </p:nvSpPr>
        <p:spPr>
          <a:xfrm>
            <a:off x="4866089" y="561987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11</a:t>
            </a:r>
          </a:p>
        </p:txBody>
      </p:sp>
      <p:sp>
        <p:nvSpPr>
          <p:cNvPr id="89" name="NumBox 5">
            <a:extLst>
              <a:ext uri="{FF2B5EF4-FFF2-40B4-BE49-F238E27FC236}">
                <a16:creationId xmlns:a16="http://schemas.microsoft.com/office/drawing/2014/main" id="{6E57AFA8-2138-A45A-80D1-BC6CF10318AF}"/>
              </a:ext>
            </a:extLst>
          </p:cNvPr>
          <p:cNvSpPr/>
          <p:nvPr/>
        </p:nvSpPr>
        <p:spPr>
          <a:xfrm>
            <a:off x="7084821" y="363170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050" b="1" dirty="0">
                <a:latin typeface="Amazon Ember" panose="020B0603020204020204" pitchFamily="34" charset="0"/>
                <a:ea typeface="Amazon Ember" panose="020B0603020204020204" pitchFamily="34" charset="0"/>
                <a:cs typeface="Amazon Ember" panose="020B0603020204020204" pitchFamily="34" charset="0"/>
              </a:rPr>
              <a:t>12</a:t>
            </a:r>
          </a:p>
        </p:txBody>
      </p:sp>
      <p:sp>
        <p:nvSpPr>
          <p:cNvPr id="90" name="Rectangle 89">
            <a:extLst>
              <a:ext uri="{FF2B5EF4-FFF2-40B4-BE49-F238E27FC236}">
                <a16:creationId xmlns:a16="http://schemas.microsoft.com/office/drawing/2014/main" id="{36D18D94-211B-2965-6F64-73EC784C1137}"/>
              </a:ext>
            </a:extLst>
          </p:cNvPr>
          <p:cNvSpPr/>
          <p:nvPr/>
        </p:nvSpPr>
        <p:spPr>
          <a:xfrm>
            <a:off x="3225102" y="1799039"/>
            <a:ext cx="4415218" cy="446553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1" name="Graphic 90">
            <a:extLst>
              <a:ext uri="{FF2B5EF4-FFF2-40B4-BE49-F238E27FC236}">
                <a16:creationId xmlns:a16="http://schemas.microsoft.com/office/drawing/2014/main" id="{7D3C5F70-C02E-7933-73D7-299EBD09425F}"/>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224907" y="1808986"/>
            <a:ext cx="304800" cy="304800"/>
          </a:xfrm>
          <a:prstGeom prst="rect">
            <a:avLst/>
          </a:prstGeom>
        </p:spPr>
      </p:pic>
      <p:sp>
        <p:nvSpPr>
          <p:cNvPr id="92" name="Rectangle 91">
            <a:extLst>
              <a:ext uri="{FF2B5EF4-FFF2-40B4-BE49-F238E27FC236}">
                <a16:creationId xmlns:a16="http://schemas.microsoft.com/office/drawing/2014/main" id="{11CDC496-37DF-D1D1-9605-D98C4832C4FF}"/>
              </a:ext>
            </a:extLst>
          </p:cNvPr>
          <p:cNvSpPr/>
          <p:nvPr/>
        </p:nvSpPr>
        <p:spPr>
          <a:xfrm>
            <a:off x="3542062" y="2124051"/>
            <a:ext cx="3981320" cy="4018388"/>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Region</a:t>
            </a:r>
          </a:p>
        </p:txBody>
      </p:sp>
      <p:pic>
        <p:nvPicPr>
          <p:cNvPr id="97" name="Graphic 96">
            <a:extLst>
              <a:ext uri="{FF2B5EF4-FFF2-40B4-BE49-F238E27FC236}">
                <a16:creationId xmlns:a16="http://schemas.microsoft.com/office/drawing/2014/main" id="{43B7F656-DFF8-8BD3-10AE-435CAFE87296}"/>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3538680" y="2113786"/>
            <a:ext cx="304800" cy="304800"/>
          </a:xfrm>
          <a:prstGeom prst="rect">
            <a:avLst/>
          </a:prstGeom>
        </p:spPr>
      </p:pic>
      <p:sp>
        <p:nvSpPr>
          <p:cNvPr id="30" name="Rectangle 29">
            <a:extLst>
              <a:ext uri="{FF2B5EF4-FFF2-40B4-BE49-F238E27FC236}">
                <a16:creationId xmlns:a16="http://schemas.microsoft.com/office/drawing/2014/main" id="{0BEE4BF7-3B0A-19B3-0E0A-8159A6B5D1CC}"/>
              </a:ext>
            </a:extLst>
          </p:cNvPr>
          <p:cNvSpPr/>
          <p:nvPr/>
        </p:nvSpPr>
        <p:spPr>
          <a:xfrm>
            <a:off x="3682859" y="2444534"/>
            <a:ext cx="3744989" cy="3654553"/>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Backend</a:t>
            </a:r>
            <a:endParaRPr lang="en-US" sz="12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647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75652" y="0"/>
            <a:ext cx="3216348" cy="709633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2" y="238333"/>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Fleet manager</a:t>
            </a:r>
          </a:p>
          <a:p>
            <a:r>
              <a:rPr lang="en-US" sz="1200" dirty="0">
                <a:latin typeface="Amazon Ember" panose="020B0603020204020204" pitchFamily="34" charset="0"/>
                <a:ea typeface="Amazon Ember" panose="020B0603020204020204" pitchFamily="34" charset="0"/>
                <a:cs typeface="Amazon Ember" panose="020B0603020204020204" pitchFamily="34" charset="0"/>
              </a:rPr>
              <a:t>The fleet feature allows event organizers to designate a collection of cars in the DREM application. One use case is tracking cars associated with specific event hardware kits.</a:t>
            </a:r>
          </a:p>
        </p:txBody>
      </p:sp>
      <p:sp>
        <p:nvSpPr>
          <p:cNvPr id="49" name="NumBox 3">
            <a:extLst>
              <a:ext uri="{FF2B5EF4-FFF2-40B4-BE49-F238E27FC236}">
                <a16:creationId xmlns:a16="http://schemas.microsoft.com/office/drawing/2014/main" id="{FBB6C579-1AAE-E74E-B11A-6E47F977F102}"/>
              </a:ext>
            </a:extLst>
          </p:cNvPr>
          <p:cNvSpPr/>
          <p:nvPr/>
        </p:nvSpPr>
        <p:spPr>
          <a:xfrm>
            <a:off x="9094508" y="18288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76813" y="9144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6813" y="10662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grpSp>
        <p:nvGrpSpPr>
          <p:cNvPr id="18" name="Group 17">
            <a:extLst>
              <a:ext uri="{FF2B5EF4-FFF2-40B4-BE49-F238E27FC236}">
                <a16:creationId xmlns:a16="http://schemas.microsoft.com/office/drawing/2014/main" id="{C1026B94-CC10-E66F-3CA3-F020F6E1DEE8}"/>
              </a:ext>
            </a:extLst>
          </p:cNvPr>
          <p:cNvGrpSpPr/>
          <p:nvPr/>
        </p:nvGrpSpPr>
        <p:grpSpPr>
          <a:xfrm>
            <a:off x="179430" y="2595564"/>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a:t>
              </a:r>
            </a:p>
          </p:txBody>
        </p:sp>
      </p:grpSp>
      <p:cxnSp>
        <p:nvCxnSpPr>
          <p:cNvPr id="105" name="Straight Arrow Connector 104">
            <a:extLst>
              <a:ext uri="{FF2B5EF4-FFF2-40B4-BE49-F238E27FC236}">
                <a16:creationId xmlns:a16="http://schemas.microsoft.com/office/drawing/2014/main" id="{D578B555-4541-2A57-2C15-F7FDAE90462C}"/>
              </a:ext>
            </a:extLst>
          </p:cNvPr>
          <p:cNvCxnSpPr>
            <a:cxnSpLocks/>
            <a:stCxn id="33" idx="3"/>
            <a:endCxn id="22" idx="1"/>
          </p:cNvCxnSpPr>
          <p:nvPr/>
        </p:nvCxnSpPr>
        <p:spPr>
          <a:xfrm>
            <a:off x="2298103" y="2849844"/>
            <a:ext cx="819602" cy="7053"/>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34C2F-E08E-CC0E-640B-2B35C65C764C}"/>
              </a:ext>
            </a:extLst>
          </p:cNvPr>
          <p:cNvSpPr/>
          <p:nvPr/>
        </p:nvSpPr>
        <p:spPr>
          <a:xfrm>
            <a:off x="2562108" y="1443375"/>
            <a:ext cx="5972292" cy="33083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7343" y="1443375"/>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738302" y="1984505"/>
            <a:ext cx="5597110" cy="2515482"/>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38303" y="1981200"/>
            <a:ext cx="381000" cy="376814"/>
          </a:xfrm>
          <a:prstGeom prst="rect">
            <a:avLst/>
          </a:prstGeom>
        </p:spPr>
      </p:pic>
      <p:cxnSp>
        <p:nvCxnSpPr>
          <p:cNvPr id="62" name="Straight Arrow Connector 61">
            <a:extLst>
              <a:ext uri="{FF2B5EF4-FFF2-40B4-BE49-F238E27FC236}">
                <a16:creationId xmlns:a16="http://schemas.microsoft.com/office/drawing/2014/main" id="{29C3656C-5D8F-CC39-B8F5-3D566F66237B}"/>
              </a:ext>
            </a:extLst>
          </p:cNvPr>
          <p:cNvCxnSpPr>
            <a:cxnSpLocks/>
            <a:stCxn id="22" idx="3"/>
            <a:endCxn id="10" idx="1"/>
          </p:cNvCxnSpPr>
          <p:nvPr/>
        </p:nvCxnSpPr>
        <p:spPr>
          <a:xfrm>
            <a:off x="3574905" y="2856897"/>
            <a:ext cx="690787" cy="727"/>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066BD83-A107-A8B1-21C8-E522A0786ECB}"/>
              </a:ext>
            </a:extLst>
          </p:cNvPr>
          <p:cNvGrpSpPr/>
          <p:nvPr/>
        </p:nvGrpSpPr>
        <p:grpSpPr>
          <a:xfrm>
            <a:off x="3802336" y="2629024"/>
            <a:ext cx="1399761" cy="695642"/>
            <a:chOff x="4487863" y="1185069"/>
            <a:chExt cx="2292350" cy="1139233"/>
          </a:xfrm>
        </p:grpSpPr>
        <p:pic>
          <p:nvPicPr>
            <p:cNvPr id="10" name="Graphic 10">
              <a:extLst>
                <a:ext uri="{FF2B5EF4-FFF2-40B4-BE49-F238E27FC236}">
                  <a16:creationId xmlns:a16="http://schemas.microsoft.com/office/drawing/2014/main" id="{1ACDD2BC-7441-EC69-8F15-6603E8F174F3}"/>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5246688" y="1185069"/>
              <a:ext cx="748744" cy="74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0">
              <a:extLst>
                <a:ext uri="{FF2B5EF4-FFF2-40B4-BE49-F238E27FC236}">
                  <a16:creationId xmlns:a16="http://schemas.microsoft.com/office/drawing/2014/main" id="{DCF27ACA-8700-0286-F883-547525F7905F}"/>
                </a:ext>
              </a:extLst>
            </p:cNvPr>
            <p:cNvSpPr txBox="1">
              <a:spLocks noChangeArrowheads="1"/>
            </p:cNvSpPr>
            <p:nvPr/>
          </p:nvSpPr>
          <p:spPr bwMode="auto">
            <a:xfrm>
              <a:off x="4487863" y="1946275"/>
              <a:ext cx="2292350" cy="37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21" name="Group 20">
            <a:extLst>
              <a:ext uri="{FF2B5EF4-FFF2-40B4-BE49-F238E27FC236}">
                <a16:creationId xmlns:a16="http://schemas.microsoft.com/office/drawing/2014/main" id="{E342F4A5-AB1A-7398-63E9-864E26B01571}"/>
              </a:ext>
            </a:extLst>
          </p:cNvPr>
          <p:cNvGrpSpPr/>
          <p:nvPr/>
        </p:nvGrpSpPr>
        <p:grpSpPr>
          <a:xfrm>
            <a:off x="5454492" y="2628297"/>
            <a:ext cx="1392006" cy="697096"/>
            <a:chOff x="6786563" y="1182688"/>
            <a:chExt cx="2279650" cy="1141614"/>
          </a:xfrm>
        </p:grpSpPr>
        <p:pic>
          <p:nvPicPr>
            <p:cNvPr id="13" name="Graphic 23">
              <a:extLst>
                <a:ext uri="{FF2B5EF4-FFF2-40B4-BE49-F238E27FC236}">
                  <a16:creationId xmlns:a16="http://schemas.microsoft.com/office/drawing/2014/main" id="{3EAF8EBB-A4B4-8E64-5498-8E4F9A0DCF0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534275" y="1182688"/>
              <a:ext cx="748744" cy="74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2">
              <a:extLst>
                <a:ext uri="{FF2B5EF4-FFF2-40B4-BE49-F238E27FC236}">
                  <a16:creationId xmlns:a16="http://schemas.microsoft.com/office/drawing/2014/main" id="{F1F7BF00-7BBC-6C00-6132-4D614FEADF0B}"/>
                </a:ext>
              </a:extLst>
            </p:cNvPr>
            <p:cNvSpPr txBox="1">
              <a:spLocks noChangeArrowheads="1"/>
            </p:cNvSpPr>
            <p:nvPr/>
          </p:nvSpPr>
          <p:spPr bwMode="auto">
            <a:xfrm>
              <a:off x="6786563" y="1946275"/>
              <a:ext cx="2279650" cy="37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DynamoDB</a:t>
              </a:r>
            </a:p>
          </p:txBody>
        </p:sp>
      </p:grpSp>
      <p:grpSp>
        <p:nvGrpSpPr>
          <p:cNvPr id="29" name="Group 28">
            <a:extLst>
              <a:ext uri="{FF2B5EF4-FFF2-40B4-BE49-F238E27FC236}">
                <a16:creationId xmlns:a16="http://schemas.microsoft.com/office/drawing/2014/main" id="{D77FE523-2C3C-7C15-FD5E-CA511493928A}"/>
              </a:ext>
            </a:extLst>
          </p:cNvPr>
          <p:cNvGrpSpPr/>
          <p:nvPr/>
        </p:nvGrpSpPr>
        <p:grpSpPr>
          <a:xfrm>
            <a:off x="2646594" y="2628297"/>
            <a:ext cx="1392006" cy="697096"/>
            <a:chOff x="9047163" y="1182688"/>
            <a:chExt cx="2279650" cy="1141614"/>
          </a:xfrm>
        </p:grpSpPr>
        <p:pic>
          <p:nvPicPr>
            <p:cNvPr id="22" name="Graphic 32">
              <a:extLst>
                <a:ext uri="{FF2B5EF4-FFF2-40B4-BE49-F238E27FC236}">
                  <a16:creationId xmlns:a16="http://schemas.microsoft.com/office/drawing/2014/main" id="{BBAEC1D8-C1ED-4D15-289A-259C208A3D14}"/>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9818689" y="1182688"/>
              <a:ext cx="748744" cy="74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5">
              <a:extLst>
                <a:ext uri="{FF2B5EF4-FFF2-40B4-BE49-F238E27FC236}">
                  <a16:creationId xmlns:a16="http://schemas.microsoft.com/office/drawing/2014/main" id="{403380F0-85B3-3EEF-B1EF-EA21C839C879}"/>
                </a:ext>
              </a:extLst>
            </p:cNvPr>
            <p:cNvSpPr txBox="1">
              <a:spLocks noChangeArrowheads="1"/>
            </p:cNvSpPr>
            <p:nvPr/>
          </p:nvSpPr>
          <p:spPr bwMode="auto">
            <a:xfrm>
              <a:off x="9047163" y="1946275"/>
              <a:ext cx="2279650" cy="37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grpSp>
        <p:nvGrpSpPr>
          <p:cNvPr id="40" name="Group 39">
            <a:extLst>
              <a:ext uri="{FF2B5EF4-FFF2-40B4-BE49-F238E27FC236}">
                <a16:creationId xmlns:a16="http://schemas.microsoft.com/office/drawing/2014/main" id="{8ADEF74B-207C-0F92-05A6-3CAB58A211C4}"/>
              </a:ext>
            </a:extLst>
          </p:cNvPr>
          <p:cNvGrpSpPr/>
          <p:nvPr/>
        </p:nvGrpSpPr>
        <p:grpSpPr>
          <a:xfrm>
            <a:off x="1351349" y="2594574"/>
            <a:ext cx="1392006" cy="903041"/>
            <a:chOff x="6645239" y="3856441"/>
            <a:chExt cx="2279650" cy="1478885"/>
          </a:xfrm>
        </p:grpSpPr>
        <p:pic>
          <p:nvPicPr>
            <p:cNvPr id="33" name="Graphic 7">
              <a:extLst>
                <a:ext uri="{FF2B5EF4-FFF2-40B4-BE49-F238E27FC236}">
                  <a16:creationId xmlns:a16="http://schemas.microsoft.com/office/drawing/2014/main" id="{9C4336A6-8868-469D-C98F-889DB2528BF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7359615" y="3856441"/>
              <a:ext cx="836097" cy="83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5">
              <a:extLst>
                <a:ext uri="{FF2B5EF4-FFF2-40B4-BE49-F238E27FC236}">
                  <a16:creationId xmlns:a16="http://schemas.microsoft.com/office/drawing/2014/main" id="{B0CC29DE-3426-51CA-012F-D723ED7FA7B2}"/>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Fleets page</a:t>
              </a:r>
            </a:p>
          </p:txBody>
        </p:sp>
      </p:grpSp>
      <p:grpSp>
        <p:nvGrpSpPr>
          <p:cNvPr id="44" name="Group 43">
            <a:extLst>
              <a:ext uri="{FF2B5EF4-FFF2-40B4-BE49-F238E27FC236}">
                <a16:creationId xmlns:a16="http://schemas.microsoft.com/office/drawing/2014/main" id="{EF7F2BC8-77C7-7BE7-77E0-B12016403106}"/>
              </a:ext>
            </a:extLst>
          </p:cNvPr>
          <p:cNvGrpSpPr/>
          <p:nvPr/>
        </p:nvGrpSpPr>
        <p:grpSpPr>
          <a:xfrm>
            <a:off x="5171843" y="3547975"/>
            <a:ext cx="1957304" cy="826960"/>
            <a:chOff x="4042051" y="1174748"/>
            <a:chExt cx="3220518" cy="1425191"/>
          </a:xfrm>
        </p:grpSpPr>
        <p:pic>
          <p:nvPicPr>
            <p:cNvPr id="42" name="Graphic 19">
              <a:extLst>
                <a:ext uri="{FF2B5EF4-FFF2-40B4-BE49-F238E27FC236}">
                  <a16:creationId xmlns:a16="http://schemas.microsoft.com/office/drawing/2014/main" id="{F83B4929-D437-DA96-ED4A-ECBE9FEC82A3}"/>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245100" y="1174748"/>
              <a:ext cx="752270" cy="78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1">
              <a:extLst>
                <a:ext uri="{FF2B5EF4-FFF2-40B4-BE49-F238E27FC236}">
                  <a16:creationId xmlns:a16="http://schemas.microsoft.com/office/drawing/2014/main" id="{D10937B0-40D0-3FB5-7DD0-E386B78A948C}"/>
                </a:ext>
              </a:extLst>
            </p:cNvPr>
            <p:cNvSpPr txBox="1">
              <a:spLocks noChangeArrowheads="1"/>
            </p:cNvSpPr>
            <p:nvPr/>
          </p:nvSpPr>
          <p:spPr bwMode="auto">
            <a:xfrm>
              <a:off x="4042051" y="1963429"/>
              <a:ext cx="3220518" cy="636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a:t>
              </a:r>
              <a:r>
                <a:rPr lang="en-US" altLang="en-US" sz="9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9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(shared)</a:t>
              </a:r>
            </a:p>
          </p:txBody>
        </p:sp>
      </p:grpSp>
      <p:cxnSp>
        <p:nvCxnSpPr>
          <p:cNvPr id="66" name="Straight Arrow Connector 65">
            <a:extLst>
              <a:ext uri="{FF2B5EF4-FFF2-40B4-BE49-F238E27FC236}">
                <a16:creationId xmlns:a16="http://schemas.microsoft.com/office/drawing/2014/main" id="{02B79C54-0650-18CB-BCCA-25528B04996B}"/>
              </a:ext>
            </a:extLst>
          </p:cNvPr>
          <p:cNvCxnSpPr>
            <a:cxnSpLocks/>
            <a:endCxn id="13" idx="1"/>
          </p:cNvCxnSpPr>
          <p:nvPr/>
        </p:nvCxnSpPr>
        <p:spPr>
          <a:xfrm flipV="1">
            <a:off x="4746922" y="2856897"/>
            <a:ext cx="1164140" cy="4631"/>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F6200399-B06A-E50F-5687-E9D29B2877E4}"/>
              </a:ext>
            </a:extLst>
          </p:cNvPr>
          <p:cNvCxnSpPr>
            <a:cxnSpLocks/>
            <a:stCxn id="10" idx="3"/>
            <a:endCxn id="42" idx="1"/>
          </p:cNvCxnSpPr>
          <p:nvPr/>
        </p:nvCxnSpPr>
        <p:spPr>
          <a:xfrm>
            <a:off x="4722892" y="2857624"/>
            <a:ext cx="1180117" cy="918951"/>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9054F3B-F6D4-212D-18DB-4BD32335B3B8}"/>
              </a:ext>
            </a:extLst>
          </p:cNvPr>
          <p:cNvCxnSpPr>
            <a:cxnSpLocks/>
            <a:stCxn id="19" idx="1"/>
            <a:endCxn id="33" idx="1"/>
          </p:cNvCxnSpPr>
          <p:nvPr/>
        </p:nvCxnSpPr>
        <p:spPr>
          <a:xfrm>
            <a:off x="1161299" y="2830514"/>
            <a:ext cx="626264" cy="1933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2348F11-9840-A94D-92BC-19B147F0FB41}"/>
              </a:ext>
            </a:extLst>
          </p:cNvPr>
          <p:cNvSpPr txBox="1"/>
          <p:nvPr/>
        </p:nvSpPr>
        <p:spPr>
          <a:xfrm>
            <a:off x="5297396" y="2420491"/>
            <a:ext cx="860886" cy="369332"/>
          </a:xfrm>
          <a:prstGeom prst="rect">
            <a:avLst/>
          </a:prstGeom>
          <a:noFill/>
        </p:spPr>
        <p:txBody>
          <a:bodyPr wrap="square" rtlCol="0">
            <a:spAutoFit/>
          </a:bodyPr>
          <a:lstStyle/>
          <a:p>
            <a:r>
              <a:rPr lang="en-GB" sz="900" dirty="0">
                <a:latin typeface="Amazon Ember" panose="020B0603020204020204" pitchFamily="34" charset="0"/>
                <a:ea typeface="Amazon Ember" panose="020B0603020204020204" pitchFamily="34" charset="0"/>
                <a:cs typeface="Amazon Ember" panose="020B0603020204020204" pitchFamily="34" charset="0"/>
              </a:rPr>
              <a:t>A</a:t>
            </a:r>
            <a:r>
              <a:rPr lang="en-SE" sz="900" dirty="0">
                <a:latin typeface="Amazon Ember" panose="020B0603020204020204" pitchFamily="34" charset="0"/>
                <a:ea typeface="Amazon Ember" panose="020B0603020204020204" pitchFamily="34" charset="0"/>
                <a:cs typeface="Amazon Ember" panose="020B0603020204020204" pitchFamily="34" charset="0"/>
              </a:rPr>
              <a:t>dd, update or delete</a:t>
            </a:r>
          </a:p>
        </p:txBody>
      </p:sp>
      <p:sp>
        <p:nvSpPr>
          <p:cNvPr id="3" name="Rectangle 2">
            <a:extLst>
              <a:ext uri="{FF2B5EF4-FFF2-40B4-BE49-F238E27FC236}">
                <a16:creationId xmlns:a16="http://schemas.microsoft.com/office/drawing/2014/main" id="{AD8644A5-9874-C691-70E6-E037F99F25E3}"/>
              </a:ext>
            </a:extLst>
          </p:cNvPr>
          <p:cNvSpPr/>
          <p:nvPr/>
        </p:nvSpPr>
        <p:spPr>
          <a:xfrm>
            <a:off x="7060187" y="3554221"/>
            <a:ext cx="1056561" cy="457200"/>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Car manager module</a:t>
            </a:r>
          </a:p>
        </p:txBody>
      </p:sp>
      <p:cxnSp>
        <p:nvCxnSpPr>
          <p:cNvPr id="7" name="Straight Arrow Connector 6">
            <a:extLst>
              <a:ext uri="{FF2B5EF4-FFF2-40B4-BE49-F238E27FC236}">
                <a16:creationId xmlns:a16="http://schemas.microsoft.com/office/drawing/2014/main" id="{6E52B21D-5EF5-BCEA-89F8-51837F6A2052}"/>
              </a:ext>
            </a:extLst>
          </p:cNvPr>
          <p:cNvCxnSpPr>
            <a:cxnSpLocks/>
            <a:stCxn id="42" idx="3"/>
            <a:endCxn id="3" idx="1"/>
          </p:cNvCxnSpPr>
          <p:nvPr/>
        </p:nvCxnSpPr>
        <p:spPr>
          <a:xfrm>
            <a:off x="6360209" y="3776575"/>
            <a:ext cx="699978" cy="6246"/>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14D047-4E60-24A7-BD97-2586646BD73B}"/>
              </a:ext>
            </a:extLst>
          </p:cNvPr>
          <p:cNvSpPr txBox="1"/>
          <p:nvPr/>
        </p:nvSpPr>
        <p:spPr>
          <a:xfrm>
            <a:off x="9452294" y="97128"/>
            <a:ext cx="2739706" cy="3046988"/>
          </a:xfrm>
          <a:prstGeom prst="rect">
            <a:avLst/>
          </a:prstGeom>
          <a:noFill/>
        </p:spPr>
        <p:txBody>
          <a:bodyPr wrap="squar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The event staff can create, update or delete a car fleet. The request is submitted to </a:t>
            </a:r>
            <a:r>
              <a:rPr lang="en-US" sz="1200" b="1" dirty="0">
                <a:latin typeface="Amazon Ember" panose="020B0603020204020204" pitchFamily="34" charset="0"/>
                <a:ea typeface="Amazon Ember" panose="020B0603020204020204" pitchFamily="34" charset="0"/>
                <a:cs typeface="Amazon Ember" panose="020B0603020204020204" pitchFamily="34" charset="0"/>
              </a:rPr>
              <a:t>AWS AppSync.</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r>
              <a:rPr lang="en-US" sz="1200" dirty="0">
                <a:latin typeface="Amazon Ember" panose="020B0603020204020204" pitchFamily="34" charset="0"/>
                <a:ea typeface="Amazon Ember" panose="020B0603020204020204" pitchFamily="34" charset="0"/>
                <a:cs typeface="Amazon Ember" panose="020B0603020204020204" pitchFamily="34" charset="0"/>
              </a:rPr>
              <a:t>The request is sent via </a:t>
            </a:r>
            <a:r>
              <a:rPr lang="en-US" sz="1200" b="1" dirty="0">
                <a:latin typeface="Amazon Ember" panose="020B0603020204020204" pitchFamily="34" charset="0"/>
                <a:ea typeface="Amazon Ember" panose="020B0603020204020204" pitchFamily="34" charset="0"/>
                <a:cs typeface="Amazon Ember" panose="020B0603020204020204" pitchFamily="34" charset="0"/>
              </a:rPr>
              <a:t>AWS AppSync </a:t>
            </a:r>
            <a:r>
              <a:rPr lang="en-US" sz="1200" dirty="0">
                <a:latin typeface="Amazon Ember" panose="020B0603020204020204" pitchFamily="34" charset="0"/>
                <a:ea typeface="Amazon Ember" panose="020B0603020204020204" pitchFamily="34" charset="0"/>
                <a:cs typeface="Amazon Ember" panose="020B0603020204020204" pitchFamily="34" charset="0"/>
              </a:rPr>
              <a:t>using an </a:t>
            </a:r>
            <a:r>
              <a:rPr lang="en-US" sz="1200" b="1" dirty="0">
                <a:latin typeface="Amazon Ember" panose="020B0603020204020204" pitchFamily="34" charset="0"/>
                <a:ea typeface="Amazon Ember" panose="020B0603020204020204" pitchFamily="34" charset="0"/>
                <a:cs typeface="Amazon Ember" panose="020B0603020204020204" pitchFamily="34" charset="0"/>
              </a:rPr>
              <a:t>AWS Lambda resolver </a:t>
            </a:r>
            <a:r>
              <a:rPr lang="en-US" sz="1200" dirty="0">
                <a:latin typeface="Amazon Ember" panose="020B0603020204020204" pitchFamily="34" charset="0"/>
                <a:ea typeface="Amazon Ember" panose="020B0603020204020204" pitchFamily="34" charset="0"/>
                <a:cs typeface="Amazon Ember" panose="020B0603020204020204" pitchFamily="34" charset="0"/>
              </a:rPr>
              <a:t>and each fleet is stored as an </a:t>
            </a:r>
            <a:r>
              <a:rPr lang="en-US" sz="1200" b="1" dirty="0">
                <a:latin typeface="Amazon Ember" panose="020B0603020204020204" pitchFamily="34" charset="0"/>
                <a:ea typeface="Amazon Ember" panose="020B0603020204020204" pitchFamily="34" charset="0"/>
                <a:cs typeface="Amazon Ember" panose="020B0603020204020204" pitchFamily="34" charset="0"/>
              </a:rPr>
              <a:t>Amazon DynamoDB</a:t>
            </a:r>
            <a:r>
              <a:rPr lang="en-US" sz="1200" dirty="0">
                <a:latin typeface="Amazon Ember" panose="020B0603020204020204" pitchFamily="34" charset="0"/>
                <a:ea typeface="Amazon Ember" panose="020B0603020204020204" pitchFamily="34" charset="0"/>
                <a:cs typeface="Amazon Ember" panose="020B0603020204020204" pitchFamily="34" charset="0"/>
              </a:rPr>
              <a:t> item.</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r>
              <a:rPr lang="en-US" sz="1200" dirty="0">
                <a:latin typeface="Amazon Ember" panose="020B0603020204020204" pitchFamily="34" charset="0"/>
                <a:ea typeface="Amazon Ember" panose="020B0603020204020204" pitchFamily="34" charset="0"/>
                <a:cs typeface="Amazon Ember" panose="020B0603020204020204" pitchFamily="34" charset="0"/>
              </a:rPr>
              <a:t>The </a:t>
            </a:r>
            <a:r>
              <a:rPr lang="en-US" sz="1200" b="1" dirty="0">
                <a:latin typeface="Amazon Ember" panose="020B0603020204020204" pitchFamily="34" charset="0"/>
                <a:ea typeface="Amazon Ember" panose="020B0603020204020204" pitchFamily="34" charset="0"/>
                <a:cs typeface="Amazon Ember" panose="020B0603020204020204" pitchFamily="34" charset="0"/>
              </a:rPr>
              <a:t>AWS Lambda</a:t>
            </a:r>
            <a:r>
              <a:rPr lang="en-US" sz="1200" dirty="0">
                <a:latin typeface="Amazon Ember" panose="020B0603020204020204" pitchFamily="34" charset="0"/>
                <a:ea typeface="Amazon Ember" panose="020B0603020204020204" pitchFamily="34" charset="0"/>
                <a:cs typeface="Amazon Ember" panose="020B0603020204020204" pitchFamily="34" charset="0"/>
              </a:rPr>
              <a:t> also emits an </a:t>
            </a:r>
            <a:r>
              <a:rPr lang="en-US" sz="1200" b="1" dirty="0">
                <a:latin typeface="Amazon Ember" panose="020B0603020204020204" pitchFamily="34" charset="0"/>
                <a:ea typeface="Amazon Ember" panose="020B0603020204020204" pitchFamily="34" charset="0"/>
                <a:cs typeface="Amazon Ember" panose="020B0603020204020204" pitchFamily="34" charset="0"/>
              </a:rPr>
              <a:t>Amazon </a:t>
            </a:r>
            <a:r>
              <a:rPr lang="en-US" sz="120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1200" b="1" dirty="0">
                <a:latin typeface="Amazon Ember" panose="020B0603020204020204" pitchFamily="34" charset="0"/>
                <a:ea typeface="Amazon Ember" panose="020B0603020204020204" pitchFamily="34" charset="0"/>
                <a:cs typeface="Amazon Ember" panose="020B0603020204020204" pitchFamily="34" charset="0"/>
              </a:rPr>
              <a:t> </a:t>
            </a:r>
            <a:r>
              <a:rPr lang="en-US" sz="1200" dirty="0">
                <a:latin typeface="Amazon Ember" panose="020B0603020204020204" pitchFamily="34" charset="0"/>
                <a:ea typeface="Amazon Ember" panose="020B0603020204020204" pitchFamily="34" charset="0"/>
                <a:cs typeface="Amazon Ember" panose="020B0603020204020204" pitchFamily="34" charset="0"/>
              </a:rPr>
              <a:t>event to notify the car manager module of the change.</a:t>
            </a: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endParaRPr lang="en-SE" sz="1200" dirty="0"/>
          </a:p>
        </p:txBody>
      </p:sp>
      <p:sp>
        <p:nvSpPr>
          <p:cNvPr id="23" name="NumBox 1">
            <a:extLst>
              <a:ext uri="{FF2B5EF4-FFF2-40B4-BE49-F238E27FC236}">
                <a16:creationId xmlns:a16="http://schemas.microsoft.com/office/drawing/2014/main" id="{D7815367-868E-0A57-5591-DA3E603537B3}"/>
              </a:ext>
            </a:extLst>
          </p:cNvPr>
          <p:cNvSpPr/>
          <p:nvPr/>
        </p:nvSpPr>
        <p:spPr>
          <a:xfrm>
            <a:off x="1892845" y="223659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25" name="NumBox 2">
            <a:extLst>
              <a:ext uri="{FF2B5EF4-FFF2-40B4-BE49-F238E27FC236}">
                <a16:creationId xmlns:a16="http://schemas.microsoft.com/office/drawing/2014/main" id="{9E1B835B-29AA-2475-9713-69C246ABE42B}"/>
              </a:ext>
            </a:extLst>
          </p:cNvPr>
          <p:cNvSpPr/>
          <p:nvPr/>
        </p:nvSpPr>
        <p:spPr>
          <a:xfrm>
            <a:off x="4365056" y="223659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0" name="NumBox 3">
            <a:extLst>
              <a:ext uri="{FF2B5EF4-FFF2-40B4-BE49-F238E27FC236}">
                <a16:creationId xmlns:a16="http://schemas.microsoft.com/office/drawing/2014/main" id="{07CDEE8B-88AB-9E6E-ECCD-D607AB6CFC8A}"/>
              </a:ext>
            </a:extLst>
          </p:cNvPr>
          <p:cNvSpPr/>
          <p:nvPr/>
        </p:nvSpPr>
        <p:spPr>
          <a:xfrm>
            <a:off x="4898776" y="34924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Tree>
    <p:extLst>
      <p:ext uri="{BB962C8B-B14F-4D97-AF65-F5344CB8AC3E}">
        <p14:creationId xmlns:p14="http://schemas.microsoft.com/office/powerpoint/2010/main" val="15731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75652" y="7590"/>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Car manager</a:t>
            </a:r>
          </a:p>
          <a:p>
            <a:r>
              <a:rPr lang="en-US" sz="1200" dirty="0">
                <a:latin typeface="Amazon Ember" panose="020B0603020204020204" pitchFamily="34" charset="0"/>
                <a:ea typeface="Amazon Ember" panose="020B0603020204020204" pitchFamily="34" charset="0"/>
                <a:cs typeface="Amazon Ember" panose="020B0603020204020204" pitchFamily="34" charset="0"/>
              </a:rPr>
              <a:t>Event staff members use the car manager feature to add cars to DREM via car activation. It’s also used to remotely restart the AWS </a:t>
            </a:r>
            <a:r>
              <a:rPr lang="en-US" sz="1200"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200" dirty="0">
                <a:latin typeface="Amazon Ember" panose="020B0603020204020204" pitchFamily="34" charset="0"/>
                <a:ea typeface="Amazon Ember" panose="020B0603020204020204" pitchFamily="34" charset="0"/>
                <a:cs typeface="Amazon Ember" panose="020B0603020204020204" pitchFamily="34" charset="0"/>
              </a:rPr>
              <a:t> service on a car.</a:t>
            </a:r>
          </a:p>
        </p:txBody>
      </p:sp>
      <p:sp>
        <p:nvSpPr>
          <p:cNvPr id="46" name="NumBox 6">
            <a:extLst>
              <a:ext uri="{FF2B5EF4-FFF2-40B4-BE49-F238E27FC236}">
                <a16:creationId xmlns:a16="http://schemas.microsoft.com/office/drawing/2014/main" id="{75F938A2-8C1D-F740-8DF5-0F1D9E603E4D}"/>
              </a:ext>
            </a:extLst>
          </p:cNvPr>
          <p:cNvSpPr/>
          <p:nvPr/>
        </p:nvSpPr>
        <p:spPr>
          <a:xfrm>
            <a:off x="9041471" y="37338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47" name="NumBox 5">
            <a:extLst>
              <a:ext uri="{FF2B5EF4-FFF2-40B4-BE49-F238E27FC236}">
                <a16:creationId xmlns:a16="http://schemas.microsoft.com/office/drawing/2014/main" id="{A2290CE2-D8F1-634A-905A-BA66C42AEBC9}"/>
              </a:ext>
            </a:extLst>
          </p:cNvPr>
          <p:cNvSpPr/>
          <p:nvPr/>
        </p:nvSpPr>
        <p:spPr>
          <a:xfrm>
            <a:off x="9082687" y="281088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48" name="NumBox 4">
            <a:extLst>
              <a:ext uri="{FF2B5EF4-FFF2-40B4-BE49-F238E27FC236}">
                <a16:creationId xmlns:a16="http://schemas.microsoft.com/office/drawing/2014/main" id="{DB3429CA-DC02-CB4C-880D-98CA93789536}"/>
              </a:ext>
            </a:extLst>
          </p:cNvPr>
          <p:cNvSpPr/>
          <p:nvPr/>
        </p:nvSpPr>
        <p:spPr>
          <a:xfrm>
            <a:off x="9072919" y="207493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060713" y="136085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68642" y="68897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68379" y="9619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38431" y="56254"/>
            <a:ext cx="2819400" cy="507831"/>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Event staff complete and submit a new car activation request in the DREM Web app and submit the request to</a:t>
            </a:r>
            <a:r>
              <a:rPr lang="en-US" sz="900" b="1" dirty="0">
                <a:latin typeface="Amazon Ember" panose="020B0603020204020204" pitchFamily="34" charset="0"/>
                <a:ea typeface="Amazon Ember" panose="020B0603020204020204" pitchFamily="34" charset="0"/>
                <a:cs typeface="Amazon Ember" panose="020B0603020204020204" pitchFamily="34" charset="0"/>
              </a:rPr>
              <a:t> AWS AppSync.</a:t>
            </a:r>
          </a:p>
        </p:txBody>
      </p:sp>
      <p:grpSp>
        <p:nvGrpSpPr>
          <p:cNvPr id="18" name="Group 17">
            <a:extLst>
              <a:ext uri="{FF2B5EF4-FFF2-40B4-BE49-F238E27FC236}">
                <a16:creationId xmlns:a16="http://schemas.microsoft.com/office/drawing/2014/main" id="{C1026B94-CC10-E66F-3CA3-F020F6E1DEE8}"/>
              </a:ext>
            </a:extLst>
          </p:cNvPr>
          <p:cNvGrpSpPr/>
          <p:nvPr/>
        </p:nvGrpSpPr>
        <p:grpSpPr>
          <a:xfrm>
            <a:off x="-123880" y="4144226"/>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a:t>
              </a:r>
            </a:p>
          </p:txBody>
        </p:sp>
      </p:grpSp>
      <p:cxnSp>
        <p:nvCxnSpPr>
          <p:cNvPr id="25" name="Elbow Connector 24">
            <a:extLst>
              <a:ext uri="{FF2B5EF4-FFF2-40B4-BE49-F238E27FC236}">
                <a16:creationId xmlns:a16="http://schemas.microsoft.com/office/drawing/2014/main" id="{FA64C2F0-77BB-3973-E4BE-A8E2B57B149B}"/>
              </a:ext>
            </a:extLst>
          </p:cNvPr>
          <p:cNvCxnSpPr>
            <a:cxnSpLocks/>
            <a:stCxn id="19" idx="1"/>
            <a:endCxn id="33" idx="1"/>
          </p:cNvCxnSpPr>
          <p:nvPr/>
        </p:nvCxnSpPr>
        <p:spPr>
          <a:xfrm flipV="1">
            <a:off x="857989" y="3634355"/>
            <a:ext cx="814421" cy="744821"/>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34C2F-E08E-CC0E-640B-2B35C65C764C}"/>
              </a:ext>
            </a:extLst>
          </p:cNvPr>
          <p:cNvSpPr/>
          <p:nvPr/>
        </p:nvSpPr>
        <p:spPr>
          <a:xfrm>
            <a:off x="2562108" y="1443375"/>
            <a:ext cx="4556716" cy="430400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7343" y="1443375"/>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738302" y="1884820"/>
            <a:ext cx="4259708" cy="3689937"/>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28505" y="1873441"/>
            <a:ext cx="381000" cy="376814"/>
          </a:xfrm>
          <a:prstGeom prst="rect">
            <a:avLst/>
          </a:prstGeom>
        </p:spPr>
      </p:pic>
      <p:sp>
        <p:nvSpPr>
          <p:cNvPr id="56" name="TextBox 55">
            <a:extLst>
              <a:ext uri="{FF2B5EF4-FFF2-40B4-BE49-F238E27FC236}">
                <a16:creationId xmlns:a16="http://schemas.microsoft.com/office/drawing/2014/main" id="{76C3394B-852D-90D2-FFF5-7C0BE141D2E8}"/>
              </a:ext>
            </a:extLst>
          </p:cNvPr>
          <p:cNvSpPr txBox="1"/>
          <p:nvPr/>
        </p:nvSpPr>
        <p:spPr>
          <a:xfrm>
            <a:off x="9338741" y="617746"/>
            <a:ext cx="2819400" cy="646331"/>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The activation request is sent to </a:t>
            </a:r>
            <a:r>
              <a:rPr lang="en-US" sz="900" b="1" dirty="0">
                <a:latin typeface="Amazon Ember" panose="020B0603020204020204" pitchFamily="34" charset="0"/>
                <a:ea typeface="Amazon Ember" panose="020B0603020204020204" pitchFamily="34" charset="0"/>
                <a:cs typeface="Amazon Ember" panose="020B0603020204020204" pitchFamily="34" charset="0"/>
              </a:rPr>
              <a:t>AWS AppSync </a:t>
            </a:r>
            <a:r>
              <a:rPr lang="en-US" sz="900" dirty="0">
                <a:latin typeface="Amazon Ember" panose="020B0603020204020204" pitchFamily="34" charset="0"/>
                <a:ea typeface="Amazon Ember" panose="020B0603020204020204" pitchFamily="34" charset="0"/>
                <a:cs typeface="Amazon Ember" panose="020B0603020204020204" pitchFamily="34" charset="0"/>
              </a:rPr>
              <a:t>which validates the requestor’s authorization with </a:t>
            </a:r>
            <a:r>
              <a:rPr lang="en-US" sz="90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900" dirty="0">
                <a:latin typeface="Amazon Ember" panose="020B0603020204020204" pitchFamily="34" charset="0"/>
                <a:ea typeface="Amazon Ember" panose="020B0603020204020204" pitchFamily="34" charset="0"/>
                <a:cs typeface="Amazon Ember" panose="020B0603020204020204" pitchFamily="34" charset="0"/>
              </a:rPr>
              <a:t>and then triggers an </a:t>
            </a:r>
            <a:r>
              <a:rPr lang="en-US" sz="900" b="1" dirty="0">
                <a:latin typeface="Amazon Ember" panose="020B0603020204020204" pitchFamily="34" charset="0"/>
                <a:ea typeface="Amazon Ember" panose="020B0603020204020204" pitchFamily="34" charset="0"/>
                <a:cs typeface="Amazon Ember" panose="020B0603020204020204" pitchFamily="34" charset="0"/>
              </a:rPr>
              <a:t>AWS Lambda</a:t>
            </a:r>
            <a:r>
              <a:rPr lang="en-US" sz="900" dirty="0">
                <a:latin typeface="Amazon Ember" panose="020B0603020204020204" pitchFamily="34" charset="0"/>
                <a:ea typeface="Amazon Ember" panose="020B0603020204020204" pitchFamily="34" charset="0"/>
                <a:cs typeface="Amazon Ember" panose="020B0603020204020204" pitchFamily="34" charset="0"/>
              </a:rPr>
              <a:t> function.</a:t>
            </a:r>
            <a:endParaRPr lang="en-US" sz="9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7" name="TextBox 56">
            <a:extLst>
              <a:ext uri="{FF2B5EF4-FFF2-40B4-BE49-F238E27FC236}">
                <a16:creationId xmlns:a16="http://schemas.microsoft.com/office/drawing/2014/main" id="{2E9B33A1-6322-B680-E341-4608E58F6B54}"/>
              </a:ext>
            </a:extLst>
          </p:cNvPr>
          <p:cNvSpPr txBox="1"/>
          <p:nvPr/>
        </p:nvSpPr>
        <p:spPr>
          <a:xfrm>
            <a:off x="9338431" y="1331831"/>
            <a:ext cx="2819400" cy="646331"/>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The </a:t>
            </a:r>
            <a:r>
              <a:rPr lang="en-US" sz="90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900" dirty="0">
                <a:latin typeface="Amazon Ember" panose="020B0603020204020204" pitchFamily="34" charset="0"/>
                <a:ea typeface="Amazon Ember" panose="020B0603020204020204" pitchFamily="34" charset="0"/>
                <a:cs typeface="Amazon Ember" panose="020B0603020204020204" pitchFamily="34" charset="0"/>
              </a:rPr>
              <a:t>function creates a new </a:t>
            </a:r>
            <a:r>
              <a:rPr lang="en-US" sz="900" b="1" dirty="0">
                <a:latin typeface="Amazon Ember" panose="020B0603020204020204" pitchFamily="34" charset="0"/>
                <a:ea typeface="Amazon Ember" panose="020B0603020204020204" pitchFamily="34" charset="0"/>
                <a:cs typeface="Amazon Ember" panose="020B0603020204020204" pitchFamily="34" charset="0"/>
                <a:hlinkClick r:id="rId9"/>
              </a:rPr>
              <a:t>AWS Systems Manager Hybrid Activation</a:t>
            </a:r>
            <a:r>
              <a:rPr lang="en-US" sz="900" b="1" dirty="0">
                <a:latin typeface="Amazon Ember" panose="020B0603020204020204" pitchFamily="34" charset="0"/>
                <a:ea typeface="Amazon Ember" panose="020B0603020204020204" pitchFamily="34" charset="0"/>
                <a:cs typeface="Amazon Ember" panose="020B0603020204020204" pitchFamily="34" charset="0"/>
              </a:rPr>
              <a:t> </a:t>
            </a:r>
            <a:r>
              <a:rPr lang="en-US" sz="900" dirty="0">
                <a:latin typeface="Amazon Ember" panose="020B0603020204020204" pitchFamily="34" charset="0"/>
                <a:ea typeface="Amazon Ember" panose="020B0603020204020204" pitchFamily="34" charset="0"/>
                <a:cs typeface="Amazon Ember" panose="020B0603020204020204" pitchFamily="34" charset="0"/>
              </a:rPr>
              <a:t>and returns a CLI command with the activation information passed back to event staff.</a:t>
            </a:r>
          </a:p>
        </p:txBody>
      </p:sp>
      <p:sp>
        <p:nvSpPr>
          <p:cNvPr id="61" name="TextBox 60">
            <a:extLst>
              <a:ext uri="{FF2B5EF4-FFF2-40B4-BE49-F238E27FC236}">
                <a16:creationId xmlns:a16="http://schemas.microsoft.com/office/drawing/2014/main" id="{7C14B658-687C-EBD5-31CA-E0DD01176ACD}"/>
              </a:ext>
            </a:extLst>
          </p:cNvPr>
          <p:cNvSpPr txBox="1"/>
          <p:nvPr/>
        </p:nvSpPr>
        <p:spPr>
          <a:xfrm>
            <a:off x="9329699" y="2035771"/>
            <a:ext cx="2819400" cy="646331"/>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An event staff member logs directly in to the </a:t>
            </a:r>
            <a:r>
              <a:rPr lang="en-US" sz="900" b="1" dirty="0">
                <a:latin typeface="Amazon Ember" panose="020B0603020204020204" pitchFamily="34" charset="0"/>
                <a:ea typeface="Amazon Ember" panose="020B0603020204020204" pitchFamily="34" charset="0"/>
                <a:cs typeface="Amazon Ember" panose="020B0603020204020204" pitchFamily="34" charset="0"/>
              </a:rPr>
              <a:t>AWS DeepRacer car </a:t>
            </a:r>
            <a:r>
              <a:rPr lang="en-US" sz="900" dirty="0">
                <a:latin typeface="Amazon Ember" panose="020B0603020204020204" pitchFamily="34" charset="0"/>
                <a:ea typeface="Amazon Ember" panose="020B0603020204020204" pitchFamily="34" charset="0"/>
                <a:cs typeface="Amazon Ember" panose="020B0603020204020204" pitchFamily="34" charset="0"/>
              </a:rPr>
              <a:t>and runs the generated CLI command, activating the car with </a:t>
            </a:r>
            <a:r>
              <a:rPr lang="en-US" sz="900" b="1" dirty="0">
                <a:latin typeface="Amazon Ember" panose="020B0603020204020204" pitchFamily="34" charset="0"/>
                <a:ea typeface="Amazon Ember" panose="020B0603020204020204" pitchFamily="34" charset="0"/>
                <a:cs typeface="Amazon Ember" panose="020B0603020204020204" pitchFamily="34" charset="0"/>
              </a:rPr>
              <a:t>AWS System Manager.</a:t>
            </a:r>
          </a:p>
        </p:txBody>
      </p:sp>
      <p:sp>
        <p:nvSpPr>
          <p:cNvPr id="67" name="TextBox 66">
            <a:extLst>
              <a:ext uri="{FF2B5EF4-FFF2-40B4-BE49-F238E27FC236}">
                <a16:creationId xmlns:a16="http://schemas.microsoft.com/office/drawing/2014/main" id="{5C86C60D-81D4-2B94-5CFE-DE04E6773174}"/>
              </a:ext>
            </a:extLst>
          </p:cNvPr>
          <p:cNvSpPr txBox="1"/>
          <p:nvPr/>
        </p:nvSpPr>
        <p:spPr>
          <a:xfrm>
            <a:off x="9313160" y="2725784"/>
            <a:ext cx="2819400" cy="923330"/>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An event staff member submits commands to remotely to administer the </a:t>
            </a:r>
            <a:r>
              <a:rPr lang="en-US" sz="900" b="1" dirty="0">
                <a:latin typeface="Amazon Ember" panose="020B0603020204020204" pitchFamily="34" charset="0"/>
                <a:ea typeface="Amazon Ember" panose="020B0603020204020204" pitchFamily="34" charset="0"/>
                <a:cs typeface="Amazon Ember" panose="020B0603020204020204" pitchFamily="34" charset="0"/>
              </a:rPr>
              <a:t>AWS DeepRacer car</a:t>
            </a:r>
            <a:r>
              <a:rPr lang="en-US" sz="900" dirty="0">
                <a:latin typeface="Amazon Ember" panose="020B0603020204020204" pitchFamily="34" charset="0"/>
                <a:ea typeface="Amazon Ember" panose="020B0603020204020204" pitchFamily="34" charset="0"/>
                <a:cs typeface="Amazon Ember" panose="020B0603020204020204" pitchFamily="34" charset="0"/>
              </a:rPr>
              <a:t> such as delete all models, restart </a:t>
            </a:r>
            <a:r>
              <a:rPr lang="en-US" sz="900" dirty="0">
                <a:latin typeface="Amazon Ember" panose="020B0603020204020204" pitchFamily="34" charset="0"/>
                <a:ea typeface="Amazon Ember" panose="020B0603020204020204" pitchFamily="34" charset="0"/>
                <a:cs typeface="Amazon Ember" panose="020B0603020204020204" pitchFamily="34" charset="0"/>
                <a:hlinkClick r:id="rId10"/>
              </a:rPr>
              <a:t>ROS</a:t>
            </a:r>
            <a:r>
              <a:rPr lang="en-US" sz="900" dirty="0">
                <a:latin typeface="Amazon Ember" panose="020B0603020204020204" pitchFamily="34" charset="0"/>
                <a:ea typeface="Amazon Ember" panose="020B0603020204020204" pitchFamily="34" charset="0"/>
                <a:cs typeface="Amazon Ember" panose="020B0603020204020204" pitchFamily="34" charset="0"/>
              </a:rPr>
              <a:t> (Robot Operating System), or update tail light color. The command requests are submitted to</a:t>
            </a:r>
            <a:r>
              <a:rPr lang="en-US" sz="900" b="1" dirty="0">
                <a:latin typeface="Amazon Ember" panose="020B0603020204020204" pitchFamily="34" charset="0"/>
                <a:ea typeface="Amazon Ember" panose="020B0603020204020204" pitchFamily="34" charset="0"/>
                <a:cs typeface="Amazon Ember" panose="020B0603020204020204" pitchFamily="34" charset="0"/>
              </a:rPr>
              <a:t> AWS AppSync.</a:t>
            </a: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1" name="TextBox 70">
            <a:extLst>
              <a:ext uri="{FF2B5EF4-FFF2-40B4-BE49-F238E27FC236}">
                <a16:creationId xmlns:a16="http://schemas.microsoft.com/office/drawing/2014/main" id="{02685C71-A68F-74A9-3022-09B4A0C8914E}"/>
              </a:ext>
            </a:extLst>
          </p:cNvPr>
          <p:cNvSpPr txBox="1"/>
          <p:nvPr/>
        </p:nvSpPr>
        <p:spPr>
          <a:xfrm>
            <a:off x="9291582" y="3683093"/>
            <a:ext cx="2819400" cy="646331"/>
          </a:xfrm>
          <a:prstGeom prst="rect">
            <a:avLst/>
          </a:prstGeom>
          <a:noFill/>
        </p:spPr>
        <p:txBody>
          <a:bodyPr wrap="square" rtlCol="0">
            <a:spAutoFit/>
          </a:bodyPr>
          <a:lstStyle/>
          <a:p>
            <a:r>
              <a:rPr lang="en-GB" sz="900" dirty="0">
                <a:latin typeface="Amazon Ember" panose="020B0603020204020204" pitchFamily="34" charset="0"/>
                <a:ea typeface="Amazon Ember" panose="020B0603020204020204" pitchFamily="34" charset="0"/>
                <a:cs typeface="Amazon Ember" panose="020B0603020204020204" pitchFamily="34" charset="0"/>
              </a:rPr>
              <a:t>Commands are sent via </a:t>
            </a:r>
            <a:r>
              <a:rPr lang="en-GB" sz="900" b="1" dirty="0">
                <a:latin typeface="Amazon Ember" panose="020B0603020204020204" pitchFamily="34" charset="0"/>
                <a:ea typeface="Amazon Ember" panose="020B0603020204020204" pitchFamily="34" charset="0"/>
                <a:cs typeface="Amazon Ember" panose="020B0603020204020204" pitchFamily="34" charset="0"/>
              </a:rPr>
              <a:t>AWS AppSync</a:t>
            </a:r>
            <a:r>
              <a:rPr lang="en-GB" sz="900" dirty="0">
                <a:latin typeface="Amazon Ember" panose="020B0603020204020204" pitchFamily="34" charset="0"/>
                <a:ea typeface="Amazon Ember" panose="020B0603020204020204" pitchFamily="34" charset="0"/>
                <a:cs typeface="Amazon Ember" panose="020B0603020204020204" pitchFamily="34" charset="0"/>
              </a:rPr>
              <a:t>, </a:t>
            </a:r>
            <a:r>
              <a:rPr lang="en-GB" sz="900" b="1" dirty="0">
                <a:latin typeface="Amazon Ember" panose="020B0603020204020204" pitchFamily="34" charset="0"/>
                <a:ea typeface="Amazon Ember" panose="020B0603020204020204" pitchFamily="34" charset="0"/>
                <a:cs typeface="Amazon Ember" panose="020B0603020204020204" pitchFamily="34" charset="0"/>
              </a:rPr>
              <a:t>AWS Lambda</a:t>
            </a:r>
            <a:r>
              <a:rPr lang="en-GB" sz="900" dirty="0">
                <a:latin typeface="Amazon Ember" panose="020B0603020204020204" pitchFamily="34" charset="0"/>
                <a:ea typeface="Amazon Ember" panose="020B0603020204020204" pitchFamily="34" charset="0"/>
                <a:cs typeface="Amazon Ember" panose="020B0603020204020204" pitchFamily="34" charset="0"/>
              </a:rPr>
              <a:t>, and </a:t>
            </a:r>
            <a:r>
              <a:rPr lang="en-GB" sz="900" b="1" dirty="0">
                <a:latin typeface="Amazon Ember" panose="020B0603020204020204" pitchFamily="34" charset="0"/>
                <a:ea typeface="Amazon Ember" panose="020B0603020204020204" pitchFamily="34" charset="0"/>
                <a:cs typeface="Amazon Ember" panose="020B0603020204020204" pitchFamily="34" charset="0"/>
              </a:rPr>
              <a:t>AWS Systems Manager</a:t>
            </a:r>
            <a:r>
              <a:rPr lang="en-GB" sz="900" dirty="0">
                <a:latin typeface="Amazon Ember" panose="020B0603020204020204" pitchFamily="34" charset="0"/>
                <a:ea typeface="Amazon Ember" panose="020B0603020204020204" pitchFamily="34" charset="0"/>
                <a:cs typeface="Amazon Ember" panose="020B0603020204020204" pitchFamily="34" charset="0"/>
              </a:rPr>
              <a:t> and sent to </a:t>
            </a:r>
            <a:r>
              <a:rPr lang="en-GB" sz="900" b="1" dirty="0">
                <a:latin typeface="Amazon Ember" panose="020B0603020204020204" pitchFamily="34" charset="0"/>
                <a:ea typeface="Amazon Ember" panose="020B0603020204020204" pitchFamily="34" charset="0"/>
                <a:cs typeface="Amazon Ember" panose="020B0603020204020204" pitchFamily="34" charset="0"/>
              </a:rPr>
              <a:t>AWS DeepRacer</a:t>
            </a:r>
            <a:r>
              <a:rPr lang="en-GB" sz="900" dirty="0">
                <a:latin typeface="Amazon Ember" panose="020B0603020204020204" pitchFamily="34" charset="0"/>
                <a:ea typeface="Amazon Ember" panose="020B0603020204020204" pitchFamily="34" charset="0"/>
                <a:cs typeface="Amazon Ember" panose="020B0603020204020204" pitchFamily="34" charset="0"/>
              </a:rPr>
              <a:t> cars as </a:t>
            </a:r>
            <a:r>
              <a:rPr lang="en-GB" sz="900" b="1" dirty="0">
                <a:latin typeface="Amazon Ember" panose="020B0603020204020204" pitchFamily="34" charset="0"/>
                <a:ea typeface="Amazon Ember" panose="020B0603020204020204" pitchFamily="34" charset="0"/>
                <a:cs typeface="Amazon Ember" panose="020B0603020204020204" pitchFamily="34" charset="0"/>
              </a:rPr>
              <a:t>AWS Systems Manager Run Commands.</a:t>
            </a:r>
          </a:p>
        </p:txBody>
      </p:sp>
      <p:grpSp>
        <p:nvGrpSpPr>
          <p:cNvPr id="40" name="Group 39">
            <a:extLst>
              <a:ext uri="{FF2B5EF4-FFF2-40B4-BE49-F238E27FC236}">
                <a16:creationId xmlns:a16="http://schemas.microsoft.com/office/drawing/2014/main" id="{8ADEF74B-207C-0F92-05A6-3CAB58A211C4}"/>
              </a:ext>
            </a:extLst>
          </p:cNvPr>
          <p:cNvGrpSpPr/>
          <p:nvPr/>
        </p:nvGrpSpPr>
        <p:grpSpPr>
          <a:xfrm>
            <a:off x="1236196" y="3374565"/>
            <a:ext cx="1392006" cy="903041"/>
            <a:chOff x="6645239" y="3856441"/>
            <a:chExt cx="2279650" cy="1478885"/>
          </a:xfrm>
        </p:grpSpPr>
        <p:pic>
          <p:nvPicPr>
            <p:cNvPr id="33" name="Graphic 7">
              <a:extLst>
                <a:ext uri="{FF2B5EF4-FFF2-40B4-BE49-F238E27FC236}">
                  <a16:creationId xmlns:a16="http://schemas.microsoft.com/office/drawing/2014/main" id="{9C4336A6-8868-469D-C98F-889DB2528BFB}"/>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59614" y="3856441"/>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5">
              <a:extLst>
                <a:ext uri="{FF2B5EF4-FFF2-40B4-BE49-F238E27FC236}">
                  <a16:creationId xmlns:a16="http://schemas.microsoft.com/office/drawing/2014/main" id="{B0CC29DE-3426-51CA-012F-D723ED7FA7B2}"/>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chemeClr val="tx2"/>
                  </a:solidFill>
                  <a:latin typeface="Arial" panose="020B0604020202020204" pitchFamily="34" charset="0"/>
                  <a:ea typeface="Amazon Ember" panose="020B0603020204020204" pitchFamily="34" charset="0"/>
                  <a:cs typeface="Arial" panose="020B0604020202020204" pitchFamily="34" charset="0"/>
                </a:rPr>
                <a:t>Car Activation Page</a:t>
              </a:r>
            </a:p>
          </p:txBody>
        </p:sp>
      </p:grpSp>
      <p:grpSp>
        <p:nvGrpSpPr>
          <p:cNvPr id="10" name="Group 9">
            <a:extLst>
              <a:ext uri="{FF2B5EF4-FFF2-40B4-BE49-F238E27FC236}">
                <a16:creationId xmlns:a16="http://schemas.microsoft.com/office/drawing/2014/main" id="{544C2744-AD17-CB35-BB5E-0059929B87CD}"/>
              </a:ext>
            </a:extLst>
          </p:cNvPr>
          <p:cNvGrpSpPr/>
          <p:nvPr/>
        </p:nvGrpSpPr>
        <p:grpSpPr>
          <a:xfrm>
            <a:off x="3087251" y="4370792"/>
            <a:ext cx="1823143" cy="1115608"/>
            <a:chOff x="3087251" y="4229181"/>
            <a:chExt cx="1823143" cy="1115608"/>
          </a:xfrm>
        </p:grpSpPr>
        <p:grpSp>
          <p:nvGrpSpPr>
            <p:cNvPr id="21" name="Group 20">
              <a:extLst>
                <a:ext uri="{FF2B5EF4-FFF2-40B4-BE49-F238E27FC236}">
                  <a16:creationId xmlns:a16="http://schemas.microsoft.com/office/drawing/2014/main" id="{279A2C05-7CD6-B116-27EC-6006009AB58D}"/>
                </a:ext>
              </a:extLst>
            </p:cNvPr>
            <p:cNvGrpSpPr>
              <a:grpSpLocks noChangeAspect="1"/>
            </p:cNvGrpSpPr>
            <p:nvPr/>
          </p:nvGrpSpPr>
          <p:grpSpPr>
            <a:xfrm>
              <a:off x="3087251" y="4615548"/>
              <a:ext cx="1823143" cy="678259"/>
              <a:chOff x="4491231" y="1184189"/>
              <a:chExt cx="2292350" cy="862122"/>
            </a:xfrm>
          </p:grpSpPr>
          <p:pic>
            <p:nvPicPr>
              <p:cNvPr id="23" name="Graphic 17">
                <a:extLst>
                  <a:ext uri="{FF2B5EF4-FFF2-40B4-BE49-F238E27FC236}">
                    <a16:creationId xmlns:a16="http://schemas.microsoft.com/office/drawing/2014/main" id="{06035470-9FBA-3C9F-6C79-681985BFC355}"/>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283714" y="1184189"/>
                <a:ext cx="574866" cy="5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1">
                <a:extLst>
                  <a:ext uri="{FF2B5EF4-FFF2-40B4-BE49-F238E27FC236}">
                    <a16:creationId xmlns:a16="http://schemas.microsoft.com/office/drawing/2014/main" id="{287A44F8-6F8C-EA56-C155-40F6C28449E5}"/>
                  </a:ext>
                </a:extLst>
              </p:cNvPr>
              <p:cNvSpPr txBox="1">
                <a:spLocks noChangeArrowheads="1"/>
              </p:cNvSpPr>
              <p:nvPr/>
            </p:nvSpPr>
            <p:spPr bwMode="auto">
              <a:xfrm>
                <a:off x="4491231" y="1752905"/>
                <a:ext cx="2292350" cy="29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Cognito</a:t>
                </a:r>
              </a:p>
            </p:txBody>
          </p:sp>
        </p:grpSp>
        <p:sp>
          <p:nvSpPr>
            <p:cNvPr id="30" name="Rectangle 29">
              <a:extLst>
                <a:ext uri="{FF2B5EF4-FFF2-40B4-BE49-F238E27FC236}">
                  <a16:creationId xmlns:a16="http://schemas.microsoft.com/office/drawing/2014/main" id="{C1DA1564-5B30-0F61-7D15-8C62153E2C62}"/>
                </a:ext>
              </a:extLst>
            </p:cNvPr>
            <p:cNvSpPr/>
            <p:nvPr/>
          </p:nvSpPr>
          <p:spPr>
            <a:xfrm>
              <a:off x="3315391" y="4229181"/>
              <a:ext cx="1330843" cy="1115608"/>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Access Management Module</a:t>
              </a:r>
            </a:p>
          </p:txBody>
        </p:sp>
      </p:grpSp>
      <p:pic>
        <p:nvPicPr>
          <p:cNvPr id="31" name="Picture 2" descr="Amazon.com: AWS DeepRacer – Fully autonomous 1/18th scale race car for  developers | With open source projects : Amazon Devices &amp; Accessories">
            <a:extLst>
              <a:ext uri="{FF2B5EF4-FFF2-40B4-BE49-F238E27FC236}">
                <a16:creationId xmlns:a16="http://schemas.microsoft.com/office/drawing/2014/main" id="{03C3F7A5-5377-FFD8-4B50-620D4DDF11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43325" y="2938109"/>
            <a:ext cx="1407256" cy="1407256"/>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289CC9CD-914F-A284-157B-10A5469EBCAE}"/>
              </a:ext>
            </a:extLst>
          </p:cNvPr>
          <p:cNvGrpSpPr/>
          <p:nvPr/>
        </p:nvGrpSpPr>
        <p:grpSpPr>
          <a:xfrm>
            <a:off x="1246587" y="4693827"/>
            <a:ext cx="1392006" cy="903041"/>
            <a:chOff x="6645239" y="3856441"/>
            <a:chExt cx="2279650" cy="1478885"/>
          </a:xfrm>
        </p:grpSpPr>
        <p:pic>
          <p:nvPicPr>
            <p:cNvPr id="34" name="Graphic 7">
              <a:extLst>
                <a:ext uri="{FF2B5EF4-FFF2-40B4-BE49-F238E27FC236}">
                  <a16:creationId xmlns:a16="http://schemas.microsoft.com/office/drawing/2014/main" id="{3355F165-5C0D-4825-66F0-4074E4E38F85}"/>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59614" y="3856441"/>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15">
              <a:extLst>
                <a:ext uri="{FF2B5EF4-FFF2-40B4-BE49-F238E27FC236}">
                  <a16:creationId xmlns:a16="http://schemas.microsoft.com/office/drawing/2014/main" id="{9A23CC77-CF25-E859-18D8-3BE4FFC7C6A7}"/>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chemeClr val="tx2"/>
                  </a:solidFill>
                  <a:latin typeface="Arial" panose="020B0604020202020204" pitchFamily="34" charset="0"/>
                  <a:ea typeface="Amazon Ember" panose="020B0603020204020204" pitchFamily="34" charset="0"/>
                  <a:cs typeface="Arial" panose="020B0604020202020204" pitchFamily="34" charset="0"/>
                </a:rPr>
                <a:t>Car Management Page</a:t>
              </a:r>
            </a:p>
          </p:txBody>
        </p:sp>
      </p:grpSp>
      <p:cxnSp>
        <p:nvCxnSpPr>
          <p:cNvPr id="45" name="Elbow Connector 44">
            <a:extLst>
              <a:ext uri="{FF2B5EF4-FFF2-40B4-BE49-F238E27FC236}">
                <a16:creationId xmlns:a16="http://schemas.microsoft.com/office/drawing/2014/main" id="{7AF888F0-A9EB-AD72-FD06-95D9648344A1}"/>
              </a:ext>
            </a:extLst>
          </p:cNvPr>
          <p:cNvCxnSpPr>
            <a:cxnSpLocks/>
            <a:stCxn id="34" idx="3"/>
            <a:endCxn id="65" idx="1"/>
          </p:cNvCxnSpPr>
          <p:nvPr/>
        </p:nvCxnSpPr>
        <p:spPr>
          <a:xfrm flipV="1">
            <a:off x="2202380" y="3630070"/>
            <a:ext cx="1542104" cy="1323547"/>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DAE5E9C7-7D45-3176-7A56-D903CDF3D442}"/>
              </a:ext>
            </a:extLst>
          </p:cNvPr>
          <p:cNvCxnSpPr>
            <a:cxnSpLocks/>
            <a:stCxn id="66" idx="2"/>
            <a:endCxn id="30" idx="0"/>
          </p:cNvCxnSpPr>
          <p:nvPr/>
        </p:nvCxnSpPr>
        <p:spPr>
          <a:xfrm rot="16200000" flipH="1">
            <a:off x="3843203" y="4233182"/>
            <a:ext cx="273080" cy="2140"/>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5DBCD5E2-A020-3FC8-6190-DF49198E6E7F}"/>
              </a:ext>
            </a:extLst>
          </p:cNvPr>
          <p:cNvGrpSpPr/>
          <p:nvPr/>
        </p:nvGrpSpPr>
        <p:grpSpPr>
          <a:xfrm>
            <a:off x="4184634" y="3401471"/>
            <a:ext cx="1889039" cy="694868"/>
            <a:chOff x="4487863" y="1376570"/>
            <a:chExt cx="2292350" cy="853101"/>
          </a:xfrm>
        </p:grpSpPr>
        <p:pic>
          <p:nvPicPr>
            <p:cNvPr id="60" name="Graphic 10">
              <a:extLst>
                <a:ext uri="{FF2B5EF4-FFF2-40B4-BE49-F238E27FC236}">
                  <a16:creationId xmlns:a16="http://schemas.microsoft.com/office/drawing/2014/main" id="{157D3E10-CF4B-9933-C557-A34BECEC70AD}"/>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5356631" y="1376570"/>
              <a:ext cx="554812" cy="56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20">
              <a:extLst>
                <a:ext uri="{FF2B5EF4-FFF2-40B4-BE49-F238E27FC236}">
                  <a16:creationId xmlns:a16="http://schemas.microsoft.com/office/drawing/2014/main" id="{446975E5-3918-EF00-7791-F1DDB3A3CC22}"/>
                </a:ext>
              </a:extLst>
            </p:cNvPr>
            <p:cNvSpPr txBox="1">
              <a:spLocks noChangeArrowheads="1"/>
            </p:cNvSpPr>
            <p:nvPr/>
          </p:nvSpPr>
          <p:spPr bwMode="auto">
            <a:xfrm>
              <a:off x="4487863" y="1946275"/>
              <a:ext cx="2292350" cy="28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64" name="Group 63">
            <a:extLst>
              <a:ext uri="{FF2B5EF4-FFF2-40B4-BE49-F238E27FC236}">
                <a16:creationId xmlns:a16="http://schemas.microsoft.com/office/drawing/2014/main" id="{A218BAF3-68C7-FA6C-1B57-F3A1262A4C6E}"/>
              </a:ext>
            </a:extLst>
          </p:cNvPr>
          <p:cNvGrpSpPr>
            <a:grpSpLocks noChangeAspect="1"/>
          </p:cNvGrpSpPr>
          <p:nvPr/>
        </p:nvGrpSpPr>
        <p:grpSpPr>
          <a:xfrm>
            <a:off x="3040805" y="3401470"/>
            <a:ext cx="1875735" cy="696242"/>
            <a:chOff x="9047163" y="1374031"/>
            <a:chExt cx="2279650" cy="856063"/>
          </a:xfrm>
        </p:grpSpPr>
        <p:pic>
          <p:nvPicPr>
            <p:cNvPr id="65" name="Graphic 32">
              <a:extLst>
                <a:ext uri="{FF2B5EF4-FFF2-40B4-BE49-F238E27FC236}">
                  <a16:creationId xmlns:a16="http://schemas.microsoft.com/office/drawing/2014/main" id="{4DEE10FB-991E-CC7A-1181-690B8DF474A6}"/>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9902370" y="1374031"/>
              <a:ext cx="555652" cy="56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15">
              <a:extLst>
                <a:ext uri="{FF2B5EF4-FFF2-40B4-BE49-F238E27FC236}">
                  <a16:creationId xmlns:a16="http://schemas.microsoft.com/office/drawing/2014/main" id="{3D704CBE-E8C1-A4BC-3D3B-BB8FE3A2F403}"/>
                </a:ext>
              </a:extLst>
            </p:cNvPr>
            <p:cNvSpPr txBox="1">
              <a:spLocks noChangeArrowheads="1"/>
            </p:cNvSpPr>
            <p:nvPr/>
          </p:nvSpPr>
          <p:spPr bwMode="auto">
            <a:xfrm>
              <a:off x="9047163" y="1946275"/>
              <a:ext cx="2279650" cy="28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cxnSp>
        <p:nvCxnSpPr>
          <p:cNvPr id="72" name="Elbow Connector 71">
            <a:extLst>
              <a:ext uri="{FF2B5EF4-FFF2-40B4-BE49-F238E27FC236}">
                <a16:creationId xmlns:a16="http://schemas.microsoft.com/office/drawing/2014/main" id="{078D8DBD-46DF-D767-2008-B2221B0483C6}"/>
              </a:ext>
            </a:extLst>
          </p:cNvPr>
          <p:cNvCxnSpPr>
            <a:cxnSpLocks/>
            <a:stCxn id="65" idx="3"/>
            <a:endCxn id="60" idx="1"/>
          </p:cNvCxnSpPr>
          <p:nvPr/>
        </p:nvCxnSpPr>
        <p:spPr>
          <a:xfrm>
            <a:off x="4201684" y="3630070"/>
            <a:ext cx="698869" cy="1"/>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4C226C4A-CC66-7C93-8BA0-7F80EABFEEE4}"/>
              </a:ext>
            </a:extLst>
          </p:cNvPr>
          <p:cNvCxnSpPr>
            <a:cxnSpLocks/>
            <a:stCxn id="19" idx="1"/>
            <a:endCxn id="34" idx="1"/>
          </p:cNvCxnSpPr>
          <p:nvPr/>
        </p:nvCxnSpPr>
        <p:spPr>
          <a:xfrm>
            <a:off x="857989" y="4379176"/>
            <a:ext cx="824812" cy="574441"/>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80EFCEB3-16AC-D89E-2FCB-37103946CED6}"/>
              </a:ext>
            </a:extLst>
          </p:cNvPr>
          <p:cNvGrpSpPr/>
          <p:nvPr/>
        </p:nvGrpSpPr>
        <p:grpSpPr>
          <a:xfrm>
            <a:off x="4289117" y="2271447"/>
            <a:ext cx="1680071" cy="813458"/>
            <a:chOff x="4210513" y="1268443"/>
            <a:chExt cx="2712552" cy="1242106"/>
          </a:xfrm>
        </p:grpSpPr>
        <p:pic>
          <p:nvPicPr>
            <p:cNvPr id="80" name="Graphic 19">
              <a:extLst>
                <a:ext uri="{FF2B5EF4-FFF2-40B4-BE49-F238E27FC236}">
                  <a16:creationId xmlns:a16="http://schemas.microsoft.com/office/drawing/2014/main" id="{284B21A5-193B-75EB-0FB6-DD4B6F9B8DE7}"/>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5247633" y="1268443"/>
              <a:ext cx="738170" cy="69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11">
              <a:extLst>
                <a:ext uri="{FF2B5EF4-FFF2-40B4-BE49-F238E27FC236}">
                  <a16:creationId xmlns:a16="http://schemas.microsoft.com/office/drawing/2014/main" id="{77E1205E-68E7-70FF-D90B-18A6F994E2AD}"/>
                </a:ext>
              </a:extLst>
            </p:cNvPr>
            <p:cNvSpPr txBox="1">
              <a:spLocks noChangeArrowheads="1"/>
            </p:cNvSpPr>
            <p:nvPr/>
          </p:nvSpPr>
          <p:spPr bwMode="auto">
            <a:xfrm>
              <a:off x="4210513" y="1946599"/>
              <a:ext cx="2712552" cy="5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a:t>
              </a:r>
              <a:r>
                <a:rPr lang="en-US" altLang="en-US" sz="9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9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900" i="1" dirty="0">
                  <a:solidFill>
                    <a:schemeClr val="tx2"/>
                  </a:solidFill>
                  <a:latin typeface="Arial" panose="020B0604020202020204" pitchFamily="34" charset="0"/>
                  <a:ea typeface="Amazon Ember" panose="020B0603020204020204" pitchFamily="34" charset="0"/>
                  <a:cs typeface="Arial" panose="020B0604020202020204" pitchFamily="34" charset="0"/>
                </a:rPr>
                <a:t>(Shared)</a:t>
              </a:r>
            </a:p>
          </p:txBody>
        </p:sp>
      </p:grpSp>
      <p:grpSp>
        <p:nvGrpSpPr>
          <p:cNvPr id="93" name="Group 92">
            <a:extLst>
              <a:ext uri="{FF2B5EF4-FFF2-40B4-BE49-F238E27FC236}">
                <a16:creationId xmlns:a16="http://schemas.microsoft.com/office/drawing/2014/main" id="{9BE832F5-9A45-55E8-490F-E3203EF415C7}"/>
              </a:ext>
            </a:extLst>
          </p:cNvPr>
          <p:cNvGrpSpPr/>
          <p:nvPr/>
        </p:nvGrpSpPr>
        <p:grpSpPr>
          <a:xfrm>
            <a:off x="5297630" y="3407730"/>
            <a:ext cx="2017570" cy="686377"/>
            <a:chOff x="4487863" y="1393669"/>
            <a:chExt cx="2292350" cy="829605"/>
          </a:xfrm>
        </p:grpSpPr>
        <p:pic>
          <p:nvPicPr>
            <p:cNvPr id="94" name="Graphic 15">
              <a:extLst>
                <a:ext uri="{FF2B5EF4-FFF2-40B4-BE49-F238E27FC236}">
                  <a16:creationId xmlns:a16="http://schemas.microsoft.com/office/drawing/2014/main" id="{9D250E80-D228-2093-0C97-AAFDBEE271D7}"/>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5342350" y="1393669"/>
              <a:ext cx="519468" cy="55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Box 11">
              <a:extLst>
                <a:ext uri="{FF2B5EF4-FFF2-40B4-BE49-F238E27FC236}">
                  <a16:creationId xmlns:a16="http://schemas.microsoft.com/office/drawing/2014/main" id="{62F44AE8-1454-FAB0-F976-B8C0CC4FECCD}"/>
                </a:ext>
              </a:extLst>
            </p:cNvPr>
            <p:cNvSpPr txBox="1">
              <a:spLocks noChangeArrowheads="1"/>
            </p:cNvSpPr>
            <p:nvPr/>
          </p:nvSpPr>
          <p:spPr bwMode="auto">
            <a:xfrm>
              <a:off x="4487863" y="194627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Systems Manager</a:t>
              </a:r>
            </a:p>
          </p:txBody>
        </p:sp>
      </p:grpSp>
      <p:sp>
        <p:nvSpPr>
          <p:cNvPr id="103" name="NumBox 6">
            <a:extLst>
              <a:ext uri="{FF2B5EF4-FFF2-40B4-BE49-F238E27FC236}">
                <a16:creationId xmlns:a16="http://schemas.microsoft.com/office/drawing/2014/main" id="{1502076E-AD0E-A8BB-02A4-578F0C442331}"/>
              </a:ext>
            </a:extLst>
          </p:cNvPr>
          <p:cNvSpPr/>
          <p:nvPr/>
        </p:nvSpPr>
        <p:spPr>
          <a:xfrm>
            <a:off x="9055379" y="438242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106" name="TextBox 105">
            <a:extLst>
              <a:ext uri="{FF2B5EF4-FFF2-40B4-BE49-F238E27FC236}">
                <a16:creationId xmlns:a16="http://schemas.microsoft.com/office/drawing/2014/main" id="{BDF0702B-C07F-8439-FA37-76790B244295}"/>
              </a:ext>
            </a:extLst>
          </p:cNvPr>
          <p:cNvSpPr txBox="1"/>
          <p:nvPr/>
        </p:nvSpPr>
        <p:spPr>
          <a:xfrm>
            <a:off x="9338431" y="4343400"/>
            <a:ext cx="2819400" cy="646331"/>
          </a:xfrm>
          <a:prstGeom prst="rect">
            <a:avLst/>
          </a:prstGeom>
          <a:noFill/>
        </p:spPr>
        <p:txBody>
          <a:bodyPr wrap="square" rtlCol="0">
            <a:spAutoFit/>
          </a:bodyPr>
          <a:lstStyle/>
          <a:p>
            <a:pPr>
              <a:spcAft>
                <a:spcPts val="1200"/>
              </a:spcAft>
            </a:pPr>
            <a:r>
              <a:rPr lang="en-US" sz="900" dirty="0">
                <a:latin typeface="Amazon Ember" panose="020B0603020204020204" pitchFamily="34" charset="0"/>
                <a:ea typeface="Amazon Ember" panose="020B0603020204020204" pitchFamily="34" charset="0"/>
                <a:cs typeface="Amazon Ember" panose="020B0603020204020204" pitchFamily="34" charset="0"/>
              </a:rPr>
              <a:t>Event </a:t>
            </a:r>
            <a:r>
              <a:rPr lang="en-US" sz="900">
                <a:latin typeface="Amazon Ember" panose="020B0603020204020204" pitchFamily="34" charset="0"/>
                <a:ea typeface="Amazon Ember" panose="020B0603020204020204" pitchFamily="34" charset="0"/>
                <a:cs typeface="Amazon Ember" panose="020B0603020204020204" pitchFamily="34" charset="0"/>
              </a:rPr>
              <a:t>staff members generate </a:t>
            </a:r>
            <a:r>
              <a:rPr lang="en-US" sz="900" dirty="0">
                <a:latin typeface="Amazon Ember" panose="020B0603020204020204" pitchFamily="34" charset="0"/>
                <a:ea typeface="Amazon Ember" panose="020B0603020204020204" pitchFamily="34" charset="0"/>
                <a:cs typeface="Amazon Ember" panose="020B0603020204020204" pitchFamily="34" charset="0"/>
              </a:rPr>
              <a:t>preformatted labels to print and affix to the cars, which aids in car identification. The request to create the labels is sent to</a:t>
            </a:r>
            <a:r>
              <a:rPr lang="en-US" sz="900" b="1" dirty="0">
                <a:latin typeface="Amazon Ember" panose="020B0603020204020204" pitchFamily="34" charset="0"/>
                <a:ea typeface="Amazon Ember" panose="020B0603020204020204" pitchFamily="34" charset="0"/>
                <a:cs typeface="Amazon Ember" panose="020B0603020204020204" pitchFamily="34" charset="0"/>
              </a:rPr>
              <a:t> AWS AppSync.</a:t>
            </a: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9" name="Elbow Connector 108">
            <a:extLst>
              <a:ext uri="{FF2B5EF4-FFF2-40B4-BE49-F238E27FC236}">
                <a16:creationId xmlns:a16="http://schemas.microsoft.com/office/drawing/2014/main" id="{6B11B8B9-86E7-A76A-648F-7AB011BC7638}"/>
              </a:ext>
            </a:extLst>
          </p:cNvPr>
          <p:cNvCxnSpPr>
            <a:cxnSpLocks/>
            <a:stCxn id="20" idx="2"/>
            <a:endCxn id="31" idx="2"/>
          </p:cNvCxnSpPr>
          <p:nvPr/>
        </p:nvCxnSpPr>
        <p:spPr>
          <a:xfrm rot="5400000" flipH="1" flipV="1">
            <a:off x="4061387" y="913367"/>
            <a:ext cx="553568" cy="7417564"/>
          </a:xfrm>
          <a:prstGeom prst="bentConnector3">
            <a:avLst>
              <a:gd name="adj1" fmla="val -197199"/>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6" name="NumBox 1">
            <a:extLst>
              <a:ext uri="{FF2B5EF4-FFF2-40B4-BE49-F238E27FC236}">
                <a16:creationId xmlns:a16="http://schemas.microsoft.com/office/drawing/2014/main" id="{B4807782-30A2-FFF1-D3E5-65E6239D8A06}"/>
              </a:ext>
            </a:extLst>
          </p:cNvPr>
          <p:cNvSpPr/>
          <p:nvPr/>
        </p:nvSpPr>
        <p:spPr>
          <a:xfrm>
            <a:off x="1124538" y="345932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118" name="NumBox 2">
            <a:extLst>
              <a:ext uri="{FF2B5EF4-FFF2-40B4-BE49-F238E27FC236}">
                <a16:creationId xmlns:a16="http://schemas.microsoft.com/office/drawing/2014/main" id="{805CBC37-06B6-D3C4-6BB7-3CCE201B1EC0}"/>
              </a:ext>
            </a:extLst>
          </p:cNvPr>
          <p:cNvSpPr/>
          <p:nvPr/>
        </p:nvSpPr>
        <p:spPr>
          <a:xfrm>
            <a:off x="4070306" y="40690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19" name="NumBox 3">
            <a:extLst>
              <a:ext uri="{FF2B5EF4-FFF2-40B4-BE49-F238E27FC236}">
                <a16:creationId xmlns:a16="http://schemas.microsoft.com/office/drawing/2014/main" id="{F3877B12-B837-E5CD-5A2A-D8C26E69AB6B}"/>
              </a:ext>
            </a:extLst>
          </p:cNvPr>
          <p:cNvSpPr/>
          <p:nvPr/>
        </p:nvSpPr>
        <p:spPr>
          <a:xfrm>
            <a:off x="5582539" y="330806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20" name="NumBox 4">
            <a:extLst>
              <a:ext uri="{FF2B5EF4-FFF2-40B4-BE49-F238E27FC236}">
                <a16:creationId xmlns:a16="http://schemas.microsoft.com/office/drawing/2014/main" id="{10E4461A-82F2-0FC1-C255-18243377641D}"/>
              </a:ext>
            </a:extLst>
          </p:cNvPr>
          <p:cNvSpPr/>
          <p:nvPr/>
        </p:nvSpPr>
        <p:spPr>
          <a:xfrm>
            <a:off x="4299167" y="585787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21" name="NumBox 5">
            <a:extLst>
              <a:ext uri="{FF2B5EF4-FFF2-40B4-BE49-F238E27FC236}">
                <a16:creationId xmlns:a16="http://schemas.microsoft.com/office/drawing/2014/main" id="{2EED3F74-CBF9-E16C-25B3-022EE3303083}"/>
              </a:ext>
            </a:extLst>
          </p:cNvPr>
          <p:cNvSpPr/>
          <p:nvPr/>
        </p:nvSpPr>
        <p:spPr>
          <a:xfrm>
            <a:off x="1133235" y="480919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22" name="NumBox 6">
            <a:extLst>
              <a:ext uri="{FF2B5EF4-FFF2-40B4-BE49-F238E27FC236}">
                <a16:creationId xmlns:a16="http://schemas.microsoft.com/office/drawing/2014/main" id="{35A39BEA-F414-D8FC-FEDC-513DB514DDB2}"/>
              </a:ext>
            </a:extLst>
          </p:cNvPr>
          <p:cNvSpPr/>
          <p:nvPr/>
        </p:nvSpPr>
        <p:spPr>
          <a:xfrm>
            <a:off x="4864412" y="408842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24" name="NumBox 6">
            <a:extLst>
              <a:ext uri="{FF2B5EF4-FFF2-40B4-BE49-F238E27FC236}">
                <a16:creationId xmlns:a16="http://schemas.microsoft.com/office/drawing/2014/main" id="{71EA3470-272C-1A42-08FF-937007336D2A}"/>
              </a:ext>
            </a:extLst>
          </p:cNvPr>
          <p:cNvSpPr/>
          <p:nvPr/>
        </p:nvSpPr>
        <p:spPr>
          <a:xfrm>
            <a:off x="1133140" y="448745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125" name="NumBox 6">
            <a:extLst>
              <a:ext uri="{FF2B5EF4-FFF2-40B4-BE49-F238E27FC236}">
                <a16:creationId xmlns:a16="http://schemas.microsoft.com/office/drawing/2014/main" id="{A49428E6-3F2D-AD40-4C40-702258B88A5A}"/>
              </a:ext>
            </a:extLst>
          </p:cNvPr>
          <p:cNvSpPr/>
          <p:nvPr/>
        </p:nvSpPr>
        <p:spPr>
          <a:xfrm>
            <a:off x="9034131" y="505174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8</a:t>
            </a:r>
          </a:p>
        </p:txBody>
      </p:sp>
      <p:sp>
        <p:nvSpPr>
          <p:cNvPr id="126" name="TextBox 125">
            <a:extLst>
              <a:ext uri="{FF2B5EF4-FFF2-40B4-BE49-F238E27FC236}">
                <a16:creationId xmlns:a16="http://schemas.microsoft.com/office/drawing/2014/main" id="{793EC094-90B3-A93F-F456-CD8ED938DBE0}"/>
              </a:ext>
            </a:extLst>
          </p:cNvPr>
          <p:cNvSpPr txBox="1"/>
          <p:nvPr/>
        </p:nvSpPr>
        <p:spPr>
          <a:xfrm>
            <a:off x="9314709" y="5023797"/>
            <a:ext cx="2819400" cy="507831"/>
          </a:xfrm>
          <a:prstGeom prst="rect">
            <a:avLst/>
          </a:prstGeom>
          <a:noFill/>
        </p:spPr>
        <p:txBody>
          <a:bodyPr wrap="square" rtlCol="0">
            <a:spAutoFit/>
          </a:bodyPr>
          <a:lstStyle/>
          <a:p>
            <a:r>
              <a:rPr lang="en-GB" sz="900" dirty="0">
                <a:latin typeface="Amazon Ember" panose="020B0603020204020204" pitchFamily="34" charset="0"/>
                <a:ea typeface="Amazon Ember" panose="020B0603020204020204" pitchFamily="34" charset="0"/>
                <a:cs typeface="Amazon Ember" panose="020B0603020204020204" pitchFamily="34" charset="0"/>
              </a:rPr>
              <a:t>The label command is sent via </a:t>
            </a:r>
            <a:r>
              <a:rPr lang="en-GB" sz="900" b="1" dirty="0">
                <a:latin typeface="Amazon Ember" panose="020B0603020204020204" pitchFamily="34" charset="0"/>
                <a:ea typeface="Amazon Ember" panose="020B0603020204020204" pitchFamily="34" charset="0"/>
                <a:cs typeface="Amazon Ember" panose="020B0603020204020204" pitchFamily="34" charset="0"/>
              </a:rPr>
              <a:t>AWS AppSync</a:t>
            </a:r>
            <a:r>
              <a:rPr lang="en-GB" sz="900" dirty="0">
                <a:latin typeface="Amazon Ember" panose="020B0603020204020204" pitchFamily="34" charset="0"/>
                <a:ea typeface="Amazon Ember" panose="020B0603020204020204" pitchFamily="34" charset="0"/>
                <a:cs typeface="Amazon Ember" panose="020B0603020204020204" pitchFamily="34" charset="0"/>
              </a:rPr>
              <a:t>, </a:t>
            </a:r>
            <a:r>
              <a:rPr lang="en-GB" sz="900" b="1" dirty="0">
                <a:latin typeface="Amazon Ember" panose="020B0603020204020204" pitchFamily="34" charset="0"/>
                <a:ea typeface="Amazon Ember" panose="020B0603020204020204" pitchFamily="34" charset="0"/>
                <a:cs typeface="Amazon Ember" panose="020B0603020204020204" pitchFamily="34" charset="0"/>
              </a:rPr>
              <a:t>AWS Lambda</a:t>
            </a:r>
            <a:r>
              <a:rPr lang="en-GB" sz="900" dirty="0">
                <a:latin typeface="Amazon Ember" panose="020B0603020204020204" pitchFamily="34" charset="0"/>
                <a:ea typeface="Amazon Ember" panose="020B0603020204020204" pitchFamily="34" charset="0"/>
                <a:cs typeface="Amazon Ember" panose="020B0603020204020204" pitchFamily="34" charset="0"/>
              </a:rPr>
              <a:t>, which generates the label based on data retrieved from </a:t>
            </a:r>
            <a:r>
              <a:rPr lang="en-GB" sz="900" b="1" dirty="0">
                <a:latin typeface="Amazon Ember" panose="020B0603020204020204" pitchFamily="34" charset="0"/>
                <a:ea typeface="Amazon Ember" panose="020B0603020204020204" pitchFamily="34" charset="0"/>
                <a:cs typeface="Amazon Ember" panose="020B0603020204020204" pitchFamily="34" charset="0"/>
              </a:rPr>
              <a:t>AWS Systems Manager.</a:t>
            </a:r>
          </a:p>
        </p:txBody>
      </p:sp>
      <p:sp>
        <p:nvSpPr>
          <p:cNvPr id="127" name="NumBox 6">
            <a:extLst>
              <a:ext uri="{FF2B5EF4-FFF2-40B4-BE49-F238E27FC236}">
                <a16:creationId xmlns:a16="http://schemas.microsoft.com/office/drawing/2014/main" id="{61DE53EC-2C58-D1EA-D40E-BA5E7BFAD472}"/>
              </a:ext>
            </a:extLst>
          </p:cNvPr>
          <p:cNvSpPr/>
          <p:nvPr/>
        </p:nvSpPr>
        <p:spPr>
          <a:xfrm>
            <a:off x="5198292" y="409647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8</a:t>
            </a:r>
          </a:p>
        </p:txBody>
      </p:sp>
      <p:sp>
        <p:nvSpPr>
          <p:cNvPr id="128" name="NumBox 6">
            <a:extLst>
              <a:ext uri="{FF2B5EF4-FFF2-40B4-BE49-F238E27FC236}">
                <a16:creationId xmlns:a16="http://schemas.microsoft.com/office/drawing/2014/main" id="{EB4C6D03-CFA5-4B36-4739-DBC88D7B0F75}"/>
              </a:ext>
            </a:extLst>
          </p:cNvPr>
          <p:cNvSpPr/>
          <p:nvPr/>
        </p:nvSpPr>
        <p:spPr>
          <a:xfrm>
            <a:off x="9046647" y="565643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9</a:t>
            </a:r>
          </a:p>
        </p:txBody>
      </p:sp>
      <p:sp>
        <p:nvSpPr>
          <p:cNvPr id="129" name="TextBox 128">
            <a:extLst>
              <a:ext uri="{FF2B5EF4-FFF2-40B4-BE49-F238E27FC236}">
                <a16:creationId xmlns:a16="http://schemas.microsoft.com/office/drawing/2014/main" id="{D81ED945-9960-D37F-1419-8A4AF1CC38EA}"/>
              </a:ext>
            </a:extLst>
          </p:cNvPr>
          <p:cNvSpPr txBox="1"/>
          <p:nvPr/>
        </p:nvSpPr>
        <p:spPr>
          <a:xfrm>
            <a:off x="9320967" y="5575494"/>
            <a:ext cx="2819400" cy="784830"/>
          </a:xfrm>
          <a:prstGeom prst="rect">
            <a:avLst/>
          </a:prstGeom>
          <a:noFill/>
        </p:spPr>
        <p:txBody>
          <a:bodyPr wrap="square" rtlCol="0">
            <a:spAutoFit/>
          </a:bodyPr>
          <a:lstStyle/>
          <a:p>
            <a:r>
              <a:rPr lang="en-GB" sz="900" dirty="0">
                <a:latin typeface="Amazon Ember" panose="020B0603020204020204" pitchFamily="34" charset="0"/>
                <a:ea typeface="Amazon Ember" panose="020B0603020204020204" pitchFamily="34" charset="0"/>
                <a:cs typeface="Amazon Ember" panose="020B0603020204020204" pitchFamily="34" charset="0"/>
              </a:rPr>
              <a:t>Car tagging updates, such as updating which fleet a car belongs to, arrive from the fleet manager module via </a:t>
            </a:r>
            <a:r>
              <a:rPr lang="en-GB" sz="900" b="1" dirty="0">
                <a:latin typeface="Amazon Ember" panose="020B0603020204020204" pitchFamily="34" charset="0"/>
                <a:ea typeface="Amazon Ember" panose="020B0603020204020204" pitchFamily="34" charset="0"/>
                <a:cs typeface="Amazon Ember" panose="020B0603020204020204" pitchFamily="34" charset="0"/>
              </a:rPr>
              <a:t>Amazon </a:t>
            </a:r>
            <a:r>
              <a:rPr lang="en-GB" sz="90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GB" sz="900" b="1" dirty="0">
                <a:latin typeface="Amazon Ember" panose="020B0603020204020204" pitchFamily="34" charset="0"/>
                <a:ea typeface="Amazon Ember" panose="020B0603020204020204" pitchFamily="34" charset="0"/>
                <a:cs typeface="Amazon Ember" panose="020B0603020204020204" pitchFamily="34" charset="0"/>
              </a:rPr>
              <a:t>.</a:t>
            </a:r>
            <a:r>
              <a:rPr lang="en-GB" sz="900" dirty="0">
                <a:latin typeface="Amazon Ember" panose="020B0603020204020204" pitchFamily="34" charset="0"/>
                <a:ea typeface="Amazon Ember" panose="020B0603020204020204" pitchFamily="34" charset="0"/>
                <a:cs typeface="Amazon Ember" panose="020B0603020204020204" pitchFamily="34" charset="0"/>
              </a:rPr>
              <a:t> Next, they are processed via </a:t>
            </a:r>
            <a:r>
              <a:rPr lang="en-GB" sz="900" b="1" dirty="0">
                <a:latin typeface="Amazon Ember" panose="020B0603020204020204" pitchFamily="34" charset="0"/>
                <a:ea typeface="Amazon Ember" panose="020B0603020204020204" pitchFamily="34" charset="0"/>
                <a:cs typeface="Amazon Ember" panose="020B0603020204020204" pitchFamily="34" charset="0"/>
              </a:rPr>
              <a:t>AWS Lambda,</a:t>
            </a:r>
            <a:r>
              <a:rPr lang="en-GB" sz="900" dirty="0">
                <a:latin typeface="Amazon Ember" panose="020B0603020204020204" pitchFamily="34" charset="0"/>
                <a:ea typeface="Amazon Ember" panose="020B0603020204020204" pitchFamily="34" charset="0"/>
                <a:cs typeface="Amazon Ember" panose="020B0603020204020204" pitchFamily="34" charset="0"/>
              </a:rPr>
              <a:t> which updates the tags in </a:t>
            </a:r>
            <a:r>
              <a:rPr lang="en-GB" sz="900" b="1" dirty="0">
                <a:latin typeface="Amazon Ember" panose="020B0603020204020204" pitchFamily="34" charset="0"/>
                <a:ea typeface="Amazon Ember" panose="020B0603020204020204" pitchFamily="34" charset="0"/>
                <a:cs typeface="Amazon Ember" panose="020B0603020204020204" pitchFamily="34" charset="0"/>
              </a:rPr>
              <a:t>AWS Systems Manager.</a:t>
            </a:r>
          </a:p>
        </p:txBody>
      </p:sp>
      <p:sp>
        <p:nvSpPr>
          <p:cNvPr id="130" name="NumBox 6">
            <a:extLst>
              <a:ext uri="{FF2B5EF4-FFF2-40B4-BE49-F238E27FC236}">
                <a16:creationId xmlns:a16="http://schemas.microsoft.com/office/drawing/2014/main" id="{0ADE0EBD-6D65-DD49-178B-06D1B8D5A9BD}"/>
              </a:ext>
            </a:extLst>
          </p:cNvPr>
          <p:cNvSpPr/>
          <p:nvPr/>
        </p:nvSpPr>
        <p:spPr>
          <a:xfrm>
            <a:off x="4599974" y="239416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9</a:t>
            </a:r>
          </a:p>
        </p:txBody>
      </p:sp>
      <p:sp>
        <p:nvSpPr>
          <p:cNvPr id="3" name="Rectangle 2">
            <a:extLst>
              <a:ext uri="{FF2B5EF4-FFF2-40B4-BE49-F238E27FC236}">
                <a16:creationId xmlns:a16="http://schemas.microsoft.com/office/drawing/2014/main" id="{48EE6EB3-6A84-D0A7-145E-89E878F1D798}"/>
              </a:ext>
            </a:extLst>
          </p:cNvPr>
          <p:cNvSpPr/>
          <p:nvPr/>
        </p:nvSpPr>
        <p:spPr>
          <a:xfrm>
            <a:off x="5791200" y="2286535"/>
            <a:ext cx="1030159" cy="427665"/>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Fleet manager module</a:t>
            </a:r>
          </a:p>
        </p:txBody>
      </p:sp>
      <p:cxnSp>
        <p:nvCxnSpPr>
          <p:cNvPr id="22" name="Straight Arrow Connector 21">
            <a:extLst>
              <a:ext uri="{FF2B5EF4-FFF2-40B4-BE49-F238E27FC236}">
                <a16:creationId xmlns:a16="http://schemas.microsoft.com/office/drawing/2014/main" id="{633D0D69-9E76-C0E4-AA5F-0EE104D0EE6A}"/>
              </a:ext>
            </a:extLst>
          </p:cNvPr>
          <p:cNvCxnSpPr>
            <a:cxnSpLocks/>
            <a:stCxn id="81" idx="2"/>
            <a:endCxn id="60" idx="0"/>
          </p:cNvCxnSpPr>
          <p:nvPr/>
        </p:nvCxnSpPr>
        <p:spPr>
          <a:xfrm>
            <a:off x="5129153" y="3084905"/>
            <a:ext cx="0" cy="316566"/>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DAC1F97-7DA4-74E3-E2DA-A1D53AC52C4D}"/>
              </a:ext>
            </a:extLst>
          </p:cNvPr>
          <p:cNvCxnSpPr>
            <a:cxnSpLocks/>
            <a:stCxn id="3" idx="1"/>
            <a:endCxn id="80" idx="3"/>
          </p:cNvCxnSpPr>
          <p:nvPr/>
        </p:nvCxnSpPr>
        <p:spPr>
          <a:xfrm flipH="1" flipV="1">
            <a:off x="5388677" y="2500047"/>
            <a:ext cx="402523" cy="321"/>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3593024-EF58-2A48-5E5E-4307290C23FA}"/>
              </a:ext>
            </a:extLst>
          </p:cNvPr>
          <p:cNvCxnSpPr>
            <a:cxnSpLocks/>
            <a:stCxn id="60" idx="3"/>
            <a:endCxn id="94" idx="1"/>
          </p:cNvCxnSpPr>
          <p:nvPr/>
        </p:nvCxnSpPr>
        <p:spPr>
          <a:xfrm>
            <a:off x="5357753" y="3630071"/>
            <a:ext cx="691938" cy="6259"/>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C78143D-CD00-4D59-EAE0-662F55470E1B}"/>
              </a:ext>
            </a:extLst>
          </p:cNvPr>
          <p:cNvCxnSpPr>
            <a:cxnSpLocks/>
            <a:stCxn id="94" idx="3"/>
            <a:endCxn id="31" idx="1"/>
          </p:cNvCxnSpPr>
          <p:nvPr/>
        </p:nvCxnSpPr>
        <p:spPr>
          <a:xfrm>
            <a:off x="6506891" y="3636330"/>
            <a:ext cx="836434" cy="5407"/>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AA35174-0986-F35A-C44B-9D614A4B1DC3}"/>
              </a:ext>
            </a:extLst>
          </p:cNvPr>
          <p:cNvCxnSpPr>
            <a:cxnSpLocks/>
            <a:stCxn id="33" idx="3"/>
            <a:endCxn id="65" idx="1"/>
          </p:cNvCxnSpPr>
          <p:nvPr/>
        </p:nvCxnSpPr>
        <p:spPr>
          <a:xfrm flipV="1">
            <a:off x="2191989" y="3630070"/>
            <a:ext cx="1552495" cy="4285"/>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46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75652" y="0"/>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2" y="166044"/>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Website hosting</a:t>
            </a:r>
          </a:p>
          <a:p>
            <a:r>
              <a:rPr lang="en-GB" sz="1200" dirty="0"/>
              <a:t>DREM consists of a number of web-based applications hosted using Amazon S3 and Amazon CloudFront which are accessed by event staff, racers, and spectators.</a:t>
            </a:r>
          </a:p>
        </p:txBody>
      </p:sp>
      <p:sp>
        <p:nvSpPr>
          <p:cNvPr id="48" name="NumBox 4">
            <a:extLst>
              <a:ext uri="{FF2B5EF4-FFF2-40B4-BE49-F238E27FC236}">
                <a16:creationId xmlns:a16="http://schemas.microsoft.com/office/drawing/2014/main" id="{DB3429CA-DC02-CB4C-880D-98CA93789536}"/>
              </a:ext>
            </a:extLst>
          </p:cNvPr>
          <p:cNvSpPr/>
          <p:nvPr/>
        </p:nvSpPr>
        <p:spPr>
          <a:xfrm>
            <a:off x="9071659" y="218199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071875" y="169582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75258" y="9144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5258" y="7566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4101123"/>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DREM consist of three different web apps hosted in AWS, DREM itself, the leaderboard, and the event streaming overlays.</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frontends are protected by </a:t>
            </a:r>
            <a:r>
              <a:rPr lang="en-GB" sz="1050" b="0" i="0" u="sng" dirty="0">
                <a:solidFill>
                  <a:srgbClr val="0972D3"/>
                </a:solidFill>
                <a:effectLst/>
                <a:latin typeface="AmazonEmber" panose="020B0603020204020204" pitchFamily="34" charset="0"/>
                <a:hlinkClick r:id="rId3"/>
              </a:rPr>
              <a:t>AWS WAF</a:t>
            </a:r>
            <a:r>
              <a:rPr lang="en-GB" sz="1050" b="0" i="0" dirty="0">
                <a:solidFill>
                  <a:srgbClr val="333333"/>
                </a:solidFill>
                <a:effectLst/>
                <a:latin typeface="AmazonEmber" panose="020B0603020204020204" pitchFamily="34" charset="0"/>
              </a:rPr>
              <a:t> (a web application firewall), which helps protect the application against common exploits and bots.</a:t>
            </a:r>
            <a:endParaRPr lang="en-US" sz="1050"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Each app has it’s own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CloudFront </a:t>
            </a:r>
            <a:r>
              <a:rPr lang="en-US" sz="1050" dirty="0">
                <a:latin typeface="Amazon Ember" panose="020B0603020204020204" pitchFamily="34" charset="0"/>
                <a:ea typeface="Amazon Ember" panose="020B0603020204020204" pitchFamily="34" charset="0"/>
                <a:cs typeface="Amazon Ember" panose="020B0603020204020204" pitchFamily="34" charset="0"/>
              </a:rPr>
              <a:t>distribution</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Each app is backed by it’s own private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Simple Storage Service (S3) bucket</a:t>
            </a:r>
            <a:r>
              <a:rPr lang="en-US" sz="1050" dirty="0">
                <a:latin typeface="Amazon Ember" panose="020B0603020204020204" pitchFamily="34" charset="0"/>
                <a:ea typeface="Amazon Ember" panose="020B0603020204020204" pitchFamily="34" charset="0"/>
                <a:cs typeface="Amazon Ember" panose="020B0603020204020204" pitchFamily="34" charset="0"/>
              </a:rPr>
              <a:t>. The connection between</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GB" sz="1050" b="0" i="0" u="sng" dirty="0">
                <a:solidFill>
                  <a:srgbClr val="0972D3"/>
                </a:solidFill>
                <a:effectLst/>
                <a:latin typeface="AmazonEmber" panose="020B0603020204020204" pitchFamily="34" charset="0"/>
                <a:hlinkClick r:id="rId4"/>
              </a:rPr>
              <a:t>Amazon Simple Storage Service</a:t>
            </a:r>
            <a:r>
              <a:rPr lang="en-GB" sz="1050" b="0" i="0" dirty="0">
                <a:solidFill>
                  <a:srgbClr val="333333"/>
                </a:solidFill>
                <a:effectLst/>
                <a:latin typeface="Amazon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and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CloudFront</a:t>
            </a:r>
            <a:r>
              <a:rPr lang="en-US" sz="1050" dirty="0">
                <a:latin typeface="Amazon Ember" panose="020B0603020204020204" pitchFamily="34" charset="0"/>
                <a:ea typeface="Amazon Ember" panose="020B0603020204020204" pitchFamily="34" charset="0"/>
                <a:cs typeface="Amazon Ember" panose="020B0603020204020204" pitchFamily="34" charset="0"/>
              </a:rPr>
              <a:t> is protected by an origin access identity (OAI). </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Each </a:t>
            </a:r>
            <a:r>
              <a:rPr lang="en-GB" sz="1050" b="0" i="0" u="sng" dirty="0">
                <a:solidFill>
                  <a:srgbClr val="0972D3"/>
                </a:solidFill>
                <a:effectLst/>
                <a:latin typeface="AmazonEmber" panose="020B0603020204020204" pitchFamily="34" charset="0"/>
                <a:hlinkClick r:id="rId4"/>
              </a:rPr>
              <a:t>Amazon Simple Storage Service</a:t>
            </a:r>
            <a:r>
              <a:rPr lang="en-GB" sz="1050" b="0" i="0" dirty="0">
                <a:solidFill>
                  <a:srgbClr val="333333"/>
                </a:solidFill>
                <a:effectLst/>
                <a:latin typeface="AmazonEmber" panose="020B0603020204020204" pitchFamily="34" charset="0"/>
              </a:rPr>
              <a:t> (Amazon S3)</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bucket is protected by a bucket policy so the website only can be reached via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CloudFront </a:t>
            </a:r>
            <a:r>
              <a:rPr lang="en-US" sz="1050" dirty="0">
                <a:latin typeface="Amazon Ember" panose="020B0603020204020204" pitchFamily="34" charset="0"/>
                <a:ea typeface="Amazon Ember" panose="020B0603020204020204" pitchFamily="34" charset="0"/>
                <a:cs typeface="Amazon Ember" panose="020B0603020204020204" pitchFamily="34" charset="0"/>
              </a:rPr>
              <a:t>distribution.</a:t>
            </a:r>
          </a:p>
        </p:txBody>
      </p:sp>
      <p:grpSp>
        <p:nvGrpSpPr>
          <p:cNvPr id="18" name="Group 17">
            <a:extLst>
              <a:ext uri="{FF2B5EF4-FFF2-40B4-BE49-F238E27FC236}">
                <a16:creationId xmlns:a16="http://schemas.microsoft.com/office/drawing/2014/main" id="{C1026B94-CC10-E66F-3CA3-F020F6E1DEE8}"/>
              </a:ext>
            </a:extLst>
          </p:cNvPr>
          <p:cNvGrpSpPr/>
          <p:nvPr/>
        </p:nvGrpSpPr>
        <p:grpSpPr>
          <a:xfrm>
            <a:off x="-178689" y="3316823"/>
            <a:ext cx="1506538" cy="893207"/>
            <a:chOff x="530225" y="3067050"/>
            <a:chExt cx="1506538" cy="8932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 Racers, Spectators</a:t>
              </a:r>
            </a:p>
          </p:txBody>
        </p:sp>
      </p:grpSp>
      <p:cxnSp>
        <p:nvCxnSpPr>
          <p:cNvPr id="25" name="Elbow Connector 24">
            <a:extLst>
              <a:ext uri="{FF2B5EF4-FFF2-40B4-BE49-F238E27FC236}">
                <a16:creationId xmlns:a16="http://schemas.microsoft.com/office/drawing/2014/main" id="{FA64C2F0-77BB-3973-E4BE-A8E2B57B149B}"/>
              </a:ext>
            </a:extLst>
          </p:cNvPr>
          <p:cNvCxnSpPr>
            <a:cxnSpLocks/>
            <a:stCxn id="19" idx="1"/>
            <a:endCxn id="33" idx="1"/>
          </p:cNvCxnSpPr>
          <p:nvPr/>
        </p:nvCxnSpPr>
        <p:spPr>
          <a:xfrm flipV="1">
            <a:off x="803180" y="2636557"/>
            <a:ext cx="928434" cy="915216"/>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34C2F-E08E-CC0E-640B-2B35C65C764C}"/>
              </a:ext>
            </a:extLst>
          </p:cNvPr>
          <p:cNvSpPr/>
          <p:nvPr/>
        </p:nvSpPr>
        <p:spPr>
          <a:xfrm>
            <a:off x="2625288" y="1443374"/>
            <a:ext cx="6137712" cy="421316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625288" y="1443375"/>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5842926" y="1824375"/>
            <a:ext cx="2702238" cy="3590250"/>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843158" y="1816524"/>
            <a:ext cx="381000" cy="376814"/>
          </a:xfrm>
          <a:prstGeom prst="rect">
            <a:avLst/>
          </a:prstGeom>
        </p:spPr>
      </p:pic>
      <p:grpSp>
        <p:nvGrpSpPr>
          <p:cNvPr id="40" name="Group 39">
            <a:extLst>
              <a:ext uri="{FF2B5EF4-FFF2-40B4-BE49-F238E27FC236}">
                <a16:creationId xmlns:a16="http://schemas.microsoft.com/office/drawing/2014/main" id="{8ADEF74B-207C-0F92-05A6-3CAB58A211C4}"/>
              </a:ext>
            </a:extLst>
          </p:cNvPr>
          <p:cNvGrpSpPr/>
          <p:nvPr/>
        </p:nvGrpSpPr>
        <p:grpSpPr>
          <a:xfrm>
            <a:off x="1295400" y="2381287"/>
            <a:ext cx="1392006" cy="674660"/>
            <a:chOff x="6645239" y="3856441"/>
            <a:chExt cx="2279650" cy="1104872"/>
          </a:xfrm>
        </p:grpSpPr>
        <p:pic>
          <p:nvPicPr>
            <p:cNvPr id="33" name="Graphic 7">
              <a:extLst>
                <a:ext uri="{FF2B5EF4-FFF2-40B4-BE49-F238E27FC236}">
                  <a16:creationId xmlns:a16="http://schemas.microsoft.com/office/drawing/2014/main" id="{9C4336A6-8868-469D-C98F-889DB2528BFB}"/>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59615" y="3856441"/>
              <a:ext cx="836097" cy="83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5">
              <a:extLst>
                <a:ext uri="{FF2B5EF4-FFF2-40B4-BE49-F238E27FC236}">
                  <a16:creationId xmlns:a16="http://schemas.microsoft.com/office/drawing/2014/main" id="{B0CC29DE-3426-51CA-012F-D723ED7FA7B2}"/>
                </a:ext>
              </a:extLst>
            </p:cNvPr>
            <p:cNvSpPr txBox="1">
              <a:spLocks noChangeArrowheads="1"/>
            </p:cNvSpPr>
            <p:nvPr/>
          </p:nvSpPr>
          <p:spPr bwMode="auto">
            <a:xfrm>
              <a:off x="6645239" y="4730481"/>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p:txBody>
        </p:sp>
      </p:grpSp>
      <p:grpSp>
        <p:nvGrpSpPr>
          <p:cNvPr id="15" name="Group 14">
            <a:extLst>
              <a:ext uri="{FF2B5EF4-FFF2-40B4-BE49-F238E27FC236}">
                <a16:creationId xmlns:a16="http://schemas.microsoft.com/office/drawing/2014/main" id="{9298AE70-80C4-C459-6685-D35B00316B92}"/>
              </a:ext>
            </a:extLst>
          </p:cNvPr>
          <p:cNvGrpSpPr/>
          <p:nvPr/>
        </p:nvGrpSpPr>
        <p:grpSpPr>
          <a:xfrm>
            <a:off x="5703840" y="2428352"/>
            <a:ext cx="2035411" cy="848248"/>
            <a:chOff x="1894755" y="3529228"/>
            <a:chExt cx="3320276" cy="1386436"/>
          </a:xfrm>
        </p:grpSpPr>
        <p:pic>
          <p:nvPicPr>
            <p:cNvPr id="16" name="Graphic 8">
              <a:extLst>
                <a:ext uri="{FF2B5EF4-FFF2-40B4-BE49-F238E27FC236}">
                  <a16:creationId xmlns:a16="http://schemas.microsoft.com/office/drawing/2014/main" id="{F78729B2-EE49-AB61-A8FE-9A02BC74C5FB}"/>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3201699" y="3529228"/>
              <a:ext cx="745810" cy="74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a:extLst>
                <a:ext uri="{FF2B5EF4-FFF2-40B4-BE49-F238E27FC236}">
                  <a16:creationId xmlns:a16="http://schemas.microsoft.com/office/drawing/2014/main" id="{F3C4960C-4B65-440A-C7E2-61C7531F51C1}"/>
                </a:ext>
              </a:extLst>
            </p:cNvPr>
            <p:cNvSpPr txBox="1">
              <a:spLocks noChangeArrowheads="1"/>
            </p:cNvSpPr>
            <p:nvPr/>
          </p:nvSpPr>
          <p:spPr bwMode="auto">
            <a:xfrm>
              <a:off x="1894755" y="4312002"/>
              <a:ext cx="3320276" cy="6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grpSp>
      <p:grpSp>
        <p:nvGrpSpPr>
          <p:cNvPr id="31" name="Group 30">
            <a:extLst>
              <a:ext uri="{FF2B5EF4-FFF2-40B4-BE49-F238E27FC236}">
                <a16:creationId xmlns:a16="http://schemas.microsoft.com/office/drawing/2014/main" id="{A12D2E8F-74C7-0AE5-9F02-CB2E0FCD1914}"/>
              </a:ext>
            </a:extLst>
          </p:cNvPr>
          <p:cNvGrpSpPr/>
          <p:nvPr/>
        </p:nvGrpSpPr>
        <p:grpSpPr>
          <a:xfrm>
            <a:off x="3570240" y="2421097"/>
            <a:ext cx="2292350" cy="703103"/>
            <a:chOff x="2067572" y="2725897"/>
            <a:chExt cx="2292350" cy="703103"/>
          </a:xfrm>
        </p:grpSpPr>
        <p:pic>
          <p:nvPicPr>
            <p:cNvPr id="23" name="Graphic 19">
              <a:extLst>
                <a:ext uri="{FF2B5EF4-FFF2-40B4-BE49-F238E27FC236}">
                  <a16:creationId xmlns:a16="http://schemas.microsoft.com/office/drawing/2014/main" id="{4E592D1B-63A9-8706-F05D-EE48A4E15B47}"/>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990057" y="27258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1">
              <a:extLst>
                <a:ext uri="{FF2B5EF4-FFF2-40B4-BE49-F238E27FC236}">
                  <a16:creationId xmlns:a16="http://schemas.microsoft.com/office/drawing/2014/main" id="{C0D8FBC9-0540-277F-7504-670C84FA9FF7}"/>
                </a:ext>
              </a:extLst>
            </p:cNvPr>
            <p:cNvSpPr txBox="1">
              <a:spLocks noChangeArrowheads="1"/>
            </p:cNvSpPr>
            <p:nvPr/>
          </p:nvSpPr>
          <p:spPr bwMode="auto">
            <a:xfrm>
              <a:off x="2067572" y="3198168"/>
              <a:ext cx="2292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CloudFront</a:t>
              </a:r>
            </a:p>
          </p:txBody>
        </p:sp>
      </p:grpSp>
      <p:cxnSp>
        <p:nvCxnSpPr>
          <p:cNvPr id="32" name="Straight Arrow Connector 31">
            <a:extLst>
              <a:ext uri="{FF2B5EF4-FFF2-40B4-BE49-F238E27FC236}">
                <a16:creationId xmlns:a16="http://schemas.microsoft.com/office/drawing/2014/main" id="{59FDFF5A-BE4A-69E4-3361-6AF6BA43AE12}"/>
              </a:ext>
            </a:extLst>
          </p:cNvPr>
          <p:cNvCxnSpPr>
            <a:cxnSpLocks/>
            <a:stCxn id="33" idx="3"/>
          </p:cNvCxnSpPr>
          <p:nvPr/>
        </p:nvCxnSpPr>
        <p:spPr>
          <a:xfrm>
            <a:off x="2242154" y="2636557"/>
            <a:ext cx="722615" cy="4219"/>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3B54816-60EE-6A75-36EE-1C3551CBE1D4}"/>
              </a:ext>
            </a:extLst>
          </p:cNvPr>
          <p:cNvCxnSpPr>
            <a:cxnSpLocks/>
            <a:stCxn id="23" idx="3"/>
            <a:endCxn id="16" idx="1"/>
          </p:cNvCxnSpPr>
          <p:nvPr/>
        </p:nvCxnSpPr>
        <p:spPr>
          <a:xfrm>
            <a:off x="4949925" y="2649697"/>
            <a:ext cx="1555104" cy="7255"/>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BFB9366-707D-3E03-0E38-C22E74DDCA29}"/>
              </a:ext>
            </a:extLst>
          </p:cNvPr>
          <p:cNvSpPr txBox="1"/>
          <p:nvPr/>
        </p:nvSpPr>
        <p:spPr>
          <a:xfrm>
            <a:off x="5127768" y="2439174"/>
            <a:ext cx="1199367" cy="230832"/>
          </a:xfrm>
          <a:prstGeom prst="rect">
            <a:avLst/>
          </a:prstGeom>
          <a:noFill/>
        </p:spPr>
        <p:txBody>
          <a:bodyPr wrap="none" rtlCol="0">
            <a:spAutoFit/>
          </a:bodyPr>
          <a:lstStyle/>
          <a:p>
            <a:r>
              <a:rPr lang="en-SE" sz="900" dirty="0"/>
              <a:t>Origin Access Identity</a:t>
            </a:r>
          </a:p>
        </p:txBody>
      </p:sp>
      <p:grpSp>
        <p:nvGrpSpPr>
          <p:cNvPr id="58" name="Group 57">
            <a:extLst>
              <a:ext uri="{FF2B5EF4-FFF2-40B4-BE49-F238E27FC236}">
                <a16:creationId xmlns:a16="http://schemas.microsoft.com/office/drawing/2014/main" id="{89608918-AD23-C746-E719-60E431753D57}"/>
              </a:ext>
            </a:extLst>
          </p:cNvPr>
          <p:cNvGrpSpPr/>
          <p:nvPr/>
        </p:nvGrpSpPr>
        <p:grpSpPr>
          <a:xfrm>
            <a:off x="1317389" y="3295688"/>
            <a:ext cx="1392006" cy="764541"/>
            <a:chOff x="6645239" y="3856441"/>
            <a:chExt cx="2279650" cy="1252067"/>
          </a:xfrm>
        </p:grpSpPr>
        <p:pic>
          <p:nvPicPr>
            <p:cNvPr id="59" name="Graphic 7">
              <a:extLst>
                <a:ext uri="{FF2B5EF4-FFF2-40B4-BE49-F238E27FC236}">
                  <a16:creationId xmlns:a16="http://schemas.microsoft.com/office/drawing/2014/main" id="{D47CF713-49DD-3A2A-A0DD-CA81C6D9CF46}"/>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59615" y="3856441"/>
              <a:ext cx="836097" cy="83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15">
              <a:extLst>
                <a:ext uri="{FF2B5EF4-FFF2-40B4-BE49-F238E27FC236}">
                  <a16:creationId xmlns:a16="http://schemas.microsoft.com/office/drawing/2014/main" id="{967C3711-C2D1-920E-F936-183E74DD8451}"/>
                </a:ext>
              </a:extLst>
            </p:cNvPr>
            <p:cNvSpPr txBox="1">
              <a:spLocks noChangeArrowheads="1"/>
            </p:cNvSpPr>
            <p:nvPr/>
          </p:nvSpPr>
          <p:spPr bwMode="auto">
            <a:xfrm>
              <a:off x="6645239" y="4730481"/>
              <a:ext cx="2279650" cy="37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Leaderboard</a:t>
              </a:r>
            </a:p>
          </p:txBody>
        </p:sp>
      </p:grpSp>
      <p:grpSp>
        <p:nvGrpSpPr>
          <p:cNvPr id="63" name="Group 62">
            <a:extLst>
              <a:ext uri="{FF2B5EF4-FFF2-40B4-BE49-F238E27FC236}">
                <a16:creationId xmlns:a16="http://schemas.microsoft.com/office/drawing/2014/main" id="{27E3291C-9B33-8637-E4C4-F790E9FC35AC}"/>
              </a:ext>
            </a:extLst>
          </p:cNvPr>
          <p:cNvGrpSpPr/>
          <p:nvPr/>
        </p:nvGrpSpPr>
        <p:grpSpPr>
          <a:xfrm>
            <a:off x="5703840" y="3342752"/>
            <a:ext cx="2035411" cy="848248"/>
            <a:chOff x="1894755" y="3529228"/>
            <a:chExt cx="3320276" cy="1386436"/>
          </a:xfrm>
        </p:grpSpPr>
        <p:pic>
          <p:nvPicPr>
            <p:cNvPr id="64" name="Graphic 8">
              <a:extLst>
                <a:ext uri="{FF2B5EF4-FFF2-40B4-BE49-F238E27FC236}">
                  <a16:creationId xmlns:a16="http://schemas.microsoft.com/office/drawing/2014/main" id="{30FA62BF-1847-1957-1CCE-B0E31F77FEDF}"/>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3201699" y="3529228"/>
              <a:ext cx="745810" cy="74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9">
              <a:extLst>
                <a:ext uri="{FF2B5EF4-FFF2-40B4-BE49-F238E27FC236}">
                  <a16:creationId xmlns:a16="http://schemas.microsoft.com/office/drawing/2014/main" id="{EB23DE4D-B679-1103-ADAB-8B8F5C20C7D2}"/>
                </a:ext>
              </a:extLst>
            </p:cNvPr>
            <p:cNvSpPr txBox="1">
              <a:spLocks noChangeArrowheads="1"/>
            </p:cNvSpPr>
            <p:nvPr/>
          </p:nvSpPr>
          <p:spPr bwMode="auto">
            <a:xfrm>
              <a:off x="1894755" y="4312002"/>
              <a:ext cx="3320276" cy="6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grpSp>
      <p:grpSp>
        <p:nvGrpSpPr>
          <p:cNvPr id="68" name="Group 67">
            <a:extLst>
              <a:ext uri="{FF2B5EF4-FFF2-40B4-BE49-F238E27FC236}">
                <a16:creationId xmlns:a16="http://schemas.microsoft.com/office/drawing/2014/main" id="{9CAB208A-02C4-2972-FEB9-3115BC796277}"/>
              </a:ext>
            </a:extLst>
          </p:cNvPr>
          <p:cNvGrpSpPr/>
          <p:nvPr/>
        </p:nvGrpSpPr>
        <p:grpSpPr>
          <a:xfrm>
            <a:off x="3570240" y="3335497"/>
            <a:ext cx="2292350" cy="703103"/>
            <a:chOff x="2067572" y="2725897"/>
            <a:chExt cx="2292350" cy="703103"/>
          </a:xfrm>
        </p:grpSpPr>
        <p:pic>
          <p:nvPicPr>
            <p:cNvPr id="69" name="Graphic 19">
              <a:extLst>
                <a:ext uri="{FF2B5EF4-FFF2-40B4-BE49-F238E27FC236}">
                  <a16:creationId xmlns:a16="http://schemas.microsoft.com/office/drawing/2014/main" id="{951AB6F2-2AD0-8368-48EB-B55E37B032F4}"/>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990057" y="27258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11">
              <a:extLst>
                <a:ext uri="{FF2B5EF4-FFF2-40B4-BE49-F238E27FC236}">
                  <a16:creationId xmlns:a16="http://schemas.microsoft.com/office/drawing/2014/main" id="{40655387-0FAC-5212-FC09-F9E098E36226}"/>
                </a:ext>
              </a:extLst>
            </p:cNvPr>
            <p:cNvSpPr txBox="1">
              <a:spLocks noChangeArrowheads="1"/>
            </p:cNvSpPr>
            <p:nvPr/>
          </p:nvSpPr>
          <p:spPr bwMode="auto">
            <a:xfrm>
              <a:off x="2067572" y="3198168"/>
              <a:ext cx="2292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CloudFront</a:t>
              </a:r>
            </a:p>
          </p:txBody>
        </p:sp>
      </p:grpSp>
      <p:cxnSp>
        <p:nvCxnSpPr>
          <p:cNvPr id="72" name="Straight Arrow Connector 71">
            <a:extLst>
              <a:ext uri="{FF2B5EF4-FFF2-40B4-BE49-F238E27FC236}">
                <a16:creationId xmlns:a16="http://schemas.microsoft.com/office/drawing/2014/main" id="{A98B5DD4-5470-3C0A-B2CF-9E4C217CB2B1}"/>
              </a:ext>
            </a:extLst>
          </p:cNvPr>
          <p:cNvCxnSpPr>
            <a:cxnSpLocks/>
            <a:stCxn id="59" idx="3"/>
          </p:cNvCxnSpPr>
          <p:nvPr/>
        </p:nvCxnSpPr>
        <p:spPr>
          <a:xfrm>
            <a:off x="2264143" y="3550958"/>
            <a:ext cx="700626" cy="4131"/>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5731F09-A22D-B2E6-CEDB-1ECB491A87B4}"/>
              </a:ext>
            </a:extLst>
          </p:cNvPr>
          <p:cNvCxnSpPr>
            <a:cxnSpLocks/>
            <a:stCxn id="69" idx="3"/>
            <a:endCxn id="64" idx="1"/>
          </p:cNvCxnSpPr>
          <p:nvPr/>
        </p:nvCxnSpPr>
        <p:spPr>
          <a:xfrm>
            <a:off x="4949925" y="3564097"/>
            <a:ext cx="1555104" cy="7255"/>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50F84E8-7B1E-1A25-0A28-EF8ED8425C2A}"/>
              </a:ext>
            </a:extLst>
          </p:cNvPr>
          <p:cNvSpPr txBox="1"/>
          <p:nvPr/>
        </p:nvSpPr>
        <p:spPr>
          <a:xfrm>
            <a:off x="5127768" y="3345000"/>
            <a:ext cx="1199367" cy="230832"/>
          </a:xfrm>
          <a:prstGeom prst="rect">
            <a:avLst/>
          </a:prstGeom>
          <a:noFill/>
        </p:spPr>
        <p:txBody>
          <a:bodyPr wrap="none" rtlCol="0">
            <a:spAutoFit/>
          </a:bodyPr>
          <a:lstStyle/>
          <a:p>
            <a:r>
              <a:rPr lang="en-SE" sz="900" dirty="0"/>
              <a:t>Origin Access Identity</a:t>
            </a:r>
          </a:p>
        </p:txBody>
      </p:sp>
      <p:grpSp>
        <p:nvGrpSpPr>
          <p:cNvPr id="75" name="Group 74">
            <a:extLst>
              <a:ext uri="{FF2B5EF4-FFF2-40B4-BE49-F238E27FC236}">
                <a16:creationId xmlns:a16="http://schemas.microsoft.com/office/drawing/2014/main" id="{BC8C097E-2855-9A19-1E97-2F5533A499E3}"/>
              </a:ext>
            </a:extLst>
          </p:cNvPr>
          <p:cNvGrpSpPr/>
          <p:nvPr/>
        </p:nvGrpSpPr>
        <p:grpSpPr>
          <a:xfrm>
            <a:off x="5703840" y="4409552"/>
            <a:ext cx="2035411" cy="848248"/>
            <a:chOff x="1894755" y="3529228"/>
            <a:chExt cx="3320276" cy="1386436"/>
          </a:xfrm>
        </p:grpSpPr>
        <p:pic>
          <p:nvPicPr>
            <p:cNvPr id="77" name="Graphic 8">
              <a:extLst>
                <a:ext uri="{FF2B5EF4-FFF2-40B4-BE49-F238E27FC236}">
                  <a16:creationId xmlns:a16="http://schemas.microsoft.com/office/drawing/2014/main" id="{BC559981-D0EA-1790-732E-BABC2DBB967B}"/>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3201699" y="3529228"/>
              <a:ext cx="745810" cy="74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9">
              <a:extLst>
                <a:ext uri="{FF2B5EF4-FFF2-40B4-BE49-F238E27FC236}">
                  <a16:creationId xmlns:a16="http://schemas.microsoft.com/office/drawing/2014/main" id="{37B482A7-0AC4-577D-DEA6-5B3316473169}"/>
                </a:ext>
              </a:extLst>
            </p:cNvPr>
            <p:cNvSpPr txBox="1">
              <a:spLocks noChangeArrowheads="1"/>
            </p:cNvSpPr>
            <p:nvPr/>
          </p:nvSpPr>
          <p:spPr bwMode="auto">
            <a:xfrm>
              <a:off x="1894755" y="4312002"/>
              <a:ext cx="3320276" cy="6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grpSp>
      <p:grpSp>
        <p:nvGrpSpPr>
          <p:cNvPr id="79" name="Group 78">
            <a:extLst>
              <a:ext uri="{FF2B5EF4-FFF2-40B4-BE49-F238E27FC236}">
                <a16:creationId xmlns:a16="http://schemas.microsoft.com/office/drawing/2014/main" id="{28FB306F-6779-DCDF-C60E-73DE53549347}"/>
              </a:ext>
            </a:extLst>
          </p:cNvPr>
          <p:cNvGrpSpPr/>
          <p:nvPr/>
        </p:nvGrpSpPr>
        <p:grpSpPr>
          <a:xfrm>
            <a:off x="3570240" y="4402297"/>
            <a:ext cx="2292350" cy="703103"/>
            <a:chOff x="2067572" y="2725897"/>
            <a:chExt cx="2292350" cy="703103"/>
          </a:xfrm>
        </p:grpSpPr>
        <p:pic>
          <p:nvPicPr>
            <p:cNvPr id="80" name="Graphic 19">
              <a:extLst>
                <a:ext uri="{FF2B5EF4-FFF2-40B4-BE49-F238E27FC236}">
                  <a16:creationId xmlns:a16="http://schemas.microsoft.com/office/drawing/2014/main" id="{23AA79BF-D19D-4E82-F21C-ADFFAD616E5D}"/>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990057" y="27258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11">
              <a:extLst>
                <a:ext uri="{FF2B5EF4-FFF2-40B4-BE49-F238E27FC236}">
                  <a16:creationId xmlns:a16="http://schemas.microsoft.com/office/drawing/2014/main" id="{9B4F2809-21A6-08C8-3E05-01AEDA934187}"/>
                </a:ext>
              </a:extLst>
            </p:cNvPr>
            <p:cNvSpPr txBox="1">
              <a:spLocks noChangeArrowheads="1"/>
            </p:cNvSpPr>
            <p:nvPr/>
          </p:nvSpPr>
          <p:spPr bwMode="auto">
            <a:xfrm>
              <a:off x="2067572" y="3198168"/>
              <a:ext cx="2292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CloudFront</a:t>
              </a:r>
            </a:p>
          </p:txBody>
        </p:sp>
      </p:grpSp>
      <p:cxnSp>
        <p:nvCxnSpPr>
          <p:cNvPr id="82" name="Straight Arrow Connector 81">
            <a:extLst>
              <a:ext uri="{FF2B5EF4-FFF2-40B4-BE49-F238E27FC236}">
                <a16:creationId xmlns:a16="http://schemas.microsoft.com/office/drawing/2014/main" id="{2A22EDD7-567F-A643-D5BE-6685A466FD1B}"/>
              </a:ext>
            </a:extLst>
          </p:cNvPr>
          <p:cNvCxnSpPr>
            <a:cxnSpLocks/>
            <a:stCxn id="86" idx="3"/>
          </p:cNvCxnSpPr>
          <p:nvPr/>
        </p:nvCxnSpPr>
        <p:spPr>
          <a:xfrm>
            <a:off x="2266735" y="4624250"/>
            <a:ext cx="722615"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AF70895-BF02-0048-B98B-BA2BAEABE3F2}"/>
              </a:ext>
            </a:extLst>
          </p:cNvPr>
          <p:cNvCxnSpPr>
            <a:cxnSpLocks/>
            <a:stCxn id="80" idx="3"/>
            <a:endCxn id="77" idx="1"/>
          </p:cNvCxnSpPr>
          <p:nvPr/>
        </p:nvCxnSpPr>
        <p:spPr>
          <a:xfrm>
            <a:off x="4949925" y="4630897"/>
            <a:ext cx="1555104" cy="7255"/>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58C3B5AE-4D19-81C6-B214-E99418738B00}"/>
              </a:ext>
            </a:extLst>
          </p:cNvPr>
          <p:cNvSpPr txBox="1"/>
          <p:nvPr/>
        </p:nvSpPr>
        <p:spPr>
          <a:xfrm>
            <a:off x="5127768" y="4411800"/>
            <a:ext cx="1199367" cy="230832"/>
          </a:xfrm>
          <a:prstGeom prst="rect">
            <a:avLst/>
          </a:prstGeom>
          <a:noFill/>
        </p:spPr>
        <p:txBody>
          <a:bodyPr wrap="none" rtlCol="0">
            <a:spAutoFit/>
          </a:bodyPr>
          <a:lstStyle/>
          <a:p>
            <a:r>
              <a:rPr lang="en-SE" sz="900" dirty="0"/>
              <a:t>Origin Access Identity</a:t>
            </a:r>
          </a:p>
        </p:txBody>
      </p:sp>
      <p:grpSp>
        <p:nvGrpSpPr>
          <p:cNvPr id="85" name="Group 84">
            <a:extLst>
              <a:ext uri="{FF2B5EF4-FFF2-40B4-BE49-F238E27FC236}">
                <a16:creationId xmlns:a16="http://schemas.microsoft.com/office/drawing/2014/main" id="{60301442-F8FF-2549-1597-16798EC768A8}"/>
              </a:ext>
            </a:extLst>
          </p:cNvPr>
          <p:cNvGrpSpPr/>
          <p:nvPr/>
        </p:nvGrpSpPr>
        <p:grpSpPr>
          <a:xfrm>
            <a:off x="1319981" y="4368980"/>
            <a:ext cx="1392006" cy="764541"/>
            <a:chOff x="6645239" y="3856441"/>
            <a:chExt cx="2279650" cy="1252067"/>
          </a:xfrm>
        </p:grpSpPr>
        <p:pic>
          <p:nvPicPr>
            <p:cNvPr id="86" name="Graphic 7">
              <a:extLst>
                <a:ext uri="{FF2B5EF4-FFF2-40B4-BE49-F238E27FC236}">
                  <a16:creationId xmlns:a16="http://schemas.microsoft.com/office/drawing/2014/main" id="{4D5DF22D-B90F-C150-268B-4521DC988620}"/>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59615" y="3856441"/>
              <a:ext cx="836097" cy="83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15">
              <a:extLst>
                <a:ext uri="{FF2B5EF4-FFF2-40B4-BE49-F238E27FC236}">
                  <a16:creationId xmlns:a16="http://schemas.microsoft.com/office/drawing/2014/main" id="{70238230-4316-2D38-2195-AECEF7EBE581}"/>
                </a:ext>
              </a:extLst>
            </p:cNvPr>
            <p:cNvSpPr txBox="1">
              <a:spLocks noChangeArrowheads="1"/>
            </p:cNvSpPr>
            <p:nvPr/>
          </p:nvSpPr>
          <p:spPr bwMode="auto">
            <a:xfrm>
              <a:off x="6645239" y="4730481"/>
              <a:ext cx="2279650" cy="37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Streaming overlays</a:t>
              </a:r>
            </a:p>
          </p:txBody>
        </p:sp>
      </p:grpSp>
      <p:cxnSp>
        <p:nvCxnSpPr>
          <p:cNvPr id="88" name="Straight Arrow Connector 87">
            <a:extLst>
              <a:ext uri="{FF2B5EF4-FFF2-40B4-BE49-F238E27FC236}">
                <a16:creationId xmlns:a16="http://schemas.microsoft.com/office/drawing/2014/main" id="{04EC88B4-524E-9890-658A-EC2A3EC818E0}"/>
              </a:ext>
            </a:extLst>
          </p:cNvPr>
          <p:cNvCxnSpPr>
            <a:cxnSpLocks/>
            <a:stCxn id="19" idx="1"/>
            <a:endCxn id="59" idx="1"/>
          </p:cNvCxnSpPr>
          <p:nvPr/>
        </p:nvCxnSpPr>
        <p:spPr>
          <a:xfrm flipV="1">
            <a:off x="803180" y="3550958"/>
            <a:ext cx="950423" cy="815"/>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1A2D8440-FFFB-85AE-FFD4-D3396552CC2D}"/>
              </a:ext>
            </a:extLst>
          </p:cNvPr>
          <p:cNvCxnSpPr>
            <a:cxnSpLocks/>
            <a:stCxn id="19" idx="1"/>
            <a:endCxn id="86" idx="1"/>
          </p:cNvCxnSpPr>
          <p:nvPr/>
        </p:nvCxnSpPr>
        <p:spPr>
          <a:xfrm>
            <a:off x="803180" y="3551773"/>
            <a:ext cx="953015" cy="1072477"/>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81990812-8147-45BD-7143-73852DCA82BF}"/>
              </a:ext>
            </a:extLst>
          </p:cNvPr>
          <p:cNvGrpSpPr/>
          <p:nvPr/>
        </p:nvGrpSpPr>
        <p:grpSpPr>
          <a:xfrm>
            <a:off x="7345362" y="2439174"/>
            <a:ext cx="1493838" cy="680774"/>
            <a:chOff x="7927277" y="2697686"/>
            <a:chExt cx="1493838" cy="680774"/>
          </a:xfrm>
        </p:grpSpPr>
        <p:sp>
          <p:nvSpPr>
            <p:cNvPr id="95" name="TextBox 21">
              <a:extLst>
                <a:ext uri="{FF2B5EF4-FFF2-40B4-BE49-F238E27FC236}">
                  <a16:creationId xmlns:a16="http://schemas.microsoft.com/office/drawing/2014/main" id="{1DD06F77-9554-404D-A185-EC8DECD44518}"/>
                </a:ext>
              </a:extLst>
            </p:cNvPr>
            <p:cNvSpPr txBox="1">
              <a:spLocks noChangeArrowheads="1"/>
            </p:cNvSpPr>
            <p:nvPr/>
          </p:nvSpPr>
          <p:spPr bwMode="auto">
            <a:xfrm>
              <a:off x="7927277" y="3147628"/>
              <a:ext cx="14938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Bucket policy</a:t>
              </a:r>
            </a:p>
          </p:txBody>
        </p:sp>
        <p:pic>
          <p:nvPicPr>
            <p:cNvPr id="96" name="Graphic 95">
              <a:extLst>
                <a:ext uri="{FF2B5EF4-FFF2-40B4-BE49-F238E27FC236}">
                  <a16:creationId xmlns:a16="http://schemas.microsoft.com/office/drawing/2014/main" id="{47D0DE7F-4270-996E-B388-1B1FD236A6D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457747" y="2697686"/>
              <a:ext cx="457200" cy="457200"/>
            </a:xfrm>
            <a:prstGeom prst="rect">
              <a:avLst/>
            </a:prstGeom>
          </p:spPr>
        </p:pic>
      </p:grpSp>
      <p:cxnSp>
        <p:nvCxnSpPr>
          <p:cNvPr id="98" name="Straight Arrow Connector 97">
            <a:extLst>
              <a:ext uri="{FF2B5EF4-FFF2-40B4-BE49-F238E27FC236}">
                <a16:creationId xmlns:a16="http://schemas.microsoft.com/office/drawing/2014/main" id="{03C62E0A-1AAF-24DE-D412-C7C494926B61}"/>
              </a:ext>
            </a:extLst>
          </p:cNvPr>
          <p:cNvCxnSpPr>
            <a:cxnSpLocks/>
            <a:stCxn id="96" idx="1"/>
            <a:endCxn id="16" idx="3"/>
          </p:cNvCxnSpPr>
          <p:nvPr/>
        </p:nvCxnSpPr>
        <p:spPr>
          <a:xfrm flipH="1" flipV="1">
            <a:off x="6962229" y="2656952"/>
            <a:ext cx="913603" cy="10822"/>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8C67B8F1-E42E-0BC8-664E-D7F0F0300A3C}"/>
              </a:ext>
            </a:extLst>
          </p:cNvPr>
          <p:cNvGrpSpPr/>
          <p:nvPr/>
        </p:nvGrpSpPr>
        <p:grpSpPr>
          <a:xfrm>
            <a:off x="7341050" y="3342752"/>
            <a:ext cx="1493838" cy="680774"/>
            <a:chOff x="7927277" y="2697686"/>
            <a:chExt cx="1493838" cy="680774"/>
          </a:xfrm>
        </p:grpSpPr>
        <p:sp>
          <p:nvSpPr>
            <p:cNvPr id="102" name="TextBox 21">
              <a:extLst>
                <a:ext uri="{FF2B5EF4-FFF2-40B4-BE49-F238E27FC236}">
                  <a16:creationId xmlns:a16="http://schemas.microsoft.com/office/drawing/2014/main" id="{DC0DEC67-7D7A-4FA8-F9D3-BCBD269600F5}"/>
                </a:ext>
              </a:extLst>
            </p:cNvPr>
            <p:cNvSpPr txBox="1">
              <a:spLocks noChangeArrowheads="1"/>
            </p:cNvSpPr>
            <p:nvPr/>
          </p:nvSpPr>
          <p:spPr bwMode="auto">
            <a:xfrm>
              <a:off x="7927277" y="3147628"/>
              <a:ext cx="14938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Bucket policy</a:t>
              </a:r>
            </a:p>
          </p:txBody>
        </p:sp>
        <p:pic>
          <p:nvPicPr>
            <p:cNvPr id="103" name="Graphic 102">
              <a:extLst>
                <a:ext uri="{FF2B5EF4-FFF2-40B4-BE49-F238E27FC236}">
                  <a16:creationId xmlns:a16="http://schemas.microsoft.com/office/drawing/2014/main" id="{A5C3AA14-00DC-6F01-D8A9-6AE7DEED621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457747" y="2697686"/>
              <a:ext cx="457200" cy="457200"/>
            </a:xfrm>
            <a:prstGeom prst="rect">
              <a:avLst/>
            </a:prstGeom>
          </p:spPr>
        </p:pic>
      </p:grpSp>
      <p:grpSp>
        <p:nvGrpSpPr>
          <p:cNvPr id="104" name="Group 103">
            <a:extLst>
              <a:ext uri="{FF2B5EF4-FFF2-40B4-BE49-F238E27FC236}">
                <a16:creationId xmlns:a16="http://schemas.microsoft.com/office/drawing/2014/main" id="{AB8D8C67-A98C-DA43-3F1C-56F1A296F522}"/>
              </a:ext>
            </a:extLst>
          </p:cNvPr>
          <p:cNvGrpSpPr/>
          <p:nvPr/>
        </p:nvGrpSpPr>
        <p:grpSpPr>
          <a:xfrm>
            <a:off x="7335523" y="4416143"/>
            <a:ext cx="1493838" cy="680774"/>
            <a:chOff x="7927277" y="2697686"/>
            <a:chExt cx="1493838" cy="680774"/>
          </a:xfrm>
        </p:grpSpPr>
        <p:sp>
          <p:nvSpPr>
            <p:cNvPr id="106" name="TextBox 21">
              <a:extLst>
                <a:ext uri="{FF2B5EF4-FFF2-40B4-BE49-F238E27FC236}">
                  <a16:creationId xmlns:a16="http://schemas.microsoft.com/office/drawing/2014/main" id="{C60025B5-657D-40A3-9027-96E1FEB619D9}"/>
                </a:ext>
              </a:extLst>
            </p:cNvPr>
            <p:cNvSpPr txBox="1">
              <a:spLocks noChangeArrowheads="1"/>
            </p:cNvSpPr>
            <p:nvPr/>
          </p:nvSpPr>
          <p:spPr bwMode="auto">
            <a:xfrm>
              <a:off x="7927277" y="3147628"/>
              <a:ext cx="14938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Bucket policy</a:t>
              </a:r>
            </a:p>
          </p:txBody>
        </p:sp>
        <p:pic>
          <p:nvPicPr>
            <p:cNvPr id="107" name="Graphic 106">
              <a:extLst>
                <a:ext uri="{FF2B5EF4-FFF2-40B4-BE49-F238E27FC236}">
                  <a16:creationId xmlns:a16="http://schemas.microsoft.com/office/drawing/2014/main" id="{1F080373-E870-64B8-142C-D5F748EAE21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457747" y="2697686"/>
              <a:ext cx="457200" cy="457200"/>
            </a:xfrm>
            <a:prstGeom prst="rect">
              <a:avLst/>
            </a:prstGeom>
          </p:spPr>
        </p:pic>
      </p:grpSp>
      <p:cxnSp>
        <p:nvCxnSpPr>
          <p:cNvPr id="108" name="Straight Arrow Connector 107">
            <a:extLst>
              <a:ext uri="{FF2B5EF4-FFF2-40B4-BE49-F238E27FC236}">
                <a16:creationId xmlns:a16="http://schemas.microsoft.com/office/drawing/2014/main" id="{6944DA8B-5717-1B1A-21D4-78EA9C4FA96E}"/>
              </a:ext>
            </a:extLst>
          </p:cNvPr>
          <p:cNvCxnSpPr>
            <a:cxnSpLocks/>
            <a:stCxn id="103" idx="1"/>
            <a:endCxn id="64" idx="3"/>
          </p:cNvCxnSpPr>
          <p:nvPr/>
        </p:nvCxnSpPr>
        <p:spPr>
          <a:xfrm flipH="1">
            <a:off x="6962229" y="3571352"/>
            <a:ext cx="909291"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441423C-3B29-A61D-CC73-2E424C5A33E0}"/>
              </a:ext>
            </a:extLst>
          </p:cNvPr>
          <p:cNvCxnSpPr>
            <a:cxnSpLocks/>
            <a:stCxn id="107" idx="1"/>
            <a:endCxn id="77" idx="3"/>
          </p:cNvCxnSpPr>
          <p:nvPr/>
        </p:nvCxnSpPr>
        <p:spPr>
          <a:xfrm flipH="1" flipV="1">
            <a:off x="6962229" y="4638152"/>
            <a:ext cx="903764" cy="6591"/>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 name="NumBox 1">
            <a:extLst>
              <a:ext uri="{FF2B5EF4-FFF2-40B4-BE49-F238E27FC236}">
                <a16:creationId xmlns:a16="http://schemas.microsoft.com/office/drawing/2014/main" id="{C38C3712-6FA0-34CB-7471-9DA44323C5FA}"/>
              </a:ext>
            </a:extLst>
          </p:cNvPr>
          <p:cNvSpPr/>
          <p:nvPr/>
        </p:nvSpPr>
        <p:spPr>
          <a:xfrm>
            <a:off x="1878824" y="191798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 name="NumBox 2">
            <a:extLst>
              <a:ext uri="{FF2B5EF4-FFF2-40B4-BE49-F238E27FC236}">
                <a16:creationId xmlns:a16="http://schemas.microsoft.com/office/drawing/2014/main" id="{57C772B5-08D8-FC5E-6185-489C5FDA8B72}"/>
              </a:ext>
            </a:extLst>
          </p:cNvPr>
          <p:cNvSpPr/>
          <p:nvPr/>
        </p:nvSpPr>
        <p:spPr>
          <a:xfrm>
            <a:off x="3417255" y="170856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 name="NumBox 3">
            <a:extLst>
              <a:ext uri="{FF2B5EF4-FFF2-40B4-BE49-F238E27FC236}">
                <a16:creationId xmlns:a16="http://schemas.microsoft.com/office/drawing/2014/main" id="{F6F08D35-B9E3-9B34-EE61-29BDCE8650ED}"/>
              </a:ext>
            </a:extLst>
          </p:cNvPr>
          <p:cNvSpPr/>
          <p:nvPr/>
        </p:nvSpPr>
        <p:spPr>
          <a:xfrm>
            <a:off x="4555638" y="19812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6" name="NumBox 4">
            <a:extLst>
              <a:ext uri="{FF2B5EF4-FFF2-40B4-BE49-F238E27FC236}">
                <a16:creationId xmlns:a16="http://schemas.microsoft.com/office/drawing/2014/main" id="{9B04DFC8-110F-D739-76B9-9F4DF803980F}"/>
              </a:ext>
            </a:extLst>
          </p:cNvPr>
          <p:cNvSpPr/>
          <p:nvPr/>
        </p:nvSpPr>
        <p:spPr>
          <a:xfrm>
            <a:off x="6584385" y="209647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cxnSp>
        <p:nvCxnSpPr>
          <p:cNvPr id="30" name="Straight Arrow Connector 29">
            <a:extLst>
              <a:ext uri="{FF2B5EF4-FFF2-40B4-BE49-F238E27FC236}">
                <a16:creationId xmlns:a16="http://schemas.microsoft.com/office/drawing/2014/main" id="{1DA5C9B6-E310-7837-606C-E823D9EDE690}"/>
              </a:ext>
            </a:extLst>
          </p:cNvPr>
          <p:cNvCxnSpPr>
            <a:cxnSpLocks/>
            <a:endCxn id="23" idx="1"/>
          </p:cNvCxnSpPr>
          <p:nvPr/>
        </p:nvCxnSpPr>
        <p:spPr>
          <a:xfrm>
            <a:off x="4111725" y="2648006"/>
            <a:ext cx="381000" cy="1691"/>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F86A2C8-DED0-AAB8-FBEE-FE12F6903B29}"/>
              </a:ext>
            </a:extLst>
          </p:cNvPr>
          <p:cNvCxnSpPr>
            <a:cxnSpLocks/>
            <a:endCxn id="69" idx="1"/>
          </p:cNvCxnSpPr>
          <p:nvPr/>
        </p:nvCxnSpPr>
        <p:spPr>
          <a:xfrm>
            <a:off x="4120905" y="3550958"/>
            <a:ext cx="371820" cy="13139"/>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B4018BE-E5AB-C09D-D625-2A8AA60BCED9}"/>
              </a:ext>
            </a:extLst>
          </p:cNvPr>
          <p:cNvCxnSpPr>
            <a:cxnSpLocks/>
            <a:endCxn id="80" idx="1"/>
          </p:cNvCxnSpPr>
          <p:nvPr/>
        </p:nvCxnSpPr>
        <p:spPr>
          <a:xfrm>
            <a:off x="4111725" y="4630897"/>
            <a:ext cx="38100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7" name="NumBox 4">
            <a:extLst>
              <a:ext uri="{FF2B5EF4-FFF2-40B4-BE49-F238E27FC236}">
                <a16:creationId xmlns:a16="http://schemas.microsoft.com/office/drawing/2014/main" id="{016CDF75-548F-5DD1-DA7D-F359FC335CE2}"/>
              </a:ext>
            </a:extLst>
          </p:cNvPr>
          <p:cNvSpPr/>
          <p:nvPr/>
        </p:nvSpPr>
        <p:spPr>
          <a:xfrm>
            <a:off x="9075258" y="331905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71" name="NumBox 4">
            <a:extLst>
              <a:ext uri="{FF2B5EF4-FFF2-40B4-BE49-F238E27FC236}">
                <a16:creationId xmlns:a16="http://schemas.microsoft.com/office/drawing/2014/main" id="{67D9F2F9-BCD3-B713-B660-2DB3C1198703}"/>
              </a:ext>
            </a:extLst>
          </p:cNvPr>
          <p:cNvSpPr/>
          <p:nvPr/>
        </p:nvSpPr>
        <p:spPr>
          <a:xfrm>
            <a:off x="7957433" y="205514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5" name="Rectangle 4">
            <a:extLst>
              <a:ext uri="{FF2B5EF4-FFF2-40B4-BE49-F238E27FC236}">
                <a16:creationId xmlns:a16="http://schemas.microsoft.com/office/drawing/2014/main" id="{A7A1DB05-6391-7A85-D106-6FEC714272EB}"/>
              </a:ext>
            </a:extLst>
          </p:cNvPr>
          <p:cNvSpPr/>
          <p:nvPr/>
        </p:nvSpPr>
        <p:spPr>
          <a:xfrm>
            <a:off x="2964769" y="2039618"/>
            <a:ext cx="1144822" cy="3361867"/>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3E28BED2-C7AC-104A-4B8E-F47990791691}"/>
              </a:ext>
            </a:extLst>
          </p:cNvPr>
          <p:cNvGrpSpPr/>
          <p:nvPr/>
        </p:nvGrpSpPr>
        <p:grpSpPr>
          <a:xfrm>
            <a:off x="3131713" y="3311199"/>
            <a:ext cx="875474" cy="670579"/>
            <a:chOff x="3199337" y="2345737"/>
            <a:chExt cx="875474" cy="670579"/>
          </a:xfrm>
        </p:grpSpPr>
        <p:pic>
          <p:nvPicPr>
            <p:cNvPr id="7" name="Graphic 8">
              <a:extLst>
                <a:ext uri="{FF2B5EF4-FFF2-40B4-BE49-F238E27FC236}">
                  <a16:creationId xmlns:a16="http://schemas.microsoft.com/office/drawing/2014/main" id="{949055FA-AC57-C188-2760-BE4D818FA6F9}"/>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3405306" y="23457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a:extLst>
                <a:ext uri="{FF2B5EF4-FFF2-40B4-BE49-F238E27FC236}">
                  <a16:creationId xmlns:a16="http://schemas.microsoft.com/office/drawing/2014/main" id="{5C9B1C35-B108-8A9D-B5B4-586ECCF2C0A0}"/>
                </a:ext>
              </a:extLst>
            </p:cNvPr>
            <p:cNvSpPr txBox="1">
              <a:spLocks noChangeArrowheads="1"/>
            </p:cNvSpPr>
            <p:nvPr/>
          </p:nvSpPr>
          <p:spPr bwMode="auto">
            <a:xfrm>
              <a:off x="3199337" y="2785484"/>
              <a:ext cx="8754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WAF</a:t>
              </a:r>
            </a:p>
          </p:txBody>
        </p:sp>
      </p:grpSp>
    </p:spTree>
    <p:extLst>
      <p:ext uri="{BB962C8B-B14F-4D97-AF65-F5344CB8AC3E}">
        <p14:creationId xmlns:p14="http://schemas.microsoft.com/office/powerpoint/2010/main" val="165322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idebar Background">
            <a:extLst>
              <a:ext uri="{FF2B5EF4-FFF2-40B4-BE49-F238E27FC236}">
                <a16:creationId xmlns:a16="http://schemas.microsoft.com/office/drawing/2014/main" id="{CC5E3AFC-B1AF-D7E5-307B-140DB4859A21}"/>
              </a:ext>
            </a:extLst>
          </p:cNvPr>
          <p:cNvSpPr/>
          <p:nvPr/>
        </p:nvSpPr>
        <p:spPr>
          <a:xfrm>
            <a:off x="8975652" y="0"/>
            <a:ext cx="3216348" cy="7219741"/>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Access management</a:t>
            </a:r>
          </a:p>
          <a:p>
            <a:r>
              <a:rPr lang="en-US" sz="1200" dirty="0">
                <a:latin typeface="Amazon Ember" panose="020B0603020204020204" pitchFamily="34" charset="0"/>
                <a:ea typeface="Amazon Ember" panose="020B0603020204020204" pitchFamily="34" charset="0"/>
                <a:cs typeface="Amazon Ember" panose="020B0603020204020204" pitchFamily="34" charset="0"/>
              </a:rPr>
              <a:t>User accounts are created and stored in Amazon Cognito. Access to model management and event functionality requires an account. Leaderboards and streaming overlays are publicly accessible.</a:t>
            </a:r>
          </a:p>
        </p:txBody>
      </p:sp>
      <p:sp>
        <p:nvSpPr>
          <p:cNvPr id="47" name="NumBox 5">
            <a:extLst>
              <a:ext uri="{FF2B5EF4-FFF2-40B4-BE49-F238E27FC236}">
                <a16:creationId xmlns:a16="http://schemas.microsoft.com/office/drawing/2014/main" id="{A2290CE2-D8F1-634A-905A-BA66C42AEBC9}"/>
              </a:ext>
            </a:extLst>
          </p:cNvPr>
          <p:cNvSpPr/>
          <p:nvPr/>
        </p:nvSpPr>
        <p:spPr>
          <a:xfrm>
            <a:off x="9099492" y="264871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49" name="NumBox 3">
            <a:extLst>
              <a:ext uri="{FF2B5EF4-FFF2-40B4-BE49-F238E27FC236}">
                <a16:creationId xmlns:a16="http://schemas.microsoft.com/office/drawing/2014/main" id="{FBB6C579-1AAE-E74E-B11A-6E47F977F102}"/>
              </a:ext>
            </a:extLst>
          </p:cNvPr>
          <p:cNvSpPr/>
          <p:nvPr/>
        </p:nvSpPr>
        <p:spPr>
          <a:xfrm>
            <a:off x="9079053" y="168858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95041" y="944880"/>
            <a:ext cx="258331"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4255011"/>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Users access the DREM web app URL via a browser. If the user has no active login, the user is redirected to the login page.</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provided user credentials are verified with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50" dirty="0">
                <a:latin typeface="Amazon Ember" panose="020B0603020204020204" pitchFamily="34" charset="0"/>
                <a:ea typeface="Amazon Ember" panose="020B0603020204020204" pitchFamily="34" charset="0"/>
                <a:cs typeface="Amazon Ember" panose="020B0603020204020204" pitchFamily="34" charset="0"/>
              </a:rPr>
              <a:t>and JWTs (</a:t>
            </a:r>
            <a:r>
              <a:rPr lang="en-GB" sz="1050" b="0" i="0" u="none" strike="noStrike" dirty="0">
                <a:solidFill>
                  <a:srgbClr val="8AB4F8"/>
                </a:solidFill>
                <a:effectLst/>
                <a:latin typeface="arial" panose="020B0604020202020204" pitchFamily="34" charset="0"/>
                <a:hlinkClick r:id="rId3"/>
              </a:rPr>
              <a:t>JSON Web Token</a:t>
            </a:r>
            <a:r>
              <a:rPr lang="en-US" sz="1050" dirty="0">
                <a:latin typeface="Amazon Ember" panose="020B0603020204020204" pitchFamily="34" charset="0"/>
                <a:ea typeface="Amazon Ember" panose="020B0603020204020204" pitchFamily="34" charset="0"/>
                <a:cs typeface="Amazon Ember" panose="020B0603020204020204" pitchFamily="34" charset="0"/>
              </a:rPr>
              <a:t>) are returned. The token data includes which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50" dirty="0">
                <a:latin typeface="Amazon Ember" panose="020B0603020204020204" pitchFamily="34" charset="0"/>
                <a:ea typeface="Amazon Ember" panose="020B0603020204020204" pitchFamily="34" charset="0"/>
                <a:cs typeface="Amazon Ember" panose="020B0603020204020204" pitchFamily="34" charset="0"/>
              </a:rPr>
              <a:t>user group the logged-in user belongs to.</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When the DREM web app accesses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a:t>
            </a:r>
            <a:r>
              <a:rPr lang="en-US" sz="1050" dirty="0">
                <a:latin typeface="Amazon Ember" panose="020B0603020204020204" pitchFamily="34" charset="0"/>
                <a:ea typeface="Amazon Ember" panose="020B0603020204020204" pitchFamily="34" charset="0"/>
                <a:cs typeface="Amazon Ember" panose="020B0603020204020204" pitchFamily="34" charset="0"/>
              </a:rPr>
              <a:t> API,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50" dirty="0">
                <a:latin typeface="Amazon Ember" panose="020B0603020204020204" pitchFamily="34" charset="0"/>
                <a:ea typeface="Amazon Ember" panose="020B0603020204020204" pitchFamily="34" charset="0"/>
                <a:cs typeface="Amazon Ember" panose="020B0603020204020204" pitchFamily="34" charset="0"/>
              </a:rPr>
              <a:t>JWT is added to each request.</a:t>
            </a:r>
          </a:p>
          <a:p>
            <a:pPr>
              <a:spcAft>
                <a:spcPts val="1200"/>
              </a:spcAft>
            </a:pP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50" dirty="0">
                <a:latin typeface="Amazon Ember" panose="020B0603020204020204" pitchFamily="34" charset="0"/>
                <a:ea typeface="Amazon Ember" panose="020B0603020204020204" pitchFamily="34" charset="0"/>
                <a:cs typeface="Amazon Ember" panose="020B0603020204020204" pitchFamily="34" charset="0"/>
              </a:rPr>
              <a:t>verifies the JWTs.</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Access to the various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 </a:t>
            </a:r>
            <a:r>
              <a:rPr lang="en-US" sz="1050" dirty="0">
                <a:latin typeface="Amazon Ember" panose="020B0603020204020204" pitchFamily="34" charset="0"/>
                <a:ea typeface="Amazon Ember" panose="020B0603020204020204" pitchFamily="34" charset="0"/>
                <a:cs typeface="Amazon Ember" panose="020B0603020204020204" pitchFamily="34" charset="0"/>
              </a:rPr>
              <a:t>API endpoints is restricted by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a:t>
            </a:r>
            <a:r>
              <a:rPr lang="en-US" sz="1050" dirty="0">
                <a:latin typeface="Amazon Ember" panose="020B0603020204020204" pitchFamily="34" charset="0"/>
                <a:ea typeface="Amazon Ember" panose="020B0603020204020204" pitchFamily="34" charset="0"/>
                <a:cs typeface="Amazon Ember" panose="020B0603020204020204" pitchFamily="34" charset="0"/>
              </a:rPr>
              <a:t> groups.</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leaderboard and streaming overlays, both open to the public, have read-only access to leaderboard information.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 </a:t>
            </a:r>
            <a:r>
              <a:rPr lang="en-US" sz="1050" dirty="0">
                <a:latin typeface="Amazon Ember" panose="020B0603020204020204" pitchFamily="34" charset="0"/>
                <a:ea typeface="Amazon Ember" panose="020B0603020204020204" pitchFamily="34" charset="0"/>
                <a:cs typeface="Amazon Ember" panose="020B0603020204020204" pitchFamily="34" charset="0"/>
              </a:rPr>
              <a:t>access for these websites is protected using API keys.</a:t>
            </a:r>
          </a:p>
        </p:txBody>
      </p:sp>
      <p:grpSp>
        <p:nvGrpSpPr>
          <p:cNvPr id="18" name="Group 17">
            <a:extLst>
              <a:ext uri="{FF2B5EF4-FFF2-40B4-BE49-F238E27FC236}">
                <a16:creationId xmlns:a16="http://schemas.microsoft.com/office/drawing/2014/main" id="{C1026B94-CC10-E66F-3CA3-F020F6E1DEE8}"/>
              </a:ext>
            </a:extLst>
          </p:cNvPr>
          <p:cNvGrpSpPr/>
          <p:nvPr/>
        </p:nvGrpSpPr>
        <p:grpSpPr>
          <a:xfrm>
            <a:off x="-81487" y="3659985"/>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 Racers</a:t>
              </a:r>
            </a:p>
          </p:txBody>
        </p:sp>
      </p:grpSp>
      <p:cxnSp>
        <p:nvCxnSpPr>
          <p:cNvPr id="105" name="Straight Arrow Connector 104">
            <a:extLst>
              <a:ext uri="{FF2B5EF4-FFF2-40B4-BE49-F238E27FC236}">
                <a16:creationId xmlns:a16="http://schemas.microsoft.com/office/drawing/2014/main" id="{D578B555-4541-2A57-2C15-F7FDAE90462C}"/>
              </a:ext>
            </a:extLst>
          </p:cNvPr>
          <p:cNvCxnSpPr>
            <a:cxnSpLocks/>
            <a:stCxn id="33" idx="3"/>
            <a:endCxn id="22" idx="1"/>
          </p:cNvCxnSpPr>
          <p:nvPr/>
        </p:nvCxnSpPr>
        <p:spPr>
          <a:xfrm>
            <a:off x="2272012" y="3888531"/>
            <a:ext cx="1018499" cy="5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34C2F-E08E-CC0E-640B-2B35C65C764C}"/>
              </a:ext>
            </a:extLst>
          </p:cNvPr>
          <p:cNvSpPr/>
          <p:nvPr/>
        </p:nvSpPr>
        <p:spPr>
          <a:xfrm>
            <a:off x="2562109" y="1443374"/>
            <a:ext cx="3484486" cy="40430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557343" y="1443375"/>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738303" y="1984504"/>
            <a:ext cx="3129098" cy="3349496"/>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38303" y="1981200"/>
            <a:ext cx="381000" cy="376814"/>
          </a:xfrm>
          <a:prstGeom prst="rect">
            <a:avLst/>
          </a:prstGeom>
        </p:spPr>
      </p:pic>
      <p:cxnSp>
        <p:nvCxnSpPr>
          <p:cNvPr id="62" name="Straight Arrow Connector 61">
            <a:extLst>
              <a:ext uri="{FF2B5EF4-FFF2-40B4-BE49-F238E27FC236}">
                <a16:creationId xmlns:a16="http://schemas.microsoft.com/office/drawing/2014/main" id="{29C3656C-5D8F-CC39-B8F5-3D566F66237B}"/>
              </a:ext>
            </a:extLst>
          </p:cNvPr>
          <p:cNvCxnSpPr>
            <a:cxnSpLocks/>
            <a:stCxn id="22" idx="3"/>
          </p:cNvCxnSpPr>
          <p:nvPr/>
        </p:nvCxnSpPr>
        <p:spPr>
          <a:xfrm>
            <a:off x="3747711" y="3888585"/>
            <a:ext cx="552209"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D77FE523-2C3C-7C15-FD5E-CA511493928A}"/>
              </a:ext>
            </a:extLst>
          </p:cNvPr>
          <p:cNvGrpSpPr/>
          <p:nvPr/>
        </p:nvGrpSpPr>
        <p:grpSpPr>
          <a:xfrm>
            <a:off x="2819400" y="3659985"/>
            <a:ext cx="1392006" cy="607215"/>
            <a:chOff x="9047163" y="1182688"/>
            <a:chExt cx="2279650" cy="994419"/>
          </a:xfrm>
        </p:grpSpPr>
        <p:pic>
          <p:nvPicPr>
            <p:cNvPr id="22" name="Graphic 32">
              <a:extLst>
                <a:ext uri="{FF2B5EF4-FFF2-40B4-BE49-F238E27FC236}">
                  <a16:creationId xmlns:a16="http://schemas.microsoft.com/office/drawing/2014/main" id="{BBAEC1D8-C1ED-4D15-289A-259C208A3D14}"/>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818689" y="1182688"/>
              <a:ext cx="748744" cy="74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5">
              <a:extLst>
                <a:ext uri="{FF2B5EF4-FFF2-40B4-BE49-F238E27FC236}">
                  <a16:creationId xmlns:a16="http://schemas.microsoft.com/office/drawing/2014/main" id="{403380F0-85B3-3EEF-B1EF-EA21C839C879}"/>
                </a:ext>
              </a:extLst>
            </p:cNvPr>
            <p:cNvSpPr txBox="1">
              <a:spLocks noChangeArrowheads="1"/>
            </p:cNvSpPr>
            <p:nvPr/>
          </p:nvSpPr>
          <p:spPr bwMode="auto">
            <a:xfrm>
              <a:off x="9047163" y="1946275"/>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grpSp>
        <p:nvGrpSpPr>
          <p:cNvPr id="40" name="Group 39">
            <a:extLst>
              <a:ext uri="{FF2B5EF4-FFF2-40B4-BE49-F238E27FC236}">
                <a16:creationId xmlns:a16="http://schemas.microsoft.com/office/drawing/2014/main" id="{8ADEF74B-207C-0F92-05A6-3CAB58A211C4}"/>
              </a:ext>
            </a:extLst>
          </p:cNvPr>
          <p:cNvGrpSpPr/>
          <p:nvPr/>
        </p:nvGrpSpPr>
        <p:grpSpPr>
          <a:xfrm>
            <a:off x="1325258" y="3633261"/>
            <a:ext cx="1392006" cy="903041"/>
            <a:chOff x="6645239" y="3856441"/>
            <a:chExt cx="2279650" cy="1478885"/>
          </a:xfrm>
        </p:grpSpPr>
        <p:pic>
          <p:nvPicPr>
            <p:cNvPr id="33" name="Graphic 7">
              <a:extLst>
                <a:ext uri="{FF2B5EF4-FFF2-40B4-BE49-F238E27FC236}">
                  <a16:creationId xmlns:a16="http://schemas.microsoft.com/office/drawing/2014/main" id="{9C4336A6-8868-469D-C98F-889DB2528BFB}"/>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7359615" y="3856441"/>
              <a:ext cx="836097" cy="83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5">
              <a:extLst>
                <a:ext uri="{FF2B5EF4-FFF2-40B4-BE49-F238E27FC236}">
                  <a16:creationId xmlns:a16="http://schemas.microsoft.com/office/drawing/2014/main" id="{B0CC29DE-3426-51CA-012F-D723ED7FA7B2}"/>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chemeClr val="bg1">
                      <a:lumMod val="50000"/>
                    </a:schemeClr>
                  </a:solidFill>
                  <a:latin typeface="Arial" panose="020B0604020202020204" pitchFamily="34" charset="0"/>
                  <a:cs typeface="Arial" panose="020B0604020202020204" pitchFamily="34" charset="0"/>
                </a:rPr>
                <a:t>Login page</a:t>
              </a:r>
            </a:p>
          </p:txBody>
        </p:sp>
      </p:grpSp>
      <p:sp>
        <p:nvSpPr>
          <p:cNvPr id="4" name="Rectangle 3">
            <a:extLst>
              <a:ext uri="{FF2B5EF4-FFF2-40B4-BE49-F238E27FC236}">
                <a16:creationId xmlns:a16="http://schemas.microsoft.com/office/drawing/2014/main" id="{3F569523-D236-06AD-0C6D-FD674ACCCA7E}"/>
              </a:ext>
            </a:extLst>
          </p:cNvPr>
          <p:cNvSpPr/>
          <p:nvPr/>
        </p:nvSpPr>
        <p:spPr>
          <a:xfrm>
            <a:off x="4324192" y="3537277"/>
            <a:ext cx="1377175" cy="761999"/>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Backend</a:t>
            </a:r>
            <a:endParaRPr lang="en-US" sz="1200" dirty="0">
              <a:solidFill>
                <a:schemeClr val="tx1"/>
              </a:solidFill>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A24B3E52-8845-98A4-6385-84B723B938C2}"/>
              </a:ext>
            </a:extLst>
          </p:cNvPr>
          <p:cNvGrpSpPr/>
          <p:nvPr/>
        </p:nvGrpSpPr>
        <p:grpSpPr>
          <a:xfrm>
            <a:off x="2369228" y="2424260"/>
            <a:ext cx="2292350" cy="795804"/>
            <a:chOff x="4327525" y="1184275"/>
            <a:chExt cx="2292350" cy="795804"/>
          </a:xfrm>
        </p:grpSpPr>
        <p:pic>
          <p:nvPicPr>
            <p:cNvPr id="15" name="Graphic 17">
              <a:extLst>
                <a:ext uri="{FF2B5EF4-FFF2-40B4-BE49-F238E27FC236}">
                  <a16:creationId xmlns:a16="http://schemas.microsoft.com/office/drawing/2014/main" id="{66BD2001-428B-A12F-BAEE-793D857E40E3}"/>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5245100" y="11842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1">
              <a:extLst>
                <a:ext uri="{FF2B5EF4-FFF2-40B4-BE49-F238E27FC236}">
                  <a16:creationId xmlns:a16="http://schemas.microsoft.com/office/drawing/2014/main" id="{45B1B0CF-7992-BF7B-666A-7D70BE8E8FD1}"/>
                </a:ext>
              </a:extLst>
            </p:cNvPr>
            <p:cNvSpPr txBox="1">
              <a:spLocks noChangeArrowheads="1"/>
            </p:cNvSpPr>
            <p:nvPr/>
          </p:nvSpPr>
          <p:spPr bwMode="auto">
            <a:xfrm>
              <a:off x="4327525" y="1610747"/>
              <a:ext cx="2292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Cognito </a:t>
              </a:r>
            </a:p>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User Pool</a:t>
              </a:r>
            </a:p>
          </p:txBody>
        </p:sp>
      </p:grpSp>
      <p:cxnSp>
        <p:nvCxnSpPr>
          <p:cNvPr id="23" name="Straight Arrow Connector 22">
            <a:extLst>
              <a:ext uri="{FF2B5EF4-FFF2-40B4-BE49-F238E27FC236}">
                <a16:creationId xmlns:a16="http://schemas.microsoft.com/office/drawing/2014/main" id="{7CB8FBFB-14D8-4326-50A0-1ED06A81DA67}"/>
              </a:ext>
            </a:extLst>
          </p:cNvPr>
          <p:cNvCxnSpPr>
            <a:cxnSpLocks/>
            <a:stCxn id="22" idx="0"/>
            <a:endCxn id="16" idx="2"/>
          </p:cNvCxnSpPr>
          <p:nvPr/>
        </p:nvCxnSpPr>
        <p:spPr>
          <a:xfrm flipH="1" flipV="1">
            <a:off x="3515403" y="3220064"/>
            <a:ext cx="3708" cy="439921"/>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Freeform 31">
            <a:extLst>
              <a:ext uri="{FF2B5EF4-FFF2-40B4-BE49-F238E27FC236}">
                <a16:creationId xmlns:a16="http://schemas.microsoft.com/office/drawing/2014/main" id="{5F64879F-E0F4-8E6D-3BA2-8AB1B0D96C3B}"/>
              </a:ext>
            </a:extLst>
          </p:cNvPr>
          <p:cNvSpPr/>
          <p:nvPr/>
        </p:nvSpPr>
        <p:spPr>
          <a:xfrm flipH="1">
            <a:off x="2048741" y="2648713"/>
            <a:ext cx="1235401" cy="96121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5" name="NumBox 1">
            <a:extLst>
              <a:ext uri="{FF2B5EF4-FFF2-40B4-BE49-F238E27FC236}">
                <a16:creationId xmlns:a16="http://schemas.microsoft.com/office/drawing/2014/main" id="{1DAD4EC2-50C7-563D-5FEA-0373F1130DE1}"/>
              </a:ext>
            </a:extLst>
          </p:cNvPr>
          <p:cNvSpPr/>
          <p:nvPr/>
        </p:nvSpPr>
        <p:spPr>
          <a:xfrm>
            <a:off x="1430627" y="351642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52" name="NumBox 2">
            <a:extLst>
              <a:ext uri="{FF2B5EF4-FFF2-40B4-BE49-F238E27FC236}">
                <a16:creationId xmlns:a16="http://schemas.microsoft.com/office/drawing/2014/main" id="{4086F857-9760-8502-51B8-A0E49A1133A8}"/>
              </a:ext>
            </a:extLst>
          </p:cNvPr>
          <p:cNvSpPr/>
          <p:nvPr/>
        </p:nvSpPr>
        <p:spPr>
          <a:xfrm>
            <a:off x="2134852" y="269024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3" name="NumBox 3">
            <a:extLst>
              <a:ext uri="{FF2B5EF4-FFF2-40B4-BE49-F238E27FC236}">
                <a16:creationId xmlns:a16="http://schemas.microsoft.com/office/drawing/2014/main" id="{C36E2DE9-FAEC-2A6B-C1F6-E61F3701B9E0}"/>
              </a:ext>
            </a:extLst>
          </p:cNvPr>
          <p:cNvSpPr/>
          <p:nvPr/>
        </p:nvSpPr>
        <p:spPr>
          <a:xfrm>
            <a:off x="2822638" y="358136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4" name="NumBox 4">
            <a:extLst>
              <a:ext uri="{FF2B5EF4-FFF2-40B4-BE49-F238E27FC236}">
                <a16:creationId xmlns:a16="http://schemas.microsoft.com/office/drawing/2014/main" id="{53CC2927-65B0-81B0-F8CE-1582F005031B}"/>
              </a:ext>
            </a:extLst>
          </p:cNvPr>
          <p:cNvSpPr/>
          <p:nvPr/>
        </p:nvSpPr>
        <p:spPr>
          <a:xfrm>
            <a:off x="3169021" y="317429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55" name="NumBox 5">
            <a:extLst>
              <a:ext uri="{FF2B5EF4-FFF2-40B4-BE49-F238E27FC236}">
                <a16:creationId xmlns:a16="http://schemas.microsoft.com/office/drawing/2014/main" id="{5929D55C-FF36-3D6B-889F-CD09D29E0190}"/>
              </a:ext>
            </a:extLst>
          </p:cNvPr>
          <p:cNvSpPr/>
          <p:nvPr/>
        </p:nvSpPr>
        <p:spPr>
          <a:xfrm>
            <a:off x="3895076" y="357701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grpSp>
        <p:nvGrpSpPr>
          <p:cNvPr id="59" name="Group 58">
            <a:extLst>
              <a:ext uri="{FF2B5EF4-FFF2-40B4-BE49-F238E27FC236}">
                <a16:creationId xmlns:a16="http://schemas.microsoft.com/office/drawing/2014/main" id="{3B3D3AB6-2139-FAEC-0B0E-723C78A1F020}"/>
              </a:ext>
            </a:extLst>
          </p:cNvPr>
          <p:cNvGrpSpPr/>
          <p:nvPr/>
        </p:nvGrpSpPr>
        <p:grpSpPr>
          <a:xfrm>
            <a:off x="1320739" y="4684296"/>
            <a:ext cx="1392006" cy="903041"/>
            <a:chOff x="6645239" y="3856441"/>
            <a:chExt cx="2279650" cy="1478884"/>
          </a:xfrm>
        </p:grpSpPr>
        <p:pic>
          <p:nvPicPr>
            <p:cNvPr id="60" name="Graphic 7">
              <a:extLst>
                <a:ext uri="{FF2B5EF4-FFF2-40B4-BE49-F238E27FC236}">
                  <a16:creationId xmlns:a16="http://schemas.microsoft.com/office/drawing/2014/main" id="{C58A61BE-9B2E-043A-E364-8962C32649F7}"/>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7359615" y="3856441"/>
              <a:ext cx="836097" cy="83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5">
              <a:extLst>
                <a:ext uri="{FF2B5EF4-FFF2-40B4-BE49-F238E27FC236}">
                  <a16:creationId xmlns:a16="http://schemas.microsoft.com/office/drawing/2014/main" id="{694F4803-3884-ACCF-64D9-2787AE5D5126}"/>
                </a:ext>
              </a:extLst>
            </p:cNvPr>
            <p:cNvSpPr txBox="1">
              <a:spLocks noChangeArrowheads="1"/>
            </p:cNvSpPr>
            <p:nvPr/>
          </p:nvSpPr>
          <p:spPr bwMode="auto">
            <a:xfrm>
              <a:off x="6645239" y="4730481"/>
              <a:ext cx="2279650" cy="60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Leaderboard &amp; streaming overlays</a:t>
              </a:r>
            </a:p>
          </p:txBody>
        </p:sp>
      </p:grpSp>
      <p:cxnSp>
        <p:nvCxnSpPr>
          <p:cNvPr id="65" name="Straight Arrow Connector 64">
            <a:extLst>
              <a:ext uri="{FF2B5EF4-FFF2-40B4-BE49-F238E27FC236}">
                <a16:creationId xmlns:a16="http://schemas.microsoft.com/office/drawing/2014/main" id="{3CEF3A23-56E3-F98F-58CC-B77C517B703D}"/>
              </a:ext>
            </a:extLst>
          </p:cNvPr>
          <p:cNvCxnSpPr>
            <a:cxnSpLocks/>
            <a:stCxn id="19" idx="1"/>
            <a:endCxn id="33" idx="1"/>
          </p:cNvCxnSpPr>
          <p:nvPr/>
        </p:nvCxnSpPr>
        <p:spPr>
          <a:xfrm flipV="1">
            <a:off x="900382" y="3888531"/>
            <a:ext cx="861090" cy="640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6684A254-1062-BE1F-93FB-0B2DDB48E963}"/>
              </a:ext>
            </a:extLst>
          </p:cNvPr>
          <p:cNvCxnSpPr>
            <a:cxnSpLocks/>
            <a:stCxn id="19" idx="1"/>
            <a:endCxn id="60" idx="1"/>
          </p:cNvCxnSpPr>
          <p:nvPr/>
        </p:nvCxnSpPr>
        <p:spPr>
          <a:xfrm>
            <a:off x="900382" y="3894935"/>
            <a:ext cx="856571" cy="1044631"/>
          </a:xfrm>
          <a:prstGeom prst="bentConnector3">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085F32BB-1974-5CE3-5125-F172FE3EE5FD}"/>
              </a:ext>
            </a:extLst>
          </p:cNvPr>
          <p:cNvCxnSpPr>
            <a:cxnSpLocks/>
            <a:stCxn id="60" idx="3"/>
          </p:cNvCxnSpPr>
          <p:nvPr/>
        </p:nvCxnSpPr>
        <p:spPr>
          <a:xfrm flipV="1">
            <a:off x="2267493" y="4015814"/>
            <a:ext cx="1016649" cy="923752"/>
          </a:xfrm>
          <a:prstGeom prst="bentConnector3">
            <a:avLst>
              <a:gd name="adj1" fmla="val 6327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1" name="NumBox 5">
            <a:extLst>
              <a:ext uri="{FF2B5EF4-FFF2-40B4-BE49-F238E27FC236}">
                <a16:creationId xmlns:a16="http://schemas.microsoft.com/office/drawing/2014/main" id="{A7B97776-7D6D-AF13-B943-9D1F93E1CDFD}"/>
              </a:ext>
            </a:extLst>
          </p:cNvPr>
          <p:cNvSpPr/>
          <p:nvPr/>
        </p:nvSpPr>
        <p:spPr>
          <a:xfrm>
            <a:off x="9095042" y="3296093"/>
            <a:ext cx="274320" cy="3138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82" name="NumBox 5">
            <a:extLst>
              <a:ext uri="{FF2B5EF4-FFF2-40B4-BE49-F238E27FC236}">
                <a16:creationId xmlns:a16="http://schemas.microsoft.com/office/drawing/2014/main" id="{EFECD6FA-7943-6631-8A1C-0C09E8213FC5}"/>
              </a:ext>
            </a:extLst>
          </p:cNvPr>
          <p:cNvSpPr/>
          <p:nvPr/>
        </p:nvSpPr>
        <p:spPr>
          <a:xfrm>
            <a:off x="3007558" y="467810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2" name="NumBox 4">
            <a:extLst>
              <a:ext uri="{FF2B5EF4-FFF2-40B4-BE49-F238E27FC236}">
                <a16:creationId xmlns:a16="http://schemas.microsoft.com/office/drawing/2014/main" id="{57EF6B55-E7F3-1EB4-E154-EEBD1D69A5B5}"/>
              </a:ext>
            </a:extLst>
          </p:cNvPr>
          <p:cNvSpPr/>
          <p:nvPr/>
        </p:nvSpPr>
        <p:spPr>
          <a:xfrm>
            <a:off x="9095042" y="225289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Tree>
    <p:extLst>
      <p:ext uri="{BB962C8B-B14F-4D97-AF65-F5344CB8AC3E}">
        <p14:creationId xmlns:p14="http://schemas.microsoft.com/office/powerpoint/2010/main" val="174383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75652" y="0"/>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2" y="158447"/>
            <a:ext cx="8329229" cy="707886"/>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User registration</a:t>
            </a:r>
          </a:p>
          <a:p>
            <a:r>
              <a:rPr lang="en-US" sz="1200" dirty="0">
                <a:latin typeface="Amazon Ember" panose="020B0603020204020204" pitchFamily="34" charset="0"/>
                <a:ea typeface="Amazon Ember" panose="020B0603020204020204" pitchFamily="34" charset="0"/>
                <a:cs typeface="Amazon Ember" panose="020B0603020204020204" pitchFamily="34" charset="0"/>
              </a:rPr>
              <a:t>DREM has two racer registration flows: Racers sign up independently or event staff members facilitate racer sign-up. </a:t>
            </a:r>
          </a:p>
        </p:txBody>
      </p:sp>
      <p:sp>
        <p:nvSpPr>
          <p:cNvPr id="47" name="NumBox 5">
            <a:extLst>
              <a:ext uri="{FF2B5EF4-FFF2-40B4-BE49-F238E27FC236}">
                <a16:creationId xmlns:a16="http://schemas.microsoft.com/office/drawing/2014/main" id="{A2290CE2-D8F1-634A-905A-BA66C42AEBC9}"/>
              </a:ext>
            </a:extLst>
          </p:cNvPr>
          <p:cNvSpPr/>
          <p:nvPr/>
        </p:nvSpPr>
        <p:spPr>
          <a:xfrm>
            <a:off x="9124404" y="314417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48" name="NumBox 4">
            <a:extLst>
              <a:ext uri="{FF2B5EF4-FFF2-40B4-BE49-F238E27FC236}">
                <a16:creationId xmlns:a16="http://schemas.microsoft.com/office/drawing/2014/main" id="{DB3429CA-DC02-CB4C-880D-98CA93789536}"/>
              </a:ext>
            </a:extLst>
          </p:cNvPr>
          <p:cNvSpPr/>
          <p:nvPr/>
        </p:nvSpPr>
        <p:spPr>
          <a:xfrm>
            <a:off x="9129508" y="251904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126218" y="179907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124404" y="119120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6563335"/>
          </a:xfrm>
          <a:prstGeom prst="rect">
            <a:avLst/>
          </a:prstGeom>
          <a:noFill/>
        </p:spPr>
        <p:txBody>
          <a:bodyPr wrap="square" rtlCol="0">
            <a:spAutoFit/>
          </a:bodyPr>
          <a:lstStyle/>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At larger events, walk-up participants, who don’t bring their own models, chooses a default pre-trained model. An event staff member logs in to the DREM app and browses to the user registration page to facilitate racer sign-up.</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Information collected via the registration form for each racer is submitted to the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AppSync</a:t>
            </a:r>
            <a:r>
              <a:rPr lang="en-US" sz="1000" dirty="0">
                <a:latin typeface="Amazon Ember" panose="020B0603020204020204" pitchFamily="34" charset="0"/>
                <a:ea typeface="Amazon Ember" panose="020B0603020204020204" pitchFamily="34" charset="0"/>
                <a:cs typeface="Amazon Ember" panose="020B0603020204020204" pitchFamily="34" charset="0"/>
              </a:rPr>
              <a:t> API.</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The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AppSync</a:t>
            </a:r>
            <a:r>
              <a:rPr lang="en-US" sz="1000" dirty="0">
                <a:latin typeface="Amazon Ember" panose="020B0603020204020204" pitchFamily="34" charset="0"/>
                <a:ea typeface="Amazon Ember" panose="020B0603020204020204" pitchFamily="34" charset="0"/>
                <a:cs typeface="Amazon Ember" panose="020B0603020204020204" pitchFamily="34" charset="0"/>
              </a:rPr>
              <a:t> API verifies that the provided JSON Web Token (JWT) is valid and has access to invoke the </a:t>
            </a:r>
            <a:r>
              <a:rPr lang="en-US" sz="1000" dirty="0" err="1">
                <a:latin typeface="Amazon Ember" panose="020B0603020204020204" pitchFamily="34" charset="0"/>
                <a:ea typeface="Amazon Ember" panose="020B0603020204020204" pitchFamily="34" charset="0"/>
                <a:cs typeface="Amazon Ember" panose="020B0603020204020204" pitchFamily="34" charset="0"/>
              </a:rPr>
              <a:t>AddUser</a:t>
            </a:r>
            <a:r>
              <a:rPr lang="en-US" sz="1000" dirty="0">
                <a:latin typeface="Amazon Ember" panose="020B0603020204020204" pitchFamily="34" charset="0"/>
                <a:ea typeface="Amazon Ember" panose="020B0603020204020204" pitchFamily="34" charset="0"/>
                <a:cs typeface="Amazon Ember" panose="020B0603020204020204" pitchFamily="34" charset="0"/>
              </a:rPr>
              <a:t> API method.</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The user registration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Lambda</a:t>
            </a:r>
            <a:r>
              <a:rPr lang="en-US" sz="1000" dirty="0">
                <a:latin typeface="Amazon Ember" panose="020B0603020204020204" pitchFamily="34" charset="0"/>
                <a:ea typeface="Amazon Ember" panose="020B0603020204020204" pitchFamily="34" charset="0"/>
                <a:cs typeface="Amazon Ember" panose="020B0603020204020204" pitchFamily="34" charset="0"/>
              </a:rPr>
              <a:t> function creates the user in the </a:t>
            </a:r>
            <a:r>
              <a:rPr lang="en-US" sz="1000" b="1" dirty="0">
                <a:latin typeface="Amazon Ember" panose="020B0603020204020204" pitchFamily="34" charset="0"/>
                <a:ea typeface="Amazon Ember" panose="020B0603020204020204" pitchFamily="34" charset="0"/>
                <a:cs typeface="Amazon Ember" panose="020B0603020204020204" pitchFamily="34" charset="0"/>
              </a:rPr>
              <a:t>Amazon Cognito</a:t>
            </a:r>
            <a:r>
              <a:rPr lang="en-US" sz="1000" dirty="0">
                <a:latin typeface="Amazon Ember" panose="020B0603020204020204" pitchFamily="34" charset="0"/>
                <a:ea typeface="Amazon Ember" panose="020B0603020204020204" pitchFamily="34" charset="0"/>
                <a:cs typeface="Amazon Ember" panose="020B0603020204020204" pitchFamily="34" charset="0"/>
              </a:rPr>
              <a:t> user pool if the user does not already exist.</a:t>
            </a:r>
            <a:endParaRPr lang="en-US" sz="1000" b="1"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Before the user is created, </a:t>
            </a:r>
            <a:r>
              <a:rPr lang="en-US" sz="100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00" dirty="0">
                <a:latin typeface="Amazon Ember" panose="020B0603020204020204" pitchFamily="34" charset="0"/>
                <a:ea typeface="Amazon Ember" panose="020B0603020204020204" pitchFamily="34" charset="0"/>
                <a:cs typeface="Amazon Ember" panose="020B0603020204020204" pitchFamily="34" charset="0"/>
              </a:rPr>
              <a:t>invokes a pre-signup trigger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00" dirty="0">
                <a:latin typeface="Amazon Ember" panose="020B0603020204020204" pitchFamily="34" charset="0"/>
                <a:ea typeface="Amazon Ember" panose="020B0603020204020204" pitchFamily="34" charset="0"/>
                <a:cs typeface="Amazon Ember" panose="020B0603020204020204" pitchFamily="34" charset="0"/>
              </a:rPr>
              <a:t>function which emits an </a:t>
            </a:r>
            <a:r>
              <a:rPr lang="en-US" sz="1000" b="1" dirty="0">
                <a:latin typeface="Amazon Ember" panose="020B0603020204020204" pitchFamily="34" charset="0"/>
                <a:ea typeface="Amazon Ember" panose="020B0603020204020204" pitchFamily="34" charset="0"/>
                <a:cs typeface="Amazon Ember" panose="020B0603020204020204" pitchFamily="34" charset="0"/>
              </a:rPr>
              <a:t>Amazon </a:t>
            </a:r>
            <a:r>
              <a:rPr lang="en-US" sz="100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1000" b="1" dirty="0">
                <a:latin typeface="Amazon Ember" panose="020B0603020204020204" pitchFamily="34" charset="0"/>
                <a:ea typeface="Amazon Ember" panose="020B0603020204020204" pitchFamily="34" charset="0"/>
                <a:cs typeface="Amazon Ember" panose="020B0603020204020204" pitchFamily="34" charset="0"/>
              </a:rPr>
              <a:t> </a:t>
            </a:r>
            <a:r>
              <a:rPr lang="en-US" sz="1000" dirty="0">
                <a:latin typeface="Amazon Ember" panose="020B0603020204020204" pitchFamily="34" charset="0"/>
                <a:ea typeface="Amazon Ember" panose="020B0603020204020204" pitchFamily="34" charset="0"/>
                <a:cs typeface="Amazon Ember" panose="020B0603020204020204" pitchFamily="34" charset="0"/>
              </a:rPr>
              <a:t>event notifying other modules that a new user has been created.</a:t>
            </a:r>
            <a:endParaRPr lang="en-US" sz="1000" b="1" dirty="0">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100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00" dirty="0">
                <a:latin typeface="Amazon Ember" panose="020B0603020204020204" pitchFamily="34" charset="0"/>
                <a:ea typeface="Amazon Ember" panose="020B0603020204020204" pitchFamily="34" charset="0"/>
                <a:cs typeface="Amazon Ember" panose="020B0603020204020204" pitchFamily="34" charset="0"/>
              </a:rPr>
              <a:t>sends an email to the newly created user with information on how to access the DREM web app.</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After following the instructions in the email the newly created user can log in to the DREM web app and upload/delete their own AWS </a:t>
            </a:r>
            <a:r>
              <a:rPr lang="en-US" sz="1000"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000" dirty="0">
                <a:latin typeface="Amazon Ember" panose="020B0603020204020204" pitchFamily="34" charset="0"/>
                <a:ea typeface="Amazon Ember" panose="020B0603020204020204" pitchFamily="34" charset="0"/>
                <a:cs typeface="Amazon Ember" panose="020B0603020204020204" pitchFamily="34" charset="0"/>
              </a:rPr>
              <a:t> models.</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Note: A racer can also create their own user by browsing to the DREM web app and selecting signup. A user is then created in </a:t>
            </a:r>
            <a:r>
              <a:rPr lang="en-US" sz="1000" b="1" dirty="0">
                <a:latin typeface="Amazon Ember" panose="020B0603020204020204" pitchFamily="34" charset="0"/>
                <a:ea typeface="Amazon Ember" panose="020B0603020204020204" pitchFamily="34" charset="0"/>
                <a:cs typeface="Amazon Ember" panose="020B0603020204020204" pitchFamily="34" charset="0"/>
              </a:rPr>
              <a:t>Amazon Cognito</a:t>
            </a:r>
            <a:r>
              <a:rPr lang="en-US" sz="1000" dirty="0">
                <a:latin typeface="Amazon Ember" panose="020B0603020204020204" pitchFamily="34" charset="0"/>
                <a:ea typeface="Amazon Ember" panose="020B0603020204020204" pitchFamily="34" charset="0"/>
                <a:cs typeface="Amazon Ember" panose="020B0603020204020204" pitchFamily="34" charset="0"/>
              </a:rPr>
              <a:t> and the process follows steps 5 &amp; 6.</a:t>
            </a:r>
          </a:p>
          <a:p>
            <a:pPr>
              <a:spcAft>
                <a:spcPts val="1200"/>
              </a:spcAft>
            </a:pPr>
            <a:endParaRPr lang="en-US" sz="105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 name="Group 4">
            <a:extLst>
              <a:ext uri="{FF2B5EF4-FFF2-40B4-BE49-F238E27FC236}">
                <a16:creationId xmlns:a16="http://schemas.microsoft.com/office/drawing/2014/main" id="{C9FF415F-26BC-0A61-3581-4B760435ACB7}"/>
              </a:ext>
            </a:extLst>
          </p:cNvPr>
          <p:cNvGrpSpPr/>
          <p:nvPr/>
        </p:nvGrpSpPr>
        <p:grpSpPr>
          <a:xfrm>
            <a:off x="447820" y="4903943"/>
            <a:ext cx="1506538" cy="754707"/>
            <a:chOff x="530225" y="3067050"/>
            <a:chExt cx="1506538" cy="754707"/>
          </a:xfrm>
        </p:grpSpPr>
        <p:pic>
          <p:nvPicPr>
            <p:cNvPr id="3" name="Graphic 6">
              <a:extLst>
                <a:ext uri="{FF2B5EF4-FFF2-40B4-BE49-F238E27FC236}">
                  <a16:creationId xmlns:a16="http://schemas.microsoft.com/office/drawing/2014/main" id="{081D0CA9-4E1F-FDDB-7B53-481F41D7E2ED}"/>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5">
              <a:extLst>
                <a:ext uri="{FF2B5EF4-FFF2-40B4-BE49-F238E27FC236}">
                  <a16:creationId xmlns:a16="http://schemas.microsoft.com/office/drawing/2014/main" id="{4EC76A27-F954-CE47-1B1F-4AF4D46266B5}"/>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Racers</a:t>
              </a:r>
            </a:p>
          </p:txBody>
        </p:sp>
      </p:grpSp>
      <p:grpSp>
        <p:nvGrpSpPr>
          <p:cNvPr id="15" name="Group 14">
            <a:extLst>
              <a:ext uri="{FF2B5EF4-FFF2-40B4-BE49-F238E27FC236}">
                <a16:creationId xmlns:a16="http://schemas.microsoft.com/office/drawing/2014/main" id="{60106562-5133-A2E5-26DC-22077C2A69A9}"/>
              </a:ext>
            </a:extLst>
          </p:cNvPr>
          <p:cNvGrpSpPr/>
          <p:nvPr/>
        </p:nvGrpSpPr>
        <p:grpSpPr>
          <a:xfrm>
            <a:off x="1901234" y="2460824"/>
            <a:ext cx="1386087" cy="927845"/>
            <a:chOff x="3050566" y="2283866"/>
            <a:chExt cx="1506538" cy="1006926"/>
          </a:xfrm>
        </p:grpSpPr>
        <p:pic>
          <p:nvPicPr>
            <p:cNvPr id="16" name="Graphic 7">
              <a:extLst>
                <a:ext uri="{FF2B5EF4-FFF2-40B4-BE49-F238E27FC236}">
                  <a16:creationId xmlns:a16="http://schemas.microsoft.com/office/drawing/2014/main" id="{318F56B2-D05B-FEDD-286E-80487286D7EC}"/>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502600" y="2283866"/>
              <a:ext cx="554906" cy="55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a:extLst>
                <a:ext uri="{FF2B5EF4-FFF2-40B4-BE49-F238E27FC236}">
                  <a16:creationId xmlns:a16="http://schemas.microsoft.com/office/drawing/2014/main" id="{4067BAE9-F84E-51B5-D470-F4B1D7D44EC6}"/>
                </a:ext>
              </a:extLst>
            </p:cNvPr>
            <p:cNvSpPr txBox="1">
              <a:spLocks noChangeArrowheads="1"/>
            </p:cNvSpPr>
            <p:nvPr/>
          </p:nvSpPr>
          <p:spPr bwMode="auto">
            <a:xfrm>
              <a:off x="3050566" y="2889981"/>
              <a:ext cx="1506538" cy="40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DREM web app</a:t>
              </a:r>
            </a:p>
            <a:p>
              <a:pPr algn="ctr" eaLnBrk="1" hangingPunct="1"/>
              <a:r>
                <a:rPr lang="en-US" altLang="en-US"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User registration page</a:t>
              </a:r>
            </a:p>
          </p:txBody>
        </p:sp>
      </p:grpSp>
      <p:grpSp>
        <p:nvGrpSpPr>
          <p:cNvPr id="18" name="Group 17">
            <a:extLst>
              <a:ext uri="{FF2B5EF4-FFF2-40B4-BE49-F238E27FC236}">
                <a16:creationId xmlns:a16="http://schemas.microsoft.com/office/drawing/2014/main" id="{C1026B94-CC10-E66F-3CA3-F020F6E1DEE8}"/>
              </a:ext>
            </a:extLst>
          </p:cNvPr>
          <p:cNvGrpSpPr/>
          <p:nvPr/>
        </p:nvGrpSpPr>
        <p:grpSpPr>
          <a:xfrm>
            <a:off x="438880" y="2468926"/>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Event staff</a:t>
              </a:r>
            </a:p>
          </p:txBody>
        </p:sp>
      </p:grpSp>
      <p:grpSp>
        <p:nvGrpSpPr>
          <p:cNvPr id="75" name="Group 74">
            <a:extLst>
              <a:ext uri="{FF2B5EF4-FFF2-40B4-BE49-F238E27FC236}">
                <a16:creationId xmlns:a16="http://schemas.microsoft.com/office/drawing/2014/main" id="{3115C924-B376-1954-88D6-59718E2651AA}"/>
              </a:ext>
            </a:extLst>
          </p:cNvPr>
          <p:cNvGrpSpPr/>
          <p:nvPr/>
        </p:nvGrpSpPr>
        <p:grpSpPr>
          <a:xfrm>
            <a:off x="3758383" y="2487746"/>
            <a:ext cx="1453567" cy="713982"/>
            <a:chOff x="9047163" y="1182688"/>
            <a:chExt cx="2279650" cy="1128402"/>
          </a:xfrm>
        </p:grpSpPr>
        <p:pic>
          <p:nvPicPr>
            <p:cNvPr id="73" name="Graphic 32">
              <a:extLst>
                <a:ext uri="{FF2B5EF4-FFF2-40B4-BE49-F238E27FC236}">
                  <a16:creationId xmlns:a16="http://schemas.microsoft.com/office/drawing/2014/main" id="{C76204E9-E390-E0F5-A8C2-ECA423C32B04}"/>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9818687" y="1182688"/>
              <a:ext cx="717033" cy="72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5">
              <a:extLst>
                <a:ext uri="{FF2B5EF4-FFF2-40B4-BE49-F238E27FC236}">
                  <a16:creationId xmlns:a16="http://schemas.microsoft.com/office/drawing/2014/main" id="{15799A5A-CD81-43B0-3C86-F8D03499BFBC}"/>
                </a:ext>
              </a:extLst>
            </p:cNvPr>
            <p:cNvSpPr txBox="1">
              <a:spLocks noChangeArrowheads="1"/>
            </p:cNvSpPr>
            <p:nvPr/>
          </p:nvSpPr>
          <p:spPr bwMode="auto">
            <a:xfrm>
              <a:off x="9047163" y="1946275"/>
              <a:ext cx="2279650" cy="36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AppSync</a:t>
              </a:r>
            </a:p>
          </p:txBody>
        </p:sp>
      </p:grpSp>
      <p:sp>
        <p:nvSpPr>
          <p:cNvPr id="8" name="Rectangle 7">
            <a:extLst>
              <a:ext uri="{FF2B5EF4-FFF2-40B4-BE49-F238E27FC236}">
                <a16:creationId xmlns:a16="http://schemas.microsoft.com/office/drawing/2014/main" id="{4BA34C2F-E08E-CC0E-640B-2B35C65C764C}"/>
              </a:ext>
            </a:extLst>
          </p:cNvPr>
          <p:cNvSpPr/>
          <p:nvPr/>
        </p:nvSpPr>
        <p:spPr>
          <a:xfrm>
            <a:off x="3318463" y="1443375"/>
            <a:ext cx="5292138" cy="424645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07517" y="1436688"/>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3771839" y="1813062"/>
            <a:ext cx="4533961" cy="3601563"/>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Region</a:t>
            </a:r>
            <a:endParaRPr lang="en-US" sz="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760893" y="1799079"/>
            <a:ext cx="381000" cy="381000"/>
          </a:xfrm>
          <a:prstGeom prst="rect">
            <a:avLst/>
          </a:prstGeom>
        </p:spPr>
      </p:pic>
      <p:grpSp>
        <p:nvGrpSpPr>
          <p:cNvPr id="23" name="Group 22">
            <a:extLst>
              <a:ext uri="{FF2B5EF4-FFF2-40B4-BE49-F238E27FC236}">
                <a16:creationId xmlns:a16="http://schemas.microsoft.com/office/drawing/2014/main" id="{3721641F-8552-6B6D-D283-8E9926ECC2C5}"/>
              </a:ext>
            </a:extLst>
          </p:cNvPr>
          <p:cNvGrpSpPr/>
          <p:nvPr/>
        </p:nvGrpSpPr>
        <p:grpSpPr>
          <a:xfrm>
            <a:off x="3726617" y="3759146"/>
            <a:ext cx="1607383" cy="714451"/>
            <a:chOff x="4487863" y="1184275"/>
            <a:chExt cx="2292350" cy="1125704"/>
          </a:xfrm>
        </p:grpSpPr>
        <p:pic>
          <p:nvPicPr>
            <p:cNvPr id="31" name="Graphic 17">
              <a:extLst>
                <a:ext uri="{FF2B5EF4-FFF2-40B4-BE49-F238E27FC236}">
                  <a16:creationId xmlns:a16="http://schemas.microsoft.com/office/drawing/2014/main" id="{B8ED3EFD-64CB-3FAB-65A3-813CD86AB2D6}"/>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245100" y="1184275"/>
              <a:ext cx="652030" cy="72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1">
              <a:extLst>
                <a:ext uri="{FF2B5EF4-FFF2-40B4-BE49-F238E27FC236}">
                  <a16:creationId xmlns:a16="http://schemas.microsoft.com/office/drawing/2014/main" id="{85975C09-A0B1-7371-81CD-3424C71097DC}"/>
                </a:ext>
              </a:extLst>
            </p:cNvPr>
            <p:cNvSpPr txBox="1">
              <a:spLocks noChangeArrowheads="1"/>
            </p:cNvSpPr>
            <p:nvPr/>
          </p:nvSpPr>
          <p:spPr bwMode="auto">
            <a:xfrm>
              <a:off x="4487863" y="1946275"/>
              <a:ext cx="2292350" cy="36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Cognito</a:t>
              </a:r>
            </a:p>
          </p:txBody>
        </p:sp>
      </p:grpSp>
      <p:sp>
        <p:nvSpPr>
          <p:cNvPr id="53" name="Freeform 52">
            <a:extLst>
              <a:ext uri="{FF2B5EF4-FFF2-40B4-BE49-F238E27FC236}">
                <a16:creationId xmlns:a16="http://schemas.microsoft.com/office/drawing/2014/main" id="{0F1809C1-ACE1-2D0E-1742-69B647B11CCA}"/>
              </a:ext>
            </a:extLst>
          </p:cNvPr>
          <p:cNvSpPr/>
          <p:nvPr/>
        </p:nvSpPr>
        <p:spPr>
          <a:xfrm flipH="1" flipV="1">
            <a:off x="2595588" y="3345726"/>
            <a:ext cx="1524528" cy="48628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NumBox 1">
            <a:extLst>
              <a:ext uri="{FF2B5EF4-FFF2-40B4-BE49-F238E27FC236}">
                <a16:creationId xmlns:a16="http://schemas.microsoft.com/office/drawing/2014/main" id="{93B8506E-AF2A-8508-6277-40D3E62CF534}"/>
              </a:ext>
            </a:extLst>
          </p:cNvPr>
          <p:cNvSpPr/>
          <p:nvPr/>
        </p:nvSpPr>
        <p:spPr>
          <a:xfrm>
            <a:off x="1963009" y="232628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grpSp>
        <p:nvGrpSpPr>
          <p:cNvPr id="69" name="Group 68">
            <a:extLst>
              <a:ext uri="{FF2B5EF4-FFF2-40B4-BE49-F238E27FC236}">
                <a16:creationId xmlns:a16="http://schemas.microsoft.com/office/drawing/2014/main" id="{D5F08419-60F2-A1AE-D4A3-2DC521B05CBA}"/>
              </a:ext>
            </a:extLst>
          </p:cNvPr>
          <p:cNvGrpSpPr/>
          <p:nvPr/>
        </p:nvGrpSpPr>
        <p:grpSpPr>
          <a:xfrm>
            <a:off x="4968671" y="2487746"/>
            <a:ext cx="1607384" cy="857981"/>
            <a:chOff x="4487863" y="1185069"/>
            <a:chExt cx="2292350" cy="1336543"/>
          </a:xfrm>
        </p:grpSpPr>
        <p:pic>
          <p:nvPicPr>
            <p:cNvPr id="70" name="Graphic 10">
              <a:extLst>
                <a:ext uri="{FF2B5EF4-FFF2-40B4-BE49-F238E27FC236}">
                  <a16:creationId xmlns:a16="http://schemas.microsoft.com/office/drawing/2014/main" id="{C9EAAC79-1737-7E22-0D63-3FE90ACC58C4}"/>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5246688" y="1185069"/>
              <a:ext cx="652030" cy="71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20">
              <a:extLst>
                <a:ext uri="{FF2B5EF4-FFF2-40B4-BE49-F238E27FC236}">
                  <a16:creationId xmlns:a16="http://schemas.microsoft.com/office/drawing/2014/main" id="{4A6BACA7-E357-0D2F-A484-DB8640955899}"/>
                </a:ext>
              </a:extLst>
            </p:cNvPr>
            <p:cNvSpPr txBox="1">
              <a:spLocks noChangeArrowheads="1"/>
            </p:cNvSpPr>
            <p:nvPr/>
          </p:nvSpPr>
          <p:spPr bwMode="auto">
            <a:xfrm>
              <a:off x="4487863" y="1946275"/>
              <a:ext cx="2292350" cy="57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Lambda</a:t>
              </a:r>
            </a:p>
            <a:p>
              <a:pPr algn="ctr"/>
              <a:r>
                <a:rPr lang="sv-SE"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User </a:t>
              </a:r>
              <a:r>
                <a:rPr lang="sv-SE" sz="900" i="1" dirty="0" err="1">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registration</a:t>
              </a:r>
              <a:endParaRPr lang="en-SE"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72" name="Straight Arrow Connector 71">
            <a:extLst>
              <a:ext uri="{FF2B5EF4-FFF2-40B4-BE49-F238E27FC236}">
                <a16:creationId xmlns:a16="http://schemas.microsoft.com/office/drawing/2014/main" id="{0B5AECED-0D73-48E5-9719-BB2261E0AF4A}"/>
              </a:ext>
            </a:extLst>
          </p:cNvPr>
          <p:cNvCxnSpPr>
            <a:cxnSpLocks/>
            <a:stCxn id="74" idx="2"/>
            <a:endCxn id="31" idx="0"/>
          </p:cNvCxnSpPr>
          <p:nvPr/>
        </p:nvCxnSpPr>
        <p:spPr>
          <a:xfrm>
            <a:off x="4485167" y="3201728"/>
            <a:ext cx="1020" cy="557418"/>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FF524E5-51AB-1564-375D-33530F8866F5}"/>
              </a:ext>
            </a:extLst>
          </p:cNvPr>
          <p:cNvCxnSpPr>
            <a:cxnSpLocks/>
            <a:stCxn id="16" idx="3"/>
            <a:endCxn id="73" idx="1"/>
          </p:cNvCxnSpPr>
          <p:nvPr/>
        </p:nvCxnSpPr>
        <p:spPr>
          <a:xfrm>
            <a:off x="2827667" y="2716094"/>
            <a:ext cx="1422661" cy="252"/>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F50D342-6D77-0F47-ADAF-550284D16303}"/>
              </a:ext>
            </a:extLst>
          </p:cNvPr>
          <p:cNvCxnSpPr>
            <a:cxnSpLocks/>
            <a:stCxn id="73" idx="3"/>
            <a:endCxn id="70" idx="1"/>
          </p:cNvCxnSpPr>
          <p:nvPr/>
        </p:nvCxnSpPr>
        <p:spPr>
          <a:xfrm>
            <a:off x="4707528" y="2716346"/>
            <a:ext cx="79322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1" name="Freeform 90">
            <a:extLst>
              <a:ext uri="{FF2B5EF4-FFF2-40B4-BE49-F238E27FC236}">
                <a16:creationId xmlns:a16="http://schemas.microsoft.com/office/drawing/2014/main" id="{E2B64C1F-818D-3111-C26B-5D3B8C912CFF}"/>
              </a:ext>
            </a:extLst>
          </p:cNvPr>
          <p:cNvSpPr/>
          <p:nvPr/>
        </p:nvSpPr>
        <p:spPr>
          <a:xfrm rot="10800000" flipH="1">
            <a:off x="4725733" y="3314634"/>
            <a:ext cx="1002735" cy="533596"/>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98" name="Group 97">
            <a:extLst>
              <a:ext uri="{FF2B5EF4-FFF2-40B4-BE49-F238E27FC236}">
                <a16:creationId xmlns:a16="http://schemas.microsoft.com/office/drawing/2014/main" id="{FCAE5CE8-6B1D-6968-516C-4D3F126C46D2}"/>
              </a:ext>
            </a:extLst>
          </p:cNvPr>
          <p:cNvGrpSpPr/>
          <p:nvPr/>
        </p:nvGrpSpPr>
        <p:grpSpPr>
          <a:xfrm>
            <a:off x="1814359" y="4883924"/>
            <a:ext cx="1386087" cy="927844"/>
            <a:chOff x="3050566" y="2283866"/>
            <a:chExt cx="1506538" cy="1006924"/>
          </a:xfrm>
        </p:grpSpPr>
        <p:pic>
          <p:nvPicPr>
            <p:cNvPr id="100" name="Graphic 7">
              <a:extLst>
                <a:ext uri="{FF2B5EF4-FFF2-40B4-BE49-F238E27FC236}">
                  <a16:creationId xmlns:a16="http://schemas.microsoft.com/office/drawing/2014/main" id="{08254622-B259-88CD-129C-F2D0A178982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3502600" y="2283866"/>
              <a:ext cx="554906" cy="55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15">
              <a:extLst>
                <a:ext uri="{FF2B5EF4-FFF2-40B4-BE49-F238E27FC236}">
                  <a16:creationId xmlns:a16="http://schemas.microsoft.com/office/drawing/2014/main" id="{D37C3D55-A66F-8CC8-B2AB-3B095247FB30}"/>
                </a:ext>
              </a:extLst>
            </p:cNvPr>
            <p:cNvSpPr txBox="1">
              <a:spLocks noChangeArrowheads="1"/>
            </p:cNvSpPr>
            <p:nvPr/>
          </p:nvSpPr>
          <p:spPr bwMode="auto">
            <a:xfrm>
              <a:off x="3050566" y="2889980"/>
              <a:ext cx="1506538" cy="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DREM web app</a:t>
              </a:r>
            </a:p>
            <a:p>
              <a:pPr algn="ctr" eaLnBrk="1" hangingPunct="1"/>
              <a:r>
                <a:rPr lang="en-US" altLang="en-US"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Login page</a:t>
              </a:r>
            </a:p>
          </p:txBody>
        </p:sp>
      </p:grpSp>
      <p:cxnSp>
        <p:nvCxnSpPr>
          <p:cNvPr id="102" name="Elbow Connector 101">
            <a:extLst>
              <a:ext uri="{FF2B5EF4-FFF2-40B4-BE49-F238E27FC236}">
                <a16:creationId xmlns:a16="http://schemas.microsoft.com/office/drawing/2014/main" id="{427FDF91-655D-DE2D-54E6-E950D266E1A6}"/>
              </a:ext>
            </a:extLst>
          </p:cNvPr>
          <p:cNvCxnSpPr>
            <a:cxnSpLocks/>
            <a:stCxn id="3" idx="1"/>
            <a:endCxn id="100" idx="1"/>
          </p:cNvCxnSpPr>
          <p:nvPr/>
        </p:nvCxnSpPr>
        <p:spPr>
          <a:xfrm>
            <a:off x="1429689" y="5138893"/>
            <a:ext cx="800563" cy="298"/>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6" name="Freeform 105">
            <a:extLst>
              <a:ext uri="{FF2B5EF4-FFF2-40B4-BE49-F238E27FC236}">
                <a16:creationId xmlns:a16="http://schemas.microsoft.com/office/drawing/2014/main" id="{91BC902B-F2E0-F4A0-8DE4-0AF92EE62670}"/>
              </a:ext>
            </a:extLst>
          </p:cNvPr>
          <p:cNvSpPr/>
          <p:nvPr/>
        </p:nvSpPr>
        <p:spPr>
          <a:xfrm flipH="1">
            <a:off x="2532673" y="4181150"/>
            <a:ext cx="1587441" cy="64816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7" name="Freeform 106">
            <a:extLst>
              <a:ext uri="{FF2B5EF4-FFF2-40B4-BE49-F238E27FC236}">
                <a16:creationId xmlns:a16="http://schemas.microsoft.com/office/drawing/2014/main" id="{8E1647F7-4EAB-7509-A291-37CE2012632A}"/>
              </a:ext>
            </a:extLst>
          </p:cNvPr>
          <p:cNvSpPr/>
          <p:nvPr/>
        </p:nvSpPr>
        <p:spPr>
          <a:xfrm rot="5400000" flipH="1" flipV="1">
            <a:off x="2298951" y="3008153"/>
            <a:ext cx="817616" cy="282471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8" name="NumBox 2">
            <a:extLst>
              <a:ext uri="{FF2B5EF4-FFF2-40B4-BE49-F238E27FC236}">
                <a16:creationId xmlns:a16="http://schemas.microsoft.com/office/drawing/2014/main" id="{267ABD7C-B27F-2E72-63BD-CB3276D26CC1}"/>
              </a:ext>
            </a:extLst>
          </p:cNvPr>
          <p:cNvSpPr/>
          <p:nvPr/>
        </p:nvSpPr>
        <p:spPr>
          <a:xfrm>
            <a:off x="4122945" y="327455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20" name="NumBox 3">
            <a:extLst>
              <a:ext uri="{FF2B5EF4-FFF2-40B4-BE49-F238E27FC236}">
                <a16:creationId xmlns:a16="http://schemas.microsoft.com/office/drawing/2014/main" id="{B4877B54-D1C2-6A18-224C-3181C1665893}"/>
              </a:ext>
            </a:extLst>
          </p:cNvPr>
          <p:cNvSpPr/>
          <p:nvPr/>
        </p:nvSpPr>
        <p:spPr>
          <a:xfrm>
            <a:off x="5362708" y="353875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21" name="NumBox 4">
            <a:extLst>
              <a:ext uri="{FF2B5EF4-FFF2-40B4-BE49-F238E27FC236}">
                <a16:creationId xmlns:a16="http://schemas.microsoft.com/office/drawing/2014/main" id="{017DEAF0-D3A2-D568-3F1C-028A8002D175}"/>
              </a:ext>
            </a:extLst>
          </p:cNvPr>
          <p:cNvSpPr/>
          <p:nvPr/>
        </p:nvSpPr>
        <p:spPr>
          <a:xfrm>
            <a:off x="6006015" y="458832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22" name="NumBox 5">
            <a:extLst>
              <a:ext uri="{FF2B5EF4-FFF2-40B4-BE49-F238E27FC236}">
                <a16:creationId xmlns:a16="http://schemas.microsoft.com/office/drawing/2014/main" id="{86106440-47B7-55EA-746B-51597E41B220}"/>
              </a:ext>
            </a:extLst>
          </p:cNvPr>
          <p:cNvSpPr/>
          <p:nvPr/>
        </p:nvSpPr>
        <p:spPr>
          <a:xfrm>
            <a:off x="1380701" y="407479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6" name="NumBox 5">
            <a:extLst>
              <a:ext uri="{FF2B5EF4-FFF2-40B4-BE49-F238E27FC236}">
                <a16:creationId xmlns:a16="http://schemas.microsoft.com/office/drawing/2014/main" id="{509342D8-F4BF-6114-9E65-46FB8CD52FBD}"/>
              </a:ext>
            </a:extLst>
          </p:cNvPr>
          <p:cNvSpPr/>
          <p:nvPr/>
        </p:nvSpPr>
        <p:spPr>
          <a:xfrm>
            <a:off x="9120117" y="410241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7" name="NumBox 5">
            <a:extLst>
              <a:ext uri="{FF2B5EF4-FFF2-40B4-BE49-F238E27FC236}">
                <a16:creationId xmlns:a16="http://schemas.microsoft.com/office/drawing/2014/main" id="{F4A9F6E2-FBF1-C28A-CC26-07E0B937BF7A}"/>
              </a:ext>
            </a:extLst>
          </p:cNvPr>
          <p:cNvSpPr/>
          <p:nvPr/>
        </p:nvSpPr>
        <p:spPr>
          <a:xfrm>
            <a:off x="2156128" y="455499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grpSp>
        <p:nvGrpSpPr>
          <p:cNvPr id="12" name="Group 11">
            <a:extLst>
              <a:ext uri="{FF2B5EF4-FFF2-40B4-BE49-F238E27FC236}">
                <a16:creationId xmlns:a16="http://schemas.microsoft.com/office/drawing/2014/main" id="{9EABE744-5ED2-87AA-A9A8-203A9E4841C5}"/>
              </a:ext>
            </a:extLst>
          </p:cNvPr>
          <p:cNvGrpSpPr/>
          <p:nvPr/>
        </p:nvGrpSpPr>
        <p:grpSpPr>
          <a:xfrm>
            <a:off x="5372266" y="3754754"/>
            <a:ext cx="1607384" cy="857981"/>
            <a:chOff x="4487863" y="1185069"/>
            <a:chExt cx="2292350" cy="1336543"/>
          </a:xfrm>
        </p:grpSpPr>
        <p:pic>
          <p:nvPicPr>
            <p:cNvPr id="13" name="Graphic 10">
              <a:extLst>
                <a:ext uri="{FF2B5EF4-FFF2-40B4-BE49-F238E27FC236}">
                  <a16:creationId xmlns:a16="http://schemas.microsoft.com/office/drawing/2014/main" id="{6DDD8ADD-7EBB-3828-CC00-4D22C3301F46}"/>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5246688" y="1185069"/>
              <a:ext cx="652030" cy="71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a:extLst>
                <a:ext uri="{FF2B5EF4-FFF2-40B4-BE49-F238E27FC236}">
                  <a16:creationId xmlns:a16="http://schemas.microsoft.com/office/drawing/2014/main" id="{2144DC07-93C2-F7ED-AA28-CA46221716A2}"/>
                </a:ext>
              </a:extLst>
            </p:cNvPr>
            <p:cNvSpPr txBox="1">
              <a:spLocks noChangeArrowheads="1"/>
            </p:cNvSpPr>
            <p:nvPr/>
          </p:nvSpPr>
          <p:spPr bwMode="auto">
            <a:xfrm>
              <a:off x="4487863" y="1946275"/>
              <a:ext cx="2292350" cy="57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Lambda</a:t>
              </a:r>
            </a:p>
            <a:p>
              <a:pPr algn="ctr"/>
              <a:r>
                <a:rPr lang="en-GB"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P</a:t>
              </a:r>
              <a:r>
                <a:rPr lang="en-SE"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re-signup trigger</a:t>
              </a:r>
            </a:p>
          </p:txBody>
        </p:sp>
      </p:grpSp>
      <p:cxnSp>
        <p:nvCxnSpPr>
          <p:cNvPr id="21" name="Straight Arrow Connector 20">
            <a:extLst>
              <a:ext uri="{FF2B5EF4-FFF2-40B4-BE49-F238E27FC236}">
                <a16:creationId xmlns:a16="http://schemas.microsoft.com/office/drawing/2014/main" id="{3A2033D9-4AAD-9708-02FF-F80C89ECC3C9}"/>
              </a:ext>
            </a:extLst>
          </p:cNvPr>
          <p:cNvCxnSpPr>
            <a:cxnSpLocks/>
            <a:stCxn id="31" idx="3"/>
            <a:endCxn id="13" idx="1"/>
          </p:cNvCxnSpPr>
          <p:nvPr/>
        </p:nvCxnSpPr>
        <p:spPr>
          <a:xfrm flipV="1">
            <a:off x="4714787" y="3983354"/>
            <a:ext cx="1189563" cy="4392"/>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3E1C089-3539-2344-A085-6CCF9256541C}"/>
              </a:ext>
            </a:extLst>
          </p:cNvPr>
          <p:cNvGrpSpPr/>
          <p:nvPr/>
        </p:nvGrpSpPr>
        <p:grpSpPr>
          <a:xfrm>
            <a:off x="6781800" y="3764891"/>
            <a:ext cx="1333812" cy="842142"/>
            <a:chOff x="7029610" y="3764891"/>
            <a:chExt cx="1333812" cy="842142"/>
          </a:xfrm>
        </p:grpSpPr>
        <p:pic>
          <p:nvPicPr>
            <p:cNvPr id="29" name="Graphic 19">
              <a:extLst>
                <a:ext uri="{FF2B5EF4-FFF2-40B4-BE49-F238E27FC236}">
                  <a16:creationId xmlns:a16="http://schemas.microsoft.com/office/drawing/2014/main" id="{1E89F06E-47F4-834C-2E50-E1597C837D3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7467600" y="37648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1">
              <a:extLst>
                <a:ext uri="{FF2B5EF4-FFF2-40B4-BE49-F238E27FC236}">
                  <a16:creationId xmlns:a16="http://schemas.microsoft.com/office/drawing/2014/main" id="{D7998172-87C3-56F6-F6A8-0F2B643A72E1}"/>
                </a:ext>
              </a:extLst>
            </p:cNvPr>
            <p:cNvSpPr txBox="1">
              <a:spLocks noChangeArrowheads="1"/>
            </p:cNvSpPr>
            <p:nvPr/>
          </p:nvSpPr>
          <p:spPr bwMode="auto">
            <a:xfrm>
              <a:off x="7029610" y="4237701"/>
              <a:ext cx="1333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a:t>
              </a:r>
              <a:r>
                <a:rPr lang="en-US" altLang="en-US" sz="9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9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(shared)</a:t>
              </a:r>
            </a:p>
          </p:txBody>
        </p:sp>
      </p:grpSp>
      <p:cxnSp>
        <p:nvCxnSpPr>
          <p:cNvPr id="33" name="Straight Arrow Connector 32">
            <a:extLst>
              <a:ext uri="{FF2B5EF4-FFF2-40B4-BE49-F238E27FC236}">
                <a16:creationId xmlns:a16="http://schemas.microsoft.com/office/drawing/2014/main" id="{8D3F8948-B94F-1CD2-BD0F-254020A94BA7}"/>
              </a:ext>
            </a:extLst>
          </p:cNvPr>
          <p:cNvCxnSpPr>
            <a:cxnSpLocks/>
            <a:stCxn id="13" idx="3"/>
            <a:endCxn id="29" idx="1"/>
          </p:cNvCxnSpPr>
          <p:nvPr/>
        </p:nvCxnSpPr>
        <p:spPr>
          <a:xfrm>
            <a:off x="6361550" y="3983354"/>
            <a:ext cx="858240" cy="10137"/>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NumBox 5">
            <a:extLst>
              <a:ext uri="{FF2B5EF4-FFF2-40B4-BE49-F238E27FC236}">
                <a16:creationId xmlns:a16="http://schemas.microsoft.com/office/drawing/2014/main" id="{DDA703CF-0907-D825-ACDF-89D641A75B70}"/>
              </a:ext>
            </a:extLst>
          </p:cNvPr>
          <p:cNvSpPr/>
          <p:nvPr/>
        </p:nvSpPr>
        <p:spPr>
          <a:xfrm>
            <a:off x="9129508" y="471029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42" name="NumBox 5">
            <a:extLst>
              <a:ext uri="{FF2B5EF4-FFF2-40B4-BE49-F238E27FC236}">
                <a16:creationId xmlns:a16="http://schemas.microsoft.com/office/drawing/2014/main" id="{9421DB69-C4F4-101E-B629-00194A2CB60E}"/>
              </a:ext>
            </a:extLst>
          </p:cNvPr>
          <p:cNvSpPr/>
          <p:nvPr/>
        </p:nvSpPr>
        <p:spPr>
          <a:xfrm>
            <a:off x="1464871" y="523668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cxnSp>
        <p:nvCxnSpPr>
          <p:cNvPr id="2" name="Straight Arrow Connector 1">
            <a:extLst>
              <a:ext uri="{FF2B5EF4-FFF2-40B4-BE49-F238E27FC236}">
                <a16:creationId xmlns:a16="http://schemas.microsoft.com/office/drawing/2014/main" id="{41517B5A-A27C-7CD9-FE51-62C8B0486F1C}"/>
              </a:ext>
            </a:extLst>
          </p:cNvPr>
          <p:cNvCxnSpPr>
            <a:cxnSpLocks/>
            <a:stCxn id="19" idx="1"/>
            <a:endCxn id="16" idx="1"/>
          </p:cNvCxnSpPr>
          <p:nvPr/>
        </p:nvCxnSpPr>
        <p:spPr>
          <a:xfrm>
            <a:off x="1420749" y="2703876"/>
            <a:ext cx="896378" cy="12218"/>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13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75652" y="0"/>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1077218"/>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Privileged access</a:t>
            </a:r>
          </a:p>
          <a:p>
            <a:r>
              <a:rPr lang="en-US" sz="1200" dirty="0">
                <a:latin typeface="Amazon Ember" panose="020B0603020204020204" pitchFamily="34" charset="0"/>
                <a:ea typeface="Amazon Ember" panose="020B0603020204020204" pitchFamily="34" charset="0"/>
                <a:cs typeface="Amazon Ember" panose="020B0603020204020204" pitchFamily="34" charset="0"/>
              </a:rPr>
              <a:t>For an event staff member to gain privileged access to DREM, their users need to belong to certain Amazon Cognito groups. DREM comes with a default admin user which is created during deployment. This admin user can then be used to grant privileged access to other members of the event staff.</a:t>
            </a:r>
          </a:p>
        </p:txBody>
      </p:sp>
      <p:sp>
        <p:nvSpPr>
          <p:cNvPr id="49" name="NumBox 3">
            <a:extLst>
              <a:ext uri="{FF2B5EF4-FFF2-40B4-BE49-F238E27FC236}">
                <a16:creationId xmlns:a16="http://schemas.microsoft.com/office/drawing/2014/main" id="{FBB6C579-1AAE-E74E-B11A-6E47F977F102}"/>
              </a:ext>
            </a:extLst>
          </p:cNvPr>
          <p:cNvSpPr/>
          <p:nvPr/>
        </p:nvSpPr>
        <p:spPr>
          <a:xfrm>
            <a:off x="9070435" y="20878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88499" y="11734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2554545"/>
          </a:xfrm>
          <a:prstGeom prst="rect">
            <a:avLst/>
          </a:prstGeom>
          <a:noFill/>
        </p:spPr>
        <p:txBody>
          <a:bodyPr wrap="square" rtlCol="0">
            <a:spAutoFit/>
          </a:bodyPr>
          <a:lstStyle/>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An event staff member with admin access can login to the DREM web app and browse to the groups page.  There they can add / remove users from groups to change a user’s privileges. The update request is sent to the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AppSync </a:t>
            </a:r>
            <a:r>
              <a:rPr lang="en-US" sz="1000" dirty="0">
                <a:latin typeface="Amazon Ember" panose="020B0603020204020204" pitchFamily="34" charset="0"/>
                <a:ea typeface="Amazon Ember" panose="020B0603020204020204" pitchFamily="34" charset="0"/>
                <a:cs typeface="Amazon Ember" panose="020B0603020204020204" pitchFamily="34" charset="0"/>
              </a:rPr>
              <a:t>API.</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The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AppSync</a:t>
            </a:r>
            <a:r>
              <a:rPr lang="en-US" sz="1000" dirty="0">
                <a:latin typeface="Amazon Ember" panose="020B0603020204020204" pitchFamily="34" charset="0"/>
                <a:ea typeface="Amazon Ember" panose="020B0603020204020204" pitchFamily="34" charset="0"/>
                <a:cs typeface="Amazon Ember" panose="020B0603020204020204" pitchFamily="34" charset="0"/>
              </a:rPr>
              <a:t> API verifies that the provided JSON Web Token (JWT) is valid and has access to invoke the </a:t>
            </a:r>
            <a:r>
              <a:rPr lang="en-US" sz="1000" i="1" dirty="0" err="1">
                <a:latin typeface="Amazon Ember" panose="020B0603020204020204" pitchFamily="34" charset="0"/>
                <a:ea typeface="Amazon Ember" panose="020B0603020204020204" pitchFamily="34" charset="0"/>
                <a:cs typeface="Amazon Ember" panose="020B0603020204020204" pitchFamily="34" charset="0"/>
              </a:rPr>
              <a:t>addUserToGroup</a:t>
            </a:r>
            <a:r>
              <a:rPr lang="en-US" sz="1000" dirty="0">
                <a:latin typeface="Amazon Ember" panose="020B0603020204020204" pitchFamily="34" charset="0"/>
                <a:ea typeface="Amazon Ember" panose="020B0603020204020204" pitchFamily="34" charset="0"/>
                <a:cs typeface="Amazon Ember" panose="020B0603020204020204" pitchFamily="34" charset="0"/>
              </a:rPr>
              <a:t>/</a:t>
            </a:r>
            <a:r>
              <a:rPr lang="en-US" sz="1000" i="1" dirty="0" err="1">
                <a:latin typeface="Amazon Ember" panose="020B0603020204020204" pitchFamily="34" charset="0"/>
                <a:ea typeface="Amazon Ember" panose="020B0603020204020204" pitchFamily="34" charset="0"/>
                <a:cs typeface="Amazon Ember" panose="020B0603020204020204" pitchFamily="34" charset="0"/>
              </a:rPr>
              <a:t>deleteUserFromGroup</a:t>
            </a:r>
            <a:r>
              <a:rPr lang="en-US" sz="1000" dirty="0">
                <a:latin typeface="Amazon Ember" panose="020B0603020204020204" pitchFamily="34" charset="0"/>
                <a:ea typeface="Amazon Ember" panose="020B0603020204020204" pitchFamily="34" charset="0"/>
                <a:cs typeface="Amazon Ember" panose="020B0603020204020204" pitchFamily="34" charset="0"/>
              </a:rPr>
              <a:t> API methods.</a:t>
            </a:r>
          </a:p>
          <a:p>
            <a:pPr>
              <a:spcAft>
                <a:spcPts val="1200"/>
              </a:spcAft>
            </a:pPr>
            <a:r>
              <a:rPr lang="en-US" sz="1000" dirty="0">
                <a:latin typeface="Amazon Ember" panose="020B0603020204020204" pitchFamily="34" charset="0"/>
                <a:ea typeface="Amazon Ember" panose="020B0603020204020204" pitchFamily="34" charset="0"/>
                <a:cs typeface="Amazon Ember" panose="020B0603020204020204" pitchFamily="34" charset="0"/>
              </a:rPr>
              <a:t>The </a:t>
            </a:r>
            <a:r>
              <a:rPr lang="en-US" sz="100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00" dirty="0">
                <a:latin typeface="Amazon Ember" panose="020B0603020204020204" pitchFamily="34" charset="0"/>
                <a:ea typeface="Amazon Ember" panose="020B0603020204020204" pitchFamily="34" charset="0"/>
                <a:cs typeface="Amazon Ember" panose="020B0603020204020204" pitchFamily="34" charset="0"/>
              </a:rPr>
              <a:t>resolver function calls </a:t>
            </a:r>
            <a:r>
              <a:rPr lang="en-US" sz="1000" b="1" dirty="0">
                <a:latin typeface="Amazon Ember" panose="020B0603020204020204" pitchFamily="34" charset="0"/>
                <a:ea typeface="Amazon Ember" panose="020B0603020204020204" pitchFamily="34" charset="0"/>
                <a:cs typeface="Amazon Ember" panose="020B0603020204020204" pitchFamily="34" charset="0"/>
              </a:rPr>
              <a:t>Amazon Cognito </a:t>
            </a:r>
            <a:r>
              <a:rPr lang="en-US" sz="1000" dirty="0">
                <a:latin typeface="Amazon Ember" panose="020B0603020204020204" pitchFamily="34" charset="0"/>
                <a:ea typeface="Amazon Ember" panose="020B0603020204020204" pitchFamily="34" charset="0"/>
                <a:cs typeface="Amazon Ember" panose="020B0603020204020204" pitchFamily="34" charset="0"/>
              </a:rPr>
              <a:t>and either adds the user to the group or removes them.</a:t>
            </a:r>
            <a:endParaRPr lang="en-US" sz="1000" b="1"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5" name="Group 14">
            <a:extLst>
              <a:ext uri="{FF2B5EF4-FFF2-40B4-BE49-F238E27FC236}">
                <a16:creationId xmlns:a16="http://schemas.microsoft.com/office/drawing/2014/main" id="{60106562-5133-A2E5-26DC-22077C2A69A9}"/>
              </a:ext>
            </a:extLst>
          </p:cNvPr>
          <p:cNvGrpSpPr/>
          <p:nvPr/>
        </p:nvGrpSpPr>
        <p:grpSpPr>
          <a:xfrm>
            <a:off x="1901234" y="2460824"/>
            <a:ext cx="1386087" cy="927845"/>
            <a:chOff x="3050566" y="2283866"/>
            <a:chExt cx="1506538" cy="1006926"/>
          </a:xfrm>
        </p:grpSpPr>
        <p:pic>
          <p:nvPicPr>
            <p:cNvPr id="16" name="Graphic 7">
              <a:extLst>
                <a:ext uri="{FF2B5EF4-FFF2-40B4-BE49-F238E27FC236}">
                  <a16:creationId xmlns:a16="http://schemas.microsoft.com/office/drawing/2014/main" id="{318F56B2-D05B-FEDD-286E-80487286D7E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502600" y="2283866"/>
              <a:ext cx="554906" cy="55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a:extLst>
                <a:ext uri="{FF2B5EF4-FFF2-40B4-BE49-F238E27FC236}">
                  <a16:creationId xmlns:a16="http://schemas.microsoft.com/office/drawing/2014/main" id="{4067BAE9-F84E-51B5-D470-F4B1D7D44EC6}"/>
                </a:ext>
              </a:extLst>
            </p:cNvPr>
            <p:cNvSpPr txBox="1">
              <a:spLocks noChangeArrowheads="1"/>
            </p:cNvSpPr>
            <p:nvPr/>
          </p:nvSpPr>
          <p:spPr bwMode="auto">
            <a:xfrm>
              <a:off x="3050566" y="2889982"/>
              <a:ext cx="1506538" cy="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DREM web app</a:t>
              </a:r>
            </a:p>
            <a:p>
              <a:pPr algn="ctr" eaLnBrk="1" hangingPunct="1"/>
              <a:r>
                <a:rPr lang="en-US" altLang="en-US"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User groups page</a:t>
              </a:r>
            </a:p>
          </p:txBody>
        </p:sp>
      </p:grpSp>
      <p:grpSp>
        <p:nvGrpSpPr>
          <p:cNvPr id="18" name="Group 17">
            <a:extLst>
              <a:ext uri="{FF2B5EF4-FFF2-40B4-BE49-F238E27FC236}">
                <a16:creationId xmlns:a16="http://schemas.microsoft.com/office/drawing/2014/main" id="{C1026B94-CC10-E66F-3CA3-F020F6E1DEE8}"/>
              </a:ext>
            </a:extLst>
          </p:cNvPr>
          <p:cNvGrpSpPr/>
          <p:nvPr/>
        </p:nvGrpSpPr>
        <p:grpSpPr>
          <a:xfrm>
            <a:off x="438880" y="2468926"/>
            <a:ext cx="1506538" cy="893207"/>
            <a:chOff x="530225" y="3067050"/>
            <a:chExt cx="1506538" cy="8932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Event staff </a:t>
              </a:r>
            </a:p>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(Admin access)</a:t>
              </a:r>
            </a:p>
          </p:txBody>
        </p:sp>
      </p:grpSp>
      <p:grpSp>
        <p:nvGrpSpPr>
          <p:cNvPr id="75" name="Group 74">
            <a:extLst>
              <a:ext uri="{FF2B5EF4-FFF2-40B4-BE49-F238E27FC236}">
                <a16:creationId xmlns:a16="http://schemas.microsoft.com/office/drawing/2014/main" id="{3115C924-B376-1954-88D6-59718E2651AA}"/>
              </a:ext>
            </a:extLst>
          </p:cNvPr>
          <p:cNvGrpSpPr/>
          <p:nvPr/>
        </p:nvGrpSpPr>
        <p:grpSpPr>
          <a:xfrm>
            <a:off x="3758383" y="2487746"/>
            <a:ext cx="1453567" cy="713982"/>
            <a:chOff x="9047163" y="1182688"/>
            <a:chExt cx="2279650" cy="1128402"/>
          </a:xfrm>
        </p:grpSpPr>
        <p:pic>
          <p:nvPicPr>
            <p:cNvPr id="73" name="Graphic 32">
              <a:extLst>
                <a:ext uri="{FF2B5EF4-FFF2-40B4-BE49-F238E27FC236}">
                  <a16:creationId xmlns:a16="http://schemas.microsoft.com/office/drawing/2014/main" id="{C76204E9-E390-E0F5-A8C2-ECA423C32B04}"/>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9818687" y="1182688"/>
              <a:ext cx="717033" cy="72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5">
              <a:extLst>
                <a:ext uri="{FF2B5EF4-FFF2-40B4-BE49-F238E27FC236}">
                  <a16:creationId xmlns:a16="http://schemas.microsoft.com/office/drawing/2014/main" id="{15799A5A-CD81-43B0-3C86-F8D03499BFBC}"/>
                </a:ext>
              </a:extLst>
            </p:cNvPr>
            <p:cNvSpPr txBox="1">
              <a:spLocks noChangeArrowheads="1"/>
            </p:cNvSpPr>
            <p:nvPr/>
          </p:nvSpPr>
          <p:spPr bwMode="auto">
            <a:xfrm>
              <a:off x="9047163" y="1946275"/>
              <a:ext cx="2279650" cy="36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AppSync</a:t>
              </a:r>
            </a:p>
          </p:txBody>
        </p:sp>
      </p:grpSp>
      <p:sp>
        <p:nvSpPr>
          <p:cNvPr id="8" name="Rectangle 7">
            <a:extLst>
              <a:ext uri="{FF2B5EF4-FFF2-40B4-BE49-F238E27FC236}">
                <a16:creationId xmlns:a16="http://schemas.microsoft.com/office/drawing/2014/main" id="{4BA34C2F-E08E-CC0E-640B-2B35C65C764C}"/>
              </a:ext>
            </a:extLst>
          </p:cNvPr>
          <p:cNvSpPr/>
          <p:nvPr/>
        </p:nvSpPr>
        <p:spPr>
          <a:xfrm>
            <a:off x="3318463" y="1443375"/>
            <a:ext cx="3201250" cy="343342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07517" y="1436688"/>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3771839" y="1813063"/>
            <a:ext cx="2552761" cy="2864860"/>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Region</a:t>
            </a:r>
            <a:endParaRPr lang="en-US" sz="12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760893" y="1799079"/>
            <a:ext cx="381000" cy="381000"/>
          </a:xfrm>
          <a:prstGeom prst="rect">
            <a:avLst/>
          </a:prstGeom>
        </p:spPr>
      </p:pic>
      <p:grpSp>
        <p:nvGrpSpPr>
          <p:cNvPr id="23" name="Group 22">
            <a:extLst>
              <a:ext uri="{FF2B5EF4-FFF2-40B4-BE49-F238E27FC236}">
                <a16:creationId xmlns:a16="http://schemas.microsoft.com/office/drawing/2014/main" id="{3721641F-8552-6B6D-D283-8E9926ECC2C5}"/>
              </a:ext>
            </a:extLst>
          </p:cNvPr>
          <p:cNvGrpSpPr/>
          <p:nvPr/>
        </p:nvGrpSpPr>
        <p:grpSpPr>
          <a:xfrm>
            <a:off x="3726617" y="3759146"/>
            <a:ext cx="1607383" cy="714451"/>
            <a:chOff x="4487863" y="1184275"/>
            <a:chExt cx="2292350" cy="1125704"/>
          </a:xfrm>
        </p:grpSpPr>
        <p:pic>
          <p:nvPicPr>
            <p:cNvPr id="31" name="Graphic 17">
              <a:extLst>
                <a:ext uri="{FF2B5EF4-FFF2-40B4-BE49-F238E27FC236}">
                  <a16:creationId xmlns:a16="http://schemas.microsoft.com/office/drawing/2014/main" id="{B8ED3EFD-64CB-3FAB-65A3-813CD86AB2D6}"/>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245100" y="1184275"/>
              <a:ext cx="652030" cy="72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1">
              <a:extLst>
                <a:ext uri="{FF2B5EF4-FFF2-40B4-BE49-F238E27FC236}">
                  <a16:creationId xmlns:a16="http://schemas.microsoft.com/office/drawing/2014/main" id="{85975C09-A0B1-7371-81CD-3424C71097DC}"/>
                </a:ext>
              </a:extLst>
            </p:cNvPr>
            <p:cNvSpPr txBox="1">
              <a:spLocks noChangeArrowheads="1"/>
            </p:cNvSpPr>
            <p:nvPr/>
          </p:nvSpPr>
          <p:spPr bwMode="auto">
            <a:xfrm>
              <a:off x="4487863" y="1946275"/>
              <a:ext cx="2292350" cy="36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Cognito</a:t>
              </a:r>
            </a:p>
          </p:txBody>
        </p:sp>
      </p:grpSp>
      <p:sp>
        <p:nvSpPr>
          <p:cNvPr id="53" name="Freeform 52">
            <a:extLst>
              <a:ext uri="{FF2B5EF4-FFF2-40B4-BE49-F238E27FC236}">
                <a16:creationId xmlns:a16="http://schemas.microsoft.com/office/drawing/2014/main" id="{0F1809C1-ACE1-2D0E-1742-69B647B11CCA}"/>
              </a:ext>
            </a:extLst>
          </p:cNvPr>
          <p:cNvSpPr/>
          <p:nvPr/>
        </p:nvSpPr>
        <p:spPr>
          <a:xfrm flipH="1" flipV="1">
            <a:off x="2595588" y="3345726"/>
            <a:ext cx="1524528" cy="486285"/>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1" name="NumBox 1">
            <a:extLst>
              <a:ext uri="{FF2B5EF4-FFF2-40B4-BE49-F238E27FC236}">
                <a16:creationId xmlns:a16="http://schemas.microsoft.com/office/drawing/2014/main" id="{93B8506E-AF2A-8508-6277-40D3E62CF534}"/>
              </a:ext>
            </a:extLst>
          </p:cNvPr>
          <p:cNvSpPr/>
          <p:nvPr/>
        </p:nvSpPr>
        <p:spPr>
          <a:xfrm>
            <a:off x="2259954" y="338798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grpSp>
        <p:nvGrpSpPr>
          <p:cNvPr id="69" name="Group 68">
            <a:extLst>
              <a:ext uri="{FF2B5EF4-FFF2-40B4-BE49-F238E27FC236}">
                <a16:creationId xmlns:a16="http://schemas.microsoft.com/office/drawing/2014/main" id="{D5F08419-60F2-A1AE-D4A3-2DC521B05CBA}"/>
              </a:ext>
            </a:extLst>
          </p:cNvPr>
          <p:cNvGrpSpPr/>
          <p:nvPr/>
        </p:nvGrpSpPr>
        <p:grpSpPr>
          <a:xfrm>
            <a:off x="4968671" y="2487746"/>
            <a:ext cx="1607384" cy="719481"/>
            <a:chOff x="4487863" y="1185069"/>
            <a:chExt cx="2292350" cy="1120791"/>
          </a:xfrm>
        </p:grpSpPr>
        <p:pic>
          <p:nvPicPr>
            <p:cNvPr id="70" name="Graphic 10">
              <a:extLst>
                <a:ext uri="{FF2B5EF4-FFF2-40B4-BE49-F238E27FC236}">
                  <a16:creationId xmlns:a16="http://schemas.microsoft.com/office/drawing/2014/main" id="{C9EAAC79-1737-7E22-0D63-3FE90ACC58C4}"/>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5246688" y="1185069"/>
              <a:ext cx="652030" cy="71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20">
              <a:extLst>
                <a:ext uri="{FF2B5EF4-FFF2-40B4-BE49-F238E27FC236}">
                  <a16:creationId xmlns:a16="http://schemas.microsoft.com/office/drawing/2014/main" id="{4A6BACA7-E357-0D2F-A484-DB8640955899}"/>
                </a:ext>
              </a:extLst>
            </p:cNvPr>
            <p:cNvSpPr txBox="1">
              <a:spLocks noChangeArrowheads="1"/>
            </p:cNvSpPr>
            <p:nvPr/>
          </p:nvSpPr>
          <p:spPr bwMode="auto">
            <a:xfrm>
              <a:off x="4487863" y="1946275"/>
              <a:ext cx="2292350" cy="35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Lambda</a:t>
              </a:r>
            </a:p>
          </p:txBody>
        </p:sp>
      </p:grpSp>
      <p:cxnSp>
        <p:nvCxnSpPr>
          <p:cNvPr id="72" name="Straight Arrow Connector 71">
            <a:extLst>
              <a:ext uri="{FF2B5EF4-FFF2-40B4-BE49-F238E27FC236}">
                <a16:creationId xmlns:a16="http://schemas.microsoft.com/office/drawing/2014/main" id="{0B5AECED-0D73-48E5-9719-BB2261E0AF4A}"/>
              </a:ext>
            </a:extLst>
          </p:cNvPr>
          <p:cNvCxnSpPr>
            <a:cxnSpLocks/>
            <a:stCxn id="74" idx="2"/>
            <a:endCxn id="31" idx="0"/>
          </p:cNvCxnSpPr>
          <p:nvPr/>
        </p:nvCxnSpPr>
        <p:spPr>
          <a:xfrm>
            <a:off x="4485167" y="3201728"/>
            <a:ext cx="1020" cy="557418"/>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FF524E5-51AB-1564-375D-33530F8866F5}"/>
              </a:ext>
            </a:extLst>
          </p:cNvPr>
          <p:cNvCxnSpPr>
            <a:cxnSpLocks/>
            <a:stCxn id="16" idx="3"/>
            <a:endCxn id="73" idx="1"/>
          </p:cNvCxnSpPr>
          <p:nvPr/>
        </p:nvCxnSpPr>
        <p:spPr>
          <a:xfrm>
            <a:off x="2827667" y="2716094"/>
            <a:ext cx="1422661" cy="252"/>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F50D342-6D77-0F47-ADAF-550284D16303}"/>
              </a:ext>
            </a:extLst>
          </p:cNvPr>
          <p:cNvCxnSpPr>
            <a:cxnSpLocks/>
            <a:stCxn id="73" idx="3"/>
            <a:endCxn id="70" idx="1"/>
          </p:cNvCxnSpPr>
          <p:nvPr/>
        </p:nvCxnSpPr>
        <p:spPr>
          <a:xfrm>
            <a:off x="4707528" y="2716346"/>
            <a:ext cx="79322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1" name="Freeform 90">
            <a:extLst>
              <a:ext uri="{FF2B5EF4-FFF2-40B4-BE49-F238E27FC236}">
                <a16:creationId xmlns:a16="http://schemas.microsoft.com/office/drawing/2014/main" id="{E2B64C1F-818D-3111-C26B-5D3B8C912CFF}"/>
              </a:ext>
            </a:extLst>
          </p:cNvPr>
          <p:cNvSpPr/>
          <p:nvPr/>
        </p:nvSpPr>
        <p:spPr>
          <a:xfrm rot="10800000" flipH="1">
            <a:off x="4725733" y="3173546"/>
            <a:ext cx="1002735" cy="67468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9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8" name="NumBox 2">
            <a:extLst>
              <a:ext uri="{FF2B5EF4-FFF2-40B4-BE49-F238E27FC236}">
                <a16:creationId xmlns:a16="http://schemas.microsoft.com/office/drawing/2014/main" id="{267ABD7C-B27F-2E72-63BD-CB3276D26CC1}"/>
              </a:ext>
            </a:extLst>
          </p:cNvPr>
          <p:cNvSpPr/>
          <p:nvPr/>
        </p:nvSpPr>
        <p:spPr>
          <a:xfrm>
            <a:off x="4146611" y="319949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20" name="NumBox 3">
            <a:extLst>
              <a:ext uri="{FF2B5EF4-FFF2-40B4-BE49-F238E27FC236}">
                <a16:creationId xmlns:a16="http://schemas.microsoft.com/office/drawing/2014/main" id="{B4877B54-D1C2-6A18-224C-3181C1665893}"/>
              </a:ext>
            </a:extLst>
          </p:cNvPr>
          <p:cNvSpPr/>
          <p:nvPr/>
        </p:nvSpPr>
        <p:spPr>
          <a:xfrm>
            <a:off x="5411611" y="352514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cxnSp>
        <p:nvCxnSpPr>
          <p:cNvPr id="2" name="Straight Arrow Connector 1">
            <a:extLst>
              <a:ext uri="{FF2B5EF4-FFF2-40B4-BE49-F238E27FC236}">
                <a16:creationId xmlns:a16="http://schemas.microsoft.com/office/drawing/2014/main" id="{9EEB0149-93F4-AB55-18DA-455E650B5315}"/>
              </a:ext>
            </a:extLst>
          </p:cNvPr>
          <p:cNvCxnSpPr>
            <a:cxnSpLocks/>
            <a:stCxn id="19" idx="1"/>
            <a:endCxn id="16" idx="1"/>
          </p:cNvCxnSpPr>
          <p:nvPr/>
        </p:nvCxnSpPr>
        <p:spPr>
          <a:xfrm>
            <a:off x="1420749" y="2703876"/>
            <a:ext cx="896378" cy="12218"/>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29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75652" y="716"/>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Leaderboard</a:t>
            </a:r>
          </a:p>
          <a:p>
            <a:r>
              <a:rPr lang="en-US" sz="1200" dirty="0">
                <a:latin typeface="Amazon Ember" panose="020B0603020204020204" pitchFamily="34" charset="0"/>
                <a:ea typeface="Amazon Ember" panose="020B0603020204020204" pitchFamily="34" charset="0"/>
                <a:cs typeface="Amazon Ember" panose="020B0603020204020204" pitchFamily="34" charset="0"/>
              </a:rPr>
              <a:t>Leaderboards allow racers to see how they rank against other competitors and are accessible to anyone with the link for the event.</a:t>
            </a:r>
          </a:p>
        </p:txBody>
      </p:sp>
      <p:sp>
        <p:nvSpPr>
          <p:cNvPr id="46" name="NumBox 6">
            <a:extLst>
              <a:ext uri="{FF2B5EF4-FFF2-40B4-BE49-F238E27FC236}">
                <a16:creationId xmlns:a16="http://schemas.microsoft.com/office/drawing/2014/main" id="{75F938A2-8C1D-F740-8DF5-0F1D9E603E4D}"/>
              </a:ext>
            </a:extLst>
          </p:cNvPr>
          <p:cNvSpPr/>
          <p:nvPr/>
        </p:nvSpPr>
        <p:spPr>
          <a:xfrm>
            <a:off x="9080732" y="40690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47" name="NumBox 5">
            <a:extLst>
              <a:ext uri="{FF2B5EF4-FFF2-40B4-BE49-F238E27FC236}">
                <a16:creationId xmlns:a16="http://schemas.microsoft.com/office/drawing/2014/main" id="{A2290CE2-D8F1-634A-905A-BA66C42AEBC9}"/>
              </a:ext>
            </a:extLst>
          </p:cNvPr>
          <p:cNvSpPr/>
          <p:nvPr/>
        </p:nvSpPr>
        <p:spPr>
          <a:xfrm>
            <a:off x="9074039" y="33070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48" name="NumBox 4">
            <a:extLst>
              <a:ext uri="{FF2B5EF4-FFF2-40B4-BE49-F238E27FC236}">
                <a16:creationId xmlns:a16="http://schemas.microsoft.com/office/drawing/2014/main" id="{DB3429CA-DC02-CB4C-880D-98CA93789536}"/>
              </a:ext>
            </a:extLst>
          </p:cNvPr>
          <p:cNvSpPr/>
          <p:nvPr/>
        </p:nvSpPr>
        <p:spPr>
          <a:xfrm>
            <a:off x="9076281" y="220880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079053" y="152082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80732" y="86529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5701561"/>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When the leaderboard or streaming overlays are loaded,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Appsync</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API is invoked to get all current leaderboard entries for the event.</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AWS Lambda function performs a query in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DynamoDB</a:t>
            </a:r>
            <a:r>
              <a:rPr lang="en-US" sz="1050" dirty="0">
                <a:latin typeface="Amazon Ember" panose="020B0603020204020204" pitchFamily="34" charset="0"/>
                <a:ea typeface="Amazon Ember" panose="020B0603020204020204" pitchFamily="34" charset="0"/>
                <a:cs typeface="Amazon Ember" panose="020B0603020204020204" pitchFamily="34" charset="0"/>
              </a:rPr>
              <a:t> for the relevant leaderboard items.</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After each race an event staff member submits the race to the backend triggering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event from the race manager.</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leaderboard entry and stats are calculated for the user by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function. The new leaderboard entry is stored in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DynamoDB </a:t>
            </a:r>
            <a:r>
              <a:rPr lang="en-US" sz="1050" dirty="0">
                <a:latin typeface="Amazon Ember" panose="020B0603020204020204" pitchFamily="34" charset="0"/>
                <a:ea typeface="Amazon Ember" panose="020B0603020204020204" pitchFamily="34" charset="0"/>
                <a:cs typeface="Amazon Ember" panose="020B0603020204020204" pitchFamily="34" charset="0"/>
              </a:rPr>
              <a:t>and sends a </a:t>
            </a:r>
            <a:r>
              <a:rPr lang="en-US" sz="1050" dirty="0" err="1">
                <a:latin typeface="Amazon Ember" panose="020B0603020204020204" pitchFamily="34" charset="0"/>
                <a:ea typeface="Amazon Ember" panose="020B0603020204020204" pitchFamily="34" charset="0"/>
                <a:cs typeface="Amazon Ember" panose="020B0603020204020204" pitchFamily="34" charset="0"/>
              </a:rPr>
              <a:t>GraphQL</a:t>
            </a:r>
            <a:r>
              <a:rPr lang="en-US" sz="1050" dirty="0">
                <a:latin typeface="Amazon Ember" panose="020B0603020204020204" pitchFamily="34" charset="0"/>
                <a:ea typeface="Amazon Ember" panose="020B0603020204020204" pitchFamily="34" charset="0"/>
                <a:cs typeface="Amazon Ember" panose="020B0603020204020204" pitchFamily="34" charset="0"/>
              </a:rPr>
              <a:t> mutation to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 </a:t>
            </a:r>
            <a:r>
              <a:rPr lang="en-US" sz="1050" dirty="0">
                <a:latin typeface="Amazon Ember" panose="020B0603020204020204" pitchFamily="34" charset="0"/>
                <a:ea typeface="Amazon Ember" panose="020B0603020204020204" pitchFamily="34" charset="0"/>
                <a:cs typeface="Amazon Ember" panose="020B0603020204020204" pitchFamily="34" charset="0"/>
              </a:rPr>
              <a:t>API.</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mutation triggers a subscription on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a:t>
            </a:r>
            <a:r>
              <a:rPr lang="en-US" sz="1050" dirty="0">
                <a:latin typeface="Amazon Ember" panose="020B0603020204020204" pitchFamily="34" charset="0"/>
                <a:ea typeface="Amazon Ember" panose="020B0603020204020204" pitchFamily="34" charset="0"/>
                <a:cs typeface="Amazon Ember" panose="020B0603020204020204" pitchFamily="34" charset="0"/>
              </a:rPr>
              <a:t> API, pushing the newly added leaderboard entry to the connected leaderboards and streaming overlays.</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During a race, the time keeper page in the DREM web app regularly submits </a:t>
            </a:r>
            <a:r>
              <a:rPr lang="en-US" sz="1050" dirty="0" err="1">
                <a:latin typeface="Amazon Ember" panose="020B0603020204020204" pitchFamily="34" charset="0"/>
                <a:ea typeface="Amazon Ember" panose="020B0603020204020204" pitchFamily="34" charset="0"/>
                <a:cs typeface="Amazon Ember" panose="020B0603020204020204" pitchFamily="34" charset="0"/>
              </a:rPr>
              <a:t>GraphQL</a:t>
            </a:r>
            <a:r>
              <a:rPr lang="en-US" sz="1050" dirty="0">
                <a:latin typeface="Amazon Ember" panose="020B0603020204020204" pitchFamily="34" charset="0"/>
                <a:ea typeface="Amazon Ember" panose="020B0603020204020204" pitchFamily="34" charset="0"/>
                <a:cs typeface="Amazon Ember" panose="020B0603020204020204" pitchFamily="34" charset="0"/>
              </a:rPr>
              <a:t> mutations to inform other parts of the system of the current status of the race. </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mutations trigger a subscription which the leaderboard and streaming overlay is subscribing to, thus pushing the race status info to the connected clients.</a:t>
            </a:r>
          </a:p>
        </p:txBody>
      </p:sp>
      <p:sp>
        <p:nvSpPr>
          <p:cNvPr id="8" name="Rectangle 7">
            <a:extLst>
              <a:ext uri="{FF2B5EF4-FFF2-40B4-BE49-F238E27FC236}">
                <a16:creationId xmlns:a16="http://schemas.microsoft.com/office/drawing/2014/main" id="{4BA34C2F-E08E-CC0E-640B-2B35C65C764C}"/>
              </a:ext>
            </a:extLst>
          </p:cNvPr>
          <p:cNvSpPr/>
          <p:nvPr/>
        </p:nvSpPr>
        <p:spPr>
          <a:xfrm>
            <a:off x="2562108" y="1443374"/>
            <a:ext cx="6232584" cy="434782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57343" y="1443375"/>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738302" y="1984505"/>
            <a:ext cx="5872298" cy="3590252"/>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38303" y="1981200"/>
            <a:ext cx="381000" cy="376814"/>
          </a:xfrm>
          <a:prstGeom prst="rect">
            <a:avLst/>
          </a:prstGeom>
        </p:spPr>
      </p:pic>
      <p:grpSp>
        <p:nvGrpSpPr>
          <p:cNvPr id="2" name="Group 1">
            <a:extLst>
              <a:ext uri="{FF2B5EF4-FFF2-40B4-BE49-F238E27FC236}">
                <a16:creationId xmlns:a16="http://schemas.microsoft.com/office/drawing/2014/main" id="{47E78C26-C6CA-F160-C2BB-EEB53D3707BD}"/>
              </a:ext>
            </a:extLst>
          </p:cNvPr>
          <p:cNvGrpSpPr/>
          <p:nvPr/>
        </p:nvGrpSpPr>
        <p:grpSpPr>
          <a:xfrm>
            <a:off x="4953000" y="4616712"/>
            <a:ext cx="1957304" cy="869687"/>
            <a:chOff x="4042051" y="1137616"/>
            <a:chExt cx="3220518" cy="1435380"/>
          </a:xfrm>
        </p:grpSpPr>
        <p:pic>
          <p:nvPicPr>
            <p:cNvPr id="3" name="Graphic 19">
              <a:extLst>
                <a:ext uri="{FF2B5EF4-FFF2-40B4-BE49-F238E27FC236}">
                  <a16:creationId xmlns:a16="http://schemas.microsoft.com/office/drawing/2014/main" id="{19E3016B-22F8-55EF-5698-BFBA60A8128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5245100" y="1137616"/>
              <a:ext cx="762001"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a:extLst>
                <a:ext uri="{FF2B5EF4-FFF2-40B4-BE49-F238E27FC236}">
                  <a16:creationId xmlns:a16="http://schemas.microsoft.com/office/drawing/2014/main" id="{F6E4F25E-D33E-D774-C315-C5DA8CA6AEBE}"/>
                </a:ext>
              </a:extLst>
            </p:cNvPr>
            <p:cNvSpPr txBox="1">
              <a:spLocks noChangeArrowheads="1"/>
            </p:cNvSpPr>
            <p:nvPr/>
          </p:nvSpPr>
          <p:spPr bwMode="auto">
            <a:xfrm>
              <a:off x="4042051" y="1963430"/>
              <a:ext cx="3220518" cy="60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a:t>
              </a:r>
              <a:r>
                <a:rPr lang="en-US" altLang="en-US" sz="9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9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900" dirty="0">
                  <a:solidFill>
                    <a:srgbClr val="545B64"/>
                  </a:solidFill>
                  <a:latin typeface="Arial" panose="020B0604020202020204" pitchFamily="34" charset="0"/>
                  <a:ea typeface="Amazon Ember" panose="020B0603020204020204" pitchFamily="34" charset="0"/>
                  <a:cs typeface="Arial" panose="020B0604020202020204" pitchFamily="34" charset="0"/>
                </a:rPr>
                <a:t>(shared)</a:t>
              </a:r>
            </a:p>
          </p:txBody>
        </p:sp>
      </p:grpSp>
      <p:grpSp>
        <p:nvGrpSpPr>
          <p:cNvPr id="11" name="Group 10">
            <a:extLst>
              <a:ext uri="{FF2B5EF4-FFF2-40B4-BE49-F238E27FC236}">
                <a16:creationId xmlns:a16="http://schemas.microsoft.com/office/drawing/2014/main" id="{8559D1F7-8474-0078-22B0-BF8B528C06A8}"/>
              </a:ext>
            </a:extLst>
          </p:cNvPr>
          <p:cNvGrpSpPr/>
          <p:nvPr/>
        </p:nvGrpSpPr>
        <p:grpSpPr>
          <a:xfrm>
            <a:off x="25089" y="3381124"/>
            <a:ext cx="1506538" cy="680634"/>
            <a:chOff x="530225" y="3067050"/>
            <a:chExt cx="1506538" cy="680634"/>
          </a:xfrm>
        </p:grpSpPr>
        <p:pic>
          <p:nvPicPr>
            <p:cNvPr id="12" name="Graphic 6">
              <a:extLst>
                <a:ext uri="{FF2B5EF4-FFF2-40B4-BE49-F238E27FC236}">
                  <a16:creationId xmlns:a16="http://schemas.microsoft.com/office/drawing/2014/main" id="{21A7728C-C4F1-B14A-6F10-C62450EAB44C}"/>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a:extLst>
                <a:ext uri="{FF2B5EF4-FFF2-40B4-BE49-F238E27FC236}">
                  <a16:creationId xmlns:a16="http://schemas.microsoft.com/office/drawing/2014/main" id="{FEBC3AE2-3EAA-4835-4380-D96481996B8A}"/>
                </a:ext>
              </a:extLst>
            </p:cNvPr>
            <p:cNvSpPr txBox="1">
              <a:spLocks noChangeArrowheads="1"/>
            </p:cNvSpPr>
            <p:nvPr/>
          </p:nvSpPr>
          <p:spPr bwMode="auto">
            <a:xfrm>
              <a:off x="530225" y="3516852"/>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Racers</a:t>
              </a:r>
            </a:p>
          </p:txBody>
        </p:sp>
      </p:grpSp>
      <p:cxnSp>
        <p:nvCxnSpPr>
          <p:cNvPr id="15" name="Straight Arrow Connector 14">
            <a:extLst>
              <a:ext uri="{FF2B5EF4-FFF2-40B4-BE49-F238E27FC236}">
                <a16:creationId xmlns:a16="http://schemas.microsoft.com/office/drawing/2014/main" id="{22746F44-82C2-4114-3507-58793B946908}"/>
              </a:ext>
            </a:extLst>
          </p:cNvPr>
          <p:cNvCxnSpPr>
            <a:cxnSpLocks/>
            <a:stCxn id="12" idx="1"/>
            <a:endCxn id="30" idx="1"/>
          </p:cNvCxnSpPr>
          <p:nvPr/>
        </p:nvCxnSpPr>
        <p:spPr>
          <a:xfrm>
            <a:off x="1006958" y="3616074"/>
            <a:ext cx="469203" cy="938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7FC74CA-1C4F-AAE7-7C27-BCC12F6BFD42}"/>
              </a:ext>
            </a:extLst>
          </p:cNvPr>
          <p:cNvGrpSpPr/>
          <p:nvPr/>
        </p:nvGrpSpPr>
        <p:grpSpPr>
          <a:xfrm>
            <a:off x="41689" y="2550980"/>
            <a:ext cx="1506538" cy="670966"/>
            <a:chOff x="523875" y="3067050"/>
            <a:chExt cx="1506538" cy="670966"/>
          </a:xfrm>
        </p:grpSpPr>
        <p:pic>
          <p:nvPicPr>
            <p:cNvPr id="17" name="Graphic 6">
              <a:extLst>
                <a:ext uri="{FF2B5EF4-FFF2-40B4-BE49-F238E27FC236}">
                  <a16:creationId xmlns:a16="http://schemas.microsoft.com/office/drawing/2014/main" id="{035D1B7D-E539-6DB8-36E4-41F43D32AB57}"/>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5">
              <a:extLst>
                <a:ext uri="{FF2B5EF4-FFF2-40B4-BE49-F238E27FC236}">
                  <a16:creationId xmlns:a16="http://schemas.microsoft.com/office/drawing/2014/main" id="{644D95AD-2611-922C-3107-6E186FC696C9}"/>
                </a:ext>
              </a:extLst>
            </p:cNvPr>
            <p:cNvSpPr txBox="1">
              <a:spLocks noChangeArrowheads="1"/>
            </p:cNvSpPr>
            <p:nvPr/>
          </p:nvSpPr>
          <p:spPr bwMode="auto">
            <a:xfrm>
              <a:off x="523875" y="3507184"/>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spectators</a:t>
              </a:r>
            </a:p>
          </p:txBody>
        </p:sp>
      </p:grpSp>
      <p:cxnSp>
        <p:nvCxnSpPr>
          <p:cNvPr id="23" name="Elbow Connector 22">
            <a:extLst>
              <a:ext uri="{FF2B5EF4-FFF2-40B4-BE49-F238E27FC236}">
                <a16:creationId xmlns:a16="http://schemas.microsoft.com/office/drawing/2014/main" id="{8DF172F2-04C3-35F3-7E6A-520D85424B67}"/>
              </a:ext>
            </a:extLst>
          </p:cNvPr>
          <p:cNvCxnSpPr>
            <a:cxnSpLocks/>
            <a:stCxn id="17" idx="1"/>
            <a:endCxn id="30" idx="1"/>
          </p:cNvCxnSpPr>
          <p:nvPr/>
        </p:nvCxnSpPr>
        <p:spPr>
          <a:xfrm>
            <a:off x="1029908" y="2785930"/>
            <a:ext cx="446253" cy="839524"/>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84D30CB-06EB-4687-FA10-0D9200BD9764}"/>
              </a:ext>
            </a:extLst>
          </p:cNvPr>
          <p:cNvGrpSpPr/>
          <p:nvPr/>
        </p:nvGrpSpPr>
        <p:grpSpPr>
          <a:xfrm>
            <a:off x="1066800" y="3370184"/>
            <a:ext cx="1364320" cy="897016"/>
            <a:chOff x="3050566" y="2283864"/>
            <a:chExt cx="1506538" cy="1030347"/>
          </a:xfrm>
        </p:grpSpPr>
        <p:pic>
          <p:nvPicPr>
            <p:cNvPr id="30" name="Graphic 7">
              <a:extLst>
                <a:ext uri="{FF2B5EF4-FFF2-40B4-BE49-F238E27FC236}">
                  <a16:creationId xmlns:a16="http://schemas.microsoft.com/office/drawing/2014/main" id="{A74914D3-3172-CB6D-8A61-9D0C045FD342}"/>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502599" y="2283864"/>
              <a:ext cx="563759" cy="58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5">
              <a:extLst>
                <a:ext uri="{FF2B5EF4-FFF2-40B4-BE49-F238E27FC236}">
                  <a16:creationId xmlns:a16="http://schemas.microsoft.com/office/drawing/2014/main" id="{A6262D21-D9D8-58AF-DF53-F8A891467E08}"/>
                </a:ext>
              </a:extLst>
            </p:cNvPr>
            <p:cNvSpPr txBox="1">
              <a:spLocks noChangeArrowheads="1"/>
            </p:cNvSpPr>
            <p:nvPr/>
          </p:nvSpPr>
          <p:spPr bwMode="auto">
            <a:xfrm>
              <a:off x="3050566" y="2889982"/>
              <a:ext cx="1506538" cy="42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Leaderboard &amp; streaming overlays</a:t>
              </a:r>
            </a:p>
          </p:txBody>
        </p:sp>
      </p:grpSp>
      <p:grpSp>
        <p:nvGrpSpPr>
          <p:cNvPr id="42" name="Group 41">
            <a:extLst>
              <a:ext uri="{FF2B5EF4-FFF2-40B4-BE49-F238E27FC236}">
                <a16:creationId xmlns:a16="http://schemas.microsoft.com/office/drawing/2014/main" id="{63FE7B18-38A8-C501-FEC4-C66AD00E5847}"/>
              </a:ext>
            </a:extLst>
          </p:cNvPr>
          <p:cNvGrpSpPr/>
          <p:nvPr/>
        </p:nvGrpSpPr>
        <p:grpSpPr>
          <a:xfrm>
            <a:off x="3868069" y="2524333"/>
            <a:ext cx="1607384" cy="719481"/>
            <a:chOff x="4487863" y="1185069"/>
            <a:chExt cx="2292350" cy="1120791"/>
          </a:xfrm>
        </p:grpSpPr>
        <p:pic>
          <p:nvPicPr>
            <p:cNvPr id="43" name="Graphic 10">
              <a:extLst>
                <a:ext uri="{FF2B5EF4-FFF2-40B4-BE49-F238E27FC236}">
                  <a16:creationId xmlns:a16="http://schemas.microsoft.com/office/drawing/2014/main" id="{2499400B-2E16-7346-D8AB-838F019E3C70}"/>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246688" y="1185069"/>
              <a:ext cx="652030" cy="71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20">
              <a:extLst>
                <a:ext uri="{FF2B5EF4-FFF2-40B4-BE49-F238E27FC236}">
                  <a16:creationId xmlns:a16="http://schemas.microsoft.com/office/drawing/2014/main" id="{5F6A2A88-BB5B-1A41-2935-E29F4F6B2B79}"/>
                </a:ext>
              </a:extLst>
            </p:cNvPr>
            <p:cNvSpPr txBox="1">
              <a:spLocks noChangeArrowheads="1"/>
            </p:cNvSpPr>
            <p:nvPr/>
          </p:nvSpPr>
          <p:spPr bwMode="auto">
            <a:xfrm>
              <a:off x="4487863" y="1946275"/>
              <a:ext cx="2292350" cy="35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Lambda</a:t>
              </a:r>
            </a:p>
          </p:txBody>
        </p:sp>
      </p:grpSp>
      <p:grpSp>
        <p:nvGrpSpPr>
          <p:cNvPr id="45" name="Group 44">
            <a:extLst>
              <a:ext uri="{FF2B5EF4-FFF2-40B4-BE49-F238E27FC236}">
                <a16:creationId xmlns:a16="http://schemas.microsoft.com/office/drawing/2014/main" id="{31A50851-D5E8-26AC-D99B-63DDD9D3C88E}"/>
              </a:ext>
            </a:extLst>
          </p:cNvPr>
          <p:cNvGrpSpPr/>
          <p:nvPr/>
        </p:nvGrpSpPr>
        <p:grpSpPr>
          <a:xfrm>
            <a:off x="3867994" y="3524658"/>
            <a:ext cx="1586488" cy="809297"/>
            <a:chOff x="6722929" y="1182688"/>
            <a:chExt cx="2279650" cy="1163579"/>
          </a:xfrm>
        </p:grpSpPr>
        <p:pic>
          <p:nvPicPr>
            <p:cNvPr id="52" name="Graphic 23">
              <a:extLst>
                <a:ext uri="{FF2B5EF4-FFF2-40B4-BE49-F238E27FC236}">
                  <a16:creationId xmlns:a16="http://schemas.microsoft.com/office/drawing/2014/main" id="{79652570-FD98-90D5-569A-871842F68A3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7534275" y="1182688"/>
              <a:ext cx="656958" cy="6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12">
              <a:extLst>
                <a:ext uri="{FF2B5EF4-FFF2-40B4-BE49-F238E27FC236}">
                  <a16:creationId xmlns:a16="http://schemas.microsoft.com/office/drawing/2014/main" id="{0BB90D27-3179-CE87-238F-B004879F9FF1}"/>
                </a:ext>
              </a:extLst>
            </p:cNvPr>
            <p:cNvSpPr txBox="1">
              <a:spLocks noChangeArrowheads="1"/>
            </p:cNvSpPr>
            <p:nvPr/>
          </p:nvSpPr>
          <p:spPr bwMode="auto">
            <a:xfrm>
              <a:off x="6722929" y="1815255"/>
              <a:ext cx="2279650" cy="53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Amazon DynamoDB</a:t>
              </a:r>
            </a:p>
            <a:p>
              <a:pPr algn="ctr" eaLnBrk="1" hangingPunct="1"/>
              <a:r>
                <a:rPr lang="en-US" altLang="en-US" sz="900" i="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Leaderboard Table</a:t>
              </a:r>
            </a:p>
          </p:txBody>
        </p:sp>
      </p:grpSp>
      <p:grpSp>
        <p:nvGrpSpPr>
          <p:cNvPr id="54" name="Group 53">
            <a:extLst>
              <a:ext uri="{FF2B5EF4-FFF2-40B4-BE49-F238E27FC236}">
                <a16:creationId xmlns:a16="http://schemas.microsoft.com/office/drawing/2014/main" id="{B01AF909-7E2E-AA84-E05A-CCC6E9FF5AAC}"/>
              </a:ext>
            </a:extLst>
          </p:cNvPr>
          <p:cNvGrpSpPr/>
          <p:nvPr/>
        </p:nvGrpSpPr>
        <p:grpSpPr>
          <a:xfrm>
            <a:off x="2586893" y="3432694"/>
            <a:ext cx="1453567" cy="713982"/>
            <a:chOff x="9047163" y="1182688"/>
            <a:chExt cx="2279650" cy="1128402"/>
          </a:xfrm>
        </p:grpSpPr>
        <p:pic>
          <p:nvPicPr>
            <p:cNvPr id="55" name="Graphic 32">
              <a:extLst>
                <a:ext uri="{FF2B5EF4-FFF2-40B4-BE49-F238E27FC236}">
                  <a16:creationId xmlns:a16="http://schemas.microsoft.com/office/drawing/2014/main" id="{7F1A2BAF-0C06-95F3-4911-95E08E13549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9818687" y="1182688"/>
              <a:ext cx="717033" cy="72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15">
              <a:extLst>
                <a:ext uri="{FF2B5EF4-FFF2-40B4-BE49-F238E27FC236}">
                  <a16:creationId xmlns:a16="http://schemas.microsoft.com/office/drawing/2014/main" id="{D69066E9-D224-C587-2BC6-BBCA0318CA76}"/>
                </a:ext>
              </a:extLst>
            </p:cNvPr>
            <p:cNvSpPr txBox="1">
              <a:spLocks noChangeArrowheads="1"/>
            </p:cNvSpPr>
            <p:nvPr/>
          </p:nvSpPr>
          <p:spPr bwMode="auto">
            <a:xfrm>
              <a:off x="9047163" y="1946275"/>
              <a:ext cx="2279650" cy="36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AppSync</a:t>
              </a:r>
            </a:p>
          </p:txBody>
        </p:sp>
      </p:grpSp>
      <p:cxnSp>
        <p:nvCxnSpPr>
          <p:cNvPr id="74" name="Straight Arrow Connector 73">
            <a:extLst>
              <a:ext uri="{FF2B5EF4-FFF2-40B4-BE49-F238E27FC236}">
                <a16:creationId xmlns:a16="http://schemas.microsoft.com/office/drawing/2014/main" id="{C1270737-E57E-D4DE-1957-4DBDFC50CBF4}"/>
              </a:ext>
            </a:extLst>
          </p:cNvPr>
          <p:cNvCxnSpPr>
            <a:cxnSpLocks/>
            <a:stCxn id="44" idx="2"/>
            <a:endCxn id="52" idx="0"/>
          </p:cNvCxnSpPr>
          <p:nvPr/>
        </p:nvCxnSpPr>
        <p:spPr>
          <a:xfrm flipH="1">
            <a:off x="4661238" y="3243814"/>
            <a:ext cx="10523" cy="28084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2B20395-5618-3491-4E5D-2C03E0F38E3F}"/>
              </a:ext>
            </a:extLst>
          </p:cNvPr>
          <p:cNvCxnSpPr>
            <a:cxnSpLocks/>
            <a:endCxn id="43" idx="1"/>
          </p:cNvCxnSpPr>
          <p:nvPr/>
        </p:nvCxnSpPr>
        <p:spPr>
          <a:xfrm>
            <a:off x="3755704" y="2752933"/>
            <a:ext cx="644449"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0" name="NumBox 1">
            <a:extLst>
              <a:ext uri="{FF2B5EF4-FFF2-40B4-BE49-F238E27FC236}">
                <a16:creationId xmlns:a16="http://schemas.microsoft.com/office/drawing/2014/main" id="{AFE6155B-A9C2-694B-66C2-FDC227F47303}"/>
              </a:ext>
            </a:extLst>
          </p:cNvPr>
          <p:cNvSpPr/>
          <p:nvPr/>
        </p:nvSpPr>
        <p:spPr>
          <a:xfrm>
            <a:off x="2214197" y="309781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81" name="Straight Arrow Connector 80">
            <a:extLst>
              <a:ext uri="{FF2B5EF4-FFF2-40B4-BE49-F238E27FC236}">
                <a16:creationId xmlns:a16="http://schemas.microsoft.com/office/drawing/2014/main" id="{CB875419-4D21-3CC9-0FE3-4B05AB28EC91}"/>
              </a:ext>
            </a:extLst>
          </p:cNvPr>
          <p:cNvCxnSpPr>
            <a:cxnSpLocks/>
          </p:cNvCxnSpPr>
          <p:nvPr/>
        </p:nvCxnSpPr>
        <p:spPr>
          <a:xfrm>
            <a:off x="1986701" y="3428152"/>
            <a:ext cx="85558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63E23A0-8B53-55AB-ABB5-B127FEA0FA4A}"/>
              </a:ext>
            </a:extLst>
          </p:cNvPr>
          <p:cNvSpPr/>
          <p:nvPr/>
        </p:nvSpPr>
        <p:spPr>
          <a:xfrm>
            <a:off x="6999580" y="4075816"/>
            <a:ext cx="1274607" cy="457200"/>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Event manager module</a:t>
            </a:r>
          </a:p>
        </p:txBody>
      </p:sp>
      <p:sp>
        <p:nvSpPr>
          <p:cNvPr id="94" name="Rectangle 93">
            <a:extLst>
              <a:ext uri="{FF2B5EF4-FFF2-40B4-BE49-F238E27FC236}">
                <a16:creationId xmlns:a16="http://schemas.microsoft.com/office/drawing/2014/main" id="{0A893B3D-2DF0-8CC5-F75D-7AB7C91E7218}"/>
              </a:ext>
            </a:extLst>
          </p:cNvPr>
          <p:cNvSpPr/>
          <p:nvPr/>
        </p:nvSpPr>
        <p:spPr>
          <a:xfrm>
            <a:off x="7022165" y="4604959"/>
            <a:ext cx="1274607" cy="473444"/>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Race manager module</a:t>
            </a:r>
          </a:p>
        </p:txBody>
      </p:sp>
      <p:cxnSp>
        <p:nvCxnSpPr>
          <p:cNvPr id="98" name="Straight Arrow Connector 97">
            <a:extLst>
              <a:ext uri="{FF2B5EF4-FFF2-40B4-BE49-F238E27FC236}">
                <a16:creationId xmlns:a16="http://schemas.microsoft.com/office/drawing/2014/main" id="{61E257D8-4F2B-D952-265B-8882FD9CB2C5}"/>
              </a:ext>
            </a:extLst>
          </p:cNvPr>
          <p:cNvCxnSpPr>
            <a:cxnSpLocks/>
            <a:stCxn id="94" idx="1"/>
            <a:endCxn id="3" idx="3"/>
          </p:cNvCxnSpPr>
          <p:nvPr/>
        </p:nvCxnSpPr>
        <p:spPr>
          <a:xfrm flipH="1">
            <a:off x="6147280" y="4841681"/>
            <a:ext cx="874885" cy="5877"/>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3FCF527E-4533-55B8-B29F-29947B12E518}"/>
              </a:ext>
            </a:extLst>
          </p:cNvPr>
          <p:cNvCxnSpPr>
            <a:cxnSpLocks/>
            <a:stCxn id="3" idx="3"/>
            <a:endCxn id="89" idx="1"/>
          </p:cNvCxnSpPr>
          <p:nvPr/>
        </p:nvCxnSpPr>
        <p:spPr>
          <a:xfrm flipV="1">
            <a:off x="6147280" y="4304416"/>
            <a:ext cx="852300" cy="543142"/>
          </a:xfrm>
          <a:prstGeom prst="bentConnector3">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FBC360A4-A54D-42CB-83C6-5671987F5089}"/>
              </a:ext>
            </a:extLst>
          </p:cNvPr>
          <p:cNvSpPr/>
          <p:nvPr/>
        </p:nvSpPr>
        <p:spPr>
          <a:xfrm>
            <a:off x="2876460" y="2445077"/>
            <a:ext cx="845071" cy="2953047"/>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grpSp>
        <p:nvGrpSpPr>
          <p:cNvPr id="131" name="Group 130">
            <a:extLst>
              <a:ext uri="{FF2B5EF4-FFF2-40B4-BE49-F238E27FC236}">
                <a16:creationId xmlns:a16="http://schemas.microsoft.com/office/drawing/2014/main" id="{D33EF18E-DDD6-EBCB-51DD-577B1D7B5FB6}"/>
              </a:ext>
            </a:extLst>
          </p:cNvPr>
          <p:cNvGrpSpPr/>
          <p:nvPr/>
        </p:nvGrpSpPr>
        <p:grpSpPr>
          <a:xfrm>
            <a:off x="3901705" y="4614799"/>
            <a:ext cx="1607384" cy="719481"/>
            <a:chOff x="4487863" y="1185069"/>
            <a:chExt cx="2292350" cy="1120791"/>
          </a:xfrm>
        </p:grpSpPr>
        <p:pic>
          <p:nvPicPr>
            <p:cNvPr id="132" name="Graphic 10">
              <a:extLst>
                <a:ext uri="{FF2B5EF4-FFF2-40B4-BE49-F238E27FC236}">
                  <a16:creationId xmlns:a16="http://schemas.microsoft.com/office/drawing/2014/main" id="{8B69A040-6C00-8C5E-3C5D-4C1D84F79FDC}"/>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246688" y="1185069"/>
              <a:ext cx="652030" cy="71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TextBox 20">
              <a:extLst>
                <a:ext uri="{FF2B5EF4-FFF2-40B4-BE49-F238E27FC236}">
                  <a16:creationId xmlns:a16="http://schemas.microsoft.com/office/drawing/2014/main" id="{CB082CCE-D202-55D1-0B24-34EC12A7EE19}"/>
                </a:ext>
              </a:extLst>
            </p:cNvPr>
            <p:cNvSpPr txBox="1">
              <a:spLocks noChangeArrowheads="1"/>
            </p:cNvSpPr>
            <p:nvPr/>
          </p:nvSpPr>
          <p:spPr bwMode="auto">
            <a:xfrm>
              <a:off x="4487863" y="1946275"/>
              <a:ext cx="2292350" cy="35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AWS Lambda</a:t>
              </a:r>
            </a:p>
          </p:txBody>
        </p:sp>
      </p:grpSp>
      <p:cxnSp>
        <p:nvCxnSpPr>
          <p:cNvPr id="134" name="Straight Arrow Connector 133">
            <a:extLst>
              <a:ext uri="{FF2B5EF4-FFF2-40B4-BE49-F238E27FC236}">
                <a16:creationId xmlns:a16="http://schemas.microsoft.com/office/drawing/2014/main" id="{C210EBF7-9939-F381-2A19-B79BC1B250B1}"/>
              </a:ext>
            </a:extLst>
          </p:cNvPr>
          <p:cNvCxnSpPr>
            <a:cxnSpLocks/>
            <a:stCxn id="3" idx="1"/>
            <a:endCxn id="132" idx="3"/>
          </p:cNvCxnSpPr>
          <p:nvPr/>
        </p:nvCxnSpPr>
        <p:spPr>
          <a:xfrm flipH="1" flipV="1">
            <a:off x="4890989" y="4843399"/>
            <a:ext cx="793177" cy="4159"/>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455ABA7-1579-5D48-902D-B46F5BC900F8}"/>
              </a:ext>
            </a:extLst>
          </p:cNvPr>
          <p:cNvCxnSpPr>
            <a:cxnSpLocks/>
            <a:stCxn id="132" idx="0"/>
            <a:endCxn id="53" idx="2"/>
          </p:cNvCxnSpPr>
          <p:nvPr/>
        </p:nvCxnSpPr>
        <p:spPr>
          <a:xfrm flipH="1" flipV="1">
            <a:off x="4661238" y="4333955"/>
            <a:ext cx="1151" cy="28084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2" name="NumBox 2">
            <a:extLst>
              <a:ext uri="{FF2B5EF4-FFF2-40B4-BE49-F238E27FC236}">
                <a16:creationId xmlns:a16="http://schemas.microsoft.com/office/drawing/2014/main" id="{B75B217E-07B5-B5DD-E998-EA9D446C7360}"/>
              </a:ext>
            </a:extLst>
          </p:cNvPr>
          <p:cNvSpPr/>
          <p:nvPr/>
        </p:nvSpPr>
        <p:spPr>
          <a:xfrm>
            <a:off x="5116571" y="2981533"/>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143" name="NumBox 3">
            <a:extLst>
              <a:ext uri="{FF2B5EF4-FFF2-40B4-BE49-F238E27FC236}">
                <a16:creationId xmlns:a16="http://schemas.microsoft.com/office/drawing/2014/main" id="{44A018A0-2CD4-3E6C-5781-FD455FB653E9}"/>
              </a:ext>
            </a:extLst>
          </p:cNvPr>
          <p:cNvSpPr/>
          <p:nvPr/>
        </p:nvSpPr>
        <p:spPr>
          <a:xfrm>
            <a:off x="6682913" y="490489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44" name="NumBox 4">
            <a:extLst>
              <a:ext uri="{FF2B5EF4-FFF2-40B4-BE49-F238E27FC236}">
                <a16:creationId xmlns:a16="http://schemas.microsoft.com/office/drawing/2014/main" id="{695F8E70-BBEA-45D9-A1B2-79E5665EB7AE}"/>
              </a:ext>
            </a:extLst>
          </p:cNvPr>
          <p:cNvSpPr/>
          <p:nvPr/>
        </p:nvSpPr>
        <p:spPr>
          <a:xfrm>
            <a:off x="4093975" y="444966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cxnSp>
        <p:nvCxnSpPr>
          <p:cNvPr id="145" name="Straight Arrow Connector 144">
            <a:extLst>
              <a:ext uri="{FF2B5EF4-FFF2-40B4-BE49-F238E27FC236}">
                <a16:creationId xmlns:a16="http://schemas.microsoft.com/office/drawing/2014/main" id="{ADE70AE3-CD89-303A-B441-2DE989DD98D1}"/>
              </a:ext>
            </a:extLst>
          </p:cNvPr>
          <p:cNvCxnSpPr>
            <a:cxnSpLocks/>
            <a:stCxn id="132" idx="1"/>
          </p:cNvCxnSpPr>
          <p:nvPr/>
        </p:nvCxnSpPr>
        <p:spPr>
          <a:xfrm flipH="1">
            <a:off x="3755704" y="4843399"/>
            <a:ext cx="678085" cy="718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25086FBE-9D9D-AD10-D807-4745A4659821}"/>
              </a:ext>
            </a:extLst>
          </p:cNvPr>
          <p:cNvCxnSpPr>
            <a:cxnSpLocks/>
          </p:cNvCxnSpPr>
          <p:nvPr/>
        </p:nvCxnSpPr>
        <p:spPr>
          <a:xfrm flipH="1">
            <a:off x="1977560" y="3577759"/>
            <a:ext cx="858354"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52" name="NumBox 5">
            <a:extLst>
              <a:ext uri="{FF2B5EF4-FFF2-40B4-BE49-F238E27FC236}">
                <a16:creationId xmlns:a16="http://schemas.microsoft.com/office/drawing/2014/main" id="{27A2D4D3-6CAC-51D9-A809-A525F152CF35}"/>
              </a:ext>
            </a:extLst>
          </p:cNvPr>
          <p:cNvSpPr/>
          <p:nvPr/>
        </p:nvSpPr>
        <p:spPr>
          <a:xfrm>
            <a:off x="2081549" y="362879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grpSp>
        <p:nvGrpSpPr>
          <p:cNvPr id="4" name="Group 3">
            <a:extLst>
              <a:ext uri="{FF2B5EF4-FFF2-40B4-BE49-F238E27FC236}">
                <a16:creationId xmlns:a16="http://schemas.microsoft.com/office/drawing/2014/main" id="{AB6E8039-F05E-EE87-15A3-C2CFC6686E53}"/>
              </a:ext>
            </a:extLst>
          </p:cNvPr>
          <p:cNvGrpSpPr/>
          <p:nvPr/>
        </p:nvGrpSpPr>
        <p:grpSpPr>
          <a:xfrm>
            <a:off x="1038974" y="4713537"/>
            <a:ext cx="1392006" cy="903041"/>
            <a:chOff x="6645239" y="3856441"/>
            <a:chExt cx="2279650" cy="1478885"/>
          </a:xfrm>
        </p:grpSpPr>
        <p:pic>
          <p:nvPicPr>
            <p:cNvPr id="5" name="Graphic 7">
              <a:extLst>
                <a:ext uri="{FF2B5EF4-FFF2-40B4-BE49-F238E27FC236}">
                  <a16:creationId xmlns:a16="http://schemas.microsoft.com/office/drawing/2014/main" id="{608D0826-13B3-A99E-8D4B-455F3A3294AF}"/>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359614" y="3856441"/>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5">
              <a:extLst>
                <a:ext uri="{FF2B5EF4-FFF2-40B4-BE49-F238E27FC236}">
                  <a16:creationId xmlns:a16="http://schemas.microsoft.com/office/drawing/2014/main" id="{3390D93F-126A-8394-0B2F-613219C38922}"/>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Time keeper page</a:t>
              </a:r>
            </a:p>
          </p:txBody>
        </p:sp>
      </p:grpSp>
      <p:cxnSp>
        <p:nvCxnSpPr>
          <p:cNvPr id="7" name="Straight Arrow Connector 6">
            <a:extLst>
              <a:ext uri="{FF2B5EF4-FFF2-40B4-BE49-F238E27FC236}">
                <a16:creationId xmlns:a16="http://schemas.microsoft.com/office/drawing/2014/main" id="{B666E114-FA7E-EBA4-E0A1-2B8186B8C27A}"/>
              </a:ext>
            </a:extLst>
          </p:cNvPr>
          <p:cNvCxnSpPr>
            <a:cxnSpLocks/>
            <a:stCxn id="5" idx="3"/>
          </p:cNvCxnSpPr>
          <p:nvPr/>
        </p:nvCxnSpPr>
        <p:spPr>
          <a:xfrm>
            <a:off x="1994767" y="4973327"/>
            <a:ext cx="84752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2326654-2530-A8F6-5644-C6B262D63864}"/>
              </a:ext>
            </a:extLst>
          </p:cNvPr>
          <p:cNvGrpSpPr/>
          <p:nvPr/>
        </p:nvGrpSpPr>
        <p:grpSpPr>
          <a:xfrm>
            <a:off x="74667" y="4731692"/>
            <a:ext cx="1506538" cy="754707"/>
            <a:chOff x="530225" y="3067050"/>
            <a:chExt cx="1506538" cy="754707"/>
          </a:xfrm>
        </p:grpSpPr>
        <p:pic>
          <p:nvPicPr>
            <p:cNvPr id="20" name="Graphic 6">
              <a:extLst>
                <a:ext uri="{FF2B5EF4-FFF2-40B4-BE49-F238E27FC236}">
                  <a16:creationId xmlns:a16="http://schemas.microsoft.com/office/drawing/2014/main" id="{97CE1C45-C7A8-995E-09A7-4204D79992E9}"/>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5">
              <a:extLst>
                <a:ext uri="{FF2B5EF4-FFF2-40B4-BE49-F238E27FC236}">
                  <a16:creationId xmlns:a16="http://schemas.microsoft.com/office/drawing/2014/main" id="{73B92374-FB0B-71C2-B090-2A7EA2A733C5}"/>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a:t>
              </a:r>
            </a:p>
          </p:txBody>
        </p:sp>
      </p:grpSp>
      <p:cxnSp>
        <p:nvCxnSpPr>
          <p:cNvPr id="25" name="Straight Arrow Connector 24">
            <a:extLst>
              <a:ext uri="{FF2B5EF4-FFF2-40B4-BE49-F238E27FC236}">
                <a16:creationId xmlns:a16="http://schemas.microsoft.com/office/drawing/2014/main" id="{C69EF7D6-0149-6DF1-F580-E10D968BEFAC}"/>
              </a:ext>
            </a:extLst>
          </p:cNvPr>
          <p:cNvCxnSpPr>
            <a:cxnSpLocks/>
            <a:stCxn id="20" idx="1"/>
            <a:endCxn id="5" idx="1"/>
          </p:cNvCxnSpPr>
          <p:nvPr/>
        </p:nvCxnSpPr>
        <p:spPr>
          <a:xfrm>
            <a:off x="1056536" y="4966642"/>
            <a:ext cx="418652" cy="6685"/>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6" name="NumBox 5">
            <a:extLst>
              <a:ext uri="{FF2B5EF4-FFF2-40B4-BE49-F238E27FC236}">
                <a16:creationId xmlns:a16="http://schemas.microsoft.com/office/drawing/2014/main" id="{4C8702A0-0506-1FCC-B82B-77CB5EFC1C01}"/>
              </a:ext>
            </a:extLst>
          </p:cNvPr>
          <p:cNvSpPr/>
          <p:nvPr/>
        </p:nvSpPr>
        <p:spPr>
          <a:xfrm>
            <a:off x="2428185" y="362854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57" name="NumBox 6">
            <a:extLst>
              <a:ext uri="{FF2B5EF4-FFF2-40B4-BE49-F238E27FC236}">
                <a16:creationId xmlns:a16="http://schemas.microsoft.com/office/drawing/2014/main" id="{2A8FF2AE-0795-BEB2-6D44-63C64C033ED9}"/>
              </a:ext>
            </a:extLst>
          </p:cNvPr>
          <p:cNvSpPr/>
          <p:nvPr/>
        </p:nvSpPr>
        <p:spPr>
          <a:xfrm>
            <a:off x="9106434" y="490728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7</a:t>
            </a:r>
          </a:p>
        </p:txBody>
      </p:sp>
      <p:sp>
        <p:nvSpPr>
          <p:cNvPr id="59" name="NumBox 6">
            <a:extLst>
              <a:ext uri="{FF2B5EF4-FFF2-40B4-BE49-F238E27FC236}">
                <a16:creationId xmlns:a16="http://schemas.microsoft.com/office/drawing/2014/main" id="{D395945D-BBF9-33F2-AF8B-71ADAE121A1C}"/>
              </a:ext>
            </a:extLst>
          </p:cNvPr>
          <p:cNvSpPr/>
          <p:nvPr/>
        </p:nvSpPr>
        <p:spPr>
          <a:xfrm>
            <a:off x="2213160" y="465464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Tree>
    <p:extLst>
      <p:ext uri="{BB962C8B-B14F-4D97-AF65-F5344CB8AC3E}">
        <p14:creationId xmlns:p14="http://schemas.microsoft.com/office/powerpoint/2010/main" val="322186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886345" y="0"/>
            <a:ext cx="3216348" cy="7197592"/>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Event manager</a:t>
            </a:r>
          </a:p>
          <a:p>
            <a:r>
              <a:rPr lang="en-US" sz="1200" dirty="0">
                <a:latin typeface="Amazon Ember" panose="020B0603020204020204" pitchFamily="34" charset="0"/>
                <a:ea typeface="Amazon Ember" panose="020B0603020204020204" pitchFamily="34" charset="0"/>
                <a:cs typeface="Amazon Ember" panose="020B0603020204020204" pitchFamily="34" charset="0"/>
              </a:rPr>
              <a:t>Events (races) are stored in Amazon DynamoDB and are managed by DREM users with operator or admin group membership.</a:t>
            </a:r>
          </a:p>
        </p:txBody>
      </p:sp>
      <p:sp>
        <p:nvSpPr>
          <p:cNvPr id="48" name="NumBox 4">
            <a:extLst>
              <a:ext uri="{FF2B5EF4-FFF2-40B4-BE49-F238E27FC236}">
                <a16:creationId xmlns:a16="http://schemas.microsoft.com/office/drawing/2014/main" id="{DB3429CA-DC02-CB4C-880D-98CA93789536}"/>
              </a:ext>
            </a:extLst>
          </p:cNvPr>
          <p:cNvSpPr/>
          <p:nvPr/>
        </p:nvSpPr>
        <p:spPr>
          <a:xfrm>
            <a:off x="9088667" y="236220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079053" y="155306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79053" y="89367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2977738"/>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A member of the event staff logs in to the DREM app and browses to the events page. On the events page, they can create a new event, update, or delete existing events.</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request is sent to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Appsync</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API and the item is created, updated, or deleted in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DynamoDB.</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When the item is added, updated, or deleted </a:t>
            </a:r>
            <a:r>
              <a:rPr lang="en-US" sz="1050" b="1" dirty="0">
                <a:latin typeface="Amazon Ember" panose="020B0603020204020204" pitchFamily="34" charset="0"/>
                <a:ea typeface="Amazon Ember" panose="020B0603020204020204" pitchFamily="34" charset="0"/>
                <a:cs typeface="Amazon Ember" panose="020B0603020204020204" pitchFamily="34" charset="0"/>
              </a:rPr>
              <a:t>in Amazon DynamoDB, </a:t>
            </a:r>
            <a:r>
              <a:rPr lang="en-US" sz="1050" dirty="0">
                <a:latin typeface="Amazon Ember" panose="020B0603020204020204" pitchFamily="34" charset="0"/>
                <a:ea typeface="Amazon Ember" panose="020B0603020204020204" pitchFamily="34" charset="0"/>
                <a:cs typeface="Amazon Ember" panose="020B0603020204020204" pitchFamily="34" charset="0"/>
              </a:rPr>
              <a:t>the change is sent on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DynamoDB stream </a:t>
            </a:r>
            <a:r>
              <a:rPr lang="en-US" sz="1050" dirty="0">
                <a:latin typeface="Amazon Ember" panose="020B0603020204020204" pitchFamily="34" charset="0"/>
                <a:ea typeface="Amazon Ember" panose="020B0603020204020204" pitchFamily="34" charset="0"/>
                <a:cs typeface="Amazon Ember" panose="020B0603020204020204" pitchFamily="34" charset="0"/>
              </a:rPr>
              <a:t>which invokes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function.</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function generates an event and emits it to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to notify the leaderboard module of the change.</a:t>
            </a:r>
          </a:p>
        </p:txBody>
      </p:sp>
      <p:grpSp>
        <p:nvGrpSpPr>
          <p:cNvPr id="18" name="Group 17">
            <a:extLst>
              <a:ext uri="{FF2B5EF4-FFF2-40B4-BE49-F238E27FC236}">
                <a16:creationId xmlns:a16="http://schemas.microsoft.com/office/drawing/2014/main" id="{C1026B94-CC10-E66F-3CA3-F020F6E1DEE8}"/>
              </a:ext>
            </a:extLst>
          </p:cNvPr>
          <p:cNvGrpSpPr/>
          <p:nvPr/>
        </p:nvGrpSpPr>
        <p:grpSpPr>
          <a:xfrm>
            <a:off x="-228600" y="3135918"/>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a:t>
              </a:r>
            </a:p>
          </p:txBody>
        </p:sp>
      </p:grpSp>
      <p:cxnSp>
        <p:nvCxnSpPr>
          <p:cNvPr id="105" name="Straight Arrow Connector 104">
            <a:extLst>
              <a:ext uri="{FF2B5EF4-FFF2-40B4-BE49-F238E27FC236}">
                <a16:creationId xmlns:a16="http://schemas.microsoft.com/office/drawing/2014/main" id="{D578B555-4541-2A57-2C15-F7FDAE90462C}"/>
              </a:ext>
            </a:extLst>
          </p:cNvPr>
          <p:cNvCxnSpPr>
            <a:cxnSpLocks/>
            <a:stCxn id="33" idx="3"/>
            <a:endCxn id="22" idx="1"/>
          </p:cNvCxnSpPr>
          <p:nvPr/>
        </p:nvCxnSpPr>
        <p:spPr>
          <a:xfrm>
            <a:off x="1908680" y="3388415"/>
            <a:ext cx="683598" cy="706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34C2F-E08E-CC0E-640B-2B35C65C764C}"/>
              </a:ext>
            </a:extLst>
          </p:cNvPr>
          <p:cNvSpPr/>
          <p:nvPr/>
        </p:nvSpPr>
        <p:spPr>
          <a:xfrm>
            <a:off x="2163647" y="1981200"/>
            <a:ext cx="6370754" cy="244282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158881" y="1981200"/>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339840" y="2522330"/>
            <a:ext cx="5980625" cy="1749295"/>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339841" y="2519025"/>
            <a:ext cx="381000" cy="376814"/>
          </a:xfrm>
          <a:prstGeom prst="rect">
            <a:avLst/>
          </a:prstGeom>
        </p:spPr>
      </p:pic>
      <p:cxnSp>
        <p:nvCxnSpPr>
          <p:cNvPr id="62" name="Straight Arrow Connector 61">
            <a:extLst>
              <a:ext uri="{FF2B5EF4-FFF2-40B4-BE49-F238E27FC236}">
                <a16:creationId xmlns:a16="http://schemas.microsoft.com/office/drawing/2014/main" id="{29C3656C-5D8F-CC39-B8F5-3D566F66237B}"/>
              </a:ext>
            </a:extLst>
          </p:cNvPr>
          <p:cNvCxnSpPr>
            <a:cxnSpLocks/>
            <a:stCxn id="22" idx="3"/>
            <a:endCxn id="13" idx="1"/>
          </p:cNvCxnSpPr>
          <p:nvPr/>
        </p:nvCxnSpPr>
        <p:spPr>
          <a:xfrm>
            <a:off x="3057572" y="3395479"/>
            <a:ext cx="63773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066BD83-A107-A8B1-21C8-E522A0786ECB}"/>
              </a:ext>
            </a:extLst>
          </p:cNvPr>
          <p:cNvGrpSpPr/>
          <p:nvPr/>
        </p:nvGrpSpPr>
        <p:grpSpPr>
          <a:xfrm>
            <a:off x="4297777" y="3162831"/>
            <a:ext cx="1399761" cy="605761"/>
            <a:chOff x="4487863" y="1185069"/>
            <a:chExt cx="2292350" cy="992038"/>
          </a:xfrm>
        </p:grpSpPr>
        <p:pic>
          <p:nvPicPr>
            <p:cNvPr id="10" name="Graphic 10">
              <a:extLst>
                <a:ext uri="{FF2B5EF4-FFF2-40B4-BE49-F238E27FC236}">
                  <a16:creationId xmlns:a16="http://schemas.microsoft.com/office/drawing/2014/main" id="{1ACDD2BC-7441-EC69-8F15-6603E8F174F3}"/>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5246688" y="11850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0">
              <a:extLst>
                <a:ext uri="{FF2B5EF4-FFF2-40B4-BE49-F238E27FC236}">
                  <a16:creationId xmlns:a16="http://schemas.microsoft.com/office/drawing/2014/main" id="{DCF27ACA-8700-0286-F883-547525F7905F}"/>
                </a:ext>
              </a:extLst>
            </p:cNvPr>
            <p:cNvSpPr txBox="1">
              <a:spLocks noChangeArrowheads="1"/>
            </p:cNvSpPr>
            <p:nvPr/>
          </p:nvSpPr>
          <p:spPr bwMode="auto">
            <a:xfrm>
              <a:off x="4487863" y="1946275"/>
              <a:ext cx="2292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21" name="Group 20">
            <a:extLst>
              <a:ext uri="{FF2B5EF4-FFF2-40B4-BE49-F238E27FC236}">
                <a16:creationId xmlns:a16="http://schemas.microsoft.com/office/drawing/2014/main" id="{E342F4A5-AB1A-7398-63E9-864E26B01571}"/>
              </a:ext>
            </a:extLst>
          </p:cNvPr>
          <p:cNvGrpSpPr/>
          <p:nvPr/>
        </p:nvGrpSpPr>
        <p:grpSpPr>
          <a:xfrm>
            <a:off x="3238732" y="3162831"/>
            <a:ext cx="1392006" cy="607215"/>
            <a:chOff x="6786563" y="1182688"/>
            <a:chExt cx="2279650" cy="994419"/>
          </a:xfrm>
        </p:grpSpPr>
        <p:pic>
          <p:nvPicPr>
            <p:cNvPr id="13" name="Graphic 23">
              <a:extLst>
                <a:ext uri="{FF2B5EF4-FFF2-40B4-BE49-F238E27FC236}">
                  <a16:creationId xmlns:a16="http://schemas.microsoft.com/office/drawing/2014/main" id="{3EAF8EBB-A4B4-8E64-5498-8E4F9A0DCF0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534275"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2">
              <a:extLst>
                <a:ext uri="{FF2B5EF4-FFF2-40B4-BE49-F238E27FC236}">
                  <a16:creationId xmlns:a16="http://schemas.microsoft.com/office/drawing/2014/main" id="{F1F7BF00-7BBC-6C00-6132-4D614FEADF0B}"/>
                </a:ext>
              </a:extLst>
            </p:cNvPr>
            <p:cNvSpPr txBox="1">
              <a:spLocks noChangeArrowheads="1"/>
            </p:cNvSpPr>
            <p:nvPr/>
          </p:nvSpPr>
          <p:spPr bwMode="auto">
            <a:xfrm>
              <a:off x="6786563" y="1946275"/>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DynamoDB</a:t>
              </a:r>
            </a:p>
          </p:txBody>
        </p:sp>
      </p:grpSp>
      <p:grpSp>
        <p:nvGrpSpPr>
          <p:cNvPr id="29" name="Group 28">
            <a:extLst>
              <a:ext uri="{FF2B5EF4-FFF2-40B4-BE49-F238E27FC236}">
                <a16:creationId xmlns:a16="http://schemas.microsoft.com/office/drawing/2014/main" id="{D77FE523-2C3C-7C15-FD5E-CA511493928A}"/>
              </a:ext>
            </a:extLst>
          </p:cNvPr>
          <p:cNvGrpSpPr/>
          <p:nvPr/>
        </p:nvGrpSpPr>
        <p:grpSpPr>
          <a:xfrm>
            <a:off x="2121167" y="3162831"/>
            <a:ext cx="1392006" cy="607215"/>
            <a:chOff x="9047163" y="1182688"/>
            <a:chExt cx="2279650" cy="994419"/>
          </a:xfrm>
        </p:grpSpPr>
        <p:pic>
          <p:nvPicPr>
            <p:cNvPr id="22" name="Graphic 32">
              <a:extLst>
                <a:ext uri="{FF2B5EF4-FFF2-40B4-BE49-F238E27FC236}">
                  <a16:creationId xmlns:a16="http://schemas.microsoft.com/office/drawing/2014/main" id="{BBAEC1D8-C1ED-4D15-289A-259C208A3D14}"/>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9818688"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5">
              <a:extLst>
                <a:ext uri="{FF2B5EF4-FFF2-40B4-BE49-F238E27FC236}">
                  <a16:creationId xmlns:a16="http://schemas.microsoft.com/office/drawing/2014/main" id="{403380F0-85B3-3EEF-B1EF-EA21C839C879}"/>
                </a:ext>
              </a:extLst>
            </p:cNvPr>
            <p:cNvSpPr txBox="1">
              <a:spLocks noChangeArrowheads="1"/>
            </p:cNvSpPr>
            <p:nvPr/>
          </p:nvSpPr>
          <p:spPr bwMode="auto">
            <a:xfrm>
              <a:off x="9047163" y="1946275"/>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grpSp>
        <p:nvGrpSpPr>
          <p:cNvPr id="40" name="Group 39">
            <a:extLst>
              <a:ext uri="{FF2B5EF4-FFF2-40B4-BE49-F238E27FC236}">
                <a16:creationId xmlns:a16="http://schemas.microsoft.com/office/drawing/2014/main" id="{8ADEF74B-207C-0F92-05A6-3CAB58A211C4}"/>
              </a:ext>
            </a:extLst>
          </p:cNvPr>
          <p:cNvGrpSpPr/>
          <p:nvPr/>
        </p:nvGrpSpPr>
        <p:grpSpPr>
          <a:xfrm>
            <a:off x="952887" y="3128625"/>
            <a:ext cx="1392006" cy="903041"/>
            <a:chOff x="6645239" y="3856441"/>
            <a:chExt cx="2279650" cy="1478885"/>
          </a:xfrm>
        </p:grpSpPr>
        <p:pic>
          <p:nvPicPr>
            <p:cNvPr id="33" name="Graphic 7">
              <a:extLst>
                <a:ext uri="{FF2B5EF4-FFF2-40B4-BE49-F238E27FC236}">
                  <a16:creationId xmlns:a16="http://schemas.microsoft.com/office/drawing/2014/main" id="{9C4336A6-8868-469D-C98F-889DB2528BF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7359614" y="3856441"/>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5">
              <a:extLst>
                <a:ext uri="{FF2B5EF4-FFF2-40B4-BE49-F238E27FC236}">
                  <a16:creationId xmlns:a16="http://schemas.microsoft.com/office/drawing/2014/main" id="{B0CC29DE-3426-51CA-012F-D723ED7FA7B2}"/>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Events page</a:t>
              </a:r>
            </a:p>
          </p:txBody>
        </p:sp>
      </p:grpSp>
      <p:grpSp>
        <p:nvGrpSpPr>
          <p:cNvPr id="44" name="Group 43">
            <a:extLst>
              <a:ext uri="{FF2B5EF4-FFF2-40B4-BE49-F238E27FC236}">
                <a16:creationId xmlns:a16="http://schemas.microsoft.com/office/drawing/2014/main" id="{EF7F2BC8-77C7-7BE7-77E0-B12016403106}"/>
              </a:ext>
            </a:extLst>
          </p:cNvPr>
          <p:cNvGrpSpPr/>
          <p:nvPr/>
        </p:nvGrpSpPr>
        <p:grpSpPr>
          <a:xfrm>
            <a:off x="5111834" y="3162831"/>
            <a:ext cx="1957304" cy="847188"/>
            <a:chOff x="4042051" y="1174750"/>
            <a:chExt cx="3220518" cy="1398246"/>
          </a:xfrm>
        </p:grpSpPr>
        <p:pic>
          <p:nvPicPr>
            <p:cNvPr id="42" name="Graphic 19">
              <a:extLst>
                <a:ext uri="{FF2B5EF4-FFF2-40B4-BE49-F238E27FC236}">
                  <a16:creationId xmlns:a16="http://schemas.microsoft.com/office/drawing/2014/main" id="{F83B4929-D437-DA96-ED4A-ECBE9FEC82A3}"/>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245100" y="11747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1">
              <a:extLst>
                <a:ext uri="{FF2B5EF4-FFF2-40B4-BE49-F238E27FC236}">
                  <a16:creationId xmlns:a16="http://schemas.microsoft.com/office/drawing/2014/main" id="{D10937B0-40D0-3FB5-7DD0-E386B78A948C}"/>
                </a:ext>
              </a:extLst>
            </p:cNvPr>
            <p:cNvSpPr txBox="1">
              <a:spLocks noChangeArrowheads="1"/>
            </p:cNvSpPr>
            <p:nvPr/>
          </p:nvSpPr>
          <p:spPr bwMode="auto">
            <a:xfrm>
              <a:off x="4042051" y="1963430"/>
              <a:ext cx="3220518" cy="60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a:t>
              </a:r>
              <a:r>
                <a:rPr lang="en-US" altLang="en-US" sz="9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9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900" dirty="0">
                  <a:solidFill>
                    <a:srgbClr val="545B64"/>
                  </a:solidFill>
                  <a:latin typeface="Arial" panose="020B0604020202020204" pitchFamily="34" charset="0"/>
                  <a:ea typeface="Amazon Ember" panose="020B0603020204020204" pitchFamily="34" charset="0"/>
                  <a:cs typeface="Arial" panose="020B0604020202020204" pitchFamily="34" charset="0"/>
                </a:rPr>
                <a:t>(shared)</a:t>
              </a:r>
            </a:p>
          </p:txBody>
        </p:sp>
      </p:grpSp>
      <p:cxnSp>
        <p:nvCxnSpPr>
          <p:cNvPr id="76" name="Elbow Connector 75">
            <a:extLst>
              <a:ext uri="{FF2B5EF4-FFF2-40B4-BE49-F238E27FC236}">
                <a16:creationId xmlns:a16="http://schemas.microsoft.com/office/drawing/2014/main" id="{F6200399-B06A-E50F-5687-E9D29B2877E4}"/>
              </a:ext>
            </a:extLst>
          </p:cNvPr>
          <p:cNvCxnSpPr>
            <a:cxnSpLocks/>
            <a:stCxn id="10" idx="3"/>
            <a:endCxn id="42" idx="1"/>
          </p:cNvCxnSpPr>
          <p:nvPr/>
        </p:nvCxnSpPr>
        <p:spPr>
          <a:xfrm flipV="1">
            <a:off x="5226428" y="3393677"/>
            <a:ext cx="616572" cy="1802"/>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8B64815-6C63-EC9E-AA79-AB175BE3B059}"/>
              </a:ext>
            </a:extLst>
          </p:cNvPr>
          <p:cNvCxnSpPr>
            <a:cxnSpLocks/>
            <a:stCxn id="13" idx="3"/>
            <a:endCxn id="10" idx="1"/>
          </p:cNvCxnSpPr>
          <p:nvPr/>
        </p:nvCxnSpPr>
        <p:spPr>
          <a:xfrm>
            <a:off x="4160596" y="3395479"/>
            <a:ext cx="60053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68CCE5-9530-8B8B-F671-7554657BEF75}"/>
              </a:ext>
            </a:extLst>
          </p:cNvPr>
          <p:cNvSpPr txBox="1"/>
          <p:nvPr/>
        </p:nvSpPr>
        <p:spPr>
          <a:xfrm>
            <a:off x="3087415" y="2971953"/>
            <a:ext cx="851515" cy="369332"/>
          </a:xfrm>
          <a:prstGeom prst="rect">
            <a:avLst/>
          </a:prstGeom>
          <a:noFill/>
        </p:spPr>
        <p:txBody>
          <a:bodyPr wrap="none" rtlCol="0">
            <a:spAutoFit/>
          </a:bodyPr>
          <a:lstStyle/>
          <a:p>
            <a:r>
              <a:rPr lang="en-GB" sz="900" dirty="0">
                <a:latin typeface="Amazon Ember" panose="020B0603020204020204" pitchFamily="34" charset="0"/>
                <a:ea typeface="Amazon Ember" panose="020B0603020204020204" pitchFamily="34" charset="0"/>
                <a:cs typeface="Amazon Ember" panose="020B0603020204020204" pitchFamily="34" charset="0"/>
              </a:rPr>
              <a:t>A</a:t>
            </a:r>
            <a:r>
              <a:rPr lang="en-SE" sz="900" dirty="0">
                <a:latin typeface="Amazon Ember" panose="020B0603020204020204" pitchFamily="34" charset="0"/>
                <a:ea typeface="Amazon Ember" panose="020B0603020204020204" pitchFamily="34" charset="0"/>
                <a:cs typeface="Amazon Ember" panose="020B0603020204020204" pitchFamily="34" charset="0"/>
              </a:rPr>
              <a:t>dd, update </a:t>
            </a:r>
          </a:p>
          <a:p>
            <a:r>
              <a:rPr lang="en-SE" sz="900" dirty="0">
                <a:latin typeface="Amazon Ember" panose="020B0603020204020204" pitchFamily="34" charset="0"/>
                <a:ea typeface="Amazon Ember" panose="020B0603020204020204" pitchFamily="34" charset="0"/>
                <a:cs typeface="Amazon Ember" panose="020B0603020204020204" pitchFamily="34" charset="0"/>
              </a:rPr>
              <a:t>&amp; delete</a:t>
            </a:r>
          </a:p>
        </p:txBody>
      </p:sp>
      <p:cxnSp>
        <p:nvCxnSpPr>
          <p:cNvPr id="15" name="Straight Arrow Connector 14">
            <a:extLst>
              <a:ext uri="{FF2B5EF4-FFF2-40B4-BE49-F238E27FC236}">
                <a16:creationId xmlns:a16="http://schemas.microsoft.com/office/drawing/2014/main" id="{511AFBCF-C707-836C-146C-51F0C79750C5}"/>
              </a:ext>
            </a:extLst>
          </p:cNvPr>
          <p:cNvCxnSpPr>
            <a:cxnSpLocks/>
            <a:stCxn id="19" idx="1"/>
            <a:endCxn id="33" idx="1"/>
          </p:cNvCxnSpPr>
          <p:nvPr/>
        </p:nvCxnSpPr>
        <p:spPr>
          <a:xfrm>
            <a:off x="753269" y="3370868"/>
            <a:ext cx="635832" cy="17547"/>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4214997-F2DA-017D-BB0B-F7CB690FD1C9}"/>
              </a:ext>
            </a:extLst>
          </p:cNvPr>
          <p:cNvSpPr txBox="1"/>
          <p:nvPr/>
        </p:nvSpPr>
        <p:spPr>
          <a:xfrm>
            <a:off x="4174541" y="3366661"/>
            <a:ext cx="562975" cy="230832"/>
          </a:xfrm>
          <a:prstGeom prst="rect">
            <a:avLst/>
          </a:prstGeom>
          <a:noFill/>
        </p:spPr>
        <p:txBody>
          <a:bodyPr wrap="none" rtlCol="0">
            <a:spAutoFit/>
          </a:bodyPr>
          <a:lstStyle/>
          <a:p>
            <a:r>
              <a:rPr lang="en-SE" sz="900" dirty="0">
                <a:latin typeface="Amazon Ember" panose="020B0603020204020204" pitchFamily="34" charset="0"/>
                <a:ea typeface="Amazon Ember" panose="020B0603020204020204" pitchFamily="34" charset="0"/>
                <a:cs typeface="Amazon Ember" panose="020B0603020204020204" pitchFamily="34" charset="0"/>
              </a:rPr>
              <a:t>Stream</a:t>
            </a:r>
          </a:p>
        </p:txBody>
      </p:sp>
      <p:sp>
        <p:nvSpPr>
          <p:cNvPr id="30" name="NumBox 1">
            <a:extLst>
              <a:ext uri="{FF2B5EF4-FFF2-40B4-BE49-F238E27FC236}">
                <a16:creationId xmlns:a16="http://schemas.microsoft.com/office/drawing/2014/main" id="{41C956A4-5705-A102-841A-9BBDC24E6407}"/>
              </a:ext>
            </a:extLst>
          </p:cNvPr>
          <p:cNvSpPr/>
          <p:nvPr/>
        </p:nvSpPr>
        <p:spPr>
          <a:xfrm>
            <a:off x="917679" y="304222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1" name="NumBox 2">
            <a:extLst>
              <a:ext uri="{FF2B5EF4-FFF2-40B4-BE49-F238E27FC236}">
                <a16:creationId xmlns:a16="http://schemas.microsoft.com/office/drawing/2014/main" id="{7B6B7529-0108-A665-B0CB-A89DBBA3074C}"/>
              </a:ext>
            </a:extLst>
          </p:cNvPr>
          <p:cNvSpPr/>
          <p:nvPr/>
        </p:nvSpPr>
        <p:spPr>
          <a:xfrm>
            <a:off x="3189304" y="341845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2" name="NumBox 3">
            <a:extLst>
              <a:ext uri="{FF2B5EF4-FFF2-40B4-BE49-F238E27FC236}">
                <a16:creationId xmlns:a16="http://schemas.microsoft.com/office/drawing/2014/main" id="{ED471FC7-2826-58C2-D400-67DDEFA698EF}"/>
              </a:ext>
            </a:extLst>
          </p:cNvPr>
          <p:cNvSpPr/>
          <p:nvPr/>
        </p:nvSpPr>
        <p:spPr>
          <a:xfrm>
            <a:off x="4310341" y="307654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34" name="NumBox 4">
            <a:extLst>
              <a:ext uri="{FF2B5EF4-FFF2-40B4-BE49-F238E27FC236}">
                <a16:creationId xmlns:a16="http://schemas.microsoft.com/office/drawing/2014/main" id="{7286EBFF-A5AE-14F7-2CBE-A99B24B37D3D}"/>
              </a:ext>
            </a:extLst>
          </p:cNvPr>
          <p:cNvSpPr/>
          <p:nvPr/>
        </p:nvSpPr>
        <p:spPr>
          <a:xfrm>
            <a:off x="5407773" y="307654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37" name="Rectangle 36">
            <a:extLst>
              <a:ext uri="{FF2B5EF4-FFF2-40B4-BE49-F238E27FC236}">
                <a16:creationId xmlns:a16="http://schemas.microsoft.com/office/drawing/2014/main" id="{12370258-8019-99B6-D648-05C0B9EF2459}"/>
              </a:ext>
            </a:extLst>
          </p:cNvPr>
          <p:cNvSpPr/>
          <p:nvPr/>
        </p:nvSpPr>
        <p:spPr>
          <a:xfrm>
            <a:off x="6922686" y="3159761"/>
            <a:ext cx="1051567" cy="469688"/>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Leaderboard module</a:t>
            </a:r>
          </a:p>
        </p:txBody>
      </p:sp>
      <p:cxnSp>
        <p:nvCxnSpPr>
          <p:cNvPr id="60" name="Straight Arrow Connector 59">
            <a:extLst>
              <a:ext uri="{FF2B5EF4-FFF2-40B4-BE49-F238E27FC236}">
                <a16:creationId xmlns:a16="http://schemas.microsoft.com/office/drawing/2014/main" id="{B16D4FAF-65BF-3773-5E3E-8C39178B0783}"/>
              </a:ext>
            </a:extLst>
          </p:cNvPr>
          <p:cNvCxnSpPr>
            <a:cxnSpLocks/>
            <a:stCxn id="42" idx="3"/>
            <a:endCxn id="37" idx="1"/>
          </p:cNvCxnSpPr>
          <p:nvPr/>
        </p:nvCxnSpPr>
        <p:spPr>
          <a:xfrm>
            <a:off x="6306114" y="3393677"/>
            <a:ext cx="616572" cy="928"/>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50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51666" y="131"/>
            <a:ext cx="3216348" cy="6858000"/>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892552"/>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Race manager</a:t>
            </a:r>
          </a:p>
          <a:p>
            <a:r>
              <a:rPr lang="en-US" sz="1200" dirty="0">
                <a:latin typeface="Amazon Ember" panose="020B0603020204020204" pitchFamily="34" charset="0"/>
                <a:ea typeface="Amazon Ember" panose="020B0603020204020204" pitchFamily="34" charset="0"/>
                <a:cs typeface="Amazon Ember" panose="020B0603020204020204" pitchFamily="34" charset="0"/>
              </a:rPr>
              <a:t>Lap times are recorded for events using the race manager. Times can be recorded automatically, by using a Raspberry Pi and timing strips for improved timing accuracy, or manually.</a:t>
            </a:r>
          </a:p>
        </p:txBody>
      </p:sp>
      <p:sp>
        <p:nvSpPr>
          <p:cNvPr id="49" name="NumBox 3">
            <a:extLst>
              <a:ext uri="{FF2B5EF4-FFF2-40B4-BE49-F238E27FC236}">
                <a16:creationId xmlns:a16="http://schemas.microsoft.com/office/drawing/2014/main" id="{FBB6C579-1AAE-E74E-B11A-6E47F977F102}"/>
              </a:ext>
            </a:extLst>
          </p:cNvPr>
          <p:cNvSpPr/>
          <p:nvPr/>
        </p:nvSpPr>
        <p:spPr>
          <a:xfrm>
            <a:off x="9081983" y="2197404"/>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71695" y="140776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6340197"/>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Timekeeping: A member of the event staff logs in to the DREM app and browses to the time keeper page to select the race for which they are recording the lap times. On the time keeper page, users record the lap times and submit them to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a:t>
            </a:r>
            <a:r>
              <a:rPr lang="en-US" sz="1050" dirty="0">
                <a:latin typeface="Amazon Ember" panose="020B0603020204020204" pitchFamily="34" charset="0"/>
                <a:ea typeface="Amazon Ember" panose="020B0603020204020204" pitchFamily="34" charset="0"/>
                <a:cs typeface="Amazon Ember" panose="020B0603020204020204" pitchFamily="34" charset="0"/>
              </a:rPr>
              <a:t> when the race is over.</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request is sent to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Appsync</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API and a race summary is calculated and stored in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DynamoDB </a:t>
            </a:r>
            <a:r>
              <a:rPr lang="en-US" sz="1050" dirty="0">
                <a:latin typeface="Amazon Ember" panose="020B0603020204020204" pitchFamily="34" charset="0"/>
                <a:ea typeface="Amazon Ember" panose="020B0603020204020204" pitchFamily="34" charset="0"/>
                <a:cs typeface="Amazon Ember" panose="020B0603020204020204" pitchFamily="34" charset="0"/>
              </a:rPr>
              <a:t>via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function.</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function generates a new race summary event and emits it to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to notify the leaderboard module of the change. </a:t>
            </a:r>
            <a:endParaRPr lang="en-US" sz="1050" dirty="0">
              <a:highlight>
                <a:srgbClr val="FF0000"/>
              </a:highlight>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Race management: A member of the event staff logs in to the DREM app and browses to the manage race page. On the manage race page they can modify and delete existing races and individual lap times for a racer. Modified races are sent to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AppSync.</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request is sent to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Appsync</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API and the item(s) are updated or deleted in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DynamoDB </a:t>
            </a:r>
            <a:r>
              <a:rPr lang="en-US" sz="1050" dirty="0">
                <a:latin typeface="Amazon Ember" panose="020B0603020204020204" pitchFamily="34" charset="0"/>
                <a:ea typeface="Amazon Ember" panose="020B0603020204020204" pitchFamily="34" charset="0"/>
                <a:cs typeface="Amazon Ember" panose="020B0603020204020204" pitchFamily="34" charset="0"/>
              </a:rPr>
              <a:t>via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function.</a:t>
            </a:r>
          </a:p>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function generates a new race summary event and emits it to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EventBridge</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to notify the leaderboard module of the change. </a:t>
            </a:r>
          </a:p>
          <a:p>
            <a:pPr>
              <a:spcAft>
                <a:spcPts val="1200"/>
              </a:spcAft>
            </a:pPr>
            <a:endParaRPr lang="en-US" sz="1050" dirty="0">
              <a:highlight>
                <a:srgbClr val="FF0000"/>
              </a:highlight>
              <a:latin typeface="Amazon Ember" panose="020B0603020204020204" pitchFamily="34" charset="0"/>
              <a:ea typeface="Amazon Ember" panose="020B0603020204020204" pitchFamily="34" charset="0"/>
              <a:cs typeface="Amazon Ember" panose="020B0603020204020204" pitchFamily="34" charset="0"/>
            </a:endParaRPr>
          </a:p>
          <a:p>
            <a:pPr>
              <a:spcAft>
                <a:spcPts val="1200"/>
              </a:spcAft>
            </a:pPr>
            <a:endParaRPr lang="en-US" sz="1050" dirty="0">
              <a:highlight>
                <a:srgbClr val="FF0000"/>
              </a:highlight>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8" name="Group 17">
            <a:extLst>
              <a:ext uri="{FF2B5EF4-FFF2-40B4-BE49-F238E27FC236}">
                <a16:creationId xmlns:a16="http://schemas.microsoft.com/office/drawing/2014/main" id="{C1026B94-CC10-E66F-3CA3-F020F6E1DEE8}"/>
              </a:ext>
            </a:extLst>
          </p:cNvPr>
          <p:cNvGrpSpPr/>
          <p:nvPr/>
        </p:nvGrpSpPr>
        <p:grpSpPr>
          <a:xfrm>
            <a:off x="-90990" y="3588911"/>
            <a:ext cx="1506538" cy="754707"/>
            <a:chOff x="530225" y="3067050"/>
            <a:chExt cx="1506538" cy="754707"/>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Event staff</a:t>
              </a:r>
            </a:p>
          </p:txBody>
        </p:sp>
      </p:grpSp>
      <p:cxnSp>
        <p:nvCxnSpPr>
          <p:cNvPr id="105" name="Straight Arrow Connector 104">
            <a:extLst>
              <a:ext uri="{FF2B5EF4-FFF2-40B4-BE49-F238E27FC236}">
                <a16:creationId xmlns:a16="http://schemas.microsoft.com/office/drawing/2014/main" id="{D578B555-4541-2A57-2C15-F7FDAE90462C}"/>
              </a:ext>
            </a:extLst>
          </p:cNvPr>
          <p:cNvCxnSpPr>
            <a:cxnSpLocks/>
            <a:stCxn id="33" idx="3"/>
            <a:endCxn id="22" idx="1"/>
          </p:cNvCxnSpPr>
          <p:nvPr/>
        </p:nvCxnSpPr>
        <p:spPr>
          <a:xfrm>
            <a:off x="2307142" y="2778815"/>
            <a:ext cx="734363" cy="706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34C2F-E08E-CC0E-640B-2B35C65C764C}"/>
              </a:ext>
            </a:extLst>
          </p:cNvPr>
          <p:cNvSpPr/>
          <p:nvPr/>
        </p:nvSpPr>
        <p:spPr>
          <a:xfrm>
            <a:off x="2562109" y="1371600"/>
            <a:ext cx="5515092" cy="480059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57343" y="1371600"/>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738303" y="1912730"/>
            <a:ext cx="5186497" cy="4107070"/>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38303" y="1909425"/>
            <a:ext cx="381000" cy="376814"/>
          </a:xfrm>
          <a:prstGeom prst="rect">
            <a:avLst/>
          </a:prstGeom>
        </p:spPr>
      </p:pic>
      <p:cxnSp>
        <p:nvCxnSpPr>
          <p:cNvPr id="62" name="Straight Arrow Connector 61">
            <a:extLst>
              <a:ext uri="{FF2B5EF4-FFF2-40B4-BE49-F238E27FC236}">
                <a16:creationId xmlns:a16="http://schemas.microsoft.com/office/drawing/2014/main" id="{29C3656C-5D8F-CC39-B8F5-3D566F66237B}"/>
              </a:ext>
            </a:extLst>
          </p:cNvPr>
          <p:cNvCxnSpPr>
            <a:cxnSpLocks/>
            <a:stCxn id="22" idx="3"/>
            <a:endCxn id="10" idx="1"/>
          </p:cNvCxnSpPr>
          <p:nvPr/>
        </p:nvCxnSpPr>
        <p:spPr>
          <a:xfrm>
            <a:off x="3506799" y="2785879"/>
            <a:ext cx="842757"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066BD83-A107-A8B1-21C8-E522A0786ECB}"/>
              </a:ext>
            </a:extLst>
          </p:cNvPr>
          <p:cNvGrpSpPr/>
          <p:nvPr/>
        </p:nvGrpSpPr>
        <p:grpSpPr>
          <a:xfrm>
            <a:off x="3886200" y="2553231"/>
            <a:ext cx="1399761" cy="605761"/>
            <a:chOff x="4487863" y="1185069"/>
            <a:chExt cx="2292350" cy="992038"/>
          </a:xfrm>
        </p:grpSpPr>
        <p:pic>
          <p:nvPicPr>
            <p:cNvPr id="10" name="Graphic 10">
              <a:extLst>
                <a:ext uri="{FF2B5EF4-FFF2-40B4-BE49-F238E27FC236}">
                  <a16:creationId xmlns:a16="http://schemas.microsoft.com/office/drawing/2014/main" id="{1ACDD2BC-7441-EC69-8F15-6603E8F174F3}"/>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5246688" y="11850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0">
              <a:extLst>
                <a:ext uri="{FF2B5EF4-FFF2-40B4-BE49-F238E27FC236}">
                  <a16:creationId xmlns:a16="http://schemas.microsoft.com/office/drawing/2014/main" id="{DCF27ACA-8700-0286-F883-547525F7905F}"/>
                </a:ext>
              </a:extLst>
            </p:cNvPr>
            <p:cNvSpPr txBox="1">
              <a:spLocks noChangeArrowheads="1"/>
            </p:cNvSpPr>
            <p:nvPr/>
          </p:nvSpPr>
          <p:spPr bwMode="auto">
            <a:xfrm>
              <a:off x="4487863" y="1946275"/>
              <a:ext cx="2292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21" name="Group 20">
            <a:extLst>
              <a:ext uri="{FF2B5EF4-FFF2-40B4-BE49-F238E27FC236}">
                <a16:creationId xmlns:a16="http://schemas.microsoft.com/office/drawing/2014/main" id="{E342F4A5-AB1A-7398-63E9-864E26B01571}"/>
              </a:ext>
            </a:extLst>
          </p:cNvPr>
          <p:cNvGrpSpPr/>
          <p:nvPr/>
        </p:nvGrpSpPr>
        <p:grpSpPr>
          <a:xfrm>
            <a:off x="3899003" y="3586265"/>
            <a:ext cx="1392006" cy="607215"/>
            <a:chOff x="6786563" y="1182688"/>
            <a:chExt cx="2279650" cy="994419"/>
          </a:xfrm>
        </p:grpSpPr>
        <p:pic>
          <p:nvPicPr>
            <p:cNvPr id="13" name="Graphic 23">
              <a:extLst>
                <a:ext uri="{FF2B5EF4-FFF2-40B4-BE49-F238E27FC236}">
                  <a16:creationId xmlns:a16="http://schemas.microsoft.com/office/drawing/2014/main" id="{3EAF8EBB-A4B4-8E64-5498-8E4F9A0DCF0D}"/>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7534275"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2">
              <a:extLst>
                <a:ext uri="{FF2B5EF4-FFF2-40B4-BE49-F238E27FC236}">
                  <a16:creationId xmlns:a16="http://schemas.microsoft.com/office/drawing/2014/main" id="{F1F7BF00-7BBC-6C00-6132-4D614FEADF0B}"/>
                </a:ext>
              </a:extLst>
            </p:cNvPr>
            <p:cNvSpPr txBox="1">
              <a:spLocks noChangeArrowheads="1"/>
            </p:cNvSpPr>
            <p:nvPr/>
          </p:nvSpPr>
          <p:spPr bwMode="auto">
            <a:xfrm>
              <a:off x="6786563" y="1946275"/>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DynamoDB</a:t>
              </a:r>
            </a:p>
          </p:txBody>
        </p:sp>
      </p:grpSp>
      <p:grpSp>
        <p:nvGrpSpPr>
          <p:cNvPr id="29" name="Group 28">
            <a:extLst>
              <a:ext uri="{FF2B5EF4-FFF2-40B4-BE49-F238E27FC236}">
                <a16:creationId xmlns:a16="http://schemas.microsoft.com/office/drawing/2014/main" id="{D77FE523-2C3C-7C15-FD5E-CA511493928A}"/>
              </a:ext>
            </a:extLst>
          </p:cNvPr>
          <p:cNvGrpSpPr/>
          <p:nvPr/>
        </p:nvGrpSpPr>
        <p:grpSpPr>
          <a:xfrm>
            <a:off x="2570394" y="2553231"/>
            <a:ext cx="1392006" cy="607215"/>
            <a:chOff x="9047163" y="1182688"/>
            <a:chExt cx="2279650" cy="994419"/>
          </a:xfrm>
        </p:grpSpPr>
        <p:pic>
          <p:nvPicPr>
            <p:cNvPr id="22" name="Graphic 32">
              <a:extLst>
                <a:ext uri="{FF2B5EF4-FFF2-40B4-BE49-F238E27FC236}">
                  <a16:creationId xmlns:a16="http://schemas.microsoft.com/office/drawing/2014/main" id="{BBAEC1D8-C1ED-4D15-289A-259C208A3D14}"/>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9818688"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5">
              <a:extLst>
                <a:ext uri="{FF2B5EF4-FFF2-40B4-BE49-F238E27FC236}">
                  <a16:creationId xmlns:a16="http://schemas.microsoft.com/office/drawing/2014/main" id="{403380F0-85B3-3EEF-B1EF-EA21C839C879}"/>
                </a:ext>
              </a:extLst>
            </p:cNvPr>
            <p:cNvSpPr txBox="1">
              <a:spLocks noChangeArrowheads="1"/>
            </p:cNvSpPr>
            <p:nvPr/>
          </p:nvSpPr>
          <p:spPr bwMode="auto">
            <a:xfrm>
              <a:off x="9047163" y="1946275"/>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grpSp>
        <p:nvGrpSpPr>
          <p:cNvPr id="40" name="Group 39">
            <a:extLst>
              <a:ext uri="{FF2B5EF4-FFF2-40B4-BE49-F238E27FC236}">
                <a16:creationId xmlns:a16="http://schemas.microsoft.com/office/drawing/2014/main" id="{8ADEF74B-207C-0F92-05A6-3CAB58A211C4}"/>
              </a:ext>
            </a:extLst>
          </p:cNvPr>
          <p:cNvGrpSpPr/>
          <p:nvPr/>
        </p:nvGrpSpPr>
        <p:grpSpPr>
          <a:xfrm>
            <a:off x="1351349" y="2519025"/>
            <a:ext cx="1392006" cy="903041"/>
            <a:chOff x="6645239" y="3856441"/>
            <a:chExt cx="2279650" cy="1478885"/>
          </a:xfrm>
        </p:grpSpPr>
        <p:pic>
          <p:nvPicPr>
            <p:cNvPr id="33" name="Graphic 7">
              <a:extLst>
                <a:ext uri="{FF2B5EF4-FFF2-40B4-BE49-F238E27FC236}">
                  <a16:creationId xmlns:a16="http://schemas.microsoft.com/office/drawing/2014/main" id="{9C4336A6-8868-469D-C98F-889DB2528BF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7359614" y="3856441"/>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5">
              <a:extLst>
                <a:ext uri="{FF2B5EF4-FFF2-40B4-BE49-F238E27FC236}">
                  <a16:creationId xmlns:a16="http://schemas.microsoft.com/office/drawing/2014/main" id="{B0CC29DE-3426-51CA-012F-D723ED7FA7B2}"/>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Manage race page</a:t>
              </a:r>
            </a:p>
          </p:txBody>
        </p:sp>
      </p:grpSp>
      <p:grpSp>
        <p:nvGrpSpPr>
          <p:cNvPr id="44" name="Group 43">
            <a:extLst>
              <a:ext uri="{FF2B5EF4-FFF2-40B4-BE49-F238E27FC236}">
                <a16:creationId xmlns:a16="http://schemas.microsoft.com/office/drawing/2014/main" id="{EF7F2BC8-77C7-7BE7-77E0-B12016403106}"/>
              </a:ext>
            </a:extLst>
          </p:cNvPr>
          <p:cNvGrpSpPr/>
          <p:nvPr/>
        </p:nvGrpSpPr>
        <p:grpSpPr>
          <a:xfrm>
            <a:off x="4848639" y="3569222"/>
            <a:ext cx="1957304" cy="847188"/>
            <a:chOff x="4042051" y="1174750"/>
            <a:chExt cx="3220518" cy="1398246"/>
          </a:xfrm>
        </p:grpSpPr>
        <p:pic>
          <p:nvPicPr>
            <p:cNvPr id="42" name="Graphic 19">
              <a:extLst>
                <a:ext uri="{FF2B5EF4-FFF2-40B4-BE49-F238E27FC236}">
                  <a16:creationId xmlns:a16="http://schemas.microsoft.com/office/drawing/2014/main" id="{F83B4929-D437-DA96-ED4A-ECBE9FEC82A3}"/>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245100" y="11747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1">
              <a:extLst>
                <a:ext uri="{FF2B5EF4-FFF2-40B4-BE49-F238E27FC236}">
                  <a16:creationId xmlns:a16="http://schemas.microsoft.com/office/drawing/2014/main" id="{D10937B0-40D0-3FB5-7DD0-E386B78A948C}"/>
                </a:ext>
              </a:extLst>
            </p:cNvPr>
            <p:cNvSpPr txBox="1">
              <a:spLocks noChangeArrowheads="1"/>
            </p:cNvSpPr>
            <p:nvPr/>
          </p:nvSpPr>
          <p:spPr bwMode="auto">
            <a:xfrm>
              <a:off x="4042051" y="1963430"/>
              <a:ext cx="3220518" cy="60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a:t>
              </a:r>
              <a:r>
                <a:rPr lang="en-US" altLang="en-US" sz="9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9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900" dirty="0">
                  <a:solidFill>
                    <a:srgbClr val="545B64"/>
                  </a:solidFill>
                  <a:latin typeface="Arial" panose="020B0604020202020204" pitchFamily="34" charset="0"/>
                  <a:ea typeface="Amazon Ember" panose="020B0603020204020204" pitchFamily="34" charset="0"/>
                  <a:cs typeface="Arial" panose="020B0604020202020204" pitchFamily="34" charset="0"/>
                </a:rPr>
                <a:t>(shared)</a:t>
              </a:r>
            </a:p>
          </p:txBody>
        </p:sp>
      </p:grpSp>
      <p:cxnSp>
        <p:nvCxnSpPr>
          <p:cNvPr id="76" name="Elbow Connector 75">
            <a:extLst>
              <a:ext uri="{FF2B5EF4-FFF2-40B4-BE49-F238E27FC236}">
                <a16:creationId xmlns:a16="http://schemas.microsoft.com/office/drawing/2014/main" id="{F6200399-B06A-E50F-5687-E9D29B2877E4}"/>
              </a:ext>
            </a:extLst>
          </p:cNvPr>
          <p:cNvCxnSpPr>
            <a:cxnSpLocks/>
            <a:stCxn id="10" idx="3"/>
            <a:endCxn id="42" idx="0"/>
          </p:cNvCxnSpPr>
          <p:nvPr/>
        </p:nvCxnSpPr>
        <p:spPr>
          <a:xfrm>
            <a:off x="4814851" y="2785879"/>
            <a:ext cx="996511" cy="783343"/>
          </a:xfrm>
          <a:prstGeom prst="bentConnector2">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8B64815-6C63-EC9E-AA79-AB175BE3B059}"/>
              </a:ext>
            </a:extLst>
          </p:cNvPr>
          <p:cNvCxnSpPr>
            <a:cxnSpLocks/>
            <a:stCxn id="11" idx="2"/>
            <a:endCxn id="13" idx="0"/>
          </p:cNvCxnSpPr>
          <p:nvPr/>
        </p:nvCxnSpPr>
        <p:spPr>
          <a:xfrm>
            <a:off x="4586081" y="3235898"/>
            <a:ext cx="2139" cy="350367"/>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0" name="NumBox 1">
            <a:extLst>
              <a:ext uri="{FF2B5EF4-FFF2-40B4-BE49-F238E27FC236}">
                <a16:creationId xmlns:a16="http://schemas.microsoft.com/office/drawing/2014/main" id="{41C956A4-5705-A102-841A-9BBDC24E6407}"/>
              </a:ext>
            </a:extLst>
          </p:cNvPr>
          <p:cNvSpPr/>
          <p:nvPr/>
        </p:nvSpPr>
        <p:spPr>
          <a:xfrm>
            <a:off x="1879487" y="438397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1" name="NumBox 2">
            <a:extLst>
              <a:ext uri="{FF2B5EF4-FFF2-40B4-BE49-F238E27FC236}">
                <a16:creationId xmlns:a16="http://schemas.microsoft.com/office/drawing/2014/main" id="{7B6B7529-0108-A665-B0CB-A89DBBA3074C}"/>
              </a:ext>
            </a:extLst>
          </p:cNvPr>
          <p:cNvSpPr/>
          <p:nvPr/>
        </p:nvSpPr>
        <p:spPr>
          <a:xfrm>
            <a:off x="3981602" y="451621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2" name="NumBox 3">
            <a:extLst>
              <a:ext uri="{FF2B5EF4-FFF2-40B4-BE49-F238E27FC236}">
                <a16:creationId xmlns:a16="http://schemas.microsoft.com/office/drawing/2014/main" id="{ED471FC7-2826-58C2-D400-67DDEFA698EF}"/>
              </a:ext>
            </a:extLst>
          </p:cNvPr>
          <p:cNvSpPr/>
          <p:nvPr/>
        </p:nvSpPr>
        <p:spPr>
          <a:xfrm>
            <a:off x="5411875" y="459859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 name="Rectangle 3">
            <a:extLst>
              <a:ext uri="{FF2B5EF4-FFF2-40B4-BE49-F238E27FC236}">
                <a16:creationId xmlns:a16="http://schemas.microsoft.com/office/drawing/2014/main" id="{AE067469-0C84-BA60-CA94-F9E092A5700E}"/>
              </a:ext>
            </a:extLst>
          </p:cNvPr>
          <p:cNvSpPr/>
          <p:nvPr/>
        </p:nvSpPr>
        <p:spPr>
          <a:xfrm>
            <a:off x="6718594" y="3569222"/>
            <a:ext cx="901406" cy="461691"/>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Leaderboard module</a:t>
            </a:r>
          </a:p>
        </p:txBody>
      </p:sp>
      <p:cxnSp>
        <p:nvCxnSpPr>
          <p:cNvPr id="71" name="Straight Arrow Connector 70">
            <a:extLst>
              <a:ext uri="{FF2B5EF4-FFF2-40B4-BE49-F238E27FC236}">
                <a16:creationId xmlns:a16="http://schemas.microsoft.com/office/drawing/2014/main" id="{AFBD1EAF-9233-A833-A781-6B92F8749C1C}"/>
              </a:ext>
            </a:extLst>
          </p:cNvPr>
          <p:cNvCxnSpPr>
            <a:cxnSpLocks/>
            <a:stCxn id="77" idx="3"/>
            <a:endCxn id="73" idx="1"/>
          </p:cNvCxnSpPr>
          <p:nvPr/>
        </p:nvCxnSpPr>
        <p:spPr>
          <a:xfrm>
            <a:off x="2307142" y="4995549"/>
            <a:ext cx="734363" cy="706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418B119B-1767-21F5-095F-A5C08CEFDF0E}"/>
              </a:ext>
            </a:extLst>
          </p:cNvPr>
          <p:cNvGrpSpPr/>
          <p:nvPr/>
        </p:nvGrpSpPr>
        <p:grpSpPr>
          <a:xfrm>
            <a:off x="2570394" y="4769965"/>
            <a:ext cx="1392006" cy="607215"/>
            <a:chOff x="9047163" y="1182688"/>
            <a:chExt cx="2279650" cy="994419"/>
          </a:xfrm>
        </p:grpSpPr>
        <p:pic>
          <p:nvPicPr>
            <p:cNvPr id="73" name="Graphic 32">
              <a:extLst>
                <a:ext uri="{FF2B5EF4-FFF2-40B4-BE49-F238E27FC236}">
                  <a16:creationId xmlns:a16="http://schemas.microsoft.com/office/drawing/2014/main" id="{D29B8CC1-25BD-239D-F370-09556487AFE4}"/>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9818688"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5">
              <a:extLst>
                <a:ext uri="{FF2B5EF4-FFF2-40B4-BE49-F238E27FC236}">
                  <a16:creationId xmlns:a16="http://schemas.microsoft.com/office/drawing/2014/main" id="{9DB05621-00E2-8E9C-4F8B-27FAD27D93EB}"/>
                </a:ext>
              </a:extLst>
            </p:cNvPr>
            <p:cNvSpPr txBox="1">
              <a:spLocks noChangeArrowheads="1"/>
            </p:cNvSpPr>
            <p:nvPr/>
          </p:nvSpPr>
          <p:spPr bwMode="auto">
            <a:xfrm>
              <a:off x="9047163" y="1946275"/>
              <a:ext cx="22796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grpSp>
        <p:nvGrpSpPr>
          <p:cNvPr id="75" name="Group 74">
            <a:extLst>
              <a:ext uri="{FF2B5EF4-FFF2-40B4-BE49-F238E27FC236}">
                <a16:creationId xmlns:a16="http://schemas.microsoft.com/office/drawing/2014/main" id="{E6B0652E-E969-C10A-905D-E85D85E148AB}"/>
              </a:ext>
            </a:extLst>
          </p:cNvPr>
          <p:cNvGrpSpPr/>
          <p:nvPr/>
        </p:nvGrpSpPr>
        <p:grpSpPr>
          <a:xfrm>
            <a:off x="1351349" y="4735759"/>
            <a:ext cx="1392006" cy="903041"/>
            <a:chOff x="6645239" y="3856441"/>
            <a:chExt cx="2279650" cy="1478885"/>
          </a:xfrm>
        </p:grpSpPr>
        <p:pic>
          <p:nvPicPr>
            <p:cNvPr id="77" name="Graphic 7">
              <a:extLst>
                <a:ext uri="{FF2B5EF4-FFF2-40B4-BE49-F238E27FC236}">
                  <a16:creationId xmlns:a16="http://schemas.microsoft.com/office/drawing/2014/main" id="{DD6AAA65-F8A2-F6FB-3EB6-AE5698B5436F}"/>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7359614" y="3856441"/>
              <a:ext cx="8509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15">
              <a:extLst>
                <a:ext uri="{FF2B5EF4-FFF2-40B4-BE49-F238E27FC236}">
                  <a16:creationId xmlns:a16="http://schemas.microsoft.com/office/drawing/2014/main" id="{E353095D-D664-B979-4802-009B634FB247}"/>
                </a:ext>
              </a:extLst>
            </p:cNvPr>
            <p:cNvSpPr txBox="1">
              <a:spLocks noChangeArrowheads="1"/>
            </p:cNvSpPr>
            <p:nvPr/>
          </p:nvSpPr>
          <p:spPr bwMode="auto">
            <a:xfrm>
              <a:off x="6645239" y="4730481"/>
              <a:ext cx="2279650" cy="60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DREM Web app</a:t>
              </a:r>
            </a:p>
            <a:p>
              <a:pPr algn="ctr" eaLnBrk="1" hangingPunct="1"/>
              <a:r>
                <a:rPr lang="en-US" altLang="en-US" sz="900" i="1" dirty="0">
                  <a:solidFill>
                    <a:srgbClr val="545B64"/>
                  </a:solidFill>
                  <a:latin typeface="Arial" panose="020B0604020202020204" pitchFamily="34" charset="0"/>
                  <a:ea typeface="Amazon Ember" panose="020B0603020204020204" pitchFamily="34" charset="0"/>
                  <a:cs typeface="Arial" panose="020B0604020202020204" pitchFamily="34" charset="0"/>
                </a:rPr>
                <a:t>Time keeper page</a:t>
              </a:r>
            </a:p>
          </p:txBody>
        </p:sp>
      </p:grpSp>
      <p:grpSp>
        <p:nvGrpSpPr>
          <p:cNvPr id="80" name="Group 79">
            <a:extLst>
              <a:ext uri="{FF2B5EF4-FFF2-40B4-BE49-F238E27FC236}">
                <a16:creationId xmlns:a16="http://schemas.microsoft.com/office/drawing/2014/main" id="{FDB809B3-4FDD-8900-7CFA-6E3FEFE3B27F}"/>
              </a:ext>
            </a:extLst>
          </p:cNvPr>
          <p:cNvGrpSpPr/>
          <p:nvPr/>
        </p:nvGrpSpPr>
        <p:grpSpPr>
          <a:xfrm>
            <a:off x="3899003" y="4771419"/>
            <a:ext cx="1399761" cy="605761"/>
            <a:chOff x="4487863" y="1185069"/>
            <a:chExt cx="2292350" cy="992038"/>
          </a:xfrm>
        </p:grpSpPr>
        <p:pic>
          <p:nvPicPr>
            <p:cNvPr id="81" name="Graphic 10">
              <a:extLst>
                <a:ext uri="{FF2B5EF4-FFF2-40B4-BE49-F238E27FC236}">
                  <a16:creationId xmlns:a16="http://schemas.microsoft.com/office/drawing/2014/main" id="{B31035B8-4964-3681-6A43-9A27A0B0B0AB}"/>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5246688" y="11850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20">
              <a:extLst>
                <a:ext uri="{FF2B5EF4-FFF2-40B4-BE49-F238E27FC236}">
                  <a16:creationId xmlns:a16="http://schemas.microsoft.com/office/drawing/2014/main" id="{83BBA602-EC78-D70F-3F0C-9B2B9282CC34}"/>
                </a:ext>
              </a:extLst>
            </p:cNvPr>
            <p:cNvSpPr txBox="1">
              <a:spLocks noChangeArrowheads="1"/>
            </p:cNvSpPr>
            <p:nvPr/>
          </p:nvSpPr>
          <p:spPr bwMode="auto">
            <a:xfrm>
              <a:off x="4487863" y="1946275"/>
              <a:ext cx="22923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Lambda</a:t>
              </a:r>
            </a:p>
          </p:txBody>
        </p:sp>
      </p:grpSp>
      <p:cxnSp>
        <p:nvCxnSpPr>
          <p:cNvPr id="83" name="Straight Arrow Connector 82">
            <a:extLst>
              <a:ext uri="{FF2B5EF4-FFF2-40B4-BE49-F238E27FC236}">
                <a16:creationId xmlns:a16="http://schemas.microsoft.com/office/drawing/2014/main" id="{B4CA6331-0857-24DA-F9F2-189FA1B6AA3F}"/>
              </a:ext>
            </a:extLst>
          </p:cNvPr>
          <p:cNvCxnSpPr>
            <a:cxnSpLocks/>
            <a:stCxn id="73" idx="3"/>
            <a:endCxn id="81" idx="1"/>
          </p:cNvCxnSpPr>
          <p:nvPr/>
        </p:nvCxnSpPr>
        <p:spPr>
          <a:xfrm>
            <a:off x="3506799" y="5002613"/>
            <a:ext cx="855560" cy="1454"/>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AC48D9B-1083-C768-4EF5-59A37A1324C2}"/>
              </a:ext>
            </a:extLst>
          </p:cNvPr>
          <p:cNvCxnSpPr>
            <a:cxnSpLocks/>
            <a:stCxn id="81" idx="0"/>
            <a:endCxn id="14" idx="2"/>
          </p:cNvCxnSpPr>
          <p:nvPr/>
        </p:nvCxnSpPr>
        <p:spPr>
          <a:xfrm flipH="1" flipV="1">
            <a:off x="4595006" y="4298570"/>
            <a:ext cx="1" cy="472849"/>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5" name="Freeform 94">
            <a:extLst>
              <a:ext uri="{FF2B5EF4-FFF2-40B4-BE49-F238E27FC236}">
                <a16:creationId xmlns:a16="http://schemas.microsoft.com/office/drawing/2014/main" id="{9CE308C0-0D0A-46FE-3E40-893BCCC0144F}"/>
              </a:ext>
            </a:extLst>
          </p:cNvPr>
          <p:cNvSpPr/>
          <p:nvPr/>
        </p:nvSpPr>
        <p:spPr>
          <a:xfrm rot="16200000" flipH="1" flipV="1">
            <a:off x="5042057" y="4233308"/>
            <a:ext cx="574690" cy="96391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96" name="Elbow Connector 95">
            <a:extLst>
              <a:ext uri="{FF2B5EF4-FFF2-40B4-BE49-F238E27FC236}">
                <a16:creationId xmlns:a16="http://schemas.microsoft.com/office/drawing/2014/main" id="{3206B67D-8A72-2C63-0ADF-EAE1F1712961}"/>
              </a:ext>
            </a:extLst>
          </p:cNvPr>
          <p:cNvCxnSpPr>
            <a:cxnSpLocks/>
            <a:stCxn id="19" idx="1"/>
            <a:endCxn id="33" idx="1"/>
          </p:cNvCxnSpPr>
          <p:nvPr/>
        </p:nvCxnSpPr>
        <p:spPr>
          <a:xfrm flipV="1">
            <a:off x="890879" y="2778815"/>
            <a:ext cx="896684" cy="1045046"/>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155BEEC0-33A1-B99B-1F2D-55EB96AE027C}"/>
              </a:ext>
            </a:extLst>
          </p:cNvPr>
          <p:cNvCxnSpPr>
            <a:cxnSpLocks/>
            <a:stCxn id="19" idx="1"/>
            <a:endCxn id="77" idx="1"/>
          </p:cNvCxnSpPr>
          <p:nvPr/>
        </p:nvCxnSpPr>
        <p:spPr>
          <a:xfrm>
            <a:off x="890879" y="3823861"/>
            <a:ext cx="896684" cy="1171688"/>
          </a:xfrm>
          <a:prstGeom prst="bentConnector3">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2" name="NumBox 3">
            <a:extLst>
              <a:ext uri="{FF2B5EF4-FFF2-40B4-BE49-F238E27FC236}">
                <a16:creationId xmlns:a16="http://schemas.microsoft.com/office/drawing/2014/main" id="{8847B502-25E5-BF7B-94B0-55FFC90E6BA8}"/>
              </a:ext>
            </a:extLst>
          </p:cNvPr>
          <p:cNvSpPr/>
          <p:nvPr/>
        </p:nvSpPr>
        <p:spPr>
          <a:xfrm>
            <a:off x="9071695" y="2987040"/>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03" name="NumBox 3">
            <a:extLst>
              <a:ext uri="{FF2B5EF4-FFF2-40B4-BE49-F238E27FC236}">
                <a16:creationId xmlns:a16="http://schemas.microsoft.com/office/drawing/2014/main" id="{EA5ED637-B574-60AE-EA19-5F51733E1820}"/>
              </a:ext>
            </a:extLst>
          </p:cNvPr>
          <p:cNvSpPr/>
          <p:nvPr/>
        </p:nvSpPr>
        <p:spPr>
          <a:xfrm>
            <a:off x="1910192" y="2183312"/>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04" name="NumBox 3">
            <a:extLst>
              <a:ext uri="{FF2B5EF4-FFF2-40B4-BE49-F238E27FC236}">
                <a16:creationId xmlns:a16="http://schemas.microsoft.com/office/drawing/2014/main" id="{2AA79CBA-7FE5-6572-C1A6-1E7E5EF96A02}"/>
              </a:ext>
            </a:extLst>
          </p:cNvPr>
          <p:cNvSpPr/>
          <p:nvPr/>
        </p:nvSpPr>
        <p:spPr>
          <a:xfrm>
            <a:off x="9085432" y="424189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06" name="NumBox 3">
            <a:extLst>
              <a:ext uri="{FF2B5EF4-FFF2-40B4-BE49-F238E27FC236}">
                <a16:creationId xmlns:a16="http://schemas.microsoft.com/office/drawing/2014/main" id="{CE587809-D146-7729-BB41-7BEFEE00F132}"/>
              </a:ext>
            </a:extLst>
          </p:cNvPr>
          <p:cNvSpPr/>
          <p:nvPr/>
        </p:nvSpPr>
        <p:spPr>
          <a:xfrm>
            <a:off x="9100658" y="503840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07" name="NumBox 3">
            <a:extLst>
              <a:ext uri="{FF2B5EF4-FFF2-40B4-BE49-F238E27FC236}">
                <a16:creationId xmlns:a16="http://schemas.microsoft.com/office/drawing/2014/main" id="{CE1698DA-66BA-B2B4-0D3C-3F8E55947CDE}"/>
              </a:ext>
            </a:extLst>
          </p:cNvPr>
          <p:cNvSpPr/>
          <p:nvPr/>
        </p:nvSpPr>
        <p:spPr>
          <a:xfrm>
            <a:off x="3919150" y="322694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08" name="NumBox 3">
            <a:extLst>
              <a:ext uri="{FF2B5EF4-FFF2-40B4-BE49-F238E27FC236}">
                <a16:creationId xmlns:a16="http://schemas.microsoft.com/office/drawing/2014/main" id="{BAB5C004-AF9B-15B9-63FD-D3744B47E5D6}"/>
              </a:ext>
            </a:extLst>
          </p:cNvPr>
          <p:cNvSpPr/>
          <p:nvPr/>
        </p:nvSpPr>
        <p:spPr>
          <a:xfrm>
            <a:off x="5360895" y="288861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cxnSp>
        <p:nvCxnSpPr>
          <p:cNvPr id="7" name="Straight Arrow Connector 6">
            <a:extLst>
              <a:ext uri="{FF2B5EF4-FFF2-40B4-BE49-F238E27FC236}">
                <a16:creationId xmlns:a16="http://schemas.microsoft.com/office/drawing/2014/main" id="{88462E90-D066-42B7-BEEF-E49786C2D299}"/>
              </a:ext>
            </a:extLst>
          </p:cNvPr>
          <p:cNvCxnSpPr>
            <a:cxnSpLocks/>
            <a:stCxn id="42" idx="3"/>
            <a:endCxn id="4" idx="1"/>
          </p:cNvCxnSpPr>
          <p:nvPr/>
        </p:nvCxnSpPr>
        <p:spPr>
          <a:xfrm>
            <a:off x="6042919" y="3800068"/>
            <a:ext cx="675675"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3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B9C828D-0949-68EB-34E0-33D8BA54B860}"/>
              </a:ext>
            </a:extLst>
          </p:cNvPr>
          <p:cNvGrpSpPr/>
          <p:nvPr/>
        </p:nvGrpSpPr>
        <p:grpSpPr>
          <a:xfrm>
            <a:off x="4960527" y="2147322"/>
            <a:ext cx="1973672" cy="1151099"/>
            <a:chOff x="2461925" y="3529228"/>
            <a:chExt cx="2239962" cy="1366407"/>
          </a:xfrm>
        </p:grpSpPr>
        <p:pic>
          <p:nvPicPr>
            <p:cNvPr id="30" name="Graphic 8">
              <a:extLst>
                <a:ext uri="{FF2B5EF4-FFF2-40B4-BE49-F238E27FC236}">
                  <a16:creationId xmlns:a16="http://schemas.microsoft.com/office/drawing/2014/main" id="{01D43BB3-0503-E8A6-6375-21CA0B1F0694}"/>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201700" y="35292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9">
              <a:extLst>
                <a:ext uri="{FF2B5EF4-FFF2-40B4-BE49-F238E27FC236}">
                  <a16:creationId xmlns:a16="http://schemas.microsoft.com/office/drawing/2014/main" id="{95FADD2A-A4F8-0935-4499-12D463451C9B}"/>
                </a:ext>
              </a:extLst>
            </p:cNvPr>
            <p:cNvSpPr txBox="1">
              <a:spLocks noChangeArrowheads="1"/>
            </p:cNvSpPr>
            <p:nvPr/>
          </p:nvSpPr>
          <p:spPr bwMode="auto">
            <a:xfrm>
              <a:off x="2461925" y="4292816"/>
              <a:ext cx="2239962" cy="60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Simple Storage Service (Amazon S3)</a:t>
              </a:r>
            </a:p>
            <a:p>
              <a:pPr algn="ctr" eaLnBrk="1" hangingPunct="1"/>
              <a:r>
                <a:rPr lang="en-US" altLang="en-US" sz="900" i="1" dirty="0">
                  <a:solidFill>
                    <a:schemeClr val="bg1">
                      <a:lumMod val="50000"/>
                    </a:schemeClr>
                  </a:solidFill>
                  <a:latin typeface="Arial" panose="020B0604020202020204" pitchFamily="34" charset="0"/>
                  <a:ea typeface="Amazon Ember" panose="020B0603020204020204" pitchFamily="34" charset="0"/>
                  <a:cs typeface="Arial" panose="020B0604020202020204" pitchFamily="34" charset="0"/>
                </a:rPr>
                <a:t>Model storage</a:t>
              </a:r>
            </a:p>
          </p:txBody>
        </p:sp>
      </p:grpSp>
      <p:sp>
        <p:nvSpPr>
          <p:cNvPr id="41" name="Sidebar Background">
            <a:extLst>
              <a:ext uri="{FF2B5EF4-FFF2-40B4-BE49-F238E27FC236}">
                <a16:creationId xmlns:a16="http://schemas.microsoft.com/office/drawing/2014/main" id="{B0A83432-3797-164E-B817-BA71B523944F}"/>
              </a:ext>
            </a:extLst>
          </p:cNvPr>
          <p:cNvSpPr/>
          <p:nvPr/>
        </p:nvSpPr>
        <p:spPr>
          <a:xfrm>
            <a:off x="8975652" y="0"/>
            <a:ext cx="3216348" cy="7194502"/>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p:nvPr/>
        </p:nvCxnSpPr>
        <p:spPr>
          <a:xfrm>
            <a:off x="281372" y="1283243"/>
            <a:ext cx="8595360"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81373" y="158447"/>
            <a:ext cx="7795828" cy="1077218"/>
          </a:xfrm>
          <a:prstGeom prst="rect">
            <a:avLst/>
          </a:prstGeom>
          <a:noFill/>
        </p:spPr>
        <p:txBody>
          <a:bodyPr wrap="square" rtlCol="0">
            <a:spAutoFit/>
          </a:bodyPr>
          <a:lstStyle/>
          <a:p>
            <a:r>
              <a:rPr lang="en-US" sz="2800" b="1" dirty="0">
                <a:latin typeface="Amazon Ember" panose="020B0603020204020204" pitchFamily="34" charset="0"/>
                <a:ea typeface="Amazon Ember" panose="020B0603020204020204" pitchFamily="34" charset="0"/>
                <a:cs typeface="Amazon Ember" panose="020B0603020204020204" pitchFamily="34" charset="0"/>
              </a:rPr>
              <a:t>Model management</a:t>
            </a:r>
          </a:p>
          <a:p>
            <a:r>
              <a:rPr lang="en-US" sz="1200" dirty="0">
                <a:latin typeface="Amazon Ember" panose="020B0603020204020204" pitchFamily="34" charset="0"/>
                <a:ea typeface="Amazon Ember" panose="020B0603020204020204" pitchFamily="34" charset="0"/>
                <a:cs typeface="Amazon Ember" panose="020B0603020204020204" pitchFamily="34" charset="0"/>
              </a:rPr>
              <a:t>Getting models from the racers to the car is the main function of DREM. Users upload their models into an S3 bucket for storage. Event staff members can see all of the uploaded models and select specific models to send to particular cars in order to facilitate an efficient racing queue. </a:t>
            </a:r>
          </a:p>
        </p:txBody>
      </p:sp>
      <p:sp>
        <p:nvSpPr>
          <p:cNvPr id="47" name="NumBox 5">
            <a:extLst>
              <a:ext uri="{FF2B5EF4-FFF2-40B4-BE49-F238E27FC236}">
                <a16:creationId xmlns:a16="http://schemas.microsoft.com/office/drawing/2014/main" id="{A2290CE2-D8F1-634A-905A-BA66C42AEBC9}"/>
              </a:ext>
            </a:extLst>
          </p:cNvPr>
          <p:cNvSpPr/>
          <p:nvPr/>
        </p:nvSpPr>
        <p:spPr>
          <a:xfrm>
            <a:off x="9096617" y="461838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48" name="NumBox 4">
            <a:extLst>
              <a:ext uri="{FF2B5EF4-FFF2-40B4-BE49-F238E27FC236}">
                <a16:creationId xmlns:a16="http://schemas.microsoft.com/office/drawing/2014/main" id="{DB3429CA-DC02-CB4C-880D-98CA93789536}"/>
              </a:ext>
            </a:extLst>
          </p:cNvPr>
          <p:cNvSpPr/>
          <p:nvPr/>
        </p:nvSpPr>
        <p:spPr>
          <a:xfrm>
            <a:off x="9067276" y="283145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49" name="NumBox 3">
            <a:extLst>
              <a:ext uri="{FF2B5EF4-FFF2-40B4-BE49-F238E27FC236}">
                <a16:creationId xmlns:a16="http://schemas.microsoft.com/office/drawing/2014/main" id="{FBB6C579-1AAE-E74E-B11A-6E47F977F102}"/>
              </a:ext>
            </a:extLst>
          </p:cNvPr>
          <p:cNvSpPr/>
          <p:nvPr/>
        </p:nvSpPr>
        <p:spPr>
          <a:xfrm>
            <a:off x="9058803" y="159545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50" name="NumBox 2">
            <a:extLst>
              <a:ext uri="{FF2B5EF4-FFF2-40B4-BE49-F238E27FC236}">
                <a16:creationId xmlns:a16="http://schemas.microsoft.com/office/drawing/2014/main" id="{467C0ED0-7F8D-E04F-83B3-FF198C2806BF}"/>
              </a:ext>
            </a:extLst>
          </p:cNvPr>
          <p:cNvSpPr/>
          <p:nvPr/>
        </p:nvSpPr>
        <p:spPr>
          <a:xfrm>
            <a:off x="9084694" y="596199"/>
            <a:ext cx="256902"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51" name="NumBox 1">
            <a:extLst>
              <a:ext uri="{FF2B5EF4-FFF2-40B4-BE49-F238E27FC236}">
                <a16:creationId xmlns:a16="http://schemas.microsoft.com/office/drawing/2014/main" id="{61A833CA-45E5-DA44-9841-E3816A71ECCE}"/>
              </a:ext>
            </a:extLst>
          </p:cNvPr>
          <p:cNvSpPr/>
          <p:nvPr/>
        </p:nvSpPr>
        <p:spPr>
          <a:xfrm>
            <a:off x="9079053" y="97128"/>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372600" y="49822"/>
            <a:ext cx="2819400" cy="415498"/>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Racers and staff authenticate with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a:t>
            </a:r>
          </a:p>
        </p:txBody>
      </p:sp>
      <p:grpSp>
        <p:nvGrpSpPr>
          <p:cNvPr id="116" name="Group 115">
            <a:extLst>
              <a:ext uri="{FF2B5EF4-FFF2-40B4-BE49-F238E27FC236}">
                <a16:creationId xmlns:a16="http://schemas.microsoft.com/office/drawing/2014/main" id="{1A955AD8-05FD-1566-2EC6-79A1C031B1B1}"/>
              </a:ext>
            </a:extLst>
          </p:cNvPr>
          <p:cNvGrpSpPr/>
          <p:nvPr/>
        </p:nvGrpSpPr>
        <p:grpSpPr>
          <a:xfrm>
            <a:off x="-122524" y="2656672"/>
            <a:ext cx="1506538" cy="800874"/>
            <a:chOff x="-122524" y="2656672"/>
            <a:chExt cx="1506538" cy="800874"/>
          </a:xfrm>
        </p:grpSpPr>
        <p:pic>
          <p:nvPicPr>
            <p:cNvPr id="3" name="Graphic 6">
              <a:extLst>
                <a:ext uri="{FF2B5EF4-FFF2-40B4-BE49-F238E27FC236}">
                  <a16:creationId xmlns:a16="http://schemas.microsoft.com/office/drawing/2014/main" id="{081D0CA9-4E1F-FDDB-7B53-481F41D7E2ED}"/>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389445" y="265667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5">
              <a:extLst>
                <a:ext uri="{FF2B5EF4-FFF2-40B4-BE49-F238E27FC236}">
                  <a16:creationId xmlns:a16="http://schemas.microsoft.com/office/drawing/2014/main" id="{4EC76A27-F954-CE47-1B1F-4AF4D46266B5}"/>
                </a:ext>
              </a:extLst>
            </p:cNvPr>
            <p:cNvSpPr txBox="1">
              <a:spLocks noChangeArrowheads="1"/>
            </p:cNvSpPr>
            <p:nvPr/>
          </p:nvSpPr>
          <p:spPr bwMode="auto">
            <a:xfrm>
              <a:off x="-122524" y="3180547"/>
              <a:ext cx="15065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Racers</a:t>
              </a:r>
            </a:p>
          </p:txBody>
        </p:sp>
      </p:grpSp>
      <p:grpSp>
        <p:nvGrpSpPr>
          <p:cNvPr id="15" name="Group 14">
            <a:extLst>
              <a:ext uri="{FF2B5EF4-FFF2-40B4-BE49-F238E27FC236}">
                <a16:creationId xmlns:a16="http://schemas.microsoft.com/office/drawing/2014/main" id="{60106562-5133-A2E5-26DC-22077C2A69A9}"/>
              </a:ext>
            </a:extLst>
          </p:cNvPr>
          <p:cNvGrpSpPr/>
          <p:nvPr/>
        </p:nvGrpSpPr>
        <p:grpSpPr>
          <a:xfrm>
            <a:off x="1346183" y="3307744"/>
            <a:ext cx="1506538" cy="836953"/>
            <a:chOff x="3050566" y="2283861"/>
            <a:chExt cx="1506538" cy="836953"/>
          </a:xfrm>
        </p:grpSpPr>
        <p:pic>
          <p:nvPicPr>
            <p:cNvPr id="16" name="Graphic 7">
              <a:extLst>
                <a:ext uri="{FF2B5EF4-FFF2-40B4-BE49-F238E27FC236}">
                  <a16:creationId xmlns:a16="http://schemas.microsoft.com/office/drawing/2014/main" id="{318F56B2-D05B-FEDD-286E-80487286D7EC}"/>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3502596" y="2283861"/>
              <a:ext cx="645009" cy="64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a:extLst>
                <a:ext uri="{FF2B5EF4-FFF2-40B4-BE49-F238E27FC236}">
                  <a16:creationId xmlns:a16="http://schemas.microsoft.com/office/drawing/2014/main" id="{4067BAE9-F84E-51B5-D470-F4B1D7D44EC6}"/>
                </a:ext>
              </a:extLst>
            </p:cNvPr>
            <p:cNvSpPr txBox="1">
              <a:spLocks noChangeArrowheads="1"/>
            </p:cNvSpPr>
            <p:nvPr/>
          </p:nvSpPr>
          <p:spPr bwMode="auto">
            <a:xfrm>
              <a:off x="3050566" y="2889982"/>
              <a:ext cx="1506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cs typeface="Arial" panose="020B0604020202020204" pitchFamily="34" charset="0"/>
                </a:rPr>
                <a:t>DREM app</a:t>
              </a:r>
            </a:p>
          </p:txBody>
        </p:sp>
      </p:grpSp>
      <p:grpSp>
        <p:nvGrpSpPr>
          <p:cNvPr id="18" name="Group 17">
            <a:extLst>
              <a:ext uri="{FF2B5EF4-FFF2-40B4-BE49-F238E27FC236}">
                <a16:creationId xmlns:a16="http://schemas.microsoft.com/office/drawing/2014/main" id="{C1026B94-CC10-E66F-3CA3-F020F6E1DEE8}"/>
              </a:ext>
            </a:extLst>
          </p:cNvPr>
          <p:cNvGrpSpPr/>
          <p:nvPr/>
        </p:nvGrpSpPr>
        <p:grpSpPr>
          <a:xfrm>
            <a:off x="-117666" y="3727924"/>
            <a:ext cx="1506538" cy="800874"/>
            <a:chOff x="530225" y="3067050"/>
            <a:chExt cx="1506538" cy="800874"/>
          </a:xfrm>
        </p:grpSpPr>
        <p:pic>
          <p:nvPicPr>
            <p:cNvPr id="19" name="Graphic 6">
              <a:extLst>
                <a:ext uri="{FF2B5EF4-FFF2-40B4-BE49-F238E27FC236}">
                  <a16:creationId xmlns:a16="http://schemas.microsoft.com/office/drawing/2014/main" id="{D46EE10F-4ACB-C37D-70CE-C4D64588249C}"/>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flipH="1">
              <a:off x="1042194" y="30670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5">
              <a:extLst>
                <a:ext uri="{FF2B5EF4-FFF2-40B4-BE49-F238E27FC236}">
                  <a16:creationId xmlns:a16="http://schemas.microsoft.com/office/drawing/2014/main" id="{04BB4BB3-954B-EEA6-598F-1B3A329709C3}"/>
                </a:ext>
              </a:extLst>
            </p:cNvPr>
            <p:cNvSpPr txBox="1">
              <a:spLocks noChangeArrowheads="1"/>
            </p:cNvSpPr>
            <p:nvPr/>
          </p:nvSpPr>
          <p:spPr bwMode="auto">
            <a:xfrm>
              <a:off x="530225" y="3590925"/>
              <a:ext cx="15065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Event staff</a:t>
              </a:r>
            </a:p>
          </p:txBody>
        </p:sp>
      </p:grpSp>
      <p:pic>
        <p:nvPicPr>
          <p:cNvPr id="1026" name="Picture 2" descr="Amazon.com: AWS DeepRacer – Fully autonomous 1/18th scale race car for  developers | With open source projects : Amazon Devices &amp; Accessories">
            <a:extLst>
              <a:ext uri="{FF2B5EF4-FFF2-40B4-BE49-F238E27FC236}">
                <a16:creationId xmlns:a16="http://schemas.microsoft.com/office/drawing/2014/main" id="{A627E0B4-F641-4E64-B5CE-8E29D2822E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15807" y="4369373"/>
            <a:ext cx="1407256" cy="140725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Elbow Connector 22">
            <a:extLst>
              <a:ext uri="{FF2B5EF4-FFF2-40B4-BE49-F238E27FC236}">
                <a16:creationId xmlns:a16="http://schemas.microsoft.com/office/drawing/2014/main" id="{3508BB98-5A3B-1F45-0A49-2A2306A1A700}"/>
              </a:ext>
            </a:extLst>
          </p:cNvPr>
          <p:cNvCxnSpPr>
            <a:cxnSpLocks/>
          </p:cNvCxnSpPr>
          <p:nvPr/>
        </p:nvCxnSpPr>
        <p:spPr>
          <a:xfrm>
            <a:off x="1036489" y="3064945"/>
            <a:ext cx="698401" cy="455674"/>
          </a:xfrm>
          <a:prstGeom prst="bentConnector3">
            <a:avLst>
              <a:gd name="adj1" fmla="val 28455"/>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FA64C2F0-77BB-3973-E4BE-A8E2B57B149B}"/>
              </a:ext>
            </a:extLst>
          </p:cNvPr>
          <p:cNvCxnSpPr>
            <a:cxnSpLocks/>
          </p:cNvCxnSpPr>
          <p:nvPr/>
        </p:nvCxnSpPr>
        <p:spPr>
          <a:xfrm flipV="1">
            <a:off x="1016406" y="3765502"/>
            <a:ext cx="735804" cy="362859"/>
          </a:xfrm>
          <a:prstGeom prst="bentConnector3">
            <a:avLst>
              <a:gd name="adj1" fmla="val 2955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3115C924-B376-1954-88D6-59718E2651AA}"/>
              </a:ext>
            </a:extLst>
          </p:cNvPr>
          <p:cNvGrpSpPr>
            <a:grpSpLocks noChangeAspect="1"/>
          </p:cNvGrpSpPr>
          <p:nvPr/>
        </p:nvGrpSpPr>
        <p:grpSpPr>
          <a:xfrm>
            <a:off x="2436456" y="4753689"/>
            <a:ext cx="1875735" cy="852224"/>
            <a:chOff x="9047163" y="1182244"/>
            <a:chExt cx="2279650" cy="1047850"/>
          </a:xfrm>
        </p:grpSpPr>
        <p:pic>
          <p:nvPicPr>
            <p:cNvPr id="73" name="Graphic 32">
              <a:extLst>
                <a:ext uri="{FF2B5EF4-FFF2-40B4-BE49-F238E27FC236}">
                  <a16:creationId xmlns:a16="http://schemas.microsoft.com/office/drawing/2014/main" id="{C76204E9-E390-E0F5-A8C2-ECA423C32B04}"/>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9855792" y="118224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5">
              <a:extLst>
                <a:ext uri="{FF2B5EF4-FFF2-40B4-BE49-F238E27FC236}">
                  <a16:creationId xmlns:a16="http://schemas.microsoft.com/office/drawing/2014/main" id="{15799A5A-CD81-43B0-3C86-F8D03499BFBC}"/>
                </a:ext>
              </a:extLst>
            </p:cNvPr>
            <p:cNvSpPr txBox="1">
              <a:spLocks noChangeArrowheads="1"/>
            </p:cNvSpPr>
            <p:nvPr/>
          </p:nvSpPr>
          <p:spPr bwMode="auto">
            <a:xfrm>
              <a:off x="9047163" y="1946275"/>
              <a:ext cx="2279650" cy="28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AppSync</a:t>
              </a:r>
            </a:p>
          </p:txBody>
        </p:sp>
      </p:grpSp>
      <p:grpSp>
        <p:nvGrpSpPr>
          <p:cNvPr id="88" name="Group 87">
            <a:extLst>
              <a:ext uri="{FF2B5EF4-FFF2-40B4-BE49-F238E27FC236}">
                <a16:creationId xmlns:a16="http://schemas.microsoft.com/office/drawing/2014/main" id="{B6D5CBA1-DBD6-4E22-A507-456DAC636C0F}"/>
              </a:ext>
            </a:extLst>
          </p:cNvPr>
          <p:cNvGrpSpPr/>
          <p:nvPr/>
        </p:nvGrpSpPr>
        <p:grpSpPr>
          <a:xfrm>
            <a:off x="3589427" y="4755064"/>
            <a:ext cx="1889039" cy="850849"/>
            <a:chOff x="4487863" y="1185069"/>
            <a:chExt cx="2292350" cy="1044602"/>
          </a:xfrm>
        </p:grpSpPr>
        <p:pic>
          <p:nvPicPr>
            <p:cNvPr id="86" name="Graphic 10">
              <a:extLst>
                <a:ext uri="{FF2B5EF4-FFF2-40B4-BE49-F238E27FC236}">
                  <a16:creationId xmlns:a16="http://schemas.microsoft.com/office/drawing/2014/main" id="{78C9A286-7CE4-EB51-F00B-0A1EA2AA78C5}"/>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5246688" y="11850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20">
              <a:extLst>
                <a:ext uri="{FF2B5EF4-FFF2-40B4-BE49-F238E27FC236}">
                  <a16:creationId xmlns:a16="http://schemas.microsoft.com/office/drawing/2014/main" id="{B9E1DC1B-776E-50A4-ED95-82D1CCD5EEAC}"/>
                </a:ext>
              </a:extLst>
            </p:cNvPr>
            <p:cNvSpPr txBox="1">
              <a:spLocks noChangeArrowheads="1"/>
            </p:cNvSpPr>
            <p:nvPr/>
          </p:nvSpPr>
          <p:spPr bwMode="auto">
            <a:xfrm>
              <a:off x="4487863" y="1946275"/>
              <a:ext cx="2292350" cy="28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91" name="Group 90">
            <a:extLst>
              <a:ext uri="{FF2B5EF4-FFF2-40B4-BE49-F238E27FC236}">
                <a16:creationId xmlns:a16="http://schemas.microsoft.com/office/drawing/2014/main" id="{B60BA080-4F44-9CD5-EB52-F90DB4368606}"/>
              </a:ext>
            </a:extLst>
          </p:cNvPr>
          <p:cNvGrpSpPr>
            <a:grpSpLocks noChangeAspect="1"/>
          </p:cNvGrpSpPr>
          <p:nvPr/>
        </p:nvGrpSpPr>
        <p:grpSpPr>
          <a:xfrm>
            <a:off x="3856394" y="3519948"/>
            <a:ext cx="1823143" cy="817413"/>
            <a:chOff x="4487863" y="1184275"/>
            <a:chExt cx="2292350" cy="1038999"/>
          </a:xfrm>
        </p:grpSpPr>
        <p:pic>
          <p:nvPicPr>
            <p:cNvPr id="89" name="Graphic 17">
              <a:extLst>
                <a:ext uri="{FF2B5EF4-FFF2-40B4-BE49-F238E27FC236}">
                  <a16:creationId xmlns:a16="http://schemas.microsoft.com/office/drawing/2014/main" id="{7E464412-7344-DD3D-8AF1-38626572F7DB}"/>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5245100"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11">
              <a:extLst>
                <a:ext uri="{FF2B5EF4-FFF2-40B4-BE49-F238E27FC236}">
                  <a16:creationId xmlns:a16="http://schemas.microsoft.com/office/drawing/2014/main" id="{79430834-A417-E799-F648-E3B016284A45}"/>
                </a:ext>
              </a:extLst>
            </p:cNvPr>
            <p:cNvSpPr txBox="1">
              <a:spLocks noChangeArrowheads="1"/>
            </p:cNvSpPr>
            <p:nvPr/>
          </p:nvSpPr>
          <p:spPr bwMode="auto">
            <a:xfrm>
              <a:off x="4487863" y="194627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Amazon Cognito</a:t>
              </a:r>
            </a:p>
          </p:txBody>
        </p:sp>
      </p:grpSp>
      <p:grpSp>
        <p:nvGrpSpPr>
          <p:cNvPr id="94" name="Group 93">
            <a:extLst>
              <a:ext uri="{FF2B5EF4-FFF2-40B4-BE49-F238E27FC236}">
                <a16:creationId xmlns:a16="http://schemas.microsoft.com/office/drawing/2014/main" id="{D35D1DE6-AF07-0033-5DA0-50AADA2CFE0E}"/>
              </a:ext>
            </a:extLst>
          </p:cNvPr>
          <p:cNvGrpSpPr/>
          <p:nvPr/>
        </p:nvGrpSpPr>
        <p:grpSpPr>
          <a:xfrm>
            <a:off x="4902580" y="4755065"/>
            <a:ext cx="2017570" cy="859620"/>
            <a:chOff x="4487863" y="1184275"/>
            <a:chExt cx="2292350" cy="1038999"/>
          </a:xfrm>
        </p:grpSpPr>
        <p:pic>
          <p:nvPicPr>
            <p:cNvPr id="92" name="Graphic 15">
              <a:extLst>
                <a:ext uri="{FF2B5EF4-FFF2-40B4-BE49-F238E27FC236}">
                  <a16:creationId xmlns:a16="http://schemas.microsoft.com/office/drawing/2014/main" id="{6BB2B1EB-AEAF-597A-5CF2-218665C5B383}"/>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5246688"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1">
              <a:extLst>
                <a:ext uri="{FF2B5EF4-FFF2-40B4-BE49-F238E27FC236}">
                  <a16:creationId xmlns:a16="http://schemas.microsoft.com/office/drawing/2014/main" id="{2E837BF9-B869-11FF-B28A-B701C51A4C48}"/>
                </a:ext>
              </a:extLst>
            </p:cNvPr>
            <p:cNvSpPr txBox="1">
              <a:spLocks noChangeArrowheads="1"/>
            </p:cNvSpPr>
            <p:nvPr/>
          </p:nvSpPr>
          <p:spPr bwMode="auto">
            <a:xfrm>
              <a:off x="4487863" y="194627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AWS Systems Manager</a:t>
              </a:r>
            </a:p>
          </p:txBody>
        </p:sp>
      </p:grpSp>
      <p:sp>
        <p:nvSpPr>
          <p:cNvPr id="8" name="Rectangle 7">
            <a:extLst>
              <a:ext uri="{FF2B5EF4-FFF2-40B4-BE49-F238E27FC236}">
                <a16:creationId xmlns:a16="http://schemas.microsoft.com/office/drawing/2014/main" id="{4BA34C2F-E08E-CC0E-640B-2B35C65C764C}"/>
              </a:ext>
            </a:extLst>
          </p:cNvPr>
          <p:cNvSpPr/>
          <p:nvPr/>
        </p:nvSpPr>
        <p:spPr>
          <a:xfrm>
            <a:off x="2562108" y="1443374"/>
            <a:ext cx="4372091" cy="4728811"/>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a:solidFill>
                  <a:schemeClr val="tx1"/>
                </a:solidFill>
                <a:latin typeface="Arial" panose="020B0604020202020204" pitchFamily="34" charset="0"/>
                <a:cs typeface="Arial" panose="020B0604020202020204" pitchFamily="34" charset="0"/>
              </a:rPr>
              <a:t>AWS Cloud</a:t>
            </a:r>
          </a:p>
        </p:txBody>
      </p:sp>
      <p:pic>
        <p:nvPicPr>
          <p:cNvPr id="9" name="Graphic 8">
            <a:extLst>
              <a:ext uri="{FF2B5EF4-FFF2-40B4-BE49-F238E27FC236}">
                <a16:creationId xmlns:a16="http://schemas.microsoft.com/office/drawing/2014/main" id="{0801B876-8F5D-8B2D-5686-89BFB13A4595}"/>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2557343" y="1443375"/>
            <a:ext cx="381000" cy="381000"/>
          </a:xfrm>
          <a:prstGeom prst="rect">
            <a:avLst/>
          </a:prstGeom>
        </p:spPr>
      </p:pic>
      <p:sp>
        <p:nvSpPr>
          <p:cNvPr id="24" name="Rectangle 23">
            <a:extLst>
              <a:ext uri="{FF2B5EF4-FFF2-40B4-BE49-F238E27FC236}">
                <a16:creationId xmlns:a16="http://schemas.microsoft.com/office/drawing/2014/main" id="{DA72529B-A365-6603-B0D4-E46898F418BF}"/>
              </a:ext>
            </a:extLst>
          </p:cNvPr>
          <p:cNvSpPr/>
          <p:nvPr/>
        </p:nvSpPr>
        <p:spPr>
          <a:xfrm>
            <a:off x="2738302" y="1984505"/>
            <a:ext cx="4043497" cy="4035284"/>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900">
                <a:solidFill>
                  <a:schemeClr val="tx1"/>
                </a:solidFill>
                <a:latin typeface="Arial" panose="020B0604020202020204" pitchFamily="34" charset="0"/>
                <a:cs typeface="Arial" panose="020B0604020202020204" pitchFamily="34" charset="0"/>
              </a:rPr>
              <a:t>Region</a:t>
            </a:r>
          </a:p>
        </p:txBody>
      </p:sp>
      <p:pic>
        <p:nvPicPr>
          <p:cNvPr id="26" name="Graphic 25">
            <a:extLst>
              <a:ext uri="{FF2B5EF4-FFF2-40B4-BE49-F238E27FC236}">
                <a16:creationId xmlns:a16="http://schemas.microsoft.com/office/drawing/2014/main" id="{BCB6AEEB-601B-1D37-0227-692576413E01}"/>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2738303" y="1981200"/>
            <a:ext cx="381000" cy="376814"/>
          </a:xfrm>
          <a:prstGeom prst="rect">
            <a:avLst/>
          </a:prstGeom>
        </p:spPr>
      </p:pic>
      <p:sp>
        <p:nvSpPr>
          <p:cNvPr id="56" name="TextBox 55">
            <a:extLst>
              <a:ext uri="{FF2B5EF4-FFF2-40B4-BE49-F238E27FC236}">
                <a16:creationId xmlns:a16="http://schemas.microsoft.com/office/drawing/2014/main" id="{76C3394B-852D-90D2-FFF5-7C0BE141D2E8}"/>
              </a:ext>
            </a:extLst>
          </p:cNvPr>
          <p:cNvSpPr txBox="1"/>
          <p:nvPr/>
        </p:nvSpPr>
        <p:spPr>
          <a:xfrm>
            <a:off x="9353373" y="500877"/>
            <a:ext cx="2819400" cy="900246"/>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Each racer uploads the pre-trained </a:t>
            </a:r>
            <a:r>
              <a:rPr lang="en-US" sz="1050" b="1" dirty="0">
                <a:latin typeface="Amazon Ember" panose="020B0603020204020204" pitchFamily="34" charset="0"/>
                <a:ea typeface="Amazon Ember" panose="020B0603020204020204" pitchFamily="34" charset="0"/>
                <a:cs typeface="Amazon Ember" panose="020B0603020204020204" pitchFamily="34" charset="0"/>
              </a:rPr>
              <a:t>AWS</a:t>
            </a:r>
            <a:r>
              <a:rPr lang="en-US" sz="1050" dirty="0">
                <a:latin typeface="Amazon Ember" panose="020B0603020204020204" pitchFamily="34" charset="0"/>
                <a:ea typeface="Amazon Ember" panose="020B0603020204020204" pitchFamily="34" charset="0"/>
                <a:cs typeface="Amazon Ember" panose="020B0603020204020204" pitchFamily="34" charset="0"/>
              </a:rPr>
              <a:t> </a:t>
            </a:r>
            <a:r>
              <a:rPr lang="en-US" sz="1050" b="1" dirty="0">
                <a:latin typeface="Amazon Ember" panose="020B0603020204020204" pitchFamily="34" charset="0"/>
                <a:ea typeface="Amazon Ember" panose="020B0603020204020204" pitchFamily="34" charset="0"/>
                <a:cs typeface="Amazon Ember" panose="020B0603020204020204" pitchFamily="34" charset="0"/>
              </a:rPr>
              <a:t>DeepRacer</a:t>
            </a:r>
            <a:r>
              <a:rPr lang="en-US" sz="1050" dirty="0">
                <a:latin typeface="Amazon Ember" panose="020B0603020204020204" pitchFamily="34" charset="0"/>
                <a:ea typeface="Amazon Ember" panose="020B0603020204020204" pitchFamily="34" charset="0"/>
                <a:cs typeface="Amazon Ember" panose="020B0603020204020204" pitchFamily="34" charset="0"/>
              </a:rPr>
              <a:t> models they want to test/race on the physical </a:t>
            </a:r>
            <a:r>
              <a:rPr lang="en-US" sz="1050" b="1" dirty="0">
                <a:latin typeface="Amazon Ember" panose="020B0603020204020204" pitchFamily="34" charset="0"/>
                <a:ea typeface="Amazon Ember" panose="020B0603020204020204" pitchFamily="34" charset="0"/>
                <a:cs typeface="Amazon Ember" panose="020B0603020204020204" pitchFamily="34" charset="0"/>
              </a:rPr>
              <a:t>AWS</a:t>
            </a:r>
            <a:r>
              <a:rPr lang="en-US" sz="1050" dirty="0">
                <a:latin typeface="Amazon Ember" panose="020B0603020204020204" pitchFamily="34" charset="0"/>
                <a:ea typeface="Amazon Ember" panose="020B0603020204020204" pitchFamily="34" charset="0"/>
                <a:cs typeface="Amazon Ember" panose="020B0603020204020204" pitchFamily="34" charset="0"/>
              </a:rPr>
              <a:t>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050" dirty="0">
                <a:latin typeface="Amazon Ember" panose="020B0603020204020204" pitchFamily="34" charset="0"/>
                <a:ea typeface="Amazon Ember" panose="020B0603020204020204" pitchFamily="34" charset="0"/>
                <a:cs typeface="Amazon Ember" panose="020B0603020204020204" pitchFamily="34" charset="0"/>
              </a:rPr>
              <a:t> car to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S3</a:t>
            </a:r>
            <a:r>
              <a:rPr lang="en-US" sz="1050" dirty="0">
                <a:latin typeface="Amazon Ember" panose="020B0603020204020204" pitchFamily="34" charset="0"/>
                <a:ea typeface="Amazon Ember" panose="020B0603020204020204" pitchFamily="34" charset="0"/>
                <a:cs typeface="Amazon Ember" panose="020B0603020204020204" pitchFamily="34" charset="0"/>
              </a:rPr>
              <a:t> via the DREM App. Racers can also delete their models from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S3</a:t>
            </a:r>
            <a:r>
              <a:rPr lang="en-US" sz="105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57" name="TextBox 56">
            <a:extLst>
              <a:ext uri="{FF2B5EF4-FFF2-40B4-BE49-F238E27FC236}">
                <a16:creationId xmlns:a16="http://schemas.microsoft.com/office/drawing/2014/main" id="{2E9B33A1-6322-B680-E341-4608E58F6B54}"/>
              </a:ext>
            </a:extLst>
          </p:cNvPr>
          <p:cNvSpPr txBox="1"/>
          <p:nvPr/>
        </p:nvSpPr>
        <p:spPr>
          <a:xfrm>
            <a:off x="9347512" y="1532410"/>
            <a:ext cx="2819400" cy="1223412"/>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An event staff member selects specific uploaded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model(s) to send to a particular connected </a:t>
            </a:r>
            <a:r>
              <a:rPr lang="en-US" sz="1050" b="1" dirty="0">
                <a:latin typeface="Amazon Ember" panose="020B0603020204020204" pitchFamily="34" charset="0"/>
                <a:ea typeface="Amazon Ember" panose="020B0603020204020204" pitchFamily="34" charset="0"/>
                <a:cs typeface="Amazon Ember" panose="020B0603020204020204" pitchFamily="34" charset="0"/>
              </a:rPr>
              <a:t>AWS</a:t>
            </a:r>
            <a:r>
              <a:rPr lang="en-US" sz="1050" dirty="0">
                <a:latin typeface="Amazon Ember" panose="020B0603020204020204" pitchFamily="34" charset="0"/>
                <a:ea typeface="Amazon Ember" panose="020B0603020204020204" pitchFamily="34" charset="0"/>
                <a:cs typeface="Amazon Ember" panose="020B0603020204020204" pitchFamily="34" charset="0"/>
              </a:rPr>
              <a:t>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050" dirty="0">
                <a:latin typeface="Amazon Ember" panose="020B0603020204020204" pitchFamily="34" charset="0"/>
                <a:ea typeface="Amazon Ember" panose="020B0603020204020204" pitchFamily="34" charset="0"/>
                <a:cs typeface="Amazon Ember" panose="020B0603020204020204" pitchFamily="34" charset="0"/>
              </a:rPr>
              <a:t> car. Multiple cars are connected to enable cars to be prepared to race while others are racing, and swap outs take place in the event of a crash.</a:t>
            </a:r>
          </a:p>
        </p:txBody>
      </p:sp>
      <p:sp>
        <p:nvSpPr>
          <p:cNvPr id="60" name="NumBox 3">
            <a:extLst>
              <a:ext uri="{FF2B5EF4-FFF2-40B4-BE49-F238E27FC236}">
                <a16:creationId xmlns:a16="http://schemas.microsoft.com/office/drawing/2014/main" id="{0A62AF9C-56F7-1F0A-5197-78BE01FAD869}"/>
              </a:ext>
            </a:extLst>
          </p:cNvPr>
          <p:cNvSpPr/>
          <p:nvPr/>
        </p:nvSpPr>
        <p:spPr>
          <a:xfrm>
            <a:off x="1309671" y="3830069"/>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3</a:t>
            </a:r>
          </a:p>
        </p:txBody>
      </p:sp>
      <p:sp>
        <p:nvSpPr>
          <p:cNvPr id="61" name="TextBox 60">
            <a:extLst>
              <a:ext uri="{FF2B5EF4-FFF2-40B4-BE49-F238E27FC236}">
                <a16:creationId xmlns:a16="http://schemas.microsoft.com/office/drawing/2014/main" id="{7C14B658-687C-EBD5-31CA-E0DD01176ACD}"/>
              </a:ext>
            </a:extLst>
          </p:cNvPr>
          <p:cNvSpPr txBox="1"/>
          <p:nvPr/>
        </p:nvSpPr>
        <p:spPr>
          <a:xfrm>
            <a:off x="9347512" y="2780059"/>
            <a:ext cx="2819400" cy="1054135"/>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upload request is sent to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car via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a:t>
            </a:r>
            <a:r>
              <a:rPr lang="en-US" sz="1050" b="1" dirty="0" err="1">
                <a:latin typeface="Amazon Ember" panose="020B0603020204020204" pitchFamily="34" charset="0"/>
                <a:ea typeface="Amazon Ember" panose="020B0603020204020204" pitchFamily="34" charset="0"/>
                <a:cs typeface="Amazon Ember" panose="020B0603020204020204" pitchFamily="34" charset="0"/>
              </a:rPr>
              <a:t>Appsync</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API which validates authorization with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Cognito.</a:t>
            </a:r>
          </a:p>
          <a:p>
            <a:pPr>
              <a:spcAft>
                <a:spcPts val="1200"/>
              </a:spcAft>
            </a:pPr>
            <a:endParaRPr lang="en-US" sz="105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TextBox 66">
            <a:extLst>
              <a:ext uri="{FF2B5EF4-FFF2-40B4-BE49-F238E27FC236}">
                <a16:creationId xmlns:a16="http://schemas.microsoft.com/office/drawing/2014/main" id="{5C86C60D-81D4-2B94-5CFE-DE04E6773174}"/>
              </a:ext>
            </a:extLst>
          </p:cNvPr>
          <p:cNvSpPr txBox="1"/>
          <p:nvPr/>
        </p:nvSpPr>
        <p:spPr>
          <a:xfrm>
            <a:off x="9370937" y="4528798"/>
            <a:ext cx="2819400" cy="900246"/>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run command executes a download script on the car which uses the </a:t>
            </a:r>
            <a:r>
              <a:rPr lang="en-US" sz="1050" b="1" dirty="0">
                <a:latin typeface="Amazon Ember" panose="020B0603020204020204" pitchFamily="34" charset="0"/>
                <a:ea typeface="Amazon Ember" panose="020B0603020204020204" pitchFamily="34" charset="0"/>
                <a:cs typeface="Amazon Ember" panose="020B0603020204020204" pitchFamily="34" charset="0"/>
              </a:rPr>
              <a:t>Amazon S3</a:t>
            </a:r>
            <a:r>
              <a:rPr lang="en-US" sz="1050" dirty="0">
                <a:latin typeface="Amazon Ember" panose="020B0603020204020204" pitchFamily="34" charset="0"/>
                <a:ea typeface="Amazon Ember" panose="020B0603020204020204" pitchFamily="34" charset="0"/>
                <a:cs typeface="Amazon Ember" panose="020B0603020204020204" pitchFamily="34" charset="0"/>
              </a:rPr>
              <a:t> pre-signed URLs to download the AWS </a:t>
            </a:r>
            <a:r>
              <a:rPr lang="en-US" sz="1050" dirty="0" err="1">
                <a:latin typeface="Amazon Ember" panose="020B0603020204020204" pitchFamily="34" charset="0"/>
                <a:ea typeface="Amazon Ember" panose="020B0603020204020204" pitchFamily="34" charset="0"/>
                <a:cs typeface="Amazon Ember" panose="020B0603020204020204" pitchFamily="34" charset="0"/>
              </a:rPr>
              <a:t>DeepRacer</a:t>
            </a:r>
            <a:r>
              <a:rPr lang="en-US" sz="1050" dirty="0">
                <a:latin typeface="Amazon Ember" panose="020B0603020204020204" pitchFamily="34" charset="0"/>
                <a:ea typeface="Amazon Ember" panose="020B0603020204020204" pitchFamily="34" charset="0"/>
                <a:cs typeface="Amazon Ember" panose="020B0603020204020204" pitchFamily="34" charset="0"/>
              </a:rPr>
              <a:t> model onto the car ready for use by the racer.</a:t>
            </a:r>
          </a:p>
        </p:txBody>
      </p:sp>
      <p:sp>
        <p:nvSpPr>
          <p:cNvPr id="69" name="NumBox 4">
            <a:extLst>
              <a:ext uri="{FF2B5EF4-FFF2-40B4-BE49-F238E27FC236}">
                <a16:creationId xmlns:a16="http://schemas.microsoft.com/office/drawing/2014/main" id="{AF4068DA-D589-F869-C8A6-194BEB7C1F9F}"/>
              </a:ext>
            </a:extLst>
          </p:cNvPr>
          <p:cNvSpPr/>
          <p:nvPr/>
        </p:nvSpPr>
        <p:spPr>
          <a:xfrm>
            <a:off x="3237163" y="559903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4</a:t>
            </a:r>
          </a:p>
        </p:txBody>
      </p:sp>
      <p:sp>
        <p:nvSpPr>
          <p:cNvPr id="70" name="NumBox 6">
            <a:extLst>
              <a:ext uri="{FF2B5EF4-FFF2-40B4-BE49-F238E27FC236}">
                <a16:creationId xmlns:a16="http://schemas.microsoft.com/office/drawing/2014/main" id="{4ED6CE2E-8279-05EF-2F2D-3CFC758B211E}"/>
              </a:ext>
            </a:extLst>
          </p:cNvPr>
          <p:cNvSpPr/>
          <p:nvPr/>
        </p:nvSpPr>
        <p:spPr>
          <a:xfrm>
            <a:off x="7306643" y="429160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3" name="Rectangle 12">
            <a:extLst>
              <a:ext uri="{FF2B5EF4-FFF2-40B4-BE49-F238E27FC236}">
                <a16:creationId xmlns:a16="http://schemas.microsoft.com/office/drawing/2014/main" id="{F8B8B40A-851F-70F2-E523-018B0D83C369}"/>
              </a:ext>
            </a:extLst>
          </p:cNvPr>
          <p:cNvSpPr/>
          <p:nvPr/>
        </p:nvSpPr>
        <p:spPr>
          <a:xfrm>
            <a:off x="4087213" y="3133513"/>
            <a:ext cx="1330843" cy="1215367"/>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900" dirty="0">
                <a:solidFill>
                  <a:schemeClr val="tx1"/>
                </a:solidFill>
                <a:latin typeface="Arial" panose="020B0604020202020204" pitchFamily="34" charset="0"/>
                <a:cs typeface="Arial" panose="020B0604020202020204" pitchFamily="34" charset="0"/>
              </a:rPr>
              <a:t>Access Management Module</a:t>
            </a:r>
            <a:endParaRPr lang="en-US" sz="1200" dirty="0">
              <a:solidFill>
                <a:schemeClr val="tx1"/>
              </a:solidFill>
              <a:latin typeface="Arial" panose="020B0604020202020204" pitchFamily="34" charset="0"/>
              <a:cs typeface="Arial" panose="020B0604020202020204" pitchFamily="34" charset="0"/>
            </a:endParaRPr>
          </a:p>
        </p:txBody>
      </p:sp>
      <p:cxnSp>
        <p:nvCxnSpPr>
          <p:cNvPr id="64" name="Elbow Connector 63">
            <a:extLst>
              <a:ext uri="{FF2B5EF4-FFF2-40B4-BE49-F238E27FC236}">
                <a16:creationId xmlns:a16="http://schemas.microsoft.com/office/drawing/2014/main" id="{15445955-AEC7-5395-CE14-5A098D17ECCA}"/>
              </a:ext>
            </a:extLst>
          </p:cNvPr>
          <p:cNvCxnSpPr>
            <a:cxnSpLocks/>
          </p:cNvCxnSpPr>
          <p:nvPr/>
        </p:nvCxnSpPr>
        <p:spPr>
          <a:xfrm>
            <a:off x="2454103" y="3609610"/>
            <a:ext cx="1643991" cy="110948"/>
          </a:xfrm>
          <a:prstGeom prst="bentConnector3">
            <a:avLst/>
          </a:prstGeom>
          <a:ln w="15875">
            <a:tailEnd type="arrow" w="med" len="sm"/>
          </a:ln>
        </p:spPr>
        <p:style>
          <a:lnRef idx="1">
            <a:schemeClr val="dk1"/>
          </a:lnRef>
          <a:fillRef idx="0">
            <a:schemeClr val="dk1"/>
          </a:fillRef>
          <a:effectRef idx="0">
            <a:schemeClr val="dk1"/>
          </a:effectRef>
          <a:fontRef idx="minor">
            <a:schemeClr val="tx1"/>
          </a:fontRef>
        </p:style>
      </p:cxnSp>
      <p:cxnSp>
        <p:nvCxnSpPr>
          <p:cNvPr id="66" name="Elbow Connector 65">
            <a:extLst>
              <a:ext uri="{FF2B5EF4-FFF2-40B4-BE49-F238E27FC236}">
                <a16:creationId xmlns:a16="http://schemas.microsoft.com/office/drawing/2014/main" id="{2EC0ADD3-D888-0F15-2ACA-00351A1DEE9C}"/>
              </a:ext>
            </a:extLst>
          </p:cNvPr>
          <p:cNvCxnSpPr>
            <a:cxnSpLocks/>
            <a:stCxn id="17" idx="2"/>
            <a:endCxn id="73" idx="1"/>
          </p:cNvCxnSpPr>
          <p:nvPr/>
        </p:nvCxnSpPr>
        <p:spPr>
          <a:xfrm rot="16200000" flipH="1">
            <a:off x="2141200" y="4102949"/>
            <a:ext cx="918862" cy="1002358"/>
          </a:xfrm>
          <a:prstGeom prst="bentConnector2">
            <a:avLst/>
          </a:prstGeom>
          <a:ln w="15875">
            <a:tailEnd type="arrow" w="med" len="sm"/>
          </a:ln>
        </p:spPr>
        <p:style>
          <a:lnRef idx="1">
            <a:schemeClr val="dk1"/>
          </a:lnRef>
          <a:fillRef idx="0">
            <a:schemeClr val="dk1"/>
          </a:fillRef>
          <a:effectRef idx="0">
            <a:schemeClr val="dk1"/>
          </a:effectRef>
          <a:fontRef idx="minor">
            <a:schemeClr val="tx1"/>
          </a:fontRef>
        </p:style>
      </p:cxnSp>
      <p:cxnSp>
        <p:nvCxnSpPr>
          <p:cNvPr id="77" name="Elbow Connector 76">
            <a:extLst>
              <a:ext uri="{FF2B5EF4-FFF2-40B4-BE49-F238E27FC236}">
                <a16:creationId xmlns:a16="http://schemas.microsoft.com/office/drawing/2014/main" id="{6CFAE7C6-04C6-8F85-776F-52811AD8B73E}"/>
              </a:ext>
            </a:extLst>
          </p:cNvPr>
          <p:cNvCxnSpPr>
            <a:cxnSpLocks/>
            <a:stCxn id="73" idx="0"/>
          </p:cNvCxnSpPr>
          <p:nvPr/>
        </p:nvCxnSpPr>
        <p:spPr>
          <a:xfrm rot="5400000" flipH="1" flipV="1">
            <a:off x="3433955" y="4085738"/>
            <a:ext cx="649300" cy="686603"/>
          </a:xfrm>
          <a:prstGeom prst="bentConnector2">
            <a:avLst/>
          </a:prstGeom>
          <a:ln w="15875">
            <a:tailEnd type="arrow" w="med" len="sm"/>
          </a:ln>
        </p:spPr>
        <p:style>
          <a:lnRef idx="1">
            <a:schemeClr val="dk1"/>
          </a:lnRef>
          <a:fillRef idx="0">
            <a:schemeClr val="dk1"/>
          </a:fillRef>
          <a:effectRef idx="0">
            <a:schemeClr val="dk1"/>
          </a:effectRef>
          <a:fontRef idx="minor">
            <a:schemeClr val="tx1"/>
          </a:fontRef>
        </p:style>
      </p:cxnSp>
      <p:sp>
        <p:nvSpPr>
          <p:cNvPr id="58" name="NumBox 1">
            <a:extLst>
              <a:ext uri="{FF2B5EF4-FFF2-40B4-BE49-F238E27FC236}">
                <a16:creationId xmlns:a16="http://schemas.microsoft.com/office/drawing/2014/main" id="{D61A1C7A-F1EC-67BC-3057-A4AD344869D2}"/>
              </a:ext>
            </a:extLst>
          </p:cNvPr>
          <p:cNvSpPr/>
          <p:nvPr/>
        </p:nvSpPr>
        <p:spPr>
          <a:xfrm>
            <a:off x="3100003" y="3531376"/>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1</a:t>
            </a:r>
          </a:p>
        </p:txBody>
      </p:sp>
      <p:cxnSp>
        <p:nvCxnSpPr>
          <p:cNvPr id="80" name="Elbow Connector 79">
            <a:extLst>
              <a:ext uri="{FF2B5EF4-FFF2-40B4-BE49-F238E27FC236}">
                <a16:creationId xmlns:a16="http://schemas.microsoft.com/office/drawing/2014/main" id="{C224096F-26FC-C851-F856-86F866982241}"/>
              </a:ext>
            </a:extLst>
          </p:cNvPr>
          <p:cNvCxnSpPr>
            <a:cxnSpLocks/>
            <a:endCxn id="30" idx="3"/>
          </p:cNvCxnSpPr>
          <p:nvPr/>
        </p:nvCxnSpPr>
        <p:spPr>
          <a:xfrm rot="16200000" flipV="1">
            <a:off x="6227914" y="2524142"/>
            <a:ext cx="1905145" cy="1793435"/>
          </a:xfrm>
          <a:prstGeom prst="bentConnector2">
            <a:avLst/>
          </a:prstGeom>
          <a:ln w="15875">
            <a:tailEnd type="arrow" w="med" len="sm"/>
          </a:ln>
        </p:spPr>
        <p:style>
          <a:lnRef idx="1">
            <a:schemeClr val="dk1"/>
          </a:lnRef>
          <a:fillRef idx="0">
            <a:schemeClr val="dk1"/>
          </a:fillRef>
          <a:effectRef idx="0">
            <a:schemeClr val="dk1"/>
          </a:effectRef>
          <a:fontRef idx="minor">
            <a:schemeClr val="tx1"/>
          </a:fontRef>
        </p:style>
      </p:cxnSp>
      <p:cxnSp>
        <p:nvCxnSpPr>
          <p:cNvPr id="82" name="Elbow Connector 81">
            <a:extLst>
              <a:ext uri="{FF2B5EF4-FFF2-40B4-BE49-F238E27FC236}">
                <a16:creationId xmlns:a16="http://schemas.microsoft.com/office/drawing/2014/main" id="{4070979C-5090-F23A-4D3C-B534B30DA235}"/>
              </a:ext>
            </a:extLst>
          </p:cNvPr>
          <p:cNvCxnSpPr>
            <a:cxnSpLocks/>
            <a:stCxn id="16" idx="0"/>
            <a:endCxn id="30" idx="1"/>
          </p:cNvCxnSpPr>
          <p:nvPr/>
        </p:nvCxnSpPr>
        <p:spPr>
          <a:xfrm rot="5400000" flipH="1" flipV="1">
            <a:off x="3446809" y="1142197"/>
            <a:ext cx="839457" cy="3491638"/>
          </a:xfrm>
          <a:prstGeom prst="bentConnector2">
            <a:avLst/>
          </a:prstGeom>
          <a:ln w="15875">
            <a:tailEnd type="arrow" w="med" len="sm"/>
          </a:ln>
        </p:spPr>
        <p:style>
          <a:lnRef idx="1">
            <a:schemeClr val="dk1"/>
          </a:lnRef>
          <a:fillRef idx="0">
            <a:schemeClr val="dk1"/>
          </a:fillRef>
          <a:effectRef idx="0">
            <a:schemeClr val="dk1"/>
          </a:effectRef>
          <a:fontRef idx="minor">
            <a:schemeClr val="tx1"/>
          </a:fontRef>
        </p:style>
      </p:cxnSp>
      <p:sp>
        <p:nvSpPr>
          <p:cNvPr id="59" name="NumBox 2">
            <a:extLst>
              <a:ext uri="{FF2B5EF4-FFF2-40B4-BE49-F238E27FC236}">
                <a16:creationId xmlns:a16="http://schemas.microsoft.com/office/drawing/2014/main" id="{749C0C17-4664-1139-FFA6-C5FA4CFBFA4C}"/>
              </a:ext>
            </a:extLst>
          </p:cNvPr>
          <p:cNvSpPr/>
          <p:nvPr/>
        </p:nvSpPr>
        <p:spPr>
          <a:xfrm>
            <a:off x="3408238" y="2328375"/>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2</a:t>
            </a:r>
          </a:p>
        </p:txBody>
      </p:sp>
      <p:cxnSp>
        <p:nvCxnSpPr>
          <p:cNvPr id="85" name="Elbow Connector 84">
            <a:extLst>
              <a:ext uri="{FF2B5EF4-FFF2-40B4-BE49-F238E27FC236}">
                <a16:creationId xmlns:a16="http://schemas.microsoft.com/office/drawing/2014/main" id="{944973AD-9763-1298-C2EE-8E039370744A}"/>
              </a:ext>
            </a:extLst>
          </p:cNvPr>
          <p:cNvCxnSpPr>
            <a:cxnSpLocks/>
            <a:stCxn id="73" idx="3"/>
            <a:endCxn id="86" idx="1"/>
          </p:cNvCxnSpPr>
          <p:nvPr/>
        </p:nvCxnSpPr>
        <p:spPr>
          <a:xfrm>
            <a:off x="3728797" y="5063559"/>
            <a:ext cx="485949" cy="1837"/>
          </a:xfrm>
          <a:prstGeom prst="bentConnector3">
            <a:avLst>
              <a:gd name="adj1" fmla="val 50000"/>
            </a:avLst>
          </a:prstGeom>
          <a:ln w="15875">
            <a:tailEnd type="arrow" w="med" len="sm"/>
          </a:ln>
        </p:spPr>
        <p:style>
          <a:lnRef idx="1">
            <a:schemeClr val="dk1"/>
          </a:lnRef>
          <a:fillRef idx="0">
            <a:schemeClr val="dk1"/>
          </a:fillRef>
          <a:effectRef idx="0">
            <a:schemeClr val="dk1"/>
          </a:effectRef>
          <a:fontRef idx="minor">
            <a:schemeClr val="tx1"/>
          </a:fontRef>
        </p:style>
      </p:cxnSp>
      <p:cxnSp>
        <p:nvCxnSpPr>
          <p:cNvPr id="97" name="Elbow Connector 96">
            <a:extLst>
              <a:ext uri="{FF2B5EF4-FFF2-40B4-BE49-F238E27FC236}">
                <a16:creationId xmlns:a16="http://schemas.microsoft.com/office/drawing/2014/main" id="{57E1E8B7-2AEB-2160-C6E5-FD6BF72CB86C}"/>
              </a:ext>
            </a:extLst>
          </p:cNvPr>
          <p:cNvCxnSpPr>
            <a:cxnSpLocks/>
            <a:stCxn id="86" idx="3"/>
            <a:endCxn id="92" idx="1"/>
          </p:cNvCxnSpPr>
          <p:nvPr/>
        </p:nvCxnSpPr>
        <p:spPr>
          <a:xfrm>
            <a:off x="4842681" y="5065396"/>
            <a:ext cx="727765" cy="4891"/>
          </a:xfrm>
          <a:prstGeom prst="bentConnector3">
            <a:avLst>
              <a:gd name="adj1" fmla="val 50000"/>
            </a:avLst>
          </a:prstGeom>
          <a:ln w="15875">
            <a:tailEnd type="arrow" w="med" len="sm"/>
          </a:ln>
        </p:spPr>
        <p:style>
          <a:lnRef idx="1">
            <a:schemeClr val="dk1"/>
          </a:lnRef>
          <a:fillRef idx="0">
            <a:schemeClr val="dk1"/>
          </a:fillRef>
          <a:effectRef idx="0">
            <a:schemeClr val="dk1"/>
          </a:effectRef>
          <a:fontRef idx="minor">
            <a:schemeClr val="tx1"/>
          </a:fontRef>
        </p:style>
      </p:cxnSp>
      <p:cxnSp>
        <p:nvCxnSpPr>
          <p:cNvPr id="100" name="Elbow Connector 99">
            <a:extLst>
              <a:ext uri="{FF2B5EF4-FFF2-40B4-BE49-F238E27FC236}">
                <a16:creationId xmlns:a16="http://schemas.microsoft.com/office/drawing/2014/main" id="{A7F60648-CA46-2D6D-6F16-9EA5EBC5D4C7}"/>
              </a:ext>
            </a:extLst>
          </p:cNvPr>
          <p:cNvCxnSpPr>
            <a:cxnSpLocks/>
            <a:stCxn id="92" idx="3"/>
            <a:endCxn id="1026" idx="1"/>
          </p:cNvCxnSpPr>
          <p:nvPr/>
        </p:nvCxnSpPr>
        <p:spPr>
          <a:xfrm>
            <a:off x="6241106" y="5070287"/>
            <a:ext cx="1174701" cy="2714"/>
          </a:xfrm>
          <a:prstGeom prst="bentConnector3">
            <a:avLst>
              <a:gd name="adj1" fmla="val 50000"/>
            </a:avLst>
          </a:prstGeom>
          <a:ln w="15875">
            <a:tailEnd type="arrow" w="med" len="sm"/>
          </a:ln>
        </p:spPr>
        <p:style>
          <a:lnRef idx="1">
            <a:schemeClr val="dk1"/>
          </a:lnRef>
          <a:fillRef idx="0">
            <a:schemeClr val="dk1"/>
          </a:fillRef>
          <a:effectRef idx="0">
            <a:schemeClr val="dk1"/>
          </a:effectRef>
          <a:fontRef idx="minor">
            <a:schemeClr val="tx1"/>
          </a:fontRef>
        </p:style>
      </p:cxnSp>
      <p:sp>
        <p:nvSpPr>
          <p:cNvPr id="103" name="NumBox 4">
            <a:extLst>
              <a:ext uri="{FF2B5EF4-FFF2-40B4-BE49-F238E27FC236}">
                <a16:creationId xmlns:a16="http://schemas.microsoft.com/office/drawing/2014/main" id="{C6DFEB52-1337-5C3B-1DCE-12E149403F48}"/>
              </a:ext>
            </a:extLst>
          </p:cNvPr>
          <p:cNvSpPr/>
          <p:nvPr/>
        </p:nvSpPr>
        <p:spPr>
          <a:xfrm>
            <a:off x="9073192" y="3668737"/>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04" name="TextBox 103">
            <a:extLst>
              <a:ext uri="{FF2B5EF4-FFF2-40B4-BE49-F238E27FC236}">
                <a16:creationId xmlns:a16="http://schemas.microsoft.com/office/drawing/2014/main" id="{70547E41-00B8-14FF-3548-32F844D2CBE7}"/>
              </a:ext>
            </a:extLst>
          </p:cNvPr>
          <p:cNvSpPr txBox="1"/>
          <p:nvPr/>
        </p:nvSpPr>
        <p:spPr>
          <a:xfrm>
            <a:off x="9360056" y="3587435"/>
            <a:ext cx="2819400" cy="1215717"/>
          </a:xfrm>
          <a:prstGeom prst="rect">
            <a:avLst/>
          </a:prstGeom>
          <a:noFill/>
        </p:spPr>
        <p:txBody>
          <a:bodyPr wrap="square" rtlCol="0">
            <a:spAutoFit/>
          </a:bodyPr>
          <a:lstStyle/>
          <a:p>
            <a:pPr>
              <a:spcAft>
                <a:spcPts val="1200"/>
              </a:spcAft>
            </a:pPr>
            <a:r>
              <a:rPr lang="en-US" sz="1050" dirty="0">
                <a:latin typeface="Amazon Ember" panose="020B0603020204020204" pitchFamily="34" charset="0"/>
                <a:ea typeface="Amazon Ember" panose="020B0603020204020204" pitchFamily="34" charset="0"/>
                <a:cs typeface="Amazon Ember" panose="020B0603020204020204" pitchFamily="34" charset="0"/>
              </a:rPr>
              <a:t>The API invokes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Lambda </a:t>
            </a:r>
            <a:r>
              <a:rPr lang="en-US" sz="1050" dirty="0">
                <a:latin typeface="Amazon Ember" panose="020B0603020204020204" pitchFamily="34" charset="0"/>
                <a:ea typeface="Amazon Ember" panose="020B0603020204020204" pitchFamily="34" charset="0"/>
                <a:cs typeface="Amazon Ember" panose="020B0603020204020204" pitchFamily="34" charset="0"/>
              </a:rPr>
              <a:t>which</a:t>
            </a:r>
            <a:r>
              <a:rPr lang="en-US" sz="1050" b="1" dirty="0">
                <a:latin typeface="Amazon Ember" panose="020B0603020204020204" pitchFamily="34" charset="0"/>
                <a:ea typeface="Amazon Ember" panose="020B0603020204020204" pitchFamily="34" charset="0"/>
                <a:cs typeface="Amazon Ember" panose="020B0603020204020204" pitchFamily="34" charset="0"/>
              </a:rPr>
              <a:t> </a:t>
            </a:r>
            <a:r>
              <a:rPr lang="en-US" sz="1050" dirty="0">
                <a:latin typeface="Amazon Ember" panose="020B0603020204020204" pitchFamily="34" charset="0"/>
                <a:ea typeface="Amazon Ember" panose="020B0603020204020204" pitchFamily="34" charset="0"/>
                <a:cs typeface="Amazon Ember" panose="020B0603020204020204" pitchFamily="34" charset="0"/>
              </a:rPr>
              <a:t>generates a short lived </a:t>
            </a:r>
            <a:r>
              <a:rPr lang="en-US" sz="1050" dirty="0">
                <a:latin typeface="Amazon Ember" panose="020B0603020204020204" pitchFamily="34" charset="0"/>
                <a:ea typeface="Amazon Ember" panose="020B0603020204020204" pitchFamily="34" charset="0"/>
                <a:cs typeface="Amazon Ember" panose="020B0603020204020204" pitchFamily="34" charset="0"/>
                <a:hlinkClick r:id="rId22"/>
              </a:rPr>
              <a:t>pre-signed URL</a:t>
            </a:r>
            <a:r>
              <a:rPr lang="en-US" sz="1050" dirty="0">
                <a:latin typeface="Amazon Ember" panose="020B0603020204020204" pitchFamily="34" charset="0"/>
                <a:ea typeface="Amazon Ember" panose="020B0603020204020204" pitchFamily="34" charset="0"/>
                <a:cs typeface="Amazon Ember" panose="020B0603020204020204" pitchFamily="34" charset="0"/>
              </a:rPr>
              <a:t> for the model and then uses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Systems Manager </a:t>
            </a:r>
            <a:r>
              <a:rPr lang="en-US" sz="1050" dirty="0">
                <a:latin typeface="Amazon Ember" panose="020B0603020204020204" pitchFamily="34" charset="0"/>
                <a:ea typeface="Amazon Ember" panose="020B0603020204020204" pitchFamily="34" charset="0"/>
                <a:cs typeface="Amazon Ember" panose="020B0603020204020204" pitchFamily="34" charset="0"/>
              </a:rPr>
              <a:t>to send an </a:t>
            </a:r>
            <a:r>
              <a:rPr lang="en-US" sz="1050" b="1" dirty="0">
                <a:latin typeface="Amazon Ember" panose="020B0603020204020204" pitchFamily="34" charset="0"/>
                <a:ea typeface="Amazon Ember" panose="020B0603020204020204" pitchFamily="34" charset="0"/>
                <a:cs typeface="Amazon Ember" panose="020B0603020204020204" pitchFamily="34" charset="0"/>
              </a:rPr>
              <a:t>AWS Systems Manager Run Command </a:t>
            </a:r>
            <a:r>
              <a:rPr lang="en-US" sz="1050" dirty="0">
                <a:latin typeface="Amazon Ember" panose="020B0603020204020204" pitchFamily="34" charset="0"/>
                <a:ea typeface="Amazon Ember" panose="020B0603020204020204" pitchFamily="34" charset="0"/>
                <a:cs typeface="Amazon Ember" panose="020B0603020204020204" pitchFamily="34" charset="0"/>
              </a:rPr>
              <a:t>to the car.</a:t>
            </a:r>
          </a:p>
          <a:p>
            <a:pPr>
              <a:spcAft>
                <a:spcPts val="1200"/>
              </a:spcAft>
            </a:pPr>
            <a:endParaRPr lang="en-US" sz="1050" dirty="0">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6" name="Elbow Connector 105">
            <a:extLst>
              <a:ext uri="{FF2B5EF4-FFF2-40B4-BE49-F238E27FC236}">
                <a16:creationId xmlns:a16="http://schemas.microsoft.com/office/drawing/2014/main" id="{EFFCB992-BA3C-448C-8E90-2A3598415066}"/>
              </a:ext>
            </a:extLst>
          </p:cNvPr>
          <p:cNvCxnSpPr>
            <a:cxnSpLocks/>
            <a:stCxn id="86" idx="0"/>
            <a:endCxn id="31" idx="2"/>
          </p:cNvCxnSpPr>
          <p:nvPr/>
        </p:nvCxnSpPr>
        <p:spPr>
          <a:xfrm rot="5400000" flipH="1" flipV="1">
            <a:off x="4509717" y="3317419"/>
            <a:ext cx="1456643" cy="1418649"/>
          </a:xfrm>
          <a:prstGeom prst="bentConnector3">
            <a:avLst>
              <a:gd name="adj1" fmla="val 7596"/>
            </a:avLst>
          </a:prstGeom>
          <a:ln w="15875">
            <a:tailEnd type="arrow" w="med" len="sm"/>
          </a:ln>
        </p:spPr>
        <p:style>
          <a:lnRef idx="1">
            <a:schemeClr val="dk1"/>
          </a:lnRef>
          <a:fillRef idx="0">
            <a:schemeClr val="dk1"/>
          </a:fillRef>
          <a:effectRef idx="0">
            <a:schemeClr val="dk1"/>
          </a:effectRef>
          <a:fontRef idx="minor">
            <a:schemeClr val="tx1"/>
          </a:fontRef>
        </p:style>
      </p:cxnSp>
      <p:sp>
        <p:nvSpPr>
          <p:cNvPr id="68" name="NumBox 5">
            <a:extLst>
              <a:ext uri="{FF2B5EF4-FFF2-40B4-BE49-F238E27FC236}">
                <a16:creationId xmlns:a16="http://schemas.microsoft.com/office/drawing/2014/main" id="{1BE196CF-D1B4-E836-36B6-F897033571EC}"/>
              </a:ext>
            </a:extLst>
          </p:cNvPr>
          <p:cNvSpPr/>
          <p:nvPr/>
        </p:nvSpPr>
        <p:spPr>
          <a:xfrm>
            <a:off x="4873724" y="4711011"/>
            <a:ext cx="274320" cy="2743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5</a:t>
            </a:r>
          </a:p>
        </p:txBody>
      </p:sp>
    </p:spTree>
    <p:extLst>
      <p:ext uri="{BB962C8B-B14F-4D97-AF65-F5344CB8AC3E}">
        <p14:creationId xmlns:p14="http://schemas.microsoft.com/office/powerpoint/2010/main" val="1813767264"/>
      </p:ext>
    </p:extLst>
  </p:cSld>
  <p:clrMapOvr>
    <a:masterClrMapping/>
  </p:clrMapOvr>
</p:sld>
</file>

<file path=ppt/theme/theme1.xml><?xml version="1.0" encoding="utf-8"?>
<a:theme xmlns:a="http://schemas.openxmlformats.org/drawingml/2006/main" name="Office Theme">
  <a:themeElements>
    <a:clrScheme name="AWS-architecture-icons">
      <a:dk1>
        <a:srgbClr val="232F3C"/>
      </a:dk1>
      <a:lt1>
        <a:srgbClr val="FAFAFA"/>
      </a:lt1>
      <a:dk2>
        <a:srgbClr val="545B63"/>
      </a:dk2>
      <a:lt2>
        <a:srgbClr val="E5ECEF"/>
      </a:lt2>
      <a:accent1>
        <a:srgbClr val="FF9900"/>
      </a:accent1>
      <a:accent2>
        <a:srgbClr val="F0613C"/>
      </a:accent2>
      <a:accent3>
        <a:srgbClr val="007CBD"/>
      </a:accent3>
      <a:accent4>
        <a:srgbClr val="00A0C8"/>
      </a:accent4>
      <a:accent5>
        <a:srgbClr val="1D8900"/>
      </a:accent5>
      <a:accent6>
        <a:srgbClr val="69AE34"/>
      </a:accent6>
      <a:hlink>
        <a:srgbClr val="007CBC"/>
      </a:hlink>
      <a:folHlink>
        <a:srgbClr val="007C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5836</TotalTime>
  <Words>3028</Words>
  <Application>Microsoft Macintosh PowerPoint</Application>
  <PresentationFormat>Widescreen</PresentationFormat>
  <Paragraphs>440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Amazon Ember</vt:lpstr>
      <vt:lpstr>AmazonEmber</vt:lpstr>
      <vt:lpstr>arial</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Amazon.com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Architecture Title</dc:title>
  <dc:subject/>
  <dc:creator>Amazon Web Services</dc:creator>
  <cp:keywords/>
  <dc:description/>
  <cp:lastModifiedBy>David Smith</cp:lastModifiedBy>
  <cp:revision>134</cp:revision>
  <dcterms:created xsi:type="dcterms:W3CDTF">2018-02-11T04:20:17Z</dcterms:created>
  <dcterms:modified xsi:type="dcterms:W3CDTF">2023-12-11T11:47:13Z</dcterms:modified>
  <cp:category/>
</cp:coreProperties>
</file>