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ED"/>
    <a:srgbClr val="D5DBDB"/>
    <a:srgbClr val="545B64"/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4206"/>
  </p:normalViewPr>
  <p:slideViewPr>
    <p:cSldViewPr>
      <p:cViewPr varScale="1">
        <p:scale>
          <a:sx n="73" d="100"/>
          <a:sy n="73" d="100"/>
        </p:scale>
        <p:origin x="968" y="192"/>
      </p:cViewPr>
      <p:guideLst>
        <p:guide orient="horz" pos="2160"/>
        <p:guide pos="5952"/>
        <p:guide pos="5664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AWS copyright text">
            <a:extLst>
              <a:ext uri="{FF2B5EF4-FFF2-40B4-BE49-F238E27FC236}">
                <a16:creationId xmlns:a16="http://schemas.microsoft.com/office/drawing/2014/main" id="{F49B8274-557F-7642-B09D-244509A45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45238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933" b="0" i="1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Reviewed for technical accuracy Month Day, 2022</a:t>
            </a: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2022, Amazon Web Services, Inc. or its affiliates. All rights reserved.</a:t>
            </a:r>
          </a:p>
        </p:txBody>
      </p:sp>
      <p:sp>
        <p:nvSpPr>
          <p:cNvPr id="10" name="AWS Reference Architecture text">
            <a:extLst>
              <a:ext uri="{FF2B5EF4-FFF2-40B4-BE49-F238E27FC236}">
                <a16:creationId xmlns:a16="http://schemas.microsoft.com/office/drawing/2014/main" id="{5EF8CEBA-0ED4-8243-9BCD-E9FD95F708AB}"/>
              </a:ext>
            </a:extLst>
          </p:cNvPr>
          <p:cNvSpPr txBox="1"/>
          <p:nvPr userDrawn="1"/>
        </p:nvSpPr>
        <p:spPr>
          <a:xfrm>
            <a:off x="5334000" y="6345238"/>
            <a:ext cx="2895599" cy="320040"/>
          </a:xfrm>
          <a:prstGeom prst="rect">
            <a:avLst/>
          </a:prstGeom>
          <a:noFill/>
        </p:spPr>
        <p:txBody>
          <a:bodyPr wrap="square" rIns="45720" rtlCol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FF9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Reference Architecture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75652" y="0"/>
            <a:ext cx="3216348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E311DE-0E95-2540-A73D-508B8213C38F}"/>
              </a:ext>
            </a:extLst>
          </p:cNvPr>
          <p:cNvCxnSpPr>
            <a:cxnSpLocks/>
          </p:cNvCxnSpPr>
          <p:nvPr/>
        </p:nvCxnSpPr>
        <p:spPr>
          <a:xfrm>
            <a:off x="1813094" y="3508996"/>
            <a:ext cx="701506" cy="0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/>
          <p:nvPr/>
        </p:nvCxnSpPr>
        <p:spPr>
          <a:xfrm>
            <a:off x="281372" y="1828800"/>
            <a:ext cx="8595360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281372" y="158447"/>
            <a:ext cx="85953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Guidance for Generating Product Descriptions with Bedrock on AWS</a:t>
            </a:r>
            <a:endParaRPr lang="en-US" sz="24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This architectural guidance outlines how to take basic input data—either product images or basic descriptions and data—from a client and use a combination of Amazon Rekognition and Amazon Bedrock to produce product descriptions.</a:t>
            </a:r>
          </a:p>
        </p:txBody>
      </p:sp>
      <p:sp>
        <p:nvSpPr>
          <p:cNvPr id="46" name="NumBox 6">
            <a:extLst>
              <a:ext uri="{FF2B5EF4-FFF2-40B4-BE49-F238E27FC236}">
                <a16:creationId xmlns:a16="http://schemas.microsoft.com/office/drawing/2014/main" id="{75F938A2-8C1D-F740-8DF5-0F1D9E603E4D}"/>
              </a:ext>
            </a:extLst>
          </p:cNvPr>
          <p:cNvSpPr/>
          <p:nvPr/>
        </p:nvSpPr>
        <p:spPr>
          <a:xfrm>
            <a:off x="9079200" y="46482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sp>
        <p:nvSpPr>
          <p:cNvPr id="47" name="NumBox 5">
            <a:extLst>
              <a:ext uri="{FF2B5EF4-FFF2-40B4-BE49-F238E27FC236}">
                <a16:creationId xmlns:a16="http://schemas.microsoft.com/office/drawing/2014/main" id="{A2290CE2-D8F1-634A-905A-BA66C42AEBC9}"/>
              </a:ext>
            </a:extLst>
          </p:cNvPr>
          <p:cNvSpPr/>
          <p:nvPr/>
        </p:nvSpPr>
        <p:spPr>
          <a:xfrm>
            <a:off x="9079200" y="39928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48" name="NumBox 4">
            <a:extLst>
              <a:ext uri="{FF2B5EF4-FFF2-40B4-BE49-F238E27FC236}">
                <a16:creationId xmlns:a16="http://schemas.microsoft.com/office/drawing/2014/main" id="{DB3429CA-DC02-CB4C-880D-98CA93789536}"/>
              </a:ext>
            </a:extLst>
          </p:cNvPr>
          <p:cNvSpPr/>
          <p:nvPr/>
        </p:nvSpPr>
        <p:spPr>
          <a:xfrm>
            <a:off x="9079200" y="33832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9" name="NumBox 3">
            <a:extLst>
              <a:ext uri="{FF2B5EF4-FFF2-40B4-BE49-F238E27FC236}">
                <a16:creationId xmlns:a16="http://schemas.microsoft.com/office/drawing/2014/main" id="{FBB6C579-1AAE-E74E-B11A-6E47F977F102}"/>
              </a:ext>
            </a:extLst>
          </p:cNvPr>
          <p:cNvSpPr/>
          <p:nvPr/>
        </p:nvSpPr>
        <p:spPr>
          <a:xfrm>
            <a:off x="9079200" y="274320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50" name="NumBox 2">
            <a:extLst>
              <a:ext uri="{FF2B5EF4-FFF2-40B4-BE49-F238E27FC236}">
                <a16:creationId xmlns:a16="http://schemas.microsoft.com/office/drawing/2014/main" id="{467C0ED0-7F8D-E04F-83B3-FF198C2806BF}"/>
              </a:ext>
            </a:extLst>
          </p:cNvPr>
          <p:cNvSpPr/>
          <p:nvPr/>
        </p:nvSpPr>
        <p:spPr>
          <a:xfrm>
            <a:off x="9079200" y="209361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51" name="NumBox 1">
            <a:extLst>
              <a:ext uri="{FF2B5EF4-FFF2-40B4-BE49-F238E27FC236}">
                <a16:creationId xmlns:a16="http://schemas.microsoft.com/office/drawing/2014/main" id="{61A833CA-45E5-DA44-9841-E3816A71ECCE}"/>
              </a:ext>
            </a:extLst>
          </p:cNvPr>
          <p:cNvSpPr/>
          <p:nvPr/>
        </p:nvSpPr>
        <p:spPr>
          <a:xfrm>
            <a:off x="9079053" y="1621128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372600" y="1524000"/>
            <a:ext cx="2819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client initiates a request to the</a:t>
            </a:r>
            <a:r>
              <a:rPr lang="en-US" sz="105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Amazon API Gateway </a:t>
            </a: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REST API.</a:t>
            </a:r>
          </a:p>
          <a:p>
            <a:pPr>
              <a:spcAft>
                <a:spcPts val="1200"/>
              </a:spcAft>
            </a:pPr>
            <a:r>
              <a:rPr lang="en-US" sz="105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API Gateway </a:t>
            </a: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passes the request to </a:t>
            </a:r>
            <a:r>
              <a:rPr lang="en-US" sz="105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t</a:t>
            </a: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hrough a proxy integration.</a:t>
            </a:r>
          </a:p>
          <a:p>
            <a:pPr>
              <a:spcAft>
                <a:spcPts val="1200"/>
              </a:spcAft>
            </a:pP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 operating on product image inputs, </a:t>
            </a:r>
            <a:r>
              <a:rPr lang="en-US" sz="105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05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</a:t>
            </a: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calls </a:t>
            </a:r>
            <a:r>
              <a:rPr lang="en-US" sz="105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Rekognition </a:t>
            </a: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detect objects in the image.</a:t>
            </a:r>
          </a:p>
          <a:p>
            <a:pPr>
              <a:spcAft>
                <a:spcPts val="1200"/>
              </a:spcAft>
            </a:pPr>
            <a:r>
              <a:rPr lang="en-US" sz="105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</a:t>
            </a: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calls LLMs hosted by </a:t>
            </a:r>
            <a:r>
              <a:rPr lang="en-US" sz="105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Bedrock</a:t>
            </a: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such as the Amazon Titan language models, to generate product descriptions.</a:t>
            </a:r>
          </a:p>
          <a:p>
            <a:pPr>
              <a:spcAft>
                <a:spcPts val="1200"/>
              </a:spcAft>
            </a:pP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response is passed back from </a:t>
            </a:r>
            <a:r>
              <a:rPr lang="en-US" sz="105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 </a:t>
            </a: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</a:t>
            </a:r>
            <a:r>
              <a:rPr lang="en-US" sz="105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API Gateway</a:t>
            </a: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Finally, HTTP response from </a:t>
            </a:r>
            <a:r>
              <a:rPr lang="en-US" sz="105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API Gateway</a:t>
            </a: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is returned to the client.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D9BFE0-D286-3594-6B73-CA050F7A16FA}"/>
              </a:ext>
            </a:extLst>
          </p:cNvPr>
          <p:cNvGrpSpPr/>
          <p:nvPr/>
        </p:nvGrpSpPr>
        <p:grpSpPr>
          <a:xfrm>
            <a:off x="2371800" y="3204196"/>
            <a:ext cx="1468727" cy="1509512"/>
            <a:chOff x="594778" y="2642019"/>
            <a:chExt cx="1468727" cy="1509512"/>
          </a:xfrm>
        </p:grpSpPr>
        <p:sp>
          <p:nvSpPr>
            <p:cNvPr id="2" name="TextBox 16">
              <a:extLst>
                <a:ext uri="{FF2B5EF4-FFF2-40B4-BE49-F238E27FC236}">
                  <a16:creationId xmlns:a16="http://schemas.microsoft.com/office/drawing/2014/main" id="{8BC9EAED-C5E9-095E-7748-F511A1C66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778" y="3505200"/>
              <a:ext cx="146872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  <p:pic>
          <p:nvPicPr>
            <p:cNvPr id="3" name="Graphic 6">
              <a:extLst>
                <a:ext uri="{FF2B5EF4-FFF2-40B4-BE49-F238E27FC236}">
                  <a16:creationId xmlns:a16="http://schemas.microsoft.com/office/drawing/2014/main" id="{71101775-50A6-60DC-8214-4B6620BC5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914400" y="2642019"/>
              <a:ext cx="829484" cy="829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9DD5D6-8F05-98C4-A3CE-5D01E43DF3F6}"/>
              </a:ext>
            </a:extLst>
          </p:cNvPr>
          <p:cNvGrpSpPr/>
          <p:nvPr/>
        </p:nvGrpSpPr>
        <p:grpSpPr>
          <a:xfrm>
            <a:off x="6792785" y="2152811"/>
            <a:ext cx="1690613" cy="1493345"/>
            <a:chOff x="6853701" y="2421716"/>
            <a:chExt cx="1690613" cy="1493345"/>
          </a:xfrm>
        </p:grpSpPr>
        <p:sp>
          <p:nvSpPr>
            <p:cNvPr id="4" name="TextBox 16">
              <a:extLst>
                <a:ext uri="{FF2B5EF4-FFF2-40B4-BE49-F238E27FC236}">
                  <a16:creationId xmlns:a16="http://schemas.microsoft.com/office/drawing/2014/main" id="{A5523996-2F96-FFEB-F8E9-2B3CB31BB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3701" y="3268730"/>
              <a:ext cx="169061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Rekognition 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284079B-A431-A7E1-852D-BF256D0F3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84266" y="2421716"/>
              <a:ext cx="829484" cy="82948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3C61B4-1F82-DFB9-BA9B-FFF814D3DC39}"/>
              </a:ext>
            </a:extLst>
          </p:cNvPr>
          <p:cNvGrpSpPr/>
          <p:nvPr/>
        </p:nvGrpSpPr>
        <p:grpSpPr>
          <a:xfrm>
            <a:off x="4100137" y="3229632"/>
            <a:ext cx="2031475" cy="1248584"/>
            <a:chOff x="4419600" y="2409016"/>
            <a:chExt cx="2031475" cy="1248584"/>
          </a:xfrm>
        </p:grpSpPr>
        <p:sp>
          <p:nvSpPr>
            <p:cNvPr id="6" name="TextBox 17">
              <a:extLst>
                <a:ext uri="{FF2B5EF4-FFF2-40B4-BE49-F238E27FC236}">
                  <a16:creationId xmlns:a16="http://schemas.microsoft.com/office/drawing/2014/main" id="{CAAD4B94-5960-5316-1593-BC12F8CA3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288268"/>
              <a:ext cx="2031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pic>
          <p:nvPicPr>
            <p:cNvPr id="7" name="Graphic 13">
              <a:extLst>
                <a:ext uri="{FF2B5EF4-FFF2-40B4-BE49-F238E27FC236}">
                  <a16:creationId xmlns:a16="http://schemas.microsoft.com/office/drawing/2014/main" id="{D79F06A1-5C83-281A-BEB1-192DE737B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5022041" y="2409016"/>
              <a:ext cx="829484" cy="829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59F040-F44F-3DA7-8304-495F4BF630F3}"/>
              </a:ext>
            </a:extLst>
          </p:cNvPr>
          <p:cNvGrpSpPr/>
          <p:nvPr/>
        </p:nvGrpSpPr>
        <p:grpSpPr>
          <a:xfrm>
            <a:off x="685800" y="3229632"/>
            <a:ext cx="1073150" cy="1268440"/>
            <a:chOff x="2069211" y="2465360"/>
            <a:chExt cx="1073150" cy="1268440"/>
          </a:xfrm>
        </p:grpSpPr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2696055A-72C7-0F7A-E225-5F63C868F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9211" y="3364468"/>
              <a:ext cx="10731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F66F268-0A8F-35D7-9542-EE9A0923F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03421" y="2465360"/>
              <a:ext cx="829484" cy="829484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54F74-088B-EDCF-7C45-37BACEC4EB59}"/>
              </a:ext>
            </a:extLst>
          </p:cNvPr>
          <p:cNvSpPr/>
          <p:nvPr/>
        </p:nvSpPr>
        <p:spPr>
          <a:xfrm>
            <a:off x="7086600" y="4713708"/>
            <a:ext cx="1476243" cy="1077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10000"/>
                  </a:schemeClr>
                </a:solidFill>
              </a:rPr>
              <a:t>Amazon Bedrock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5678B0-D497-02EE-9DB9-52ACECC99786}"/>
              </a:ext>
            </a:extLst>
          </p:cNvPr>
          <p:cNvCxnSpPr>
            <a:cxnSpLocks/>
          </p:cNvCxnSpPr>
          <p:nvPr/>
        </p:nvCxnSpPr>
        <p:spPr>
          <a:xfrm>
            <a:off x="3733800" y="3508996"/>
            <a:ext cx="701506" cy="0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84129-D778-353B-E397-CD91BDF0084C}"/>
              </a:ext>
            </a:extLst>
          </p:cNvPr>
          <p:cNvCxnSpPr>
            <a:cxnSpLocks/>
          </p:cNvCxnSpPr>
          <p:nvPr/>
        </p:nvCxnSpPr>
        <p:spPr>
          <a:xfrm flipV="1">
            <a:off x="5630982" y="2746996"/>
            <a:ext cx="1531818" cy="654724"/>
          </a:xfrm>
          <a:prstGeom prst="straightConnector1">
            <a:avLst/>
          </a:prstGeom>
          <a:ln w="381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0D5542-801D-8AD5-5948-8102F028DC7F}"/>
              </a:ext>
            </a:extLst>
          </p:cNvPr>
          <p:cNvCxnSpPr>
            <a:cxnSpLocks/>
          </p:cNvCxnSpPr>
          <p:nvPr/>
        </p:nvCxnSpPr>
        <p:spPr>
          <a:xfrm>
            <a:off x="5608262" y="3813796"/>
            <a:ext cx="1325938" cy="899912"/>
          </a:xfrm>
          <a:prstGeom prst="straightConnector1">
            <a:avLst/>
          </a:prstGeom>
          <a:ln w="381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9B15D-E6CC-2346-DD3D-DC524597D062}"/>
              </a:ext>
            </a:extLst>
          </p:cNvPr>
          <p:cNvCxnSpPr>
            <a:cxnSpLocks/>
          </p:cNvCxnSpPr>
          <p:nvPr/>
        </p:nvCxnSpPr>
        <p:spPr>
          <a:xfrm>
            <a:off x="1813094" y="3737596"/>
            <a:ext cx="701506" cy="0"/>
          </a:xfrm>
          <a:prstGeom prst="straightConnector1">
            <a:avLst/>
          </a:prstGeom>
          <a:ln w="38100">
            <a:solidFill>
              <a:srgbClr val="545B6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779501-7DC8-1A80-9583-BE5A1F943C82}"/>
              </a:ext>
            </a:extLst>
          </p:cNvPr>
          <p:cNvCxnSpPr>
            <a:cxnSpLocks/>
          </p:cNvCxnSpPr>
          <p:nvPr/>
        </p:nvCxnSpPr>
        <p:spPr>
          <a:xfrm>
            <a:off x="3733800" y="3737596"/>
            <a:ext cx="701506" cy="0"/>
          </a:xfrm>
          <a:prstGeom prst="straightConnector1">
            <a:avLst/>
          </a:prstGeom>
          <a:ln w="38100">
            <a:solidFill>
              <a:srgbClr val="545B6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NumBox 1">
            <a:extLst>
              <a:ext uri="{FF2B5EF4-FFF2-40B4-BE49-F238E27FC236}">
                <a16:creationId xmlns:a16="http://schemas.microsoft.com/office/drawing/2014/main" id="{B8699006-BD86-77F9-C658-D1BC52A72BD7}"/>
              </a:ext>
            </a:extLst>
          </p:cNvPr>
          <p:cNvSpPr/>
          <p:nvPr/>
        </p:nvSpPr>
        <p:spPr>
          <a:xfrm>
            <a:off x="1966010" y="3006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26" name="NumBox 2">
            <a:extLst>
              <a:ext uri="{FF2B5EF4-FFF2-40B4-BE49-F238E27FC236}">
                <a16:creationId xmlns:a16="http://schemas.microsoft.com/office/drawing/2014/main" id="{2F96D57B-AD81-CA66-8CA2-C06E52846D1F}"/>
              </a:ext>
            </a:extLst>
          </p:cNvPr>
          <p:cNvSpPr/>
          <p:nvPr/>
        </p:nvSpPr>
        <p:spPr>
          <a:xfrm>
            <a:off x="3917854" y="300607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27" name="NumBox 3">
            <a:extLst>
              <a:ext uri="{FF2B5EF4-FFF2-40B4-BE49-F238E27FC236}">
                <a16:creationId xmlns:a16="http://schemas.microsoft.com/office/drawing/2014/main" id="{EA245812-921C-DCCF-E2AD-58BEDB3BC9C4}"/>
              </a:ext>
            </a:extLst>
          </p:cNvPr>
          <p:cNvSpPr/>
          <p:nvPr/>
        </p:nvSpPr>
        <p:spPr>
          <a:xfrm>
            <a:off x="6096000" y="25450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28" name="NumBox 4">
            <a:extLst>
              <a:ext uri="{FF2B5EF4-FFF2-40B4-BE49-F238E27FC236}">
                <a16:creationId xmlns:a16="http://schemas.microsoft.com/office/drawing/2014/main" id="{8D626D88-AE9B-B4F8-0B82-E7B311225E20}"/>
              </a:ext>
            </a:extLst>
          </p:cNvPr>
          <p:cNvSpPr/>
          <p:nvPr/>
        </p:nvSpPr>
        <p:spPr>
          <a:xfrm>
            <a:off x="6096000" y="4526280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29" name="NumBox 5">
            <a:extLst>
              <a:ext uri="{FF2B5EF4-FFF2-40B4-BE49-F238E27FC236}">
                <a16:creationId xmlns:a16="http://schemas.microsoft.com/office/drawing/2014/main" id="{E7021164-1AE3-2403-3DC8-73F7E2478320}"/>
              </a:ext>
            </a:extLst>
          </p:cNvPr>
          <p:cNvSpPr/>
          <p:nvPr/>
        </p:nvSpPr>
        <p:spPr>
          <a:xfrm>
            <a:off x="3937583" y="3930217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30" name="NumBox 6">
            <a:extLst>
              <a:ext uri="{FF2B5EF4-FFF2-40B4-BE49-F238E27FC236}">
                <a16:creationId xmlns:a16="http://schemas.microsoft.com/office/drawing/2014/main" id="{479F35E6-AF41-34F8-6A37-3690116EFC66}"/>
              </a:ext>
            </a:extLst>
          </p:cNvPr>
          <p:cNvSpPr/>
          <p:nvPr/>
        </p:nvSpPr>
        <p:spPr>
          <a:xfrm>
            <a:off x="1975305" y="3932031"/>
            <a:ext cx="27432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0666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165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Office Theme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Microsoft Office User</cp:lastModifiedBy>
  <cp:revision>89</cp:revision>
  <dcterms:created xsi:type="dcterms:W3CDTF">2018-02-11T04:20:17Z</dcterms:created>
  <dcterms:modified xsi:type="dcterms:W3CDTF">2023-08-22T20:37:13Z</dcterms:modified>
  <cp:category/>
</cp:coreProperties>
</file>