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E4F119-03EE-4E9D-A21D-887EC7448B7C}">
          <p14:sldIdLst>
            <p14:sldId id="260"/>
            <p14:sldId id="262"/>
          </p14:sldIdLst>
        </p14:section>
        <p14:section name="PDF" id="{EE21F0BD-15DB-4120-AA91-A7DDD4DE19D0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DED"/>
    <a:srgbClr val="D5DBDB"/>
    <a:srgbClr val="545B64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1" autoAdjust="0"/>
    <p:restoredTop sz="86517" autoAdjust="0"/>
  </p:normalViewPr>
  <p:slideViewPr>
    <p:cSldViewPr>
      <p:cViewPr varScale="1">
        <p:scale>
          <a:sx n="135" d="100"/>
          <a:sy n="135" d="100"/>
        </p:scale>
        <p:origin x="1552" y="168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096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5/15/25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5A56D-8B69-E3EA-5A74-9C9510DE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37F00-83D7-C4BD-5098-FDFCB9D16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95E11-5E8A-F90E-5D75-0B58193CC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7E841-A2F5-08CF-7B96-28C80BC5B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3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93DB2-EB54-C4C2-E061-17F71811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562B9-54EB-4758-C61A-70D31A9C2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DDEAF-55E8-5ADA-8FF5-67B58D78B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C079B-578D-9DC4-94FA-6F87FFF08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1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40B58-EC08-B064-4FBE-740EF66D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CE1BE-33F6-4B2D-064D-F8D81F447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A32B9-C0C9-63E7-18C0-D6496C884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37761-CCF0-893F-07AE-5EBE8DBA0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85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D8B9-B6A2-4457-C915-C85210C6F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6DEE0-F022-1D7C-1A41-418ECF57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7D018-57E7-AADC-9ED9-965888FBE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A771-5DA1-04B3-F1E3-060DDA3D9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1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76454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rial" panose="020B0604020202020204" pitchFamily="34" charset="0"/>
                <a:ea typeface="Amazon Ember" charset="0"/>
                <a:cs typeface="Arial" panose="020B0604020202020204" pitchFamily="34" charset="0"/>
              </a:rPr>
              <a:t>Reviewed for technical accuracy April 3, 2025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rial" panose="020B0604020202020204" pitchFamily="34" charset="0"/>
                <a:ea typeface="Amazon Ember" charset="0"/>
                <a:cs typeface="Arial" panose="020B0604020202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mazon Ember" panose="020B06030202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svg"/><Relationship Id="rId47" Type="http://schemas.openxmlformats.org/officeDocument/2006/relationships/hyperlink" Target="https://docs.litellm.ai/" TargetMode="External"/><Relationship Id="rId50" Type="http://schemas.openxmlformats.org/officeDocument/2006/relationships/hyperlink" Target="http://---/content/aws.amazon.com/staging/en_US/elasticloadbalancing/application-load-balancer.html" TargetMode="External"/><Relationship Id="rId55" Type="http://schemas.openxmlformats.org/officeDocument/2006/relationships/hyperlink" Target="http://---/content/aws.amazon.com/staging/en_US/fargate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9" Type="http://schemas.openxmlformats.org/officeDocument/2006/relationships/image" Target="../media/image29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hyperlink" Target="http://---/content/aws.amazon.com/staging/en_US/certificate-manager.html" TargetMode="External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http://---/content/aws.amazon.com/staging/en_US/route53.html" TargetMode="External"/><Relationship Id="rId56" Type="http://schemas.openxmlformats.org/officeDocument/2006/relationships/hyperlink" Target="http://---/content/aws.amazon.com/staging/en_US/bedrock.html" TargetMode="External"/><Relationship Id="rId8" Type="http://schemas.openxmlformats.org/officeDocument/2006/relationships/image" Target="../media/image8.svg"/><Relationship Id="rId51" Type="http://schemas.openxmlformats.org/officeDocument/2006/relationships/hyperlink" Target="http://---/content/aws.amazon.com/staging/en_US/ecs.html" TargetMode="External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hyperlink" Target="http://---/content/aws.amazon.com/staging/en_US/ec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svg"/><Relationship Id="rId49" Type="http://schemas.openxmlformats.org/officeDocument/2006/relationships/hyperlink" Target="http://---/content/aws.amazon.com/staging/en_US/waf.html" TargetMode="External"/><Relationship Id="rId57" Type="http://schemas.openxmlformats.org/officeDocument/2006/relationships/hyperlink" Target="https://docs.aws.amazon.com/bedrock/latest/userguide/model-access-modify.html" TargetMode="External"/><Relationship Id="rId10" Type="http://schemas.openxmlformats.org/officeDocument/2006/relationships/image" Target="../media/image10.svg"/><Relationship Id="rId31" Type="http://schemas.openxmlformats.org/officeDocument/2006/relationships/image" Target="../media/image31.svg"/><Relationship Id="rId44" Type="http://schemas.openxmlformats.org/officeDocument/2006/relationships/image" Target="../media/image44.svg"/><Relationship Id="rId52" Type="http://schemas.openxmlformats.org/officeDocument/2006/relationships/hyperlink" Target="http://---/content/aws.amazon.com/staging/en_US/eks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svg"/><Relationship Id="rId47" Type="http://schemas.openxmlformats.org/officeDocument/2006/relationships/hyperlink" Target="http://---/content/aws.amazon.com/staging/en_US/elasticache.html" TargetMode="External"/><Relationship Id="rId50" Type="http://schemas.openxmlformats.org/officeDocument/2006/relationships/hyperlink" Target="http://---/content/aws.amazon.com/staging/en_US/s3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29" Type="http://schemas.openxmlformats.org/officeDocument/2006/relationships/image" Target="../media/image29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svg"/><Relationship Id="rId49" Type="http://schemas.openxmlformats.org/officeDocument/2006/relationships/hyperlink" Target="http://---/content/aws.amazon.com/staging/en_US/secrets-manager.html" TargetMode="External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sv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http://---/content/aws.amazon.com/staging/en_US/rds.html" TargetMode="External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svg"/><Relationship Id="rId47" Type="http://schemas.openxmlformats.org/officeDocument/2006/relationships/hyperlink" Target="https://docs.litellm.ai/" TargetMode="External"/><Relationship Id="rId50" Type="http://schemas.openxmlformats.org/officeDocument/2006/relationships/hyperlink" Target="http://---/content/aws.amazon.com/staging/en_US/elasticloadbalancing/application-load-balancer.html" TargetMode="External"/><Relationship Id="rId55" Type="http://schemas.openxmlformats.org/officeDocument/2006/relationships/hyperlink" Target="http://---/content/aws.amazon.com/staging/en_US/fargate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9" Type="http://schemas.openxmlformats.org/officeDocument/2006/relationships/image" Target="../media/image29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3" Type="http://schemas.openxmlformats.org/officeDocument/2006/relationships/hyperlink" Target="http://---/content/aws.amazon.com/staging/en_US/certificate-manager.html" TargetMode="External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http://---/content/aws.amazon.com/staging/en_US/route53.html" TargetMode="External"/><Relationship Id="rId56" Type="http://schemas.openxmlformats.org/officeDocument/2006/relationships/hyperlink" Target="http://---/content/aws.amazon.com/staging/en_US/bedrock.html" TargetMode="External"/><Relationship Id="rId8" Type="http://schemas.openxmlformats.org/officeDocument/2006/relationships/image" Target="../media/image8.svg"/><Relationship Id="rId51" Type="http://schemas.openxmlformats.org/officeDocument/2006/relationships/hyperlink" Target="http://---/content/aws.amazon.com/staging/en_US/ecs.html" TargetMode="External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hyperlink" Target="http://---/content/aws.amazon.com/staging/en_US/ec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svg"/><Relationship Id="rId49" Type="http://schemas.openxmlformats.org/officeDocument/2006/relationships/hyperlink" Target="http://---/content/aws.amazon.com/staging/en_US/waf.html" TargetMode="External"/><Relationship Id="rId57" Type="http://schemas.openxmlformats.org/officeDocument/2006/relationships/hyperlink" Target="https://docs.aws.amazon.com/bedrock/latest/userguide/model-access-modify.html" TargetMode="External"/><Relationship Id="rId10" Type="http://schemas.openxmlformats.org/officeDocument/2006/relationships/image" Target="../media/image10.svg"/><Relationship Id="rId31" Type="http://schemas.openxmlformats.org/officeDocument/2006/relationships/image" Target="../media/image31.svg"/><Relationship Id="rId44" Type="http://schemas.openxmlformats.org/officeDocument/2006/relationships/image" Target="../media/image44.svg"/><Relationship Id="rId52" Type="http://schemas.openxmlformats.org/officeDocument/2006/relationships/hyperlink" Target="http://---/content/aws.amazon.com/staging/en_US/eks.html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svg"/><Relationship Id="rId47" Type="http://schemas.openxmlformats.org/officeDocument/2006/relationships/hyperlink" Target="http://---/content/aws.amazon.com/staging/en_US/elasticache.html" TargetMode="External"/><Relationship Id="rId50" Type="http://schemas.openxmlformats.org/officeDocument/2006/relationships/hyperlink" Target="http://---/content/aws.amazon.com/staging/en_US/s3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9" Type="http://schemas.openxmlformats.org/officeDocument/2006/relationships/image" Target="../media/image29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sv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svg"/><Relationship Id="rId49" Type="http://schemas.openxmlformats.org/officeDocument/2006/relationships/hyperlink" Target="http://---/content/aws.amazon.com/staging/en_US/secrets-manager.html" TargetMode="External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svg"/><Relationship Id="rId44" Type="http://schemas.openxmlformats.org/officeDocument/2006/relationships/image" Target="../media/image44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http://---/content/aws.amazon.com/staging/en_US/rds.html" TargetMode="External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svg"/><Relationship Id="rId46" Type="http://schemas.openxmlformats.org/officeDocument/2006/relationships/image" Target="../media/image46.sv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E3D5F-9403-D5A4-3D67-FA3588C9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C4989FD9-B526-AC12-CA8D-E94534E056BC}"/>
              </a:ext>
            </a:extLst>
          </p:cNvPr>
          <p:cNvSpPr/>
          <p:nvPr/>
        </p:nvSpPr>
        <p:spPr>
          <a:xfrm>
            <a:off x="8975652" y="0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9AE280E5-F47E-A7DC-4434-466B1A8F7D0E}"/>
              </a:ext>
            </a:extLst>
          </p:cNvPr>
          <p:cNvCxnSpPr/>
          <p:nvPr/>
        </p:nvCxnSpPr>
        <p:spPr>
          <a:xfrm>
            <a:off x="31890" y="920171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E5D11DA5-012A-ACC5-D13A-8259FDC478AA}"/>
              </a:ext>
            </a:extLst>
          </p:cNvPr>
          <p:cNvSpPr txBox="1"/>
          <p:nvPr/>
        </p:nvSpPr>
        <p:spPr>
          <a:xfrm>
            <a:off x="71717" y="51984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architecture diagram demonstrates how to deploy with Amazon ECS or Amazon EKS container orchestration running on AWS. This slide shows Steps 1-4.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7EA77C-F37E-8781-217C-850169F3AB8B}"/>
              </a:ext>
            </a:extLst>
          </p:cNvPr>
          <p:cNvSpPr>
            <a:spLocks noChangeAspect="1"/>
          </p:cNvSpPr>
          <p:nvPr/>
        </p:nvSpPr>
        <p:spPr bwMode="auto">
          <a:xfrm>
            <a:off x="9030008" y="13560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6FDC8-F7FE-603C-0865-A8886951A26B}"/>
              </a:ext>
            </a:extLst>
          </p:cNvPr>
          <p:cNvSpPr>
            <a:spLocks noChangeAspect="1"/>
          </p:cNvSpPr>
          <p:nvPr/>
        </p:nvSpPr>
        <p:spPr bwMode="auto">
          <a:xfrm>
            <a:off x="9034458" y="123383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8342C3-0098-15D8-3166-E60D02461574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293655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9" name="Title text box">
            <a:extLst>
              <a:ext uri="{FF2B5EF4-FFF2-40B4-BE49-F238E27FC236}">
                <a16:creationId xmlns:a16="http://schemas.microsoft.com/office/drawing/2014/main" id="{4F74FC6A-2326-9A20-8C95-A3ED1A5CE80B}"/>
              </a:ext>
            </a:extLst>
          </p:cNvPr>
          <p:cNvSpPr txBox="1"/>
          <p:nvPr/>
        </p:nvSpPr>
        <p:spPr>
          <a:xfrm>
            <a:off x="48444" y="9602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Guidance for Multi-Provider Generative AI Gateway on AWS</a:t>
            </a:r>
            <a:endParaRPr lang="en-US" sz="2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F77C5B-343F-E30D-99E2-B38B7A7D7955}"/>
              </a:ext>
            </a:extLst>
          </p:cNvPr>
          <p:cNvGrpSpPr/>
          <p:nvPr/>
        </p:nvGrpSpPr>
        <p:grpSpPr>
          <a:xfrm>
            <a:off x="76200" y="2817960"/>
            <a:ext cx="1111451" cy="1021600"/>
            <a:chOff x="41275" y="1813139"/>
            <a:chExt cx="1111451" cy="1021600"/>
          </a:xfrm>
        </p:grpSpPr>
        <p:pic>
          <p:nvPicPr>
            <p:cNvPr id="11" name="Graphic 10" descr="Client resource icon for the General Icons category.">
              <a:extLst>
                <a:ext uri="{FF2B5EF4-FFF2-40B4-BE49-F238E27FC236}">
                  <a16:creationId xmlns:a16="http://schemas.microsoft.com/office/drawing/2014/main" id="{20634EF9-C4AD-A2FF-477E-59BAFD205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4" name="Rectangle 13" descr="Generic group.">
              <a:extLst>
                <a:ext uri="{FF2B5EF4-FFF2-40B4-BE49-F238E27FC236}">
                  <a16:creationId xmlns:a16="http://schemas.microsoft.com/office/drawing/2014/main" id="{74B7FC9C-38CF-C787-80D7-CE6D557E8491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9A92B8-9A06-C5DF-8154-BC0667E9A5A5}"/>
                </a:ext>
              </a:extLst>
            </p:cNvPr>
            <p:cNvSpPr txBox="1"/>
            <p:nvPr/>
          </p:nvSpPr>
          <p:spPr>
            <a:xfrm>
              <a:off x="291596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346C2-8C3D-04F2-77D2-A8BA8539AF7E}"/>
              </a:ext>
            </a:extLst>
          </p:cNvPr>
          <p:cNvGrpSpPr/>
          <p:nvPr/>
        </p:nvGrpSpPr>
        <p:grpSpPr>
          <a:xfrm>
            <a:off x="1375279" y="1391107"/>
            <a:ext cx="6320921" cy="4716027"/>
            <a:chOff x="1375279" y="945932"/>
            <a:chExt cx="6460195" cy="4716027"/>
          </a:xfrm>
        </p:grpSpPr>
        <p:sp>
          <p:nvSpPr>
            <p:cNvPr id="62" name="Rectangle 61" descr="Region group">
              <a:extLst>
                <a:ext uri="{FF2B5EF4-FFF2-40B4-BE49-F238E27FC236}">
                  <a16:creationId xmlns:a16="http://schemas.microsoft.com/office/drawing/2014/main" id="{8FDC64B4-FF53-6330-5CD1-75A0EF805FAE}"/>
                </a:ext>
              </a:extLst>
            </p:cNvPr>
            <p:cNvSpPr/>
            <p:nvPr/>
          </p:nvSpPr>
          <p:spPr>
            <a:xfrm>
              <a:off x="1375279" y="945933"/>
              <a:ext cx="6460195" cy="471602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63" name="Graphic 62" descr="Region group icon.">
              <a:extLst>
                <a:ext uri="{FF2B5EF4-FFF2-40B4-BE49-F238E27FC236}">
                  <a16:creationId xmlns:a16="http://schemas.microsoft.com/office/drawing/2014/main" id="{66C5502A-5A1F-0978-A6BC-CDF4272EC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83871" y="945932"/>
              <a:ext cx="274320" cy="274320"/>
            </a:xfrm>
            <a:prstGeom prst="rect">
              <a:avLst/>
            </a:prstGeom>
          </p:spPr>
        </p:pic>
      </p:grpSp>
      <p:pic>
        <p:nvPicPr>
          <p:cNvPr id="64" name="Graphic 63" descr="AWS Cloud group icon with cloud.">
            <a:extLst>
              <a:ext uri="{FF2B5EF4-FFF2-40B4-BE49-F238E27FC236}">
                <a16:creationId xmlns:a16="http://schemas.microsoft.com/office/drawing/2014/main" id="{5E86ED50-F2FB-91C9-5AD4-1875D975A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23499" y="1087689"/>
            <a:ext cx="274320" cy="274320"/>
          </a:xfrm>
          <a:prstGeom prst="rect">
            <a:avLst/>
          </a:prstGeom>
        </p:spPr>
      </p:pic>
      <p:pic>
        <p:nvPicPr>
          <p:cNvPr id="65" name="Graphic 64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4355477F-7328-C312-C537-6DF31BF1A4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0" y="5307374"/>
            <a:ext cx="365760" cy="365760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3CECA672-D01E-4C44-5115-50D159642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2" y="5681769"/>
            <a:ext cx="4770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C6C2938-84BA-1663-9F5B-9FBC2C537C69}"/>
              </a:ext>
            </a:extLst>
          </p:cNvPr>
          <p:cNvGrpSpPr/>
          <p:nvPr/>
        </p:nvGrpSpPr>
        <p:grpSpPr>
          <a:xfrm>
            <a:off x="8089933" y="2168842"/>
            <a:ext cx="575799" cy="622565"/>
            <a:chOff x="8113996" y="1465109"/>
            <a:chExt cx="575799" cy="622565"/>
          </a:xfrm>
        </p:grpSpPr>
        <p:pic>
          <p:nvPicPr>
            <p:cNvPr id="72" name="Picture 2" descr="OpenAI Logo PNG With Transparent Background">
              <a:extLst>
                <a:ext uri="{FF2B5EF4-FFF2-40B4-BE49-F238E27FC236}">
                  <a16:creationId xmlns:a16="http://schemas.microsoft.com/office/drawing/2014/main" id="{311F331E-C416-3BA4-9643-1D59F4A891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98" y="146510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739CD7-FB94-6059-24A1-E5367CF33C3B}"/>
                </a:ext>
              </a:extLst>
            </p:cNvPr>
            <p:cNvSpPr txBox="1"/>
            <p:nvPr/>
          </p:nvSpPr>
          <p:spPr>
            <a:xfrm>
              <a:off x="8113996" y="1856842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OpenAI</a:t>
              </a:r>
            </a:p>
          </p:txBody>
        </p:sp>
      </p:grpSp>
      <p:pic>
        <p:nvPicPr>
          <p:cNvPr id="74" name="Graphic 73" descr="Amazon Bedrock service icon.">
            <a:extLst>
              <a:ext uri="{FF2B5EF4-FFF2-40B4-BE49-F238E27FC236}">
                <a16:creationId xmlns:a16="http://schemas.microsoft.com/office/drawing/2014/main" id="{2E9E4320-9E90-5322-F310-6BEDF8B360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16790" y="1981200"/>
            <a:ext cx="365760" cy="365760"/>
          </a:xfrm>
          <a:prstGeom prst="rect">
            <a:avLst/>
          </a:prstGeom>
        </p:spPr>
      </p:pic>
      <p:sp>
        <p:nvSpPr>
          <p:cNvPr id="75" name="TextBox 12">
            <a:extLst>
              <a:ext uri="{FF2B5EF4-FFF2-40B4-BE49-F238E27FC236}">
                <a16:creationId xmlns:a16="http://schemas.microsoft.com/office/drawing/2014/main" id="{D570954D-9C30-A038-F7F6-4DBDFBCB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2364461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964F78-4A79-64B1-269C-5343BF10A107}"/>
              </a:ext>
            </a:extLst>
          </p:cNvPr>
          <p:cNvGrpSpPr/>
          <p:nvPr/>
        </p:nvGrpSpPr>
        <p:grpSpPr>
          <a:xfrm>
            <a:off x="8060128" y="3003070"/>
            <a:ext cx="671979" cy="559279"/>
            <a:chOff x="8084191" y="2299337"/>
            <a:chExt cx="671979" cy="559279"/>
          </a:xfrm>
        </p:grpSpPr>
        <p:pic>
          <p:nvPicPr>
            <p:cNvPr id="77" name="Picture 6" descr="Anthropic Icon icon PNG and Free SVG Download | Streamline">
              <a:extLst>
                <a:ext uri="{FF2B5EF4-FFF2-40B4-BE49-F238E27FC236}">
                  <a16:creationId xmlns:a16="http://schemas.microsoft.com/office/drawing/2014/main" id="{66543666-21CF-686D-026A-61C8B3548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229933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9F28884-1479-2AC3-86F6-F5F2C4E19EA9}"/>
                </a:ext>
              </a:extLst>
            </p:cNvPr>
            <p:cNvSpPr txBox="1"/>
            <p:nvPr/>
          </p:nvSpPr>
          <p:spPr>
            <a:xfrm>
              <a:off x="8084191" y="2627784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Anthropic</a:t>
              </a:r>
            </a:p>
          </p:txBody>
        </p:sp>
      </p:grpSp>
      <p:pic>
        <p:nvPicPr>
          <p:cNvPr id="79" name="Graphic 17" descr="AWS Secrets Manager service icon.">
            <a:extLst>
              <a:ext uri="{FF2B5EF4-FFF2-40B4-BE49-F238E27FC236}">
                <a16:creationId xmlns:a16="http://schemas.microsoft.com/office/drawing/2014/main" id="{F1C84AA1-4141-E843-364F-79A5C66E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515911" y="1655072"/>
            <a:ext cx="349243" cy="3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1">
            <a:extLst>
              <a:ext uri="{FF2B5EF4-FFF2-40B4-BE49-F238E27FC236}">
                <a16:creationId xmlns:a16="http://schemas.microsoft.com/office/drawing/2014/main" id="{1A88E6B6-AF95-4FB6-634F-C8F082DA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514" y="2006272"/>
            <a:ext cx="1536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C280B363-14B5-E4F9-D24A-FCBEC1FA9358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165056" y="4383498"/>
            <a:ext cx="10251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">
            <a:extLst>
              <a:ext uri="{FF2B5EF4-FFF2-40B4-BE49-F238E27FC236}">
                <a16:creationId xmlns:a16="http://schemas.microsoft.com/office/drawing/2014/main" id="{ACD93FA3-9637-7573-B214-7FA309100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641" y="4650802"/>
            <a:ext cx="12228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3" name="Graphic 21" descr="Amazon ElastiCache service icon.">
            <a:extLst>
              <a:ext uri="{FF2B5EF4-FFF2-40B4-BE49-F238E27FC236}">
                <a16:creationId xmlns:a16="http://schemas.microsoft.com/office/drawing/2014/main" id="{A8AC94B4-6409-B87C-2F20-77C1E9779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8180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5">
            <a:extLst>
              <a:ext uri="{FF2B5EF4-FFF2-40B4-BE49-F238E27FC236}">
                <a16:creationId xmlns:a16="http://schemas.microsoft.com/office/drawing/2014/main" id="{39309F48-FC15-4FD2-B638-0F559F5C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444" y="5681769"/>
            <a:ext cx="1259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(Redis OSS)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8BB180B-A937-E29F-966A-C830FD89F7AF}"/>
              </a:ext>
            </a:extLst>
          </p:cNvPr>
          <p:cNvGrpSpPr/>
          <p:nvPr/>
        </p:nvGrpSpPr>
        <p:grpSpPr>
          <a:xfrm>
            <a:off x="8084951" y="3768343"/>
            <a:ext cx="659155" cy="569565"/>
            <a:chOff x="8102603" y="3052714"/>
            <a:chExt cx="659155" cy="56956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80D6AF03-7A0B-1967-342A-B5B9A054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15825" y="305271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8E8F37-98C0-EC6D-130C-F0A254ED0FD6}"/>
                </a:ext>
              </a:extLst>
            </p:cNvPr>
            <p:cNvSpPr txBox="1"/>
            <p:nvPr/>
          </p:nvSpPr>
          <p:spPr>
            <a:xfrm>
              <a:off x="8102603" y="3391447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Vertex AI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5300581-F78D-FA7B-7DB7-B84A9071BEEC}"/>
              </a:ext>
            </a:extLst>
          </p:cNvPr>
          <p:cNvGrpSpPr/>
          <p:nvPr/>
        </p:nvGrpSpPr>
        <p:grpSpPr>
          <a:xfrm>
            <a:off x="8099565" y="4533235"/>
            <a:ext cx="562975" cy="532112"/>
            <a:chOff x="8123628" y="3829502"/>
            <a:chExt cx="562975" cy="532112"/>
          </a:xfrm>
        </p:grpSpPr>
        <p:pic>
          <p:nvPicPr>
            <p:cNvPr id="89" name="Picture 8" descr="cohere.ai · GitHub">
              <a:extLst>
                <a:ext uri="{FF2B5EF4-FFF2-40B4-BE49-F238E27FC236}">
                  <a16:creationId xmlns:a16="http://schemas.microsoft.com/office/drawing/2014/main" id="{D09A9FD2-A5E5-AC15-59F0-30B761744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126" y="38295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E7FA3F0-DEF1-BEA8-D4DC-5DE97BAF892E}"/>
                </a:ext>
              </a:extLst>
            </p:cNvPr>
            <p:cNvSpPr txBox="1"/>
            <p:nvPr/>
          </p:nvSpPr>
          <p:spPr>
            <a:xfrm>
              <a:off x="8123628" y="413078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Cohere</a:t>
              </a:r>
            </a:p>
          </p:txBody>
        </p:sp>
      </p:grpSp>
      <p:cxnSp>
        <p:nvCxnSpPr>
          <p:cNvPr id="91" name="Elbow Connector 22" descr="Elbow horizontal arrow pointing right (1).">
            <a:extLst>
              <a:ext uri="{FF2B5EF4-FFF2-40B4-BE49-F238E27FC236}">
                <a16:creationId xmlns:a16="http://schemas.microsoft.com/office/drawing/2014/main" id="{43E4A7AC-56FB-602E-2B8C-764FEBFF77DA}"/>
              </a:ext>
            </a:extLst>
          </p:cNvPr>
          <p:cNvCxnSpPr>
            <a:cxnSpLocks/>
            <a:stCxn id="98" idx="3"/>
            <a:endCxn id="195" idx="1"/>
          </p:cNvCxnSpPr>
          <p:nvPr/>
        </p:nvCxnSpPr>
        <p:spPr>
          <a:xfrm flipV="1">
            <a:off x="1187651" y="2818766"/>
            <a:ext cx="395454" cy="1722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Generic group.">
            <a:extLst>
              <a:ext uri="{FF2B5EF4-FFF2-40B4-BE49-F238E27FC236}">
                <a16:creationId xmlns:a16="http://schemas.microsoft.com/office/drawing/2014/main" id="{5F968D15-CAD0-366F-CDE5-51BF8B0DC0C9}"/>
              </a:ext>
            </a:extLst>
          </p:cNvPr>
          <p:cNvSpPr/>
          <p:nvPr/>
        </p:nvSpPr>
        <p:spPr>
          <a:xfrm>
            <a:off x="7993835" y="1470145"/>
            <a:ext cx="757511" cy="3670048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Model Providers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08BE601-0099-D040-33EC-A89683914DDB}"/>
              </a:ext>
            </a:extLst>
          </p:cNvPr>
          <p:cNvSpPr>
            <a:spLocks noChangeAspect="1"/>
          </p:cNvSpPr>
          <p:nvPr/>
        </p:nvSpPr>
        <p:spPr bwMode="auto">
          <a:xfrm>
            <a:off x="6178921" y="143340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8C10FA-A114-4203-1914-32EAB00681D6}"/>
              </a:ext>
            </a:extLst>
          </p:cNvPr>
          <p:cNvSpPr>
            <a:spLocks noChangeAspect="1"/>
          </p:cNvSpPr>
          <p:nvPr/>
        </p:nvSpPr>
        <p:spPr bwMode="auto">
          <a:xfrm>
            <a:off x="7395595" y="359744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66736A-C7F0-BCF5-8D1A-3E4643A3F5C9}"/>
              </a:ext>
            </a:extLst>
          </p:cNvPr>
          <p:cNvGrpSpPr/>
          <p:nvPr/>
        </p:nvGrpSpPr>
        <p:grpSpPr>
          <a:xfrm>
            <a:off x="76200" y="4030115"/>
            <a:ext cx="1111451" cy="1021600"/>
            <a:chOff x="41275" y="1813139"/>
            <a:chExt cx="1111451" cy="1021600"/>
          </a:xfrm>
        </p:grpSpPr>
        <p:pic>
          <p:nvPicPr>
            <p:cNvPr id="96" name="Graphic 95" descr="Client resource icon for the General Icons category.">
              <a:extLst>
                <a:ext uri="{FF2B5EF4-FFF2-40B4-BE49-F238E27FC236}">
                  <a16:creationId xmlns:a16="http://schemas.microsoft.com/office/drawing/2014/main" id="{88707A42-5473-27CD-D5A5-35DA60F75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98" name="Rectangle 97" descr="Generic group.">
              <a:extLst>
                <a:ext uri="{FF2B5EF4-FFF2-40B4-BE49-F238E27FC236}">
                  <a16:creationId xmlns:a16="http://schemas.microsoft.com/office/drawing/2014/main" id="{DAE78DDE-2BA3-FCAE-54FB-C8A06129D286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B61C91F-4FAB-0246-E727-A8F293FFD3FF}"/>
                </a:ext>
              </a:extLst>
            </p:cNvPr>
            <p:cNvSpPr txBox="1"/>
            <p:nvPr/>
          </p:nvSpPr>
          <p:spPr>
            <a:xfrm>
              <a:off x="268697" y="254167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B2FE01F-4273-A0C7-D57C-D8EB4E2CCC73}"/>
              </a:ext>
            </a:extLst>
          </p:cNvPr>
          <p:cNvGrpSpPr/>
          <p:nvPr/>
        </p:nvGrpSpPr>
        <p:grpSpPr>
          <a:xfrm>
            <a:off x="76200" y="1619923"/>
            <a:ext cx="1111451" cy="1021600"/>
            <a:chOff x="41275" y="1813139"/>
            <a:chExt cx="1111451" cy="1021600"/>
          </a:xfrm>
        </p:grpSpPr>
        <p:pic>
          <p:nvPicPr>
            <p:cNvPr id="101" name="Graphic 100" descr="Client resource icon for the General Icons category.">
              <a:extLst>
                <a:ext uri="{FF2B5EF4-FFF2-40B4-BE49-F238E27FC236}">
                  <a16:creationId xmlns:a16="http://schemas.microsoft.com/office/drawing/2014/main" id="{57AF3093-05CA-BF9D-4CE9-AD8BE3EE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02" name="Rectangle 101" descr="Generic group.">
              <a:extLst>
                <a:ext uri="{FF2B5EF4-FFF2-40B4-BE49-F238E27FC236}">
                  <a16:creationId xmlns:a16="http://schemas.microsoft.com/office/drawing/2014/main" id="{63237F78-760A-21C0-3904-FCD72906586C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CA2B38-703C-A9BD-CEB4-81B187A3680B}"/>
                </a:ext>
              </a:extLst>
            </p:cNvPr>
            <p:cNvSpPr txBox="1"/>
            <p:nvPr/>
          </p:nvSpPr>
          <p:spPr>
            <a:xfrm>
              <a:off x="269875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584C703-1FE2-A404-E690-8F5C64378A7B}"/>
              </a:ext>
            </a:extLst>
          </p:cNvPr>
          <p:cNvSpPr/>
          <p:nvPr/>
        </p:nvSpPr>
        <p:spPr>
          <a:xfrm>
            <a:off x="3515384" y="2644892"/>
            <a:ext cx="2500504" cy="2351715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       Orchestration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C5291700-81EF-07A2-2631-8DC6FCC567B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810" y="2911330"/>
            <a:ext cx="365760" cy="365760"/>
          </a:xfrm>
          <a:prstGeom prst="rect">
            <a:avLst/>
          </a:prstGeom>
        </p:spPr>
      </p:pic>
      <p:pic>
        <p:nvPicPr>
          <p:cNvPr id="106" name="Graphic 21" descr="Amazon Route 53 service icon.">
            <a:extLst>
              <a:ext uri="{FF2B5EF4-FFF2-40B4-BE49-F238E27FC236}">
                <a16:creationId xmlns:a16="http://schemas.microsoft.com/office/drawing/2014/main" id="{10175738-829E-899E-20F0-1267345D1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871345" y="30480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2">
            <a:extLst>
              <a:ext uri="{FF2B5EF4-FFF2-40B4-BE49-F238E27FC236}">
                <a16:creationId xmlns:a16="http://schemas.microsoft.com/office/drawing/2014/main" id="{98CEA9D3-F5D8-0A9E-34F3-D73E9DF79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924" y="3438382"/>
            <a:ext cx="862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Route 53</a:t>
            </a:r>
          </a:p>
        </p:txBody>
      </p:sp>
      <p:pic>
        <p:nvPicPr>
          <p:cNvPr id="108" name="Graphic 8" descr="AWS WAF service icon.">
            <a:extLst>
              <a:ext uri="{FF2B5EF4-FFF2-40B4-BE49-F238E27FC236}">
                <a16:creationId xmlns:a16="http://schemas.microsoft.com/office/drawing/2014/main" id="{6EED5A10-A5E4-2F5C-3E9B-A6C29058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848484" y="426498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9BE2076E-E38C-1A51-0B3F-0A0D23A84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83" y="4630741"/>
            <a:ext cx="7917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111" name="Elbow Connector 22" descr="Elbow horizontal arrow pointing right (1).">
            <a:extLst>
              <a:ext uri="{FF2B5EF4-FFF2-40B4-BE49-F238E27FC236}">
                <a16:creationId xmlns:a16="http://schemas.microsoft.com/office/drawing/2014/main" id="{A7E4CD44-05E5-255F-7A37-CAADE272E1F4}"/>
              </a:ext>
            </a:extLst>
          </p:cNvPr>
          <p:cNvCxnSpPr>
            <a:cxnSpLocks/>
            <a:stCxn id="14" idx="3"/>
            <a:endCxn id="195" idx="1"/>
          </p:cNvCxnSpPr>
          <p:nvPr/>
        </p:nvCxnSpPr>
        <p:spPr>
          <a:xfrm flipV="1">
            <a:off x="1187651" y="2818766"/>
            <a:ext cx="395454" cy="5099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20" descr="AWS Certificate Manager (ACM) service icon.">
            <a:extLst>
              <a:ext uri="{FF2B5EF4-FFF2-40B4-BE49-F238E27FC236}">
                <a16:creationId xmlns:a16="http://schemas.microsoft.com/office/drawing/2014/main" id="{8D6FFE47-BF4A-1804-CA00-AE226DC2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372969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2">
            <a:extLst>
              <a:ext uri="{FF2B5EF4-FFF2-40B4-BE49-F238E27FC236}">
                <a16:creationId xmlns:a16="http://schemas.microsoft.com/office/drawing/2014/main" id="{F858DF6A-6A35-1EF0-0D93-76956BDD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73" y="5681769"/>
            <a:ext cx="11327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4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52BDDCA8-D986-9775-B96E-85FBEE68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781800" y="427676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8" descr="Amazon Simple Storage Service (Amazon S3) service icon.">
            <a:extLst>
              <a:ext uri="{FF2B5EF4-FFF2-40B4-BE49-F238E27FC236}">
                <a16:creationId xmlns:a16="http://schemas.microsoft.com/office/drawing/2014/main" id="{B0619073-D1CB-39E2-4A04-360098A3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061187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22C99CDF-5E20-2035-8678-D1968CC73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088" y="5681769"/>
            <a:ext cx="13680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17" name="Straight Arrow Connector 116" descr="Right pointing horizontal arrow.">
            <a:extLst>
              <a:ext uri="{FF2B5EF4-FFF2-40B4-BE49-F238E27FC236}">
                <a16:creationId xmlns:a16="http://schemas.microsoft.com/office/drawing/2014/main" id="{96FA7F41-5A07-117F-BA55-B470F9689A92}"/>
              </a:ext>
            </a:extLst>
          </p:cNvPr>
          <p:cNvCxnSpPr>
            <a:cxnSpLocks/>
            <a:stCxn id="195" idx="2"/>
            <a:endCxn id="108" idx="0"/>
          </p:cNvCxnSpPr>
          <p:nvPr/>
        </p:nvCxnSpPr>
        <p:spPr>
          <a:xfrm flipH="1">
            <a:off x="2031364" y="3916805"/>
            <a:ext cx="1" cy="34817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 descr="Right pointing horizontal arrow.">
            <a:extLst>
              <a:ext uri="{FF2B5EF4-FFF2-40B4-BE49-F238E27FC236}">
                <a16:creationId xmlns:a16="http://schemas.microsoft.com/office/drawing/2014/main" id="{87E0109D-1E14-06A7-0B86-9EAFA8AD04A6}"/>
              </a:ext>
            </a:extLst>
          </p:cNvPr>
          <p:cNvCxnSpPr>
            <a:cxnSpLocks/>
          </p:cNvCxnSpPr>
          <p:nvPr/>
        </p:nvCxnSpPr>
        <p:spPr>
          <a:xfrm>
            <a:off x="2017955" y="4861573"/>
            <a:ext cx="0" cy="41193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 descr="Right pointing horizontal arrow.">
            <a:extLst>
              <a:ext uri="{FF2B5EF4-FFF2-40B4-BE49-F238E27FC236}">
                <a16:creationId xmlns:a16="http://schemas.microsoft.com/office/drawing/2014/main" id="{52B1458C-68BE-FD27-5DB0-67C4AFD86699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244067" y="4754616"/>
            <a:ext cx="0" cy="53714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4C43B68-C42D-B124-1B57-3DB7D9F043EA}"/>
              </a:ext>
            </a:extLst>
          </p:cNvPr>
          <p:cNvSpPr>
            <a:spLocks noChangeAspect="1"/>
          </p:cNvSpPr>
          <p:nvPr/>
        </p:nvSpPr>
        <p:spPr bwMode="auto">
          <a:xfrm>
            <a:off x="1429686" y="399692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A664856-A03A-E57D-EFFD-26E5C4551F46}"/>
              </a:ext>
            </a:extLst>
          </p:cNvPr>
          <p:cNvSpPr>
            <a:spLocks noChangeAspect="1"/>
          </p:cNvSpPr>
          <p:nvPr/>
        </p:nvSpPr>
        <p:spPr bwMode="auto">
          <a:xfrm>
            <a:off x="2159168" y="506289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5993889-A9E9-EEF2-D3A3-12BF7F733E1C}"/>
              </a:ext>
            </a:extLst>
          </p:cNvPr>
          <p:cNvSpPr>
            <a:spLocks noChangeAspect="1"/>
          </p:cNvSpPr>
          <p:nvPr/>
        </p:nvSpPr>
        <p:spPr bwMode="auto">
          <a:xfrm>
            <a:off x="4756387" y="520005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23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129614DC-2F99-B30E-6899-71F2C742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823458" y="174362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2">
            <a:extLst>
              <a:ext uri="{FF2B5EF4-FFF2-40B4-BE49-F238E27FC236}">
                <a16:creationId xmlns:a16="http://schemas.microsoft.com/office/drawing/2014/main" id="{386024C2-9A9A-2F47-387C-508F5936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95" y="2112625"/>
            <a:ext cx="906274" cy="23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71387F4-B6F6-97A6-9002-6EC102F0DA21}"/>
              </a:ext>
            </a:extLst>
          </p:cNvPr>
          <p:cNvSpPr>
            <a:spLocks noChangeAspect="1"/>
          </p:cNvSpPr>
          <p:nvPr/>
        </p:nvSpPr>
        <p:spPr bwMode="auto">
          <a:xfrm>
            <a:off x="6261227" y="4664457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 descr="Generic group.">
            <a:extLst>
              <a:ext uri="{FF2B5EF4-FFF2-40B4-BE49-F238E27FC236}">
                <a16:creationId xmlns:a16="http://schemas.microsoft.com/office/drawing/2014/main" id="{498F478B-C5DE-E5A1-A4B8-2431C7D8D9A9}"/>
              </a:ext>
            </a:extLst>
          </p:cNvPr>
          <p:cNvSpPr/>
          <p:nvPr/>
        </p:nvSpPr>
        <p:spPr>
          <a:xfrm>
            <a:off x="3861958" y="3595202"/>
            <a:ext cx="1956199" cy="1151757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 descr="Generic group.">
            <a:extLst>
              <a:ext uri="{FF2B5EF4-FFF2-40B4-BE49-F238E27FC236}">
                <a16:creationId xmlns:a16="http://schemas.microsoft.com/office/drawing/2014/main" id="{F3201C54-6BA1-5E80-E436-A9B726D1F87B}"/>
              </a:ext>
            </a:extLst>
          </p:cNvPr>
          <p:cNvSpPr/>
          <p:nvPr/>
        </p:nvSpPr>
        <p:spPr>
          <a:xfrm>
            <a:off x="3763450" y="3724065"/>
            <a:ext cx="1935878" cy="1168919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tasks        EKS pods</a:t>
            </a:r>
          </a:p>
        </p:txBody>
      </p:sp>
      <p:pic>
        <p:nvPicPr>
          <p:cNvPr id="128" name="Picture 4" descr="liteLLM: One library to standardize all LLM APIs">
            <a:extLst>
              <a:ext uri="{FF2B5EF4-FFF2-40B4-BE49-F238E27FC236}">
                <a16:creationId xmlns:a16="http://schemas.microsoft.com/office/drawing/2014/main" id="{9572D968-50F8-3562-7DCC-59A9771F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46" y="4199856"/>
            <a:ext cx="365760" cy="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9">
            <a:extLst>
              <a:ext uri="{FF2B5EF4-FFF2-40B4-BE49-F238E27FC236}">
                <a16:creationId xmlns:a16="http://schemas.microsoft.com/office/drawing/2014/main" id="{ACD18360-68E7-B2B9-86AC-616EA6CD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408" y="4552850"/>
            <a:ext cx="9848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LiteLLM</a:t>
            </a:r>
          </a:p>
        </p:txBody>
      </p:sp>
      <p:pic>
        <p:nvPicPr>
          <p:cNvPr id="130" name="Graphic 129" descr="SDK resource icon for the General Icons category.">
            <a:extLst>
              <a:ext uri="{FF2B5EF4-FFF2-40B4-BE49-F238E27FC236}">
                <a16:creationId xmlns:a16="http://schemas.microsoft.com/office/drawing/2014/main" id="{0C92FDF8-5946-2740-D05A-2EC5FDCD457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982455" y="4194215"/>
            <a:ext cx="365760" cy="3657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1B008743-9266-CE80-57C7-E813DF43F11D}"/>
              </a:ext>
            </a:extLst>
          </p:cNvPr>
          <p:cNvSpPr txBox="1"/>
          <p:nvPr/>
        </p:nvSpPr>
        <p:spPr>
          <a:xfrm>
            <a:off x="3739666" y="4542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API/middleware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00CF7C-198A-D79E-A056-863CCB90F69E}"/>
              </a:ext>
            </a:extLst>
          </p:cNvPr>
          <p:cNvGrpSpPr/>
          <p:nvPr/>
        </p:nvGrpSpPr>
        <p:grpSpPr>
          <a:xfrm>
            <a:off x="3455169" y="2355900"/>
            <a:ext cx="2620175" cy="2779111"/>
            <a:chOff x="3455169" y="1910725"/>
            <a:chExt cx="2620175" cy="27791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7C2BEA5-6CAD-5830-CDEF-25B9ACF8994A}"/>
                </a:ext>
              </a:extLst>
            </p:cNvPr>
            <p:cNvSpPr/>
            <p:nvPr/>
          </p:nvSpPr>
          <p:spPr>
            <a:xfrm>
              <a:off x="3455169" y="1918393"/>
              <a:ext cx="2620175" cy="277144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5589FF98-5CBB-2BEC-3BF0-02B78CE6A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3457916" y="1910725"/>
              <a:ext cx="274320" cy="274320"/>
            </a:xfrm>
            <a:prstGeom prst="rect">
              <a:avLst/>
            </a:prstGeom>
          </p:spPr>
        </p:pic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7308C2-C75D-5B48-125C-4E9FF00B2646}"/>
              </a:ext>
            </a:extLst>
          </p:cNvPr>
          <p:cNvSpPr/>
          <p:nvPr/>
        </p:nvSpPr>
        <p:spPr>
          <a:xfrm>
            <a:off x="3833419" y="2402525"/>
            <a:ext cx="1339015" cy="17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Cluster VPC</a:t>
            </a:r>
          </a:p>
        </p:txBody>
      </p:sp>
      <p:pic>
        <p:nvPicPr>
          <p:cNvPr id="136" name="Graphic 23">
            <a:extLst>
              <a:ext uri="{FF2B5EF4-FFF2-40B4-BE49-F238E27FC236}">
                <a16:creationId xmlns:a16="http://schemas.microsoft.com/office/drawing/2014/main" id="{3D99F2F2-9F78-D4B6-AC60-A881C844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4990456" y="292048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5FE94C8-0628-AF49-CAE3-2C52A3FDE81F}"/>
              </a:ext>
            </a:extLst>
          </p:cNvPr>
          <p:cNvSpPr txBox="1"/>
          <p:nvPr/>
        </p:nvSpPr>
        <p:spPr>
          <a:xfrm>
            <a:off x="3715888" y="32583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0D459AC-9C80-C4FB-C408-DF63226506B4}"/>
              </a:ext>
            </a:extLst>
          </p:cNvPr>
          <p:cNvSpPr txBox="1"/>
          <p:nvPr/>
        </p:nvSpPr>
        <p:spPr>
          <a:xfrm>
            <a:off x="4563910" y="3262798"/>
            <a:ext cx="123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EKS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140" name="Graphic 8" descr="Containers standard category icon.">
            <a:extLst>
              <a:ext uri="{FF2B5EF4-FFF2-40B4-BE49-F238E27FC236}">
                <a16:creationId xmlns:a16="http://schemas.microsoft.com/office/drawing/2014/main" id="{EC4F788F-8301-BE62-F0C6-9C678758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3537217" y="265802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Elbow Connector 22" descr="Elbow horizontal arrow pointing right (1).">
            <a:extLst>
              <a:ext uri="{FF2B5EF4-FFF2-40B4-BE49-F238E27FC236}">
                <a16:creationId xmlns:a16="http://schemas.microsoft.com/office/drawing/2014/main" id="{EE9AECD4-8DF4-AAFA-3158-C186AF970228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83801" y="1815104"/>
            <a:ext cx="532951" cy="2431087"/>
          </a:xfrm>
          <a:prstGeom prst="bentConnector3">
            <a:avLst>
              <a:gd name="adj1" fmla="val -111522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ight pointing horizontal arrow.">
            <a:extLst>
              <a:ext uri="{FF2B5EF4-FFF2-40B4-BE49-F238E27FC236}">
                <a16:creationId xmlns:a16="http://schemas.microsoft.com/office/drawing/2014/main" id="{002C25F7-D8BE-7403-D4B5-733585AF54AB}"/>
              </a:ext>
            </a:extLst>
          </p:cNvPr>
          <p:cNvCxnSpPr>
            <a:cxnSpLocks/>
          </p:cNvCxnSpPr>
          <p:nvPr/>
        </p:nvCxnSpPr>
        <p:spPr>
          <a:xfrm>
            <a:off x="4348215" y="4380344"/>
            <a:ext cx="824219" cy="31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5">
            <a:extLst>
              <a:ext uri="{FF2B5EF4-FFF2-40B4-BE49-F238E27FC236}">
                <a16:creationId xmlns:a16="http://schemas.microsoft.com/office/drawing/2014/main" id="{A4413233-D0A5-F461-1838-637A97AEEA96}"/>
              </a:ext>
            </a:extLst>
          </p:cNvPr>
          <p:cNvCxnSpPr>
            <a:cxnSpLocks/>
            <a:stCxn id="124" idx="2"/>
            <a:endCxn id="130" idx="1"/>
          </p:cNvCxnSpPr>
          <p:nvPr/>
        </p:nvCxnSpPr>
        <p:spPr>
          <a:xfrm rot="16200000" flipH="1">
            <a:off x="2479533" y="2874172"/>
            <a:ext cx="2027021" cy="978823"/>
          </a:xfrm>
          <a:prstGeom prst="bentConnector2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F3AD095-6332-67FB-DE60-9B9603F93C75}"/>
              </a:ext>
            </a:extLst>
          </p:cNvPr>
          <p:cNvCxnSpPr>
            <a:stCxn id="112" idx="1"/>
            <a:endCxn id="65" idx="3"/>
          </p:cNvCxnSpPr>
          <p:nvPr/>
        </p:nvCxnSpPr>
        <p:spPr>
          <a:xfrm flipH="1">
            <a:off x="2194560" y="5474638"/>
            <a:ext cx="1535130" cy="15616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0">
            <a:extLst>
              <a:ext uri="{FF2B5EF4-FFF2-40B4-BE49-F238E27FC236}">
                <a16:creationId xmlns:a16="http://schemas.microsoft.com/office/drawing/2014/main" id="{1312008F-633A-7E98-D89F-DA355870ED59}"/>
              </a:ext>
            </a:extLst>
          </p:cNvPr>
          <p:cNvCxnSpPr/>
          <p:nvPr/>
        </p:nvCxnSpPr>
        <p:spPr>
          <a:xfrm flipV="1">
            <a:off x="2928420" y="4514937"/>
            <a:ext cx="1054035" cy="959438"/>
          </a:xfrm>
          <a:prstGeom prst="bentConnector3">
            <a:avLst>
              <a:gd name="adj1" fmla="val 346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224">
            <a:extLst>
              <a:ext uri="{FF2B5EF4-FFF2-40B4-BE49-F238E27FC236}">
                <a16:creationId xmlns:a16="http://schemas.microsoft.com/office/drawing/2014/main" id="{85C37912-E387-0839-73CC-698BD7FC38BC}"/>
              </a:ext>
            </a:extLst>
          </p:cNvPr>
          <p:cNvCxnSpPr>
            <a:cxnSpLocks/>
          </p:cNvCxnSpPr>
          <p:nvPr/>
        </p:nvCxnSpPr>
        <p:spPr>
          <a:xfrm>
            <a:off x="5534417" y="4468723"/>
            <a:ext cx="1242045" cy="982208"/>
          </a:xfrm>
          <a:prstGeom prst="bentConnector3">
            <a:avLst>
              <a:gd name="adj1" fmla="val 52677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43FA5A8-3A87-13E4-82B2-5F2E6CD72BBA}"/>
              </a:ext>
            </a:extLst>
          </p:cNvPr>
          <p:cNvCxnSpPr>
            <a:cxnSpLocks/>
          </p:cNvCxnSpPr>
          <p:nvPr/>
        </p:nvCxnSpPr>
        <p:spPr>
          <a:xfrm flipV="1">
            <a:off x="6154459" y="4469965"/>
            <a:ext cx="62734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237">
            <a:extLst>
              <a:ext uri="{FF2B5EF4-FFF2-40B4-BE49-F238E27FC236}">
                <a16:creationId xmlns:a16="http://schemas.microsoft.com/office/drawing/2014/main" id="{D5DE8BE2-9FE8-C759-69CB-8DCE52ADB9E2}"/>
              </a:ext>
            </a:extLst>
          </p:cNvPr>
          <p:cNvCxnSpPr>
            <a:cxnSpLocks/>
          </p:cNvCxnSpPr>
          <p:nvPr/>
        </p:nvCxnSpPr>
        <p:spPr>
          <a:xfrm flipV="1">
            <a:off x="5545270" y="3882968"/>
            <a:ext cx="2427811" cy="493723"/>
          </a:xfrm>
          <a:prstGeom prst="bentConnector3">
            <a:avLst>
              <a:gd name="adj1" fmla="val 31168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1">
            <a:extLst>
              <a:ext uri="{FF2B5EF4-FFF2-40B4-BE49-F238E27FC236}">
                <a16:creationId xmlns:a16="http://schemas.microsoft.com/office/drawing/2014/main" id="{9B807C0A-8020-98E5-1B1A-A12BB52AA4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1115" y="2397756"/>
            <a:ext cx="958477" cy="1843996"/>
          </a:xfrm>
          <a:prstGeom prst="bentConnector3">
            <a:avLst>
              <a:gd name="adj1" fmla="val 31787"/>
            </a:avLst>
          </a:prstGeom>
          <a:ln w="15875">
            <a:solidFill>
              <a:schemeClr val="tx1"/>
            </a:solidFill>
            <a:headEnd type="arrow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067ACE81-9014-E405-8259-36C618C06B48}"/>
              </a:ext>
            </a:extLst>
          </p:cNvPr>
          <p:cNvSpPr>
            <a:spLocks noChangeAspect="1"/>
          </p:cNvSpPr>
          <p:nvPr/>
        </p:nvSpPr>
        <p:spPr bwMode="auto">
          <a:xfrm>
            <a:off x="2701144" y="307948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90" name="Graphic 189" descr="Amazon Nova service icon.">
            <a:extLst>
              <a:ext uri="{FF2B5EF4-FFF2-40B4-BE49-F238E27FC236}">
                <a16:creationId xmlns:a16="http://schemas.microsoft.com/office/drawing/2014/main" id="{0CD829B2-E215-2747-82B6-D396D01EE56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6815622" y="2754090"/>
            <a:ext cx="368096" cy="368096"/>
          </a:xfrm>
          <a:prstGeom prst="rect">
            <a:avLst/>
          </a:prstGeom>
        </p:spPr>
      </p:pic>
      <p:sp>
        <p:nvSpPr>
          <p:cNvPr id="191" name="TextBox 12">
            <a:extLst>
              <a:ext uri="{FF2B5EF4-FFF2-40B4-BE49-F238E27FC236}">
                <a16:creationId xmlns:a16="http://schemas.microsoft.com/office/drawing/2014/main" id="{7CF7BF2F-126A-F324-7AF5-AAB28936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3173810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Nova</a:t>
            </a:r>
          </a:p>
        </p:txBody>
      </p:sp>
      <p:sp>
        <p:nvSpPr>
          <p:cNvPr id="192" name="Rectangle 191" descr="Generic group.">
            <a:extLst>
              <a:ext uri="{FF2B5EF4-FFF2-40B4-BE49-F238E27FC236}">
                <a16:creationId xmlns:a16="http://schemas.microsoft.com/office/drawing/2014/main" id="{FDEF2CB8-28CF-EB34-B123-E951500D9D7D}"/>
              </a:ext>
            </a:extLst>
          </p:cNvPr>
          <p:cNvSpPr/>
          <p:nvPr/>
        </p:nvSpPr>
        <p:spPr>
          <a:xfrm>
            <a:off x="6514483" y="1470146"/>
            <a:ext cx="970374" cy="2138711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Model Providers</a:t>
            </a:r>
          </a:p>
        </p:txBody>
      </p:sp>
      <p:pic>
        <p:nvPicPr>
          <p:cNvPr id="193" name="Graphic 19" descr="Amazon CloudFront service icon.">
            <a:extLst>
              <a:ext uri="{FF2B5EF4-FFF2-40B4-BE49-F238E27FC236}">
                <a16:creationId xmlns:a16="http://schemas.microsoft.com/office/drawing/2014/main" id="{660B4878-0F95-3958-6655-F9A9C40F9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 bwMode="auto">
          <a:xfrm>
            <a:off x="1871345" y="22098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1">
            <a:extLst>
              <a:ext uri="{FF2B5EF4-FFF2-40B4-BE49-F238E27FC236}">
                <a16:creationId xmlns:a16="http://schemas.microsoft.com/office/drawing/2014/main" id="{1B024812-19E1-B92B-D40C-6915BA89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50511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95" name="Rectangle 194" descr="Generic group dashed.">
            <a:extLst>
              <a:ext uri="{FF2B5EF4-FFF2-40B4-BE49-F238E27FC236}">
                <a16:creationId xmlns:a16="http://schemas.microsoft.com/office/drawing/2014/main" id="{24B3E2A4-2442-5F0F-28A5-F5CD604385ED}"/>
              </a:ext>
            </a:extLst>
          </p:cNvPr>
          <p:cNvSpPr/>
          <p:nvPr/>
        </p:nvSpPr>
        <p:spPr>
          <a:xfrm>
            <a:off x="1583105" y="1720727"/>
            <a:ext cx="896519" cy="219607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Options</a:t>
            </a:r>
          </a:p>
        </p:txBody>
      </p:sp>
      <p:cxnSp>
        <p:nvCxnSpPr>
          <p:cNvPr id="196" name="Elbow Connector 22" descr="Elbow horizontal arrow pointing right (1).">
            <a:extLst>
              <a:ext uri="{FF2B5EF4-FFF2-40B4-BE49-F238E27FC236}">
                <a16:creationId xmlns:a16="http://schemas.microsoft.com/office/drawing/2014/main" id="{6CEEDFAC-1EAE-6F6C-D334-DF6D054D7264}"/>
              </a:ext>
            </a:extLst>
          </p:cNvPr>
          <p:cNvCxnSpPr>
            <a:cxnSpLocks/>
            <a:stCxn id="102" idx="3"/>
            <a:endCxn id="195" idx="1"/>
          </p:cNvCxnSpPr>
          <p:nvPr/>
        </p:nvCxnSpPr>
        <p:spPr>
          <a:xfrm>
            <a:off x="1187651" y="2130723"/>
            <a:ext cx="395454" cy="6880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ABA6A92-AB2A-D174-ED2F-1EF8D12465A2}"/>
              </a:ext>
            </a:extLst>
          </p:cNvPr>
          <p:cNvSpPr/>
          <p:nvPr/>
        </p:nvSpPr>
        <p:spPr>
          <a:xfrm>
            <a:off x="1318965" y="1087690"/>
            <a:ext cx="6471335" cy="5072484"/>
          </a:xfrm>
          <a:prstGeom prst="rect">
            <a:avLst/>
          </a:prstGeom>
          <a:noFill/>
          <a:ln w="15875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EB8942-CF9D-D6EC-55AF-CB7719FFF512}"/>
              </a:ext>
            </a:extLst>
          </p:cNvPr>
          <p:cNvSpPr>
            <a:spLocks noChangeAspect="1"/>
          </p:cNvSpPr>
          <p:nvPr/>
        </p:nvSpPr>
        <p:spPr bwMode="auto">
          <a:xfrm>
            <a:off x="4154445" y="1498694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4E4F2-8241-BA13-5EA0-7EE9FC3F2C39}"/>
              </a:ext>
            </a:extLst>
          </p:cNvPr>
          <p:cNvSpPr txBox="1"/>
          <p:nvPr/>
        </p:nvSpPr>
        <p:spPr>
          <a:xfrm>
            <a:off x="9276606" y="96027"/>
            <a:ext cx="285800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Tenants and client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7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gateway proxy API through the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8"/>
              </a:rPr>
              <a:t>Amazon Route 53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URL endpoint 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CloudFront,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is protected against common web exploits and bots using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9"/>
              </a:rPr>
              <a:t>AWS WAF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AWS WAF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forwards requests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0"/>
              </a:rPr>
              <a:t>Application Load Balancer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(ALB)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automatically distribute incoming application traffic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1"/>
              </a:rPr>
              <a:t>Amazon Elastic Container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ECS)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tasks 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2"/>
              </a:rPr>
              <a:t>Amazon Elastic Kubernetes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EKS)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pods running generative AI gateway containers. TLS/SSL encryption secures traffic to the load balancer using a certificate issued by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3"/>
              </a:rPr>
              <a:t>AWS Certificate Manager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(ACM). 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Container images for API/middleware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applications are built during guidance deployment and pushed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4"/>
              </a:rPr>
              <a:t>Amazon Elastic Container Registry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ECR)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They are used for deployment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5"/>
              </a:rPr>
              <a:t>AWS Fargate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EKS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run these applications as containers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ECS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pods,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respectively.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provides a unified application interface for configuration and interacting with LLM providers. The API/middleware integrates natively with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6"/>
              </a:rPr>
              <a:t>Amazon Bedrock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enable features not supported by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opensource project. 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Models hosted on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Bedrock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Nova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model access, guardrails, prompt caching, and routing to enhance the AI gateway and additional controls for clients through a unified API.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Access to required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Amazon Bedrock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models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must be properly configured. 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BEC1DC-940A-C297-33C8-49CFD8CD1670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506929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1721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4068-2F82-5F06-605F-63A17C9E5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6700070D-ABD8-3699-E9FD-4D04B56764F9}"/>
              </a:ext>
            </a:extLst>
          </p:cNvPr>
          <p:cNvSpPr/>
          <p:nvPr/>
        </p:nvSpPr>
        <p:spPr>
          <a:xfrm>
            <a:off x="8975652" y="0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E047DDA0-1C0D-4A46-E805-B8CCAE69F1FF}"/>
              </a:ext>
            </a:extLst>
          </p:cNvPr>
          <p:cNvCxnSpPr/>
          <p:nvPr/>
        </p:nvCxnSpPr>
        <p:spPr>
          <a:xfrm>
            <a:off x="31890" y="920171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34A61B3F-81DD-E86B-81C3-2CA54A53E93F}"/>
              </a:ext>
            </a:extLst>
          </p:cNvPr>
          <p:cNvSpPr txBox="1"/>
          <p:nvPr/>
        </p:nvSpPr>
        <p:spPr>
          <a:xfrm>
            <a:off x="71717" y="51984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architecture diagram demonstrates how to deploy with Amazon ECS or Amazon EKS container orchestration running on AWS. This slide shows Steps 5-7.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24E2F8-15DF-A6B1-4832-4585A32B3E0E}"/>
              </a:ext>
            </a:extLst>
          </p:cNvPr>
          <p:cNvSpPr>
            <a:spLocks noChangeAspect="1"/>
          </p:cNvSpPr>
          <p:nvPr/>
        </p:nvSpPr>
        <p:spPr bwMode="auto">
          <a:xfrm>
            <a:off x="9030008" y="13560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309547-DFF4-497C-88B7-927A93F456B3}"/>
              </a:ext>
            </a:extLst>
          </p:cNvPr>
          <p:cNvSpPr>
            <a:spLocks noChangeAspect="1"/>
          </p:cNvSpPr>
          <p:nvPr/>
        </p:nvSpPr>
        <p:spPr bwMode="auto">
          <a:xfrm>
            <a:off x="9015738" y="136153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E6F467-0278-5A66-90E7-A858FA83F2BA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318259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9" name="Title text box">
            <a:extLst>
              <a:ext uri="{FF2B5EF4-FFF2-40B4-BE49-F238E27FC236}">
                <a16:creationId xmlns:a16="http://schemas.microsoft.com/office/drawing/2014/main" id="{6FDC1223-F432-12E5-2481-1DD7AF5EF69D}"/>
              </a:ext>
            </a:extLst>
          </p:cNvPr>
          <p:cNvSpPr txBox="1"/>
          <p:nvPr/>
        </p:nvSpPr>
        <p:spPr>
          <a:xfrm>
            <a:off x="48444" y="9602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Guidance for Multi-Provider Generative AI Gateway on AWS</a:t>
            </a:r>
            <a:endParaRPr lang="en-US" sz="2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FEE80-1AD8-A814-D248-A1FD23002642}"/>
              </a:ext>
            </a:extLst>
          </p:cNvPr>
          <p:cNvGrpSpPr/>
          <p:nvPr/>
        </p:nvGrpSpPr>
        <p:grpSpPr>
          <a:xfrm>
            <a:off x="76200" y="2817960"/>
            <a:ext cx="1111451" cy="1021600"/>
            <a:chOff x="41275" y="1813139"/>
            <a:chExt cx="1111451" cy="1021600"/>
          </a:xfrm>
        </p:grpSpPr>
        <p:pic>
          <p:nvPicPr>
            <p:cNvPr id="11" name="Graphic 10" descr="Client resource icon for the General Icons category.">
              <a:extLst>
                <a:ext uri="{FF2B5EF4-FFF2-40B4-BE49-F238E27FC236}">
                  <a16:creationId xmlns:a16="http://schemas.microsoft.com/office/drawing/2014/main" id="{2D342E46-EB27-2923-87A1-BE9E4F48D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4" name="Rectangle 13" descr="Generic group.">
              <a:extLst>
                <a:ext uri="{FF2B5EF4-FFF2-40B4-BE49-F238E27FC236}">
                  <a16:creationId xmlns:a16="http://schemas.microsoft.com/office/drawing/2014/main" id="{6B55553F-3F1F-2ED6-F11A-CCFAA3D97206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C6AFFE-2E44-A23E-7379-89AA0A22CADB}"/>
                </a:ext>
              </a:extLst>
            </p:cNvPr>
            <p:cNvSpPr txBox="1"/>
            <p:nvPr/>
          </p:nvSpPr>
          <p:spPr>
            <a:xfrm>
              <a:off x="291596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C991F2-392B-9959-CA92-C1F2AE9F3D74}"/>
              </a:ext>
            </a:extLst>
          </p:cNvPr>
          <p:cNvGrpSpPr/>
          <p:nvPr/>
        </p:nvGrpSpPr>
        <p:grpSpPr>
          <a:xfrm>
            <a:off x="1375279" y="1391107"/>
            <a:ext cx="6320921" cy="4716027"/>
            <a:chOff x="1375279" y="945932"/>
            <a:chExt cx="6460195" cy="4716027"/>
          </a:xfrm>
        </p:grpSpPr>
        <p:sp>
          <p:nvSpPr>
            <p:cNvPr id="62" name="Rectangle 61" descr="Region group">
              <a:extLst>
                <a:ext uri="{FF2B5EF4-FFF2-40B4-BE49-F238E27FC236}">
                  <a16:creationId xmlns:a16="http://schemas.microsoft.com/office/drawing/2014/main" id="{26E4AD00-8502-5DB2-3C03-4EE7A424EC04}"/>
                </a:ext>
              </a:extLst>
            </p:cNvPr>
            <p:cNvSpPr/>
            <p:nvPr/>
          </p:nvSpPr>
          <p:spPr>
            <a:xfrm>
              <a:off x="1375279" y="945933"/>
              <a:ext cx="6460195" cy="471602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63" name="Graphic 62" descr="Region group icon.">
              <a:extLst>
                <a:ext uri="{FF2B5EF4-FFF2-40B4-BE49-F238E27FC236}">
                  <a16:creationId xmlns:a16="http://schemas.microsoft.com/office/drawing/2014/main" id="{CD6EB4CD-50EC-5301-663C-1E5AA858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83871" y="945932"/>
              <a:ext cx="274320" cy="274320"/>
            </a:xfrm>
            <a:prstGeom prst="rect">
              <a:avLst/>
            </a:prstGeom>
          </p:spPr>
        </p:pic>
      </p:grpSp>
      <p:pic>
        <p:nvPicPr>
          <p:cNvPr id="64" name="Graphic 63" descr="AWS Cloud group icon with cloud.">
            <a:extLst>
              <a:ext uri="{FF2B5EF4-FFF2-40B4-BE49-F238E27FC236}">
                <a16:creationId xmlns:a16="http://schemas.microsoft.com/office/drawing/2014/main" id="{FCC37431-6E3B-3D37-D08E-D3DB7F0F8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23499" y="1087689"/>
            <a:ext cx="274320" cy="274320"/>
          </a:xfrm>
          <a:prstGeom prst="rect">
            <a:avLst/>
          </a:prstGeom>
        </p:spPr>
      </p:pic>
      <p:pic>
        <p:nvPicPr>
          <p:cNvPr id="65" name="Graphic 64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BD1223D9-C115-BD44-0445-821ADB8D5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0" y="5307374"/>
            <a:ext cx="365760" cy="365760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90A5C5B9-D510-4CB9-80E5-87BFD7810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2" y="5681769"/>
            <a:ext cx="4770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B47591-DD25-653A-69C7-49B5E5A0AB88}"/>
              </a:ext>
            </a:extLst>
          </p:cNvPr>
          <p:cNvGrpSpPr/>
          <p:nvPr/>
        </p:nvGrpSpPr>
        <p:grpSpPr>
          <a:xfrm>
            <a:off x="8089933" y="2168842"/>
            <a:ext cx="575799" cy="622565"/>
            <a:chOff x="8113996" y="1465109"/>
            <a:chExt cx="575799" cy="622565"/>
          </a:xfrm>
        </p:grpSpPr>
        <p:pic>
          <p:nvPicPr>
            <p:cNvPr id="72" name="Picture 2" descr="OpenAI Logo PNG With Transparent Background">
              <a:extLst>
                <a:ext uri="{FF2B5EF4-FFF2-40B4-BE49-F238E27FC236}">
                  <a16:creationId xmlns:a16="http://schemas.microsoft.com/office/drawing/2014/main" id="{D2C81482-4592-C9D9-9FAE-2D07C22B3B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98" y="146510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0AF38F-C5E3-2CFE-3845-EF96447ADA18}"/>
                </a:ext>
              </a:extLst>
            </p:cNvPr>
            <p:cNvSpPr txBox="1"/>
            <p:nvPr/>
          </p:nvSpPr>
          <p:spPr>
            <a:xfrm>
              <a:off x="8113996" y="1856842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OpenAI</a:t>
              </a:r>
            </a:p>
          </p:txBody>
        </p:sp>
      </p:grpSp>
      <p:pic>
        <p:nvPicPr>
          <p:cNvPr id="74" name="Graphic 73" descr="Amazon Bedrock service icon.">
            <a:extLst>
              <a:ext uri="{FF2B5EF4-FFF2-40B4-BE49-F238E27FC236}">
                <a16:creationId xmlns:a16="http://schemas.microsoft.com/office/drawing/2014/main" id="{646ECCEB-B502-AE06-0B11-40B8AA4479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16790" y="1981200"/>
            <a:ext cx="365760" cy="365760"/>
          </a:xfrm>
          <a:prstGeom prst="rect">
            <a:avLst/>
          </a:prstGeom>
        </p:spPr>
      </p:pic>
      <p:sp>
        <p:nvSpPr>
          <p:cNvPr id="75" name="TextBox 12">
            <a:extLst>
              <a:ext uri="{FF2B5EF4-FFF2-40B4-BE49-F238E27FC236}">
                <a16:creationId xmlns:a16="http://schemas.microsoft.com/office/drawing/2014/main" id="{09622984-865A-3B54-3AB7-724B0C18A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2364461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58A92CD-16A9-E502-7EB1-B9798F0AAB58}"/>
              </a:ext>
            </a:extLst>
          </p:cNvPr>
          <p:cNvGrpSpPr/>
          <p:nvPr/>
        </p:nvGrpSpPr>
        <p:grpSpPr>
          <a:xfrm>
            <a:off x="8060128" y="3003070"/>
            <a:ext cx="671979" cy="559279"/>
            <a:chOff x="8084191" y="2299337"/>
            <a:chExt cx="671979" cy="559279"/>
          </a:xfrm>
        </p:grpSpPr>
        <p:pic>
          <p:nvPicPr>
            <p:cNvPr id="77" name="Picture 6" descr="Anthropic Icon icon PNG and Free SVG Download | Streamline">
              <a:extLst>
                <a:ext uri="{FF2B5EF4-FFF2-40B4-BE49-F238E27FC236}">
                  <a16:creationId xmlns:a16="http://schemas.microsoft.com/office/drawing/2014/main" id="{341DD7EB-F164-74CB-93E6-B14AB8E70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229933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F3B8F11-05C0-0212-8C57-F4236DB8F2F4}"/>
                </a:ext>
              </a:extLst>
            </p:cNvPr>
            <p:cNvSpPr txBox="1"/>
            <p:nvPr/>
          </p:nvSpPr>
          <p:spPr>
            <a:xfrm>
              <a:off x="8084191" y="2627784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Anthropic</a:t>
              </a:r>
            </a:p>
          </p:txBody>
        </p:sp>
      </p:grpSp>
      <p:pic>
        <p:nvPicPr>
          <p:cNvPr id="79" name="Graphic 17" descr="AWS Secrets Manager service icon.">
            <a:extLst>
              <a:ext uri="{FF2B5EF4-FFF2-40B4-BE49-F238E27FC236}">
                <a16:creationId xmlns:a16="http://schemas.microsoft.com/office/drawing/2014/main" id="{C4853E1E-71E4-52C3-ACB7-29811648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515911" y="1655072"/>
            <a:ext cx="349243" cy="3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1">
            <a:extLst>
              <a:ext uri="{FF2B5EF4-FFF2-40B4-BE49-F238E27FC236}">
                <a16:creationId xmlns:a16="http://schemas.microsoft.com/office/drawing/2014/main" id="{FC9A9386-2E4B-6CFD-3917-6F95A784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514" y="2006272"/>
            <a:ext cx="1536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AA9348F4-7E7A-2F8D-7611-10308C77E44E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165056" y="4383498"/>
            <a:ext cx="10251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">
            <a:extLst>
              <a:ext uri="{FF2B5EF4-FFF2-40B4-BE49-F238E27FC236}">
                <a16:creationId xmlns:a16="http://schemas.microsoft.com/office/drawing/2014/main" id="{D67234CC-9FFA-A9B8-6438-E2C0D288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641" y="4650802"/>
            <a:ext cx="12228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3" name="Graphic 21" descr="Amazon ElastiCache service icon.">
            <a:extLst>
              <a:ext uri="{FF2B5EF4-FFF2-40B4-BE49-F238E27FC236}">
                <a16:creationId xmlns:a16="http://schemas.microsoft.com/office/drawing/2014/main" id="{6C02A58B-E626-2D63-A47B-085569CF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8180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5">
            <a:extLst>
              <a:ext uri="{FF2B5EF4-FFF2-40B4-BE49-F238E27FC236}">
                <a16:creationId xmlns:a16="http://schemas.microsoft.com/office/drawing/2014/main" id="{0E7DF1A1-7F6C-777F-8BD0-8928CF59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444" y="5681769"/>
            <a:ext cx="1259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(Redis OSS)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359983E-F7CF-7B19-4A71-6CA737FF439E}"/>
              </a:ext>
            </a:extLst>
          </p:cNvPr>
          <p:cNvGrpSpPr/>
          <p:nvPr/>
        </p:nvGrpSpPr>
        <p:grpSpPr>
          <a:xfrm>
            <a:off x="8084951" y="3768343"/>
            <a:ext cx="659155" cy="569565"/>
            <a:chOff x="8102603" y="3052714"/>
            <a:chExt cx="659155" cy="56956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A3DF309-00FC-0C78-443C-2A02DD25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15825" y="305271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1B822AE-BAA2-32C8-9A09-CD01FA3C474D}"/>
                </a:ext>
              </a:extLst>
            </p:cNvPr>
            <p:cNvSpPr txBox="1"/>
            <p:nvPr/>
          </p:nvSpPr>
          <p:spPr>
            <a:xfrm>
              <a:off x="8102603" y="3391447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Vertex AI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79EC8F4-F538-BD3B-E235-22C3FA9B566F}"/>
              </a:ext>
            </a:extLst>
          </p:cNvPr>
          <p:cNvGrpSpPr/>
          <p:nvPr/>
        </p:nvGrpSpPr>
        <p:grpSpPr>
          <a:xfrm>
            <a:off x="8099565" y="4533235"/>
            <a:ext cx="562975" cy="532112"/>
            <a:chOff x="8123628" y="3829502"/>
            <a:chExt cx="562975" cy="532112"/>
          </a:xfrm>
        </p:grpSpPr>
        <p:pic>
          <p:nvPicPr>
            <p:cNvPr id="89" name="Picture 8" descr="cohere.ai · GitHub">
              <a:extLst>
                <a:ext uri="{FF2B5EF4-FFF2-40B4-BE49-F238E27FC236}">
                  <a16:creationId xmlns:a16="http://schemas.microsoft.com/office/drawing/2014/main" id="{DAB1A258-F398-D7CC-431E-F9B89E291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126" y="38295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90E505-553E-AB5C-EE2F-9F758513E41C}"/>
                </a:ext>
              </a:extLst>
            </p:cNvPr>
            <p:cNvSpPr txBox="1"/>
            <p:nvPr/>
          </p:nvSpPr>
          <p:spPr>
            <a:xfrm>
              <a:off x="8123628" y="413078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Cohere</a:t>
              </a:r>
            </a:p>
          </p:txBody>
        </p:sp>
      </p:grpSp>
      <p:cxnSp>
        <p:nvCxnSpPr>
          <p:cNvPr id="91" name="Elbow Connector 22" descr="Elbow horizontal arrow pointing right (1).">
            <a:extLst>
              <a:ext uri="{FF2B5EF4-FFF2-40B4-BE49-F238E27FC236}">
                <a16:creationId xmlns:a16="http://schemas.microsoft.com/office/drawing/2014/main" id="{3E83E827-9600-F3C2-3525-345D49D49758}"/>
              </a:ext>
            </a:extLst>
          </p:cNvPr>
          <p:cNvCxnSpPr>
            <a:cxnSpLocks/>
            <a:stCxn id="98" idx="3"/>
            <a:endCxn id="195" idx="1"/>
          </p:cNvCxnSpPr>
          <p:nvPr/>
        </p:nvCxnSpPr>
        <p:spPr>
          <a:xfrm flipV="1">
            <a:off x="1187651" y="2818766"/>
            <a:ext cx="395454" cy="1722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Generic group.">
            <a:extLst>
              <a:ext uri="{FF2B5EF4-FFF2-40B4-BE49-F238E27FC236}">
                <a16:creationId xmlns:a16="http://schemas.microsoft.com/office/drawing/2014/main" id="{915A5D09-B096-13E5-D8BF-B83AD0D57780}"/>
              </a:ext>
            </a:extLst>
          </p:cNvPr>
          <p:cNvSpPr/>
          <p:nvPr/>
        </p:nvSpPr>
        <p:spPr>
          <a:xfrm>
            <a:off x="7993835" y="1470145"/>
            <a:ext cx="757511" cy="3670048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Model Providers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734475-A579-71D4-88E0-F7E47549C6FF}"/>
              </a:ext>
            </a:extLst>
          </p:cNvPr>
          <p:cNvSpPr>
            <a:spLocks noChangeAspect="1"/>
          </p:cNvSpPr>
          <p:nvPr/>
        </p:nvSpPr>
        <p:spPr bwMode="auto">
          <a:xfrm>
            <a:off x="6178921" y="143340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23928CE-DE08-A5A1-950F-EBBC7D44E346}"/>
              </a:ext>
            </a:extLst>
          </p:cNvPr>
          <p:cNvSpPr>
            <a:spLocks noChangeAspect="1"/>
          </p:cNvSpPr>
          <p:nvPr/>
        </p:nvSpPr>
        <p:spPr bwMode="auto">
          <a:xfrm>
            <a:off x="7395595" y="359744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3B655B-0458-9AB2-BEB4-308CAF318FBB}"/>
              </a:ext>
            </a:extLst>
          </p:cNvPr>
          <p:cNvGrpSpPr/>
          <p:nvPr/>
        </p:nvGrpSpPr>
        <p:grpSpPr>
          <a:xfrm>
            <a:off x="76200" y="4030115"/>
            <a:ext cx="1111451" cy="1021600"/>
            <a:chOff x="41275" y="1813139"/>
            <a:chExt cx="1111451" cy="1021600"/>
          </a:xfrm>
        </p:grpSpPr>
        <p:pic>
          <p:nvPicPr>
            <p:cNvPr id="96" name="Graphic 95" descr="Client resource icon for the General Icons category.">
              <a:extLst>
                <a:ext uri="{FF2B5EF4-FFF2-40B4-BE49-F238E27FC236}">
                  <a16:creationId xmlns:a16="http://schemas.microsoft.com/office/drawing/2014/main" id="{AB6A9C57-E980-38D1-F458-3D11BBE7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98" name="Rectangle 97" descr="Generic group.">
              <a:extLst>
                <a:ext uri="{FF2B5EF4-FFF2-40B4-BE49-F238E27FC236}">
                  <a16:creationId xmlns:a16="http://schemas.microsoft.com/office/drawing/2014/main" id="{13841797-898A-00C6-EFDF-E71517EA3021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BE3183A-E7F3-4A6B-EADF-41FEDAFE949D}"/>
                </a:ext>
              </a:extLst>
            </p:cNvPr>
            <p:cNvSpPr txBox="1"/>
            <p:nvPr/>
          </p:nvSpPr>
          <p:spPr>
            <a:xfrm>
              <a:off x="268697" y="254167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253F70C-B1F8-6D07-2C8F-9134FB235C61}"/>
              </a:ext>
            </a:extLst>
          </p:cNvPr>
          <p:cNvGrpSpPr/>
          <p:nvPr/>
        </p:nvGrpSpPr>
        <p:grpSpPr>
          <a:xfrm>
            <a:off x="76200" y="1619923"/>
            <a:ext cx="1111451" cy="1021600"/>
            <a:chOff x="41275" y="1813139"/>
            <a:chExt cx="1111451" cy="1021600"/>
          </a:xfrm>
        </p:grpSpPr>
        <p:pic>
          <p:nvPicPr>
            <p:cNvPr id="101" name="Graphic 100" descr="Client resource icon for the General Icons category.">
              <a:extLst>
                <a:ext uri="{FF2B5EF4-FFF2-40B4-BE49-F238E27FC236}">
                  <a16:creationId xmlns:a16="http://schemas.microsoft.com/office/drawing/2014/main" id="{1AC537FB-DC8A-E53A-DBFC-33CE2FDE5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02" name="Rectangle 101" descr="Generic group.">
              <a:extLst>
                <a:ext uri="{FF2B5EF4-FFF2-40B4-BE49-F238E27FC236}">
                  <a16:creationId xmlns:a16="http://schemas.microsoft.com/office/drawing/2014/main" id="{519EAC50-E9C5-45BA-CFF9-8C64659E6E93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6686366-50A5-F0DF-D952-3718FEBA8E4E}"/>
                </a:ext>
              </a:extLst>
            </p:cNvPr>
            <p:cNvSpPr txBox="1"/>
            <p:nvPr/>
          </p:nvSpPr>
          <p:spPr>
            <a:xfrm>
              <a:off x="269875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2611DF-6C49-CC78-5622-02741F491906}"/>
              </a:ext>
            </a:extLst>
          </p:cNvPr>
          <p:cNvSpPr/>
          <p:nvPr/>
        </p:nvSpPr>
        <p:spPr>
          <a:xfrm>
            <a:off x="3515384" y="2644892"/>
            <a:ext cx="2500504" cy="2351715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       Orchestration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0A0541B0-7009-7DFC-EF35-66531132CF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810" y="2911330"/>
            <a:ext cx="365760" cy="365760"/>
          </a:xfrm>
          <a:prstGeom prst="rect">
            <a:avLst/>
          </a:prstGeom>
        </p:spPr>
      </p:pic>
      <p:pic>
        <p:nvPicPr>
          <p:cNvPr id="106" name="Graphic 21" descr="Amazon Route 53 service icon.">
            <a:extLst>
              <a:ext uri="{FF2B5EF4-FFF2-40B4-BE49-F238E27FC236}">
                <a16:creationId xmlns:a16="http://schemas.microsoft.com/office/drawing/2014/main" id="{E8EAC07B-CA32-0BB0-5218-56EDDD80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871345" y="30480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2">
            <a:extLst>
              <a:ext uri="{FF2B5EF4-FFF2-40B4-BE49-F238E27FC236}">
                <a16:creationId xmlns:a16="http://schemas.microsoft.com/office/drawing/2014/main" id="{515B5D3B-8269-998D-8768-FA38E6BF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924" y="3438382"/>
            <a:ext cx="862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Route 53</a:t>
            </a:r>
          </a:p>
        </p:txBody>
      </p:sp>
      <p:pic>
        <p:nvPicPr>
          <p:cNvPr id="108" name="Graphic 8" descr="AWS WAF service icon.">
            <a:extLst>
              <a:ext uri="{FF2B5EF4-FFF2-40B4-BE49-F238E27FC236}">
                <a16:creationId xmlns:a16="http://schemas.microsoft.com/office/drawing/2014/main" id="{31981329-ECD4-8365-5A00-76CFFC05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848484" y="426498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5AAAC7A3-C4C0-8B79-061A-7D2A0AB6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83" y="4630741"/>
            <a:ext cx="7917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111" name="Elbow Connector 22" descr="Elbow horizontal arrow pointing right (1).">
            <a:extLst>
              <a:ext uri="{FF2B5EF4-FFF2-40B4-BE49-F238E27FC236}">
                <a16:creationId xmlns:a16="http://schemas.microsoft.com/office/drawing/2014/main" id="{4027753E-0059-6A30-6FE6-347AA2BC4DBA}"/>
              </a:ext>
            </a:extLst>
          </p:cNvPr>
          <p:cNvCxnSpPr>
            <a:cxnSpLocks/>
            <a:stCxn id="14" idx="3"/>
            <a:endCxn id="195" idx="1"/>
          </p:cNvCxnSpPr>
          <p:nvPr/>
        </p:nvCxnSpPr>
        <p:spPr>
          <a:xfrm flipV="1">
            <a:off x="1187651" y="2818766"/>
            <a:ext cx="395454" cy="5099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20" descr="AWS Certificate Manager (ACM) service icon.">
            <a:extLst>
              <a:ext uri="{FF2B5EF4-FFF2-40B4-BE49-F238E27FC236}">
                <a16:creationId xmlns:a16="http://schemas.microsoft.com/office/drawing/2014/main" id="{226924BB-0F29-3049-911D-7AADCB0D2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372969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2">
            <a:extLst>
              <a:ext uri="{FF2B5EF4-FFF2-40B4-BE49-F238E27FC236}">
                <a16:creationId xmlns:a16="http://schemas.microsoft.com/office/drawing/2014/main" id="{6612D73F-2075-5FD4-29C8-8FEA98E2B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73" y="5681769"/>
            <a:ext cx="11327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4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5710913B-7540-4E8F-5784-46C0BBE2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781800" y="427676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8" descr="Amazon Simple Storage Service (Amazon S3) service icon.">
            <a:extLst>
              <a:ext uri="{FF2B5EF4-FFF2-40B4-BE49-F238E27FC236}">
                <a16:creationId xmlns:a16="http://schemas.microsoft.com/office/drawing/2014/main" id="{8FEB02B0-A515-F18A-177E-0E381D16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061187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FAEB0615-286E-5BD1-D925-F6F42ED0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088" y="5681769"/>
            <a:ext cx="13680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17" name="Straight Arrow Connector 116" descr="Right pointing horizontal arrow.">
            <a:extLst>
              <a:ext uri="{FF2B5EF4-FFF2-40B4-BE49-F238E27FC236}">
                <a16:creationId xmlns:a16="http://schemas.microsoft.com/office/drawing/2014/main" id="{778ABBB0-2469-4860-020E-839FCFB20981}"/>
              </a:ext>
            </a:extLst>
          </p:cNvPr>
          <p:cNvCxnSpPr>
            <a:cxnSpLocks/>
            <a:stCxn id="195" idx="2"/>
            <a:endCxn id="108" idx="0"/>
          </p:cNvCxnSpPr>
          <p:nvPr/>
        </p:nvCxnSpPr>
        <p:spPr>
          <a:xfrm flipH="1">
            <a:off x="2031364" y="3916805"/>
            <a:ext cx="1" cy="34817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 descr="Right pointing horizontal arrow.">
            <a:extLst>
              <a:ext uri="{FF2B5EF4-FFF2-40B4-BE49-F238E27FC236}">
                <a16:creationId xmlns:a16="http://schemas.microsoft.com/office/drawing/2014/main" id="{3D59AEBB-A7FB-6349-FE56-60361B0B60E2}"/>
              </a:ext>
            </a:extLst>
          </p:cNvPr>
          <p:cNvCxnSpPr>
            <a:cxnSpLocks/>
          </p:cNvCxnSpPr>
          <p:nvPr/>
        </p:nvCxnSpPr>
        <p:spPr>
          <a:xfrm>
            <a:off x="2017955" y="4861573"/>
            <a:ext cx="0" cy="41193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 descr="Right pointing horizontal arrow.">
            <a:extLst>
              <a:ext uri="{FF2B5EF4-FFF2-40B4-BE49-F238E27FC236}">
                <a16:creationId xmlns:a16="http://schemas.microsoft.com/office/drawing/2014/main" id="{EDF33E45-E87A-5FAC-1A81-D3E942296F2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244067" y="4754616"/>
            <a:ext cx="0" cy="53714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719E479-2563-B98D-2E40-54FF432A9475}"/>
              </a:ext>
            </a:extLst>
          </p:cNvPr>
          <p:cNvSpPr>
            <a:spLocks noChangeAspect="1"/>
          </p:cNvSpPr>
          <p:nvPr/>
        </p:nvSpPr>
        <p:spPr bwMode="auto">
          <a:xfrm>
            <a:off x="1429686" y="399692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2593A73-898B-7A3B-5DE4-2D655C95687B}"/>
              </a:ext>
            </a:extLst>
          </p:cNvPr>
          <p:cNvSpPr>
            <a:spLocks noChangeAspect="1"/>
          </p:cNvSpPr>
          <p:nvPr/>
        </p:nvSpPr>
        <p:spPr bwMode="auto">
          <a:xfrm>
            <a:off x="2159168" y="506289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D313B46-AAE0-8553-3226-235519D3E6A0}"/>
              </a:ext>
            </a:extLst>
          </p:cNvPr>
          <p:cNvSpPr>
            <a:spLocks noChangeAspect="1"/>
          </p:cNvSpPr>
          <p:nvPr/>
        </p:nvSpPr>
        <p:spPr bwMode="auto">
          <a:xfrm>
            <a:off x="4756387" y="520005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23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FF138F87-7B8B-8188-29CB-74AD7DC83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823458" y="174362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2">
            <a:extLst>
              <a:ext uri="{FF2B5EF4-FFF2-40B4-BE49-F238E27FC236}">
                <a16:creationId xmlns:a16="http://schemas.microsoft.com/office/drawing/2014/main" id="{2CAE695C-7680-EB2A-6EB4-DB86BC20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95" y="2112625"/>
            <a:ext cx="906274" cy="23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303522C-9CDD-EE9B-59FB-45076A0EFE44}"/>
              </a:ext>
            </a:extLst>
          </p:cNvPr>
          <p:cNvSpPr>
            <a:spLocks noChangeAspect="1"/>
          </p:cNvSpPr>
          <p:nvPr/>
        </p:nvSpPr>
        <p:spPr bwMode="auto">
          <a:xfrm>
            <a:off x="6261227" y="4664457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 descr="Generic group.">
            <a:extLst>
              <a:ext uri="{FF2B5EF4-FFF2-40B4-BE49-F238E27FC236}">
                <a16:creationId xmlns:a16="http://schemas.microsoft.com/office/drawing/2014/main" id="{EE66B208-05C1-665E-7D80-63F03DC2A75D}"/>
              </a:ext>
            </a:extLst>
          </p:cNvPr>
          <p:cNvSpPr/>
          <p:nvPr/>
        </p:nvSpPr>
        <p:spPr>
          <a:xfrm>
            <a:off x="3861958" y="3595202"/>
            <a:ext cx="1956199" cy="1151757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 descr="Generic group.">
            <a:extLst>
              <a:ext uri="{FF2B5EF4-FFF2-40B4-BE49-F238E27FC236}">
                <a16:creationId xmlns:a16="http://schemas.microsoft.com/office/drawing/2014/main" id="{D201549B-48B6-67E5-62E5-FD389CDB1A37}"/>
              </a:ext>
            </a:extLst>
          </p:cNvPr>
          <p:cNvSpPr/>
          <p:nvPr/>
        </p:nvSpPr>
        <p:spPr>
          <a:xfrm>
            <a:off x="3763450" y="3724065"/>
            <a:ext cx="1935878" cy="1168919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tasks        EKS pods</a:t>
            </a:r>
          </a:p>
        </p:txBody>
      </p:sp>
      <p:pic>
        <p:nvPicPr>
          <p:cNvPr id="128" name="Picture 4" descr="liteLLM: One library to standardize all LLM APIs">
            <a:extLst>
              <a:ext uri="{FF2B5EF4-FFF2-40B4-BE49-F238E27FC236}">
                <a16:creationId xmlns:a16="http://schemas.microsoft.com/office/drawing/2014/main" id="{8544A103-2BA0-18B7-25E4-FFB841E9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46" y="4199856"/>
            <a:ext cx="365760" cy="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9">
            <a:extLst>
              <a:ext uri="{FF2B5EF4-FFF2-40B4-BE49-F238E27FC236}">
                <a16:creationId xmlns:a16="http://schemas.microsoft.com/office/drawing/2014/main" id="{7E3D9DBB-3104-59DE-E4D9-5A379B64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408" y="4552850"/>
            <a:ext cx="9848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LiteLLM</a:t>
            </a:r>
          </a:p>
        </p:txBody>
      </p:sp>
      <p:pic>
        <p:nvPicPr>
          <p:cNvPr id="130" name="Graphic 129" descr="SDK resource icon for the General Icons category.">
            <a:extLst>
              <a:ext uri="{FF2B5EF4-FFF2-40B4-BE49-F238E27FC236}">
                <a16:creationId xmlns:a16="http://schemas.microsoft.com/office/drawing/2014/main" id="{336AECA7-C5D9-BC6B-8602-114EEE9A3B5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982455" y="4194215"/>
            <a:ext cx="365760" cy="3657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BF9694BB-3E03-D7C3-2D9A-BC47CD8F9AB8}"/>
              </a:ext>
            </a:extLst>
          </p:cNvPr>
          <p:cNvSpPr txBox="1"/>
          <p:nvPr/>
        </p:nvSpPr>
        <p:spPr>
          <a:xfrm>
            <a:off x="3739666" y="4542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API/middleware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0CDCF4A-92A6-8F8C-B982-E33D1A2F7A5A}"/>
              </a:ext>
            </a:extLst>
          </p:cNvPr>
          <p:cNvGrpSpPr/>
          <p:nvPr/>
        </p:nvGrpSpPr>
        <p:grpSpPr>
          <a:xfrm>
            <a:off x="3455169" y="2355900"/>
            <a:ext cx="2620175" cy="2779111"/>
            <a:chOff x="3455169" y="1910725"/>
            <a:chExt cx="2620175" cy="27791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D6758E5-9223-5B69-C98E-63D531BFB8B7}"/>
                </a:ext>
              </a:extLst>
            </p:cNvPr>
            <p:cNvSpPr/>
            <p:nvPr/>
          </p:nvSpPr>
          <p:spPr>
            <a:xfrm>
              <a:off x="3455169" y="1918393"/>
              <a:ext cx="2620175" cy="277144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14A259B4-8519-F509-C402-F7C4FBF86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3457916" y="1910725"/>
              <a:ext cx="274320" cy="274320"/>
            </a:xfrm>
            <a:prstGeom prst="rect">
              <a:avLst/>
            </a:prstGeom>
          </p:spPr>
        </p:pic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0086D6E-6D5A-2C9D-789C-7C855AC8917F}"/>
              </a:ext>
            </a:extLst>
          </p:cNvPr>
          <p:cNvSpPr/>
          <p:nvPr/>
        </p:nvSpPr>
        <p:spPr>
          <a:xfrm>
            <a:off x="3833419" y="2402525"/>
            <a:ext cx="1339015" cy="17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Cluster VPC</a:t>
            </a:r>
          </a:p>
        </p:txBody>
      </p:sp>
      <p:pic>
        <p:nvPicPr>
          <p:cNvPr id="136" name="Graphic 23">
            <a:extLst>
              <a:ext uri="{FF2B5EF4-FFF2-40B4-BE49-F238E27FC236}">
                <a16:creationId xmlns:a16="http://schemas.microsoft.com/office/drawing/2014/main" id="{526CEE62-7BCC-5C2E-D53A-C85FD2FF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4990456" y="292048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C892B9F9-D250-E483-6C9F-CDED346534DE}"/>
              </a:ext>
            </a:extLst>
          </p:cNvPr>
          <p:cNvSpPr txBox="1"/>
          <p:nvPr/>
        </p:nvSpPr>
        <p:spPr>
          <a:xfrm>
            <a:off x="3715888" y="32583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0E54AE8-FC32-879F-4952-5A3F75B8C310}"/>
              </a:ext>
            </a:extLst>
          </p:cNvPr>
          <p:cNvSpPr txBox="1"/>
          <p:nvPr/>
        </p:nvSpPr>
        <p:spPr>
          <a:xfrm>
            <a:off x="4563910" y="3262798"/>
            <a:ext cx="123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EKS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140" name="Graphic 8" descr="Containers standard category icon.">
            <a:extLst>
              <a:ext uri="{FF2B5EF4-FFF2-40B4-BE49-F238E27FC236}">
                <a16:creationId xmlns:a16="http://schemas.microsoft.com/office/drawing/2014/main" id="{25F23304-5E26-EB3C-D565-4AA826E9C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3537217" y="265802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Elbow Connector 22" descr="Elbow horizontal arrow pointing right (1).">
            <a:extLst>
              <a:ext uri="{FF2B5EF4-FFF2-40B4-BE49-F238E27FC236}">
                <a16:creationId xmlns:a16="http://schemas.microsoft.com/office/drawing/2014/main" id="{EDFEFDA9-B69A-7E0E-8EDA-FB24FA972D69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83801" y="1815104"/>
            <a:ext cx="532951" cy="2431087"/>
          </a:xfrm>
          <a:prstGeom prst="bentConnector3">
            <a:avLst>
              <a:gd name="adj1" fmla="val -111522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ight pointing horizontal arrow.">
            <a:extLst>
              <a:ext uri="{FF2B5EF4-FFF2-40B4-BE49-F238E27FC236}">
                <a16:creationId xmlns:a16="http://schemas.microsoft.com/office/drawing/2014/main" id="{F4C966E3-4C77-9AF5-65D6-34F250D80885}"/>
              </a:ext>
            </a:extLst>
          </p:cNvPr>
          <p:cNvCxnSpPr>
            <a:cxnSpLocks/>
          </p:cNvCxnSpPr>
          <p:nvPr/>
        </p:nvCxnSpPr>
        <p:spPr>
          <a:xfrm>
            <a:off x="4348215" y="4380344"/>
            <a:ext cx="824219" cy="31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5">
            <a:extLst>
              <a:ext uri="{FF2B5EF4-FFF2-40B4-BE49-F238E27FC236}">
                <a16:creationId xmlns:a16="http://schemas.microsoft.com/office/drawing/2014/main" id="{B439F0BA-E4C7-26FA-F9DB-2E468525FD99}"/>
              </a:ext>
            </a:extLst>
          </p:cNvPr>
          <p:cNvCxnSpPr>
            <a:cxnSpLocks/>
            <a:stCxn id="124" idx="2"/>
            <a:endCxn id="130" idx="1"/>
          </p:cNvCxnSpPr>
          <p:nvPr/>
        </p:nvCxnSpPr>
        <p:spPr>
          <a:xfrm rot="16200000" flipH="1">
            <a:off x="2479533" y="2874172"/>
            <a:ext cx="2027021" cy="978823"/>
          </a:xfrm>
          <a:prstGeom prst="bentConnector2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29CC102-DA47-82BF-06E8-76E773D9609F}"/>
              </a:ext>
            </a:extLst>
          </p:cNvPr>
          <p:cNvCxnSpPr>
            <a:stCxn id="112" idx="1"/>
            <a:endCxn id="65" idx="3"/>
          </p:cNvCxnSpPr>
          <p:nvPr/>
        </p:nvCxnSpPr>
        <p:spPr>
          <a:xfrm flipH="1">
            <a:off x="2194560" y="5474638"/>
            <a:ext cx="1535130" cy="15616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0">
            <a:extLst>
              <a:ext uri="{FF2B5EF4-FFF2-40B4-BE49-F238E27FC236}">
                <a16:creationId xmlns:a16="http://schemas.microsoft.com/office/drawing/2014/main" id="{FC02A992-6570-8659-1FA0-B3DB01BB2C73}"/>
              </a:ext>
            </a:extLst>
          </p:cNvPr>
          <p:cNvCxnSpPr/>
          <p:nvPr/>
        </p:nvCxnSpPr>
        <p:spPr>
          <a:xfrm flipV="1">
            <a:off x="2928420" y="4514937"/>
            <a:ext cx="1054035" cy="959438"/>
          </a:xfrm>
          <a:prstGeom prst="bentConnector3">
            <a:avLst>
              <a:gd name="adj1" fmla="val 346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224">
            <a:extLst>
              <a:ext uri="{FF2B5EF4-FFF2-40B4-BE49-F238E27FC236}">
                <a16:creationId xmlns:a16="http://schemas.microsoft.com/office/drawing/2014/main" id="{3C682224-9A1B-1DA9-04A0-AE16642F6D55}"/>
              </a:ext>
            </a:extLst>
          </p:cNvPr>
          <p:cNvCxnSpPr>
            <a:cxnSpLocks/>
          </p:cNvCxnSpPr>
          <p:nvPr/>
        </p:nvCxnSpPr>
        <p:spPr>
          <a:xfrm>
            <a:off x="5534417" y="4468723"/>
            <a:ext cx="1242045" cy="982208"/>
          </a:xfrm>
          <a:prstGeom prst="bentConnector3">
            <a:avLst>
              <a:gd name="adj1" fmla="val 52677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C0D362E-FC30-FE78-0F32-692E13123952}"/>
              </a:ext>
            </a:extLst>
          </p:cNvPr>
          <p:cNvCxnSpPr>
            <a:cxnSpLocks/>
          </p:cNvCxnSpPr>
          <p:nvPr/>
        </p:nvCxnSpPr>
        <p:spPr>
          <a:xfrm flipV="1">
            <a:off x="6154459" y="4469965"/>
            <a:ext cx="62734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237">
            <a:extLst>
              <a:ext uri="{FF2B5EF4-FFF2-40B4-BE49-F238E27FC236}">
                <a16:creationId xmlns:a16="http://schemas.microsoft.com/office/drawing/2014/main" id="{C06EDFB8-2FC4-AEF6-5982-E8C63ACA3821}"/>
              </a:ext>
            </a:extLst>
          </p:cNvPr>
          <p:cNvCxnSpPr>
            <a:cxnSpLocks/>
          </p:cNvCxnSpPr>
          <p:nvPr/>
        </p:nvCxnSpPr>
        <p:spPr>
          <a:xfrm flipV="1">
            <a:off x="5545270" y="3882968"/>
            <a:ext cx="2427811" cy="493723"/>
          </a:xfrm>
          <a:prstGeom prst="bentConnector3">
            <a:avLst>
              <a:gd name="adj1" fmla="val 31168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1">
            <a:extLst>
              <a:ext uri="{FF2B5EF4-FFF2-40B4-BE49-F238E27FC236}">
                <a16:creationId xmlns:a16="http://schemas.microsoft.com/office/drawing/2014/main" id="{018A1B8B-7D37-7CCC-1A8C-83907DE78EA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1115" y="2397756"/>
            <a:ext cx="958477" cy="1843996"/>
          </a:xfrm>
          <a:prstGeom prst="bentConnector3">
            <a:avLst>
              <a:gd name="adj1" fmla="val 31787"/>
            </a:avLst>
          </a:prstGeom>
          <a:ln w="15875">
            <a:solidFill>
              <a:schemeClr val="tx1"/>
            </a:solidFill>
            <a:headEnd type="arrow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1D2C8E48-3FF4-FB23-5DA6-7FC280F0F63D}"/>
              </a:ext>
            </a:extLst>
          </p:cNvPr>
          <p:cNvSpPr>
            <a:spLocks noChangeAspect="1"/>
          </p:cNvSpPr>
          <p:nvPr/>
        </p:nvSpPr>
        <p:spPr bwMode="auto">
          <a:xfrm>
            <a:off x="2701144" y="307948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90" name="Graphic 189" descr="Amazon Nova service icon.">
            <a:extLst>
              <a:ext uri="{FF2B5EF4-FFF2-40B4-BE49-F238E27FC236}">
                <a16:creationId xmlns:a16="http://schemas.microsoft.com/office/drawing/2014/main" id="{308B8ED8-A099-AE45-55DA-310910F82F6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6815622" y="2754090"/>
            <a:ext cx="368096" cy="368096"/>
          </a:xfrm>
          <a:prstGeom prst="rect">
            <a:avLst/>
          </a:prstGeom>
        </p:spPr>
      </p:pic>
      <p:sp>
        <p:nvSpPr>
          <p:cNvPr id="191" name="TextBox 12">
            <a:extLst>
              <a:ext uri="{FF2B5EF4-FFF2-40B4-BE49-F238E27FC236}">
                <a16:creationId xmlns:a16="http://schemas.microsoft.com/office/drawing/2014/main" id="{EB99FAFA-A457-DBE1-4658-C5D2C6BA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3173810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Nova</a:t>
            </a:r>
          </a:p>
        </p:txBody>
      </p:sp>
      <p:sp>
        <p:nvSpPr>
          <p:cNvPr id="192" name="Rectangle 191" descr="Generic group.">
            <a:extLst>
              <a:ext uri="{FF2B5EF4-FFF2-40B4-BE49-F238E27FC236}">
                <a16:creationId xmlns:a16="http://schemas.microsoft.com/office/drawing/2014/main" id="{D151C7DA-41BD-64D0-3429-D826C0E5FC60}"/>
              </a:ext>
            </a:extLst>
          </p:cNvPr>
          <p:cNvSpPr/>
          <p:nvPr/>
        </p:nvSpPr>
        <p:spPr>
          <a:xfrm>
            <a:off x="6514483" y="1470146"/>
            <a:ext cx="970374" cy="2138711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Model Providers</a:t>
            </a:r>
          </a:p>
        </p:txBody>
      </p:sp>
      <p:pic>
        <p:nvPicPr>
          <p:cNvPr id="193" name="Graphic 19" descr="Amazon CloudFront service icon.">
            <a:extLst>
              <a:ext uri="{FF2B5EF4-FFF2-40B4-BE49-F238E27FC236}">
                <a16:creationId xmlns:a16="http://schemas.microsoft.com/office/drawing/2014/main" id="{403B4451-67BA-4223-A2BB-2F05397C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 bwMode="auto">
          <a:xfrm>
            <a:off x="1871345" y="22098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1">
            <a:extLst>
              <a:ext uri="{FF2B5EF4-FFF2-40B4-BE49-F238E27FC236}">
                <a16:creationId xmlns:a16="http://schemas.microsoft.com/office/drawing/2014/main" id="{8887D19E-2C93-F862-CB0D-0BAAB47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50511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95" name="Rectangle 194" descr="Generic group dashed.">
            <a:extLst>
              <a:ext uri="{FF2B5EF4-FFF2-40B4-BE49-F238E27FC236}">
                <a16:creationId xmlns:a16="http://schemas.microsoft.com/office/drawing/2014/main" id="{7C1AE090-F448-D48C-9229-760BB9ABF3B8}"/>
              </a:ext>
            </a:extLst>
          </p:cNvPr>
          <p:cNvSpPr/>
          <p:nvPr/>
        </p:nvSpPr>
        <p:spPr>
          <a:xfrm>
            <a:off x="1583105" y="1720727"/>
            <a:ext cx="896519" cy="219607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Options</a:t>
            </a:r>
          </a:p>
        </p:txBody>
      </p:sp>
      <p:cxnSp>
        <p:nvCxnSpPr>
          <p:cNvPr id="196" name="Elbow Connector 22" descr="Elbow horizontal arrow pointing right (1).">
            <a:extLst>
              <a:ext uri="{FF2B5EF4-FFF2-40B4-BE49-F238E27FC236}">
                <a16:creationId xmlns:a16="http://schemas.microsoft.com/office/drawing/2014/main" id="{2E0F827D-751E-9294-3426-912D5F65C13B}"/>
              </a:ext>
            </a:extLst>
          </p:cNvPr>
          <p:cNvCxnSpPr>
            <a:cxnSpLocks/>
            <a:stCxn id="102" idx="3"/>
            <a:endCxn id="195" idx="1"/>
          </p:cNvCxnSpPr>
          <p:nvPr/>
        </p:nvCxnSpPr>
        <p:spPr>
          <a:xfrm>
            <a:off x="1187651" y="2130723"/>
            <a:ext cx="395454" cy="6880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283C998-6536-9E2F-F742-683B5142C945}"/>
              </a:ext>
            </a:extLst>
          </p:cNvPr>
          <p:cNvSpPr/>
          <p:nvPr/>
        </p:nvSpPr>
        <p:spPr>
          <a:xfrm>
            <a:off x="1318965" y="1087690"/>
            <a:ext cx="6471335" cy="5072484"/>
          </a:xfrm>
          <a:prstGeom prst="rect">
            <a:avLst/>
          </a:prstGeom>
          <a:noFill/>
          <a:ln w="15875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31B0AD-E0DC-7661-FA40-3FE2C9E7BCAA}"/>
              </a:ext>
            </a:extLst>
          </p:cNvPr>
          <p:cNvSpPr>
            <a:spLocks noChangeAspect="1"/>
          </p:cNvSpPr>
          <p:nvPr/>
        </p:nvSpPr>
        <p:spPr bwMode="auto">
          <a:xfrm>
            <a:off x="4154445" y="1498694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EDE8D-174E-4BC2-6A3D-94C1A7B7C762}"/>
              </a:ext>
            </a:extLst>
          </p:cNvPr>
          <p:cNvSpPr txBox="1"/>
          <p:nvPr/>
        </p:nvSpPr>
        <p:spPr>
          <a:xfrm>
            <a:off x="9276606" y="96027"/>
            <a:ext cx="28580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External model providers (such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Anthropic, or Vertex AI) are configured using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Admin UI to enable additional model access through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LiteLLM’s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unified application interface. Integrate pre-existing configurations of third-party providers into the gateway using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APIs.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integrates with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7"/>
              </a:rPr>
              <a:t>Amazon ElastiCache (Redis OSS)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8"/>
              </a:rPr>
              <a:t>Amazon Relational Database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RDS)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9"/>
              </a:rPr>
              <a:t>AWS Secrets Manager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ElastiCache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enables multi-tenant distribution of application settings </a:t>
            </a:r>
            <a:r>
              <a:rPr lang="en-US" sz="10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prompt caching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enables persistence of virtual API keys and other configuration settings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provided by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Secrets Manager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stores external model provider credentials and other sensitive settings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securely.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the API/middleware store application sends logs to the dedicated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0"/>
              </a:rPr>
              <a:t>Amazon Simple Storage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S3)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bucket for troubleshooting and access analysis.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0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27A7-06A0-FBB4-85DD-8BBFEFEF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652F21FD-70FA-99E3-604D-2083FCEF6F42}"/>
              </a:ext>
            </a:extLst>
          </p:cNvPr>
          <p:cNvSpPr/>
          <p:nvPr/>
        </p:nvSpPr>
        <p:spPr>
          <a:xfrm>
            <a:off x="8975652" y="0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A79F6EB9-4325-C174-F543-E87D78E09E40}"/>
              </a:ext>
            </a:extLst>
          </p:cNvPr>
          <p:cNvCxnSpPr/>
          <p:nvPr/>
        </p:nvCxnSpPr>
        <p:spPr>
          <a:xfrm>
            <a:off x="31890" y="920171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BCAC23F6-5D96-2A47-DE5B-EE2F705CE67C}"/>
              </a:ext>
            </a:extLst>
          </p:cNvPr>
          <p:cNvSpPr txBox="1"/>
          <p:nvPr/>
        </p:nvSpPr>
        <p:spPr>
          <a:xfrm>
            <a:off x="71717" y="51984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architecture diagram demonstrates how to deploy with Amazon ECS or Amazon EKS container orchestration running on AWS. This slide shows Steps 1-4.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A51661-E5DA-C91F-EAD6-550375379493}"/>
              </a:ext>
            </a:extLst>
          </p:cNvPr>
          <p:cNvSpPr>
            <a:spLocks noChangeAspect="1"/>
          </p:cNvSpPr>
          <p:nvPr/>
        </p:nvSpPr>
        <p:spPr bwMode="auto">
          <a:xfrm>
            <a:off x="9030008" y="13560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CE89C8B-3DEA-7E77-63BC-4B2ADD17E257}"/>
              </a:ext>
            </a:extLst>
          </p:cNvPr>
          <p:cNvSpPr>
            <a:spLocks noChangeAspect="1"/>
          </p:cNvSpPr>
          <p:nvPr/>
        </p:nvSpPr>
        <p:spPr bwMode="auto">
          <a:xfrm>
            <a:off x="9034458" y="123383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48706BD-69FD-CC92-3BE5-457A556F0415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293655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9" name="Title text box">
            <a:extLst>
              <a:ext uri="{FF2B5EF4-FFF2-40B4-BE49-F238E27FC236}">
                <a16:creationId xmlns:a16="http://schemas.microsoft.com/office/drawing/2014/main" id="{28DC083F-F5B5-32DF-D3BC-BDFCB98FE036}"/>
              </a:ext>
            </a:extLst>
          </p:cNvPr>
          <p:cNvSpPr txBox="1"/>
          <p:nvPr/>
        </p:nvSpPr>
        <p:spPr>
          <a:xfrm>
            <a:off x="48444" y="9602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Guidance for Multi-Provider Generative AI Gateway on AWS</a:t>
            </a:r>
            <a:endParaRPr lang="en-US" sz="2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56F402-2D4A-D3A1-E4FA-2B716932E287}"/>
              </a:ext>
            </a:extLst>
          </p:cNvPr>
          <p:cNvGrpSpPr/>
          <p:nvPr/>
        </p:nvGrpSpPr>
        <p:grpSpPr>
          <a:xfrm>
            <a:off x="76200" y="2817960"/>
            <a:ext cx="1111451" cy="1021600"/>
            <a:chOff x="41275" y="1813139"/>
            <a:chExt cx="1111451" cy="1021600"/>
          </a:xfrm>
        </p:grpSpPr>
        <p:pic>
          <p:nvPicPr>
            <p:cNvPr id="11" name="Graphic 10" descr="Client resource icon for the General Icons category.">
              <a:extLst>
                <a:ext uri="{FF2B5EF4-FFF2-40B4-BE49-F238E27FC236}">
                  <a16:creationId xmlns:a16="http://schemas.microsoft.com/office/drawing/2014/main" id="{5D696A25-D634-4306-F65B-2791185F6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4" name="Rectangle 13" descr="Generic group.">
              <a:extLst>
                <a:ext uri="{FF2B5EF4-FFF2-40B4-BE49-F238E27FC236}">
                  <a16:creationId xmlns:a16="http://schemas.microsoft.com/office/drawing/2014/main" id="{910EF9B5-9C83-9904-E0F8-3DE81E513D71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9602C5-E709-6CC8-8F26-34B3D1560BB8}"/>
                </a:ext>
              </a:extLst>
            </p:cNvPr>
            <p:cNvSpPr txBox="1"/>
            <p:nvPr/>
          </p:nvSpPr>
          <p:spPr>
            <a:xfrm>
              <a:off x="291596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BAD04C-5D2E-5CC7-EDC6-07AFEEDDE594}"/>
              </a:ext>
            </a:extLst>
          </p:cNvPr>
          <p:cNvGrpSpPr/>
          <p:nvPr/>
        </p:nvGrpSpPr>
        <p:grpSpPr>
          <a:xfrm>
            <a:off x="1375279" y="1391107"/>
            <a:ext cx="6320921" cy="4716027"/>
            <a:chOff x="1375279" y="945932"/>
            <a:chExt cx="6460195" cy="4716027"/>
          </a:xfrm>
        </p:grpSpPr>
        <p:sp>
          <p:nvSpPr>
            <p:cNvPr id="62" name="Rectangle 61" descr="Region group">
              <a:extLst>
                <a:ext uri="{FF2B5EF4-FFF2-40B4-BE49-F238E27FC236}">
                  <a16:creationId xmlns:a16="http://schemas.microsoft.com/office/drawing/2014/main" id="{502F4B48-4071-A36A-BC1E-FBECA1129847}"/>
                </a:ext>
              </a:extLst>
            </p:cNvPr>
            <p:cNvSpPr/>
            <p:nvPr/>
          </p:nvSpPr>
          <p:spPr>
            <a:xfrm>
              <a:off x="1375279" y="945933"/>
              <a:ext cx="6460195" cy="471602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63" name="Graphic 62" descr="Region group icon.">
              <a:extLst>
                <a:ext uri="{FF2B5EF4-FFF2-40B4-BE49-F238E27FC236}">
                  <a16:creationId xmlns:a16="http://schemas.microsoft.com/office/drawing/2014/main" id="{01FD4F08-3CBE-BE9D-5CAD-761BEF115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83871" y="945932"/>
              <a:ext cx="274320" cy="274320"/>
            </a:xfrm>
            <a:prstGeom prst="rect">
              <a:avLst/>
            </a:prstGeom>
          </p:spPr>
        </p:pic>
      </p:grpSp>
      <p:pic>
        <p:nvPicPr>
          <p:cNvPr id="64" name="Graphic 63" descr="AWS Cloud group icon with cloud.">
            <a:extLst>
              <a:ext uri="{FF2B5EF4-FFF2-40B4-BE49-F238E27FC236}">
                <a16:creationId xmlns:a16="http://schemas.microsoft.com/office/drawing/2014/main" id="{3BFE618C-4792-132F-B6E8-A92E38003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23499" y="1087689"/>
            <a:ext cx="274320" cy="274320"/>
          </a:xfrm>
          <a:prstGeom prst="rect">
            <a:avLst/>
          </a:prstGeom>
        </p:spPr>
      </p:pic>
      <p:pic>
        <p:nvPicPr>
          <p:cNvPr id="65" name="Graphic 64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4899415A-703B-5679-0049-CD8C824EA1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0" y="5307374"/>
            <a:ext cx="365760" cy="365760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8E82B407-815C-21F4-D022-04B677A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2" y="5681769"/>
            <a:ext cx="4770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1EC384-82BA-DEB4-00E0-81046E8AD2EE}"/>
              </a:ext>
            </a:extLst>
          </p:cNvPr>
          <p:cNvGrpSpPr/>
          <p:nvPr/>
        </p:nvGrpSpPr>
        <p:grpSpPr>
          <a:xfrm>
            <a:off x="8089933" y="2168842"/>
            <a:ext cx="575799" cy="622565"/>
            <a:chOff x="8113996" y="1465109"/>
            <a:chExt cx="575799" cy="622565"/>
          </a:xfrm>
        </p:grpSpPr>
        <p:pic>
          <p:nvPicPr>
            <p:cNvPr id="72" name="Picture 2" descr="OpenAI Logo PNG With Transparent Background">
              <a:extLst>
                <a:ext uri="{FF2B5EF4-FFF2-40B4-BE49-F238E27FC236}">
                  <a16:creationId xmlns:a16="http://schemas.microsoft.com/office/drawing/2014/main" id="{BCC477B2-52BE-76CD-2F50-B6A5068E9F4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98" y="146510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C8D8ED3-B1E7-C2DA-A210-FB69F273E2E6}"/>
                </a:ext>
              </a:extLst>
            </p:cNvPr>
            <p:cNvSpPr txBox="1"/>
            <p:nvPr/>
          </p:nvSpPr>
          <p:spPr>
            <a:xfrm>
              <a:off x="8113996" y="1856842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OpenAI</a:t>
              </a:r>
            </a:p>
          </p:txBody>
        </p:sp>
      </p:grpSp>
      <p:pic>
        <p:nvPicPr>
          <p:cNvPr id="74" name="Graphic 73" descr="Amazon Bedrock service icon.">
            <a:extLst>
              <a:ext uri="{FF2B5EF4-FFF2-40B4-BE49-F238E27FC236}">
                <a16:creationId xmlns:a16="http://schemas.microsoft.com/office/drawing/2014/main" id="{70248BEE-0DA1-333F-A769-C1A364082F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16790" y="1981200"/>
            <a:ext cx="365760" cy="365760"/>
          </a:xfrm>
          <a:prstGeom prst="rect">
            <a:avLst/>
          </a:prstGeom>
        </p:spPr>
      </p:pic>
      <p:sp>
        <p:nvSpPr>
          <p:cNvPr id="75" name="TextBox 12">
            <a:extLst>
              <a:ext uri="{FF2B5EF4-FFF2-40B4-BE49-F238E27FC236}">
                <a16:creationId xmlns:a16="http://schemas.microsoft.com/office/drawing/2014/main" id="{D0390324-42F3-CE3C-CF4A-3953C05A2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2364461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5386A14-1486-8B2F-A269-C6EA6440F61A}"/>
              </a:ext>
            </a:extLst>
          </p:cNvPr>
          <p:cNvGrpSpPr/>
          <p:nvPr/>
        </p:nvGrpSpPr>
        <p:grpSpPr>
          <a:xfrm>
            <a:off x="8060128" y="3003070"/>
            <a:ext cx="671979" cy="559279"/>
            <a:chOff x="8084191" y="2299337"/>
            <a:chExt cx="671979" cy="559279"/>
          </a:xfrm>
        </p:grpSpPr>
        <p:pic>
          <p:nvPicPr>
            <p:cNvPr id="77" name="Picture 6" descr="Anthropic Icon icon PNG and Free SVG Download | Streamline">
              <a:extLst>
                <a:ext uri="{FF2B5EF4-FFF2-40B4-BE49-F238E27FC236}">
                  <a16:creationId xmlns:a16="http://schemas.microsoft.com/office/drawing/2014/main" id="{53B5F67A-BFE3-086C-E9F6-5075572301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229933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D92F13-B163-FF96-844B-017D1A608A12}"/>
                </a:ext>
              </a:extLst>
            </p:cNvPr>
            <p:cNvSpPr txBox="1"/>
            <p:nvPr/>
          </p:nvSpPr>
          <p:spPr>
            <a:xfrm>
              <a:off x="8084191" y="2627784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Anthropic</a:t>
              </a:r>
            </a:p>
          </p:txBody>
        </p:sp>
      </p:grpSp>
      <p:pic>
        <p:nvPicPr>
          <p:cNvPr id="79" name="Graphic 17" descr="AWS Secrets Manager service icon.">
            <a:extLst>
              <a:ext uri="{FF2B5EF4-FFF2-40B4-BE49-F238E27FC236}">
                <a16:creationId xmlns:a16="http://schemas.microsoft.com/office/drawing/2014/main" id="{FE0B3D9F-D380-D538-9BE8-8D57E78E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515911" y="1655072"/>
            <a:ext cx="349243" cy="3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1">
            <a:extLst>
              <a:ext uri="{FF2B5EF4-FFF2-40B4-BE49-F238E27FC236}">
                <a16:creationId xmlns:a16="http://schemas.microsoft.com/office/drawing/2014/main" id="{716AAD2B-638B-EF09-7E2D-79D756DD5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514" y="2006272"/>
            <a:ext cx="1536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6482A8AD-08E3-D9A9-69FC-52DC98795892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165056" y="4383498"/>
            <a:ext cx="10251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">
            <a:extLst>
              <a:ext uri="{FF2B5EF4-FFF2-40B4-BE49-F238E27FC236}">
                <a16:creationId xmlns:a16="http://schemas.microsoft.com/office/drawing/2014/main" id="{355B1D8A-BD2D-88AA-B5BC-C856DCD1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641" y="4650802"/>
            <a:ext cx="12228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3" name="Graphic 21" descr="Amazon ElastiCache service icon.">
            <a:extLst>
              <a:ext uri="{FF2B5EF4-FFF2-40B4-BE49-F238E27FC236}">
                <a16:creationId xmlns:a16="http://schemas.microsoft.com/office/drawing/2014/main" id="{3F427F4D-4326-34A1-A5E6-4BE571B9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8180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5">
            <a:extLst>
              <a:ext uri="{FF2B5EF4-FFF2-40B4-BE49-F238E27FC236}">
                <a16:creationId xmlns:a16="http://schemas.microsoft.com/office/drawing/2014/main" id="{151FBF69-F114-FAEB-0233-306BD3CE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444" y="5681769"/>
            <a:ext cx="1259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(Redis OSS)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7A3FAA3-6D80-429D-9A2D-41CE18D68824}"/>
              </a:ext>
            </a:extLst>
          </p:cNvPr>
          <p:cNvGrpSpPr/>
          <p:nvPr/>
        </p:nvGrpSpPr>
        <p:grpSpPr>
          <a:xfrm>
            <a:off x="8084951" y="3768343"/>
            <a:ext cx="659155" cy="569565"/>
            <a:chOff x="8102603" y="3052714"/>
            <a:chExt cx="659155" cy="56956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0B50CF03-EE62-1DED-6F27-641E327FC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15825" y="305271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844631-E695-0BE3-39A8-0CEBC992A8CE}"/>
                </a:ext>
              </a:extLst>
            </p:cNvPr>
            <p:cNvSpPr txBox="1"/>
            <p:nvPr/>
          </p:nvSpPr>
          <p:spPr>
            <a:xfrm>
              <a:off x="8102603" y="3391447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Vertex AI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8D7D3D4-D7D7-C466-2A7B-4F7AD0378FAC}"/>
              </a:ext>
            </a:extLst>
          </p:cNvPr>
          <p:cNvGrpSpPr/>
          <p:nvPr/>
        </p:nvGrpSpPr>
        <p:grpSpPr>
          <a:xfrm>
            <a:off x="8099565" y="4533235"/>
            <a:ext cx="562975" cy="532112"/>
            <a:chOff x="8123628" y="3829502"/>
            <a:chExt cx="562975" cy="532112"/>
          </a:xfrm>
        </p:grpSpPr>
        <p:pic>
          <p:nvPicPr>
            <p:cNvPr id="89" name="Picture 8" descr="cohere.ai · GitHub">
              <a:extLst>
                <a:ext uri="{FF2B5EF4-FFF2-40B4-BE49-F238E27FC236}">
                  <a16:creationId xmlns:a16="http://schemas.microsoft.com/office/drawing/2014/main" id="{913F345C-6AF7-59B7-35E9-8EFCF0950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126" y="38295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459F796-7B13-F64A-AFE0-D62A1BDBB9DE}"/>
                </a:ext>
              </a:extLst>
            </p:cNvPr>
            <p:cNvSpPr txBox="1"/>
            <p:nvPr/>
          </p:nvSpPr>
          <p:spPr>
            <a:xfrm>
              <a:off x="8123628" y="413078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Cohere</a:t>
              </a:r>
            </a:p>
          </p:txBody>
        </p:sp>
      </p:grpSp>
      <p:cxnSp>
        <p:nvCxnSpPr>
          <p:cNvPr id="91" name="Elbow Connector 22" descr="Elbow horizontal arrow pointing right (1).">
            <a:extLst>
              <a:ext uri="{FF2B5EF4-FFF2-40B4-BE49-F238E27FC236}">
                <a16:creationId xmlns:a16="http://schemas.microsoft.com/office/drawing/2014/main" id="{9BA7A9A2-93FC-173A-9DF7-AB2698EA16CB}"/>
              </a:ext>
            </a:extLst>
          </p:cNvPr>
          <p:cNvCxnSpPr>
            <a:cxnSpLocks/>
            <a:stCxn id="98" idx="3"/>
            <a:endCxn id="195" idx="1"/>
          </p:cNvCxnSpPr>
          <p:nvPr/>
        </p:nvCxnSpPr>
        <p:spPr>
          <a:xfrm flipV="1">
            <a:off x="1187651" y="2818766"/>
            <a:ext cx="395454" cy="1722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Generic group.">
            <a:extLst>
              <a:ext uri="{FF2B5EF4-FFF2-40B4-BE49-F238E27FC236}">
                <a16:creationId xmlns:a16="http://schemas.microsoft.com/office/drawing/2014/main" id="{13BC9EA2-7F18-3834-D7DE-9CD6D1192B20}"/>
              </a:ext>
            </a:extLst>
          </p:cNvPr>
          <p:cNvSpPr/>
          <p:nvPr/>
        </p:nvSpPr>
        <p:spPr>
          <a:xfrm>
            <a:off x="7993835" y="1470145"/>
            <a:ext cx="757511" cy="3670048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Model Providers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B0F4188-0871-756D-FF39-66CFDAD46057}"/>
              </a:ext>
            </a:extLst>
          </p:cNvPr>
          <p:cNvSpPr>
            <a:spLocks noChangeAspect="1"/>
          </p:cNvSpPr>
          <p:nvPr/>
        </p:nvSpPr>
        <p:spPr bwMode="auto">
          <a:xfrm>
            <a:off x="6178921" y="143340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A1A1311-55B7-AE97-0BF3-E47EB5715A9C}"/>
              </a:ext>
            </a:extLst>
          </p:cNvPr>
          <p:cNvSpPr>
            <a:spLocks noChangeAspect="1"/>
          </p:cNvSpPr>
          <p:nvPr/>
        </p:nvSpPr>
        <p:spPr bwMode="auto">
          <a:xfrm>
            <a:off x="7395595" y="359744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1A1F603-FABD-3138-4190-24CD1CA4BF83}"/>
              </a:ext>
            </a:extLst>
          </p:cNvPr>
          <p:cNvGrpSpPr/>
          <p:nvPr/>
        </p:nvGrpSpPr>
        <p:grpSpPr>
          <a:xfrm>
            <a:off x="76200" y="4030115"/>
            <a:ext cx="1111451" cy="1021600"/>
            <a:chOff x="41275" y="1813139"/>
            <a:chExt cx="1111451" cy="1021600"/>
          </a:xfrm>
        </p:grpSpPr>
        <p:pic>
          <p:nvPicPr>
            <p:cNvPr id="96" name="Graphic 95" descr="Client resource icon for the General Icons category.">
              <a:extLst>
                <a:ext uri="{FF2B5EF4-FFF2-40B4-BE49-F238E27FC236}">
                  <a16:creationId xmlns:a16="http://schemas.microsoft.com/office/drawing/2014/main" id="{DEB77681-E639-C4FF-6503-9D5FB004B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98" name="Rectangle 97" descr="Generic group.">
              <a:extLst>
                <a:ext uri="{FF2B5EF4-FFF2-40B4-BE49-F238E27FC236}">
                  <a16:creationId xmlns:a16="http://schemas.microsoft.com/office/drawing/2014/main" id="{295FDE94-5DB2-769A-B15D-DCBEE1F42A28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1E381B6-BB66-F388-B0D2-8FDE25836E30}"/>
                </a:ext>
              </a:extLst>
            </p:cNvPr>
            <p:cNvSpPr txBox="1"/>
            <p:nvPr/>
          </p:nvSpPr>
          <p:spPr>
            <a:xfrm>
              <a:off x="268697" y="254167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13E3F33-797C-98D5-BDC5-DCA96CE7B9C9}"/>
              </a:ext>
            </a:extLst>
          </p:cNvPr>
          <p:cNvGrpSpPr/>
          <p:nvPr/>
        </p:nvGrpSpPr>
        <p:grpSpPr>
          <a:xfrm>
            <a:off x="76200" y="1619923"/>
            <a:ext cx="1111451" cy="1021600"/>
            <a:chOff x="41275" y="1813139"/>
            <a:chExt cx="1111451" cy="1021600"/>
          </a:xfrm>
        </p:grpSpPr>
        <p:pic>
          <p:nvPicPr>
            <p:cNvPr id="101" name="Graphic 100" descr="Client resource icon for the General Icons category.">
              <a:extLst>
                <a:ext uri="{FF2B5EF4-FFF2-40B4-BE49-F238E27FC236}">
                  <a16:creationId xmlns:a16="http://schemas.microsoft.com/office/drawing/2014/main" id="{6AFF3753-239C-8522-05F3-C59F5228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02" name="Rectangle 101" descr="Generic group.">
              <a:extLst>
                <a:ext uri="{FF2B5EF4-FFF2-40B4-BE49-F238E27FC236}">
                  <a16:creationId xmlns:a16="http://schemas.microsoft.com/office/drawing/2014/main" id="{A7A4BF73-8129-AC7C-813E-4277A8AEF205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9A9052-DAEB-6119-5150-C4F877DC6FDC}"/>
                </a:ext>
              </a:extLst>
            </p:cNvPr>
            <p:cNvSpPr txBox="1"/>
            <p:nvPr/>
          </p:nvSpPr>
          <p:spPr>
            <a:xfrm>
              <a:off x="269875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B09CA1-8861-4E2A-F971-6E7C8F5EFC20}"/>
              </a:ext>
            </a:extLst>
          </p:cNvPr>
          <p:cNvSpPr/>
          <p:nvPr/>
        </p:nvSpPr>
        <p:spPr>
          <a:xfrm>
            <a:off x="3515384" y="2644892"/>
            <a:ext cx="2500504" cy="2351715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       Orchestration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B2139967-1526-B1C9-9D86-C49E1D3721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810" y="2911330"/>
            <a:ext cx="365760" cy="365760"/>
          </a:xfrm>
          <a:prstGeom prst="rect">
            <a:avLst/>
          </a:prstGeom>
        </p:spPr>
      </p:pic>
      <p:pic>
        <p:nvPicPr>
          <p:cNvPr id="106" name="Graphic 21" descr="Amazon Route 53 service icon.">
            <a:extLst>
              <a:ext uri="{FF2B5EF4-FFF2-40B4-BE49-F238E27FC236}">
                <a16:creationId xmlns:a16="http://schemas.microsoft.com/office/drawing/2014/main" id="{731314A8-3BA8-E754-7537-65BEDF2F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871345" y="30480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2">
            <a:extLst>
              <a:ext uri="{FF2B5EF4-FFF2-40B4-BE49-F238E27FC236}">
                <a16:creationId xmlns:a16="http://schemas.microsoft.com/office/drawing/2014/main" id="{E3850387-C531-FED6-6872-D2D9B1BD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924" y="3438382"/>
            <a:ext cx="862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Route 53</a:t>
            </a:r>
          </a:p>
        </p:txBody>
      </p:sp>
      <p:pic>
        <p:nvPicPr>
          <p:cNvPr id="108" name="Graphic 8" descr="AWS WAF service icon.">
            <a:extLst>
              <a:ext uri="{FF2B5EF4-FFF2-40B4-BE49-F238E27FC236}">
                <a16:creationId xmlns:a16="http://schemas.microsoft.com/office/drawing/2014/main" id="{935A66BE-1BEC-CE92-9378-8B4F5C11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848484" y="426498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A68A3E8E-C46A-A7B4-B5BD-079D53D56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83" y="4630741"/>
            <a:ext cx="7917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111" name="Elbow Connector 22" descr="Elbow horizontal arrow pointing right (1).">
            <a:extLst>
              <a:ext uri="{FF2B5EF4-FFF2-40B4-BE49-F238E27FC236}">
                <a16:creationId xmlns:a16="http://schemas.microsoft.com/office/drawing/2014/main" id="{FE893D77-A0EC-7720-823A-B13B13CB44A4}"/>
              </a:ext>
            </a:extLst>
          </p:cNvPr>
          <p:cNvCxnSpPr>
            <a:cxnSpLocks/>
            <a:stCxn id="14" idx="3"/>
            <a:endCxn id="195" idx="1"/>
          </p:cNvCxnSpPr>
          <p:nvPr/>
        </p:nvCxnSpPr>
        <p:spPr>
          <a:xfrm flipV="1">
            <a:off x="1187651" y="2818766"/>
            <a:ext cx="395454" cy="5099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20" descr="AWS Certificate Manager (ACM) service icon.">
            <a:extLst>
              <a:ext uri="{FF2B5EF4-FFF2-40B4-BE49-F238E27FC236}">
                <a16:creationId xmlns:a16="http://schemas.microsoft.com/office/drawing/2014/main" id="{76596A37-FCE5-1BF2-354C-8424221BB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372969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2">
            <a:extLst>
              <a:ext uri="{FF2B5EF4-FFF2-40B4-BE49-F238E27FC236}">
                <a16:creationId xmlns:a16="http://schemas.microsoft.com/office/drawing/2014/main" id="{284A8C6D-E160-FD26-C992-2C9456E46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73" y="5681769"/>
            <a:ext cx="11327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4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23278A90-6E5D-6BAE-72A0-1C62B547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781800" y="427676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8" descr="Amazon Simple Storage Service (Amazon S3) service icon.">
            <a:extLst>
              <a:ext uri="{FF2B5EF4-FFF2-40B4-BE49-F238E27FC236}">
                <a16:creationId xmlns:a16="http://schemas.microsoft.com/office/drawing/2014/main" id="{9FB75D50-F501-0DEB-32B9-0DF0AF66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061187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16E8C0B1-1421-FD6E-F522-301BAAF0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088" y="5681769"/>
            <a:ext cx="13680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17" name="Straight Arrow Connector 116" descr="Right pointing horizontal arrow.">
            <a:extLst>
              <a:ext uri="{FF2B5EF4-FFF2-40B4-BE49-F238E27FC236}">
                <a16:creationId xmlns:a16="http://schemas.microsoft.com/office/drawing/2014/main" id="{9A3F4EA9-FAAA-098E-5ADA-06DADA48EACC}"/>
              </a:ext>
            </a:extLst>
          </p:cNvPr>
          <p:cNvCxnSpPr>
            <a:cxnSpLocks/>
            <a:stCxn id="195" idx="2"/>
            <a:endCxn id="108" idx="0"/>
          </p:cNvCxnSpPr>
          <p:nvPr/>
        </p:nvCxnSpPr>
        <p:spPr>
          <a:xfrm flipH="1">
            <a:off x="2031364" y="3916805"/>
            <a:ext cx="1" cy="34817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 descr="Right pointing horizontal arrow.">
            <a:extLst>
              <a:ext uri="{FF2B5EF4-FFF2-40B4-BE49-F238E27FC236}">
                <a16:creationId xmlns:a16="http://schemas.microsoft.com/office/drawing/2014/main" id="{0F63B096-5CFB-C3D0-BBC6-C7E80C1544D5}"/>
              </a:ext>
            </a:extLst>
          </p:cNvPr>
          <p:cNvCxnSpPr>
            <a:cxnSpLocks/>
          </p:cNvCxnSpPr>
          <p:nvPr/>
        </p:nvCxnSpPr>
        <p:spPr>
          <a:xfrm>
            <a:off x="2017955" y="4861573"/>
            <a:ext cx="0" cy="41193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 descr="Right pointing horizontal arrow.">
            <a:extLst>
              <a:ext uri="{FF2B5EF4-FFF2-40B4-BE49-F238E27FC236}">
                <a16:creationId xmlns:a16="http://schemas.microsoft.com/office/drawing/2014/main" id="{3F975976-A775-496F-CAA3-5A52CB4B26E4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244067" y="4754616"/>
            <a:ext cx="0" cy="53714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65671AC-EA42-6E3A-4827-EBA77C1B42BF}"/>
              </a:ext>
            </a:extLst>
          </p:cNvPr>
          <p:cNvSpPr>
            <a:spLocks noChangeAspect="1"/>
          </p:cNvSpPr>
          <p:nvPr/>
        </p:nvSpPr>
        <p:spPr bwMode="auto">
          <a:xfrm>
            <a:off x="1429686" y="399692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EB545C8-7A5C-03F6-4AF2-17655BC71120}"/>
              </a:ext>
            </a:extLst>
          </p:cNvPr>
          <p:cNvSpPr>
            <a:spLocks noChangeAspect="1"/>
          </p:cNvSpPr>
          <p:nvPr/>
        </p:nvSpPr>
        <p:spPr bwMode="auto">
          <a:xfrm>
            <a:off x="2159168" y="506289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FFEBD46-B27C-E38E-0846-96386A694D10}"/>
              </a:ext>
            </a:extLst>
          </p:cNvPr>
          <p:cNvSpPr>
            <a:spLocks noChangeAspect="1"/>
          </p:cNvSpPr>
          <p:nvPr/>
        </p:nvSpPr>
        <p:spPr bwMode="auto">
          <a:xfrm>
            <a:off x="4756387" y="520005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23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B5F2E315-C322-C4DB-6567-F4D1092E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823458" y="174362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2">
            <a:extLst>
              <a:ext uri="{FF2B5EF4-FFF2-40B4-BE49-F238E27FC236}">
                <a16:creationId xmlns:a16="http://schemas.microsoft.com/office/drawing/2014/main" id="{F4490952-D267-EDD5-2E38-13B478796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95" y="2112625"/>
            <a:ext cx="906274" cy="23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BE3103-DE7F-D440-DAA2-8FFB39E9D4A7}"/>
              </a:ext>
            </a:extLst>
          </p:cNvPr>
          <p:cNvSpPr>
            <a:spLocks noChangeAspect="1"/>
          </p:cNvSpPr>
          <p:nvPr/>
        </p:nvSpPr>
        <p:spPr bwMode="auto">
          <a:xfrm>
            <a:off x="6261227" y="4664457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 descr="Generic group.">
            <a:extLst>
              <a:ext uri="{FF2B5EF4-FFF2-40B4-BE49-F238E27FC236}">
                <a16:creationId xmlns:a16="http://schemas.microsoft.com/office/drawing/2014/main" id="{496A3593-DD80-18D9-EAF8-1487C5AAA4BF}"/>
              </a:ext>
            </a:extLst>
          </p:cNvPr>
          <p:cNvSpPr/>
          <p:nvPr/>
        </p:nvSpPr>
        <p:spPr>
          <a:xfrm>
            <a:off x="3861958" y="3595202"/>
            <a:ext cx="1956199" cy="1151757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 descr="Generic group.">
            <a:extLst>
              <a:ext uri="{FF2B5EF4-FFF2-40B4-BE49-F238E27FC236}">
                <a16:creationId xmlns:a16="http://schemas.microsoft.com/office/drawing/2014/main" id="{5EB8DC3C-CAEC-45F7-AACC-FD38A7270948}"/>
              </a:ext>
            </a:extLst>
          </p:cNvPr>
          <p:cNvSpPr/>
          <p:nvPr/>
        </p:nvSpPr>
        <p:spPr>
          <a:xfrm>
            <a:off x="3763450" y="3724065"/>
            <a:ext cx="1935878" cy="1168919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tasks        EKS pods</a:t>
            </a:r>
          </a:p>
        </p:txBody>
      </p:sp>
      <p:pic>
        <p:nvPicPr>
          <p:cNvPr id="128" name="Picture 4" descr="liteLLM: One library to standardize all LLM APIs">
            <a:extLst>
              <a:ext uri="{FF2B5EF4-FFF2-40B4-BE49-F238E27FC236}">
                <a16:creationId xmlns:a16="http://schemas.microsoft.com/office/drawing/2014/main" id="{EB3EA823-AE32-15C0-7E49-934007557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46" y="4199856"/>
            <a:ext cx="365760" cy="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9">
            <a:extLst>
              <a:ext uri="{FF2B5EF4-FFF2-40B4-BE49-F238E27FC236}">
                <a16:creationId xmlns:a16="http://schemas.microsoft.com/office/drawing/2014/main" id="{49A09057-BB06-1FF8-83DD-68CAA6EB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408" y="4552850"/>
            <a:ext cx="9848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LiteLLM</a:t>
            </a:r>
          </a:p>
        </p:txBody>
      </p:sp>
      <p:pic>
        <p:nvPicPr>
          <p:cNvPr id="130" name="Graphic 129" descr="SDK resource icon for the General Icons category.">
            <a:extLst>
              <a:ext uri="{FF2B5EF4-FFF2-40B4-BE49-F238E27FC236}">
                <a16:creationId xmlns:a16="http://schemas.microsoft.com/office/drawing/2014/main" id="{C61945A5-F541-4296-D2D3-636DFDD90F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982455" y="4194215"/>
            <a:ext cx="365760" cy="3657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791E1ACA-A2E0-42B8-E826-7AF8AEB73439}"/>
              </a:ext>
            </a:extLst>
          </p:cNvPr>
          <p:cNvSpPr txBox="1"/>
          <p:nvPr/>
        </p:nvSpPr>
        <p:spPr>
          <a:xfrm>
            <a:off x="3739666" y="4542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API/middleware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D0F13A5-A793-93CD-3FA9-8D1237C17F8A}"/>
              </a:ext>
            </a:extLst>
          </p:cNvPr>
          <p:cNvGrpSpPr/>
          <p:nvPr/>
        </p:nvGrpSpPr>
        <p:grpSpPr>
          <a:xfrm>
            <a:off x="3455169" y="2355900"/>
            <a:ext cx="2620175" cy="2779111"/>
            <a:chOff x="3455169" y="1910725"/>
            <a:chExt cx="2620175" cy="27791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D6FB942-1257-C0DE-7D60-C3623C88BE80}"/>
                </a:ext>
              </a:extLst>
            </p:cNvPr>
            <p:cNvSpPr/>
            <p:nvPr/>
          </p:nvSpPr>
          <p:spPr>
            <a:xfrm>
              <a:off x="3455169" y="1918393"/>
              <a:ext cx="2620175" cy="277144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078AB27D-91F1-373A-8FBD-3D73B464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3457916" y="1910725"/>
              <a:ext cx="274320" cy="274320"/>
            </a:xfrm>
            <a:prstGeom prst="rect">
              <a:avLst/>
            </a:prstGeom>
          </p:spPr>
        </p:pic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EE174F-B013-11B9-8767-C4A902598BDC}"/>
              </a:ext>
            </a:extLst>
          </p:cNvPr>
          <p:cNvSpPr/>
          <p:nvPr/>
        </p:nvSpPr>
        <p:spPr>
          <a:xfrm>
            <a:off x="3833419" y="2402525"/>
            <a:ext cx="1339015" cy="17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Cluster VPC</a:t>
            </a:r>
          </a:p>
        </p:txBody>
      </p:sp>
      <p:pic>
        <p:nvPicPr>
          <p:cNvPr id="136" name="Graphic 23">
            <a:extLst>
              <a:ext uri="{FF2B5EF4-FFF2-40B4-BE49-F238E27FC236}">
                <a16:creationId xmlns:a16="http://schemas.microsoft.com/office/drawing/2014/main" id="{389D775F-0820-EF4A-FD98-228EE1E1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4990456" y="292048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2F0D03C9-E83E-0CB4-6D0E-C9DC2F6872E5}"/>
              </a:ext>
            </a:extLst>
          </p:cNvPr>
          <p:cNvSpPr txBox="1"/>
          <p:nvPr/>
        </p:nvSpPr>
        <p:spPr>
          <a:xfrm>
            <a:off x="3715888" y="32583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44B9F7-7346-27F8-9457-6E8593B8D745}"/>
              </a:ext>
            </a:extLst>
          </p:cNvPr>
          <p:cNvSpPr txBox="1"/>
          <p:nvPr/>
        </p:nvSpPr>
        <p:spPr>
          <a:xfrm>
            <a:off x="4563910" y="3262798"/>
            <a:ext cx="123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EKS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140" name="Graphic 8" descr="Containers standard category icon.">
            <a:extLst>
              <a:ext uri="{FF2B5EF4-FFF2-40B4-BE49-F238E27FC236}">
                <a16:creationId xmlns:a16="http://schemas.microsoft.com/office/drawing/2014/main" id="{87428C5C-43AA-ECCC-B51A-C78894EF8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3537217" y="265802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Elbow Connector 22" descr="Elbow horizontal arrow pointing right (1).">
            <a:extLst>
              <a:ext uri="{FF2B5EF4-FFF2-40B4-BE49-F238E27FC236}">
                <a16:creationId xmlns:a16="http://schemas.microsoft.com/office/drawing/2014/main" id="{83B0F4FF-E765-9D47-762D-76AFCDC473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83801" y="1815104"/>
            <a:ext cx="532951" cy="2431087"/>
          </a:xfrm>
          <a:prstGeom prst="bentConnector3">
            <a:avLst>
              <a:gd name="adj1" fmla="val -111522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ight pointing horizontal arrow.">
            <a:extLst>
              <a:ext uri="{FF2B5EF4-FFF2-40B4-BE49-F238E27FC236}">
                <a16:creationId xmlns:a16="http://schemas.microsoft.com/office/drawing/2014/main" id="{A5D65BCF-368C-609C-05B1-1AD40ACB3BD0}"/>
              </a:ext>
            </a:extLst>
          </p:cNvPr>
          <p:cNvCxnSpPr>
            <a:cxnSpLocks/>
          </p:cNvCxnSpPr>
          <p:nvPr/>
        </p:nvCxnSpPr>
        <p:spPr>
          <a:xfrm>
            <a:off x="4348215" y="4380344"/>
            <a:ext cx="824219" cy="31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5">
            <a:extLst>
              <a:ext uri="{FF2B5EF4-FFF2-40B4-BE49-F238E27FC236}">
                <a16:creationId xmlns:a16="http://schemas.microsoft.com/office/drawing/2014/main" id="{090C9F91-8770-1B28-919E-65D45E03A1F5}"/>
              </a:ext>
            </a:extLst>
          </p:cNvPr>
          <p:cNvCxnSpPr>
            <a:cxnSpLocks/>
            <a:stCxn id="124" idx="2"/>
            <a:endCxn id="130" idx="1"/>
          </p:cNvCxnSpPr>
          <p:nvPr/>
        </p:nvCxnSpPr>
        <p:spPr>
          <a:xfrm rot="16200000" flipH="1">
            <a:off x="2479533" y="2874172"/>
            <a:ext cx="2027021" cy="978823"/>
          </a:xfrm>
          <a:prstGeom prst="bentConnector2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962696E-2FC6-3545-5A5F-320C4905B392}"/>
              </a:ext>
            </a:extLst>
          </p:cNvPr>
          <p:cNvCxnSpPr>
            <a:stCxn id="112" idx="1"/>
            <a:endCxn id="65" idx="3"/>
          </p:cNvCxnSpPr>
          <p:nvPr/>
        </p:nvCxnSpPr>
        <p:spPr>
          <a:xfrm flipH="1">
            <a:off x="2194560" y="5474638"/>
            <a:ext cx="1535130" cy="15616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0">
            <a:extLst>
              <a:ext uri="{FF2B5EF4-FFF2-40B4-BE49-F238E27FC236}">
                <a16:creationId xmlns:a16="http://schemas.microsoft.com/office/drawing/2014/main" id="{8669541A-6D07-D5A4-E675-EC662871A8AC}"/>
              </a:ext>
            </a:extLst>
          </p:cNvPr>
          <p:cNvCxnSpPr/>
          <p:nvPr/>
        </p:nvCxnSpPr>
        <p:spPr>
          <a:xfrm flipV="1">
            <a:off x="2928420" y="4514937"/>
            <a:ext cx="1054035" cy="959438"/>
          </a:xfrm>
          <a:prstGeom prst="bentConnector3">
            <a:avLst>
              <a:gd name="adj1" fmla="val 346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224">
            <a:extLst>
              <a:ext uri="{FF2B5EF4-FFF2-40B4-BE49-F238E27FC236}">
                <a16:creationId xmlns:a16="http://schemas.microsoft.com/office/drawing/2014/main" id="{E0637952-BB32-59F7-548F-102CBC5EFD58}"/>
              </a:ext>
            </a:extLst>
          </p:cNvPr>
          <p:cNvCxnSpPr>
            <a:cxnSpLocks/>
          </p:cNvCxnSpPr>
          <p:nvPr/>
        </p:nvCxnSpPr>
        <p:spPr>
          <a:xfrm>
            <a:off x="5534417" y="4468723"/>
            <a:ext cx="1242045" cy="982208"/>
          </a:xfrm>
          <a:prstGeom prst="bentConnector3">
            <a:avLst>
              <a:gd name="adj1" fmla="val 52677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5315331-0740-341C-7F67-3F16F71F7435}"/>
              </a:ext>
            </a:extLst>
          </p:cNvPr>
          <p:cNvCxnSpPr>
            <a:cxnSpLocks/>
          </p:cNvCxnSpPr>
          <p:nvPr/>
        </p:nvCxnSpPr>
        <p:spPr>
          <a:xfrm flipV="1">
            <a:off x="6154459" y="4469965"/>
            <a:ext cx="62734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237">
            <a:extLst>
              <a:ext uri="{FF2B5EF4-FFF2-40B4-BE49-F238E27FC236}">
                <a16:creationId xmlns:a16="http://schemas.microsoft.com/office/drawing/2014/main" id="{A1729466-F2A4-C6B9-0B98-ED6C3CB27DBC}"/>
              </a:ext>
            </a:extLst>
          </p:cNvPr>
          <p:cNvCxnSpPr>
            <a:cxnSpLocks/>
          </p:cNvCxnSpPr>
          <p:nvPr/>
        </p:nvCxnSpPr>
        <p:spPr>
          <a:xfrm flipV="1">
            <a:off x="5545270" y="3882968"/>
            <a:ext cx="2427811" cy="493723"/>
          </a:xfrm>
          <a:prstGeom prst="bentConnector3">
            <a:avLst>
              <a:gd name="adj1" fmla="val 31168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1">
            <a:extLst>
              <a:ext uri="{FF2B5EF4-FFF2-40B4-BE49-F238E27FC236}">
                <a16:creationId xmlns:a16="http://schemas.microsoft.com/office/drawing/2014/main" id="{DA6F4CF6-74E1-A762-98C6-91933F0F39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1115" y="2397756"/>
            <a:ext cx="958477" cy="1843996"/>
          </a:xfrm>
          <a:prstGeom prst="bentConnector3">
            <a:avLst>
              <a:gd name="adj1" fmla="val 31787"/>
            </a:avLst>
          </a:prstGeom>
          <a:ln w="15875">
            <a:solidFill>
              <a:schemeClr val="tx1"/>
            </a:solidFill>
            <a:headEnd type="arrow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79E0E44F-EE3F-4980-50A5-6D157C10BF4D}"/>
              </a:ext>
            </a:extLst>
          </p:cNvPr>
          <p:cNvSpPr>
            <a:spLocks noChangeAspect="1"/>
          </p:cNvSpPr>
          <p:nvPr/>
        </p:nvSpPr>
        <p:spPr bwMode="auto">
          <a:xfrm>
            <a:off x="2701144" y="307948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90" name="Graphic 189" descr="Amazon Nova service icon.">
            <a:extLst>
              <a:ext uri="{FF2B5EF4-FFF2-40B4-BE49-F238E27FC236}">
                <a16:creationId xmlns:a16="http://schemas.microsoft.com/office/drawing/2014/main" id="{1790F112-364D-25CD-BE82-9842CC4577F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6815622" y="2754090"/>
            <a:ext cx="368096" cy="368096"/>
          </a:xfrm>
          <a:prstGeom prst="rect">
            <a:avLst/>
          </a:prstGeom>
        </p:spPr>
      </p:pic>
      <p:sp>
        <p:nvSpPr>
          <p:cNvPr id="191" name="TextBox 12">
            <a:extLst>
              <a:ext uri="{FF2B5EF4-FFF2-40B4-BE49-F238E27FC236}">
                <a16:creationId xmlns:a16="http://schemas.microsoft.com/office/drawing/2014/main" id="{1BD2A711-3E79-5233-094C-CCF797CC3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3173810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Nova</a:t>
            </a:r>
          </a:p>
        </p:txBody>
      </p:sp>
      <p:sp>
        <p:nvSpPr>
          <p:cNvPr id="192" name="Rectangle 191" descr="Generic group.">
            <a:extLst>
              <a:ext uri="{FF2B5EF4-FFF2-40B4-BE49-F238E27FC236}">
                <a16:creationId xmlns:a16="http://schemas.microsoft.com/office/drawing/2014/main" id="{43A676E5-97AB-3899-FC21-E29D99ED4AA3}"/>
              </a:ext>
            </a:extLst>
          </p:cNvPr>
          <p:cNvSpPr/>
          <p:nvPr/>
        </p:nvSpPr>
        <p:spPr>
          <a:xfrm>
            <a:off x="6514483" y="1470146"/>
            <a:ext cx="970374" cy="2138711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Model Providers</a:t>
            </a:r>
          </a:p>
        </p:txBody>
      </p:sp>
      <p:pic>
        <p:nvPicPr>
          <p:cNvPr id="193" name="Graphic 19" descr="Amazon CloudFront service icon.">
            <a:extLst>
              <a:ext uri="{FF2B5EF4-FFF2-40B4-BE49-F238E27FC236}">
                <a16:creationId xmlns:a16="http://schemas.microsoft.com/office/drawing/2014/main" id="{DEF34B8E-B291-244A-C3A9-DF3C5862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 bwMode="auto">
          <a:xfrm>
            <a:off x="1871345" y="22098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1">
            <a:extLst>
              <a:ext uri="{FF2B5EF4-FFF2-40B4-BE49-F238E27FC236}">
                <a16:creationId xmlns:a16="http://schemas.microsoft.com/office/drawing/2014/main" id="{7EFC5CDE-D28E-63F8-2FB5-7F55A1E1E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50511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95" name="Rectangle 194" descr="Generic group dashed.">
            <a:extLst>
              <a:ext uri="{FF2B5EF4-FFF2-40B4-BE49-F238E27FC236}">
                <a16:creationId xmlns:a16="http://schemas.microsoft.com/office/drawing/2014/main" id="{732E62C4-836A-6445-1067-C48786457A22}"/>
              </a:ext>
            </a:extLst>
          </p:cNvPr>
          <p:cNvSpPr/>
          <p:nvPr/>
        </p:nvSpPr>
        <p:spPr>
          <a:xfrm>
            <a:off x="1583105" y="1720727"/>
            <a:ext cx="896519" cy="219607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Options</a:t>
            </a:r>
          </a:p>
        </p:txBody>
      </p:sp>
      <p:cxnSp>
        <p:nvCxnSpPr>
          <p:cNvPr id="196" name="Elbow Connector 22" descr="Elbow horizontal arrow pointing right (1).">
            <a:extLst>
              <a:ext uri="{FF2B5EF4-FFF2-40B4-BE49-F238E27FC236}">
                <a16:creationId xmlns:a16="http://schemas.microsoft.com/office/drawing/2014/main" id="{CDCAB996-1867-37F5-617C-BF2ADC22E168}"/>
              </a:ext>
            </a:extLst>
          </p:cNvPr>
          <p:cNvCxnSpPr>
            <a:cxnSpLocks/>
            <a:stCxn id="102" idx="3"/>
            <a:endCxn id="195" idx="1"/>
          </p:cNvCxnSpPr>
          <p:nvPr/>
        </p:nvCxnSpPr>
        <p:spPr>
          <a:xfrm>
            <a:off x="1187651" y="2130723"/>
            <a:ext cx="395454" cy="6880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1CE28B3-C3DD-0173-41AA-E68F6260F87D}"/>
              </a:ext>
            </a:extLst>
          </p:cNvPr>
          <p:cNvSpPr/>
          <p:nvPr/>
        </p:nvSpPr>
        <p:spPr>
          <a:xfrm>
            <a:off x="1318965" y="1087690"/>
            <a:ext cx="6471335" cy="5072484"/>
          </a:xfrm>
          <a:prstGeom prst="rect">
            <a:avLst/>
          </a:prstGeom>
          <a:noFill/>
          <a:ln w="15875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E6071-FC7A-8656-3944-61D8CADBCB96}"/>
              </a:ext>
            </a:extLst>
          </p:cNvPr>
          <p:cNvSpPr>
            <a:spLocks noChangeAspect="1"/>
          </p:cNvSpPr>
          <p:nvPr/>
        </p:nvSpPr>
        <p:spPr bwMode="auto">
          <a:xfrm>
            <a:off x="4154445" y="1498694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09AB2-CF88-7598-7FFB-C0B21707AFC6}"/>
              </a:ext>
            </a:extLst>
          </p:cNvPr>
          <p:cNvSpPr txBox="1"/>
          <p:nvPr/>
        </p:nvSpPr>
        <p:spPr>
          <a:xfrm>
            <a:off x="9276606" y="96027"/>
            <a:ext cx="285800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Tenants and client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47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gateway proxy API through the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8"/>
              </a:rPr>
              <a:t>Amazon Route 53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URL endpoint 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CloudFront,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is protected against common web exploits and bots using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9"/>
              </a:rPr>
              <a:t>AWS WAF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AWS WAF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forwards requests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0"/>
              </a:rPr>
              <a:t>Application Load Balancer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(ALB)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automatically distribute incoming application traffic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1"/>
              </a:rPr>
              <a:t>Amazon Elastic Container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ECS)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tasks 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2"/>
              </a:rPr>
              <a:t>Amazon Elastic Kubernetes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EKS)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pods running generative AI gateway containers. TLS/SSL encryption secures traffic to the load balancer using a certificate issued by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3"/>
              </a:rPr>
              <a:t>AWS Certificate Manager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(ACM). 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Container images for API/middleware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applications are built during guidance deployment and pushed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4"/>
              </a:rPr>
              <a:t>Amazon Elastic Container Registry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ECR)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They are used for deployment to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5"/>
              </a:rPr>
              <a:t>AWS Fargate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EKS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run these applications as containers in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ECS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EKS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pods,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respectively.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provides a unified application interface for configuration and interacting with LLM providers. The API/middleware integrates natively with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6"/>
              </a:rPr>
              <a:t>Amazon Bedrock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to enable features not supported by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opensource project. 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Models hosted on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Bedrock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Nova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 model access, guardrails, prompt caching, and routing to enhance the AI gateway and additional controls for clients through a unified API.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Access to required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Amazon Bedrock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57"/>
              </a:rPr>
              <a:t>models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must be properly configured. 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F889ED-C6DC-2E41-6891-8D5B327B1EC3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506929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966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F2B6E-0E3B-D038-7744-ECC5F67E7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7E9596F7-1A89-7078-E093-21FF61447207}"/>
              </a:ext>
            </a:extLst>
          </p:cNvPr>
          <p:cNvSpPr/>
          <p:nvPr/>
        </p:nvSpPr>
        <p:spPr>
          <a:xfrm>
            <a:off x="8975652" y="0"/>
            <a:ext cx="3216348" cy="6858000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eparator">
            <a:extLst>
              <a:ext uri="{FF2B5EF4-FFF2-40B4-BE49-F238E27FC236}">
                <a16:creationId xmlns:a16="http://schemas.microsoft.com/office/drawing/2014/main" id="{2FDA2B4D-1417-02D8-90C7-FD8CE0038F0B}"/>
              </a:ext>
            </a:extLst>
          </p:cNvPr>
          <p:cNvCxnSpPr/>
          <p:nvPr/>
        </p:nvCxnSpPr>
        <p:spPr>
          <a:xfrm>
            <a:off x="31890" y="920171"/>
            <a:ext cx="8595360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itle text box">
            <a:extLst>
              <a:ext uri="{FF2B5EF4-FFF2-40B4-BE49-F238E27FC236}">
                <a16:creationId xmlns:a16="http://schemas.microsoft.com/office/drawing/2014/main" id="{462938ED-FB2F-AE3F-6849-DDADF64BE97D}"/>
              </a:ext>
            </a:extLst>
          </p:cNvPr>
          <p:cNvSpPr txBox="1"/>
          <p:nvPr/>
        </p:nvSpPr>
        <p:spPr>
          <a:xfrm>
            <a:off x="71717" y="51984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architecture diagram demonstrates how to deploy with Amazon ECS or Amazon EKS container orchestration running on AWS. This slide shows Steps 5-7.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B36C3A-C360-AFCF-7D0C-A98270386230}"/>
              </a:ext>
            </a:extLst>
          </p:cNvPr>
          <p:cNvSpPr>
            <a:spLocks noChangeAspect="1"/>
          </p:cNvSpPr>
          <p:nvPr/>
        </p:nvSpPr>
        <p:spPr bwMode="auto">
          <a:xfrm>
            <a:off x="9030008" y="13560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C7BDDD-6178-F391-A81F-AFCE5F2AA85A}"/>
              </a:ext>
            </a:extLst>
          </p:cNvPr>
          <p:cNvSpPr>
            <a:spLocks noChangeAspect="1"/>
          </p:cNvSpPr>
          <p:nvPr/>
        </p:nvSpPr>
        <p:spPr bwMode="auto">
          <a:xfrm>
            <a:off x="9015738" y="136153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B082BB-7FBD-66DD-6B66-C7339A303E5A}"/>
              </a:ext>
            </a:extLst>
          </p:cNvPr>
          <p:cNvSpPr>
            <a:spLocks noChangeAspect="1"/>
          </p:cNvSpPr>
          <p:nvPr/>
        </p:nvSpPr>
        <p:spPr bwMode="auto">
          <a:xfrm>
            <a:off x="9051209" y="318259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9" name="Title text box">
            <a:extLst>
              <a:ext uri="{FF2B5EF4-FFF2-40B4-BE49-F238E27FC236}">
                <a16:creationId xmlns:a16="http://schemas.microsoft.com/office/drawing/2014/main" id="{EA6D7EB0-AE96-48BC-2B35-FD92217D160E}"/>
              </a:ext>
            </a:extLst>
          </p:cNvPr>
          <p:cNvSpPr txBox="1"/>
          <p:nvPr/>
        </p:nvSpPr>
        <p:spPr>
          <a:xfrm>
            <a:off x="48444" y="96027"/>
            <a:ext cx="86593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Guidance for Multi-Provider Generative AI Gateway on AWS</a:t>
            </a:r>
            <a:endParaRPr lang="en-US" sz="24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8FE4C2-1E04-D5CE-83D7-D54CB505E13B}"/>
              </a:ext>
            </a:extLst>
          </p:cNvPr>
          <p:cNvGrpSpPr/>
          <p:nvPr/>
        </p:nvGrpSpPr>
        <p:grpSpPr>
          <a:xfrm>
            <a:off x="76200" y="2817960"/>
            <a:ext cx="1111451" cy="1021600"/>
            <a:chOff x="41275" y="1813139"/>
            <a:chExt cx="1111451" cy="1021600"/>
          </a:xfrm>
        </p:grpSpPr>
        <p:pic>
          <p:nvPicPr>
            <p:cNvPr id="11" name="Graphic 10" descr="Client resource icon for the General Icons category.">
              <a:extLst>
                <a:ext uri="{FF2B5EF4-FFF2-40B4-BE49-F238E27FC236}">
                  <a16:creationId xmlns:a16="http://schemas.microsoft.com/office/drawing/2014/main" id="{529268A8-6D7E-D466-41B4-0979B8E6F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4" name="Rectangle 13" descr="Generic group.">
              <a:extLst>
                <a:ext uri="{FF2B5EF4-FFF2-40B4-BE49-F238E27FC236}">
                  <a16:creationId xmlns:a16="http://schemas.microsoft.com/office/drawing/2014/main" id="{836C9599-453B-DABD-2CE7-763D367EF280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02AA6F1-6100-7189-7825-F268F727F13B}"/>
                </a:ext>
              </a:extLst>
            </p:cNvPr>
            <p:cNvSpPr txBox="1"/>
            <p:nvPr/>
          </p:nvSpPr>
          <p:spPr>
            <a:xfrm>
              <a:off x="291596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8C106CC-3480-FE0D-094C-6BF7ADF610A9}"/>
              </a:ext>
            </a:extLst>
          </p:cNvPr>
          <p:cNvGrpSpPr/>
          <p:nvPr/>
        </p:nvGrpSpPr>
        <p:grpSpPr>
          <a:xfrm>
            <a:off x="1375279" y="1391107"/>
            <a:ext cx="6320921" cy="4716027"/>
            <a:chOff x="1375279" y="945932"/>
            <a:chExt cx="6460195" cy="4716027"/>
          </a:xfrm>
        </p:grpSpPr>
        <p:sp>
          <p:nvSpPr>
            <p:cNvPr id="62" name="Rectangle 61" descr="Region group">
              <a:extLst>
                <a:ext uri="{FF2B5EF4-FFF2-40B4-BE49-F238E27FC236}">
                  <a16:creationId xmlns:a16="http://schemas.microsoft.com/office/drawing/2014/main" id="{562B70A0-55DF-EEE3-6DEC-9A4BB18B2F74}"/>
                </a:ext>
              </a:extLst>
            </p:cNvPr>
            <p:cNvSpPr/>
            <p:nvPr/>
          </p:nvSpPr>
          <p:spPr>
            <a:xfrm>
              <a:off x="1375279" y="945933"/>
              <a:ext cx="6460195" cy="471602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63" name="Graphic 62" descr="Region group icon.">
              <a:extLst>
                <a:ext uri="{FF2B5EF4-FFF2-40B4-BE49-F238E27FC236}">
                  <a16:creationId xmlns:a16="http://schemas.microsoft.com/office/drawing/2014/main" id="{4BA823F3-3C85-CEAD-DD5F-51680488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83871" y="945932"/>
              <a:ext cx="274320" cy="274320"/>
            </a:xfrm>
            <a:prstGeom prst="rect">
              <a:avLst/>
            </a:prstGeom>
          </p:spPr>
        </p:pic>
      </p:grpSp>
      <p:pic>
        <p:nvPicPr>
          <p:cNvPr id="64" name="Graphic 63" descr="AWS Cloud group icon with cloud.">
            <a:extLst>
              <a:ext uri="{FF2B5EF4-FFF2-40B4-BE49-F238E27FC236}">
                <a16:creationId xmlns:a16="http://schemas.microsoft.com/office/drawing/2014/main" id="{E7A2B0D1-6E37-C15C-6E72-C27C5951E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23499" y="1087689"/>
            <a:ext cx="274320" cy="274320"/>
          </a:xfrm>
          <a:prstGeom prst="rect">
            <a:avLst/>
          </a:prstGeom>
        </p:spPr>
      </p:pic>
      <p:pic>
        <p:nvPicPr>
          <p:cNvPr id="65" name="Graphic 64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18C7F750-0E61-8C78-7C81-0F77B8340E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0" y="5307374"/>
            <a:ext cx="365760" cy="365760"/>
          </a:xfrm>
          <a:prstGeom prst="rect">
            <a:avLst/>
          </a:prstGeom>
        </p:spPr>
      </p:pic>
      <p:sp>
        <p:nvSpPr>
          <p:cNvPr id="66" name="TextBox 19">
            <a:extLst>
              <a:ext uri="{FF2B5EF4-FFF2-40B4-BE49-F238E27FC236}">
                <a16:creationId xmlns:a16="http://schemas.microsoft.com/office/drawing/2014/main" id="{4F7F367E-D155-2279-32E1-5E18B2C7D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2" y="5681769"/>
            <a:ext cx="47707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98689A8-D460-2793-7E5C-C06667D8425E}"/>
              </a:ext>
            </a:extLst>
          </p:cNvPr>
          <p:cNvGrpSpPr/>
          <p:nvPr/>
        </p:nvGrpSpPr>
        <p:grpSpPr>
          <a:xfrm>
            <a:off x="8089933" y="2168842"/>
            <a:ext cx="575799" cy="622565"/>
            <a:chOff x="8113996" y="1465109"/>
            <a:chExt cx="575799" cy="622565"/>
          </a:xfrm>
        </p:grpSpPr>
        <p:pic>
          <p:nvPicPr>
            <p:cNvPr id="72" name="Picture 2" descr="OpenAI Logo PNG With Transparent Background">
              <a:extLst>
                <a:ext uri="{FF2B5EF4-FFF2-40B4-BE49-F238E27FC236}">
                  <a16:creationId xmlns:a16="http://schemas.microsoft.com/office/drawing/2014/main" id="{9006AD4B-B4FD-0344-FB2F-FAEDD8A217D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3298" y="146510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957563E-CB2C-36B1-72C3-E2C7CD6E8B49}"/>
                </a:ext>
              </a:extLst>
            </p:cNvPr>
            <p:cNvSpPr txBox="1"/>
            <p:nvPr/>
          </p:nvSpPr>
          <p:spPr>
            <a:xfrm>
              <a:off x="8113996" y="1856842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OpenAI</a:t>
              </a:r>
            </a:p>
          </p:txBody>
        </p:sp>
      </p:grpSp>
      <p:pic>
        <p:nvPicPr>
          <p:cNvPr id="74" name="Graphic 73" descr="Amazon Bedrock service icon.">
            <a:extLst>
              <a:ext uri="{FF2B5EF4-FFF2-40B4-BE49-F238E27FC236}">
                <a16:creationId xmlns:a16="http://schemas.microsoft.com/office/drawing/2014/main" id="{A4D4018F-39DB-15D8-2D4F-5053A855A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16790" y="1981200"/>
            <a:ext cx="365760" cy="365760"/>
          </a:xfrm>
          <a:prstGeom prst="rect">
            <a:avLst/>
          </a:prstGeom>
        </p:spPr>
      </p:pic>
      <p:sp>
        <p:nvSpPr>
          <p:cNvPr id="75" name="TextBox 12">
            <a:extLst>
              <a:ext uri="{FF2B5EF4-FFF2-40B4-BE49-F238E27FC236}">
                <a16:creationId xmlns:a16="http://schemas.microsoft.com/office/drawing/2014/main" id="{23EF9261-898E-0B98-3C91-91031942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2364461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F2EF0F-F28A-7ED9-7FEB-A84735626C16}"/>
              </a:ext>
            </a:extLst>
          </p:cNvPr>
          <p:cNvGrpSpPr/>
          <p:nvPr/>
        </p:nvGrpSpPr>
        <p:grpSpPr>
          <a:xfrm>
            <a:off x="8060128" y="3003070"/>
            <a:ext cx="671979" cy="559279"/>
            <a:chOff x="8084191" y="2299337"/>
            <a:chExt cx="671979" cy="559279"/>
          </a:xfrm>
        </p:grpSpPr>
        <p:pic>
          <p:nvPicPr>
            <p:cNvPr id="77" name="Picture 6" descr="Anthropic Icon icon PNG and Free SVG Download | Streamline">
              <a:extLst>
                <a:ext uri="{FF2B5EF4-FFF2-40B4-BE49-F238E27FC236}">
                  <a16:creationId xmlns:a16="http://schemas.microsoft.com/office/drawing/2014/main" id="{01DB2FA4-7FFC-1DAA-11AD-14F5EAAFE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229933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27547A1-BE6A-D274-F583-AFA58F0F3A2D}"/>
                </a:ext>
              </a:extLst>
            </p:cNvPr>
            <p:cNvSpPr txBox="1"/>
            <p:nvPr/>
          </p:nvSpPr>
          <p:spPr>
            <a:xfrm>
              <a:off x="8084191" y="2627784"/>
              <a:ext cx="6719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Anthropic</a:t>
              </a:r>
            </a:p>
          </p:txBody>
        </p:sp>
      </p:grpSp>
      <p:pic>
        <p:nvPicPr>
          <p:cNvPr id="79" name="Graphic 17" descr="AWS Secrets Manager service icon.">
            <a:extLst>
              <a:ext uri="{FF2B5EF4-FFF2-40B4-BE49-F238E27FC236}">
                <a16:creationId xmlns:a16="http://schemas.microsoft.com/office/drawing/2014/main" id="{F731FA1D-FD37-DB5F-7B64-B361B7750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515911" y="1655072"/>
            <a:ext cx="349243" cy="349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TextBox 11">
            <a:extLst>
              <a:ext uri="{FF2B5EF4-FFF2-40B4-BE49-F238E27FC236}">
                <a16:creationId xmlns:a16="http://schemas.microsoft.com/office/drawing/2014/main" id="{2381BC61-C428-F071-F737-A905E8BDB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514" y="2006272"/>
            <a:ext cx="153633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cxnSp>
        <p:nvCxnSpPr>
          <p:cNvPr id="81" name="Straight Arrow Connector 80" descr="Right pointing horizontal arrow.">
            <a:extLst>
              <a:ext uri="{FF2B5EF4-FFF2-40B4-BE49-F238E27FC236}">
                <a16:creationId xmlns:a16="http://schemas.microsoft.com/office/drawing/2014/main" id="{F2DB8431-FC4A-6E57-A058-1E90D8AB1EF3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4165056" y="4383498"/>
            <a:ext cx="10251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9">
            <a:extLst>
              <a:ext uri="{FF2B5EF4-FFF2-40B4-BE49-F238E27FC236}">
                <a16:creationId xmlns:a16="http://schemas.microsoft.com/office/drawing/2014/main" id="{8376CC53-D451-902D-9215-0E7F974B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641" y="4650802"/>
            <a:ext cx="122284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83" name="Graphic 21" descr="Amazon ElastiCache service icon.">
            <a:extLst>
              <a:ext uri="{FF2B5EF4-FFF2-40B4-BE49-F238E27FC236}">
                <a16:creationId xmlns:a16="http://schemas.microsoft.com/office/drawing/2014/main" id="{E00D3237-5293-F3A6-4B2C-560BB710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678180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15">
            <a:extLst>
              <a:ext uri="{FF2B5EF4-FFF2-40B4-BE49-F238E27FC236}">
                <a16:creationId xmlns:a16="http://schemas.microsoft.com/office/drawing/2014/main" id="{FA264433-070E-91D9-4EEE-ADF15621E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444" y="5681769"/>
            <a:ext cx="12590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ElastiCache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(Redis OSS)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BBC2CA9-81D7-E5DC-8DF9-037101972AEF}"/>
              </a:ext>
            </a:extLst>
          </p:cNvPr>
          <p:cNvGrpSpPr/>
          <p:nvPr/>
        </p:nvGrpSpPr>
        <p:grpSpPr>
          <a:xfrm>
            <a:off x="8084951" y="3768343"/>
            <a:ext cx="659155" cy="569565"/>
            <a:chOff x="8102603" y="3052714"/>
            <a:chExt cx="659155" cy="569565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BFF331B-C00C-149D-0D7B-24505AAD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215825" y="3052714"/>
              <a:ext cx="365760" cy="36576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246273-55F8-4889-6A66-33BFF44B41FF}"/>
                </a:ext>
              </a:extLst>
            </p:cNvPr>
            <p:cNvSpPr txBox="1"/>
            <p:nvPr/>
          </p:nvSpPr>
          <p:spPr>
            <a:xfrm>
              <a:off x="8102603" y="3391447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Vertex AI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6871572-557D-0351-CC63-AB05C22D39C4}"/>
              </a:ext>
            </a:extLst>
          </p:cNvPr>
          <p:cNvGrpSpPr/>
          <p:nvPr/>
        </p:nvGrpSpPr>
        <p:grpSpPr>
          <a:xfrm>
            <a:off x="8099565" y="4533235"/>
            <a:ext cx="562975" cy="532112"/>
            <a:chOff x="8123628" y="3829502"/>
            <a:chExt cx="562975" cy="532112"/>
          </a:xfrm>
        </p:grpSpPr>
        <p:pic>
          <p:nvPicPr>
            <p:cNvPr id="89" name="Picture 8" descr="cohere.ai · GitHub">
              <a:extLst>
                <a:ext uri="{FF2B5EF4-FFF2-40B4-BE49-F238E27FC236}">
                  <a16:creationId xmlns:a16="http://schemas.microsoft.com/office/drawing/2014/main" id="{197D7853-FB5C-C35B-A43B-721E24B6C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126" y="38295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102656-249B-0EF9-9F9B-D3C00ACED042}"/>
                </a:ext>
              </a:extLst>
            </p:cNvPr>
            <p:cNvSpPr txBox="1"/>
            <p:nvPr/>
          </p:nvSpPr>
          <p:spPr>
            <a:xfrm>
              <a:off x="8123628" y="4130782"/>
              <a:ext cx="5629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Cohere</a:t>
              </a:r>
            </a:p>
          </p:txBody>
        </p:sp>
      </p:grpSp>
      <p:cxnSp>
        <p:nvCxnSpPr>
          <p:cNvPr id="91" name="Elbow Connector 22" descr="Elbow horizontal arrow pointing right (1).">
            <a:extLst>
              <a:ext uri="{FF2B5EF4-FFF2-40B4-BE49-F238E27FC236}">
                <a16:creationId xmlns:a16="http://schemas.microsoft.com/office/drawing/2014/main" id="{85AF9D99-9718-AC55-DD49-FE186606BD4D}"/>
              </a:ext>
            </a:extLst>
          </p:cNvPr>
          <p:cNvCxnSpPr>
            <a:cxnSpLocks/>
            <a:stCxn id="98" idx="3"/>
            <a:endCxn id="195" idx="1"/>
          </p:cNvCxnSpPr>
          <p:nvPr/>
        </p:nvCxnSpPr>
        <p:spPr>
          <a:xfrm flipV="1">
            <a:off x="1187651" y="2818766"/>
            <a:ext cx="395454" cy="172214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 descr="Generic group.">
            <a:extLst>
              <a:ext uri="{FF2B5EF4-FFF2-40B4-BE49-F238E27FC236}">
                <a16:creationId xmlns:a16="http://schemas.microsoft.com/office/drawing/2014/main" id="{D7EACA1C-533F-44DA-1963-E817D11F6E3D}"/>
              </a:ext>
            </a:extLst>
          </p:cNvPr>
          <p:cNvSpPr/>
          <p:nvPr/>
        </p:nvSpPr>
        <p:spPr>
          <a:xfrm>
            <a:off x="7993835" y="1470145"/>
            <a:ext cx="757511" cy="3670048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Model Providers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946EF9C-E7C3-CDEC-5B0E-7BEE95906B15}"/>
              </a:ext>
            </a:extLst>
          </p:cNvPr>
          <p:cNvSpPr>
            <a:spLocks noChangeAspect="1"/>
          </p:cNvSpPr>
          <p:nvPr/>
        </p:nvSpPr>
        <p:spPr bwMode="auto">
          <a:xfrm>
            <a:off x="6178921" y="1433401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6392DF-C1F6-AAF8-5405-03BF4070F83D}"/>
              </a:ext>
            </a:extLst>
          </p:cNvPr>
          <p:cNvSpPr>
            <a:spLocks noChangeAspect="1"/>
          </p:cNvSpPr>
          <p:nvPr/>
        </p:nvSpPr>
        <p:spPr bwMode="auto">
          <a:xfrm>
            <a:off x="7395595" y="359744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4123010-B126-EE60-9492-53688E884473}"/>
              </a:ext>
            </a:extLst>
          </p:cNvPr>
          <p:cNvGrpSpPr/>
          <p:nvPr/>
        </p:nvGrpSpPr>
        <p:grpSpPr>
          <a:xfrm>
            <a:off x="76200" y="4030115"/>
            <a:ext cx="1111451" cy="1021600"/>
            <a:chOff x="41275" y="1813139"/>
            <a:chExt cx="1111451" cy="1021600"/>
          </a:xfrm>
        </p:grpSpPr>
        <p:pic>
          <p:nvPicPr>
            <p:cNvPr id="96" name="Graphic 95" descr="Client resource icon for the General Icons category.">
              <a:extLst>
                <a:ext uri="{FF2B5EF4-FFF2-40B4-BE49-F238E27FC236}">
                  <a16:creationId xmlns:a16="http://schemas.microsoft.com/office/drawing/2014/main" id="{8372D4C2-9A14-71D1-7634-49010EBE3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98" name="Rectangle 97" descr="Generic group.">
              <a:extLst>
                <a:ext uri="{FF2B5EF4-FFF2-40B4-BE49-F238E27FC236}">
                  <a16:creationId xmlns:a16="http://schemas.microsoft.com/office/drawing/2014/main" id="{8A56524D-AEC3-F29C-0B6F-8C661CC43ECC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21F5175-A237-CC43-8DC9-7A37A4EC9D8A}"/>
                </a:ext>
              </a:extLst>
            </p:cNvPr>
            <p:cNvSpPr txBox="1"/>
            <p:nvPr/>
          </p:nvSpPr>
          <p:spPr>
            <a:xfrm>
              <a:off x="268697" y="2541673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21631E-2FB5-A9AA-6A7F-EF72A3731E5F}"/>
              </a:ext>
            </a:extLst>
          </p:cNvPr>
          <p:cNvGrpSpPr/>
          <p:nvPr/>
        </p:nvGrpSpPr>
        <p:grpSpPr>
          <a:xfrm>
            <a:off x="76200" y="1619923"/>
            <a:ext cx="1111451" cy="1021600"/>
            <a:chOff x="41275" y="1813139"/>
            <a:chExt cx="1111451" cy="1021600"/>
          </a:xfrm>
        </p:grpSpPr>
        <p:pic>
          <p:nvPicPr>
            <p:cNvPr id="101" name="Graphic 100" descr="Client resource icon for the General Icons category.">
              <a:extLst>
                <a:ext uri="{FF2B5EF4-FFF2-40B4-BE49-F238E27FC236}">
                  <a16:creationId xmlns:a16="http://schemas.microsoft.com/office/drawing/2014/main" id="{D18E1814-8556-CA52-BDC0-AB4820AD1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8400" y="2115081"/>
              <a:ext cx="365760" cy="365760"/>
            </a:xfrm>
            <a:prstGeom prst="rect">
              <a:avLst/>
            </a:prstGeom>
          </p:spPr>
        </p:pic>
        <p:sp>
          <p:nvSpPr>
            <p:cNvPr id="102" name="Rectangle 101" descr="Generic group.">
              <a:extLst>
                <a:ext uri="{FF2B5EF4-FFF2-40B4-BE49-F238E27FC236}">
                  <a16:creationId xmlns:a16="http://schemas.microsoft.com/office/drawing/2014/main" id="{0F02F7E1-8D3F-392B-2F95-AEF51CF46458}"/>
                </a:ext>
              </a:extLst>
            </p:cNvPr>
            <p:cNvSpPr/>
            <p:nvPr/>
          </p:nvSpPr>
          <p:spPr>
            <a:xfrm>
              <a:off x="41275" y="1813139"/>
              <a:ext cx="1111451" cy="1021600"/>
            </a:xfrm>
            <a:prstGeom prst="rect">
              <a:avLst/>
            </a:prstGeom>
            <a:noFill/>
            <a:ln w="15875">
              <a:solidFill>
                <a:srgbClr val="7D899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Tenant 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CB46219-D0BD-8A1C-D08B-417365E253A3}"/>
                </a:ext>
              </a:extLst>
            </p:cNvPr>
            <p:cNvSpPr txBox="1"/>
            <p:nvPr/>
          </p:nvSpPr>
          <p:spPr>
            <a:xfrm>
              <a:off x="269875" y="2542186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83129C-6B2C-DE33-573E-CAA5C83040FC}"/>
              </a:ext>
            </a:extLst>
          </p:cNvPr>
          <p:cNvSpPr/>
          <p:nvPr/>
        </p:nvSpPr>
        <p:spPr>
          <a:xfrm>
            <a:off x="3515384" y="2644892"/>
            <a:ext cx="2500504" cy="2351715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       Orchestration</a:t>
            </a:r>
          </a:p>
        </p:txBody>
      </p:sp>
      <p:pic>
        <p:nvPicPr>
          <p:cNvPr id="105" name="Graphic 7">
            <a:extLst>
              <a:ext uri="{FF2B5EF4-FFF2-40B4-BE49-F238E27FC236}">
                <a16:creationId xmlns:a16="http://schemas.microsoft.com/office/drawing/2014/main" id="{00EF8E0E-B01B-051B-2114-93C711C114F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3810" y="2911330"/>
            <a:ext cx="365760" cy="365760"/>
          </a:xfrm>
          <a:prstGeom prst="rect">
            <a:avLst/>
          </a:prstGeom>
        </p:spPr>
      </p:pic>
      <p:pic>
        <p:nvPicPr>
          <p:cNvPr id="106" name="Graphic 21" descr="Amazon Route 53 service icon.">
            <a:extLst>
              <a:ext uri="{FF2B5EF4-FFF2-40B4-BE49-F238E27FC236}">
                <a16:creationId xmlns:a16="http://schemas.microsoft.com/office/drawing/2014/main" id="{3D458D22-B446-C2D8-92D7-3C2006DC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871345" y="30480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2">
            <a:extLst>
              <a:ext uri="{FF2B5EF4-FFF2-40B4-BE49-F238E27FC236}">
                <a16:creationId xmlns:a16="http://schemas.microsoft.com/office/drawing/2014/main" id="{E98FB15A-933B-FE35-0656-A6FDE527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924" y="3438382"/>
            <a:ext cx="862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Route 53</a:t>
            </a:r>
          </a:p>
        </p:txBody>
      </p:sp>
      <p:pic>
        <p:nvPicPr>
          <p:cNvPr id="108" name="Graphic 8" descr="AWS WAF service icon.">
            <a:extLst>
              <a:ext uri="{FF2B5EF4-FFF2-40B4-BE49-F238E27FC236}">
                <a16:creationId xmlns:a16="http://schemas.microsoft.com/office/drawing/2014/main" id="{298AAB85-9405-2FEB-A64B-2B33B2A22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1848484" y="4264981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1">
            <a:extLst>
              <a:ext uri="{FF2B5EF4-FFF2-40B4-BE49-F238E27FC236}">
                <a16:creationId xmlns:a16="http://schemas.microsoft.com/office/drawing/2014/main" id="{2AB960A8-5044-5472-4599-EC36977AC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483" y="4630741"/>
            <a:ext cx="7917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WAF</a:t>
            </a:r>
          </a:p>
        </p:txBody>
      </p:sp>
      <p:cxnSp>
        <p:nvCxnSpPr>
          <p:cNvPr id="111" name="Elbow Connector 22" descr="Elbow horizontal arrow pointing right (1).">
            <a:extLst>
              <a:ext uri="{FF2B5EF4-FFF2-40B4-BE49-F238E27FC236}">
                <a16:creationId xmlns:a16="http://schemas.microsoft.com/office/drawing/2014/main" id="{EEE34680-32B1-BC1E-23CF-C6F5B7D9BAD1}"/>
              </a:ext>
            </a:extLst>
          </p:cNvPr>
          <p:cNvCxnSpPr>
            <a:cxnSpLocks/>
            <a:stCxn id="14" idx="3"/>
            <a:endCxn id="195" idx="1"/>
          </p:cNvCxnSpPr>
          <p:nvPr/>
        </p:nvCxnSpPr>
        <p:spPr>
          <a:xfrm flipV="1">
            <a:off x="1187651" y="2818766"/>
            <a:ext cx="395454" cy="5099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Graphic 20" descr="AWS Certificate Manager (ACM) service icon.">
            <a:extLst>
              <a:ext uri="{FF2B5EF4-FFF2-40B4-BE49-F238E27FC236}">
                <a16:creationId xmlns:a16="http://schemas.microsoft.com/office/drawing/2014/main" id="{AA981F7D-6B3E-5E78-9567-5C7F203B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3729690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12">
            <a:extLst>
              <a:ext uri="{FF2B5EF4-FFF2-40B4-BE49-F238E27FC236}">
                <a16:creationId xmlns:a16="http://schemas.microsoft.com/office/drawing/2014/main" id="{B0A078A2-B7E2-B9D1-2ED7-2C0A26A66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173" y="5681769"/>
            <a:ext cx="11327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ACM</a:t>
            </a:r>
          </a:p>
        </p:txBody>
      </p:sp>
      <p:pic>
        <p:nvPicPr>
          <p:cNvPr id="114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DCB765E4-783E-F7A0-E256-49F625A0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781800" y="4276765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Graphic 8" descr="Amazon Simple Storage Service (Amazon S3) service icon.">
            <a:extLst>
              <a:ext uri="{FF2B5EF4-FFF2-40B4-BE49-F238E27FC236}">
                <a16:creationId xmlns:a16="http://schemas.microsoft.com/office/drawing/2014/main" id="{368CDF32-1489-21AB-C817-496A0638E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061187" y="5291758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9">
            <a:extLst>
              <a:ext uri="{FF2B5EF4-FFF2-40B4-BE49-F238E27FC236}">
                <a16:creationId xmlns:a16="http://schemas.microsoft.com/office/drawing/2014/main" id="{F73DBF23-9E86-6D44-413C-2E3F16D5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088" y="5681769"/>
            <a:ext cx="13680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117" name="Straight Arrow Connector 116" descr="Right pointing horizontal arrow.">
            <a:extLst>
              <a:ext uri="{FF2B5EF4-FFF2-40B4-BE49-F238E27FC236}">
                <a16:creationId xmlns:a16="http://schemas.microsoft.com/office/drawing/2014/main" id="{8B0CA1AF-7D91-A1FF-0EED-89B8480E7265}"/>
              </a:ext>
            </a:extLst>
          </p:cNvPr>
          <p:cNvCxnSpPr>
            <a:cxnSpLocks/>
            <a:stCxn id="195" idx="2"/>
            <a:endCxn id="108" idx="0"/>
          </p:cNvCxnSpPr>
          <p:nvPr/>
        </p:nvCxnSpPr>
        <p:spPr>
          <a:xfrm flipH="1">
            <a:off x="2031364" y="3916805"/>
            <a:ext cx="1" cy="34817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 descr="Right pointing horizontal arrow.">
            <a:extLst>
              <a:ext uri="{FF2B5EF4-FFF2-40B4-BE49-F238E27FC236}">
                <a16:creationId xmlns:a16="http://schemas.microsoft.com/office/drawing/2014/main" id="{E272C559-AC5A-39F8-E74D-24AC9BF8C486}"/>
              </a:ext>
            </a:extLst>
          </p:cNvPr>
          <p:cNvCxnSpPr>
            <a:cxnSpLocks/>
          </p:cNvCxnSpPr>
          <p:nvPr/>
        </p:nvCxnSpPr>
        <p:spPr>
          <a:xfrm>
            <a:off x="2017955" y="4861573"/>
            <a:ext cx="0" cy="41193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 descr="Right pointing horizontal arrow.">
            <a:extLst>
              <a:ext uri="{FF2B5EF4-FFF2-40B4-BE49-F238E27FC236}">
                <a16:creationId xmlns:a16="http://schemas.microsoft.com/office/drawing/2014/main" id="{604153CE-0853-95DA-C76D-55D812552E03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5244067" y="4754616"/>
            <a:ext cx="0" cy="53714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66C57877-F837-0DA4-7CDC-C35E1BF26682}"/>
              </a:ext>
            </a:extLst>
          </p:cNvPr>
          <p:cNvSpPr>
            <a:spLocks noChangeAspect="1"/>
          </p:cNvSpPr>
          <p:nvPr/>
        </p:nvSpPr>
        <p:spPr bwMode="auto">
          <a:xfrm>
            <a:off x="1429686" y="399692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69910FA-014F-EB06-2F88-FDC41F5B80BC}"/>
              </a:ext>
            </a:extLst>
          </p:cNvPr>
          <p:cNvSpPr>
            <a:spLocks noChangeAspect="1"/>
          </p:cNvSpPr>
          <p:nvPr/>
        </p:nvSpPr>
        <p:spPr bwMode="auto">
          <a:xfrm>
            <a:off x="2159168" y="506289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FC3089A-0925-0905-E9AF-9B99688F05AD}"/>
              </a:ext>
            </a:extLst>
          </p:cNvPr>
          <p:cNvSpPr>
            <a:spLocks noChangeAspect="1"/>
          </p:cNvSpPr>
          <p:nvPr/>
        </p:nvSpPr>
        <p:spPr bwMode="auto">
          <a:xfrm>
            <a:off x="4756387" y="520005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23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E97B41CC-C782-612A-3A4B-4D45E7B68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2823458" y="1743623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22">
            <a:extLst>
              <a:ext uri="{FF2B5EF4-FFF2-40B4-BE49-F238E27FC236}">
                <a16:creationId xmlns:a16="http://schemas.microsoft.com/office/drawing/2014/main" id="{071E2666-B487-408C-C1B1-1D2CC435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495" y="2112625"/>
            <a:ext cx="906274" cy="23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53CC6A6-C573-D213-3E77-BC422BFF6DBF}"/>
              </a:ext>
            </a:extLst>
          </p:cNvPr>
          <p:cNvSpPr>
            <a:spLocks noChangeAspect="1"/>
          </p:cNvSpPr>
          <p:nvPr/>
        </p:nvSpPr>
        <p:spPr bwMode="auto">
          <a:xfrm>
            <a:off x="6261227" y="4664457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" name="Rectangle 125" descr="Generic group.">
            <a:extLst>
              <a:ext uri="{FF2B5EF4-FFF2-40B4-BE49-F238E27FC236}">
                <a16:creationId xmlns:a16="http://schemas.microsoft.com/office/drawing/2014/main" id="{E117B824-14B4-9C42-2EC1-C8ABF7986E07}"/>
              </a:ext>
            </a:extLst>
          </p:cNvPr>
          <p:cNvSpPr/>
          <p:nvPr/>
        </p:nvSpPr>
        <p:spPr>
          <a:xfrm>
            <a:off x="3861958" y="3595202"/>
            <a:ext cx="1956199" cy="1151757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 descr="Generic group.">
            <a:extLst>
              <a:ext uri="{FF2B5EF4-FFF2-40B4-BE49-F238E27FC236}">
                <a16:creationId xmlns:a16="http://schemas.microsoft.com/office/drawing/2014/main" id="{82F29F44-0412-BE09-A6BF-4E2D8020E30B}"/>
              </a:ext>
            </a:extLst>
          </p:cNvPr>
          <p:cNvSpPr/>
          <p:nvPr/>
        </p:nvSpPr>
        <p:spPr>
          <a:xfrm>
            <a:off x="3763450" y="3724065"/>
            <a:ext cx="1935878" cy="1168919"/>
          </a:xfrm>
          <a:prstGeom prst="rect">
            <a:avLst/>
          </a:prstGeom>
          <a:solidFill>
            <a:schemeClr val="bg1"/>
          </a:solidFill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ECS tasks        EKS pods</a:t>
            </a:r>
          </a:p>
        </p:txBody>
      </p:sp>
      <p:pic>
        <p:nvPicPr>
          <p:cNvPr id="128" name="Picture 4" descr="liteLLM: One library to standardize all LLM APIs">
            <a:extLst>
              <a:ext uri="{FF2B5EF4-FFF2-40B4-BE49-F238E27FC236}">
                <a16:creationId xmlns:a16="http://schemas.microsoft.com/office/drawing/2014/main" id="{CDB630AF-F9DA-4AAC-51C9-D30916B4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246" y="4199856"/>
            <a:ext cx="365760" cy="3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9">
            <a:extLst>
              <a:ext uri="{FF2B5EF4-FFF2-40B4-BE49-F238E27FC236}">
                <a16:creationId xmlns:a16="http://schemas.microsoft.com/office/drawing/2014/main" id="{34A6F080-02D4-3CA8-CF38-4858106E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408" y="4552850"/>
            <a:ext cx="9848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LiteLLM</a:t>
            </a:r>
          </a:p>
        </p:txBody>
      </p:sp>
      <p:pic>
        <p:nvPicPr>
          <p:cNvPr id="130" name="Graphic 129" descr="SDK resource icon for the General Icons category.">
            <a:extLst>
              <a:ext uri="{FF2B5EF4-FFF2-40B4-BE49-F238E27FC236}">
                <a16:creationId xmlns:a16="http://schemas.microsoft.com/office/drawing/2014/main" id="{43DA445F-B903-016F-7382-D1585AB1E98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982455" y="4194215"/>
            <a:ext cx="365760" cy="3657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F356BE6F-72AD-D678-8AF5-B141D0059341}"/>
              </a:ext>
            </a:extLst>
          </p:cNvPr>
          <p:cNvSpPr txBox="1"/>
          <p:nvPr/>
        </p:nvSpPr>
        <p:spPr>
          <a:xfrm>
            <a:off x="3739666" y="4542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API/middleware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7A9AB60-660C-9723-6C50-1B037EFC94FC}"/>
              </a:ext>
            </a:extLst>
          </p:cNvPr>
          <p:cNvGrpSpPr/>
          <p:nvPr/>
        </p:nvGrpSpPr>
        <p:grpSpPr>
          <a:xfrm>
            <a:off x="3455169" y="2355900"/>
            <a:ext cx="2620175" cy="2779111"/>
            <a:chOff x="3455169" y="1910725"/>
            <a:chExt cx="2620175" cy="277911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14C426E-1AD1-438C-5696-224C860C38B1}"/>
                </a:ext>
              </a:extLst>
            </p:cNvPr>
            <p:cNvSpPr/>
            <p:nvPr/>
          </p:nvSpPr>
          <p:spPr>
            <a:xfrm>
              <a:off x="3455169" y="1918393"/>
              <a:ext cx="2620175" cy="277144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900" b="1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2A5C8D41-561F-5555-7970-BAF6B379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rcRect/>
            <a:stretch/>
          </p:blipFill>
          <p:spPr>
            <a:xfrm>
              <a:off x="3457916" y="1910725"/>
              <a:ext cx="274320" cy="274320"/>
            </a:xfrm>
            <a:prstGeom prst="rect">
              <a:avLst/>
            </a:prstGeom>
          </p:spPr>
        </p:pic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3C2ADE3-B04C-68D2-FD56-341BEDE100BF}"/>
              </a:ext>
            </a:extLst>
          </p:cNvPr>
          <p:cNvSpPr/>
          <p:nvPr/>
        </p:nvSpPr>
        <p:spPr>
          <a:xfrm>
            <a:off x="3833419" y="2402525"/>
            <a:ext cx="1339015" cy="178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Cluster VPC</a:t>
            </a:r>
          </a:p>
        </p:txBody>
      </p:sp>
      <p:pic>
        <p:nvPicPr>
          <p:cNvPr id="136" name="Graphic 23">
            <a:extLst>
              <a:ext uri="{FF2B5EF4-FFF2-40B4-BE49-F238E27FC236}">
                <a16:creationId xmlns:a16="http://schemas.microsoft.com/office/drawing/2014/main" id="{7C643845-F4E2-6B70-B6CA-4B44FF416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 bwMode="auto">
          <a:xfrm>
            <a:off x="4990456" y="292048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53CF7C15-8214-5B59-8771-71D67B857D2A}"/>
              </a:ext>
            </a:extLst>
          </p:cNvPr>
          <p:cNvSpPr txBox="1"/>
          <p:nvPr/>
        </p:nvSpPr>
        <p:spPr>
          <a:xfrm>
            <a:off x="3715888" y="325839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ECS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965B5E-110F-F1B6-F86C-4AA79D16AEC4}"/>
              </a:ext>
            </a:extLst>
          </p:cNvPr>
          <p:cNvSpPr txBox="1"/>
          <p:nvPr/>
        </p:nvSpPr>
        <p:spPr>
          <a:xfrm>
            <a:off x="4563910" y="3262798"/>
            <a:ext cx="123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EKS 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  <p:pic>
        <p:nvPicPr>
          <p:cNvPr id="140" name="Graphic 8" descr="Containers standard category icon.">
            <a:extLst>
              <a:ext uri="{FF2B5EF4-FFF2-40B4-BE49-F238E27FC236}">
                <a16:creationId xmlns:a16="http://schemas.microsoft.com/office/drawing/2014/main" id="{89A59088-F286-DF04-947C-7714BAF7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 bwMode="auto">
          <a:xfrm>
            <a:off x="3537217" y="2658020"/>
            <a:ext cx="27432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1" name="Elbow Connector 22" descr="Elbow horizontal arrow pointing right (1).">
            <a:extLst>
              <a:ext uri="{FF2B5EF4-FFF2-40B4-BE49-F238E27FC236}">
                <a16:creationId xmlns:a16="http://schemas.microsoft.com/office/drawing/2014/main" id="{8C0674ED-382A-CE69-00C9-D14511D28C5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83801" y="1815104"/>
            <a:ext cx="532951" cy="2431087"/>
          </a:xfrm>
          <a:prstGeom prst="bentConnector3">
            <a:avLst>
              <a:gd name="adj1" fmla="val -111522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ight pointing horizontal arrow.">
            <a:extLst>
              <a:ext uri="{FF2B5EF4-FFF2-40B4-BE49-F238E27FC236}">
                <a16:creationId xmlns:a16="http://schemas.microsoft.com/office/drawing/2014/main" id="{3A1A7C3F-E762-CB5E-E7F7-8F8D9B27FE87}"/>
              </a:ext>
            </a:extLst>
          </p:cNvPr>
          <p:cNvCxnSpPr>
            <a:cxnSpLocks/>
          </p:cNvCxnSpPr>
          <p:nvPr/>
        </p:nvCxnSpPr>
        <p:spPr>
          <a:xfrm>
            <a:off x="4348215" y="4380344"/>
            <a:ext cx="824219" cy="31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5">
            <a:extLst>
              <a:ext uri="{FF2B5EF4-FFF2-40B4-BE49-F238E27FC236}">
                <a16:creationId xmlns:a16="http://schemas.microsoft.com/office/drawing/2014/main" id="{FF0E61A7-1455-71E7-E949-E59650E76DED}"/>
              </a:ext>
            </a:extLst>
          </p:cNvPr>
          <p:cNvCxnSpPr>
            <a:cxnSpLocks/>
            <a:stCxn id="124" idx="2"/>
            <a:endCxn id="130" idx="1"/>
          </p:cNvCxnSpPr>
          <p:nvPr/>
        </p:nvCxnSpPr>
        <p:spPr>
          <a:xfrm rot="16200000" flipH="1">
            <a:off x="2479533" y="2874172"/>
            <a:ext cx="2027021" cy="978823"/>
          </a:xfrm>
          <a:prstGeom prst="bentConnector2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BBC5B82-8ED0-B358-84AC-6DB7560881F2}"/>
              </a:ext>
            </a:extLst>
          </p:cNvPr>
          <p:cNvCxnSpPr>
            <a:stCxn id="112" idx="1"/>
            <a:endCxn id="65" idx="3"/>
          </p:cNvCxnSpPr>
          <p:nvPr/>
        </p:nvCxnSpPr>
        <p:spPr>
          <a:xfrm flipH="1">
            <a:off x="2194560" y="5474638"/>
            <a:ext cx="1535130" cy="15616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0">
            <a:extLst>
              <a:ext uri="{FF2B5EF4-FFF2-40B4-BE49-F238E27FC236}">
                <a16:creationId xmlns:a16="http://schemas.microsoft.com/office/drawing/2014/main" id="{4CC8BD6A-7D4D-70C4-7F9A-30EF2A36ABC4}"/>
              </a:ext>
            </a:extLst>
          </p:cNvPr>
          <p:cNvCxnSpPr/>
          <p:nvPr/>
        </p:nvCxnSpPr>
        <p:spPr>
          <a:xfrm flipV="1">
            <a:off x="2928420" y="4514937"/>
            <a:ext cx="1054035" cy="959438"/>
          </a:xfrm>
          <a:prstGeom prst="bentConnector3">
            <a:avLst>
              <a:gd name="adj1" fmla="val 346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224">
            <a:extLst>
              <a:ext uri="{FF2B5EF4-FFF2-40B4-BE49-F238E27FC236}">
                <a16:creationId xmlns:a16="http://schemas.microsoft.com/office/drawing/2014/main" id="{DF4CB348-01A7-A8A0-2574-445AF8625660}"/>
              </a:ext>
            </a:extLst>
          </p:cNvPr>
          <p:cNvCxnSpPr>
            <a:cxnSpLocks/>
          </p:cNvCxnSpPr>
          <p:nvPr/>
        </p:nvCxnSpPr>
        <p:spPr>
          <a:xfrm>
            <a:off x="5534417" y="4468723"/>
            <a:ext cx="1242045" cy="982208"/>
          </a:xfrm>
          <a:prstGeom prst="bentConnector3">
            <a:avLst>
              <a:gd name="adj1" fmla="val 52677"/>
            </a:avLst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AC5B58-AA7B-AF23-1051-1CF6E305FFCB}"/>
              </a:ext>
            </a:extLst>
          </p:cNvPr>
          <p:cNvCxnSpPr>
            <a:cxnSpLocks/>
          </p:cNvCxnSpPr>
          <p:nvPr/>
        </p:nvCxnSpPr>
        <p:spPr>
          <a:xfrm flipV="1">
            <a:off x="6154459" y="4469965"/>
            <a:ext cx="62734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237">
            <a:extLst>
              <a:ext uri="{FF2B5EF4-FFF2-40B4-BE49-F238E27FC236}">
                <a16:creationId xmlns:a16="http://schemas.microsoft.com/office/drawing/2014/main" id="{A9A5BF71-0492-6B5B-F834-0033060FAB2D}"/>
              </a:ext>
            </a:extLst>
          </p:cNvPr>
          <p:cNvCxnSpPr>
            <a:cxnSpLocks/>
          </p:cNvCxnSpPr>
          <p:nvPr/>
        </p:nvCxnSpPr>
        <p:spPr>
          <a:xfrm flipV="1">
            <a:off x="5545270" y="3882968"/>
            <a:ext cx="2427811" cy="493723"/>
          </a:xfrm>
          <a:prstGeom prst="bentConnector3">
            <a:avLst>
              <a:gd name="adj1" fmla="val 31168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251">
            <a:extLst>
              <a:ext uri="{FF2B5EF4-FFF2-40B4-BE49-F238E27FC236}">
                <a16:creationId xmlns:a16="http://schemas.microsoft.com/office/drawing/2014/main" id="{F27433FB-D6BA-E63D-69F7-3E085B5601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31115" y="2397756"/>
            <a:ext cx="958477" cy="1843996"/>
          </a:xfrm>
          <a:prstGeom prst="bentConnector3">
            <a:avLst>
              <a:gd name="adj1" fmla="val 31787"/>
            </a:avLst>
          </a:prstGeom>
          <a:ln w="15875">
            <a:solidFill>
              <a:schemeClr val="tx1"/>
            </a:solidFill>
            <a:headEnd type="arrow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CE927E66-D072-396C-6B3E-D0608143E1BE}"/>
              </a:ext>
            </a:extLst>
          </p:cNvPr>
          <p:cNvSpPr>
            <a:spLocks noChangeAspect="1"/>
          </p:cNvSpPr>
          <p:nvPr/>
        </p:nvSpPr>
        <p:spPr bwMode="auto">
          <a:xfrm>
            <a:off x="2701144" y="307948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90" name="Graphic 189" descr="Amazon Nova service icon.">
            <a:extLst>
              <a:ext uri="{FF2B5EF4-FFF2-40B4-BE49-F238E27FC236}">
                <a16:creationId xmlns:a16="http://schemas.microsoft.com/office/drawing/2014/main" id="{F783AD03-2D7D-C325-24D2-F1A281BD1C3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6815622" y="2754090"/>
            <a:ext cx="368096" cy="368096"/>
          </a:xfrm>
          <a:prstGeom prst="rect">
            <a:avLst/>
          </a:prstGeom>
        </p:spPr>
      </p:pic>
      <p:sp>
        <p:nvSpPr>
          <p:cNvPr id="191" name="TextBox 12">
            <a:extLst>
              <a:ext uri="{FF2B5EF4-FFF2-40B4-BE49-F238E27FC236}">
                <a16:creationId xmlns:a16="http://schemas.microsoft.com/office/drawing/2014/main" id="{010BA05D-AE64-FAA7-5361-6E519BB53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864" y="3173810"/>
            <a:ext cx="105761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Nova</a:t>
            </a:r>
          </a:p>
        </p:txBody>
      </p:sp>
      <p:sp>
        <p:nvSpPr>
          <p:cNvPr id="192" name="Rectangle 191" descr="Generic group.">
            <a:extLst>
              <a:ext uri="{FF2B5EF4-FFF2-40B4-BE49-F238E27FC236}">
                <a16:creationId xmlns:a16="http://schemas.microsoft.com/office/drawing/2014/main" id="{6E9ACFA9-C9B1-F587-CF70-74116CFC65D8}"/>
              </a:ext>
            </a:extLst>
          </p:cNvPr>
          <p:cNvSpPr/>
          <p:nvPr/>
        </p:nvSpPr>
        <p:spPr>
          <a:xfrm>
            <a:off x="6514483" y="1470146"/>
            <a:ext cx="970374" cy="2138711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Model Providers</a:t>
            </a:r>
          </a:p>
        </p:txBody>
      </p:sp>
      <p:pic>
        <p:nvPicPr>
          <p:cNvPr id="193" name="Graphic 19" descr="Amazon CloudFront service icon.">
            <a:extLst>
              <a:ext uri="{FF2B5EF4-FFF2-40B4-BE49-F238E27FC236}">
                <a16:creationId xmlns:a16="http://schemas.microsoft.com/office/drawing/2014/main" id="{625D3A85-8C1A-29C9-1D42-250A4A88D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 bwMode="auto">
          <a:xfrm>
            <a:off x="1871345" y="2209800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" name="TextBox 11">
            <a:extLst>
              <a:ext uri="{FF2B5EF4-FFF2-40B4-BE49-F238E27FC236}">
                <a16:creationId xmlns:a16="http://schemas.microsoft.com/office/drawing/2014/main" id="{D91CA4B6-EB68-ABEF-A0BC-1E3145C74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550511"/>
            <a:ext cx="2292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</p:txBody>
      </p:sp>
      <p:sp>
        <p:nvSpPr>
          <p:cNvPr id="195" name="Rectangle 194" descr="Generic group dashed.">
            <a:extLst>
              <a:ext uri="{FF2B5EF4-FFF2-40B4-BE49-F238E27FC236}">
                <a16:creationId xmlns:a16="http://schemas.microsoft.com/office/drawing/2014/main" id="{AF30BB8E-E16F-41C1-20C2-A6C7AFB0D0EA}"/>
              </a:ext>
            </a:extLst>
          </p:cNvPr>
          <p:cNvSpPr/>
          <p:nvPr/>
        </p:nvSpPr>
        <p:spPr>
          <a:xfrm>
            <a:off x="1583105" y="1720727"/>
            <a:ext cx="896519" cy="219607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Options</a:t>
            </a:r>
          </a:p>
        </p:txBody>
      </p:sp>
      <p:cxnSp>
        <p:nvCxnSpPr>
          <p:cNvPr id="196" name="Elbow Connector 22" descr="Elbow horizontal arrow pointing right (1).">
            <a:extLst>
              <a:ext uri="{FF2B5EF4-FFF2-40B4-BE49-F238E27FC236}">
                <a16:creationId xmlns:a16="http://schemas.microsoft.com/office/drawing/2014/main" id="{1496C457-A2C2-377E-2808-FC0CB75BF518}"/>
              </a:ext>
            </a:extLst>
          </p:cNvPr>
          <p:cNvCxnSpPr>
            <a:cxnSpLocks/>
            <a:stCxn id="102" idx="3"/>
            <a:endCxn id="195" idx="1"/>
          </p:cNvCxnSpPr>
          <p:nvPr/>
        </p:nvCxnSpPr>
        <p:spPr>
          <a:xfrm>
            <a:off x="1187651" y="2130723"/>
            <a:ext cx="395454" cy="68804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D194E49-27A0-D61D-A77B-9BF331740108}"/>
              </a:ext>
            </a:extLst>
          </p:cNvPr>
          <p:cNvSpPr/>
          <p:nvPr/>
        </p:nvSpPr>
        <p:spPr>
          <a:xfrm>
            <a:off x="1318965" y="1087690"/>
            <a:ext cx="6471335" cy="5072484"/>
          </a:xfrm>
          <a:prstGeom prst="rect">
            <a:avLst/>
          </a:prstGeom>
          <a:noFill/>
          <a:ln w="15875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81AB31-19BC-8EA6-50D9-F2CA37E986F5}"/>
              </a:ext>
            </a:extLst>
          </p:cNvPr>
          <p:cNvSpPr>
            <a:spLocks noChangeAspect="1"/>
          </p:cNvSpPr>
          <p:nvPr/>
        </p:nvSpPr>
        <p:spPr bwMode="auto">
          <a:xfrm>
            <a:off x="4154445" y="1498694"/>
            <a:ext cx="274320" cy="274547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E4332-BB85-28AA-A034-A1D1043EA7F9}"/>
              </a:ext>
            </a:extLst>
          </p:cNvPr>
          <p:cNvSpPr txBox="1"/>
          <p:nvPr/>
        </p:nvSpPr>
        <p:spPr>
          <a:xfrm>
            <a:off x="9276606" y="96027"/>
            <a:ext cx="28580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External model providers (such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Anthropic, or Vertex AI) are configured using the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Admin UI to enable additional model access through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LiteLLM’s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unified application interface. Integrate pre-existing configurations of third-party providers into the gateway using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APIs.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integrates with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7"/>
              </a:rPr>
              <a:t>Amazon ElastiCache (Redis OSS)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8"/>
              </a:rPr>
              <a:t>Amazon Relational Database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RDS)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49"/>
              </a:rPr>
              <a:t>AWS Secrets Manager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Amazon ElastiCache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enables multi-tenant distribution of application settings </a:t>
            </a:r>
            <a:r>
              <a:rPr lang="en-US" sz="1000" dirty="0">
                <a:solidFill>
                  <a:srgbClr val="1D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prompt caching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Amazon RDS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enables persistence of virtual API keys and other configuration settings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provided by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Secrets Manager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stores external model provider credentials and other sensitive settings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securely.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LiteLLM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and the API/middleware store application sends logs to the dedicated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  <a:hlinkClick r:id="rId50"/>
              </a:rPr>
              <a:t>Amazon Simple Storage Service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(Amazon S3)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bucket for troubleshooting and access analysis. 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9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>
        <a:spAutoFit/>
      </a:bodyPr>
      <a:lstStyle>
        <a:defPPr algn="ctr" eaLnBrk="1" hangingPunct="1">
          <a:defRPr sz="1200" dirty="0">
            <a:latin typeface="Arial" panose="020B0604020202020204" pitchFamily="34" charset="0"/>
            <a:ea typeface="Amazon Ember" panose="020B06030202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1214</Words>
  <Application>Microsoft Macintosh PowerPoint</Application>
  <PresentationFormat>Widescreen</PresentationFormat>
  <Paragraphs>234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Guidance for Multi-Provider Generative AI Gateway on AWS</dc:title>
  <dc:subject/>
  <dc:creator>Amazon Web Services</dc:creator>
  <cp:keywords/>
  <dc:description/>
  <cp:lastModifiedBy>Velagala, Sreedevi</cp:lastModifiedBy>
  <cp:revision>191</cp:revision>
  <dcterms:created xsi:type="dcterms:W3CDTF">2018-02-11T04:20:17Z</dcterms:created>
  <dcterms:modified xsi:type="dcterms:W3CDTF">2025-05-15T19:47:18Z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2025-04-23T15:23:17Z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ae0e4b14-fa13-418b-9160-aa05cff6fb70</vt:lpwstr>
  </property>
  <property fmtid="{D5CDD505-2E9C-101B-9397-08002B2CF9AE}" pid="8" name="MSIP_Label_929eed6f-34eb-4453-9f97-09510b9b219f_ContentBits">
    <vt:lpwstr>0</vt:lpwstr>
  </property>
  <property fmtid="{D5CDD505-2E9C-101B-9397-08002B2CF9AE}" pid="9" name="MSIP_Label_929eed6f-34eb-4453-9f97-09510b9b219f_Tag">
    <vt:lpwstr>50, 3, 0, 1</vt:lpwstr>
  </property>
</Properties>
</file>