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2"/>
    <p:sldId id="25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5952" userDrawn="1">
          <p15:clr>
            <a:srgbClr val="A4A3A4"/>
          </p15:clr>
        </p15:guide>
        <p15:guide id="3" pos="5664" userDrawn="1">
          <p15:clr>
            <a:srgbClr val="A4A3A4"/>
          </p15:clr>
        </p15:guide>
        <p15:guide id="4" pos="556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nelle Nolan" initials="JN" lastIdx="7" clrIdx="0">
    <p:extLst>
      <p:ext uri="{19B8F6BF-5375-455C-9EA6-DF929625EA0E}">
        <p15:presenceInfo xmlns:p15="http://schemas.microsoft.com/office/powerpoint/2012/main" userId="Janelle Nol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5B64"/>
    <a:srgbClr val="EAEDED"/>
    <a:srgbClr val="D5DBDB"/>
    <a:srgbClr val="FF9900"/>
    <a:srgbClr val="232F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270" autoAdjust="0"/>
    <p:restoredTop sz="94939"/>
  </p:normalViewPr>
  <p:slideViewPr>
    <p:cSldViewPr snapToGrid="0">
      <p:cViewPr varScale="1">
        <p:scale>
          <a:sx n="116" d="100"/>
          <a:sy n="116" d="100"/>
        </p:scale>
        <p:origin x="1310" y="96"/>
      </p:cViewPr>
      <p:guideLst>
        <p:guide orient="horz" pos="2160"/>
        <p:guide pos="5952"/>
        <p:guide pos="5664"/>
        <p:guide pos="55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63D1AE-04B2-F147-8122-2A32BD7879DD}" type="datetimeFigureOut">
              <a:rPr lang="en-US" smtClean="0"/>
              <a:t>6/2/2025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BC6CBF-D31D-B841-861D-EC168426F20E}" type="slidenum">
              <a:rPr lang="en-US" smtClean="0"/>
              <a:t>‹#›</a:t>
            </a:fld>
            <a:endParaRPr lang="en-US"/>
          </a:p>
        </p:txBody>
      </p:sp>
    </p:spTree>
    <p:extLst>
      <p:ext uri="{BB962C8B-B14F-4D97-AF65-F5344CB8AC3E}">
        <p14:creationId xmlns:p14="http://schemas.microsoft.com/office/powerpoint/2010/main" val="2623154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BC6CBF-D31D-B841-861D-EC168426F20E}" type="slidenum">
              <a:rPr lang="en-US" smtClean="0"/>
              <a:t>1</a:t>
            </a:fld>
            <a:endParaRPr lang="en-US"/>
          </a:p>
        </p:txBody>
      </p:sp>
    </p:spTree>
    <p:extLst>
      <p:ext uri="{BB962C8B-B14F-4D97-AF65-F5344CB8AC3E}">
        <p14:creationId xmlns:p14="http://schemas.microsoft.com/office/powerpoint/2010/main" val="793477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BC6CBF-D31D-B841-861D-EC168426F20E}" type="slidenum">
              <a:rPr lang="en-US" smtClean="0"/>
              <a:t>2</a:t>
            </a:fld>
            <a:endParaRPr lang="en-US"/>
          </a:p>
        </p:txBody>
      </p:sp>
    </p:spTree>
    <p:extLst>
      <p:ext uri="{BB962C8B-B14F-4D97-AF65-F5344CB8AC3E}">
        <p14:creationId xmlns:p14="http://schemas.microsoft.com/office/powerpoint/2010/main" val="1233040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41685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5126"/>
            <a:ext cx="10820400" cy="121627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825625"/>
            <a:ext cx="10820400" cy="41179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AWS copyright text">
            <a:extLst>
              <a:ext uri="{FF2B5EF4-FFF2-40B4-BE49-F238E27FC236}">
                <a16:creationId xmlns:a16="http://schemas.microsoft.com/office/drawing/2014/main" id="{F49B8274-557F-7642-B09D-244509A45EDC}"/>
              </a:ext>
            </a:extLst>
          </p:cNvPr>
          <p:cNvSpPr txBox="1">
            <a:spLocks noChangeArrowheads="1"/>
          </p:cNvSpPr>
          <p:nvPr userDrawn="1"/>
        </p:nvSpPr>
        <p:spPr bwMode="auto">
          <a:xfrm>
            <a:off x="990600" y="6345238"/>
            <a:ext cx="4036484" cy="28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x-none" sz="933" b="0" i="1" dirty="0">
                <a:solidFill>
                  <a:srgbClr val="7F7F7F"/>
                </a:solidFill>
                <a:latin typeface="Amazon Ember" charset="0"/>
                <a:ea typeface="Amazon Ember" charset="0"/>
                <a:cs typeface="Amazon Ember" charset="0"/>
              </a:rPr>
              <a:t>Reviewed for technical accuracy June 2, 2025</a:t>
            </a:r>
          </a:p>
          <a:p>
            <a:pPr eaLnBrk="1" hangingPunct="1"/>
            <a:r>
              <a:rPr lang="en-US" altLang="x-none" sz="933" b="0" i="0" dirty="0">
                <a:solidFill>
                  <a:srgbClr val="7F7F7F"/>
                </a:solidFill>
                <a:latin typeface="Amazon Ember" charset="0"/>
                <a:ea typeface="Amazon Ember" charset="0"/>
                <a:cs typeface="Amazon Ember" charset="0"/>
              </a:rPr>
              <a:t>© 2024, Amazon Web Services, Inc. or its affiliates. All rights reserved.</a:t>
            </a:r>
          </a:p>
        </p:txBody>
      </p:sp>
      <p:sp>
        <p:nvSpPr>
          <p:cNvPr id="10" name="AWS Reference Architecture text">
            <a:extLst>
              <a:ext uri="{FF2B5EF4-FFF2-40B4-BE49-F238E27FC236}">
                <a16:creationId xmlns:a16="http://schemas.microsoft.com/office/drawing/2014/main" id="{5EF8CEBA-0ED4-8243-9BCD-E9FD95F708AB}"/>
              </a:ext>
            </a:extLst>
          </p:cNvPr>
          <p:cNvSpPr txBox="1"/>
          <p:nvPr userDrawn="1"/>
        </p:nvSpPr>
        <p:spPr>
          <a:xfrm>
            <a:off x="5334000" y="6345238"/>
            <a:ext cx="2895599" cy="320040"/>
          </a:xfrm>
          <a:prstGeom prst="rect">
            <a:avLst/>
          </a:prstGeom>
          <a:noFill/>
        </p:spPr>
        <p:txBody>
          <a:bodyPr wrap="square" rIns="45720" rtlCol="0">
            <a:noAutofit/>
          </a:bodyPr>
          <a:lstStyle/>
          <a:p>
            <a:pPr lvl="0" algn="l" eaLnBrk="0" fontAlgn="base" hangingPunct="0">
              <a:spcBef>
                <a:spcPct val="0"/>
              </a:spcBef>
              <a:spcAft>
                <a:spcPct val="0"/>
              </a:spcAft>
            </a:pPr>
            <a:r>
              <a:rPr lang="en-US" altLang="en-US" sz="1400" b="1" dirty="0">
                <a:solidFill>
                  <a:srgbClr val="FF9900"/>
                </a:solidFill>
                <a:latin typeface="Amazon Ember" panose="020B0603020204020204" pitchFamily="34" charset="0"/>
                <a:ea typeface="Amazon Ember" panose="020B0603020204020204" pitchFamily="34" charset="0"/>
                <a:cs typeface="Amazon Ember" panose="020B0603020204020204" pitchFamily="34" charset="0"/>
              </a:rPr>
              <a:t>AWS Reference Architecture</a:t>
            </a:r>
          </a:p>
        </p:txBody>
      </p:sp>
      <p:pic>
        <p:nvPicPr>
          <p:cNvPr id="7" name="Graphic 6">
            <a:extLst>
              <a:ext uri="{FF2B5EF4-FFF2-40B4-BE49-F238E27FC236}">
                <a16:creationId xmlns:a16="http://schemas.microsoft.com/office/drawing/2014/main" id="{E8CF8A73-2F72-5D48-9C99-24F2173AD39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58908" y="6314768"/>
            <a:ext cx="585391" cy="348070"/>
          </a:xfrm>
          <a:prstGeom prst="rect">
            <a:avLst/>
          </a:prstGeom>
        </p:spPr>
      </p:pic>
    </p:spTree>
    <p:extLst>
      <p:ext uri="{BB962C8B-B14F-4D97-AF65-F5344CB8AC3E}">
        <p14:creationId xmlns:p14="http://schemas.microsoft.com/office/powerpoint/2010/main" val="65285551"/>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sv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sv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svg"/><Relationship Id="rId2" Type="http://schemas.openxmlformats.org/officeDocument/2006/relationships/notesSlide" Target="../notesSlides/notesSlide1.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png"/><Relationship Id="rId15" Type="http://schemas.openxmlformats.org/officeDocument/2006/relationships/image" Target="../media/image15.svg"/><Relationship Id="rId23" Type="http://schemas.openxmlformats.org/officeDocument/2006/relationships/image" Target="../media/image23.sv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_rels/slide2.xml.rels><?xml version="1.0" encoding="UTF-8" standalone="yes"?>
<Relationships xmlns="http://schemas.openxmlformats.org/package/2006/relationships"><Relationship Id="rId13" Type="http://schemas.openxmlformats.org/officeDocument/2006/relationships/image" Target="../media/image24.png"/><Relationship Id="rId18" Type="http://schemas.openxmlformats.org/officeDocument/2006/relationships/image" Target="../media/image29.svg"/><Relationship Id="rId26" Type="http://schemas.openxmlformats.org/officeDocument/2006/relationships/image" Target="../media/image17.svg"/><Relationship Id="rId39" Type="http://schemas.openxmlformats.org/officeDocument/2006/relationships/image" Target="../media/image20.png"/><Relationship Id="rId21" Type="http://schemas.openxmlformats.org/officeDocument/2006/relationships/image" Target="../media/image14.png"/><Relationship Id="rId34" Type="http://schemas.openxmlformats.org/officeDocument/2006/relationships/image" Target="../media/image37.svg"/><Relationship Id="rId42" Type="http://schemas.openxmlformats.org/officeDocument/2006/relationships/image" Target="../media/image39.svg"/><Relationship Id="rId47" Type="http://schemas.openxmlformats.org/officeDocument/2006/relationships/image" Target="../media/image42.png"/><Relationship Id="rId50" Type="http://schemas.openxmlformats.org/officeDocument/2006/relationships/image" Target="../media/image45.svg"/><Relationship Id="rId7" Type="http://schemas.openxmlformats.org/officeDocument/2006/relationships/hyperlink" Target="https://aws.amazon.com/step-functions/" TargetMode="External"/><Relationship Id="rId2" Type="http://schemas.openxmlformats.org/officeDocument/2006/relationships/notesSlide" Target="../notesSlides/notesSlide2.xml"/><Relationship Id="rId16" Type="http://schemas.openxmlformats.org/officeDocument/2006/relationships/image" Target="../media/image27.svg"/><Relationship Id="rId29" Type="http://schemas.openxmlformats.org/officeDocument/2006/relationships/image" Target="../media/image34.png"/><Relationship Id="rId11" Type="http://schemas.openxmlformats.org/officeDocument/2006/relationships/hyperlink" Target="https://docs.aws.amazon.com/systems-manager/latest/userguide/systems-manager-parameter-store.html" TargetMode="External"/><Relationship Id="rId24" Type="http://schemas.openxmlformats.org/officeDocument/2006/relationships/image" Target="../media/image31.svg"/><Relationship Id="rId32" Type="http://schemas.openxmlformats.org/officeDocument/2006/relationships/image" Target="../media/image19.svg"/><Relationship Id="rId37" Type="http://schemas.openxmlformats.org/officeDocument/2006/relationships/image" Target="../media/image3.png"/><Relationship Id="rId40" Type="http://schemas.openxmlformats.org/officeDocument/2006/relationships/image" Target="../media/image21.svg"/><Relationship Id="rId45" Type="http://schemas.openxmlformats.org/officeDocument/2006/relationships/image" Target="../media/image22.png"/><Relationship Id="rId5" Type="http://schemas.openxmlformats.org/officeDocument/2006/relationships/hyperlink" Target="https://aws.amazon.com/sns/" TargetMode="External"/><Relationship Id="rId15" Type="http://schemas.openxmlformats.org/officeDocument/2006/relationships/image" Target="../media/image26.png"/><Relationship Id="rId23" Type="http://schemas.openxmlformats.org/officeDocument/2006/relationships/image" Target="../media/image30.png"/><Relationship Id="rId28" Type="http://schemas.openxmlformats.org/officeDocument/2006/relationships/image" Target="../media/image33.svg"/><Relationship Id="rId36" Type="http://schemas.openxmlformats.org/officeDocument/2006/relationships/image" Target="../media/image13.svg"/><Relationship Id="rId49" Type="http://schemas.openxmlformats.org/officeDocument/2006/relationships/image" Target="../media/image44.png"/><Relationship Id="rId10" Type="http://schemas.openxmlformats.org/officeDocument/2006/relationships/hyperlink" Target="https://aws.amazon.com/ecr/" TargetMode="External"/><Relationship Id="rId19" Type="http://schemas.openxmlformats.org/officeDocument/2006/relationships/image" Target="../media/image10.png"/><Relationship Id="rId31" Type="http://schemas.openxmlformats.org/officeDocument/2006/relationships/image" Target="../media/image18.png"/><Relationship Id="rId44" Type="http://schemas.openxmlformats.org/officeDocument/2006/relationships/image" Target="../media/image41.svg"/><Relationship Id="rId4" Type="http://schemas.openxmlformats.org/officeDocument/2006/relationships/hyperlink" Target="https://aws.amazon.com/s3/" TargetMode="External"/><Relationship Id="rId9" Type="http://schemas.openxmlformats.org/officeDocument/2006/relationships/hyperlink" Target="https://aws.amazon.com/sagemaker/" TargetMode="External"/><Relationship Id="rId14" Type="http://schemas.openxmlformats.org/officeDocument/2006/relationships/image" Target="../media/image25.svg"/><Relationship Id="rId22" Type="http://schemas.openxmlformats.org/officeDocument/2006/relationships/image" Target="../media/image15.svg"/><Relationship Id="rId27" Type="http://schemas.openxmlformats.org/officeDocument/2006/relationships/image" Target="../media/image32.png"/><Relationship Id="rId30" Type="http://schemas.openxmlformats.org/officeDocument/2006/relationships/image" Target="../media/image35.svg"/><Relationship Id="rId35" Type="http://schemas.openxmlformats.org/officeDocument/2006/relationships/image" Target="../media/image12.png"/><Relationship Id="rId43" Type="http://schemas.openxmlformats.org/officeDocument/2006/relationships/image" Target="../media/image40.png"/><Relationship Id="rId48" Type="http://schemas.openxmlformats.org/officeDocument/2006/relationships/image" Target="../media/image43.svg"/><Relationship Id="rId8" Type="http://schemas.openxmlformats.org/officeDocument/2006/relationships/hyperlink" Target="https://aws.amazon.com/dynamodb/" TargetMode="External"/><Relationship Id="rId3" Type="http://schemas.openxmlformats.org/officeDocument/2006/relationships/hyperlink" Target="https://aws.amazon.com/iam/" TargetMode="External"/><Relationship Id="rId12" Type="http://schemas.openxmlformats.org/officeDocument/2006/relationships/hyperlink" Target="https://aws.amazon.com/cloudwatch/" TargetMode="External"/><Relationship Id="rId17" Type="http://schemas.openxmlformats.org/officeDocument/2006/relationships/image" Target="../media/image28.png"/><Relationship Id="rId25" Type="http://schemas.openxmlformats.org/officeDocument/2006/relationships/image" Target="../media/image16.png"/><Relationship Id="rId33" Type="http://schemas.openxmlformats.org/officeDocument/2006/relationships/image" Target="../media/image36.png"/><Relationship Id="rId38" Type="http://schemas.openxmlformats.org/officeDocument/2006/relationships/image" Target="../media/image4.svg"/><Relationship Id="rId46" Type="http://schemas.openxmlformats.org/officeDocument/2006/relationships/image" Target="../media/image23.svg"/><Relationship Id="rId20" Type="http://schemas.openxmlformats.org/officeDocument/2006/relationships/image" Target="../media/image11.svg"/><Relationship Id="rId41"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hyperlink" Target="https://aws.amazon.com/lambd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eparator">
            <a:extLst>
              <a:ext uri="{FF2B5EF4-FFF2-40B4-BE49-F238E27FC236}">
                <a16:creationId xmlns:a16="http://schemas.microsoft.com/office/drawing/2014/main" id="{F30A1574-10E4-484A-8146-B48870661EB1}"/>
              </a:ext>
            </a:extLst>
          </p:cNvPr>
          <p:cNvCxnSpPr>
            <a:cxnSpLocks/>
          </p:cNvCxnSpPr>
          <p:nvPr/>
        </p:nvCxnSpPr>
        <p:spPr>
          <a:xfrm>
            <a:off x="7930" y="838200"/>
            <a:ext cx="8874228" cy="0"/>
          </a:xfrm>
          <a:prstGeom prst="line">
            <a:avLst/>
          </a:prstGeom>
          <a:ln w="25400">
            <a:solidFill>
              <a:srgbClr val="545B64"/>
            </a:solidFill>
          </a:ln>
        </p:spPr>
        <p:style>
          <a:lnRef idx="3">
            <a:schemeClr val="dk1"/>
          </a:lnRef>
          <a:fillRef idx="0">
            <a:schemeClr val="dk1"/>
          </a:fillRef>
          <a:effectRef idx="2">
            <a:schemeClr val="dk1"/>
          </a:effectRef>
          <a:fontRef idx="minor">
            <a:schemeClr val="tx1"/>
          </a:fontRef>
        </p:style>
      </p:cxnSp>
      <p:sp>
        <p:nvSpPr>
          <p:cNvPr id="59" name="Sidebar Background">
            <a:extLst>
              <a:ext uri="{FF2B5EF4-FFF2-40B4-BE49-F238E27FC236}">
                <a16:creationId xmlns:a16="http://schemas.microsoft.com/office/drawing/2014/main" id="{5D6E15E8-D118-43A0-8DDB-EEC93C5C9A8A}"/>
              </a:ext>
            </a:extLst>
          </p:cNvPr>
          <p:cNvSpPr/>
          <p:nvPr/>
        </p:nvSpPr>
        <p:spPr>
          <a:xfrm>
            <a:off x="8856776" y="-1011"/>
            <a:ext cx="3327294" cy="6859011"/>
          </a:xfrm>
          <a:prstGeom prst="rect">
            <a:avLst/>
          </a:prstGeom>
          <a:solidFill>
            <a:srgbClr val="EA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7F6398EE-554B-AF4E-94AD-B1074332E491}"/>
              </a:ext>
            </a:extLst>
          </p:cNvPr>
          <p:cNvSpPr txBox="1"/>
          <p:nvPr/>
        </p:nvSpPr>
        <p:spPr>
          <a:xfrm>
            <a:off x="9193242" y="37717"/>
            <a:ext cx="3011914" cy="4411464"/>
          </a:xfrm>
          <a:prstGeom prst="rect">
            <a:avLst/>
          </a:prstGeom>
          <a:noFill/>
        </p:spPr>
        <p:txBody>
          <a:bodyPr wrap="square" rtlCol="0">
            <a:spAutoFit/>
          </a:bodyPr>
          <a:lstStyle/>
          <a:p>
            <a:pPr>
              <a:spcAft>
                <a:spcPts val="1000"/>
              </a:spcAft>
            </a:pPr>
            <a:endParaRPr lang="en-US" sz="900" dirty="0">
              <a:latin typeface="Arial" panose="020B0604020202020204" pitchFamily="34" charset="0"/>
              <a:ea typeface="Amazon Ember" panose="020B0603020204020204" pitchFamily="34" charset="0"/>
              <a:cs typeface="Arial" panose="020B0604020202020204" pitchFamily="34" charset="0"/>
            </a:endParaRPr>
          </a:p>
          <a:p>
            <a:pPr>
              <a:spcAft>
                <a:spcPts val="1000"/>
              </a:spcAft>
            </a:pPr>
            <a:endParaRPr lang="en-US" sz="900" dirty="0">
              <a:latin typeface="Arial" panose="020B0604020202020204" pitchFamily="34" charset="0"/>
              <a:ea typeface="Amazon Ember" panose="020B0603020204020204" pitchFamily="34" charset="0"/>
              <a:cs typeface="Arial" panose="020B0604020202020204" pitchFamily="34" charset="0"/>
            </a:endParaRPr>
          </a:p>
          <a:p>
            <a:pPr>
              <a:spcAft>
                <a:spcPts val="1000"/>
              </a:spcAft>
            </a:pPr>
            <a:endParaRPr lang="en-US" sz="900" dirty="0">
              <a:latin typeface="Arial" panose="020B0604020202020204" pitchFamily="34" charset="0"/>
              <a:ea typeface="Amazon Ember" panose="020B0603020204020204" pitchFamily="34" charset="0"/>
              <a:cs typeface="Arial" panose="020B0604020202020204" pitchFamily="34" charset="0"/>
            </a:endParaRPr>
          </a:p>
          <a:p>
            <a:pPr>
              <a:spcAft>
                <a:spcPts val="1000"/>
              </a:spcAft>
            </a:pPr>
            <a:endParaRPr lang="en-US" sz="900" dirty="0">
              <a:latin typeface="Arial" panose="020B0604020202020204" pitchFamily="34" charset="0"/>
              <a:ea typeface="Amazon Ember" panose="020B0603020204020204" pitchFamily="34" charset="0"/>
              <a:cs typeface="Arial" panose="020B0604020202020204" pitchFamily="34" charset="0"/>
            </a:endParaRPr>
          </a:p>
          <a:p>
            <a:pPr>
              <a:spcAft>
                <a:spcPts val="1000"/>
              </a:spcAft>
            </a:pPr>
            <a:r>
              <a:rPr lang="en-US" sz="900" dirty="0">
                <a:latin typeface="Arial" panose="020B0604020202020204" pitchFamily="34" charset="0"/>
                <a:ea typeface="Amazon Ember" panose="020B0603020204020204" pitchFamily="34" charset="0"/>
                <a:cs typeface="Arial" panose="020B0604020202020204" pitchFamily="34" charset="0"/>
              </a:rPr>
              <a:t>System administrator deploys solution to AWS account and region using AWS Cloud Development Kit or Terraform.</a:t>
            </a:r>
          </a:p>
          <a:p>
            <a:pPr>
              <a:spcAft>
                <a:spcPts val="1000"/>
              </a:spcAft>
            </a:pPr>
            <a:endParaRPr lang="en-US" sz="900" dirty="0">
              <a:latin typeface="Arial" panose="020B0604020202020204" pitchFamily="34" charset="0"/>
              <a:ea typeface="Amazon Ember" panose="020B0603020204020204" pitchFamily="34" charset="0"/>
              <a:cs typeface="Arial" panose="020B0604020202020204" pitchFamily="34" charset="0"/>
            </a:endParaRPr>
          </a:p>
          <a:p>
            <a:pPr>
              <a:spcAft>
                <a:spcPts val="1000"/>
              </a:spcAft>
            </a:pPr>
            <a:endParaRPr lang="en-US" sz="900" dirty="0">
              <a:latin typeface="Arial" panose="020B0604020202020204" pitchFamily="34" charset="0"/>
              <a:ea typeface="Amazon Ember" panose="020B0603020204020204" pitchFamily="34" charset="0"/>
              <a:cs typeface="Arial" panose="020B0604020202020204" pitchFamily="34" charset="0"/>
            </a:endParaRPr>
          </a:p>
          <a:p>
            <a:pPr>
              <a:spcAft>
                <a:spcPts val="1000"/>
              </a:spcAft>
            </a:pPr>
            <a:r>
              <a:rPr lang="en-US" sz="900" dirty="0">
                <a:latin typeface="Arial" panose="020B0604020202020204" pitchFamily="34" charset="0"/>
                <a:ea typeface="Amazon Ember" panose="020B0603020204020204" pitchFamily="34" charset="0"/>
                <a:cs typeface="Arial" panose="020B0604020202020204" pitchFamily="34" charset="0"/>
              </a:rPr>
              <a:t>The first stack to deploy will create all of the AWS resources needed to host the solution. This includes creating S3 buckets, Lambda functions, a DynamoDB table, IAM permissions, ECR image, resource ARNs in Parameter Store, and an SNS topic is created.</a:t>
            </a:r>
          </a:p>
          <a:p>
            <a:pPr>
              <a:spcAft>
                <a:spcPts val="1000"/>
              </a:spcAft>
            </a:pPr>
            <a:endParaRPr lang="en-US" sz="900" dirty="0">
              <a:latin typeface="Arial" panose="020B0604020202020204" pitchFamily="34" charset="0"/>
              <a:ea typeface="Amazon Ember" panose="020B0603020204020204" pitchFamily="34" charset="0"/>
              <a:cs typeface="Arial" panose="020B0604020202020204" pitchFamily="34" charset="0"/>
            </a:endParaRPr>
          </a:p>
          <a:p>
            <a:pPr>
              <a:spcAft>
                <a:spcPts val="1000"/>
              </a:spcAft>
            </a:pPr>
            <a:endParaRPr lang="en-US" sz="900" dirty="0">
              <a:latin typeface="Arial" panose="020B0604020202020204" pitchFamily="34" charset="0"/>
              <a:ea typeface="Amazon Ember" panose="020B0603020204020204" pitchFamily="34" charset="0"/>
              <a:cs typeface="Arial" panose="020B0604020202020204" pitchFamily="34" charset="0"/>
            </a:endParaRPr>
          </a:p>
          <a:p>
            <a:pPr>
              <a:spcAft>
                <a:spcPts val="1000"/>
              </a:spcAft>
            </a:pPr>
            <a:endParaRPr lang="en-US" sz="900" dirty="0">
              <a:latin typeface="Arial" panose="020B0604020202020204" pitchFamily="34" charset="0"/>
              <a:ea typeface="Amazon Ember" panose="020B0603020204020204" pitchFamily="34" charset="0"/>
              <a:cs typeface="Arial" panose="020B0604020202020204" pitchFamily="34" charset="0"/>
            </a:endParaRPr>
          </a:p>
          <a:p>
            <a:pPr>
              <a:spcAft>
                <a:spcPts val="1000"/>
              </a:spcAft>
            </a:pPr>
            <a:r>
              <a:rPr lang="en-US" sz="900" dirty="0">
                <a:latin typeface="Arial" panose="020B0604020202020204" pitchFamily="34" charset="0"/>
                <a:ea typeface="Amazon Ember" panose="020B0603020204020204" pitchFamily="34" charset="0"/>
                <a:cs typeface="Arial" panose="020B0604020202020204" pitchFamily="34" charset="0"/>
              </a:rPr>
              <a:t>Once the base stack has been deployed, the post deploy stack should be deployed. This stack will build docker container, push it to ECR, and also build and push the models used during training into S3.</a:t>
            </a:r>
          </a:p>
        </p:txBody>
      </p:sp>
      <p:sp>
        <p:nvSpPr>
          <p:cNvPr id="62" name="Oval 61">
            <a:extLst>
              <a:ext uri="{FF2B5EF4-FFF2-40B4-BE49-F238E27FC236}">
                <a16:creationId xmlns:a16="http://schemas.microsoft.com/office/drawing/2014/main" id="{799C586E-3F38-BADD-EC97-6BDE6C355F5E}"/>
              </a:ext>
            </a:extLst>
          </p:cNvPr>
          <p:cNvSpPr>
            <a:spLocks noChangeAspect="1"/>
          </p:cNvSpPr>
          <p:nvPr/>
        </p:nvSpPr>
        <p:spPr bwMode="auto">
          <a:xfrm>
            <a:off x="8925452" y="1218372"/>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1</a:t>
            </a:r>
          </a:p>
        </p:txBody>
      </p:sp>
      <p:sp>
        <p:nvSpPr>
          <p:cNvPr id="65" name="Oval 64">
            <a:extLst>
              <a:ext uri="{FF2B5EF4-FFF2-40B4-BE49-F238E27FC236}">
                <a16:creationId xmlns:a16="http://schemas.microsoft.com/office/drawing/2014/main" id="{D639AE6A-3F33-A2A2-F25C-7FDB725698FF}"/>
              </a:ext>
            </a:extLst>
          </p:cNvPr>
          <p:cNvSpPr>
            <a:spLocks noChangeAspect="1"/>
          </p:cNvSpPr>
          <p:nvPr/>
        </p:nvSpPr>
        <p:spPr bwMode="auto">
          <a:xfrm>
            <a:off x="8917903" y="2413307"/>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2</a:t>
            </a:r>
          </a:p>
        </p:txBody>
      </p:sp>
      <p:sp>
        <p:nvSpPr>
          <p:cNvPr id="86" name="Oval 85">
            <a:extLst>
              <a:ext uri="{FF2B5EF4-FFF2-40B4-BE49-F238E27FC236}">
                <a16:creationId xmlns:a16="http://schemas.microsoft.com/office/drawing/2014/main" id="{CB1B3AFE-F4A2-7B24-C5BF-DF66C04016DF}"/>
              </a:ext>
            </a:extLst>
          </p:cNvPr>
          <p:cNvSpPr>
            <a:spLocks noChangeAspect="1"/>
          </p:cNvSpPr>
          <p:nvPr/>
        </p:nvSpPr>
        <p:spPr bwMode="auto">
          <a:xfrm>
            <a:off x="8925452" y="3948657"/>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3</a:t>
            </a:r>
          </a:p>
        </p:txBody>
      </p:sp>
      <p:sp>
        <p:nvSpPr>
          <p:cNvPr id="732" name="Rectangle 731">
            <a:extLst>
              <a:ext uri="{FF2B5EF4-FFF2-40B4-BE49-F238E27FC236}">
                <a16:creationId xmlns:a16="http://schemas.microsoft.com/office/drawing/2014/main" id="{83447F45-9AF1-4BE9-B98C-8FE4A7B01FFF}"/>
              </a:ext>
            </a:extLst>
          </p:cNvPr>
          <p:cNvSpPr/>
          <p:nvPr/>
        </p:nvSpPr>
        <p:spPr>
          <a:xfrm>
            <a:off x="3045849" y="1419798"/>
            <a:ext cx="5703446" cy="4587042"/>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100" dirty="0">
                <a:solidFill>
                  <a:schemeClr val="tx1"/>
                </a:solidFill>
                <a:latin typeface="Arial" panose="020B0604020202020204" pitchFamily="34" charset="0"/>
                <a:cs typeface="Arial" panose="020B0604020202020204" pitchFamily="34" charset="0"/>
              </a:rPr>
              <a:t>AWS Cloud</a:t>
            </a:r>
          </a:p>
        </p:txBody>
      </p:sp>
      <p:sp>
        <p:nvSpPr>
          <p:cNvPr id="756" name="Rectangle 755">
            <a:extLst>
              <a:ext uri="{FF2B5EF4-FFF2-40B4-BE49-F238E27FC236}">
                <a16:creationId xmlns:a16="http://schemas.microsoft.com/office/drawing/2014/main" id="{0E28A516-DE8C-4F1A-A916-3500ED873DE0}"/>
              </a:ext>
            </a:extLst>
          </p:cNvPr>
          <p:cNvSpPr/>
          <p:nvPr/>
        </p:nvSpPr>
        <p:spPr>
          <a:xfrm>
            <a:off x="1124907" y="2252931"/>
            <a:ext cx="1620108" cy="2922564"/>
          </a:xfrm>
          <a:prstGeom prst="rect">
            <a:avLst/>
          </a:prstGeom>
          <a:noFill/>
          <a:ln w="190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latin typeface="Arial" panose="020B0604020202020204" pitchFamily="34" charset="0"/>
                <a:cs typeface="Arial" panose="020B0604020202020204" pitchFamily="34" charset="0"/>
              </a:rPr>
              <a:t>Solution Deployment</a:t>
            </a:r>
          </a:p>
        </p:txBody>
      </p:sp>
      <p:sp>
        <p:nvSpPr>
          <p:cNvPr id="780" name="Rectangle 779">
            <a:extLst>
              <a:ext uri="{FF2B5EF4-FFF2-40B4-BE49-F238E27FC236}">
                <a16:creationId xmlns:a16="http://schemas.microsoft.com/office/drawing/2014/main" id="{D61E1E96-0A1C-4158-A048-53015436567F}"/>
              </a:ext>
            </a:extLst>
          </p:cNvPr>
          <p:cNvSpPr/>
          <p:nvPr/>
        </p:nvSpPr>
        <p:spPr>
          <a:xfrm>
            <a:off x="3058115" y="1421694"/>
            <a:ext cx="396194" cy="37989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00" dirty="0">
              <a:solidFill>
                <a:schemeClr val="tx1"/>
              </a:solidFill>
            </a:endParaRPr>
          </a:p>
        </p:txBody>
      </p:sp>
      <p:sp>
        <p:nvSpPr>
          <p:cNvPr id="781" name="Rectangle 780">
            <a:extLst>
              <a:ext uri="{FF2B5EF4-FFF2-40B4-BE49-F238E27FC236}">
                <a16:creationId xmlns:a16="http://schemas.microsoft.com/office/drawing/2014/main" id="{CADD4ED7-A34F-48BA-BA78-80B6226DD889}"/>
              </a:ext>
            </a:extLst>
          </p:cNvPr>
          <p:cNvSpPr/>
          <p:nvPr/>
        </p:nvSpPr>
        <p:spPr>
          <a:xfrm>
            <a:off x="3197588" y="1911558"/>
            <a:ext cx="5354354" cy="3835481"/>
          </a:xfrm>
          <a:prstGeom prst="rect">
            <a:avLst/>
          </a:prstGeom>
          <a:noFill/>
          <a:ln w="15875">
            <a:solidFill>
              <a:srgbClr val="00A4A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100" dirty="0">
                <a:solidFill>
                  <a:schemeClr val="tx1"/>
                </a:solidFill>
                <a:latin typeface="Arial" panose="020B0604020202020204" pitchFamily="34" charset="0"/>
                <a:cs typeface="Arial" panose="020B0604020202020204" pitchFamily="34" charset="0"/>
              </a:rPr>
              <a:t>AWS Region</a:t>
            </a:r>
            <a:endParaRPr lang="en-US" sz="1200" dirty="0">
              <a:solidFill>
                <a:schemeClr val="tx1"/>
              </a:solidFill>
              <a:latin typeface="Arial" panose="020B0604020202020204" pitchFamily="34" charset="0"/>
              <a:cs typeface="Arial" panose="020B0604020202020204" pitchFamily="34" charset="0"/>
            </a:endParaRPr>
          </a:p>
        </p:txBody>
      </p:sp>
      <p:pic>
        <p:nvPicPr>
          <p:cNvPr id="782" name="Graphic 781">
            <a:extLst>
              <a:ext uri="{FF2B5EF4-FFF2-40B4-BE49-F238E27FC236}">
                <a16:creationId xmlns:a16="http://schemas.microsoft.com/office/drawing/2014/main" id="{751B227F-2C61-4B65-8C34-66157960DC2A}"/>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3196067" y="1909287"/>
            <a:ext cx="381000" cy="381000"/>
          </a:xfrm>
          <a:prstGeom prst="rect">
            <a:avLst/>
          </a:prstGeom>
        </p:spPr>
      </p:pic>
      <p:sp>
        <p:nvSpPr>
          <p:cNvPr id="783" name="Oval 782">
            <a:extLst>
              <a:ext uri="{FF2B5EF4-FFF2-40B4-BE49-F238E27FC236}">
                <a16:creationId xmlns:a16="http://schemas.microsoft.com/office/drawing/2014/main" id="{DDC56897-F517-473D-B50C-A026A27C175F}"/>
              </a:ext>
            </a:extLst>
          </p:cNvPr>
          <p:cNvSpPr>
            <a:spLocks noChangeAspect="1"/>
          </p:cNvSpPr>
          <p:nvPr/>
        </p:nvSpPr>
        <p:spPr bwMode="auto">
          <a:xfrm>
            <a:off x="970128" y="2096180"/>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1</a:t>
            </a:r>
          </a:p>
        </p:txBody>
      </p:sp>
      <p:pic>
        <p:nvPicPr>
          <p:cNvPr id="800" name="Picture 799">
            <a:extLst>
              <a:ext uri="{FF2B5EF4-FFF2-40B4-BE49-F238E27FC236}">
                <a16:creationId xmlns:a16="http://schemas.microsoft.com/office/drawing/2014/main" id="{44C9F08A-BDDB-431B-ABD7-2394A50704DD}"/>
              </a:ext>
            </a:extLst>
          </p:cNvPr>
          <p:cNvPicPr>
            <a:picLocks noChangeAspect="1"/>
          </p:cNvPicPr>
          <p:nvPr/>
        </p:nvPicPr>
        <p:blipFill>
          <a:blip r:embed="rId5"/>
          <a:stretch>
            <a:fillRect/>
          </a:stretch>
        </p:blipFill>
        <p:spPr>
          <a:xfrm>
            <a:off x="3064211" y="1467097"/>
            <a:ext cx="389927" cy="300389"/>
          </a:xfrm>
          <a:prstGeom prst="rect">
            <a:avLst/>
          </a:prstGeom>
        </p:spPr>
      </p:pic>
      <p:sp>
        <p:nvSpPr>
          <p:cNvPr id="802" name="Rectangle 801">
            <a:extLst>
              <a:ext uri="{FF2B5EF4-FFF2-40B4-BE49-F238E27FC236}">
                <a16:creationId xmlns:a16="http://schemas.microsoft.com/office/drawing/2014/main" id="{FA79E12C-44F8-44B3-9730-6210CE104B5F}"/>
              </a:ext>
            </a:extLst>
          </p:cNvPr>
          <p:cNvSpPr/>
          <p:nvPr/>
        </p:nvSpPr>
        <p:spPr>
          <a:xfrm>
            <a:off x="3430367" y="2397988"/>
            <a:ext cx="4866088" cy="1960990"/>
          </a:xfrm>
          <a:prstGeom prst="rect">
            <a:avLst/>
          </a:prstGeom>
          <a:noFill/>
          <a:ln w="1905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50" b="1" dirty="0">
                <a:solidFill>
                  <a:schemeClr val="tx1"/>
                </a:solidFill>
                <a:latin typeface="Arial" panose="020B0604020202020204" pitchFamily="34" charset="0"/>
                <a:cs typeface="Arial" panose="020B0604020202020204" pitchFamily="34" charset="0"/>
              </a:rPr>
              <a:t>Base Stack (create resources)</a:t>
            </a:r>
          </a:p>
        </p:txBody>
      </p:sp>
      <p:cxnSp>
        <p:nvCxnSpPr>
          <p:cNvPr id="807" name="Connector: Elbow 806">
            <a:extLst>
              <a:ext uri="{FF2B5EF4-FFF2-40B4-BE49-F238E27FC236}">
                <a16:creationId xmlns:a16="http://schemas.microsoft.com/office/drawing/2014/main" id="{0AFE0042-003E-4F0F-8032-0C1B8D268593}"/>
              </a:ext>
            </a:extLst>
          </p:cNvPr>
          <p:cNvCxnSpPr>
            <a:cxnSpLocks/>
          </p:cNvCxnSpPr>
          <p:nvPr/>
        </p:nvCxnSpPr>
        <p:spPr>
          <a:xfrm rot="10800000">
            <a:off x="806000" y="3704419"/>
            <a:ext cx="312588" cy="1"/>
          </a:xfrm>
          <a:prstGeom prst="bentConnector3">
            <a:avLst>
              <a:gd name="adj1" fmla="val 50000"/>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5" name="Group 104">
            <a:extLst>
              <a:ext uri="{FF2B5EF4-FFF2-40B4-BE49-F238E27FC236}">
                <a16:creationId xmlns:a16="http://schemas.microsoft.com/office/drawing/2014/main" id="{4658CE56-FB58-4A56-905F-3E393114D929}"/>
              </a:ext>
            </a:extLst>
          </p:cNvPr>
          <p:cNvGrpSpPr/>
          <p:nvPr/>
        </p:nvGrpSpPr>
        <p:grpSpPr>
          <a:xfrm>
            <a:off x="-3962" y="3262870"/>
            <a:ext cx="856008" cy="899734"/>
            <a:chOff x="61480" y="4552805"/>
            <a:chExt cx="856008" cy="899734"/>
          </a:xfrm>
        </p:grpSpPr>
        <p:sp>
          <p:nvSpPr>
            <p:cNvPr id="106" name="TextBox 39">
              <a:extLst>
                <a:ext uri="{FF2B5EF4-FFF2-40B4-BE49-F238E27FC236}">
                  <a16:creationId xmlns:a16="http://schemas.microsoft.com/office/drawing/2014/main" id="{B98CAC7F-89A3-40F5-84E1-CCCDCDA13AAD}"/>
                </a:ext>
              </a:extLst>
            </p:cNvPr>
            <p:cNvSpPr txBox="1">
              <a:spLocks noChangeArrowheads="1"/>
            </p:cNvSpPr>
            <p:nvPr/>
          </p:nvSpPr>
          <p:spPr bwMode="auto">
            <a:xfrm>
              <a:off x="61480" y="5052429"/>
              <a:ext cx="8560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solidFill>
                    <a:sysClr val="windowText" lastClr="000000"/>
                  </a:solidFill>
                  <a:latin typeface="Arial" panose="020B0604020202020204" pitchFamily="34" charset="0"/>
                  <a:cs typeface="Arial" panose="020B0604020202020204" pitchFamily="34" charset="0"/>
                </a:rPr>
                <a:t>Admin</a:t>
              </a:r>
            </a:p>
            <a:p>
              <a:pPr algn="ctr" eaLnBrk="1" hangingPunct="1"/>
              <a:r>
                <a:rPr lang="en-US" altLang="en-US" sz="1000" dirty="0">
                  <a:solidFill>
                    <a:sysClr val="windowText" lastClr="000000"/>
                  </a:solidFill>
                  <a:latin typeface="Arial" panose="020B0604020202020204" pitchFamily="34" charset="0"/>
                  <a:cs typeface="Arial" panose="020B0604020202020204" pitchFamily="34" charset="0"/>
                </a:rPr>
                <a:t>IAM user</a:t>
              </a:r>
            </a:p>
          </p:txBody>
        </p:sp>
        <p:pic>
          <p:nvPicPr>
            <p:cNvPr id="107" name="Picture 106">
              <a:extLst>
                <a:ext uri="{FF2B5EF4-FFF2-40B4-BE49-F238E27FC236}">
                  <a16:creationId xmlns:a16="http://schemas.microsoft.com/office/drawing/2014/main" id="{BA1A6D62-DE06-413D-983C-01155DAEC0E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8047" y="4552805"/>
              <a:ext cx="562734" cy="539858"/>
            </a:xfrm>
            <a:prstGeom prst="rect">
              <a:avLst/>
            </a:prstGeom>
          </p:spPr>
        </p:pic>
      </p:grpSp>
      <p:grpSp>
        <p:nvGrpSpPr>
          <p:cNvPr id="108" name="Group 107">
            <a:extLst>
              <a:ext uri="{FF2B5EF4-FFF2-40B4-BE49-F238E27FC236}">
                <a16:creationId xmlns:a16="http://schemas.microsoft.com/office/drawing/2014/main" id="{A7A733F3-7CD5-42B5-A365-80070DA78805}"/>
              </a:ext>
            </a:extLst>
          </p:cNvPr>
          <p:cNvGrpSpPr/>
          <p:nvPr/>
        </p:nvGrpSpPr>
        <p:grpSpPr>
          <a:xfrm>
            <a:off x="1095735" y="2913564"/>
            <a:ext cx="1649280" cy="861109"/>
            <a:chOff x="2061911" y="-3835337"/>
            <a:chExt cx="1649280" cy="861109"/>
          </a:xfrm>
        </p:grpSpPr>
        <p:pic>
          <p:nvPicPr>
            <p:cNvPr id="109" name="Graphic 17">
              <a:extLst>
                <a:ext uri="{FF2B5EF4-FFF2-40B4-BE49-F238E27FC236}">
                  <a16:creationId xmlns:a16="http://schemas.microsoft.com/office/drawing/2014/main" id="{029D6E34-A91E-4C0C-A531-4486A974FA3C}"/>
                </a:ext>
              </a:extLst>
            </p:cNvPr>
            <p:cNvPicPr>
              <a:picLocks noChangeAspect="1" noChangeArrowheads="1"/>
            </p:cNvPicPr>
            <p:nvPr/>
          </p:nvPicPr>
          <p:blipFill>
            <a:blip r:embed="rId7">
              <a:extLst>
                <a:ext uri="{96DAC541-7B7A-43D3-8B79-37D633B846F1}">
                  <asvg:svgBlip xmlns:asvg="http://schemas.microsoft.com/office/drawing/2016/SVG/main" r:embed="rId8"/>
                </a:ext>
              </a:extLst>
            </a:blip>
            <a:srcRect/>
            <a:stretch/>
          </p:blipFill>
          <p:spPr bwMode="auto">
            <a:xfrm>
              <a:off x="2649840" y="-383533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 name="TextBox 11">
              <a:extLst>
                <a:ext uri="{FF2B5EF4-FFF2-40B4-BE49-F238E27FC236}">
                  <a16:creationId xmlns:a16="http://schemas.microsoft.com/office/drawing/2014/main" id="{A035E86D-00DC-4102-91D3-D26FF18A520D}"/>
                </a:ext>
              </a:extLst>
            </p:cNvPr>
            <p:cNvSpPr txBox="1">
              <a:spLocks noChangeArrowheads="1"/>
            </p:cNvSpPr>
            <p:nvPr/>
          </p:nvSpPr>
          <p:spPr bwMode="auto">
            <a:xfrm>
              <a:off x="2061911" y="-3374338"/>
              <a:ext cx="16492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solidFill>
                    <a:sysClr val="windowText" lastClr="000000"/>
                  </a:solidFill>
                  <a:latin typeface="Arial" panose="020B0604020202020204" pitchFamily="34" charset="0"/>
                  <a:ea typeface="Amazon Ember" panose="020B0603020204020204" pitchFamily="34" charset="0"/>
                  <a:cs typeface="Arial" panose="020B0604020202020204" pitchFamily="34" charset="0"/>
                </a:rPr>
                <a:t>AWS</a:t>
              </a:r>
            </a:p>
            <a:p>
              <a:pPr algn="ctr" eaLnBrk="1" hangingPunct="1"/>
              <a:r>
                <a:rPr lang="en-US" altLang="en-US" sz="1000" dirty="0">
                  <a:solidFill>
                    <a:sysClr val="windowText" lastClr="000000"/>
                  </a:solidFill>
                  <a:latin typeface="Arial" panose="020B0604020202020204" pitchFamily="34" charset="0"/>
                  <a:ea typeface="Amazon Ember" panose="020B0603020204020204" pitchFamily="34" charset="0"/>
                  <a:cs typeface="Arial" panose="020B0604020202020204" pitchFamily="34" charset="0"/>
                </a:rPr>
                <a:t>Cloud Development Kit</a:t>
              </a:r>
            </a:p>
          </p:txBody>
        </p:sp>
      </p:grpSp>
      <p:pic>
        <p:nvPicPr>
          <p:cNvPr id="113" name="Picture 112">
            <a:extLst>
              <a:ext uri="{FF2B5EF4-FFF2-40B4-BE49-F238E27FC236}">
                <a16:creationId xmlns:a16="http://schemas.microsoft.com/office/drawing/2014/main" id="{F985E0D9-9B6C-4DB2-8F15-69C078CF5EE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259563" y="4329533"/>
            <a:ext cx="1371600" cy="330042"/>
          </a:xfrm>
          <a:prstGeom prst="rect">
            <a:avLst/>
          </a:prstGeom>
        </p:spPr>
      </p:pic>
      <p:sp>
        <p:nvSpPr>
          <p:cNvPr id="115" name="TextBox 114">
            <a:extLst>
              <a:ext uri="{FF2B5EF4-FFF2-40B4-BE49-F238E27FC236}">
                <a16:creationId xmlns:a16="http://schemas.microsoft.com/office/drawing/2014/main" id="{311F3D4C-EF37-4F61-8686-FEBDF46E0FFD}"/>
              </a:ext>
            </a:extLst>
          </p:cNvPr>
          <p:cNvSpPr txBox="1"/>
          <p:nvPr/>
        </p:nvSpPr>
        <p:spPr>
          <a:xfrm>
            <a:off x="1744044" y="3901790"/>
            <a:ext cx="415498" cy="246221"/>
          </a:xfrm>
          <a:prstGeom prst="rect">
            <a:avLst/>
          </a:prstGeom>
          <a:noFill/>
        </p:spPr>
        <p:txBody>
          <a:bodyPr wrap="none" rtlCol="0">
            <a:spAutoFit/>
          </a:bodyPr>
          <a:lstStyle/>
          <a:p>
            <a:r>
              <a:rPr lang="en-US" sz="1000" i="1" dirty="0"/>
              <a:t>-OR-</a:t>
            </a:r>
          </a:p>
        </p:txBody>
      </p:sp>
      <p:sp>
        <p:nvSpPr>
          <p:cNvPr id="117" name="Rectangle 116">
            <a:extLst>
              <a:ext uri="{FF2B5EF4-FFF2-40B4-BE49-F238E27FC236}">
                <a16:creationId xmlns:a16="http://schemas.microsoft.com/office/drawing/2014/main" id="{81348ED7-CA51-40E5-89C7-EA01B988E79D}"/>
              </a:ext>
            </a:extLst>
          </p:cNvPr>
          <p:cNvSpPr/>
          <p:nvPr/>
        </p:nvSpPr>
        <p:spPr>
          <a:xfrm>
            <a:off x="3430367" y="4447774"/>
            <a:ext cx="4866088" cy="1078070"/>
          </a:xfrm>
          <a:prstGeom prst="rect">
            <a:avLst/>
          </a:prstGeom>
          <a:noFill/>
          <a:ln w="1905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50" b="1" dirty="0">
                <a:solidFill>
                  <a:schemeClr val="tx1"/>
                </a:solidFill>
                <a:latin typeface="Arial" panose="020B0604020202020204" pitchFamily="34" charset="0"/>
                <a:cs typeface="Arial" panose="020B0604020202020204" pitchFamily="34" charset="0"/>
              </a:rPr>
              <a:t>Post Deploy Stack (build container, push to ECR, upload model to S3)</a:t>
            </a:r>
          </a:p>
        </p:txBody>
      </p:sp>
      <p:cxnSp>
        <p:nvCxnSpPr>
          <p:cNvPr id="118" name="Connector: Elbow 117">
            <a:extLst>
              <a:ext uri="{FF2B5EF4-FFF2-40B4-BE49-F238E27FC236}">
                <a16:creationId xmlns:a16="http://schemas.microsoft.com/office/drawing/2014/main" id="{06B6F76A-F76E-4661-98AD-FEC261D45BC6}"/>
              </a:ext>
            </a:extLst>
          </p:cNvPr>
          <p:cNvCxnSpPr>
            <a:cxnSpLocks/>
            <a:stCxn id="802" idx="1"/>
            <a:endCxn id="756" idx="3"/>
          </p:cNvCxnSpPr>
          <p:nvPr/>
        </p:nvCxnSpPr>
        <p:spPr>
          <a:xfrm rot="10800000" flipV="1">
            <a:off x="2745015" y="3378483"/>
            <a:ext cx="685352" cy="335730"/>
          </a:xfrm>
          <a:prstGeom prst="bentConnector3">
            <a:avLst>
              <a:gd name="adj1" fmla="val 74552"/>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948CCB92-B88F-43BC-99B8-0FFE3C04AF47}"/>
              </a:ext>
            </a:extLst>
          </p:cNvPr>
          <p:cNvGrpSpPr/>
          <p:nvPr/>
        </p:nvGrpSpPr>
        <p:grpSpPr>
          <a:xfrm>
            <a:off x="4082962" y="4701009"/>
            <a:ext cx="1552507" cy="796759"/>
            <a:chOff x="1056651" y="5052721"/>
            <a:chExt cx="1552507" cy="796759"/>
          </a:xfrm>
        </p:grpSpPr>
        <p:pic>
          <p:nvPicPr>
            <p:cNvPr id="120" name="Graphic 8">
              <a:extLst>
                <a:ext uri="{FF2B5EF4-FFF2-40B4-BE49-F238E27FC236}">
                  <a16:creationId xmlns:a16="http://schemas.microsoft.com/office/drawing/2014/main" id="{37EA418E-9AF5-4B8E-88AC-BBA0BAB71FD5}"/>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a:off x="1604446" y="5052721"/>
              <a:ext cx="41148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9">
              <a:extLst>
                <a:ext uri="{FF2B5EF4-FFF2-40B4-BE49-F238E27FC236}">
                  <a16:creationId xmlns:a16="http://schemas.microsoft.com/office/drawing/2014/main" id="{B19105D0-3883-453D-8457-F32A4CF34DF6}"/>
                </a:ext>
              </a:extLst>
            </p:cNvPr>
            <p:cNvSpPr txBox="1">
              <a:spLocks noChangeArrowheads="1"/>
            </p:cNvSpPr>
            <p:nvPr/>
          </p:nvSpPr>
          <p:spPr bwMode="auto">
            <a:xfrm>
              <a:off x="1056651" y="5449370"/>
              <a:ext cx="15525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Amazon</a:t>
              </a:r>
            </a:p>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Simple Storage Service</a:t>
              </a:r>
            </a:p>
          </p:txBody>
        </p:sp>
      </p:grpSp>
      <p:grpSp>
        <p:nvGrpSpPr>
          <p:cNvPr id="8" name="Group 7">
            <a:extLst>
              <a:ext uri="{FF2B5EF4-FFF2-40B4-BE49-F238E27FC236}">
                <a16:creationId xmlns:a16="http://schemas.microsoft.com/office/drawing/2014/main" id="{5AD822D7-9740-4B15-91F2-039A22D02BA1}"/>
              </a:ext>
            </a:extLst>
          </p:cNvPr>
          <p:cNvGrpSpPr/>
          <p:nvPr/>
        </p:nvGrpSpPr>
        <p:grpSpPr>
          <a:xfrm>
            <a:off x="4306378" y="3185456"/>
            <a:ext cx="1669311" cy="952245"/>
            <a:chOff x="2621740" y="5117922"/>
            <a:chExt cx="1669311" cy="952245"/>
          </a:xfrm>
        </p:grpSpPr>
        <p:pic>
          <p:nvPicPr>
            <p:cNvPr id="122" name="Graphic 20">
              <a:extLst>
                <a:ext uri="{FF2B5EF4-FFF2-40B4-BE49-F238E27FC236}">
                  <a16:creationId xmlns:a16="http://schemas.microsoft.com/office/drawing/2014/main" id="{FA65CE86-B9A5-4151-B769-05EBDF452F0A}"/>
                </a:ext>
              </a:extLst>
            </p:cNvPr>
            <p:cNvPicPr>
              <a:picLocks noChangeAspect="1" noChangeArrowheads="1"/>
            </p:cNvPicPr>
            <p:nvPr/>
          </p:nvPicPr>
          <p:blipFill>
            <a:blip r:embed="rId12">
              <a:extLst>
                <a:ext uri="{96DAC541-7B7A-43D3-8B79-37D633B846F1}">
                  <asvg:svgBlip xmlns:asvg="http://schemas.microsoft.com/office/drawing/2016/SVG/main" r:embed="rId13"/>
                </a:ext>
              </a:extLst>
            </a:blip>
            <a:srcRect/>
            <a:stretch/>
          </p:blipFill>
          <p:spPr bwMode="auto">
            <a:xfrm>
              <a:off x="3215336" y="5117922"/>
              <a:ext cx="41148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 name="TextBox 22">
              <a:extLst>
                <a:ext uri="{FF2B5EF4-FFF2-40B4-BE49-F238E27FC236}">
                  <a16:creationId xmlns:a16="http://schemas.microsoft.com/office/drawing/2014/main" id="{96B039E9-03C8-4BA0-BAF7-742E1AFF07BA}"/>
                </a:ext>
              </a:extLst>
            </p:cNvPr>
            <p:cNvSpPr txBox="1">
              <a:spLocks noChangeArrowheads="1"/>
            </p:cNvSpPr>
            <p:nvPr/>
          </p:nvSpPr>
          <p:spPr bwMode="auto">
            <a:xfrm>
              <a:off x="2621740" y="5516169"/>
              <a:ext cx="166931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Amazon</a:t>
              </a:r>
            </a:p>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Elastic Container</a:t>
              </a:r>
            </a:p>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Registry</a:t>
              </a:r>
            </a:p>
          </p:txBody>
        </p:sp>
      </p:grpSp>
      <p:grpSp>
        <p:nvGrpSpPr>
          <p:cNvPr id="19" name="Group 18">
            <a:extLst>
              <a:ext uri="{FF2B5EF4-FFF2-40B4-BE49-F238E27FC236}">
                <a16:creationId xmlns:a16="http://schemas.microsoft.com/office/drawing/2014/main" id="{C4A3FCDD-3B9C-4341-AC01-145BC6B77127}"/>
              </a:ext>
            </a:extLst>
          </p:cNvPr>
          <p:cNvGrpSpPr/>
          <p:nvPr/>
        </p:nvGrpSpPr>
        <p:grpSpPr>
          <a:xfrm>
            <a:off x="3443531" y="3189859"/>
            <a:ext cx="1062603" cy="967412"/>
            <a:chOff x="970128" y="5232035"/>
            <a:chExt cx="1062603" cy="967412"/>
          </a:xfrm>
        </p:grpSpPr>
        <p:pic>
          <p:nvPicPr>
            <p:cNvPr id="138" name="Graphic 8">
              <a:extLst>
                <a:ext uri="{FF2B5EF4-FFF2-40B4-BE49-F238E27FC236}">
                  <a16:creationId xmlns:a16="http://schemas.microsoft.com/office/drawing/2014/main" id="{B13467AD-92A5-400A-AF08-A93A20FD195D}"/>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a:off x="1300371" y="5232035"/>
              <a:ext cx="41148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 name="TextBox 9">
              <a:extLst>
                <a:ext uri="{FF2B5EF4-FFF2-40B4-BE49-F238E27FC236}">
                  <a16:creationId xmlns:a16="http://schemas.microsoft.com/office/drawing/2014/main" id="{C849B594-AB4B-4BA5-BD25-B3B1CAB43A63}"/>
                </a:ext>
              </a:extLst>
            </p:cNvPr>
            <p:cNvSpPr txBox="1">
              <a:spLocks noChangeArrowheads="1"/>
            </p:cNvSpPr>
            <p:nvPr/>
          </p:nvSpPr>
          <p:spPr bwMode="auto">
            <a:xfrm>
              <a:off x="970128" y="5645449"/>
              <a:ext cx="106260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Amazon</a:t>
              </a:r>
            </a:p>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Simple Storage</a:t>
              </a:r>
            </a:p>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Service</a:t>
              </a:r>
            </a:p>
          </p:txBody>
        </p:sp>
      </p:grpSp>
      <p:grpSp>
        <p:nvGrpSpPr>
          <p:cNvPr id="11" name="Group 10">
            <a:extLst>
              <a:ext uri="{FF2B5EF4-FFF2-40B4-BE49-F238E27FC236}">
                <a16:creationId xmlns:a16="http://schemas.microsoft.com/office/drawing/2014/main" id="{CEFD875E-8519-4BF0-8B33-639CAC08903B}"/>
              </a:ext>
            </a:extLst>
          </p:cNvPr>
          <p:cNvGrpSpPr/>
          <p:nvPr/>
        </p:nvGrpSpPr>
        <p:grpSpPr>
          <a:xfrm>
            <a:off x="4211986" y="2685643"/>
            <a:ext cx="639365" cy="817009"/>
            <a:chOff x="2302310" y="1546153"/>
            <a:chExt cx="639365" cy="817009"/>
          </a:xfrm>
        </p:grpSpPr>
        <p:sp>
          <p:nvSpPr>
            <p:cNvPr id="140" name="TextBox 13">
              <a:extLst>
                <a:ext uri="{FF2B5EF4-FFF2-40B4-BE49-F238E27FC236}">
                  <a16:creationId xmlns:a16="http://schemas.microsoft.com/office/drawing/2014/main" id="{AB2AFCB1-3AD9-4D82-86F4-75B9F9658964}"/>
                </a:ext>
              </a:extLst>
            </p:cNvPr>
            <p:cNvSpPr txBox="1">
              <a:spLocks noChangeArrowheads="1"/>
            </p:cNvSpPr>
            <p:nvPr/>
          </p:nvSpPr>
          <p:spPr bwMode="auto">
            <a:xfrm>
              <a:off x="2302310" y="1963052"/>
              <a:ext cx="639365"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cs typeface="Arial" panose="020B0604020202020204" pitchFamily="34" charset="0"/>
                </a:rPr>
                <a:t>AWS</a:t>
              </a:r>
            </a:p>
            <a:p>
              <a:pPr algn="ctr" eaLnBrk="1" hangingPunct="1"/>
              <a:r>
                <a:rPr lang="en-US" altLang="en-US" sz="1000" dirty="0">
                  <a:latin typeface="Arial" panose="020B0604020202020204" pitchFamily="34" charset="0"/>
                  <a:cs typeface="Arial" panose="020B0604020202020204" pitchFamily="34" charset="0"/>
                </a:rPr>
                <a:t>Lambda</a:t>
              </a:r>
            </a:p>
          </p:txBody>
        </p:sp>
        <p:pic>
          <p:nvPicPr>
            <p:cNvPr id="141" name="Graphic 10">
              <a:extLst>
                <a:ext uri="{FF2B5EF4-FFF2-40B4-BE49-F238E27FC236}">
                  <a16:creationId xmlns:a16="http://schemas.microsoft.com/office/drawing/2014/main" id="{F9DC0A7D-6C41-4EF4-913F-7476F07C9A5E}"/>
                </a:ext>
              </a:extLst>
            </p:cNvPr>
            <p:cNvPicPr>
              <a:picLocks noChangeAspect="1" noChangeArrowheads="1"/>
            </p:cNvPicPr>
            <p:nvPr/>
          </p:nvPicPr>
          <p:blipFill>
            <a:blip r:embed="rId14">
              <a:extLst>
                <a:ext uri="{96DAC541-7B7A-43D3-8B79-37D633B846F1}">
                  <asvg:svgBlip xmlns:asvg="http://schemas.microsoft.com/office/drawing/2016/SVG/main" r:embed="rId15"/>
                </a:ext>
              </a:extLst>
            </a:blip>
            <a:srcRect/>
            <a:stretch/>
          </p:blipFill>
          <p:spPr bwMode="auto">
            <a:xfrm>
              <a:off x="2416252" y="1546153"/>
              <a:ext cx="41148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 name="Group 11">
            <a:extLst>
              <a:ext uri="{FF2B5EF4-FFF2-40B4-BE49-F238E27FC236}">
                <a16:creationId xmlns:a16="http://schemas.microsoft.com/office/drawing/2014/main" id="{1F250FD8-ED49-467E-865A-C77E0C2E1DFD}"/>
              </a:ext>
            </a:extLst>
          </p:cNvPr>
          <p:cNvGrpSpPr/>
          <p:nvPr/>
        </p:nvGrpSpPr>
        <p:grpSpPr>
          <a:xfrm>
            <a:off x="5325000" y="2685939"/>
            <a:ext cx="869778" cy="801895"/>
            <a:chOff x="3541780" y="1536781"/>
            <a:chExt cx="869778" cy="801895"/>
          </a:xfrm>
        </p:grpSpPr>
        <p:pic>
          <p:nvPicPr>
            <p:cNvPr id="142" name="Graphic 23">
              <a:extLst>
                <a:ext uri="{FF2B5EF4-FFF2-40B4-BE49-F238E27FC236}">
                  <a16:creationId xmlns:a16="http://schemas.microsoft.com/office/drawing/2014/main" id="{A6532BCC-5AAC-4658-879A-F9CA096B7205}"/>
                </a:ext>
              </a:extLst>
            </p:cNvPr>
            <p:cNvPicPr>
              <a:picLocks noChangeAspect="1" noChangeArrowheads="1"/>
            </p:cNvPicPr>
            <p:nvPr/>
          </p:nvPicPr>
          <p:blipFill>
            <a:blip r:embed="rId16">
              <a:extLst>
                <a:ext uri="{96DAC541-7B7A-43D3-8B79-37D633B846F1}">
                  <asvg:svgBlip xmlns:asvg="http://schemas.microsoft.com/office/drawing/2016/SVG/main" r:embed="rId17"/>
                </a:ext>
              </a:extLst>
            </a:blip>
            <a:srcRect/>
            <a:stretch/>
          </p:blipFill>
          <p:spPr bwMode="auto">
            <a:xfrm>
              <a:off x="3770929" y="1536781"/>
              <a:ext cx="41148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 name="TextBox 12">
              <a:extLst>
                <a:ext uri="{FF2B5EF4-FFF2-40B4-BE49-F238E27FC236}">
                  <a16:creationId xmlns:a16="http://schemas.microsoft.com/office/drawing/2014/main" id="{5BA63149-5FA9-49C9-8627-DCB4205FA55D}"/>
                </a:ext>
              </a:extLst>
            </p:cNvPr>
            <p:cNvSpPr txBox="1">
              <a:spLocks noChangeArrowheads="1"/>
            </p:cNvSpPr>
            <p:nvPr/>
          </p:nvSpPr>
          <p:spPr bwMode="auto">
            <a:xfrm>
              <a:off x="3541780" y="1938566"/>
              <a:ext cx="8697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Amazon</a:t>
              </a:r>
            </a:p>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DynamoDB</a:t>
              </a:r>
            </a:p>
          </p:txBody>
        </p:sp>
      </p:grpSp>
      <p:grpSp>
        <p:nvGrpSpPr>
          <p:cNvPr id="20" name="Group 19">
            <a:extLst>
              <a:ext uri="{FF2B5EF4-FFF2-40B4-BE49-F238E27FC236}">
                <a16:creationId xmlns:a16="http://schemas.microsoft.com/office/drawing/2014/main" id="{0256FD03-0687-4CD3-AC9F-4BEBCCFF51C2}"/>
              </a:ext>
            </a:extLst>
          </p:cNvPr>
          <p:cNvGrpSpPr/>
          <p:nvPr/>
        </p:nvGrpSpPr>
        <p:grpSpPr>
          <a:xfrm>
            <a:off x="7049654" y="3164640"/>
            <a:ext cx="1286269" cy="951137"/>
            <a:chOff x="970128" y="5365416"/>
            <a:chExt cx="1286269" cy="951137"/>
          </a:xfrm>
        </p:grpSpPr>
        <p:pic>
          <p:nvPicPr>
            <p:cNvPr id="144" name="Graphic 24">
              <a:extLst>
                <a:ext uri="{FF2B5EF4-FFF2-40B4-BE49-F238E27FC236}">
                  <a16:creationId xmlns:a16="http://schemas.microsoft.com/office/drawing/2014/main" id="{2F7F6724-65FB-4117-9EEA-4D778A9B3309}"/>
                </a:ext>
              </a:extLst>
            </p:cNvPr>
            <p:cNvPicPr>
              <a:picLocks noChangeAspect="1" noChangeArrowheads="1"/>
            </p:cNvPicPr>
            <p:nvPr/>
          </p:nvPicPr>
          <p:blipFill>
            <a:blip r:embed="rId18">
              <a:extLst>
                <a:ext uri="{96DAC541-7B7A-43D3-8B79-37D633B846F1}">
                  <asvg:svgBlip xmlns:asvg="http://schemas.microsoft.com/office/drawing/2016/SVG/main" r:embed="rId19"/>
                </a:ext>
              </a:extLst>
            </a:blip>
            <a:srcRect/>
            <a:stretch/>
          </p:blipFill>
          <p:spPr bwMode="auto">
            <a:xfrm>
              <a:off x="1419122" y="5365416"/>
              <a:ext cx="41148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 name="TextBox 9">
              <a:extLst>
                <a:ext uri="{FF2B5EF4-FFF2-40B4-BE49-F238E27FC236}">
                  <a16:creationId xmlns:a16="http://schemas.microsoft.com/office/drawing/2014/main" id="{C1B4B7F2-34BB-45E1-BA02-ED77C2B0CBA7}"/>
                </a:ext>
              </a:extLst>
            </p:cNvPr>
            <p:cNvSpPr txBox="1">
              <a:spLocks noChangeArrowheads="1"/>
            </p:cNvSpPr>
            <p:nvPr/>
          </p:nvSpPr>
          <p:spPr bwMode="auto">
            <a:xfrm>
              <a:off x="970128" y="5762555"/>
              <a:ext cx="128626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Amazon</a:t>
              </a:r>
            </a:p>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Simple Notification</a:t>
              </a:r>
            </a:p>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Service</a:t>
              </a:r>
            </a:p>
          </p:txBody>
        </p:sp>
      </p:grpSp>
      <p:grpSp>
        <p:nvGrpSpPr>
          <p:cNvPr id="146" name="Group 145">
            <a:extLst>
              <a:ext uri="{FF2B5EF4-FFF2-40B4-BE49-F238E27FC236}">
                <a16:creationId xmlns:a16="http://schemas.microsoft.com/office/drawing/2014/main" id="{24E0A034-4ECA-4D73-8F1F-D44570A1F10F}"/>
              </a:ext>
            </a:extLst>
          </p:cNvPr>
          <p:cNvGrpSpPr/>
          <p:nvPr/>
        </p:nvGrpSpPr>
        <p:grpSpPr>
          <a:xfrm>
            <a:off x="6394855" y="2672009"/>
            <a:ext cx="1329403" cy="804745"/>
            <a:chOff x="5862050" y="845117"/>
            <a:chExt cx="1329403" cy="804745"/>
          </a:xfrm>
        </p:grpSpPr>
        <p:sp>
          <p:nvSpPr>
            <p:cNvPr id="147" name="TextBox 23">
              <a:extLst>
                <a:ext uri="{FF2B5EF4-FFF2-40B4-BE49-F238E27FC236}">
                  <a16:creationId xmlns:a16="http://schemas.microsoft.com/office/drawing/2014/main" id="{67C84735-72AA-4EF8-B762-162F129C9D62}"/>
                </a:ext>
              </a:extLst>
            </p:cNvPr>
            <p:cNvSpPr txBox="1">
              <a:spLocks noChangeArrowheads="1"/>
            </p:cNvSpPr>
            <p:nvPr/>
          </p:nvSpPr>
          <p:spPr bwMode="auto">
            <a:xfrm>
              <a:off x="5862050" y="1249752"/>
              <a:ext cx="132940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Parameter</a:t>
              </a:r>
            </a:p>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Store</a:t>
              </a:r>
            </a:p>
          </p:txBody>
        </p:sp>
        <p:pic>
          <p:nvPicPr>
            <p:cNvPr id="148" name="Graphic 147">
              <a:extLst>
                <a:ext uri="{FF2B5EF4-FFF2-40B4-BE49-F238E27FC236}">
                  <a16:creationId xmlns:a16="http://schemas.microsoft.com/office/drawing/2014/main" id="{41B14DDA-F2C6-477E-BAE0-968F942AD139}"/>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6357354" y="845117"/>
              <a:ext cx="411480" cy="411480"/>
            </a:xfrm>
            <a:prstGeom prst="rect">
              <a:avLst/>
            </a:prstGeom>
          </p:spPr>
        </p:pic>
      </p:grpSp>
      <p:grpSp>
        <p:nvGrpSpPr>
          <p:cNvPr id="150" name="Group 149">
            <a:extLst>
              <a:ext uri="{FF2B5EF4-FFF2-40B4-BE49-F238E27FC236}">
                <a16:creationId xmlns:a16="http://schemas.microsoft.com/office/drawing/2014/main" id="{3CB9CB93-2E02-4ADE-90BB-396B1B829150}"/>
              </a:ext>
            </a:extLst>
          </p:cNvPr>
          <p:cNvGrpSpPr/>
          <p:nvPr/>
        </p:nvGrpSpPr>
        <p:grpSpPr>
          <a:xfrm>
            <a:off x="5589822" y="3175710"/>
            <a:ext cx="1583937" cy="1115523"/>
            <a:chOff x="6662440" y="1884447"/>
            <a:chExt cx="1583937" cy="1115523"/>
          </a:xfrm>
        </p:grpSpPr>
        <p:pic>
          <p:nvPicPr>
            <p:cNvPr id="151" name="Graphic 19">
              <a:extLst>
                <a:ext uri="{FF2B5EF4-FFF2-40B4-BE49-F238E27FC236}">
                  <a16:creationId xmlns:a16="http://schemas.microsoft.com/office/drawing/2014/main" id="{90B8F615-3572-4ED3-8BFD-1C749142A109}"/>
                </a:ext>
              </a:extLst>
            </p:cNvPr>
            <p:cNvPicPr>
              <a:picLocks noChangeAspect="1" noChangeArrowheads="1"/>
            </p:cNvPicPr>
            <p:nvPr/>
          </p:nvPicPr>
          <p:blipFill>
            <a:blip r:embed="rId22">
              <a:extLst>
                <a:ext uri="{96DAC541-7B7A-43D3-8B79-37D633B846F1}">
                  <asvg:svgBlip xmlns:asvg="http://schemas.microsoft.com/office/drawing/2016/SVG/main" r:embed="rId23"/>
                </a:ext>
              </a:extLst>
            </a:blip>
            <a:srcRect/>
            <a:stretch/>
          </p:blipFill>
          <p:spPr bwMode="auto">
            <a:xfrm>
              <a:off x="7248668" y="1884447"/>
              <a:ext cx="41148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 name="TextBox 12">
              <a:extLst>
                <a:ext uri="{FF2B5EF4-FFF2-40B4-BE49-F238E27FC236}">
                  <a16:creationId xmlns:a16="http://schemas.microsoft.com/office/drawing/2014/main" id="{C16B1771-27D6-4860-B793-8271CA218EA2}"/>
                </a:ext>
              </a:extLst>
            </p:cNvPr>
            <p:cNvSpPr txBox="1">
              <a:spLocks noChangeArrowheads="1"/>
            </p:cNvSpPr>
            <p:nvPr/>
          </p:nvSpPr>
          <p:spPr bwMode="auto">
            <a:xfrm>
              <a:off x="6662440" y="2292084"/>
              <a:ext cx="15839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solidFill>
                    <a:sysClr val="windowText" lastClr="000000"/>
                  </a:solidFill>
                  <a:latin typeface="Arial" panose="020B0604020202020204" pitchFamily="34" charset="0"/>
                  <a:ea typeface="Amazon Ember" panose="020B0603020204020204" pitchFamily="34" charset="0"/>
                  <a:cs typeface="Arial" panose="020B0604020202020204" pitchFamily="34" charset="0"/>
                </a:rPr>
                <a:t>AWS</a:t>
              </a:r>
            </a:p>
            <a:p>
              <a:pPr algn="ctr" eaLnBrk="1" hangingPunct="1"/>
              <a:r>
                <a:rPr lang="en-US" altLang="en-US" sz="1000" dirty="0">
                  <a:solidFill>
                    <a:sysClr val="windowText" lastClr="000000"/>
                  </a:solidFill>
                  <a:latin typeface="Arial" panose="020B0604020202020204" pitchFamily="34" charset="0"/>
                  <a:ea typeface="Amazon Ember" panose="020B0603020204020204" pitchFamily="34" charset="0"/>
                  <a:cs typeface="Arial" panose="020B0604020202020204" pitchFamily="34" charset="0"/>
                </a:rPr>
                <a:t>Identity and</a:t>
              </a:r>
            </a:p>
            <a:p>
              <a:pPr algn="ctr" eaLnBrk="1" hangingPunct="1"/>
              <a:r>
                <a:rPr lang="en-US" altLang="en-US" sz="1000" dirty="0">
                  <a:solidFill>
                    <a:sysClr val="windowText" lastClr="000000"/>
                  </a:solidFill>
                  <a:latin typeface="Arial" panose="020B0604020202020204" pitchFamily="34" charset="0"/>
                  <a:ea typeface="Amazon Ember" panose="020B0603020204020204" pitchFamily="34" charset="0"/>
                  <a:cs typeface="Arial" panose="020B0604020202020204" pitchFamily="34" charset="0"/>
                </a:rPr>
                <a:t>Access Management (IAM)</a:t>
              </a:r>
            </a:p>
          </p:txBody>
        </p:sp>
      </p:grpSp>
      <p:grpSp>
        <p:nvGrpSpPr>
          <p:cNvPr id="158" name="Group 157">
            <a:extLst>
              <a:ext uri="{FF2B5EF4-FFF2-40B4-BE49-F238E27FC236}">
                <a16:creationId xmlns:a16="http://schemas.microsoft.com/office/drawing/2014/main" id="{FA589DE0-74E5-4E0A-A11A-4B3C1E75781E}"/>
              </a:ext>
            </a:extLst>
          </p:cNvPr>
          <p:cNvGrpSpPr/>
          <p:nvPr/>
        </p:nvGrpSpPr>
        <p:grpSpPr>
          <a:xfrm>
            <a:off x="5789281" y="4729519"/>
            <a:ext cx="1669311" cy="798357"/>
            <a:chOff x="2621740" y="5117922"/>
            <a:chExt cx="1669311" cy="798357"/>
          </a:xfrm>
        </p:grpSpPr>
        <p:pic>
          <p:nvPicPr>
            <p:cNvPr id="159" name="Graphic 20">
              <a:extLst>
                <a:ext uri="{FF2B5EF4-FFF2-40B4-BE49-F238E27FC236}">
                  <a16:creationId xmlns:a16="http://schemas.microsoft.com/office/drawing/2014/main" id="{418A487F-9F37-4D97-8497-979FC45B8087}"/>
                </a:ext>
              </a:extLst>
            </p:cNvPr>
            <p:cNvPicPr>
              <a:picLocks noChangeAspect="1" noChangeArrowheads="1"/>
            </p:cNvPicPr>
            <p:nvPr/>
          </p:nvPicPr>
          <p:blipFill>
            <a:blip r:embed="rId12">
              <a:extLst>
                <a:ext uri="{96DAC541-7B7A-43D3-8B79-37D633B846F1}">
                  <asvg:svgBlip xmlns:asvg="http://schemas.microsoft.com/office/drawing/2016/SVG/main" r:embed="rId13"/>
                </a:ext>
              </a:extLst>
            </a:blip>
            <a:srcRect/>
            <a:stretch/>
          </p:blipFill>
          <p:spPr bwMode="auto">
            <a:xfrm>
              <a:off x="3215336" y="5117922"/>
              <a:ext cx="41148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0" name="TextBox 22">
              <a:extLst>
                <a:ext uri="{FF2B5EF4-FFF2-40B4-BE49-F238E27FC236}">
                  <a16:creationId xmlns:a16="http://schemas.microsoft.com/office/drawing/2014/main" id="{B50D8302-AEC5-4440-8B61-AE0AC220EB4A}"/>
                </a:ext>
              </a:extLst>
            </p:cNvPr>
            <p:cNvSpPr txBox="1">
              <a:spLocks noChangeArrowheads="1"/>
            </p:cNvSpPr>
            <p:nvPr/>
          </p:nvSpPr>
          <p:spPr bwMode="auto">
            <a:xfrm>
              <a:off x="2621740" y="5516169"/>
              <a:ext cx="16693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Amazon</a:t>
              </a:r>
            </a:p>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Elastic Container Registry</a:t>
              </a:r>
            </a:p>
          </p:txBody>
        </p:sp>
      </p:grpSp>
      <p:cxnSp>
        <p:nvCxnSpPr>
          <p:cNvPr id="171" name="Connector: Elbow 170">
            <a:extLst>
              <a:ext uri="{FF2B5EF4-FFF2-40B4-BE49-F238E27FC236}">
                <a16:creationId xmlns:a16="http://schemas.microsoft.com/office/drawing/2014/main" id="{7BC499BC-824E-485C-B008-040A0CDE758E}"/>
              </a:ext>
            </a:extLst>
          </p:cNvPr>
          <p:cNvCxnSpPr>
            <a:cxnSpLocks/>
          </p:cNvCxnSpPr>
          <p:nvPr/>
        </p:nvCxnSpPr>
        <p:spPr>
          <a:xfrm rot="10800000">
            <a:off x="2919225" y="3713319"/>
            <a:ext cx="523417" cy="1273490"/>
          </a:xfrm>
          <a:prstGeom prst="bentConnector2">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8" name="Oval 177">
            <a:extLst>
              <a:ext uri="{FF2B5EF4-FFF2-40B4-BE49-F238E27FC236}">
                <a16:creationId xmlns:a16="http://schemas.microsoft.com/office/drawing/2014/main" id="{D1BA8B4D-E09C-4DE0-B0BF-96DEC05C83AB}"/>
              </a:ext>
            </a:extLst>
          </p:cNvPr>
          <p:cNvSpPr>
            <a:spLocks noChangeAspect="1"/>
          </p:cNvSpPr>
          <p:nvPr/>
        </p:nvSpPr>
        <p:spPr bwMode="auto">
          <a:xfrm>
            <a:off x="3344980" y="2308922"/>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2</a:t>
            </a:r>
          </a:p>
        </p:txBody>
      </p:sp>
      <p:sp>
        <p:nvSpPr>
          <p:cNvPr id="179" name="Oval 178">
            <a:extLst>
              <a:ext uri="{FF2B5EF4-FFF2-40B4-BE49-F238E27FC236}">
                <a16:creationId xmlns:a16="http://schemas.microsoft.com/office/drawing/2014/main" id="{AA880DD9-2085-4BE6-8045-F126CD7C7187}"/>
              </a:ext>
            </a:extLst>
          </p:cNvPr>
          <p:cNvSpPr>
            <a:spLocks noChangeAspect="1"/>
          </p:cNvSpPr>
          <p:nvPr/>
        </p:nvSpPr>
        <p:spPr bwMode="auto">
          <a:xfrm>
            <a:off x="3344980" y="4414087"/>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3</a:t>
            </a:r>
          </a:p>
        </p:txBody>
      </p:sp>
      <p:sp>
        <p:nvSpPr>
          <p:cNvPr id="58" name="Title text box">
            <a:extLst>
              <a:ext uri="{FF2B5EF4-FFF2-40B4-BE49-F238E27FC236}">
                <a16:creationId xmlns:a16="http://schemas.microsoft.com/office/drawing/2014/main" id="{76579690-BAAC-4D77-BE64-A3D87DFE6995}"/>
              </a:ext>
            </a:extLst>
          </p:cNvPr>
          <p:cNvSpPr txBox="1"/>
          <p:nvPr/>
        </p:nvSpPr>
        <p:spPr>
          <a:xfrm>
            <a:off x="0" y="-41802"/>
            <a:ext cx="8998022" cy="861774"/>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Guidance for Open Source 3D Reconstruction Toolbox for Gaussian Splats on AWS </a:t>
            </a:r>
          </a:p>
          <a:p>
            <a:r>
              <a:rPr lang="en-US" sz="1000" dirty="0">
                <a:latin typeface="Arial" panose="020B0604020202020204" pitchFamily="34" charset="0"/>
                <a:ea typeface="Amazon Ember" panose="020B0603020204020204" pitchFamily="34" charset="0"/>
                <a:cs typeface="Arial" panose="020B0604020202020204" pitchFamily="34" charset="0"/>
              </a:rPr>
              <a:t>This event-driven, serverless Reference architecture enables the generation of realistic 3D content through cutting-edge, open-source rendering techniques.</a:t>
            </a:r>
          </a:p>
        </p:txBody>
      </p:sp>
    </p:spTree>
    <p:extLst>
      <p:ext uri="{BB962C8B-B14F-4D97-AF65-F5344CB8AC3E}">
        <p14:creationId xmlns:p14="http://schemas.microsoft.com/office/powerpoint/2010/main" val="4032340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eparator">
            <a:extLst>
              <a:ext uri="{FF2B5EF4-FFF2-40B4-BE49-F238E27FC236}">
                <a16:creationId xmlns:a16="http://schemas.microsoft.com/office/drawing/2014/main" id="{F30A1574-10E4-484A-8146-B48870661EB1}"/>
              </a:ext>
            </a:extLst>
          </p:cNvPr>
          <p:cNvCxnSpPr>
            <a:cxnSpLocks/>
          </p:cNvCxnSpPr>
          <p:nvPr/>
        </p:nvCxnSpPr>
        <p:spPr>
          <a:xfrm>
            <a:off x="7930" y="838200"/>
            <a:ext cx="8946692" cy="0"/>
          </a:xfrm>
          <a:prstGeom prst="line">
            <a:avLst/>
          </a:prstGeom>
          <a:ln w="25400">
            <a:solidFill>
              <a:srgbClr val="545B64"/>
            </a:solidFill>
          </a:ln>
        </p:spPr>
        <p:style>
          <a:lnRef idx="3">
            <a:schemeClr val="dk1"/>
          </a:lnRef>
          <a:fillRef idx="0">
            <a:schemeClr val="dk1"/>
          </a:fillRef>
          <a:effectRef idx="2">
            <a:schemeClr val="dk1"/>
          </a:effectRef>
          <a:fontRef idx="minor">
            <a:schemeClr val="tx1"/>
          </a:fontRef>
        </p:style>
      </p:cxnSp>
      <p:sp>
        <p:nvSpPr>
          <p:cNvPr id="41" name="Sidebar Background">
            <a:extLst>
              <a:ext uri="{FF2B5EF4-FFF2-40B4-BE49-F238E27FC236}">
                <a16:creationId xmlns:a16="http://schemas.microsoft.com/office/drawing/2014/main" id="{B0A83432-3797-164E-B817-BA71B523944F}"/>
              </a:ext>
            </a:extLst>
          </p:cNvPr>
          <p:cNvSpPr/>
          <p:nvPr/>
        </p:nvSpPr>
        <p:spPr>
          <a:xfrm>
            <a:off x="8856776" y="-1011"/>
            <a:ext cx="3327294" cy="6859011"/>
          </a:xfrm>
          <a:prstGeom prst="rect">
            <a:avLst/>
          </a:prstGeom>
          <a:solidFill>
            <a:srgbClr val="EA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39" name="Title text box">
            <a:extLst>
              <a:ext uri="{FF2B5EF4-FFF2-40B4-BE49-F238E27FC236}">
                <a16:creationId xmlns:a16="http://schemas.microsoft.com/office/drawing/2014/main" id="{FB7B5386-D481-0745-9651-3FA89235C81A}"/>
              </a:ext>
            </a:extLst>
          </p:cNvPr>
          <p:cNvSpPr txBox="1"/>
          <p:nvPr/>
        </p:nvSpPr>
        <p:spPr>
          <a:xfrm>
            <a:off x="0" y="-41802"/>
            <a:ext cx="8998022" cy="861774"/>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Guidance for Open Source 3D Reconstruction Toolbox for Gaussian Splats on AWS </a:t>
            </a:r>
          </a:p>
          <a:p>
            <a:r>
              <a:rPr lang="en-US" sz="1000" dirty="0">
                <a:latin typeface="Arial" panose="020B0604020202020204" pitchFamily="34" charset="0"/>
                <a:ea typeface="Amazon Ember" panose="020B0603020204020204" pitchFamily="34" charset="0"/>
                <a:cs typeface="Arial" panose="020B0604020202020204" pitchFamily="34" charset="0"/>
              </a:rPr>
              <a:t>This event-driven, serverless Reference architecture enables the generation of realistic 3D content through cutting-edge, open-source rendering techniques.</a:t>
            </a:r>
          </a:p>
        </p:txBody>
      </p:sp>
      <p:sp>
        <p:nvSpPr>
          <p:cNvPr id="36" name="TextBox 35">
            <a:extLst>
              <a:ext uri="{FF2B5EF4-FFF2-40B4-BE49-F238E27FC236}">
                <a16:creationId xmlns:a16="http://schemas.microsoft.com/office/drawing/2014/main" id="{7F6398EE-554B-AF4E-94AD-B1074332E491}"/>
              </a:ext>
            </a:extLst>
          </p:cNvPr>
          <p:cNvSpPr txBox="1"/>
          <p:nvPr/>
        </p:nvSpPr>
        <p:spPr>
          <a:xfrm>
            <a:off x="9186315" y="86206"/>
            <a:ext cx="3073724" cy="6694140"/>
          </a:xfrm>
          <a:prstGeom prst="rect">
            <a:avLst/>
          </a:prstGeom>
          <a:noFill/>
        </p:spPr>
        <p:txBody>
          <a:bodyPr wrap="square" rtlCol="0">
            <a:spAutoFit/>
          </a:bodyPr>
          <a:lstStyle/>
          <a:p>
            <a:pPr>
              <a:spcAft>
                <a:spcPts val="600"/>
              </a:spcAft>
            </a:pPr>
            <a:r>
              <a:rPr lang="en-US" sz="900" dirty="0">
                <a:latin typeface="Arial" panose="020B0604020202020204" pitchFamily="34" charset="0"/>
                <a:ea typeface="Amazon Ember" panose="020B0603020204020204" pitchFamily="34" charset="0"/>
                <a:cs typeface="Arial" panose="020B0604020202020204" pitchFamily="34" charset="0"/>
              </a:rPr>
              <a:t>User authenticates to </a:t>
            </a:r>
            <a:r>
              <a:rPr lang="en-US" sz="900" b="1" dirty="0">
                <a:latin typeface="Arial" panose="020B0604020202020204" pitchFamily="34" charset="0"/>
                <a:ea typeface="Amazon Ember" panose="020B0603020204020204" pitchFamily="34" charset="0"/>
                <a:cs typeface="Arial" panose="020B0604020202020204" pitchFamily="34" charset="0"/>
                <a:hlinkClick r:id="rId3"/>
              </a:rPr>
              <a:t>AWS Identity and Access Management (IAM)</a:t>
            </a:r>
            <a:r>
              <a:rPr lang="en-US" sz="900" dirty="0">
                <a:latin typeface="Arial" panose="020B0604020202020204" pitchFamily="34" charset="0"/>
                <a:ea typeface="Amazon Ember" panose="020B0603020204020204" pitchFamily="34" charset="0"/>
                <a:cs typeface="Arial" panose="020B0604020202020204" pitchFamily="34" charset="0"/>
              </a:rPr>
              <a:t> via AWS Tools and SDKs.</a:t>
            </a:r>
          </a:p>
          <a:p>
            <a:pPr>
              <a:spcAft>
                <a:spcPts val="600"/>
              </a:spcAft>
            </a:pPr>
            <a:r>
              <a:rPr lang="en-US" sz="900" dirty="0">
                <a:latin typeface="Arial" panose="020B0604020202020204" pitchFamily="34" charset="0"/>
                <a:ea typeface="Amazon Ember" panose="020B0603020204020204" pitchFamily="34" charset="0"/>
                <a:cs typeface="Arial" panose="020B0604020202020204" pitchFamily="34" charset="0"/>
              </a:rPr>
              <a:t>The input is uploaded to a dedicated </a:t>
            </a:r>
            <a:r>
              <a:rPr lang="en-US" sz="900" b="1" dirty="0">
                <a:latin typeface="Arial" panose="020B0604020202020204" pitchFamily="34" charset="0"/>
                <a:ea typeface="Amazon Ember" panose="020B0603020204020204" pitchFamily="34" charset="0"/>
                <a:cs typeface="Arial" panose="020B0604020202020204" pitchFamily="34" charset="0"/>
                <a:hlinkClick r:id="rId4"/>
              </a:rPr>
              <a:t>Amazon Simple Storage Service (S3) </a:t>
            </a:r>
            <a:r>
              <a:rPr lang="en-US" sz="900" dirty="0">
                <a:latin typeface="Arial" panose="020B0604020202020204" pitchFamily="34" charset="0"/>
                <a:ea typeface="Amazon Ember" panose="020B0603020204020204" pitchFamily="34" charset="0"/>
                <a:cs typeface="Arial" panose="020B0604020202020204" pitchFamily="34" charset="0"/>
              </a:rPr>
              <a:t> job bucket location. This can be done using a </a:t>
            </a:r>
            <a:r>
              <a:rPr lang="en-US" sz="900" dirty="0" err="1">
                <a:latin typeface="Arial" panose="020B0604020202020204" pitchFamily="34" charset="0"/>
                <a:ea typeface="Amazon Ember" panose="020B0603020204020204" pitchFamily="34" charset="0"/>
                <a:cs typeface="Arial" panose="020B0604020202020204" pitchFamily="34" charset="0"/>
              </a:rPr>
              <a:t>Gradio</a:t>
            </a:r>
            <a:r>
              <a:rPr lang="en-US" sz="900" dirty="0">
                <a:latin typeface="Arial" panose="020B0604020202020204" pitchFamily="34" charset="0"/>
                <a:ea typeface="Amazon Ember" panose="020B0603020204020204" pitchFamily="34" charset="0"/>
                <a:cs typeface="Arial" panose="020B0604020202020204" pitchFamily="34" charset="0"/>
              </a:rPr>
              <a:t> interface and AWS Software Development Kit (SDK).</a:t>
            </a:r>
          </a:p>
          <a:p>
            <a:pPr>
              <a:spcAft>
                <a:spcPts val="600"/>
              </a:spcAft>
            </a:pPr>
            <a:r>
              <a:rPr lang="en-US" sz="900" dirty="0">
                <a:latin typeface="Arial" panose="020B0604020202020204" pitchFamily="34" charset="0"/>
                <a:ea typeface="Amazon Ember" panose="020B0603020204020204" pitchFamily="34" charset="0"/>
                <a:cs typeface="Arial" panose="020B0604020202020204" pitchFamily="34" charset="0"/>
              </a:rPr>
              <a:t>Optionally, the solution supports external job submission by uploading a ‘.JSON’ job configuration file and media into a designated S3 job bucket location. </a:t>
            </a:r>
          </a:p>
          <a:p>
            <a:pPr>
              <a:spcAft>
                <a:spcPts val="600"/>
              </a:spcAft>
            </a:pPr>
            <a:r>
              <a:rPr lang="en-US" sz="900" dirty="0">
                <a:latin typeface="Arial" panose="020B0604020202020204" pitchFamily="34" charset="0"/>
                <a:ea typeface="Amazon Ember" panose="020B0603020204020204" pitchFamily="34" charset="0"/>
                <a:cs typeface="Arial" panose="020B0604020202020204" pitchFamily="34" charset="0"/>
              </a:rPr>
              <a:t>The job JSON file uploaded to the S3 job bucket will trigger an </a:t>
            </a:r>
            <a:r>
              <a:rPr lang="en-US" sz="900" b="1" dirty="0">
                <a:latin typeface="Arial" panose="020B0604020202020204" pitchFamily="34" charset="0"/>
                <a:ea typeface="Amazon Ember" panose="020B0603020204020204" pitchFamily="34" charset="0"/>
                <a:cs typeface="Arial" panose="020B0604020202020204" pitchFamily="34" charset="0"/>
                <a:hlinkClick r:id="rId5"/>
              </a:rPr>
              <a:t>Amazon Simple Notification Service (SNS) </a:t>
            </a:r>
            <a:r>
              <a:rPr lang="en-US" sz="900" dirty="0">
                <a:latin typeface="Arial" panose="020B0604020202020204" pitchFamily="34" charset="0"/>
                <a:ea typeface="Amazon Ember" panose="020B0603020204020204" pitchFamily="34" charset="0"/>
                <a:cs typeface="Arial" panose="020B0604020202020204" pitchFamily="34" charset="0"/>
              </a:rPr>
              <a:t>message that will invoke an initialization </a:t>
            </a:r>
            <a:r>
              <a:rPr lang="en-US" sz="900" b="1" dirty="0">
                <a:latin typeface="Arial" panose="020B0604020202020204" pitchFamily="34" charset="0"/>
                <a:ea typeface="Amazon Ember" panose="020B0603020204020204" pitchFamily="34" charset="0"/>
                <a:cs typeface="Arial" panose="020B0604020202020204" pitchFamily="34" charset="0"/>
                <a:hlinkClick r:id="rId6"/>
              </a:rPr>
              <a:t>AWS Lambda </a:t>
            </a:r>
            <a:r>
              <a:rPr lang="en-US" sz="900" dirty="0">
                <a:latin typeface="Arial" panose="020B0604020202020204" pitchFamily="34" charset="0"/>
                <a:ea typeface="Amazon Ember" panose="020B0603020204020204" pitchFamily="34" charset="0"/>
                <a:cs typeface="Arial" panose="020B0604020202020204" pitchFamily="34" charset="0"/>
              </a:rPr>
              <a:t>function.</a:t>
            </a:r>
          </a:p>
          <a:p>
            <a:pPr>
              <a:spcAft>
                <a:spcPts val="600"/>
              </a:spcAft>
            </a:pPr>
            <a:r>
              <a:rPr lang="en-US" sz="900" dirty="0">
                <a:latin typeface="Arial" panose="020B0604020202020204" pitchFamily="34" charset="0"/>
                <a:ea typeface="Amazon Ember" panose="020B0603020204020204" pitchFamily="34" charset="0"/>
                <a:cs typeface="Arial" panose="020B0604020202020204" pitchFamily="34" charset="0"/>
              </a:rPr>
              <a:t>The job trigger </a:t>
            </a:r>
            <a:r>
              <a:rPr lang="en-US" sz="900" b="1" dirty="0">
                <a:latin typeface="Arial" panose="020B0604020202020204" pitchFamily="34" charset="0"/>
                <a:ea typeface="Amazon Ember" panose="020B0603020204020204" pitchFamily="34" charset="0"/>
                <a:cs typeface="Arial" panose="020B0604020202020204" pitchFamily="34" charset="0"/>
              </a:rPr>
              <a:t>AWS Lambda </a:t>
            </a:r>
            <a:r>
              <a:rPr lang="en-US" sz="900" dirty="0">
                <a:latin typeface="Arial" panose="020B0604020202020204" pitchFamily="34" charset="0"/>
                <a:ea typeface="Amazon Ember" panose="020B0603020204020204" pitchFamily="34" charset="0"/>
                <a:cs typeface="Arial" panose="020B0604020202020204" pitchFamily="34" charset="0"/>
              </a:rPr>
              <a:t>function will perform input validation and set appropriate variables for the </a:t>
            </a:r>
            <a:r>
              <a:rPr lang="en-US" sz="900" b="1" dirty="0">
                <a:latin typeface="Arial" panose="020B0604020202020204" pitchFamily="34" charset="0"/>
                <a:ea typeface="Amazon Ember" panose="020B0603020204020204" pitchFamily="34" charset="0"/>
                <a:cs typeface="Arial" panose="020B0604020202020204" pitchFamily="34" charset="0"/>
                <a:hlinkClick r:id="rId7"/>
              </a:rPr>
              <a:t>AWS Step Function State Machine</a:t>
            </a:r>
            <a:r>
              <a:rPr lang="en-US" sz="900" dirty="0">
                <a:latin typeface="Arial" panose="020B0604020202020204" pitchFamily="34" charset="0"/>
                <a:ea typeface="Amazon Ember" panose="020B0603020204020204" pitchFamily="34" charset="0"/>
                <a:cs typeface="Arial" panose="020B0604020202020204" pitchFamily="34" charset="0"/>
              </a:rPr>
              <a:t>.</a:t>
            </a:r>
          </a:p>
          <a:p>
            <a:pPr>
              <a:spcAft>
                <a:spcPts val="600"/>
              </a:spcAft>
            </a:pPr>
            <a:r>
              <a:rPr lang="en-US" sz="900" dirty="0">
                <a:latin typeface="Arial" panose="020B0604020202020204" pitchFamily="34" charset="0"/>
                <a:ea typeface="Amazon Ember" panose="020B0603020204020204" pitchFamily="34" charset="0"/>
                <a:cs typeface="Arial" panose="020B0604020202020204" pitchFamily="34" charset="0"/>
              </a:rPr>
              <a:t>The workflow job record will be created in </a:t>
            </a:r>
            <a:r>
              <a:rPr lang="en-US" sz="900" b="1" dirty="0">
                <a:latin typeface="Arial" panose="020B0604020202020204" pitchFamily="34" charset="0"/>
                <a:ea typeface="Amazon Ember" panose="020B0603020204020204" pitchFamily="34" charset="0"/>
                <a:cs typeface="Arial" panose="020B0604020202020204" pitchFamily="34" charset="0"/>
                <a:hlinkClick r:id="rId8"/>
              </a:rPr>
              <a:t>Amazon DynamoDB</a:t>
            </a:r>
            <a:r>
              <a:rPr lang="en-US" sz="900" dirty="0">
                <a:latin typeface="Arial" panose="020B0604020202020204" pitchFamily="34" charset="0"/>
                <a:ea typeface="Amazon Ember" panose="020B0603020204020204" pitchFamily="34" charset="0"/>
                <a:cs typeface="Arial" panose="020B0604020202020204" pitchFamily="34" charset="0"/>
              </a:rPr>
              <a:t> job table.</a:t>
            </a:r>
          </a:p>
          <a:p>
            <a:pPr>
              <a:spcAft>
                <a:spcPts val="600"/>
              </a:spcAft>
            </a:pPr>
            <a:r>
              <a:rPr lang="en-US" sz="900" dirty="0">
                <a:latin typeface="Arial" panose="020B0604020202020204" pitchFamily="34" charset="0"/>
                <a:ea typeface="Amazon Ember" panose="020B0603020204020204" pitchFamily="34" charset="0"/>
                <a:cs typeface="Arial" panose="020B0604020202020204" pitchFamily="34" charset="0"/>
              </a:rPr>
              <a:t>The job trigger </a:t>
            </a:r>
            <a:r>
              <a:rPr lang="en-US" sz="900" b="1" dirty="0">
                <a:latin typeface="Arial" panose="020B0604020202020204" pitchFamily="34" charset="0"/>
                <a:ea typeface="Amazon Ember" panose="020B0603020204020204" pitchFamily="34" charset="0"/>
                <a:cs typeface="Arial" panose="020B0604020202020204" pitchFamily="34" charset="0"/>
              </a:rPr>
              <a:t>AWS Lambda </a:t>
            </a:r>
            <a:r>
              <a:rPr lang="en-US" sz="900" dirty="0">
                <a:latin typeface="Arial" panose="020B0604020202020204" pitchFamily="34" charset="0"/>
                <a:ea typeface="Amazon Ember" panose="020B0603020204020204" pitchFamily="34" charset="0"/>
                <a:cs typeface="Arial" panose="020B0604020202020204" pitchFamily="34" charset="0"/>
              </a:rPr>
              <a:t>function will invoke an </a:t>
            </a:r>
            <a:r>
              <a:rPr lang="en-US" sz="900" b="1" dirty="0">
                <a:latin typeface="Arial" panose="020B0604020202020204" pitchFamily="34" charset="0"/>
                <a:ea typeface="Amazon Ember" panose="020B0603020204020204" pitchFamily="34" charset="0"/>
                <a:cs typeface="Arial" panose="020B0604020202020204" pitchFamily="34" charset="0"/>
              </a:rPr>
              <a:t>AWS Step Functions State Machine </a:t>
            </a:r>
            <a:r>
              <a:rPr lang="en-US" sz="900" dirty="0">
                <a:latin typeface="Arial" panose="020B0604020202020204" pitchFamily="34" charset="0"/>
                <a:ea typeface="Amazon Ember" panose="020B0603020204020204" pitchFamily="34" charset="0"/>
                <a:cs typeface="Arial" panose="020B0604020202020204" pitchFamily="34" charset="0"/>
              </a:rPr>
              <a:t>to handle the entire workflow job.</a:t>
            </a:r>
          </a:p>
          <a:p>
            <a:pPr>
              <a:spcAft>
                <a:spcPts val="600"/>
              </a:spcAft>
            </a:pPr>
            <a:r>
              <a:rPr lang="en-US" sz="900" dirty="0">
                <a:latin typeface="Arial" panose="020B0604020202020204" pitchFamily="34" charset="0"/>
                <a:ea typeface="Amazon Ember" panose="020B0603020204020204" pitchFamily="34" charset="0"/>
                <a:cs typeface="Arial" panose="020B0604020202020204" pitchFamily="34" charset="0"/>
              </a:rPr>
              <a:t>An </a:t>
            </a:r>
            <a:r>
              <a:rPr lang="en-US" sz="900" b="1" dirty="0">
                <a:latin typeface="Arial" panose="020B0604020202020204" pitchFamily="34" charset="0"/>
                <a:ea typeface="Amazon Ember" panose="020B0603020204020204" pitchFamily="34" charset="0"/>
                <a:cs typeface="Arial" panose="020B0604020202020204" pitchFamily="34" charset="0"/>
                <a:hlinkClick r:id="rId9"/>
              </a:rPr>
              <a:t>Amazon </a:t>
            </a:r>
            <a:r>
              <a:rPr lang="en-US" sz="900" b="1" dirty="0" err="1">
                <a:latin typeface="Arial" panose="020B0604020202020204" pitchFamily="34" charset="0"/>
                <a:ea typeface="Amazon Ember" panose="020B0603020204020204" pitchFamily="34" charset="0"/>
                <a:cs typeface="Arial" panose="020B0604020202020204" pitchFamily="34" charset="0"/>
                <a:hlinkClick r:id="rId9"/>
              </a:rPr>
              <a:t>SageMaker</a:t>
            </a:r>
            <a:r>
              <a:rPr lang="en-US" sz="900" b="1" dirty="0">
                <a:latin typeface="Arial" panose="020B0604020202020204" pitchFamily="34" charset="0"/>
                <a:ea typeface="Amazon Ember" panose="020B0603020204020204" pitchFamily="34" charset="0"/>
                <a:cs typeface="Arial" panose="020B0604020202020204" pitchFamily="34" charset="0"/>
                <a:hlinkClick r:id="rId9"/>
              </a:rPr>
              <a:t> </a:t>
            </a:r>
            <a:r>
              <a:rPr lang="en-US" sz="900" dirty="0">
                <a:latin typeface="Arial" panose="020B0604020202020204" pitchFamily="34" charset="0"/>
                <a:ea typeface="Amazon Ember" panose="020B0603020204020204" pitchFamily="34" charset="0"/>
                <a:cs typeface="Arial" panose="020B0604020202020204" pitchFamily="34" charset="0"/>
              </a:rPr>
              <a:t>Training Job will be submitted synchronously using the state machine built-in wait until completion mechanism. </a:t>
            </a:r>
          </a:p>
          <a:p>
            <a:pPr>
              <a:spcAft>
                <a:spcPts val="600"/>
              </a:spcAft>
            </a:pPr>
            <a:r>
              <a:rPr lang="en-US" sz="900" dirty="0">
                <a:latin typeface="Arial" panose="020B0604020202020204" pitchFamily="34" charset="0"/>
                <a:ea typeface="Amazon Ember" panose="020B0603020204020204" pitchFamily="34" charset="0"/>
                <a:cs typeface="Arial" panose="020B0604020202020204" pitchFamily="34" charset="0"/>
              </a:rPr>
              <a:t>The </a:t>
            </a:r>
            <a:r>
              <a:rPr lang="en-US" sz="900" b="1" dirty="0">
                <a:latin typeface="Arial" panose="020B0604020202020204" pitchFamily="34" charset="0"/>
                <a:ea typeface="Amazon Ember" panose="020B0603020204020204" pitchFamily="34" charset="0"/>
                <a:cs typeface="Arial" panose="020B0604020202020204" pitchFamily="34" charset="0"/>
                <a:hlinkClick r:id="rId10"/>
              </a:rPr>
              <a:t>Amazon Elastic Container Registry (ECR) </a:t>
            </a:r>
            <a:r>
              <a:rPr lang="en-US" sz="900" dirty="0">
                <a:latin typeface="Arial" panose="020B0604020202020204" pitchFamily="34" charset="0"/>
                <a:ea typeface="Amazon Ember" panose="020B0603020204020204" pitchFamily="34" charset="0"/>
                <a:cs typeface="Arial" panose="020B0604020202020204" pitchFamily="34" charset="0"/>
              </a:rPr>
              <a:t>container image and S3 job bucket model artifacts will be used to spin up a new Graphics Processing Unit (GPU) container. The compute node instance type is determined by the job JSON configuration.</a:t>
            </a:r>
          </a:p>
          <a:p>
            <a:pPr>
              <a:spcAft>
                <a:spcPts val="600"/>
              </a:spcAft>
            </a:pPr>
            <a:r>
              <a:rPr lang="en-US" sz="900" dirty="0">
                <a:latin typeface="Arial" panose="020B0604020202020204" pitchFamily="34" charset="0"/>
                <a:ea typeface="Amazon Ember" panose="020B0603020204020204" pitchFamily="34" charset="0"/>
                <a:cs typeface="Arial" panose="020B0604020202020204" pitchFamily="34" charset="0"/>
              </a:rPr>
              <a:t>The GPU container will run the entire pipeline as an </a:t>
            </a:r>
            <a:r>
              <a:rPr lang="en-US" sz="900" b="1" dirty="0">
                <a:latin typeface="Arial" panose="020B0604020202020204" pitchFamily="34" charset="0"/>
                <a:ea typeface="Amazon Ember" panose="020B0603020204020204" pitchFamily="34" charset="0"/>
                <a:cs typeface="Arial" panose="020B0604020202020204" pitchFamily="34" charset="0"/>
              </a:rPr>
              <a:t>Amazon </a:t>
            </a:r>
            <a:r>
              <a:rPr lang="en-US" sz="900" b="1" dirty="0" err="1">
                <a:latin typeface="Arial" panose="020B0604020202020204" pitchFamily="34" charset="0"/>
                <a:ea typeface="Amazon Ember" panose="020B0603020204020204" pitchFamily="34" charset="0"/>
                <a:cs typeface="Arial" panose="020B0604020202020204" pitchFamily="34" charset="0"/>
              </a:rPr>
              <a:t>SageMaker</a:t>
            </a:r>
            <a:r>
              <a:rPr lang="en-US" sz="900" dirty="0">
                <a:latin typeface="Arial" panose="020B0604020202020204" pitchFamily="34" charset="0"/>
                <a:ea typeface="Amazon Ember" panose="020B0603020204020204" pitchFamily="34" charset="0"/>
                <a:cs typeface="Arial" panose="020B0604020202020204" pitchFamily="34" charset="0"/>
              </a:rPr>
              <a:t> training job.</a:t>
            </a:r>
          </a:p>
          <a:p>
            <a:pPr>
              <a:spcAft>
                <a:spcPts val="600"/>
              </a:spcAft>
            </a:pPr>
            <a:r>
              <a:rPr lang="en-US" sz="900" dirty="0">
                <a:latin typeface="Arial" panose="020B0604020202020204" pitchFamily="34" charset="0"/>
                <a:ea typeface="Amazon Ember" panose="020B0603020204020204" pitchFamily="34" charset="0"/>
                <a:cs typeface="Arial" panose="020B0604020202020204" pitchFamily="34" charset="0"/>
              </a:rPr>
              <a:t>The job completion </a:t>
            </a:r>
            <a:r>
              <a:rPr lang="en-US" sz="900" b="1" dirty="0">
                <a:latin typeface="Arial" panose="020B0604020202020204" pitchFamily="34" charset="0"/>
                <a:ea typeface="Amazon Ember" panose="020B0603020204020204" pitchFamily="34" charset="0"/>
                <a:cs typeface="Arial" panose="020B0604020202020204" pitchFamily="34" charset="0"/>
              </a:rPr>
              <a:t>AWS Lambda</a:t>
            </a:r>
            <a:r>
              <a:rPr lang="en-US" sz="900" dirty="0">
                <a:latin typeface="Arial" panose="020B0604020202020204" pitchFamily="34" charset="0"/>
                <a:ea typeface="Amazon Ember" panose="020B0603020204020204" pitchFamily="34" charset="0"/>
                <a:cs typeface="Arial" panose="020B0604020202020204" pitchFamily="34" charset="0"/>
              </a:rPr>
              <a:t> function will complete the workflow job by updating the job metadata in </a:t>
            </a:r>
            <a:r>
              <a:rPr lang="en-US" sz="900" b="1" dirty="0">
                <a:latin typeface="Arial" panose="020B0604020202020204" pitchFamily="34" charset="0"/>
                <a:ea typeface="Amazon Ember" panose="020B0603020204020204" pitchFamily="34" charset="0"/>
                <a:cs typeface="Arial" panose="020B0604020202020204" pitchFamily="34" charset="0"/>
              </a:rPr>
              <a:t>DynamoDB</a:t>
            </a:r>
            <a:r>
              <a:rPr lang="en-US" sz="900" dirty="0">
                <a:latin typeface="Arial" panose="020B0604020202020204" pitchFamily="34" charset="0"/>
                <a:ea typeface="Amazon Ember" panose="020B0603020204020204" pitchFamily="34" charset="0"/>
                <a:cs typeface="Arial" panose="020B0604020202020204" pitchFamily="34" charset="0"/>
              </a:rPr>
              <a:t> and notifying the user via email upon completion using </a:t>
            </a:r>
            <a:r>
              <a:rPr lang="en-US" sz="900" b="1" dirty="0">
                <a:latin typeface="Arial" panose="020B0604020202020204" pitchFamily="34" charset="0"/>
                <a:ea typeface="Amazon Ember" panose="020B0603020204020204" pitchFamily="34" charset="0"/>
                <a:cs typeface="Arial" panose="020B0604020202020204" pitchFamily="34" charset="0"/>
              </a:rPr>
              <a:t>Amazon SNS</a:t>
            </a:r>
            <a:r>
              <a:rPr lang="en-US" sz="900" dirty="0">
                <a:latin typeface="Arial" panose="020B0604020202020204" pitchFamily="34" charset="0"/>
                <a:ea typeface="Amazon Ember" panose="020B0603020204020204" pitchFamily="34" charset="0"/>
                <a:cs typeface="Arial" panose="020B0604020202020204" pitchFamily="34" charset="0"/>
              </a:rPr>
              <a:t>.</a:t>
            </a:r>
          </a:p>
          <a:p>
            <a:pPr>
              <a:spcAft>
                <a:spcPts val="600"/>
              </a:spcAft>
            </a:pPr>
            <a:r>
              <a:rPr lang="en-US" sz="900" dirty="0">
                <a:latin typeface="Arial" panose="020B0604020202020204" pitchFamily="34" charset="0"/>
                <a:ea typeface="Amazon Ember" panose="020B0603020204020204" pitchFamily="34" charset="0"/>
                <a:cs typeface="Arial" panose="020B0604020202020204" pitchFamily="34" charset="0"/>
              </a:rPr>
              <a:t>Internal workflow parameters are stored in </a:t>
            </a:r>
            <a:r>
              <a:rPr lang="en-US" sz="900" b="1" dirty="0">
                <a:latin typeface="Arial" panose="020B0604020202020204" pitchFamily="34" charset="0"/>
                <a:ea typeface="Amazon Ember" panose="020B0603020204020204" pitchFamily="34" charset="0"/>
                <a:cs typeface="Arial" panose="020B0604020202020204" pitchFamily="34" charset="0"/>
                <a:hlinkClick r:id="rId11"/>
              </a:rPr>
              <a:t>AWS System Manager Parameter Store </a:t>
            </a:r>
            <a:r>
              <a:rPr lang="en-US" sz="900" dirty="0">
                <a:latin typeface="Arial" panose="020B0604020202020204" pitchFamily="34" charset="0"/>
                <a:ea typeface="Amazon Ember" panose="020B0603020204020204" pitchFamily="34" charset="0"/>
                <a:cs typeface="Arial" panose="020B0604020202020204" pitchFamily="34" charset="0"/>
              </a:rPr>
              <a:t>during guidance deployment to decouple the job trigger </a:t>
            </a:r>
            <a:r>
              <a:rPr lang="en-US" sz="900" b="1" dirty="0">
                <a:latin typeface="Arial" panose="020B0604020202020204" pitchFamily="34" charset="0"/>
                <a:ea typeface="Amazon Ember" panose="020B0603020204020204" pitchFamily="34" charset="0"/>
                <a:cs typeface="Arial" panose="020B0604020202020204" pitchFamily="34" charset="0"/>
              </a:rPr>
              <a:t>AWS Lambda</a:t>
            </a:r>
            <a:r>
              <a:rPr lang="en-US" sz="900" dirty="0">
                <a:latin typeface="Arial" panose="020B0604020202020204" pitchFamily="34" charset="0"/>
                <a:ea typeface="Amazon Ember" panose="020B0603020204020204" pitchFamily="34" charset="0"/>
                <a:cs typeface="Arial" panose="020B0604020202020204" pitchFamily="34" charset="0"/>
              </a:rPr>
              <a:t> function and the </a:t>
            </a:r>
            <a:r>
              <a:rPr lang="en-US" sz="900" b="1" dirty="0">
                <a:latin typeface="Arial" panose="020B0604020202020204" pitchFamily="34" charset="0"/>
                <a:ea typeface="Amazon Ember" panose="020B0603020204020204" pitchFamily="34" charset="0"/>
                <a:cs typeface="Arial" panose="020B0604020202020204" pitchFamily="34" charset="0"/>
              </a:rPr>
              <a:t>AWS Step Function State Machine</a:t>
            </a:r>
            <a:r>
              <a:rPr lang="en-US" sz="900" dirty="0">
                <a:latin typeface="Arial" panose="020B0604020202020204" pitchFamily="34" charset="0"/>
                <a:ea typeface="Amazon Ember" panose="020B0603020204020204" pitchFamily="34" charset="0"/>
                <a:cs typeface="Arial" panose="020B0604020202020204" pitchFamily="34" charset="0"/>
              </a:rPr>
              <a:t>.</a:t>
            </a:r>
            <a:endParaRPr lang="en-US" sz="900" dirty="0">
              <a:highlight>
                <a:srgbClr val="FFFF00"/>
              </a:highlight>
              <a:latin typeface="Arial" panose="020B0604020202020204" pitchFamily="34" charset="0"/>
              <a:ea typeface="Amazon Ember" panose="020B0603020204020204" pitchFamily="34" charset="0"/>
              <a:cs typeface="Arial" panose="020B0604020202020204" pitchFamily="34" charset="0"/>
            </a:endParaRPr>
          </a:p>
          <a:p>
            <a:pPr>
              <a:spcAft>
                <a:spcPts val="600"/>
              </a:spcAft>
            </a:pPr>
            <a:r>
              <a:rPr lang="en-US" sz="900" b="1" dirty="0">
                <a:latin typeface="Arial" panose="020B0604020202020204" pitchFamily="34" charset="0"/>
                <a:ea typeface="Amazon Ember" panose="020B0603020204020204" pitchFamily="34" charset="0"/>
                <a:cs typeface="Arial" panose="020B0604020202020204" pitchFamily="34" charset="0"/>
                <a:hlinkClick r:id="rId12"/>
              </a:rPr>
              <a:t>Amazon CloudWatch </a:t>
            </a:r>
            <a:r>
              <a:rPr lang="en-US" sz="900" dirty="0">
                <a:latin typeface="Arial" panose="020B0604020202020204" pitchFamily="34" charset="0"/>
                <a:ea typeface="Amazon Ember" panose="020B0603020204020204" pitchFamily="34" charset="0"/>
                <a:cs typeface="Arial" panose="020B0604020202020204" pitchFamily="34" charset="0"/>
              </a:rPr>
              <a:t>is used to monitor the training logs, surfacing errors to the user.</a:t>
            </a:r>
          </a:p>
        </p:txBody>
      </p:sp>
      <p:sp>
        <p:nvSpPr>
          <p:cNvPr id="62" name="Oval 61">
            <a:extLst>
              <a:ext uri="{FF2B5EF4-FFF2-40B4-BE49-F238E27FC236}">
                <a16:creationId xmlns:a16="http://schemas.microsoft.com/office/drawing/2014/main" id="{799C586E-3F38-BADD-EC97-6BDE6C355F5E}"/>
              </a:ext>
            </a:extLst>
          </p:cNvPr>
          <p:cNvSpPr>
            <a:spLocks noChangeAspect="1"/>
          </p:cNvSpPr>
          <p:nvPr/>
        </p:nvSpPr>
        <p:spPr bwMode="auto">
          <a:xfrm>
            <a:off x="8917153" y="132003"/>
            <a:ext cx="27656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1</a:t>
            </a:r>
          </a:p>
        </p:txBody>
      </p:sp>
      <p:sp>
        <p:nvSpPr>
          <p:cNvPr id="65" name="Oval 64">
            <a:extLst>
              <a:ext uri="{FF2B5EF4-FFF2-40B4-BE49-F238E27FC236}">
                <a16:creationId xmlns:a16="http://schemas.microsoft.com/office/drawing/2014/main" id="{D639AE6A-3F33-A2A2-F25C-7FDB725698FF}"/>
              </a:ext>
            </a:extLst>
          </p:cNvPr>
          <p:cNvSpPr>
            <a:spLocks noChangeAspect="1"/>
          </p:cNvSpPr>
          <p:nvPr/>
        </p:nvSpPr>
        <p:spPr bwMode="auto">
          <a:xfrm>
            <a:off x="8917153" y="522918"/>
            <a:ext cx="27656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2</a:t>
            </a:r>
          </a:p>
        </p:txBody>
      </p:sp>
      <p:sp>
        <p:nvSpPr>
          <p:cNvPr id="86" name="Oval 85">
            <a:extLst>
              <a:ext uri="{FF2B5EF4-FFF2-40B4-BE49-F238E27FC236}">
                <a16:creationId xmlns:a16="http://schemas.microsoft.com/office/drawing/2014/main" id="{CB1B3AFE-F4A2-7B24-C5BF-DF66C04016DF}"/>
              </a:ext>
            </a:extLst>
          </p:cNvPr>
          <p:cNvSpPr>
            <a:spLocks noChangeAspect="1"/>
          </p:cNvSpPr>
          <p:nvPr/>
        </p:nvSpPr>
        <p:spPr bwMode="auto">
          <a:xfrm>
            <a:off x="8917153" y="1136503"/>
            <a:ext cx="27656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3</a:t>
            </a:r>
          </a:p>
        </p:txBody>
      </p:sp>
      <p:sp>
        <p:nvSpPr>
          <p:cNvPr id="98" name="Oval 97">
            <a:extLst>
              <a:ext uri="{FF2B5EF4-FFF2-40B4-BE49-F238E27FC236}">
                <a16:creationId xmlns:a16="http://schemas.microsoft.com/office/drawing/2014/main" id="{2D015C47-AA5B-A892-FA26-DBAE15FD7A12}"/>
              </a:ext>
            </a:extLst>
          </p:cNvPr>
          <p:cNvSpPr>
            <a:spLocks noChangeAspect="1"/>
          </p:cNvSpPr>
          <p:nvPr/>
        </p:nvSpPr>
        <p:spPr bwMode="auto">
          <a:xfrm>
            <a:off x="8917153" y="1620329"/>
            <a:ext cx="27656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4</a:t>
            </a:r>
          </a:p>
        </p:txBody>
      </p:sp>
      <p:sp>
        <p:nvSpPr>
          <p:cNvPr id="100" name="Oval 99">
            <a:extLst>
              <a:ext uri="{FF2B5EF4-FFF2-40B4-BE49-F238E27FC236}">
                <a16:creationId xmlns:a16="http://schemas.microsoft.com/office/drawing/2014/main" id="{6D80ACDC-0EA2-699C-DFA8-4D0CC170CD78}"/>
              </a:ext>
            </a:extLst>
          </p:cNvPr>
          <p:cNvSpPr>
            <a:spLocks noChangeAspect="1"/>
          </p:cNvSpPr>
          <p:nvPr/>
        </p:nvSpPr>
        <p:spPr bwMode="auto">
          <a:xfrm>
            <a:off x="8917153" y="2246398"/>
            <a:ext cx="27656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5</a:t>
            </a:r>
          </a:p>
        </p:txBody>
      </p:sp>
      <p:sp>
        <p:nvSpPr>
          <p:cNvPr id="110" name="Oval 109">
            <a:extLst>
              <a:ext uri="{FF2B5EF4-FFF2-40B4-BE49-F238E27FC236}">
                <a16:creationId xmlns:a16="http://schemas.microsoft.com/office/drawing/2014/main" id="{0F4106DD-A991-DE1E-4501-123A88C26AAA}"/>
              </a:ext>
            </a:extLst>
          </p:cNvPr>
          <p:cNvSpPr>
            <a:spLocks noChangeAspect="1"/>
          </p:cNvSpPr>
          <p:nvPr/>
        </p:nvSpPr>
        <p:spPr bwMode="auto">
          <a:xfrm>
            <a:off x="8917153" y="3090387"/>
            <a:ext cx="27656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7</a:t>
            </a:r>
          </a:p>
        </p:txBody>
      </p:sp>
      <p:sp>
        <p:nvSpPr>
          <p:cNvPr id="112" name="Oval 111">
            <a:extLst>
              <a:ext uri="{FF2B5EF4-FFF2-40B4-BE49-F238E27FC236}">
                <a16:creationId xmlns:a16="http://schemas.microsoft.com/office/drawing/2014/main" id="{CFA08FC4-6CDE-00DB-C8C7-B82C3FABBAFC}"/>
              </a:ext>
            </a:extLst>
          </p:cNvPr>
          <p:cNvSpPr>
            <a:spLocks noChangeAspect="1"/>
          </p:cNvSpPr>
          <p:nvPr/>
        </p:nvSpPr>
        <p:spPr bwMode="auto">
          <a:xfrm>
            <a:off x="8917153" y="3577910"/>
            <a:ext cx="27656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8</a:t>
            </a:r>
          </a:p>
        </p:txBody>
      </p:sp>
      <p:sp>
        <p:nvSpPr>
          <p:cNvPr id="114" name="Oval 113">
            <a:extLst>
              <a:ext uri="{FF2B5EF4-FFF2-40B4-BE49-F238E27FC236}">
                <a16:creationId xmlns:a16="http://schemas.microsoft.com/office/drawing/2014/main" id="{F44BB926-90D7-68A6-BC04-906D3320D1E7}"/>
              </a:ext>
            </a:extLst>
          </p:cNvPr>
          <p:cNvSpPr>
            <a:spLocks noChangeAspect="1"/>
          </p:cNvSpPr>
          <p:nvPr/>
        </p:nvSpPr>
        <p:spPr bwMode="auto">
          <a:xfrm>
            <a:off x="8917153" y="4060853"/>
            <a:ext cx="27656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9 </a:t>
            </a:r>
          </a:p>
        </p:txBody>
      </p:sp>
      <p:sp>
        <p:nvSpPr>
          <p:cNvPr id="116" name="Oval 115">
            <a:extLst>
              <a:ext uri="{FF2B5EF4-FFF2-40B4-BE49-F238E27FC236}">
                <a16:creationId xmlns:a16="http://schemas.microsoft.com/office/drawing/2014/main" id="{9D822690-73AE-1878-31A1-6D51679AEDFB}"/>
              </a:ext>
            </a:extLst>
          </p:cNvPr>
          <p:cNvSpPr>
            <a:spLocks noChangeAspect="1"/>
          </p:cNvSpPr>
          <p:nvPr/>
        </p:nvSpPr>
        <p:spPr bwMode="auto">
          <a:xfrm>
            <a:off x="8917153" y="4823714"/>
            <a:ext cx="27656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10</a:t>
            </a:r>
          </a:p>
        </p:txBody>
      </p:sp>
      <p:sp>
        <p:nvSpPr>
          <p:cNvPr id="732" name="Rectangle 731">
            <a:extLst>
              <a:ext uri="{FF2B5EF4-FFF2-40B4-BE49-F238E27FC236}">
                <a16:creationId xmlns:a16="http://schemas.microsoft.com/office/drawing/2014/main" id="{83447F45-9AF1-4BE9-B98C-8FE4A7B01FFF}"/>
              </a:ext>
            </a:extLst>
          </p:cNvPr>
          <p:cNvSpPr/>
          <p:nvPr/>
        </p:nvSpPr>
        <p:spPr>
          <a:xfrm>
            <a:off x="2257072" y="991467"/>
            <a:ext cx="6452260" cy="5322666"/>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100" dirty="0">
                <a:solidFill>
                  <a:schemeClr val="tx1"/>
                </a:solidFill>
                <a:latin typeface="Arial" panose="020B0604020202020204" pitchFamily="34" charset="0"/>
                <a:cs typeface="Arial" panose="020B0604020202020204" pitchFamily="34" charset="0"/>
              </a:rPr>
              <a:t>AWS Cloud</a:t>
            </a:r>
          </a:p>
        </p:txBody>
      </p:sp>
      <p:grpSp>
        <p:nvGrpSpPr>
          <p:cNvPr id="736" name="Group 735">
            <a:extLst>
              <a:ext uri="{FF2B5EF4-FFF2-40B4-BE49-F238E27FC236}">
                <a16:creationId xmlns:a16="http://schemas.microsoft.com/office/drawing/2014/main" id="{34AC8CD2-978F-49FD-A4C8-234134D8B75A}"/>
              </a:ext>
            </a:extLst>
          </p:cNvPr>
          <p:cNvGrpSpPr/>
          <p:nvPr/>
        </p:nvGrpSpPr>
        <p:grpSpPr>
          <a:xfrm>
            <a:off x="838169" y="3508020"/>
            <a:ext cx="1287216" cy="938376"/>
            <a:chOff x="857419" y="2878458"/>
            <a:chExt cx="1276790" cy="938376"/>
          </a:xfrm>
        </p:grpSpPr>
        <p:sp>
          <p:nvSpPr>
            <p:cNvPr id="737" name="TextBox 33">
              <a:extLst>
                <a:ext uri="{FF2B5EF4-FFF2-40B4-BE49-F238E27FC236}">
                  <a16:creationId xmlns:a16="http://schemas.microsoft.com/office/drawing/2014/main" id="{010043A1-B0B0-4247-B8CE-C911ED5D168C}"/>
                </a:ext>
              </a:extLst>
            </p:cNvPr>
            <p:cNvSpPr txBox="1">
              <a:spLocks noChangeArrowheads="1"/>
            </p:cNvSpPr>
            <p:nvPr/>
          </p:nvSpPr>
          <p:spPr bwMode="auto">
            <a:xfrm>
              <a:off x="857419" y="3262836"/>
              <a:ext cx="127679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solidFill>
                    <a:sysClr val="windowText" lastClr="000000"/>
                  </a:solidFill>
                  <a:latin typeface="Arial" panose="020B0604020202020204" pitchFamily="34" charset="0"/>
                  <a:cs typeface="Arial" panose="020B0604020202020204" pitchFamily="34" charset="0"/>
                </a:rPr>
                <a:t>Media</a:t>
              </a:r>
              <a:br>
                <a:rPr lang="en-US" altLang="en-US" sz="1000" dirty="0">
                  <a:solidFill>
                    <a:sysClr val="windowText" lastClr="000000"/>
                  </a:solidFill>
                  <a:latin typeface="Arial" panose="020B0604020202020204" pitchFamily="34" charset="0"/>
                  <a:cs typeface="Arial" panose="020B0604020202020204" pitchFamily="34" charset="0"/>
                </a:rPr>
              </a:br>
              <a:r>
                <a:rPr lang="en-US" altLang="en-US" sz="1000" dirty="0">
                  <a:solidFill>
                    <a:sysClr val="windowText" lastClr="000000"/>
                  </a:solidFill>
                  <a:latin typeface="Arial" panose="020B0604020202020204" pitchFamily="34" charset="0"/>
                  <a:cs typeface="Arial" panose="020B0604020202020204" pitchFamily="34" charset="0"/>
                </a:rPr>
                <a:t>(video, images,</a:t>
              </a:r>
            </a:p>
            <a:p>
              <a:pPr algn="ctr" eaLnBrk="1" hangingPunct="1"/>
              <a:r>
                <a:rPr lang="en-US" altLang="en-US" sz="1000" dirty="0">
                  <a:solidFill>
                    <a:sysClr val="windowText" lastClr="000000"/>
                  </a:solidFill>
                  <a:latin typeface="Arial" panose="020B0604020202020204" pitchFamily="34" charset="0"/>
                  <a:cs typeface="Arial" panose="020B0604020202020204" pitchFamily="34" charset="0"/>
                </a:rPr>
                <a:t>3D poses)</a:t>
              </a:r>
            </a:p>
          </p:txBody>
        </p:sp>
        <p:pic>
          <p:nvPicPr>
            <p:cNvPr id="738" name="Graphic 737">
              <a:extLst>
                <a:ext uri="{FF2B5EF4-FFF2-40B4-BE49-F238E27FC236}">
                  <a16:creationId xmlns:a16="http://schemas.microsoft.com/office/drawing/2014/main" id="{6FE12690-AAE3-4464-96ED-0DE0E9E45660}"/>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1290074" y="2878458"/>
              <a:ext cx="411480" cy="411480"/>
            </a:xfrm>
            <a:prstGeom prst="rect">
              <a:avLst/>
            </a:prstGeom>
          </p:spPr>
        </p:pic>
      </p:grpSp>
      <p:grpSp>
        <p:nvGrpSpPr>
          <p:cNvPr id="739" name="Group 738">
            <a:extLst>
              <a:ext uri="{FF2B5EF4-FFF2-40B4-BE49-F238E27FC236}">
                <a16:creationId xmlns:a16="http://schemas.microsoft.com/office/drawing/2014/main" id="{BD8A1C1C-DEE1-444A-9C6F-5D1BDD316B4E}"/>
              </a:ext>
            </a:extLst>
          </p:cNvPr>
          <p:cNvGrpSpPr/>
          <p:nvPr/>
        </p:nvGrpSpPr>
        <p:grpSpPr>
          <a:xfrm>
            <a:off x="972913" y="4743885"/>
            <a:ext cx="1081913" cy="797487"/>
            <a:chOff x="959239" y="4033316"/>
            <a:chExt cx="1073150" cy="797487"/>
          </a:xfrm>
        </p:grpSpPr>
        <p:pic>
          <p:nvPicPr>
            <p:cNvPr id="740" name="Graphic 16">
              <a:extLst>
                <a:ext uri="{FF2B5EF4-FFF2-40B4-BE49-F238E27FC236}">
                  <a16:creationId xmlns:a16="http://schemas.microsoft.com/office/drawing/2014/main" id="{23595A1B-8C09-448A-A3B9-FB5E68952D5F}"/>
                </a:ext>
              </a:extLst>
            </p:cNvPr>
            <p:cNvPicPr>
              <a:picLocks noChangeAspect="1" noChangeArrowheads="1"/>
            </p:cNvPicPr>
            <p:nvPr/>
          </p:nvPicPr>
          <p:blipFill>
            <a:blip r:embed="rId15">
              <a:extLst>
                <a:ext uri="{96DAC541-7B7A-43D3-8B79-37D633B846F1}">
                  <asvg:svgBlip xmlns:asvg="http://schemas.microsoft.com/office/drawing/2016/SVG/main" r:embed="rId16"/>
                </a:ext>
              </a:extLst>
            </a:blip>
            <a:srcRect/>
            <a:stretch/>
          </p:blipFill>
          <p:spPr bwMode="auto">
            <a:xfrm>
              <a:off x="1290074" y="4033316"/>
              <a:ext cx="41148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1" name="TextBox 33">
              <a:extLst>
                <a:ext uri="{FF2B5EF4-FFF2-40B4-BE49-F238E27FC236}">
                  <a16:creationId xmlns:a16="http://schemas.microsoft.com/office/drawing/2014/main" id="{52A97B1D-EC90-46D3-BB73-E0E87FC65F13}"/>
                </a:ext>
              </a:extLst>
            </p:cNvPr>
            <p:cNvSpPr txBox="1">
              <a:spLocks noChangeArrowheads="1"/>
            </p:cNvSpPr>
            <p:nvPr/>
          </p:nvSpPr>
          <p:spPr bwMode="auto">
            <a:xfrm>
              <a:off x="959239" y="4430693"/>
              <a:ext cx="10731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solidFill>
                    <a:sysClr val="windowText" lastClr="000000"/>
                  </a:solidFill>
                  <a:latin typeface="Arial" panose="020B0604020202020204" pitchFamily="34" charset="0"/>
                  <a:cs typeface="Arial" panose="020B0604020202020204" pitchFamily="34" charset="0"/>
                </a:rPr>
                <a:t>Workflow Job JSON Input</a:t>
              </a:r>
            </a:p>
          </p:txBody>
        </p:sp>
      </p:grpSp>
      <p:pic>
        <p:nvPicPr>
          <p:cNvPr id="742" name="Graphic 741">
            <a:extLst>
              <a:ext uri="{FF2B5EF4-FFF2-40B4-BE49-F238E27FC236}">
                <a16:creationId xmlns:a16="http://schemas.microsoft.com/office/drawing/2014/main" id="{489B2E36-B7B9-4778-9FA9-BA38B76C4536}"/>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73101" y="2742058"/>
            <a:ext cx="1321825" cy="457200"/>
          </a:xfrm>
          <a:prstGeom prst="rect">
            <a:avLst/>
          </a:prstGeom>
        </p:spPr>
      </p:pic>
      <p:pic>
        <p:nvPicPr>
          <p:cNvPr id="743" name="Graphic 8">
            <a:extLst>
              <a:ext uri="{FF2B5EF4-FFF2-40B4-BE49-F238E27FC236}">
                <a16:creationId xmlns:a16="http://schemas.microsoft.com/office/drawing/2014/main" id="{AFD42F1F-195E-45DF-B390-F89913193142}"/>
              </a:ext>
            </a:extLst>
          </p:cNvPr>
          <p:cNvPicPr>
            <a:picLocks noChangeAspect="1" noChangeArrowheads="1"/>
          </p:cNvPicPr>
          <p:nvPr/>
        </p:nvPicPr>
        <p:blipFill>
          <a:blip r:embed="rId19">
            <a:extLst>
              <a:ext uri="{96DAC541-7B7A-43D3-8B79-37D633B846F1}">
                <asvg:svgBlip xmlns:asvg="http://schemas.microsoft.com/office/drawing/2016/SVG/main" r:embed="rId20"/>
              </a:ext>
            </a:extLst>
          </a:blip>
          <a:srcRect/>
          <a:stretch/>
        </p:blipFill>
        <p:spPr bwMode="auto">
          <a:xfrm>
            <a:off x="4620361" y="1570017"/>
            <a:ext cx="41484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4" name="TextBox 9">
            <a:extLst>
              <a:ext uri="{FF2B5EF4-FFF2-40B4-BE49-F238E27FC236}">
                <a16:creationId xmlns:a16="http://schemas.microsoft.com/office/drawing/2014/main" id="{EB88BFED-6FD9-493F-B5AF-73C984737D38}"/>
              </a:ext>
            </a:extLst>
          </p:cNvPr>
          <p:cNvSpPr txBox="1">
            <a:spLocks noChangeArrowheads="1"/>
          </p:cNvSpPr>
          <p:nvPr/>
        </p:nvSpPr>
        <p:spPr bwMode="auto">
          <a:xfrm>
            <a:off x="4236842" y="1986893"/>
            <a:ext cx="11650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Amazon S3</a:t>
            </a:r>
          </a:p>
          <a:p>
            <a:pPr algn="ctr" eaLnBrk="1" hangingPunct="1"/>
            <a:r>
              <a:rPr lang="en-US" altLang="en-US" sz="1000" i="1" dirty="0">
                <a:latin typeface="Arial" panose="020B0604020202020204" pitchFamily="34" charset="0"/>
                <a:ea typeface="Amazon Ember" panose="020B0603020204020204" pitchFamily="34" charset="0"/>
                <a:cs typeface="Arial" panose="020B0604020202020204" pitchFamily="34" charset="0"/>
              </a:rPr>
              <a:t>Job Bucket</a:t>
            </a:r>
          </a:p>
        </p:txBody>
      </p:sp>
      <p:sp>
        <p:nvSpPr>
          <p:cNvPr id="745" name="TextBox 13">
            <a:extLst>
              <a:ext uri="{FF2B5EF4-FFF2-40B4-BE49-F238E27FC236}">
                <a16:creationId xmlns:a16="http://schemas.microsoft.com/office/drawing/2014/main" id="{A83C35D2-7A06-476A-BD09-5B3764FC79F7}"/>
              </a:ext>
            </a:extLst>
          </p:cNvPr>
          <p:cNvSpPr txBox="1">
            <a:spLocks noChangeArrowheads="1"/>
          </p:cNvSpPr>
          <p:nvPr/>
        </p:nvSpPr>
        <p:spPr bwMode="auto">
          <a:xfrm>
            <a:off x="5563963" y="1985845"/>
            <a:ext cx="1306999"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cs typeface="Arial" panose="020B0604020202020204" pitchFamily="34" charset="0"/>
              </a:rPr>
              <a:t>AWS Lambda</a:t>
            </a:r>
            <a:br>
              <a:rPr lang="en-US" altLang="en-US" sz="1000" i="1" dirty="0">
                <a:latin typeface="Arial" panose="020B0604020202020204" pitchFamily="34" charset="0"/>
                <a:cs typeface="Arial" panose="020B0604020202020204" pitchFamily="34" charset="0"/>
              </a:rPr>
            </a:br>
            <a:r>
              <a:rPr lang="en-US" altLang="en-US" sz="1000" i="1" dirty="0">
                <a:latin typeface="Arial" panose="020B0604020202020204" pitchFamily="34" charset="0"/>
                <a:cs typeface="Arial" panose="020B0604020202020204" pitchFamily="34" charset="0"/>
              </a:rPr>
              <a:t>Job </a:t>
            </a:r>
            <a:r>
              <a:rPr lang="en-US" altLang="en-US" sz="1000" i="1" dirty="0">
                <a:latin typeface="Arial" panose="020B0604020202020204" pitchFamily="34" charset="0"/>
                <a:ea typeface="Amazon Ember" panose="020B0603020204020204" pitchFamily="34" charset="0"/>
                <a:cs typeface="Arial" panose="020B0604020202020204" pitchFamily="34" charset="0"/>
              </a:rPr>
              <a:t>T</a:t>
            </a:r>
            <a:r>
              <a:rPr lang="en-US" sz="1000" i="1" dirty="0">
                <a:latin typeface="Arial" panose="020B0604020202020204" pitchFamily="34" charset="0"/>
                <a:ea typeface="Amazon Ember" panose="020B0603020204020204" pitchFamily="34" charset="0"/>
                <a:cs typeface="Arial" panose="020B0604020202020204" pitchFamily="34" charset="0"/>
              </a:rPr>
              <a:t>rigger</a:t>
            </a:r>
            <a:endParaRPr lang="en-US" altLang="en-US" sz="1000" i="1" dirty="0">
              <a:latin typeface="Arial" panose="020B0604020202020204" pitchFamily="34" charset="0"/>
              <a:cs typeface="Arial" panose="020B0604020202020204" pitchFamily="34" charset="0"/>
            </a:endParaRPr>
          </a:p>
        </p:txBody>
      </p:sp>
      <p:pic>
        <p:nvPicPr>
          <p:cNvPr id="746" name="Graphic 10">
            <a:extLst>
              <a:ext uri="{FF2B5EF4-FFF2-40B4-BE49-F238E27FC236}">
                <a16:creationId xmlns:a16="http://schemas.microsoft.com/office/drawing/2014/main" id="{436C9F64-C536-4C90-A8A6-9810BF57D8D2}"/>
              </a:ext>
            </a:extLst>
          </p:cNvPr>
          <p:cNvPicPr>
            <a:picLocks noChangeAspect="1" noChangeArrowheads="1"/>
          </p:cNvPicPr>
          <p:nvPr/>
        </p:nvPicPr>
        <p:blipFill>
          <a:blip r:embed="rId21">
            <a:extLst>
              <a:ext uri="{96DAC541-7B7A-43D3-8B79-37D633B846F1}">
                <asvg:svgBlip xmlns:asvg="http://schemas.microsoft.com/office/drawing/2016/SVG/main" r:embed="rId22"/>
              </a:ext>
            </a:extLst>
          </a:blip>
          <a:srcRect/>
          <a:stretch/>
        </p:blipFill>
        <p:spPr bwMode="auto">
          <a:xfrm>
            <a:off x="6010656" y="1576595"/>
            <a:ext cx="41484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 name="Graphic 746">
            <a:extLst>
              <a:ext uri="{FF2B5EF4-FFF2-40B4-BE49-F238E27FC236}">
                <a16:creationId xmlns:a16="http://schemas.microsoft.com/office/drawing/2014/main" id="{06B32F24-AA12-4F43-92DA-370708EAD069}"/>
              </a:ext>
            </a:extLst>
          </p:cNvPr>
          <p:cNvPicPr>
            <a:picLocks noChangeAspect="1"/>
          </p:cNvPicPr>
          <p:nvPr/>
        </p:nvPicPr>
        <p:blipFill>
          <a:blip r:embed="rId23">
            <a:extLst>
              <a:ext uri="{96DAC541-7B7A-43D3-8B79-37D633B846F1}">
                <asvg:svgBlip xmlns:asvg="http://schemas.microsoft.com/office/drawing/2016/SVG/main" r:embed="rId24"/>
              </a:ext>
            </a:extLst>
          </a:blip>
          <a:srcRect/>
          <a:stretch/>
        </p:blipFill>
        <p:spPr>
          <a:xfrm>
            <a:off x="4421945" y="2656906"/>
            <a:ext cx="276560" cy="274320"/>
          </a:xfrm>
          <a:prstGeom prst="rect">
            <a:avLst/>
          </a:prstGeom>
        </p:spPr>
      </p:pic>
      <p:pic>
        <p:nvPicPr>
          <p:cNvPr id="748" name="Graphic 23">
            <a:extLst>
              <a:ext uri="{FF2B5EF4-FFF2-40B4-BE49-F238E27FC236}">
                <a16:creationId xmlns:a16="http://schemas.microsoft.com/office/drawing/2014/main" id="{81CC6590-F0B9-41D6-84BF-0B1D9EDBFF97}"/>
              </a:ext>
            </a:extLst>
          </p:cNvPr>
          <p:cNvPicPr>
            <a:picLocks noChangeAspect="1" noChangeArrowheads="1"/>
          </p:cNvPicPr>
          <p:nvPr/>
        </p:nvPicPr>
        <p:blipFill>
          <a:blip r:embed="rId25">
            <a:extLst>
              <a:ext uri="{96DAC541-7B7A-43D3-8B79-37D633B846F1}">
                <asvg:svgBlip xmlns:asvg="http://schemas.microsoft.com/office/drawing/2016/SVG/main" r:embed="rId26"/>
              </a:ext>
            </a:extLst>
          </a:blip>
          <a:srcRect/>
          <a:stretch/>
        </p:blipFill>
        <p:spPr bwMode="auto">
          <a:xfrm>
            <a:off x="7625839" y="1571802"/>
            <a:ext cx="41484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9" name="TextBox 12">
            <a:extLst>
              <a:ext uri="{FF2B5EF4-FFF2-40B4-BE49-F238E27FC236}">
                <a16:creationId xmlns:a16="http://schemas.microsoft.com/office/drawing/2014/main" id="{47BBF47E-EF3A-438F-8904-0320FA899116}"/>
              </a:ext>
            </a:extLst>
          </p:cNvPr>
          <p:cNvSpPr txBox="1">
            <a:spLocks noChangeArrowheads="1"/>
          </p:cNvSpPr>
          <p:nvPr/>
        </p:nvSpPr>
        <p:spPr bwMode="auto">
          <a:xfrm>
            <a:off x="7385709" y="1988308"/>
            <a:ext cx="8768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Amazon</a:t>
            </a:r>
          </a:p>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DynamoDB</a:t>
            </a:r>
          </a:p>
        </p:txBody>
      </p:sp>
      <p:pic>
        <p:nvPicPr>
          <p:cNvPr id="750" name="Graphic 22">
            <a:extLst>
              <a:ext uri="{FF2B5EF4-FFF2-40B4-BE49-F238E27FC236}">
                <a16:creationId xmlns:a16="http://schemas.microsoft.com/office/drawing/2014/main" id="{725F5BDE-444C-4CBF-99F8-555A6B241F31}"/>
              </a:ext>
            </a:extLst>
          </p:cNvPr>
          <p:cNvPicPr>
            <a:picLocks noChangeAspect="1" noChangeArrowheads="1"/>
          </p:cNvPicPr>
          <p:nvPr/>
        </p:nvPicPr>
        <p:blipFill>
          <a:blip r:embed="rId27">
            <a:extLst>
              <a:ext uri="{96DAC541-7B7A-43D3-8B79-37D633B846F1}">
                <asvg:svgBlip xmlns:asvg="http://schemas.microsoft.com/office/drawing/2016/SVG/main" r:embed="rId28"/>
              </a:ext>
            </a:extLst>
          </a:blip>
          <a:srcRect/>
          <a:stretch/>
        </p:blipFill>
        <p:spPr bwMode="auto">
          <a:xfrm>
            <a:off x="5003750" y="3373719"/>
            <a:ext cx="41484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1" name="TextBox 15">
            <a:extLst>
              <a:ext uri="{FF2B5EF4-FFF2-40B4-BE49-F238E27FC236}">
                <a16:creationId xmlns:a16="http://schemas.microsoft.com/office/drawing/2014/main" id="{9A9D8DA7-1D57-4E99-AC28-30CFB919DFF0}"/>
              </a:ext>
            </a:extLst>
          </p:cNvPr>
          <p:cNvSpPr txBox="1">
            <a:spLocks noChangeArrowheads="1"/>
          </p:cNvSpPr>
          <p:nvPr/>
        </p:nvSpPr>
        <p:spPr bwMode="auto">
          <a:xfrm>
            <a:off x="4637658" y="3767053"/>
            <a:ext cx="119499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Amazon</a:t>
            </a:r>
          </a:p>
          <a:p>
            <a:pPr algn="ctr" eaLnBrk="1" hangingPunct="1"/>
            <a:r>
              <a:rPr lang="en-US" altLang="en-US" sz="1000" dirty="0" err="1">
                <a:latin typeface="Arial" panose="020B0604020202020204" pitchFamily="34" charset="0"/>
                <a:ea typeface="Amazon Ember" panose="020B0603020204020204" pitchFamily="34" charset="0"/>
                <a:cs typeface="Arial" panose="020B0604020202020204" pitchFamily="34" charset="0"/>
              </a:rPr>
              <a:t>SageMaker</a:t>
            </a:r>
            <a:endParaRPr lang="en-US" altLang="en-US" sz="1000" dirty="0">
              <a:latin typeface="Arial" panose="020B0604020202020204" pitchFamily="34" charset="0"/>
              <a:ea typeface="Amazon Ember" panose="020B0603020204020204" pitchFamily="34" charset="0"/>
              <a:cs typeface="Arial" panose="020B0604020202020204" pitchFamily="34" charset="0"/>
            </a:endParaRPr>
          </a:p>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Training Job</a:t>
            </a:r>
          </a:p>
        </p:txBody>
      </p:sp>
      <p:sp>
        <p:nvSpPr>
          <p:cNvPr id="752" name="TextBox 26">
            <a:extLst>
              <a:ext uri="{FF2B5EF4-FFF2-40B4-BE49-F238E27FC236}">
                <a16:creationId xmlns:a16="http://schemas.microsoft.com/office/drawing/2014/main" id="{6AA5BF4A-2C16-4EF3-A86C-374CC96A1A33}"/>
              </a:ext>
            </a:extLst>
          </p:cNvPr>
          <p:cNvSpPr txBox="1">
            <a:spLocks noChangeArrowheads="1"/>
          </p:cNvSpPr>
          <p:nvPr/>
        </p:nvSpPr>
        <p:spPr bwMode="auto">
          <a:xfrm>
            <a:off x="7477474" y="3687366"/>
            <a:ext cx="10595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GPU</a:t>
            </a:r>
          </a:p>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Container</a:t>
            </a:r>
            <a:endParaRPr lang="en-US" altLang="en-US" sz="1100" dirty="0">
              <a:latin typeface="Arial" panose="020B0604020202020204" pitchFamily="34" charset="0"/>
              <a:ea typeface="Amazon Ember" panose="020B0603020204020204" pitchFamily="34" charset="0"/>
              <a:cs typeface="Arial" panose="020B0604020202020204" pitchFamily="34" charset="0"/>
            </a:endParaRPr>
          </a:p>
        </p:txBody>
      </p:sp>
      <p:pic>
        <p:nvPicPr>
          <p:cNvPr id="753" name="Graphic 752">
            <a:extLst>
              <a:ext uri="{FF2B5EF4-FFF2-40B4-BE49-F238E27FC236}">
                <a16:creationId xmlns:a16="http://schemas.microsoft.com/office/drawing/2014/main" id="{9A356A0C-C499-4F9B-89D4-308154BF2258}"/>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7779098" y="3341510"/>
            <a:ext cx="460933" cy="457200"/>
          </a:xfrm>
          <a:prstGeom prst="rect">
            <a:avLst/>
          </a:prstGeom>
        </p:spPr>
      </p:pic>
      <p:pic>
        <p:nvPicPr>
          <p:cNvPr id="754" name="Graphic 24">
            <a:extLst>
              <a:ext uri="{FF2B5EF4-FFF2-40B4-BE49-F238E27FC236}">
                <a16:creationId xmlns:a16="http://schemas.microsoft.com/office/drawing/2014/main" id="{DD4753F8-682B-4D8C-BE8A-B8EBCEB6B76C}"/>
              </a:ext>
            </a:extLst>
          </p:cNvPr>
          <p:cNvPicPr>
            <a:picLocks noChangeAspect="1" noChangeArrowheads="1"/>
          </p:cNvPicPr>
          <p:nvPr/>
        </p:nvPicPr>
        <p:blipFill>
          <a:blip r:embed="rId31">
            <a:extLst>
              <a:ext uri="{96DAC541-7B7A-43D3-8B79-37D633B846F1}">
                <asvg:svgBlip xmlns:asvg="http://schemas.microsoft.com/office/drawing/2016/SVG/main" r:embed="rId32"/>
              </a:ext>
            </a:extLst>
          </a:blip>
          <a:srcRect/>
          <a:stretch/>
        </p:blipFill>
        <p:spPr bwMode="auto">
          <a:xfrm>
            <a:off x="6349373" y="5455053"/>
            <a:ext cx="41484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5" name="TextBox 9">
            <a:extLst>
              <a:ext uri="{FF2B5EF4-FFF2-40B4-BE49-F238E27FC236}">
                <a16:creationId xmlns:a16="http://schemas.microsoft.com/office/drawing/2014/main" id="{C731A408-90F2-4B88-B2FA-D9FA8F44059A}"/>
              </a:ext>
            </a:extLst>
          </p:cNvPr>
          <p:cNvSpPr txBox="1">
            <a:spLocks noChangeArrowheads="1"/>
          </p:cNvSpPr>
          <p:nvPr/>
        </p:nvSpPr>
        <p:spPr bwMode="auto">
          <a:xfrm>
            <a:off x="5442885" y="5852192"/>
            <a:ext cx="228706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Amazon</a:t>
            </a:r>
          </a:p>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Simple Notification Service</a:t>
            </a:r>
          </a:p>
        </p:txBody>
      </p:sp>
      <p:sp>
        <p:nvSpPr>
          <p:cNvPr id="756" name="Rectangle 755">
            <a:extLst>
              <a:ext uri="{FF2B5EF4-FFF2-40B4-BE49-F238E27FC236}">
                <a16:creationId xmlns:a16="http://schemas.microsoft.com/office/drawing/2014/main" id="{0E28A516-DE8C-4F1A-A916-3500ED873DE0}"/>
              </a:ext>
            </a:extLst>
          </p:cNvPr>
          <p:cNvSpPr/>
          <p:nvPr/>
        </p:nvSpPr>
        <p:spPr>
          <a:xfrm>
            <a:off x="821118" y="991467"/>
            <a:ext cx="1344898" cy="5260833"/>
          </a:xfrm>
          <a:prstGeom prst="rect">
            <a:avLst/>
          </a:prstGeom>
          <a:noFill/>
          <a:ln w="190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latin typeface="Arial" panose="020B0604020202020204" pitchFamily="34" charset="0"/>
                <a:cs typeface="Arial" panose="020B0604020202020204" pitchFamily="34" charset="0"/>
              </a:rPr>
              <a:t>Workflow Input</a:t>
            </a:r>
          </a:p>
          <a:p>
            <a:pPr algn="ctr"/>
            <a:r>
              <a:rPr lang="en-US" sz="1200" dirty="0">
                <a:solidFill>
                  <a:schemeClr val="tx1"/>
                </a:solidFill>
                <a:latin typeface="Arial" panose="020B0604020202020204" pitchFamily="34" charset="0"/>
                <a:cs typeface="Arial" panose="020B0604020202020204" pitchFamily="34" charset="0"/>
              </a:rPr>
              <a:t>&amp; UI</a:t>
            </a:r>
          </a:p>
        </p:txBody>
      </p:sp>
      <p:pic>
        <p:nvPicPr>
          <p:cNvPr id="757" name="Graphic 22">
            <a:extLst>
              <a:ext uri="{FF2B5EF4-FFF2-40B4-BE49-F238E27FC236}">
                <a16:creationId xmlns:a16="http://schemas.microsoft.com/office/drawing/2014/main" id="{4B2DC4E2-7232-4EF9-A7A9-20D2B19678D4}"/>
              </a:ext>
            </a:extLst>
          </p:cNvPr>
          <p:cNvPicPr>
            <a:picLocks noChangeAspect="1" noChangeArrowheads="1"/>
          </p:cNvPicPr>
          <p:nvPr/>
        </p:nvPicPr>
        <p:blipFill>
          <a:blip r:embed="rId33">
            <a:extLst>
              <a:ext uri="{96DAC541-7B7A-43D3-8B79-37D633B846F1}">
                <asvg:svgBlip xmlns:asvg="http://schemas.microsoft.com/office/drawing/2016/SVG/main" r:embed="rId34"/>
              </a:ext>
            </a:extLst>
          </a:blip>
          <a:srcRect/>
          <a:stretch/>
        </p:blipFill>
        <p:spPr bwMode="auto">
          <a:xfrm>
            <a:off x="1299040" y="1566501"/>
            <a:ext cx="41484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8" name="TextBox 15">
            <a:extLst>
              <a:ext uri="{FF2B5EF4-FFF2-40B4-BE49-F238E27FC236}">
                <a16:creationId xmlns:a16="http://schemas.microsoft.com/office/drawing/2014/main" id="{B749F1E4-02D1-484C-930F-DF3AE89DF3F0}"/>
              </a:ext>
            </a:extLst>
          </p:cNvPr>
          <p:cNvSpPr txBox="1">
            <a:spLocks noChangeArrowheads="1"/>
          </p:cNvSpPr>
          <p:nvPr/>
        </p:nvSpPr>
        <p:spPr bwMode="auto">
          <a:xfrm>
            <a:off x="898356" y="1945909"/>
            <a:ext cx="12206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solidFill>
                  <a:sysClr val="windowText" lastClr="000000"/>
                </a:solidFill>
                <a:latin typeface="Arial" panose="020B0604020202020204" pitchFamily="34" charset="0"/>
                <a:ea typeface="Amazon Ember" panose="020B0603020204020204" pitchFamily="34" charset="0"/>
                <a:cs typeface="Arial" panose="020B0604020202020204" pitchFamily="34" charset="0"/>
              </a:rPr>
              <a:t>AWS</a:t>
            </a:r>
          </a:p>
          <a:p>
            <a:pPr algn="ctr" eaLnBrk="1" hangingPunct="1"/>
            <a:r>
              <a:rPr lang="en-US" altLang="en-US" sz="1000" dirty="0">
                <a:solidFill>
                  <a:sysClr val="windowText" lastClr="000000"/>
                </a:solidFill>
                <a:latin typeface="Arial" panose="020B0604020202020204" pitchFamily="34" charset="0"/>
                <a:ea typeface="Amazon Ember" panose="020B0603020204020204" pitchFamily="34" charset="0"/>
                <a:cs typeface="Arial" panose="020B0604020202020204" pitchFamily="34" charset="0"/>
              </a:rPr>
              <a:t>Tools and SDKs</a:t>
            </a:r>
          </a:p>
        </p:txBody>
      </p:sp>
      <p:pic>
        <p:nvPicPr>
          <p:cNvPr id="759" name="Graphic 8">
            <a:extLst>
              <a:ext uri="{FF2B5EF4-FFF2-40B4-BE49-F238E27FC236}">
                <a16:creationId xmlns:a16="http://schemas.microsoft.com/office/drawing/2014/main" id="{701D87F6-1C7C-4198-898C-725143D12412}"/>
              </a:ext>
            </a:extLst>
          </p:cNvPr>
          <p:cNvPicPr>
            <a:picLocks noChangeAspect="1" noChangeArrowheads="1"/>
          </p:cNvPicPr>
          <p:nvPr/>
        </p:nvPicPr>
        <p:blipFill>
          <a:blip r:embed="rId19">
            <a:extLst>
              <a:ext uri="{96DAC541-7B7A-43D3-8B79-37D633B846F1}">
                <asvg:svgBlip xmlns:asvg="http://schemas.microsoft.com/office/drawing/2016/SVG/main" r:embed="rId20"/>
              </a:ext>
            </a:extLst>
          </a:blip>
          <a:srcRect/>
          <a:stretch/>
        </p:blipFill>
        <p:spPr bwMode="auto">
          <a:xfrm>
            <a:off x="6348241" y="3769142"/>
            <a:ext cx="41484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0" name="TextBox 9">
            <a:extLst>
              <a:ext uri="{FF2B5EF4-FFF2-40B4-BE49-F238E27FC236}">
                <a16:creationId xmlns:a16="http://schemas.microsoft.com/office/drawing/2014/main" id="{C0D519A5-932F-409F-B5B8-BA2AAB52011A}"/>
              </a:ext>
            </a:extLst>
          </p:cNvPr>
          <p:cNvSpPr txBox="1">
            <a:spLocks noChangeArrowheads="1"/>
          </p:cNvSpPr>
          <p:nvPr/>
        </p:nvSpPr>
        <p:spPr bwMode="auto">
          <a:xfrm>
            <a:off x="5800446" y="4165791"/>
            <a:ext cx="15651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Amazon S3</a:t>
            </a:r>
          </a:p>
          <a:p>
            <a:pPr algn="ctr" eaLnBrk="1" hangingPunct="1"/>
            <a:r>
              <a:rPr lang="en-US" altLang="en-US" sz="1000" i="1" dirty="0">
                <a:latin typeface="Arial" panose="020B0604020202020204" pitchFamily="34" charset="0"/>
                <a:ea typeface="Amazon Ember" panose="020B0603020204020204" pitchFamily="34" charset="0"/>
                <a:cs typeface="Arial" panose="020B0604020202020204" pitchFamily="34" charset="0"/>
              </a:rPr>
              <a:t>Job Bucket</a:t>
            </a:r>
          </a:p>
        </p:txBody>
      </p:sp>
      <p:pic>
        <p:nvPicPr>
          <p:cNvPr id="761" name="Graphic 23">
            <a:extLst>
              <a:ext uri="{FF2B5EF4-FFF2-40B4-BE49-F238E27FC236}">
                <a16:creationId xmlns:a16="http://schemas.microsoft.com/office/drawing/2014/main" id="{C3FE18D4-8D7B-4C17-8A14-19D2B8791E4F}"/>
              </a:ext>
            </a:extLst>
          </p:cNvPr>
          <p:cNvPicPr>
            <a:picLocks noChangeAspect="1" noChangeArrowheads="1"/>
          </p:cNvPicPr>
          <p:nvPr/>
        </p:nvPicPr>
        <p:blipFill>
          <a:blip r:embed="rId25">
            <a:extLst>
              <a:ext uri="{96DAC541-7B7A-43D3-8B79-37D633B846F1}">
                <asvg:svgBlip xmlns:asvg="http://schemas.microsoft.com/office/drawing/2016/SVG/main" r:embed="rId26"/>
              </a:ext>
            </a:extLst>
          </a:blip>
          <a:srcRect/>
          <a:stretch/>
        </p:blipFill>
        <p:spPr bwMode="auto">
          <a:xfrm>
            <a:off x="6342912" y="4618433"/>
            <a:ext cx="41484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2" name="TextBox 12">
            <a:extLst>
              <a:ext uri="{FF2B5EF4-FFF2-40B4-BE49-F238E27FC236}">
                <a16:creationId xmlns:a16="http://schemas.microsoft.com/office/drawing/2014/main" id="{317E82A7-033A-4051-80BF-032F5E2C737D}"/>
              </a:ext>
            </a:extLst>
          </p:cNvPr>
          <p:cNvSpPr txBox="1">
            <a:spLocks noChangeArrowheads="1"/>
          </p:cNvSpPr>
          <p:nvPr/>
        </p:nvSpPr>
        <p:spPr bwMode="auto">
          <a:xfrm>
            <a:off x="5437327" y="5008508"/>
            <a:ext cx="22982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Amazon</a:t>
            </a:r>
          </a:p>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DynamoDB</a:t>
            </a:r>
          </a:p>
        </p:txBody>
      </p:sp>
      <p:pic>
        <p:nvPicPr>
          <p:cNvPr id="763" name="Graphic 20">
            <a:extLst>
              <a:ext uri="{FF2B5EF4-FFF2-40B4-BE49-F238E27FC236}">
                <a16:creationId xmlns:a16="http://schemas.microsoft.com/office/drawing/2014/main" id="{6ED913EC-5DE9-48D3-A12C-11C505B4B688}"/>
              </a:ext>
            </a:extLst>
          </p:cNvPr>
          <p:cNvPicPr>
            <a:picLocks noChangeAspect="1" noChangeArrowheads="1"/>
          </p:cNvPicPr>
          <p:nvPr/>
        </p:nvPicPr>
        <p:blipFill>
          <a:blip r:embed="rId35">
            <a:extLst>
              <a:ext uri="{96DAC541-7B7A-43D3-8B79-37D633B846F1}">
                <asvg:svgBlip xmlns:asvg="http://schemas.microsoft.com/office/drawing/2016/SVG/main" r:embed="rId36"/>
              </a:ext>
            </a:extLst>
          </a:blip>
          <a:srcRect/>
          <a:stretch/>
        </p:blipFill>
        <p:spPr bwMode="auto">
          <a:xfrm>
            <a:off x="6329866" y="2918735"/>
            <a:ext cx="41484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4" name="TextBox 22">
            <a:extLst>
              <a:ext uri="{FF2B5EF4-FFF2-40B4-BE49-F238E27FC236}">
                <a16:creationId xmlns:a16="http://schemas.microsoft.com/office/drawing/2014/main" id="{94D82DAA-AF76-4464-AE58-A502FB2AB4F5}"/>
              </a:ext>
            </a:extLst>
          </p:cNvPr>
          <p:cNvSpPr txBox="1">
            <a:spLocks noChangeArrowheads="1"/>
          </p:cNvSpPr>
          <p:nvPr/>
        </p:nvSpPr>
        <p:spPr bwMode="auto">
          <a:xfrm>
            <a:off x="5736270" y="3292598"/>
            <a:ext cx="16829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Amazon</a:t>
            </a:r>
          </a:p>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Elastic Container Registry</a:t>
            </a:r>
          </a:p>
        </p:txBody>
      </p:sp>
      <p:sp>
        <p:nvSpPr>
          <p:cNvPr id="765" name="TextBox 13">
            <a:extLst>
              <a:ext uri="{FF2B5EF4-FFF2-40B4-BE49-F238E27FC236}">
                <a16:creationId xmlns:a16="http://schemas.microsoft.com/office/drawing/2014/main" id="{B5D8A852-63DA-4289-B651-CAE3818018BB}"/>
              </a:ext>
            </a:extLst>
          </p:cNvPr>
          <p:cNvSpPr txBox="1">
            <a:spLocks noChangeArrowheads="1"/>
          </p:cNvSpPr>
          <p:nvPr/>
        </p:nvSpPr>
        <p:spPr bwMode="auto">
          <a:xfrm>
            <a:off x="4679492" y="5426946"/>
            <a:ext cx="1143733"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cs typeface="Arial" panose="020B0604020202020204" pitchFamily="34" charset="0"/>
              </a:rPr>
              <a:t>AWS Lambda</a:t>
            </a:r>
            <a:br>
              <a:rPr lang="en-US" altLang="en-US" sz="1000" dirty="0">
                <a:latin typeface="Arial" panose="020B0604020202020204" pitchFamily="34" charset="0"/>
                <a:cs typeface="Arial" panose="020B0604020202020204" pitchFamily="34" charset="0"/>
              </a:rPr>
            </a:br>
            <a:r>
              <a:rPr lang="en-US" altLang="en-US" sz="1000" i="1" dirty="0">
                <a:latin typeface="Arial" panose="020B0604020202020204" pitchFamily="34" charset="0"/>
                <a:cs typeface="Arial" panose="020B0604020202020204" pitchFamily="34" charset="0"/>
              </a:rPr>
              <a:t>Job Completion</a:t>
            </a:r>
          </a:p>
        </p:txBody>
      </p:sp>
      <p:pic>
        <p:nvPicPr>
          <p:cNvPr id="766" name="Graphic 10">
            <a:extLst>
              <a:ext uri="{FF2B5EF4-FFF2-40B4-BE49-F238E27FC236}">
                <a16:creationId xmlns:a16="http://schemas.microsoft.com/office/drawing/2014/main" id="{27E1C7C6-E85C-433A-B8E0-1693A9F2A6FB}"/>
              </a:ext>
            </a:extLst>
          </p:cNvPr>
          <p:cNvPicPr>
            <a:picLocks noChangeAspect="1" noChangeArrowheads="1"/>
          </p:cNvPicPr>
          <p:nvPr/>
        </p:nvPicPr>
        <p:blipFill>
          <a:blip r:embed="rId21">
            <a:extLst>
              <a:ext uri="{96DAC541-7B7A-43D3-8B79-37D633B846F1}">
                <asvg:svgBlip xmlns:asvg="http://schemas.microsoft.com/office/drawing/2016/SVG/main" r:embed="rId22"/>
              </a:ext>
            </a:extLst>
          </a:blip>
          <a:srcRect/>
          <a:stretch/>
        </p:blipFill>
        <p:spPr bwMode="auto">
          <a:xfrm>
            <a:off x="5034977" y="5022539"/>
            <a:ext cx="41484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67" name="Straight Arrow Connector 766">
            <a:extLst>
              <a:ext uri="{FF2B5EF4-FFF2-40B4-BE49-F238E27FC236}">
                <a16:creationId xmlns:a16="http://schemas.microsoft.com/office/drawing/2014/main" id="{00603866-B446-4B9F-AD98-9264AFCEF33C}"/>
              </a:ext>
            </a:extLst>
          </p:cNvPr>
          <p:cNvCxnSpPr>
            <a:cxnSpLocks/>
          </p:cNvCxnSpPr>
          <p:nvPr/>
        </p:nvCxnSpPr>
        <p:spPr>
          <a:xfrm>
            <a:off x="5236907" y="4281753"/>
            <a:ext cx="0" cy="726755"/>
          </a:xfrm>
          <a:prstGeom prst="straightConnector1">
            <a:avLst/>
          </a:prstGeom>
          <a:ln w="19050">
            <a:solidFill>
              <a:schemeClr val="tx1"/>
            </a:solidFill>
            <a:headEnd type="none" w="med" len="sm"/>
            <a:tailEnd type="triangle"/>
          </a:ln>
        </p:spPr>
        <p:style>
          <a:lnRef idx="1">
            <a:schemeClr val="accent1"/>
          </a:lnRef>
          <a:fillRef idx="0">
            <a:schemeClr val="accent1"/>
          </a:fillRef>
          <a:effectRef idx="0">
            <a:schemeClr val="accent1"/>
          </a:effectRef>
          <a:fontRef idx="minor">
            <a:schemeClr val="tx1"/>
          </a:fontRef>
        </p:style>
      </p:cxnSp>
      <p:cxnSp>
        <p:nvCxnSpPr>
          <p:cNvPr id="773" name="Straight Connector 772">
            <a:extLst>
              <a:ext uri="{FF2B5EF4-FFF2-40B4-BE49-F238E27FC236}">
                <a16:creationId xmlns:a16="http://schemas.microsoft.com/office/drawing/2014/main" id="{75225C02-443F-47F9-B3F0-392D75D587B2}"/>
              </a:ext>
            </a:extLst>
          </p:cNvPr>
          <p:cNvCxnSpPr>
            <a:cxnSpLocks/>
          </p:cNvCxnSpPr>
          <p:nvPr/>
        </p:nvCxnSpPr>
        <p:spPr>
          <a:xfrm>
            <a:off x="5714954" y="3607787"/>
            <a:ext cx="2074" cy="285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6" name="Straight Connector 775">
            <a:extLst>
              <a:ext uri="{FF2B5EF4-FFF2-40B4-BE49-F238E27FC236}">
                <a16:creationId xmlns:a16="http://schemas.microsoft.com/office/drawing/2014/main" id="{F0529D3D-A043-4395-92D6-3A4730A5F146}"/>
              </a:ext>
            </a:extLst>
          </p:cNvPr>
          <p:cNvCxnSpPr>
            <a:cxnSpLocks/>
            <a:stCxn id="763" idx="3"/>
          </p:cNvCxnSpPr>
          <p:nvPr/>
        </p:nvCxnSpPr>
        <p:spPr>
          <a:xfrm>
            <a:off x="6744706" y="3124475"/>
            <a:ext cx="6608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7" name="Straight Connector 776">
            <a:extLst>
              <a:ext uri="{FF2B5EF4-FFF2-40B4-BE49-F238E27FC236}">
                <a16:creationId xmlns:a16="http://schemas.microsoft.com/office/drawing/2014/main" id="{AAE279D1-A96D-428E-A365-337399F7A111}"/>
              </a:ext>
            </a:extLst>
          </p:cNvPr>
          <p:cNvCxnSpPr>
            <a:cxnSpLocks/>
            <a:stCxn id="759" idx="3"/>
          </p:cNvCxnSpPr>
          <p:nvPr/>
        </p:nvCxnSpPr>
        <p:spPr>
          <a:xfrm>
            <a:off x="6763081" y="3974882"/>
            <a:ext cx="652779" cy="0"/>
          </a:xfrm>
          <a:prstGeom prst="line">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8" name="Straight Arrow Connector 777">
            <a:extLst>
              <a:ext uri="{FF2B5EF4-FFF2-40B4-BE49-F238E27FC236}">
                <a16:creationId xmlns:a16="http://schemas.microsoft.com/office/drawing/2014/main" id="{5CEF26AB-85BC-4F78-B504-21DB90076BE1}"/>
              </a:ext>
            </a:extLst>
          </p:cNvPr>
          <p:cNvCxnSpPr>
            <a:cxnSpLocks/>
          </p:cNvCxnSpPr>
          <p:nvPr/>
        </p:nvCxnSpPr>
        <p:spPr>
          <a:xfrm>
            <a:off x="7409362" y="3607787"/>
            <a:ext cx="372671" cy="0"/>
          </a:xfrm>
          <a:prstGeom prst="straightConnector1">
            <a:avLst/>
          </a:prstGeom>
          <a:ln w="19050">
            <a:solidFill>
              <a:schemeClr val="tx1"/>
            </a:solidFill>
            <a:headEnd type="none" w="med" len="sm"/>
            <a:tailEnd type="triangle"/>
          </a:ln>
        </p:spPr>
        <p:style>
          <a:lnRef idx="1">
            <a:schemeClr val="accent1"/>
          </a:lnRef>
          <a:fillRef idx="0">
            <a:schemeClr val="accent1"/>
          </a:fillRef>
          <a:effectRef idx="0">
            <a:schemeClr val="accent1"/>
          </a:effectRef>
          <a:fontRef idx="minor">
            <a:schemeClr val="tx1"/>
          </a:fontRef>
        </p:style>
      </p:cxnSp>
      <p:cxnSp>
        <p:nvCxnSpPr>
          <p:cNvPr id="779" name="Straight Connector 778">
            <a:extLst>
              <a:ext uri="{FF2B5EF4-FFF2-40B4-BE49-F238E27FC236}">
                <a16:creationId xmlns:a16="http://schemas.microsoft.com/office/drawing/2014/main" id="{419D65ED-FD3A-457E-AA34-094B36FB2D3E}"/>
              </a:ext>
            </a:extLst>
          </p:cNvPr>
          <p:cNvCxnSpPr>
            <a:cxnSpLocks/>
          </p:cNvCxnSpPr>
          <p:nvPr/>
        </p:nvCxnSpPr>
        <p:spPr>
          <a:xfrm>
            <a:off x="7405581" y="3124475"/>
            <a:ext cx="7951" cy="857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81" name="Rectangle 780">
            <a:extLst>
              <a:ext uri="{FF2B5EF4-FFF2-40B4-BE49-F238E27FC236}">
                <a16:creationId xmlns:a16="http://schemas.microsoft.com/office/drawing/2014/main" id="{CADD4ED7-A34F-48BA-BA78-80B6226DD889}"/>
              </a:ext>
            </a:extLst>
          </p:cNvPr>
          <p:cNvSpPr/>
          <p:nvPr/>
        </p:nvSpPr>
        <p:spPr>
          <a:xfrm>
            <a:off x="2362094" y="1373513"/>
            <a:ext cx="6278775" cy="4896196"/>
          </a:xfrm>
          <a:prstGeom prst="rect">
            <a:avLst/>
          </a:prstGeom>
          <a:noFill/>
          <a:ln w="15875">
            <a:solidFill>
              <a:srgbClr val="00A4A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100" dirty="0">
                <a:solidFill>
                  <a:schemeClr val="tx1"/>
                </a:solidFill>
                <a:latin typeface="Arial" panose="020B0604020202020204" pitchFamily="34" charset="0"/>
                <a:cs typeface="Arial" panose="020B0604020202020204" pitchFamily="34" charset="0"/>
              </a:rPr>
              <a:t>AWS Region</a:t>
            </a:r>
            <a:endParaRPr lang="en-US" sz="1200" dirty="0">
              <a:solidFill>
                <a:schemeClr val="tx1"/>
              </a:solidFill>
              <a:latin typeface="Arial" panose="020B0604020202020204" pitchFamily="34" charset="0"/>
              <a:cs typeface="Arial" panose="020B0604020202020204" pitchFamily="34" charset="0"/>
            </a:endParaRPr>
          </a:p>
        </p:txBody>
      </p:sp>
      <p:pic>
        <p:nvPicPr>
          <p:cNvPr id="782" name="Graphic 781">
            <a:extLst>
              <a:ext uri="{FF2B5EF4-FFF2-40B4-BE49-F238E27FC236}">
                <a16:creationId xmlns:a16="http://schemas.microsoft.com/office/drawing/2014/main" id="{751B227F-2C61-4B65-8C34-66157960DC2A}"/>
              </a:ext>
            </a:extLst>
          </p:cNvPr>
          <p:cNvPicPr>
            <a:picLocks noChangeAspect="1"/>
          </p:cNvPicPr>
          <p:nvPr/>
        </p:nvPicPr>
        <p:blipFill>
          <a:blip r:embed="rId37">
            <a:extLst>
              <a:ext uri="{96DAC541-7B7A-43D3-8B79-37D633B846F1}">
                <asvg:svgBlip xmlns:asvg="http://schemas.microsoft.com/office/drawing/2016/SVG/main" r:embed="rId38"/>
              </a:ext>
            </a:extLst>
          </a:blip>
          <a:srcRect/>
          <a:stretch/>
        </p:blipFill>
        <p:spPr>
          <a:xfrm>
            <a:off x="2360574" y="1373513"/>
            <a:ext cx="276560" cy="274320"/>
          </a:xfrm>
          <a:prstGeom prst="rect">
            <a:avLst/>
          </a:prstGeom>
        </p:spPr>
      </p:pic>
      <p:sp>
        <p:nvSpPr>
          <p:cNvPr id="783" name="Oval 782">
            <a:extLst>
              <a:ext uri="{FF2B5EF4-FFF2-40B4-BE49-F238E27FC236}">
                <a16:creationId xmlns:a16="http://schemas.microsoft.com/office/drawing/2014/main" id="{DDC56897-F517-473D-B50C-A026A27C175F}"/>
              </a:ext>
            </a:extLst>
          </p:cNvPr>
          <p:cNvSpPr>
            <a:spLocks noChangeAspect="1"/>
          </p:cNvSpPr>
          <p:nvPr/>
        </p:nvSpPr>
        <p:spPr bwMode="auto">
          <a:xfrm>
            <a:off x="1814220" y="1443856"/>
            <a:ext cx="27656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2</a:t>
            </a:r>
          </a:p>
        </p:txBody>
      </p:sp>
      <p:sp>
        <p:nvSpPr>
          <p:cNvPr id="784" name="Oval 783">
            <a:extLst>
              <a:ext uri="{FF2B5EF4-FFF2-40B4-BE49-F238E27FC236}">
                <a16:creationId xmlns:a16="http://schemas.microsoft.com/office/drawing/2014/main" id="{8ECD35B6-164C-44FA-9139-D402A5CB9EF6}"/>
              </a:ext>
            </a:extLst>
          </p:cNvPr>
          <p:cNvSpPr>
            <a:spLocks noChangeAspect="1"/>
          </p:cNvSpPr>
          <p:nvPr/>
        </p:nvSpPr>
        <p:spPr bwMode="auto">
          <a:xfrm>
            <a:off x="4046474" y="1457010"/>
            <a:ext cx="27656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4</a:t>
            </a:r>
          </a:p>
        </p:txBody>
      </p:sp>
      <p:sp>
        <p:nvSpPr>
          <p:cNvPr id="785" name="Oval 784">
            <a:extLst>
              <a:ext uri="{FF2B5EF4-FFF2-40B4-BE49-F238E27FC236}">
                <a16:creationId xmlns:a16="http://schemas.microsoft.com/office/drawing/2014/main" id="{2DF0486E-4910-404D-90B7-F3BB36868F9E}"/>
              </a:ext>
            </a:extLst>
          </p:cNvPr>
          <p:cNvSpPr>
            <a:spLocks noChangeAspect="1"/>
          </p:cNvSpPr>
          <p:nvPr/>
        </p:nvSpPr>
        <p:spPr bwMode="auto">
          <a:xfrm>
            <a:off x="5546665" y="1443856"/>
            <a:ext cx="27656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5</a:t>
            </a:r>
          </a:p>
        </p:txBody>
      </p:sp>
      <p:sp>
        <p:nvSpPr>
          <p:cNvPr id="786" name="Oval 785">
            <a:extLst>
              <a:ext uri="{FF2B5EF4-FFF2-40B4-BE49-F238E27FC236}">
                <a16:creationId xmlns:a16="http://schemas.microsoft.com/office/drawing/2014/main" id="{BACF99EF-60B5-45E6-AC27-0888220D664A}"/>
              </a:ext>
            </a:extLst>
          </p:cNvPr>
          <p:cNvSpPr>
            <a:spLocks noChangeAspect="1"/>
          </p:cNvSpPr>
          <p:nvPr/>
        </p:nvSpPr>
        <p:spPr bwMode="auto">
          <a:xfrm>
            <a:off x="6893266" y="1457157"/>
            <a:ext cx="27656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6</a:t>
            </a:r>
          </a:p>
        </p:txBody>
      </p:sp>
      <p:sp>
        <p:nvSpPr>
          <p:cNvPr id="787" name="Oval 786">
            <a:extLst>
              <a:ext uri="{FF2B5EF4-FFF2-40B4-BE49-F238E27FC236}">
                <a16:creationId xmlns:a16="http://schemas.microsoft.com/office/drawing/2014/main" id="{16C4097C-8D5C-4060-A7AC-778D8D71B4CE}"/>
              </a:ext>
            </a:extLst>
          </p:cNvPr>
          <p:cNvSpPr>
            <a:spLocks noChangeAspect="1"/>
          </p:cNvSpPr>
          <p:nvPr/>
        </p:nvSpPr>
        <p:spPr bwMode="auto">
          <a:xfrm>
            <a:off x="4748922" y="3129877"/>
            <a:ext cx="27656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8</a:t>
            </a:r>
          </a:p>
        </p:txBody>
      </p:sp>
      <p:sp>
        <p:nvSpPr>
          <p:cNvPr id="788" name="Oval 787">
            <a:extLst>
              <a:ext uri="{FF2B5EF4-FFF2-40B4-BE49-F238E27FC236}">
                <a16:creationId xmlns:a16="http://schemas.microsoft.com/office/drawing/2014/main" id="{887C159D-0B61-4C5A-AD57-BE9C3986A176}"/>
              </a:ext>
            </a:extLst>
          </p:cNvPr>
          <p:cNvSpPr>
            <a:spLocks noChangeAspect="1"/>
          </p:cNvSpPr>
          <p:nvPr/>
        </p:nvSpPr>
        <p:spPr bwMode="auto">
          <a:xfrm>
            <a:off x="7037083" y="3205159"/>
            <a:ext cx="27656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9</a:t>
            </a:r>
          </a:p>
        </p:txBody>
      </p:sp>
      <p:sp>
        <p:nvSpPr>
          <p:cNvPr id="789" name="Oval 788">
            <a:extLst>
              <a:ext uri="{FF2B5EF4-FFF2-40B4-BE49-F238E27FC236}">
                <a16:creationId xmlns:a16="http://schemas.microsoft.com/office/drawing/2014/main" id="{CE72DA89-A364-4351-88B0-1B518E50A7B1}"/>
              </a:ext>
            </a:extLst>
          </p:cNvPr>
          <p:cNvSpPr>
            <a:spLocks noChangeAspect="1"/>
          </p:cNvSpPr>
          <p:nvPr/>
        </p:nvSpPr>
        <p:spPr bwMode="auto">
          <a:xfrm>
            <a:off x="7460332" y="3657123"/>
            <a:ext cx="27656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10</a:t>
            </a:r>
          </a:p>
        </p:txBody>
      </p:sp>
      <p:sp>
        <p:nvSpPr>
          <p:cNvPr id="790" name="Oval 789">
            <a:extLst>
              <a:ext uri="{FF2B5EF4-FFF2-40B4-BE49-F238E27FC236}">
                <a16:creationId xmlns:a16="http://schemas.microsoft.com/office/drawing/2014/main" id="{6B4D35B8-1CAD-48B8-A7A4-B1E61081A3CE}"/>
              </a:ext>
            </a:extLst>
          </p:cNvPr>
          <p:cNvSpPr>
            <a:spLocks noChangeAspect="1"/>
          </p:cNvSpPr>
          <p:nvPr/>
        </p:nvSpPr>
        <p:spPr bwMode="auto">
          <a:xfrm>
            <a:off x="5511416" y="4803029"/>
            <a:ext cx="27656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11</a:t>
            </a:r>
          </a:p>
        </p:txBody>
      </p:sp>
      <p:grpSp>
        <p:nvGrpSpPr>
          <p:cNvPr id="791" name="Group 790">
            <a:extLst>
              <a:ext uri="{FF2B5EF4-FFF2-40B4-BE49-F238E27FC236}">
                <a16:creationId xmlns:a16="http://schemas.microsoft.com/office/drawing/2014/main" id="{793B5635-1DEA-4104-8952-3A4E6BF82DE5}"/>
              </a:ext>
            </a:extLst>
          </p:cNvPr>
          <p:cNvGrpSpPr/>
          <p:nvPr/>
        </p:nvGrpSpPr>
        <p:grpSpPr>
          <a:xfrm>
            <a:off x="2656321" y="4331264"/>
            <a:ext cx="1340259" cy="825242"/>
            <a:chOff x="5862050" y="670731"/>
            <a:chExt cx="1329403" cy="825242"/>
          </a:xfrm>
        </p:grpSpPr>
        <p:sp>
          <p:nvSpPr>
            <p:cNvPr id="792" name="TextBox 23">
              <a:extLst>
                <a:ext uri="{FF2B5EF4-FFF2-40B4-BE49-F238E27FC236}">
                  <a16:creationId xmlns:a16="http://schemas.microsoft.com/office/drawing/2014/main" id="{DED96FF0-EFA9-4D6B-900D-181BC5D7EA5A}"/>
                </a:ext>
              </a:extLst>
            </p:cNvPr>
            <p:cNvSpPr txBox="1">
              <a:spLocks noChangeArrowheads="1"/>
            </p:cNvSpPr>
            <p:nvPr/>
          </p:nvSpPr>
          <p:spPr bwMode="auto">
            <a:xfrm>
              <a:off x="5862050" y="1249752"/>
              <a:ext cx="132940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Parameter Store</a:t>
              </a:r>
            </a:p>
          </p:txBody>
        </p:sp>
        <p:pic>
          <p:nvPicPr>
            <p:cNvPr id="793" name="Graphic 792">
              <a:extLst>
                <a:ext uri="{FF2B5EF4-FFF2-40B4-BE49-F238E27FC236}">
                  <a16:creationId xmlns:a16="http://schemas.microsoft.com/office/drawing/2014/main" id="{6A0B7BEC-6297-4687-9603-206B30281B6F}"/>
                </a:ext>
              </a:extLst>
            </p:cNvPr>
            <p:cNvPicPr>
              <a:picLocks noChangeAspect="1"/>
            </p:cNvPicPr>
            <p:nvPr/>
          </p:nvPicPr>
          <p:blipFill>
            <a:blip r:embed="rId39">
              <a:extLst>
                <a:ext uri="{96DAC541-7B7A-43D3-8B79-37D633B846F1}">
                  <asvg:svgBlip xmlns:asvg="http://schemas.microsoft.com/office/drawing/2016/SVG/main" r:embed="rId40"/>
                </a:ext>
              </a:extLst>
            </a:blip>
            <a:stretch>
              <a:fillRect/>
            </a:stretch>
          </p:blipFill>
          <p:spPr>
            <a:xfrm>
              <a:off x="6357354" y="845117"/>
              <a:ext cx="411480" cy="411480"/>
            </a:xfrm>
            <a:prstGeom prst="rect">
              <a:avLst/>
            </a:prstGeom>
          </p:spPr>
        </p:pic>
        <p:sp>
          <p:nvSpPr>
            <p:cNvPr id="794" name="Oval 793">
              <a:extLst>
                <a:ext uri="{FF2B5EF4-FFF2-40B4-BE49-F238E27FC236}">
                  <a16:creationId xmlns:a16="http://schemas.microsoft.com/office/drawing/2014/main" id="{D56AFFEB-707D-4852-BCD8-69AC8AC623AF}"/>
                </a:ext>
              </a:extLst>
            </p:cNvPr>
            <p:cNvSpPr>
              <a:spLocks noChangeAspect="1"/>
            </p:cNvSpPr>
            <p:nvPr/>
          </p:nvSpPr>
          <p:spPr bwMode="auto">
            <a:xfrm>
              <a:off x="5984889" y="670731"/>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12</a:t>
              </a:r>
            </a:p>
          </p:txBody>
        </p:sp>
      </p:grpSp>
      <p:grpSp>
        <p:nvGrpSpPr>
          <p:cNvPr id="795" name="Group 794">
            <a:extLst>
              <a:ext uri="{FF2B5EF4-FFF2-40B4-BE49-F238E27FC236}">
                <a16:creationId xmlns:a16="http://schemas.microsoft.com/office/drawing/2014/main" id="{CB953A6A-54D1-4A28-B651-BEF43E5E7C72}"/>
              </a:ext>
            </a:extLst>
          </p:cNvPr>
          <p:cNvGrpSpPr/>
          <p:nvPr/>
        </p:nvGrpSpPr>
        <p:grpSpPr>
          <a:xfrm>
            <a:off x="2747964" y="5386473"/>
            <a:ext cx="1072327" cy="844386"/>
            <a:chOff x="6795180" y="801412"/>
            <a:chExt cx="1063642" cy="844386"/>
          </a:xfrm>
        </p:grpSpPr>
        <p:pic>
          <p:nvPicPr>
            <p:cNvPr id="796" name="Graphic 17">
              <a:extLst>
                <a:ext uri="{FF2B5EF4-FFF2-40B4-BE49-F238E27FC236}">
                  <a16:creationId xmlns:a16="http://schemas.microsoft.com/office/drawing/2014/main" id="{A6BBF417-FAD6-4854-A2D4-1FC5EA666614}"/>
                </a:ext>
              </a:extLst>
            </p:cNvPr>
            <p:cNvPicPr>
              <a:picLocks noChangeAspect="1" noChangeArrowheads="1"/>
            </p:cNvPicPr>
            <p:nvPr/>
          </p:nvPicPr>
          <p:blipFill>
            <a:blip r:embed="rId41">
              <a:extLst>
                <a:ext uri="{96DAC541-7B7A-43D3-8B79-37D633B846F1}">
                  <asvg:svgBlip xmlns:asvg="http://schemas.microsoft.com/office/drawing/2016/SVG/main" r:embed="rId42"/>
                </a:ext>
              </a:extLst>
            </a:blip>
            <a:srcRect/>
            <a:stretch/>
          </p:blipFill>
          <p:spPr bwMode="auto">
            <a:xfrm>
              <a:off x="7189466" y="825744"/>
              <a:ext cx="41148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7" name="TextBox 9">
              <a:extLst>
                <a:ext uri="{FF2B5EF4-FFF2-40B4-BE49-F238E27FC236}">
                  <a16:creationId xmlns:a16="http://schemas.microsoft.com/office/drawing/2014/main" id="{F127B43C-2ABA-4539-9C77-15E567294E3F}"/>
                </a:ext>
              </a:extLst>
            </p:cNvPr>
            <p:cNvSpPr txBox="1">
              <a:spLocks noChangeArrowheads="1"/>
            </p:cNvSpPr>
            <p:nvPr/>
          </p:nvSpPr>
          <p:spPr bwMode="auto">
            <a:xfrm>
              <a:off x="6931591" y="1245688"/>
              <a:ext cx="9272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Amazon</a:t>
              </a:r>
              <a:br>
                <a:rPr lang="en-US" altLang="en-US" sz="1000" dirty="0">
                  <a:latin typeface="Arial" panose="020B0604020202020204" pitchFamily="34" charset="0"/>
                  <a:ea typeface="Amazon Ember" panose="020B0603020204020204" pitchFamily="34" charset="0"/>
                  <a:cs typeface="Arial" panose="020B0604020202020204" pitchFamily="34" charset="0"/>
                </a:rPr>
              </a:br>
              <a:r>
                <a:rPr lang="en-US" altLang="en-US" sz="1000" dirty="0">
                  <a:latin typeface="Arial" panose="020B0604020202020204" pitchFamily="34" charset="0"/>
                  <a:ea typeface="Amazon Ember" panose="020B0603020204020204" pitchFamily="34" charset="0"/>
                  <a:cs typeface="Arial" panose="020B0604020202020204" pitchFamily="34" charset="0"/>
                </a:rPr>
                <a:t>CloudWatch</a:t>
              </a:r>
            </a:p>
          </p:txBody>
        </p:sp>
        <p:sp>
          <p:nvSpPr>
            <p:cNvPr id="798" name="Oval 797">
              <a:extLst>
                <a:ext uri="{FF2B5EF4-FFF2-40B4-BE49-F238E27FC236}">
                  <a16:creationId xmlns:a16="http://schemas.microsoft.com/office/drawing/2014/main" id="{398201B2-0006-40C7-A27D-485F4795DF3A}"/>
                </a:ext>
              </a:extLst>
            </p:cNvPr>
            <p:cNvSpPr>
              <a:spLocks noChangeAspect="1"/>
            </p:cNvSpPr>
            <p:nvPr/>
          </p:nvSpPr>
          <p:spPr bwMode="auto">
            <a:xfrm>
              <a:off x="6795180" y="801412"/>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13</a:t>
              </a:r>
            </a:p>
          </p:txBody>
        </p:sp>
      </p:grpSp>
      <p:cxnSp>
        <p:nvCxnSpPr>
          <p:cNvPr id="799" name="Straight Arrow Connector 798">
            <a:extLst>
              <a:ext uri="{FF2B5EF4-FFF2-40B4-BE49-F238E27FC236}">
                <a16:creationId xmlns:a16="http://schemas.microsoft.com/office/drawing/2014/main" id="{B1D9818F-AEBD-4C86-AD60-9F09C9FC2220}"/>
              </a:ext>
            </a:extLst>
          </p:cNvPr>
          <p:cNvCxnSpPr>
            <a:cxnSpLocks/>
            <a:stCxn id="743" idx="3"/>
            <a:endCxn id="746" idx="1"/>
          </p:cNvCxnSpPr>
          <p:nvPr/>
        </p:nvCxnSpPr>
        <p:spPr>
          <a:xfrm>
            <a:off x="5035201" y="1775757"/>
            <a:ext cx="975455" cy="6578"/>
          </a:xfrm>
          <a:prstGeom prst="straightConnector1">
            <a:avLst/>
          </a:prstGeom>
          <a:ln w="19050">
            <a:solidFill>
              <a:schemeClr val="tx1"/>
            </a:solidFill>
            <a:headEnd type="none" w="med" len="sm"/>
            <a:tailEnd type="triangle"/>
          </a:ln>
        </p:spPr>
        <p:style>
          <a:lnRef idx="1">
            <a:schemeClr val="accent1"/>
          </a:lnRef>
          <a:fillRef idx="0">
            <a:schemeClr val="accent1"/>
          </a:fillRef>
          <a:effectRef idx="0">
            <a:schemeClr val="accent1"/>
          </a:effectRef>
          <a:fontRef idx="minor">
            <a:schemeClr val="tx1"/>
          </a:fontRef>
        </p:style>
      </p:cxnSp>
      <p:pic>
        <p:nvPicPr>
          <p:cNvPr id="801" name="Graphic 13">
            <a:extLst>
              <a:ext uri="{FF2B5EF4-FFF2-40B4-BE49-F238E27FC236}">
                <a16:creationId xmlns:a16="http://schemas.microsoft.com/office/drawing/2014/main" id="{C9A88F5F-90B8-45D6-BC53-32E0D1C1E4FC}"/>
              </a:ext>
            </a:extLst>
          </p:cNvPr>
          <p:cNvPicPr>
            <a:picLocks noChangeAspect="1" noChangeArrowheads="1"/>
          </p:cNvPicPr>
          <p:nvPr/>
        </p:nvPicPr>
        <p:blipFill>
          <a:blip r:embed="rId43">
            <a:extLst>
              <a:ext uri="{96DAC541-7B7A-43D3-8B79-37D633B846F1}">
                <asvg:svgBlip xmlns:asvg="http://schemas.microsoft.com/office/drawing/2016/SVG/main" r:embed="rId44"/>
              </a:ext>
            </a:extLst>
          </a:blip>
          <a:srcRect/>
          <a:stretch/>
        </p:blipFill>
        <p:spPr bwMode="auto">
          <a:xfrm>
            <a:off x="3160418" y="3142365"/>
            <a:ext cx="41484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2" name="Rectangle 801">
            <a:extLst>
              <a:ext uri="{FF2B5EF4-FFF2-40B4-BE49-F238E27FC236}">
                <a16:creationId xmlns:a16="http://schemas.microsoft.com/office/drawing/2014/main" id="{FA79E12C-44F8-44B3-9730-6210CE104B5F}"/>
              </a:ext>
            </a:extLst>
          </p:cNvPr>
          <p:cNvSpPr/>
          <p:nvPr/>
        </p:nvSpPr>
        <p:spPr>
          <a:xfrm>
            <a:off x="2675095" y="3098994"/>
            <a:ext cx="1370692" cy="794770"/>
          </a:xfrm>
          <a:prstGeom prst="rect">
            <a:avLst/>
          </a:prstGeom>
          <a:noFill/>
          <a:ln w="1905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950" dirty="0">
                <a:solidFill>
                  <a:schemeClr val="tx1"/>
                </a:solidFill>
                <a:latin typeface="Arial" panose="020B0604020202020204" pitchFamily="34" charset="0"/>
                <a:cs typeface="Arial" panose="020B0604020202020204" pitchFamily="34" charset="0"/>
              </a:rPr>
              <a:t>AWS</a:t>
            </a:r>
          </a:p>
          <a:p>
            <a:pPr algn="ctr"/>
            <a:r>
              <a:rPr lang="en-US" sz="950" dirty="0">
                <a:solidFill>
                  <a:schemeClr val="tx1"/>
                </a:solidFill>
                <a:latin typeface="Arial" panose="020B0604020202020204" pitchFamily="34" charset="0"/>
                <a:cs typeface="Arial" panose="020B0604020202020204" pitchFamily="34" charset="0"/>
              </a:rPr>
              <a:t>Management Console</a:t>
            </a:r>
          </a:p>
        </p:txBody>
      </p:sp>
      <p:sp>
        <p:nvSpPr>
          <p:cNvPr id="803" name="Oval 802">
            <a:extLst>
              <a:ext uri="{FF2B5EF4-FFF2-40B4-BE49-F238E27FC236}">
                <a16:creationId xmlns:a16="http://schemas.microsoft.com/office/drawing/2014/main" id="{996E31F9-18EF-4A59-997F-F7109EAA8213}"/>
              </a:ext>
            </a:extLst>
          </p:cNvPr>
          <p:cNvSpPr>
            <a:spLocks noChangeAspect="1"/>
          </p:cNvSpPr>
          <p:nvPr/>
        </p:nvSpPr>
        <p:spPr bwMode="auto">
          <a:xfrm>
            <a:off x="2735286" y="3168671"/>
            <a:ext cx="27656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3</a:t>
            </a:r>
          </a:p>
        </p:txBody>
      </p:sp>
      <p:sp>
        <p:nvSpPr>
          <p:cNvPr id="804" name="TextBox 803">
            <a:extLst>
              <a:ext uri="{FF2B5EF4-FFF2-40B4-BE49-F238E27FC236}">
                <a16:creationId xmlns:a16="http://schemas.microsoft.com/office/drawing/2014/main" id="{71FB8A77-1732-4559-A6B3-6A820A301A6D}"/>
              </a:ext>
            </a:extLst>
          </p:cNvPr>
          <p:cNvSpPr txBox="1"/>
          <p:nvPr/>
        </p:nvSpPr>
        <p:spPr>
          <a:xfrm>
            <a:off x="2456447" y="3872622"/>
            <a:ext cx="1813826" cy="246221"/>
          </a:xfrm>
          <a:prstGeom prst="rect">
            <a:avLst/>
          </a:prstGeom>
          <a:noFill/>
        </p:spPr>
        <p:txBody>
          <a:bodyPr wrap="square" rtlCol="0">
            <a:spAutoFit/>
          </a:bodyPr>
          <a:lstStyle/>
          <a:p>
            <a:pPr algn="ctr"/>
            <a:r>
              <a:rPr lang="en-US" sz="1000" i="1" dirty="0">
                <a:latin typeface="Arial" panose="020B0604020202020204" pitchFamily="34" charset="0"/>
                <a:cs typeface="Arial" panose="020B0604020202020204" pitchFamily="34" charset="0"/>
              </a:rPr>
              <a:t>External Job Submission</a:t>
            </a:r>
          </a:p>
        </p:txBody>
      </p:sp>
      <p:cxnSp>
        <p:nvCxnSpPr>
          <p:cNvPr id="806" name="Connector: Elbow 805">
            <a:extLst>
              <a:ext uri="{FF2B5EF4-FFF2-40B4-BE49-F238E27FC236}">
                <a16:creationId xmlns:a16="http://schemas.microsoft.com/office/drawing/2014/main" id="{213B9F70-FB25-45BA-A0DE-1674697E312C}"/>
              </a:ext>
            </a:extLst>
          </p:cNvPr>
          <p:cNvCxnSpPr>
            <a:cxnSpLocks/>
            <a:stCxn id="743" idx="1"/>
            <a:endCxn id="757" idx="3"/>
          </p:cNvCxnSpPr>
          <p:nvPr/>
        </p:nvCxnSpPr>
        <p:spPr>
          <a:xfrm rot="10800000">
            <a:off x="1713881" y="1772241"/>
            <a:ext cx="2906481" cy="3516"/>
          </a:xfrm>
          <a:prstGeom prst="bentConnector3">
            <a:avLst>
              <a:gd name="adj1" fmla="val 50000"/>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7" name="Connector: Elbow 806">
            <a:extLst>
              <a:ext uri="{FF2B5EF4-FFF2-40B4-BE49-F238E27FC236}">
                <a16:creationId xmlns:a16="http://schemas.microsoft.com/office/drawing/2014/main" id="{0AFE0042-003E-4F0F-8032-0C1B8D268593}"/>
              </a:ext>
            </a:extLst>
          </p:cNvPr>
          <p:cNvCxnSpPr>
            <a:cxnSpLocks/>
            <a:stCxn id="813" idx="1"/>
          </p:cNvCxnSpPr>
          <p:nvPr/>
        </p:nvCxnSpPr>
        <p:spPr>
          <a:xfrm rot="10800000">
            <a:off x="1713880" y="1891972"/>
            <a:ext cx="1480254" cy="327099"/>
          </a:xfrm>
          <a:prstGeom prst="bentConnector3">
            <a:avLst>
              <a:gd name="adj1" fmla="val 50000"/>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1" name="Straight Arrow Connector 810">
            <a:extLst>
              <a:ext uri="{FF2B5EF4-FFF2-40B4-BE49-F238E27FC236}">
                <a16:creationId xmlns:a16="http://schemas.microsoft.com/office/drawing/2014/main" id="{BDDB78FB-ACA5-47F8-8A53-CE6AFCC5858D}"/>
              </a:ext>
            </a:extLst>
          </p:cNvPr>
          <p:cNvCxnSpPr>
            <a:cxnSpLocks/>
            <a:stCxn id="746" idx="3"/>
          </p:cNvCxnSpPr>
          <p:nvPr/>
        </p:nvCxnSpPr>
        <p:spPr>
          <a:xfrm>
            <a:off x="6425496" y="1782335"/>
            <a:ext cx="1199065" cy="0"/>
          </a:xfrm>
          <a:prstGeom prst="straightConnector1">
            <a:avLst/>
          </a:prstGeom>
          <a:ln w="19050">
            <a:solidFill>
              <a:schemeClr val="tx1"/>
            </a:solidFill>
            <a:headEnd type="none" w="med" len="sm"/>
            <a:tailEnd type="triangle"/>
          </a:ln>
        </p:spPr>
        <p:style>
          <a:lnRef idx="1">
            <a:schemeClr val="accent1"/>
          </a:lnRef>
          <a:fillRef idx="0">
            <a:schemeClr val="accent1"/>
          </a:fillRef>
          <a:effectRef idx="0">
            <a:schemeClr val="accent1"/>
          </a:effectRef>
          <a:fontRef idx="minor">
            <a:schemeClr val="tx1"/>
          </a:fontRef>
        </p:style>
      </p:cxnSp>
      <p:grpSp>
        <p:nvGrpSpPr>
          <p:cNvPr id="812" name="Group 811">
            <a:extLst>
              <a:ext uri="{FF2B5EF4-FFF2-40B4-BE49-F238E27FC236}">
                <a16:creationId xmlns:a16="http://schemas.microsoft.com/office/drawing/2014/main" id="{CE139AC0-A179-4673-8F67-BB27BA326D07}"/>
              </a:ext>
            </a:extLst>
          </p:cNvPr>
          <p:cNvGrpSpPr/>
          <p:nvPr/>
        </p:nvGrpSpPr>
        <p:grpSpPr>
          <a:xfrm>
            <a:off x="2679728" y="2047050"/>
            <a:ext cx="1389880" cy="894825"/>
            <a:chOff x="6662440" y="1884447"/>
            <a:chExt cx="1583937" cy="1070233"/>
          </a:xfrm>
        </p:grpSpPr>
        <p:pic>
          <p:nvPicPr>
            <p:cNvPr id="813" name="Graphic 19">
              <a:extLst>
                <a:ext uri="{FF2B5EF4-FFF2-40B4-BE49-F238E27FC236}">
                  <a16:creationId xmlns:a16="http://schemas.microsoft.com/office/drawing/2014/main" id="{CAE4CC2F-79E6-48B1-AA3E-D516376A3BF7}"/>
                </a:ext>
              </a:extLst>
            </p:cNvPr>
            <p:cNvPicPr>
              <a:picLocks noChangeAspect="1" noChangeArrowheads="1"/>
            </p:cNvPicPr>
            <p:nvPr/>
          </p:nvPicPr>
          <p:blipFill>
            <a:blip r:embed="rId45">
              <a:extLst>
                <a:ext uri="{96DAC541-7B7A-43D3-8B79-37D633B846F1}">
                  <asvg:svgBlip xmlns:asvg="http://schemas.microsoft.com/office/drawing/2016/SVG/main" r:embed="rId46"/>
                </a:ext>
              </a:extLst>
            </a:blip>
            <a:srcRect/>
            <a:stretch/>
          </p:blipFill>
          <p:spPr bwMode="auto">
            <a:xfrm>
              <a:off x="7248668" y="1884447"/>
              <a:ext cx="41148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4" name="TextBox 12">
              <a:extLst>
                <a:ext uri="{FF2B5EF4-FFF2-40B4-BE49-F238E27FC236}">
                  <a16:creationId xmlns:a16="http://schemas.microsoft.com/office/drawing/2014/main" id="{CAA918E5-42E9-49A9-9357-8C02E9F30D66}"/>
                </a:ext>
              </a:extLst>
            </p:cNvPr>
            <p:cNvSpPr txBox="1">
              <a:spLocks noChangeArrowheads="1"/>
            </p:cNvSpPr>
            <p:nvPr/>
          </p:nvSpPr>
          <p:spPr bwMode="auto">
            <a:xfrm>
              <a:off x="6662440" y="2292085"/>
              <a:ext cx="1583937" cy="662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solidFill>
                    <a:sysClr val="windowText" lastClr="000000"/>
                  </a:solidFill>
                  <a:latin typeface="Arial" panose="020B0604020202020204" pitchFamily="34" charset="0"/>
                  <a:ea typeface="Amazon Ember" panose="020B0603020204020204" pitchFamily="34" charset="0"/>
                  <a:cs typeface="Arial" panose="020B0604020202020204" pitchFamily="34" charset="0"/>
                </a:rPr>
                <a:t>AWS</a:t>
              </a:r>
            </a:p>
            <a:p>
              <a:pPr algn="ctr" eaLnBrk="1" hangingPunct="1"/>
              <a:r>
                <a:rPr lang="en-US" altLang="en-US" sz="1000" dirty="0">
                  <a:solidFill>
                    <a:sysClr val="windowText" lastClr="000000"/>
                  </a:solidFill>
                  <a:latin typeface="Arial" panose="020B0604020202020204" pitchFamily="34" charset="0"/>
                  <a:ea typeface="Amazon Ember" panose="020B0603020204020204" pitchFamily="34" charset="0"/>
                  <a:cs typeface="Arial" panose="020B0604020202020204" pitchFamily="34" charset="0"/>
                </a:rPr>
                <a:t>Identity and Access Management (IAM)</a:t>
              </a:r>
            </a:p>
          </p:txBody>
        </p:sp>
      </p:grpSp>
      <p:sp>
        <p:nvSpPr>
          <p:cNvPr id="809" name="Rectangle 808">
            <a:extLst>
              <a:ext uri="{FF2B5EF4-FFF2-40B4-BE49-F238E27FC236}">
                <a16:creationId xmlns:a16="http://schemas.microsoft.com/office/drawing/2014/main" id="{49895919-7732-4C2A-9459-2ED09022B37F}"/>
              </a:ext>
            </a:extLst>
          </p:cNvPr>
          <p:cNvSpPr/>
          <p:nvPr/>
        </p:nvSpPr>
        <p:spPr>
          <a:xfrm>
            <a:off x="4432151" y="2660275"/>
            <a:ext cx="4129698" cy="3570584"/>
          </a:xfrm>
          <a:prstGeom prst="rect">
            <a:avLst/>
          </a:prstGeom>
          <a:noFill/>
          <a:ln w="15875">
            <a:solidFill>
              <a:srgbClr val="E7157B"/>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endParaRPr lang="en-US" sz="1050" dirty="0">
              <a:solidFill>
                <a:schemeClr val="tx1"/>
              </a:solidFill>
              <a:latin typeface="Arial" panose="020B0604020202020204" pitchFamily="34" charset="0"/>
              <a:cs typeface="Arial" panose="020B0604020202020204" pitchFamily="34" charset="0"/>
            </a:endParaRPr>
          </a:p>
        </p:txBody>
      </p:sp>
      <p:sp>
        <p:nvSpPr>
          <p:cNvPr id="810" name="Oval 809">
            <a:extLst>
              <a:ext uri="{FF2B5EF4-FFF2-40B4-BE49-F238E27FC236}">
                <a16:creationId xmlns:a16="http://schemas.microsoft.com/office/drawing/2014/main" id="{2C8E3E01-2563-46CB-A601-758340B67E6C}"/>
              </a:ext>
            </a:extLst>
          </p:cNvPr>
          <p:cNvSpPr>
            <a:spLocks noChangeAspect="1"/>
          </p:cNvSpPr>
          <p:nvPr/>
        </p:nvSpPr>
        <p:spPr bwMode="auto">
          <a:xfrm>
            <a:off x="5870216" y="2348629"/>
            <a:ext cx="27656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7</a:t>
            </a:r>
          </a:p>
        </p:txBody>
      </p:sp>
      <p:sp>
        <p:nvSpPr>
          <p:cNvPr id="816" name="Oval 815">
            <a:extLst>
              <a:ext uri="{FF2B5EF4-FFF2-40B4-BE49-F238E27FC236}">
                <a16:creationId xmlns:a16="http://schemas.microsoft.com/office/drawing/2014/main" id="{6B19E738-4BC6-4AD5-AAFC-FFAC29338A7D}"/>
              </a:ext>
            </a:extLst>
          </p:cNvPr>
          <p:cNvSpPr>
            <a:spLocks noChangeAspect="1"/>
          </p:cNvSpPr>
          <p:nvPr/>
        </p:nvSpPr>
        <p:spPr bwMode="auto">
          <a:xfrm>
            <a:off x="8917153" y="2723963"/>
            <a:ext cx="27656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6</a:t>
            </a:r>
          </a:p>
        </p:txBody>
      </p:sp>
      <p:sp>
        <p:nvSpPr>
          <p:cNvPr id="817" name="Oval 816">
            <a:extLst>
              <a:ext uri="{FF2B5EF4-FFF2-40B4-BE49-F238E27FC236}">
                <a16:creationId xmlns:a16="http://schemas.microsoft.com/office/drawing/2014/main" id="{E2C4A0F0-4FA0-403E-94D5-F4B57C165097}"/>
              </a:ext>
            </a:extLst>
          </p:cNvPr>
          <p:cNvSpPr>
            <a:spLocks noChangeAspect="1"/>
          </p:cNvSpPr>
          <p:nvPr/>
        </p:nvSpPr>
        <p:spPr bwMode="auto">
          <a:xfrm>
            <a:off x="8917153" y="5140069"/>
            <a:ext cx="27656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11</a:t>
            </a:r>
          </a:p>
        </p:txBody>
      </p:sp>
      <p:sp>
        <p:nvSpPr>
          <p:cNvPr id="818" name="Oval 817">
            <a:extLst>
              <a:ext uri="{FF2B5EF4-FFF2-40B4-BE49-F238E27FC236}">
                <a16:creationId xmlns:a16="http://schemas.microsoft.com/office/drawing/2014/main" id="{1B5E7704-DB90-491C-8D0D-40FB976C96CF}"/>
              </a:ext>
            </a:extLst>
          </p:cNvPr>
          <p:cNvSpPr>
            <a:spLocks noChangeAspect="1"/>
          </p:cNvSpPr>
          <p:nvPr/>
        </p:nvSpPr>
        <p:spPr bwMode="auto">
          <a:xfrm>
            <a:off x="8917153" y="5808952"/>
            <a:ext cx="27656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12</a:t>
            </a:r>
          </a:p>
        </p:txBody>
      </p:sp>
      <p:sp>
        <p:nvSpPr>
          <p:cNvPr id="819" name="Oval 818">
            <a:extLst>
              <a:ext uri="{FF2B5EF4-FFF2-40B4-BE49-F238E27FC236}">
                <a16:creationId xmlns:a16="http://schemas.microsoft.com/office/drawing/2014/main" id="{7534BBA3-BD41-40F6-8CCB-C3BA86A9A156}"/>
              </a:ext>
            </a:extLst>
          </p:cNvPr>
          <p:cNvSpPr>
            <a:spLocks noChangeAspect="1"/>
          </p:cNvSpPr>
          <p:nvPr/>
        </p:nvSpPr>
        <p:spPr bwMode="auto">
          <a:xfrm>
            <a:off x="8917153" y="6423492"/>
            <a:ext cx="27656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13</a:t>
            </a:r>
          </a:p>
        </p:txBody>
      </p:sp>
      <p:sp>
        <p:nvSpPr>
          <p:cNvPr id="8" name="Oval 7">
            <a:extLst>
              <a:ext uri="{FF2B5EF4-FFF2-40B4-BE49-F238E27FC236}">
                <a16:creationId xmlns:a16="http://schemas.microsoft.com/office/drawing/2014/main" id="{2814D95A-F118-6A86-2FF5-7C6815316A50}"/>
              </a:ext>
            </a:extLst>
          </p:cNvPr>
          <p:cNvSpPr>
            <a:spLocks noChangeAspect="1"/>
          </p:cNvSpPr>
          <p:nvPr/>
        </p:nvSpPr>
        <p:spPr bwMode="auto">
          <a:xfrm>
            <a:off x="2551903" y="1871644"/>
            <a:ext cx="27656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1</a:t>
            </a:r>
          </a:p>
        </p:txBody>
      </p:sp>
      <p:sp>
        <p:nvSpPr>
          <p:cNvPr id="5" name="Rectangle 4">
            <a:extLst>
              <a:ext uri="{FF2B5EF4-FFF2-40B4-BE49-F238E27FC236}">
                <a16:creationId xmlns:a16="http://schemas.microsoft.com/office/drawing/2014/main" id="{F25AD92B-C654-4086-BADF-65A2526FEDE9}"/>
              </a:ext>
            </a:extLst>
          </p:cNvPr>
          <p:cNvSpPr/>
          <p:nvPr/>
        </p:nvSpPr>
        <p:spPr>
          <a:xfrm>
            <a:off x="4657647" y="2635690"/>
            <a:ext cx="1486304" cy="261610"/>
          </a:xfrm>
          <a:prstGeom prst="rect">
            <a:avLst/>
          </a:prstGeom>
        </p:spPr>
        <p:txBody>
          <a:bodyPr wrap="none">
            <a:spAutoFit/>
          </a:bodyPr>
          <a:lstStyle/>
          <a:p>
            <a:pPr>
              <a:defRPr/>
            </a:pPr>
            <a:r>
              <a:rPr lang="en-US" sz="1100" dirty="0">
                <a:latin typeface="Arial" panose="020B0604020202020204" pitchFamily="34" charset="0"/>
                <a:cs typeface="Arial" panose="020B0604020202020204" pitchFamily="34" charset="0"/>
              </a:rPr>
              <a:t>AWS Step Functions</a:t>
            </a:r>
          </a:p>
        </p:txBody>
      </p:sp>
      <p:cxnSp>
        <p:nvCxnSpPr>
          <p:cNvPr id="7" name="Connector: Elbow 6">
            <a:extLst>
              <a:ext uri="{FF2B5EF4-FFF2-40B4-BE49-F238E27FC236}">
                <a16:creationId xmlns:a16="http://schemas.microsoft.com/office/drawing/2014/main" id="{134703F8-EF58-42AF-8ED3-B6F3959C0DE9}"/>
              </a:ext>
            </a:extLst>
          </p:cNvPr>
          <p:cNvCxnSpPr>
            <a:cxnSpLocks/>
            <a:stCxn id="766" idx="3"/>
            <a:endCxn id="754" idx="1"/>
          </p:cNvCxnSpPr>
          <p:nvPr/>
        </p:nvCxnSpPr>
        <p:spPr>
          <a:xfrm>
            <a:off x="5449817" y="5228279"/>
            <a:ext cx="899556" cy="432514"/>
          </a:xfrm>
          <a:prstGeom prst="bentConnector3">
            <a:avLst>
              <a:gd name="adj1" fmla="val 48645"/>
            </a:avLst>
          </a:prstGeom>
          <a:ln w="19050">
            <a:solidFill>
              <a:schemeClr val="bg1">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DE30E026-7D81-4C4E-8576-5584BC0CCA26}"/>
              </a:ext>
            </a:extLst>
          </p:cNvPr>
          <p:cNvCxnSpPr>
            <a:cxnSpLocks/>
          </p:cNvCxnSpPr>
          <p:nvPr/>
        </p:nvCxnSpPr>
        <p:spPr>
          <a:xfrm rot="10800000" flipH="1">
            <a:off x="5437326" y="4850485"/>
            <a:ext cx="905585" cy="384390"/>
          </a:xfrm>
          <a:prstGeom prst="bentConnector3">
            <a:avLst>
              <a:gd name="adj1" fmla="val 49579"/>
            </a:avLst>
          </a:prstGeom>
          <a:ln w="19050">
            <a:solidFill>
              <a:schemeClr val="bg1">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7A8A1B58-DAD5-4EA7-8DBD-FA878CC6C5A6}"/>
              </a:ext>
            </a:extLst>
          </p:cNvPr>
          <p:cNvCxnSpPr>
            <a:stCxn id="750" idx="3"/>
            <a:endCxn id="763" idx="1"/>
          </p:cNvCxnSpPr>
          <p:nvPr/>
        </p:nvCxnSpPr>
        <p:spPr>
          <a:xfrm flipV="1">
            <a:off x="5418590" y="3124475"/>
            <a:ext cx="911276" cy="454984"/>
          </a:xfrm>
          <a:prstGeom prst="bentConnector3">
            <a:avLst>
              <a:gd name="adj1" fmla="val 40635"/>
            </a:avLst>
          </a:prstGeom>
          <a:ln w="19050">
            <a:solidFill>
              <a:schemeClr val="bg1">
                <a:lumMod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A08AAA59-D513-4D63-ABED-9A1F7E8EDB0C}"/>
              </a:ext>
            </a:extLst>
          </p:cNvPr>
          <p:cNvCxnSpPr>
            <a:stCxn id="750" idx="3"/>
            <a:endCxn id="759" idx="1"/>
          </p:cNvCxnSpPr>
          <p:nvPr/>
        </p:nvCxnSpPr>
        <p:spPr>
          <a:xfrm>
            <a:off x="5418590" y="3579459"/>
            <a:ext cx="929651" cy="395423"/>
          </a:xfrm>
          <a:prstGeom prst="bentConnector3">
            <a:avLst>
              <a:gd name="adj1" fmla="val 40093"/>
            </a:avLst>
          </a:prstGeom>
          <a:ln w="19050">
            <a:solidFill>
              <a:schemeClr val="bg1">
                <a:lumMod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09CE8509-2B39-47D9-8519-99BD53696B53}"/>
              </a:ext>
            </a:extLst>
          </p:cNvPr>
          <p:cNvCxnSpPr>
            <a:stCxn id="745" idx="2"/>
            <a:endCxn id="750" idx="0"/>
          </p:cNvCxnSpPr>
          <p:nvPr/>
        </p:nvCxnSpPr>
        <p:spPr>
          <a:xfrm rot="5400000">
            <a:off x="5220435" y="2376691"/>
            <a:ext cx="987764" cy="1006293"/>
          </a:xfrm>
          <a:prstGeom prst="bentConnector3">
            <a:avLst>
              <a:gd name="adj1" fmla="val 61322"/>
            </a:avLst>
          </a:prstGeom>
          <a:ln w="19050">
            <a:solidFill>
              <a:schemeClr val="bg1">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CA9A4D26-F3FA-48A4-84CE-ACFF53C5E431}"/>
              </a:ext>
            </a:extLst>
          </p:cNvPr>
          <p:cNvCxnSpPr>
            <a:cxnSpLocks/>
          </p:cNvCxnSpPr>
          <p:nvPr/>
        </p:nvCxnSpPr>
        <p:spPr>
          <a:xfrm flipV="1">
            <a:off x="4045787" y="1859577"/>
            <a:ext cx="574574" cy="1720622"/>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1" name="Rectangle 150">
            <a:extLst>
              <a:ext uri="{FF2B5EF4-FFF2-40B4-BE49-F238E27FC236}">
                <a16:creationId xmlns:a16="http://schemas.microsoft.com/office/drawing/2014/main" id="{BFC1FFA6-CF0E-47D2-856A-B2C761C0B2F3}"/>
              </a:ext>
            </a:extLst>
          </p:cNvPr>
          <p:cNvSpPr/>
          <p:nvPr/>
        </p:nvSpPr>
        <p:spPr>
          <a:xfrm>
            <a:off x="4699932" y="2892852"/>
            <a:ext cx="3726047" cy="1658002"/>
          </a:xfrm>
          <a:prstGeom prst="rect">
            <a:avLst/>
          </a:prstGeom>
          <a:noFill/>
          <a:ln w="1905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950" dirty="0">
              <a:solidFill>
                <a:schemeClr val="tx1"/>
              </a:solidFill>
              <a:latin typeface="Arial" panose="020B0604020202020204" pitchFamily="34" charset="0"/>
              <a:cs typeface="Arial" panose="020B0604020202020204" pitchFamily="34" charset="0"/>
            </a:endParaRPr>
          </a:p>
        </p:txBody>
      </p:sp>
      <p:sp>
        <p:nvSpPr>
          <p:cNvPr id="155" name="Rectangle 154">
            <a:extLst>
              <a:ext uri="{FF2B5EF4-FFF2-40B4-BE49-F238E27FC236}">
                <a16:creationId xmlns:a16="http://schemas.microsoft.com/office/drawing/2014/main" id="{EC11F6FB-AE90-4FEA-95D9-E3FBCBE5CE93}"/>
              </a:ext>
            </a:extLst>
          </p:cNvPr>
          <p:cNvSpPr/>
          <p:nvPr/>
        </p:nvSpPr>
        <p:spPr>
          <a:xfrm>
            <a:off x="6994068" y="2867468"/>
            <a:ext cx="1462260" cy="430887"/>
          </a:xfrm>
          <a:prstGeom prst="rect">
            <a:avLst/>
          </a:prstGeom>
        </p:spPr>
        <p:txBody>
          <a:bodyPr wrap="none">
            <a:spAutoFit/>
          </a:bodyPr>
          <a:lstStyle/>
          <a:p>
            <a:pPr algn="r">
              <a:defRPr/>
            </a:pPr>
            <a:r>
              <a:rPr lang="en-US" sz="1050" dirty="0">
                <a:solidFill>
                  <a:srgbClr val="00B0F0"/>
                </a:solidFill>
                <a:latin typeface="Arial" panose="020B0604020202020204" pitchFamily="34" charset="0"/>
                <a:cs typeface="Arial" panose="020B0604020202020204" pitchFamily="34" charset="0"/>
              </a:rPr>
              <a:t>Amazon </a:t>
            </a:r>
            <a:r>
              <a:rPr lang="en-US" sz="1050" dirty="0" err="1">
                <a:solidFill>
                  <a:srgbClr val="00B0F0"/>
                </a:solidFill>
                <a:latin typeface="Arial" panose="020B0604020202020204" pitchFamily="34" charset="0"/>
                <a:cs typeface="Arial" panose="020B0604020202020204" pitchFamily="34" charset="0"/>
              </a:rPr>
              <a:t>SageMaker</a:t>
            </a:r>
            <a:endParaRPr lang="en-US" sz="1050" dirty="0">
              <a:solidFill>
                <a:srgbClr val="00B0F0"/>
              </a:solidFill>
              <a:latin typeface="Arial" panose="020B0604020202020204" pitchFamily="34" charset="0"/>
              <a:cs typeface="Arial" panose="020B0604020202020204" pitchFamily="34" charset="0"/>
            </a:endParaRPr>
          </a:p>
          <a:p>
            <a:pPr algn="r">
              <a:defRPr/>
            </a:pPr>
            <a:r>
              <a:rPr lang="en-US" sz="1050" dirty="0">
                <a:solidFill>
                  <a:srgbClr val="00B0F0"/>
                </a:solidFill>
                <a:latin typeface="Arial" panose="020B0604020202020204" pitchFamily="34" charset="0"/>
                <a:cs typeface="Arial" panose="020B0604020202020204" pitchFamily="34" charset="0"/>
              </a:rPr>
              <a:t>Training Job</a:t>
            </a:r>
          </a:p>
        </p:txBody>
      </p:sp>
      <p:pic>
        <p:nvPicPr>
          <p:cNvPr id="156" name="Graphic 155">
            <a:extLst>
              <a:ext uri="{FF2B5EF4-FFF2-40B4-BE49-F238E27FC236}">
                <a16:creationId xmlns:a16="http://schemas.microsoft.com/office/drawing/2014/main" id="{EE478709-E44F-4F08-B0EC-BCB25D94C8BA}"/>
              </a:ext>
            </a:extLst>
          </p:cNvPr>
          <p:cNvPicPr>
            <a:picLocks noChangeAspect="1"/>
          </p:cNvPicPr>
          <p:nvPr/>
        </p:nvPicPr>
        <p:blipFill>
          <a:blip r:embed="rId47">
            <a:extLst>
              <a:ext uri="{96DAC541-7B7A-43D3-8B79-37D633B846F1}">
                <asvg:svgBlip xmlns:asvg="http://schemas.microsoft.com/office/drawing/2016/SVG/main" r:embed="rId48"/>
              </a:ext>
            </a:extLst>
          </a:blip>
          <a:srcRect/>
          <a:stretch/>
        </p:blipFill>
        <p:spPr>
          <a:xfrm>
            <a:off x="2257072" y="985613"/>
            <a:ext cx="274320" cy="274320"/>
          </a:xfrm>
          <a:prstGeom prst="rect">
            <a:avLst/>
          </a:prstGeom>
        </p:spPr>
      </p:pic>
      <p:cxnSp>
        <p:nvCxnSpPr>
          <p:cNvPr id="159" name="Straight Arrow Connector 158">
            <a:extLst>
              <a:ext uri="{FF2B5EF4-FFF2-40B4-BE49-F238E27FC236}">
                <a16:creationId xmlns:a16="http://schemas.microsoft.com/office/drawing/2014/main" id="{E48E6953-649F-4554-AC3F-2CC2E3B9C28C}"/>
              </a:ext>
            </a:extLst>
          </p:cNvPr>
          <p:cNvCxnSpPr>
            <a:cxnSpLocks/>
          </p:cNvCxnSpPr>
          <p:nvPr/>
        </p:nvCxnSpPr>
        <p:spPr>
          <a:xfrm>
            <a:off x="477308" y="1772240"/>
            <a:ext cx="821732" cy="1"/>
          </a:xfrm>
          <a:prstGeom prst="straightConnector1">
            <a:avLst/>
          </a:prstGeom>
          <a:ln w="19050">
            <a:solidFill>
              <a:schemeClr val="bg1">
                <a:lumMod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62" name="Group 161">
            <a:extLst>
              <a:ext uri="{FF2B5EF4-FFF2-40B4-BE49-F238E27FC236}">
                <a16:creationId xmlns:a16="http://schemas.microsoft.com/office/drawing/2014/main" id="{BFF38BA1-28ED-4EEC-AC31-F869112E3865}"/>
              </a:ext>
            </a:extLst>
          </p:cNvPr>
          <p:cNvGrpSpPr/>
          <p:nvPr/>
        </p:nvGrpSpPr>
        <p:grpSpPr>
          <a:xfrm>
            <a:off x="-162087" y="1605212"/>
            <a:ext cx="1073150" cy="609356"/>
            <a:chOff x="-139388" y="3440198"/>
            <a:chExt cx="1073150" cy="609356"/>
          </a:xfrm>
        </p:grpSpPr>
        <p:pic>
          <p:nvPicPr>
            <p:cNvPr id="163" name="Graphic 22">
              <a:extLst>
                <a:ext uri="{FF2B5EF4-FFF2-40B4-BE49-F238E27FC236}">
                  <a16:creationId xmlns:a16="http://schemas.microsoft.com/office/drawing/2014/main" id="{CDBC428F-F754-4BD9-A2AF-8CA64AC0967E}"/>
                </a:ext>
              </a:extLst>
            </p:cNvPr>
            <p:cNvPicPr>
              <a:picLocks noChangeAspect="1" noChangeArrowheads="1"/>
            </p:cNvPicPr>
            <p:nvPr/>
          </p:nvPicPr>
          <p:blipFill>
            <a:blip r:embed="rId49">
              <a:extLst>
                <a:ext uri="{96DAC541-7B7A-43D3-8B79-37D633B846F1}">
                  <asvg:svgBlip xmlns:asvg="http://schemas.microsoft.com/office/drawing/2016/SVG/main" r:embed="rId50"/>
                </a:ext>
              </a:extLst>
            </a:blip>
            <a:srcRect/>
            <a:stretch/>
          </p:blipFill>
          <p:spPr bwMode="auto">
            <a:xfrm>
              <a:off x="202765" y="3440198"/>
              <a:ext cx="3657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 name="TextBox 39">
              <a:extLst>
                <a:ext uri="{FF2B5EF4-FFF2-40B4-BE49-F238E27FC236}">
                  <a16:creationId xmlns:a16="http://schemas.microsoft.com/office/drawing/2014/main" id="{1A2889FF-8BB1-4819-9D59-8E373FB79E5E}"/>
                </a:ext>
              </a:extLst>
            </p:cNvPr>
            <p:cNvSpPr txBox="1">
              <a:spLocks noChangeArrowheads="1"/>
            </p:cNvSpPr>
            <p:nvPr/>
          </p:nvSpPr>
          <p:spPr bwMode="auto">
            <a:xfrm>
              <a:off x="-139388" y="3818722"/>
              <a:ext cx="107315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900" dirty="0">
                  <a:latin typeface="Amazon Ember" panose="020B0603020204020204" pitchFamily="34" charset="0"/>
                  <a:ea typeface="Amazon Ember" panose="020B0603020204020204" pitchFamily="34" charset="0"/>
                  <a:cs typeface="Amazon Ember" panose="020B0603020204020204" pitchFamily="34" charset="0"/>
                </a:rPr>
                <a:t>User</a:t>
              </a:r>
            </a:p>
          </p:txBody>
        </p:sp>
      </p:grpSp>
    </p:spTree>
    <p:extLst>
      <p:ext uri="{BB962C8B-B14F-4D97-AF65-F5344CB8AC3E}">
        <p14:creationId xmlns:p14="http://schemas.microsoft.com/office/powerpoint/2010/main" val="3006661404"/>
      </p:ext>
    </p:extLst>
  </p:cSld>
  <p:clrMapOvr>
    <a:masterClrMapping/>
  </p:clrMapOvr>
</p:sld>
</file>

<file path=ppt/theme/theme1.xml><?xml version="1.0" encoding="utf-8"?>
<a:theme xmlns:a="http://schemas.openxmlformats.org/drawingml/2006/main" name="Office Theme">
  <a:themeElements>
    <a:clrScheme name="AWS-architecture-icons">
      <a:dk1>
        <a:srgbClr val="232F3C"/>
      </a:dk1>
      <a:lt1>
        <a:srgbClr val="FAFAFA"/>
      </a:lt1>
      <a:dk2>
        <a:srgbClr val="545B63"/>
      </a:dk2>
      <a:lt2>
        <a:srgbClr val="E5ECEF"/>
      </a:lt2>
      <a:accent1>
        <a:srgbClr val="FF9900"/>
      </a:accent1>
      <a:accent2>
        <a:srgbClr val="F0613C"/>
      </a:accent2>
      <a:accent3>
        <a:srgbClr val="007CBD"/>
      </a:accent3>
      <a:accent4>
        <a:srgbClr val="00A0C8"/>
      </a:accent4>
      <a:accent5>
        <a:srgbClr val="1D8900"/>
      </a:accent5>
      <a:accent6>
        <a:srgbClr val="69AE34"/>
      </a:accent6>
      <a:hlink>
        <a:srgbClr val="007CBC"/>
      </a:hlink>
      <a:folHlink>
        <a:srgbClr val="007CB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35143</TotalTime>
  <Words>685</Words>
  <Application>Microsoft Office PowerPoint</Application>
  <PresentationFormat>Widescreen</PresentationFormat>
  <Paragraphs>134</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Amazon Ember</vt:lpstr>
      <vt:lpstr>Arial</vt:lpstr>
      <vt:lpstr>Calibri</vt:lpstr>
      <vt:lpstr>Office Theme</vt:lpstr>
      <vt:lpstr>PowerPoint Presentation</vt:lpstr>
      <vt:lpstr>PowerPoint Presentation</vt:lpstr>
    </vt:vector>
  </TitlesOfParts>
  <Manager/>
  <Company>Amazon.com</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Reference Architecture Title</dc:title>
  <dc:subject/>
  <dc:creator>Amazon Web Services</dc:creator>
  <cp:keywords/>
  <dc:description/>
  <cp:lastModifiedBy>Cornwell, Eric</cp:lastModifiedBy>
  <cp:revision>250</cp:revision>
  <dcterms:created xsi:type="dcterms:W3CDTF">2018-02-11T04:20:17Z</dcterms:created>
  <dcterms:modified xsi:type="dcterms:W3CDTF">2025-06-03T03:01:08Z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29eed6f-34eb-4453-9f97-09510b9b219f_Enabled">
    <vt:lpwstr>true</vt:lpwstr>
  </property>
  <property fmtid="{D5CDD505-2E9C-101B-9397-08002B2CF9AE}" pid="3" name="MSIP_Label_929eed6f-34eb-4453-9f97-09510b9b219f_SetDate">
    <vt:lpwstr>2024-04-18T13:15:38Z</vt:lpwstr>
  </property>
  <property fmtid="{D5CDD505-2E9C-101B-9397-08002B2CF9AE}" pid="4" name="MSIP_Label_929eed6f-34eb-4453-9f97-09510b9b219f_Method">
    <vt:lpwstr>Standard</vt:lpwstr>
  </property>
  <property fmtid="{D5CDD505-2E9C-101B-9397-08002B2CF9AE}" pid="5" name="MSIP_Label_929eed6f-34eb-4453-9f97-09510b9b219f_Name">
    <vt:lpwstr>Amazon Pending_Classification</vt:lpwstr>
  </property>
  <property fmtid="{D5CDD505-2E9C-101B-9397-08002B2CF9AE}" pid="6" name="MSIP_Label_929eed6f-34eb-4453-9f97-09510b9b219f_SiteId">
    <vt:lpwstr>5280104a-472d-4538-9ccf-1e1d0efe8b1b</vt:lpwstr>
  </property>
  <property fmtid="{D5CDD505-2E9C-101B-9397-08002B2CF9AE}" pid="7" name="MSIP_Label_929eed6f-34eb-4453-9f97-09510b9b219f_ActionId">
    <vt:lpwstr>3ef49d00-fc9e-44ee-9376-872f65af94fe</vt:lpwstr>
  </property>
  <property fmtid="{D5CDD505-2E9C-101B-9397-08002B2CF9AE}" pid="8" name="MSIP_Label_929eed6f-34eb-4453-9f97-09510b9b219f_ContentBits">
    <vt:lpwstr>0</vt:lpwstr>
  </property>
</Properties>
</file>