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EAEDED"/>
    <a:srgbClr val="D5DBDB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 autoAdjust="0"/>
    <p:restoredTop sz="94939"/>
  </p:normalViewPr>
  <p:slideViewPr>
    <p:cSldViewPr snapToGrid="0">
      <p:cViewPr>
        <p:scale>
          <a:sx n="100" d="100"/>
          <a:sy n="100" d="100"/>
        </p:scale>
        <p:origin x="1109" y="422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June 2, 2025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2024,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aws.amazon.com/sns/" TargetMode="External"/><Relationship Id="rId18" Type="http://schemas.openxmlformats.org/officeDocument/2006/relationships/image" Target="../media/image7.png"/><Relationship Id="rId26" Type="http://schemas.openxmlformats.org/officeDocument/2006/relationships/image" Target="../media/image15.svg"/><Relationship Id="rId3" Type="http://schemas.openxmlformats.org/officeDocument/2006/relationships/hyperlink" Target="https://aws.amazon.com/cdk/" TargetMode="External"/><Relationship Id="rId21" Type="http://schemas.openxmlformats.org/officeDocument/2006/relationships/image" Target="../media/image10.png"/><Relationship Id="rId34" Type="http://schemas.openxmlformats.org/officeDocument/2006/relationships/image" Target="../media/image23.svg"/><Relationship Id="rId7" Type="http://schemas.openxmlformats.org/officeDocument/2006/relationships/hyperlink" Target="https://aws.amazon.com/lambda/" TargetMode="External"/><Relationship Id="rId12" Type="http://schemas.openxmlformats.org/officeDocument/2006/relationships/hyperlink" Target="https://aws.amazon.com/systems-manager/" TargetMode="External"/><Relationship Id="rId17" Type="http://schemas.openxmlformats.org/officeDocument/2006/relationships/image" Target="../media/image6.png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.amazon.com/s3/" TargetMode="External"/><Relationship Id="rId11" Type="http://schemas.openxmlformats.org/officeDocument/2006/relationships/hyperlink" Target="https://aws.amazon.com/step-functions/" TargetMode="External"/><Relationship Id="rId24" Type="http://schemas.openxmlformats.org/officeDocument/2006/relationships/image" Target="../media/image13.svg"/><Relationship Id="rId32" Type="http://schemas.openxmlformats.org/officeDocument/2006/relationships/image" Target="../media/image21.svg"/><Relationship Id="rId5" Type="http://schemas.openxmlformats.org/officeDocument/2006/relationships/hyperlink" Target="https://aws.amazon.com/cloudformation/" TargetMode="External"/><Relationship Id="rId15" Type="http://schemas.openxmlformats.org/officeDocument/2006/relationships/image" Target="../media/image4.svg"/><Relationship Id="rId23" Type="http://schemas.openxmlformats.org/officeDocument/2006/relationships/image" Target="../media/image12.png"/><Relationship Id="rId28" Type="http://schemas.openxmlformats.org/officeDocument/2006/relationships/image" Target="../media/image17.svg"/><Relationship Id="rId10" Type="http://schemas.openxmlformats.org/officeDocument/2006/relationships/hyperlink" Target="https://aws.amazon.com/ecr/" TargetMode="External"/><Relationship Id="rId19" Type="http://schemas.openxmlformats.org/officeDocument/2006/relationships/image" Target="../media/image8.svg"/><Relationship Id="rId31" Type="http://schemas.openxmlformats.org/officeDocument/2006/relationships/image" Target="../media/image20.png"/><Relationship Id="rId4" Type="http://schemas.openxmlformats.org/officeDocument/2006/relationships/hyperlink" Target="https://developer.hashicorp.com/terraform" TargetMode="External"/><Relationship Id="rId9" Type="http://schemas.openxmlformats.org/officeDocument/2006/relationships/hyperlink" Target="https://aws.amazon.com/iam/" TargetMode="External"/><Relationship Id="rId14" Type="http://schemas.openxmlformats.org/officeDocument/2006/relationships/image" Target="../media/image3.png"/><Relationship Id="rId22" Type="http://schemas.openxmlformats.org/officeDocument/2006/relationships/image" Target="../media/image11.svg"/><Relationship Id="rId27" Type="http://schemas.openxmlformats.org/officeDocument/2006/relationships/image" Target="../media/image16.png"/><Relationship Id="rId30" Type="http://schemas.openxmlformats.org/officeDocument/2006/relationships/image" Target="../media/image19.svg"/><Relationship Id="rId8" Type="http://schemas.openxmlformats.org/officeDocument/2006/relationships/hyperlink" Target="https://aws.amazon.com/dynamodb/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36.png"/><Relationship Id="rId39" Type="http://schemas.openxmlformats.org/officeDocument/2006/relationships/image" Target="../media/image23.svg"/><Relationship Id="rId21" Type="http://schemas.openxmlformats.org/officeDocument/2006/relationships/image" Target="../media/image33.svg"/><Relationship Id="rId34" Type="http://schemas.openxmlformats.org/officeDocument/2006/relationships/image" Target="../media/image38.png"/><Relationship Id="rId42" Type="http://schemas.openxmlformats.org/officeDocument/2006/relationships/image" Target="../media/image44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image" Target="../media/image13.svg"/><Relationship Id="rId41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24" Type="http://schemas.openxmlformats.org/officeDocument/2006/relationships/image" Target="../media/image18.png"/><Relationship Id="rId32" Type="http://schemas.openxmlformats.org/officeDocument/2006/relationships/image" Target="../media/image20.png"/><Relationship Id="rId37" Type="http://schemas.openxmlformats.org/officeDocument/2006/relationships/image" Target="../media/image41.svg"/><Relationship Id="rId40" Type="http://schemas.openxmlformats.org/officeDocument/2006/relationships/image" Target="../media/image42.png"/><Relationship Id="rId5" Type="http://schemas.openxmlformats.org/officeDocument/2006/relationships/hyperlink" Target="https://aws.amazon.com/cloudwatch/" TargetMode="External"/><Relationship Id="rId15" Type="http://schemas.openxmlformats.org/officeDocument/2006/relationships/image" Target="../media/image15.svg"/><Relationship Id="rId23" Type="http://schemas.openxmlformats.org/officeDocument/2006/relationships/image" Target="../media/image35.svg"/><Relationship Id="rId28" Type="http://schemas.openxmlformats.org/officeDocument/2006/relationships/image" Target="../media/image12.png"/><Relationship Id="rId36" Type="http://schemas.openxmlformats.org/officeDocument/2006/relationships/image" Target="../media/image40.png"/><Relationship Id="rId10" Type="http://schemas.openxmlformats.org/officeDocument/2006/relationships/image" Target="../media/image28.png"/><Relationship Id="rId19" Type="http://schemas.openxmlformats.org/officeDocument/2006/relationships/image" Target="../media/image17.svg"/><Relationship Id="rId31" Type="http://schemas.openxmlformats.org/officeDocument/2006/relationships/image" Target="../media/image4.svg"/><Relationship Id="rId4" Type="http://schemas.openxmlformats.org/officeDocument/2006/relationships/hyperlink" Target="https://docs.aws.amazon.com/systems-manager/latest/userguide/systems-manager-parameter-store.html" TargetMode="External"/><Relationship Id="rId9" Type="http://schemas.openxmlformats.org/officeDocument/2006/relationships/image" Target="../media/image27.svg"/><Relationship Id="rId14" Type="http://schemas.openxmlformats.org/officeDocument/2006/relationships/image" Target="../media/image14.png"/><Relationship Id="rId22" Type="http://schemas.openxmlformats.org/officeDocument/2006/relationships/image" Target="../media/image34.png"/><Relationship Id="rId27" Type="http://schemas.openxmlformats.org/officeDocument/2006/relationships/image" Target="../media/image37.svg"/><Relationship Id="rId30" Type="http://schemas.openxmlformats.org/officeDocument/2006/relationships/image" Target="../media/image3.png"/><Relationship Id="rId35" Type="http://schemas.openxmlformats.org/officeDocument/2006/relationships/image" Target="../media/image39.svg"/><Relationship Id="rId43" Type="http://schemas.openxmlformats.org/officeDocument/2006/relationships/image" Target="../media/image45.svg"/><Relationship Id="rId8" Type="http://schemas.openxmlformats.org/officeDocument/2006/relationships/image" Target="../media/image26.png"/><Relationship Id="rId3" Type="http://schemas.openxmlformats.org/officeDocument/2006/relationships/hyperlink" Target="https://aws.amazon.com/ecr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31.svg"/><Relationship Id="rId25" Type="http://schemas.openxmlformats.org/officeDocument/2006/relationships/image" Target="../media/image19.svg"/><Relationship Id="rId33" Type="http://schemas.openxmlformats.org/officeDocument/2006/relationships/image" Target="../media/image21.svg"/><Relationship Id="rId38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7930" y="838200"/>
            <a:ext cx="8874228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Sidebar Background">
            <a:extLst>
              <a:ext uri="{FF2B5EF4-FFF2-40B4-BE49-F238E27FC236}">
                <a16:creationId xmlns:a16="http://schemas.microsoft.com/office/drawing/2014/main" id="{5D6E15E8-D118-43A0-8DDB-EEC93C5C9A8A}"/>
              </a:ext>
            </a:extLst>
          </p:cNvPr>
          <p:cNvSpPr/>
          <p:nvPr/>
        </p:nvSpPr>
        <p:spPr>
          <a:xfrm>
            <a:off x="8856776" y="-1011"/>
            <a:ext cx="3327294" cy="6859011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193242" y="37717"/>
            <a:ext cx="3011914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Administrator user deploys guidance to AWS account and Region using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3"/>
              </a:rPr>
              <a:t>AWS Cloud Development Kit (CDK)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4"/>
              </a:rPr>
              <a:t>Terraform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Base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5"/>
              </a:rPr>
              <a:t>AWS Cloud Formation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to deploy will create all of the AWS resources needed to host the guidance. This includes: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6"/>
              </a:rPr>
              <a:t>Amazon Simple Storage Service (S3)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bucket,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7"/>
              </a:rPr>
              <a:t>AWS Lambda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functions,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8"/>
              </a:rPr>
              <a:t>Amazon DynamoDB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table, necessary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9"/>
              </a:rPr>
              <a:t>AWS Identity and Access Management (IAM)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permissions,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10"/>
              </a:rPr>
              <a:t>Amazon Elastic Container Registry (ECR)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image registry,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11"/>
              </a:rPr>
              <a:t>AWS Step Functions State Machine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resource ID in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12"/>
              </a:rPr>
              <a:t>AWS Systems Manager Parameter Store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, and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13"/>
              </a:rPr>
              <a:t>Amazon Simple Notification Service (SNS)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topic created.</a:t>
            </a: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Once the Base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Formation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has been deployed, the Post Deploy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Formation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stack should be deployed. That stack will build Docker container, push it to the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registry, and also build and push the pre-processing models used during training, such as for background removal, into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9C586E-3F38-BADD-EC97-6BDE6C355F5E}"/>
              </a:ext>
            </a:extLst>
          </p:cNvPr>
          <p:cNvSpPr>
            <a:spLocks noChangeAspect="1"/>
          </p:cNvSpPr>
          <p:nvPr/>
        </p:nvSpPr>
        <p:spPr bwMode="auto">
          <a:xfrm>
            <a:off x="8924276" y="117890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39AE6A-3F33-A2A2-F25C-7FDB725698FF}"/>
              </a:ext>
            </a:extLst>
          </p:cNvPr>
          <p:cNvSpPr>
            <a:spLocks noChangeAspect="1"/>
          </p:cNvSpPr>
          <p:nvPr/>
        </p:nvSpPr>
        <p:spPr bwMode="auto">
          <a:xfrm>
            <a:off x="8924276" y="224527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B1B3AFE-F4A2-7B24-C5BF-DF66C04016DF}"/>
              </a:ext>
            </a:extLst>
          </p:cNvPr>
          <p:cNvSpPr>
            <a:spLocks noChangeAspect="1"/>
          </p:cNvSpPr>
          <p:nvPr/>
        </p:nvSpPr>
        <p:spPr bwMode="auto">
          <a:xfrm>
            <a:off x="8924276" y="437733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83447F45-9AF1-4BE9-B98C-8FE4A7B01FFF}"/>
              </a:ext>
            </a:extLst>
          </p:cNvPr>
          <p:cNvSpPr/>
          <p:nvPr/>
        </p:nvSpPr>
        <p:spPr>
          <a:xfrm>
            <a:off x="3045849" y="1419798"/>
            <a:ext cx="5703446" cy="45870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0E28A516-DE8C-4F1A-A916-3500ED873DE0}"/>
              </a:ext>
            </a:extLst>
          </p:cNvPr>
          <p:cNvSpPr/>
          <p:nvPr/>
        </p:nvSpPr>
        <p:spPr>
          <a:xfrm>
            <a:off x="1124907" y="2252931"/>
            <a:ext cx="1620108" cy="2922564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Deployment</a:t>
            </a: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CADD4ED7-A34F-48BA-BA78-80B6226DD889}"/>
              </a:ext>
            </a:extLst>
          </p:cNvPr>
          <p:cNvSpPr/>
          <p:nvPr/>
        </p:nvSpPr>
        <p:spPr>
          <a:xfrm>
            <a:off x="3197588" y="1911558"/>
            <a:ext cx="5354354" cy="3835481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2" name="Graphic 781">
            <a:extLst>
              <a:ext uri="{FF2B5EF4-FFF2-40B4-BE49-F238E27FC236}">
                <a16:creationId xmlns:a16="http://schemas.microsoft.com/office/drawing/2014/main" id="{751B227F-2C61-4B65-8C34-66157960DC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196067" y="1909287"/>
            <a:ext cx="274320" cy="274320"/>
          </a:xfrm>
          <a:prstGeom prst="rect">
            <a:avLst/>
          </a:prstGeom>
        </p:spPr>
      </p:pic>
      <p:sp>
        <p:nvSpPr>
          <p:cNvPr id="783" name="Oval 782">
            <a:extLst>
              <a:ext uri="{FF2B5EF4-FFF2-40B4-BE49-F238E27FC236}">
                <a16:creationId xmlns:a16="http://schemas.microsoft.com/office/drawing/2014/main" id="{DDC56897-F517-473D-B50C-A026A27C175F}"/>
              </a:ext>
            </a:extLst>
          </p:cNvPr>
          <p:cNvSpPr>
            <a:spLocks noChangeAspect="1"/>
          </p:cNvSpPr>
          <p:nvPr/>
        </p:nvSpPr>
        <p:spPr bwMode="auto">
          <a:xfrm>
            <a:off x="759452" y="325403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800" name="Picture 799">
            <a:extLst>
              <a:ext uri="{FF2B5EF4-FFF2-40B4-BE49-F238E27FC236}">
                <a16:creationId xmlns:a16="http://schemas.microsoft.com/office/drawing/2014/main" id="{44C9F08A-BDDB-431B-ABD7-2394A50704DD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3045849" y="1412487"/>
            <a:ext cx="274320" cy="274320"/>
          </a:xfrm>
          <a:prstGeom prst="rect">
            <a:avLst/>
          </a:prstGeom>
        </p:spPr>
      </p:pic>
      <p:sp>
        <p:nvSpPr>
          <p:cNvPr id="802" name="Rectangle 801">
            <a:extLst>
              <a:ext uri="{FF2B5EF4-FFF2-40B4-BE49-F238E27FC236}">
                <a16:creationId xmlns:a16="http://schemas.microsoft.com/office/drawing/2014/main" id="{FA79E12C-44F8-44B3-9730-6210CE104B5F}"/>
              </a:ext>
            </a:extLst>
          </p:cNvPr>
          <p:cNvSpPr/>
          <p:nvPr/>
        </p:nvSpPr>
        <p:spPr>
          <a:xfrm>
            <a:off x="3566319" y="2397988"/>
            <a:ext cx="4883998" cy="196099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AWS Cloud Formation Stack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658CE56-FB58-4A56-905F-3E393114D929}"/>
              </a:ext>
            </a:extLst>
          </p:cNvPr>
          <p:cNvGrpSpPr/>
          <p:nvPr/>
        </p:nvGrpSpPr>
        <p:grpSpPr>
          <a:xfrm>
            <a:off x="6159" y="3389119"/>
            <a:ext cx="952211" cy="756305"/>
            <a:chOff x="29425" y="4552805"/>
            <a:chExt cx="952211" cy="756305"/>
          </a:xfrm>
        </p:grpSpPr>
        <p:sp>
          <p:nvSpPr>
            <p:cNvPr id="106" name="TextBox 39">
              <a:extLst>
                <a:ext uri="{FF2B5EF4-FFF2-40B4-BE49-F238E27FC236}">
                  <a16:creationId xmlns:a16="http://schemas.microsoft.com/office/drawing/2014/main" id="{B98CAC7F-89A3-40F5-84E1-CCCDCDA13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5" y="4909000"/>
              <a:ext cx="9522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Administrator</a:t>
              </a:r>
            </a:p>
            <a:p>
              <a:pPr algn="ctr" eaLnBrk="1" hangingPunct="1"/>
              <a:r>
                <a:rPr lang="en-US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A1A6D62-DE06-413D-983C-01155DAEC0E8}"/>
                </a:ext>
              </a:extLst>
            </p:cNvPr>
            <p:cNvPicPr>
              <a:picLocks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47" y="4552805"/>
              <a:ext cx="365760" cy="36576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7A733F3-7CD5-42B5-A365-80070DA78805}"/>
              </a:ext>
            </a:extLst>
          </p:cNvPr>
          <p:cNvGrpSpPr/>
          <p:nvPr/>
        </p:nvGrpSpPr>
        <p:grpSpPr>
          <a:xfrm>
            <a:off x="1121544" y="2913564"/>
            <a:ext cx="1649280" cy="775088"/>
            <a:chOff x="2087720" y="-3835337"/>
            <a:chExt cx="1649280" cy="775088"/>
          </a:xfrm>
        </p:grpSpPr>
        <p:pic>
          <p:nvPicPr>
            <p:cNvPr id="109" name="Graphic 17">
              <a:extLst>
                <a:ext uri="{FF2B5EF4-FFF2-40B4-BE49-F238E27FC236}">
                  <a16:creationId xmlns:a16="http://schemas.microsoft.com/office/drawing/2014/main" id="{029D6E34-A91E-4C0C-A531-4486A974F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2715620" y="-3835337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Box 11">
              <a:extLst>
                <a:ext uri="{FF2B5EF4-FFF2-40B4-BE49-F238E27FC236}">
                  <a16:creationId xmlns:a16="http://schemas.microsoft.com/office/drawing/2014/main" id="{A035E86D-00DC-4102-91D3-D26FF18A5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720" y="-3429581"/>
              <a:ext cx="16492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 </a:t>
              </a:r>
            </a:p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Development Kit</a:t>
              </a: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985E0D9-9B6C-4DB2-8F15-69C078CF5EE0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63" y="4329533"/>
            <a:ext cx="1371600" cy="33004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1348ED7-CA51-40E5-89C7-EA01B988E79D}"/>
              </a:ext>
            </a:extLst>
          </p:cNvPr>
          <p:cNvSpPr/>
          <p:nvPr/>
        </p:nvSpPr>
        <p:spPr>
          <a:xfrm>
            <a:off x="3566317" y="4447773"/>
            <a:ext cx="4883998" cy="117599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Deploy AWS Cloud Formation Stack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6B6F76A-F76E-4661-98AD-FEC261D45BC6}"/>
              </a:ext>
            </a:extLst>
          </p:cNvPr>
          <p:cNvCxnSpPr>
            <a:cxnSpLocks/>
            <a:stCxn id="802" idx="1"/>
            <a:endCxn id="756" idx="3"/>
          </p:cNvCxnSpPr>
          <p:nvPr/>
        </p:nvCxnSpPr>
        <p:spPr>
          <a:xfrm rot="10800000" flipV="1">
            <a:off x="2745015" y="3378483"/>
            <a:ext cx="821304" cy="3357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CCB92-B88F-43BC-99B8-0FFE3C04AF47}"/>
              </a:ext>
            </a:extLst>
          </p:cNvPr>
          <p:cNvGrpSpPr/>
          <p:nvPr/>
        </p:nvGrpSpPr>
        <p:grpSpPr>
          <a:xfrm>
            <a:off x="4176654" y="4766789"/>
            <a:ext cx="1669311" cy="601169"/>
            <a:chOff x="946425" y="5052721"/>
            <a:chExt cx="1669311" cy="601169"/>
          </a:xfrm>
        </p:grpSpPr>
        <p:pic>
          <p:nvPicPr>
            <p:cNvPr id="120" name="Graphic 8">
              <a:extLst>
                <a:ext uri="{FF2B5EF4-FFF2-40B4-BE49-F238E27FC236}">
                  <a16:creationId xmlns:a16="http://schemas.microsoft.com/office/drawing/2014/main" id="{37EA418E-9AF5-4B8E-88AC-BBA0BAB71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1604446" y="5052721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Box 9">
              <a:extLst>
                <a:ext uri="{FF2B5EF4-FFF2-40B4-BE49-F238E27FC236}">
                  <a16:creationId xmlns:a16="http://schemas.microsoft.com/office/drawing/2014/main" id="{B19105D0-3883-453D-8457-F32A4CF34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425" y="5423058"/>
              <a:ext cx="1669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D822D7-9740-4B15-91F2-039A22D02BA1}"/>
              </a:ext>
            </a:extLst>
          </p:cNvPr>
          <p:cNvGrpSpPr/>
          <p:nvPr/>
        </p:nvGrpSpPr>
        <p:grpSpPr>
          <a:xfrm>
            <a:off x="5083722" y="2718916"/>
            <a:ext cx="1669311" cy="615923"/>
            <a:chOff x="2569116" y="5117922"/>
            <a:chExt cx="1669311" cy="615923"/>
          </a:xfrm>
        </p:grpSpPr>
        <p:pic>
          <p:nvPicPr>
            <p:cNvPr id="122" name="Graphic 20">
              <a:extLst>
                <a:ext uri="{FF2B5EF4-FFF2-40B4-BE49-F238E27FC236}">
                  <a16:creationId xmlns:a16="http://schemas.microsoft.com/office/drawing/2014/main" id="{FA65CE86-B9A5-4151-B769-05EBDF452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3215336" y="5117922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Box 22">
              <a:extLst>
                <a:ext uri="{FF2B5EF4-FFF2-40B4-BE49-F238E27FC236}">
                  <a16:creationId xmlns:a16="http://schemas.microsoft.com/office/drawing/2014/main" id="{96B039E9-03C8-4BA0-BAF7-742E1AFF0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116" y="5503013"/>
              <a:ext cx="1669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A3FCDD-3B9C-4341-AC01-145BC6B77127}"/>
              </a:ext>
            </a:extLst>
          </p:cNvPr>
          <p:cNvGrpSpPr/>
          <p:nvPr/>
        </p:nvGrpSpPr>
        <p:grpSpPr>
          <a:xfrm>
            <a:off x="3515879" y="3275373"/>
            <a:ext cx="1062603" cy="623829"/>
            <a:chOff x="943806" y="5232035"/>
            <a:chExt cx="1062603" cy="623829"/>
          </a:xfrm>
        </p:grpSpPr>
        <p:pic>
          <p:nvPicPr>
            <p:cNvPr id="138" name="Graphic 8">
              <a:extLst>
                <a:ext uri="{FF2B5EF4-FFF2-40B4-BE49-F238E27FC236}">
                  <a16:creationId xmlns:a16="http://schemas.microsoft.com/office/drawing/2014/main" id="{B13467AD-92A5-400A-AF08-A93A20FD1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/>
            <a:stretch/>
          </p:blipFill>
          <p:spPr bwMode="auto">
            <a:xfrm>
              <a:off x="1300371" y="5232035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TextBox 9">
              <a:extLst>
                <a:ext uri="{FF2B5EF4-FFF2-40B4-BE49-F238E27FC236}">
                  <a16:creationId xmlns:a16="http://schemas.microsoft.com/office/drawing/2014/main" id="{C849B594-AB4B-4BA5-BD25-B3B1CAB43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806" y="5625032"/>
              <a:ext cx="106260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D875E-8519-4BF0-8B33-639CAC08903B}"/>
              </a:ext>
            </a:extLst>
          </p:cNvPr>
          <p:cNvGrpSpPr/>
          <p:nvPr/>
        </p:nvGrpSpPr>
        <p:grpSpPr>
          <a:xfrm>
            <a:off x="4132434" y="2725111"/>
            <a:ext cx="1119506" cy="619749"/>
            <a:chOff x="2045147" y="1546153"/>
            <a:chExt cx="1119506" cy="619749"/>
          </a:xfrm>
        </p:grpSpPr>
        <p:sp>
          <p:nvSpPr>
            <p:cNvPr id="140" name="TextBox 13">
              <a:extLst>
                <a:ext uri="{FF2B5EF4-FFF2-40B4-BE49-F238E27FC236}">
                  <a16:creationId xmlns:a16="http://schemas.microsoft.com/office/drawing/2014/main" id="{AB2AFCB1-3AD9-4D82-86F4-75B9F9658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147" y="1935070"/>
              <a:ext cx="111950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141" name="Graphic 10">
              <a:extLst>
                <a:ext uri="{FF2B5EF4-FFF2-40B4-BE49-F238E27FC236}">
                  <a16:creationId xmlns:a16="http://schemas.microsoft.com/office/drawing/2014/main" id="{F9DC0A7D-6C41-4EF4-913F-7476F07C9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 bwMode="auto">
            <a:xfrm>
              <a:off x="2416252" y="1546153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50FD8-ED49-467E-865A-C77E0C2E1DFD}"/>
              </a:ext>
            </a:extLst>
          </p:cNvPr>
          <p:cNvGrpSpPr/>
          <p:nvPr/>
        </p:nvGrpSpPr>
        <p:grpSpPr>
          <a:xfrm>
            <a:off x="4649960" y="3284276"/>
            <a:ext cx="1329402" cy="625837"/>
            <a:chOff x="3304837" y="1536781"/>
            <a:chExt cx="1329402" cy="625837"/>
          </a:xfrm>
        </p:grpSpPr>
        <p:pic>
          <p:nvPicPr>
            <p:cNvPr id="142" name="Graphic 23">
              <a:extLst>
                <a:ext uri="{FF2B5EF4-FFF2-40B4-BE49-F238E27FC236}">
                  <a16:creationId xmlns:a16="http://schemas.microsoft.com/office/drawing/2014/main" id="{A6532BCC-5AAC-4658-879A-F9CA096B7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/>
          </p:blipFill>
          <p:spPr bwMode="auto">
            <a:xfrm>
              <a:off x="3770929" y="1536781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TextBox 12">
              <a:extLst>
                <a:ext uri="{FF2B5EF4-FFF2-40B4-BE49-F238E27FC236}">
                  <a16:creationId xmlns:a16="http://schemas.microsoft.com/office/drawing/2014/main" id="{5BA63149-5FA9-49C9-8627-DCB4205FA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837" y="1931786"/>
              <a:ext cx="132940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56FD03-0687-4CD3-AC9F-4BEBCCFF51C2}"/>
              </a:ext>
            </a:extLst>
          </p:cNvPr>
          <p:cNvGrpSpPr/>
          <p:nvPr/>
        </p:nvGrpSpPr>
        <p:grpSpPr>
          <a:xfrm>
            <a:off x="7310997" y="3274896"/>
            <a:ext cx="1286269" cy="624306"/>
            <a:chOff x="970382" y="5365416"/>
            <a:chExt cx="1286269" cy="624306"/>
          </a:xfrm>
        </p:grpSpPr>
        <p:pic>
          <p:nvPicPr>
            <p:cNvPr id="144" name="Graphic 24">
              <a:extLst>
                <a:ext uri="{FF2B5EF4-FFF2-40B4-BE49-F238E27FC236}">
                  <a16:creationId xmlns:a16="http://schemas.microsoft.com/office/drawing/2014/main" id="{2F7F6724-65FB-4117-9EEA-4D778A9B3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/>
          </p:blipFill>
          <p:spPr bwMode="auto">
            <a:xfrm>
              <a:off x="1419122" y="5365416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TextBox 9">
              <a:extLst>
                <a:ext uri="{FF2B5EF4-FFF2-40B4-BE49-F238E27FC236}">
                  <a16:creationId xmlns:a16="http://schemas.microsoft.com/office/drawing/2014/main" id="{C1B4B7F2-34BB-45E1-BA02-ED77C2B0C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382" y="5758890"/>
              <a:ext cx="128626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E0A034-4ECA-4D73-8F1F-D44570A1F10F}"/>
              </a:ext>
            </a:extLst>
          </p:cNvPr>
          <p:cNvGrpSpPr/>
          <p:nvPr/>
        </p:nvGrpSpPr>
        <p:grpSpPr>
          <a:xfrm>
            <a:off x="6610909" y="2692635"/>
            <a:ext cx="1329403" cy="773967"/>
            <a:chOff x="5875206" y="845117"/>
            <a:chExt cx="1329403" cy="773967"/>
          </a:xfrm>
        </p:grpSpPr>
        <p:sp>
          <p:nvSpPr>
            <p:cNvPr id="147" name="TextBox 23">
              <a:extLst>
                <a:ext uri="{FF2B5EF4-FFF2-40B4-BE49-F238E27FC236}">
                  <a16:creationId xmlns:a16="http://schemas.microsoft.com/office/drawing/2014/main" id="{67C84735-72AA-4EF8-B762-162F129C9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206" y="1249752"/>
              <a:ext cx="1329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Parameter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Store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41B14DDA-F2C6-477E-BAE0-968F942AD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6357354" y="845117"/>
              <a:ext cx="411480" cy="41148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B9CB93-2E02-4ADE-90BB-396B1B829150}"/>
              </a:ext>
            </a:extLst>
          </p:cNvPr>
          <p:cNvGrpSpPr/>
          <p:nvPr/>
        </p:nvGrpSpPr>
        <p:grpSpPr>
          <a:xfrm>
            <a:off x="5757330" y="3279324"/>
            <a:ext cx="1583937" cy="625313"/>
            <a:chOff x="6649284" y="1884447"/>
            <a:chExt cx="1583937" cy="625313"/>
          </a:xfrm>
        </p:grpSpPr>
        <p:pic>
          <p:nvPicPr>
            <p:cNvPr id="151" name="Graphic 19">
              <a:extLst>
                <a:ext uri="{FF2B5EF4-FFF2-40B4-BE49-F238E27FC236}">
                  <a16:creationId xmlns:a16="http://schemas.microsoft.com/office/drawing/2014/main" id="{90B8F615-3572-4ED3-8BFD-1C749142A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/>
            <a:stretch/>
          </p:blipFill>
          <p:spPr bwMode="auto">
            <a:xfrm>
              <a:off x="7248668" y="1884447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TextBox 12">
              <a:extLst>
                <a:ext uri="{FF2B5EF4-FFF2-40B4-BE49-F238E27FC236}">
                  <a16:creationId xmlns:a16="http://schemas.microsoft.com/office/drawing/2014/main" id="{C16B1771-27D6-4860-B793-8271CA218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9284" y="2278928"/>
              <a:ext cx="15839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A589DE0-74E5-4E0A-A11A-4B3C1E75781E}"/>
              </a:ext>
            </a:extLst>
          </p:cNvPr>
          <p:cNvGrpSpPr/>
          <p:nvPr/>
        </p:nvGrpSpPr>
        <p:grpSpPr>
          <a:xfrm>
            <a:off x="5940474" y="4755831"/>
            <a:ext cx="1669311" cy="603170"/>
            <a:chOff x="2569015" y="5117922"/>
            <a:chExt cx="1669311" cy="603170"/>
          </a:xfrm>
        </p:grpSpPr>
        <p:pic>
          <p:nvPicPr>
            <p:cNvPr id="159" name="Graphic 20">
              <a:extLst>
                <a:ext uri="{FF2B5EF4-FFF2-40B4-BE49-F238E27FC236}">
                  <a16:creationId xmlns:a16="http://schemas.microsoft.com/office/drawing/2014/main" id="{418A487F-9F37-4D97-8497-979FC45B8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3215336" y="5117922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B50D8302-AEC5-4440-8B61-AE0AC220E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015" y="5490260"/>
              <a:ext cx="1669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ECR</a:t>
              </a:r>
            </a:p>
          </p:txBody>
        </p:sp>
      </p:grp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BC499BC-824E-485C-B008-040A0CDE758E}"/>
              </a:ext>
            </a:extLst>
          </p:cNvPr>
          <p:cNvCxnSpPr>
            <a:cxnSpLocks/>
            <a:stCxn id="117" idx="1"/>
            <a:endCxn id="756" idx="3"/>
          </p:cNvCxnSpPr>
          <p:nvPr/>
        </p:nvCxnSpPr>
        <p:spPr>
          <a:xfrm rot="10800000">
            <a:off x="2745015" y="3714214"/>
            <a:ext cx="821302" cy="13215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D1BA8B4D-E09C-4DE0-B0BF-96DEC05C83AB}"/>
              </a:ext>
            </a:extLst>
          </p:cNvPr>
          <p:cNvSpPr>
            <a:spLocks noChangeAspect="1"/>
          </p:cNvSpPr>
          <p:nvPr/>
        </p:nvSpPr>
        <p:spPr bwMode="auto">
          <a:xfrm>
            <a:off x="3238259" y="301922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AA880DD9-2085-4BE6-8045-F126CD7C7187}"/>
              </a:ext>
            </a:extLst>
          </p:cNvPr>
          <p:cNvSpPr>
            <a:spLocks noChangeAspect="1"/>
          </p:cNvSpPr>
          <p:nvPr/>
        </p:nvSpPr>
        <p:spPr bwMode="auto">
          <a:xfrm>
            <a:off x="3228613" y="449883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Title text box">
            <a:extLst>
              <a:ext uri="{FF2B5EF4-FFF2-40B4-BE49-F238E27FC236}">
                <a16:creationId xmlns:a16="http://schemas.microsoft.com/office/drawing/2014/main" id="{76579690-BAAC-4D77-BE64-A3D87DFE6995}"/>
              </a:ext>
            </a:extLst>
          </p:cNvPr>
          <p:cNvSpPr txBox="1"/>
          <p:nvPr/>
        </p:nvSpPr>
        <p:spPr>
          <a:xfrm>
            <a:off x="0" y="-41802"/>
            <a:ext cx="899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Guidance for Open Source 3D Reconstruction Toolbox for Gaussian Splats on AWS </a:t>
            </a:r>
          </a:p>
          <a:p>
            <a:r>
              <a:rPr 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This Reference architecture shows automated deployment of guidance event-driven, serverless architecture to user accounts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EDBB03-FC5F-7A6F-A316-B4CFE67A8217}"/>
              </a:ext>
            </a:extLst>
          </p:cNvPr>
          <p:cNvCxnSpPr>
            <a:cxnSpLocks/>
          </p:cNvCxnSpPr>
          <p:nvPr/>
        </p:nvCxnSpPr>
        <p:spPr>
          <a:xfrm>
            <a:off x="593017" y="3654552"/>
            <a:ext cx="534192" cy="13818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7930" y="838200"/>
            <a:ext cx="8946692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856776" y="13485"/>
            <a:ext cx="3327294" cy="6859011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0" y="-41802"/>
            <a:ext cx="899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Guidance for Open Source 3D Reconstruction Toolbox for Gaussian Splats on AWS </a:t>
            </a:r>
          </a:p>
          <a:p>
            <a:r>
              <a:rPr 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This event-driven, serverless Reference architecture enables the generation of realistic 3D content through cutting-edge, open-source rendering techniques.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186315" y="86206"/>
            <a:ext cx="307372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 authenticates to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via AWS Tools and SDKs.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input is uploaded to a dedicated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(S3)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job bucket location. This can be done using a </a:t>
            </a:r>
            <a:r>
              <a:rPr 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Gradio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interface and AWS Software Development Kit (SDK).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Optionally, the solution supports external job submission by uploading a ‘.JSON’ job configuration file and media into a designated S3 job bucket location. 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job JSON file uploaded to the S3 job bucket will trigger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(SNS)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 that will invoke an initialization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</a:t>
            </a:r>
            <a:r>
              <a:rPr lang="en-US" sz="900" b="1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trigger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will perform input validation and set appropriate variables for the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State Machine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workflow job record will be created in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job table.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job trigger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will invoke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State Machine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 handle the entire workflow job.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Training Job will be submitted synchronously using the state machine built-in wait until completion mechanism. 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(ECR)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image and S3 job bucket model artifacts will be used to </a:t>
            </a:r>
            <a:r>
              <a:rPr 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 a new container on a Graphics Processing Unit (GPU) based compute node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 The compute node instance type is determined by the job JSON configuration.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container will run the entire pipeline as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training job </a:t>
            </a:r>
            <a:r>
              <a:rPr 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 a GPU compute node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</a:t>
            </a:r>
            <a:r>
              <a:rPr lang="en-US" sz="900" b="1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completion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function will complete the workflow job by updating the job metadata in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and notifying the user via email upon completion using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workflow parameters are stored in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 Manager Parameter Store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during guidance deployment to decouple the </a:t>
            </a:r>
            <a:r>
              <a:rPr lang="en-US" sz="900" b="1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trigger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function and the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State Machine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highlight>
                <a:srgbClr val="FFFF00"/>
              </a:highlight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5"/>
              </a:rPr>
              <a:t>Amazon CloudWatch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is used to log and monitor the training jobs, surfacing </a:t>
            </a:r>
            <a:r>
              <a:rPr 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possible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errors to the user.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9C586E-3F38-BADD-EC97-6BDE6C355F5E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13200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39AE6A-3F33-A2A2-F25C-7FDB725698FF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522918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B1B3AFE-F4A2-7B24-C5BF-DF66C04016DF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113650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D015C47-AA5B-A892-FA26-DBAE15FD7A12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162032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D80ACDC-0EA2-699C-DFA8-4D0CC170CD78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2246398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F4106DD-A991-DE1E-4501-123A88C26AAA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3090387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FA08FC4-6CDE-00DB-C8C7-B82C3FABBAFC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3577910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4BB926-90D7-68A6-BC04-906D3320D1E7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406085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D822690-73AE-1878-31A1-6D51679AEDFB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4823714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83447F45-9AF1-4BE9-B98C-8FE4A7B01FFF}"/>
              </a:ext>
            </a:extLst>
          </p:cNvPr>
          <p:cNvSpPr/>
          <p:nvPr/>
        </p:nvSpPr>
        <p:spPr>
          <a:xfrm>
            <a:off x="2257072" y="991467"/>
            <a:ext cx="6452260" cy="532266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34AC8CD2-978F-49FD-A4C8-234134D8B75A}"/>
              </a:ext>
            </a:extLst>
          </p:cNvPr>
          <p:cNvGrpSpPr/>
          <p:nvPr/>
        </p:nvGrpSpPr>
        <p:grpSpPr>
          <a:xfrm>
            <a:off x="857903" y="3508020"/>
            <a:ext cx="1287216" cy="918521"/>
            <a:chOff x="857419" y="2878458"/>
            <a:chExt cx="1276790" cy="918521"/>
          </a:xfrm>
        </p:grpSpPr>
        <p:sp>
          <p:nvSpPr>
            <p:cNvPr id="737" name="TextBox 33">
              <a:extLst>
                <a:ext uri="{FF2B5EF4-FFF2-40B4-BE49-F238E27FC236}">
                  <a16:creationId xmlns:a16="http://schemas.microsoft.com/office/drawing/2014/main" id="{010043A1-B0B0-4247-B8CE-C911ED5D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419" y="3289148"/>
              <a:ext cx="127679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</a:t>
              </a:r>
              <a:b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(video, images,</a:t>
              </a:r>
            </a:p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poses)</a:t>
              </a:r>
            </a:p>
          </p:txBody>
        </p:sp>
        <p:pic>
          <p:nvPicPr>
            <p:cNvPr id="738" name="Graphic 737">
              <a:extLst>
                <a:ext uri="{FF2B5EF4-FFF2-40B4-BE49-F238E27FC236}">
                  <a16:creationId xmlns:a16="http://schemas.microsoft.com/office/drawing/2014/main" id="{6FE12690-AAE3-4464-96ED-0DE0E9E4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290074" y="2878458"/>
              <a:ext cx="411480" cy="411480"/>
            </a:xfrm>
            <a:prstGeom prst="rect">
              <a:avLst/>
            </a:prstGeom>
          </p:spPr>
        </p:pic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BD8A1C1C-DEE1-444A-9C6F-5D1BDD316B4E}"/>
              </a:ext>
            </a:extLst>
          </p:cNvPr>
          <p:cNvGrpSpPr/>
          <p:nvPr/>
        </p:nvGrpSpPr>
        <p:grpSpPr>
          <a:xfrm>
            <a:off x="972913" y="4743885"/>
            <a:ext cx="1081913" cy="786443"/>
            <a:chOff x="959239" y="4033316"/>
            <a:chExt cx="1073150" cy="786443"/>
          </a:xfrm>
        </p:grpSpPr>
        <p:pic>
          <p:nvPicPr>
            <p:cNvPr id="740" name="Graphic 16">
              <a:extLst>
                <a:ext uri="{FF2B5EF4-FFF2-40B4-BE49-F238E27FC236}">
                  <a16:creationId xmlns:a16="http://schemas.microsoft.com/office/drawing/2014/main" id="{23595A1B-8C09-448A-A3B9-FB5E6895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1290074" y="4033316"/>
              <a:ext cx="411480" cy="411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1" name="TextBox 33">
              <a:extLst>
                <a:ext uri="{FF2B5EF4-FFF2-40B4-BE49-F238E27FC236}">
                  <a16:creationId xmlns:a16="http://schemas.microsoft.com/office/drawing/2014/main" id="{52A97B1D-EC90-46D3-BB73-E0E87FC65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239" y="4450427"/>
              <a:ext cx="10731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 Job JSON Input</a:t>
              </a:r>
            </a:p>
          </p:txBody>
        </p:sp>
      </p:grpSp>
      <p:pic>
        <p:nvPicPr>
          <p:cNvPr id="742" name="Graphic 741">
            <a:extLst>
              <a:ext uri="{FF2B5EF4-FFF2-40B4-BE49-F238E27FC236}">
                <a16:creationId xmlns:a16="http://schemas.microsoft.com/office/drawing/2014/main" id="{489B2E36-B7B9-4778-9FA9-BA38B76C453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101" y="2742058"/>
            <a:ext cx="1321825" cy="457200"/>
          </a:xfrm>
          <a:prstGeom prst="rect">
            <a:avLst/>
          </a:prstGeom>
        </p:spPr>
      </p:pic>
      <p:pic>
        <p:nvPicPr>
          <p:cNvPr id="743" name="Graphic 8">
            <a:extLst>
              <a:ext uri="{FF2B5EF4-FFF2-40B4-BE49-F238E27FC236}">
                <a16:creationId xmlns:a16="http://schemas.microsoft.com/office/drawing/2014/main" id="{AFD42F1F-195E-45DF-B390-F8991319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620362" y="1570017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" name="TextBox 9">
            <a:extLst>
              <a:ext uri="{FF2B5EF4-FFF2-40B4-BE49-F238E27FC236}">
                <a16:creationId xmlns:a16="http://schemas.microsoft.com/office/drawing/2014/main" id="{EB88BFED-6FD9-493F-B5AF-73C98473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842" y="1954003"/>
            <a:ext cx="1165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Bucket</a:t>
            </a:r>
          </a:p>
        </p:txBody>
      </p:sp>
      <p:sp>
        <p:nvSpPr>
          <p:cNvPr id="745" name="TextBox 13">
            <a:extLst>
              <a:ext uri="{FF2B5EF4-FFF2-40B4-BE49-F238E27FC236}">
                <a16:creationId xmlns:a16="http://schemas.microsoft.com/office/drawing/2014/main" id="{A83C35D2-7A06-476A-BD09-5B3764FC7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963" y="1959533"/>
            <a:ext cx="1306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  <a:br>
              <a:rPr lang="en-US" altLang="en-US" sz="9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US" alt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</a:t>
            </a:r>
            <a:r>
              <a:rPr 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rigger</a:t>
            </a:r>
            <a:endParaRPr lang="en-US" alt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6" name="Graphic 10">
            <a:extLst>
              <a:ext uri="{FF2B5EF4-FFF2-40B4-BE49-F238E27FC236}">
                <a16:creationId xmlns:a16="http://schemas.microsoft.com/office/drawing/2014/main" id="{436C9F64-C536-4C90-A8A6-9810BF57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010657" y="1576595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" name="Graphic 746">
            <a:extLst>
              <a:ext uri="{FF2B5EF4-FFF2-40B4-BE49-F238E27FC236}">
                <a16:creationId xmlns:a16="http://schemas.microsoft.com/office/drawing/2014/main" id="{06B32F24-AA12-4F43-92DA-370708EAD0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382538" y="2656937"/>
            <a:ext cx="276560" cy="274320"/>
          </a:xfrm>
          <a:prstGeom prst="rect">
            <a:avLst/>
          </a:prstGeom>
        </p:spPr>
      </p:pic>
      <p:pic>
        <p:nvPicPr>
          <p:cNvPr id="748" name="Graphic 23">
            <a:extLst>
              <a:ext uri="{FF2B5EF4-FFF2-40B4-BE49-F238E27FC236}">
                <a16:creationId xmlns:a16="http://schemas.microsoft.com/office/drawing/2014/main" id="{81CC6590-F0B9-41D6-84BF-0B1D9EDB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625840" y="1561292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9" name="TextBox 12">
            <a:extLst>
              <a:ext uri="{FF2B5EF4-FFF2-40B4-BE49-F238E27FC236}">
                <a16:creationId xmlns:a16="http://schemas.microsoft.com/office/drawing/2014/main" id="{47BBF47E-EF3A-438F-8904-0320FA899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664" y="1948840"/>
            <a:ext cx="130699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750" name="Graphic 22">
            <a:extLst>
              <a:ext uri="{FF2B5EF4-FFF2-40B4-BE49-F238E27FC236}">
                <a16:creationId xmlns:a16="http://schemas.microsoft.com/office/drawing/2014/main" id="{725F5BDE-444C-4CBF-99F8-555A6B24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062952" y="3373719"/>
            <a:ext cx="365760" cy="36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1" name="TextBox 15">
            <a:extLst>
              <a:ext uri="{FF2B5EF4-FFF2-40B4-BE49-F238E27FC236}">
                <a16:creationId xmlns:a16="http://schemas.microsoft.com/office/drawing/2014/main" id="{9A9D8DA7-1D57-4E99-AC28-30CFB919D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924" y="3747319"/>
            <a:ext cx="1468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Training Job</a:t>
            </a:r>
          </a:p>
        </p:txBody>
      </p:sp>
      <p:sp>
        <p:nvSpPr>
          <p:cNvPr id="752" name="TextBox 26">
            <a:extLst>
              <a:ext uri="{FF2B5EF4-FFF2-40B4-BE49-F238E27FC236}">
                <a16:creationId xmlns:a16="http://schemas.microsoft.com/office/drawing/2014/main" id="{6AA5BF4A-2C16-4EF3-A86C-374CC96A1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27" y="3666109"/>
            <a:ext cx="10595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(GPU)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3" name="Graphic 752">
            <a:extLst>
              <a:ext uri="{FF2B5EF4-FFF2-40B4-BE49-F238E27FC236}">
                <a16:creationId xmlns:a16="http://schemas.microsoft.com/office/drawing/2014/main" id="{9A356A0C-C499-4F9B-89D4-308154BF225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79098" y="3341510"/>
            <a:ext cx="368746" cy="365760"/>
          </a:xfrm>
          <a:prstGeom prst="rect">
            <a:avLst/>
          </a:prstGeom>
        </p:spPr>
      </p:pic>
      <p:pic>
        <p:nvPicPr>
          <p:cNvPr id="754" name="Graphic 24">
            <a:extLst>
              <a:ext uri="{FF2B5EF4-FFF2-40B4-BE49-F238E27FC236}">
                <a16:creationId xmlns:a16="http://schemas.microsoft.com/office/drawing/2014/main" id="{DD4753F8-682B-4D8C-BE8A-B8EBCEB6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6401998" y="5455053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5" name="TextBox 9">
            <a:extLst>
              <a:ext uri="{FF2B5EF4-FFF2-40B4-BE49-F238E27FC236}">
                <a16:creationId xmlns:a16="http://schemas.microsoft.com/office/drawing/2014/main" id="{C731A408-90F2-4B88-B2FA-D9FA8F440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885" y="5845614"/>
            <a:ext cx="228706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0E28A516-DE8C-4F1A-A916-3500ED873DE0}"/>
              </a:ext>
            </a:extLst>
          </p:cNvPr>
          <p:cNvSpPr/>
          <p:nvPr/>
        </p:nvSpPr>
        <p:spPr>
          <a:xfrm>
            <a:off x="821118" y="991467"/>
            <a:ext cx="1344898" cy="5260833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Input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UI</a:t>
            </a:r>
          </a:p>
        </p:txBody>
      </p:sp>
      <p:pic>
        <p:nvPicPr>
          <p:cNvPr id="757" name="Graphic 22">
            <a:extLst>
              <a:ext uri="{FF2B5EF4-FFF2-40B4-BE49-F238E27FC236}">
                <a16:creationId xmlns:a16="http://schemas.microsoft.com/office/drawing/2014/main" id="{4B2DC4E2-7232-4EF9-A7A9-20D2B196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299041" y="1570311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" name="TextBox 15">
            <a:extLst>
              <a:ext uri="{FF2B5EF4-FFF2-40B4-BE49-F238E27FC236}">
                <a16:creationId xmlns:a16="http://schemas.microsoft.com/office/drawing/2014/main" id="{B749F1E4-02D1-484C-930F-DF3AE89DF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00" y="1952487"/>
            <a:ext cx="12206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Tools and SDKs</a:t>
            </a:r>
          </a:p>
        </p:txBody>
      </p:sp>
      <p:pic>
        <p:nvPicPr>
          <p:cNvPr id="759" name="Graphic 8">
            <a:extLst>
              <a:ext uri="{FF2B5EF4-FFF2-40B4-BE49-F238E27FC236}">
                <a16:creationId xmlns:a16="http://schemas.microsoft.com/office/drawing/2014/main" id="{701D87F6-1C7C-4198-898C-725143D1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375686" y="3822334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0" name="TextBox 9">
            <a:extLst>
              <a:ext uri="{FF2B5EF4-FFF2-40B4-BE49-F238E27FC236}">
                <a16:creationId xmlns:a16="http://schemas.microsoft.com/office/drawing/2014/main" id="{C0D519A5-932F-409F-B5B8-BA2AAB52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290" y="4205259"/>
            <a:ext cx="156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Bucket</a:t>
            </a:r>
          </a:p>
        </p:txBody>
      </p:sp>
      <p:pic>
        <p:nvPicPr>
          <p:cNvPr id="761" name="Graphic 23">
            <a:extLst>
              <a:ext uri="{FF2B5EF4-FFF2-40B4-BE49-F238E27FC236}">
                <a16:creationId xmlns:a16="http://schemas.microsoft.com/office/drawing/2014/main" id="{C3FE18D4-8D7B-4C17-8A14-19D2B879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6395537" y="4618433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2" name="TextBox 12">
            <a:extLst>
              <a:ext uri="{FF2B5EF4-FFF2-40B4-BE49-F238E27FC236}">
                <a16:creationId xmlns:a16="http://schemas.microsoft.com/office/drawing/2014/main" id="{317E82A7-033A-4051-80BF-032F5E2C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327" y="5008508"/>
            <a:ext cx="22982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763" name="Graphic 20">
            <a:extLst>
              <a:ext uri="{FF2B5EF4-FFF2-40B4-BE49-F238E27FC236}">
                <a16:creationId xmlns:a16="http://schemas.microsoft.com/office/drawing/2014/main" id="{6ED913EC-5DE9-48D3-A12C-11C505B4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6375913" y="2918735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4" name="TextBox 22">
            <a:extLst>
              <a:ext uri="{FF2B5EF4-FFF2-40B4-BE49-F238E27FC236}">
                <a16:creationId xmlns:a16="http://schemas.microsoft.com/office/drawing/2014/main" id="{94D82DAA-AF76-4464-AE58-A502FB2AB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692" y="3299176"/>
            <a:ext cx="16829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765" name="TextBox 13">
            <a:extLst>
              <a:ext uri="{FF2B5EF4-FFF2-40B4-BE49-F238E27FC236}">
                <a16:creationId xmlns:a16="http://schemas.microsoft.com/office/drawing/2014/main" id="{B5D8A852-63DA-4289-B651-CAE381801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538" y="5413790"/>
            <a:ext cx="1143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  <a:b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Job Completion</a:t>
            </a:r>
          </a:p>
        </p:txBody>
      </p:sp>
      <p:pic>
        <p:nvPicPr>
          <p:cNvPr id="766" name="Graphic 10">
            <a:extLst>
              <a:ext uri="{FF2B5EF4-FFF2-40B4-BE49-F238E27FC236}">
                <a16:creationId xmlns:a16="http://schemas.microsoft.com/office/drawing/2014/main" id="{27E1C7C6-E85C-433A-B8E0-1693A9F2A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094180" y="5022539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7" name="Straight Arrow Connector 766">
            <a:extLst>
              <a:ext uri="{FF2B5EF4-FFF2-40B4-BE49-F238E27FC236}">
                <a16:creationId xmlns:a16="http://schemas.microsoft.com/office/drawing/2014/main" id="{00603866-B446-4B9F-AD98-9264AFCEF33C}"/>
              </a:ext>
            </a:extLst>
          </p:cNvPr>
          <p:cNvCxnSpPr>
            <a:cxnSpLocks/>
          </p:cNvCxnSpPr>
          <p:nvPr/>
        </p:nvCxnSpPr>
        <p:spPr>
          <a:xfrm>
            <a:off x="5296109" y="4103454"/>
            <a:ext cx="0" cy="9050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75225C02-443F-47F9-B3F0-392D75D587B2}"/>
              </a:ext>
            </a:extLst>
          </p:cNvPr>
          <p:cNvCxnSpPr>
            <a:cxnSpLocks/>
          </p:cNvCxnSpPr>
          <p:nvPr/>
        </p:nvCxnSpPr>
        <p:spPr>
          <a:xfrm>
            <a:off x="5714954" y="3607787"/>
            <a:ext cx="2074" cy="28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Rectangle 780">
            <a:extLst>
              <a:ext uri="{FF2B5EF4-FFF2-40B4-BE49-F238E27FC236}">
                <a16:creationId xmlns:a16="http://schemas.microsoft.com/office/drawing/2014/main" id="{CADD4ED7-A34F-48BA-BA78-80B6226DD889}"/>
              </a:ext>
            </a:extLst>
          </p:cNvPr>
          <p:cNvSpPr/>
          <p:nvPr/>
        </p:nvSpPr>
        <p:spPr>
          <a:xfrm>
            <a:off x="2362094" y="1373513"/>
            <a:ext cx="6278775" cy="489619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2" name="Graphic 781">
            <a:extLst>
              <a:ext uri="{FF2B5EF4-FFF2-40B4-BE49-F238E27FC236}">
                <a16:creationId xmlns:a16="http://schemas.microsoft.com/office/drawing/2014/main" id="{751B227F-2C61-4B65-8C34-66157960DC2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2360574" y="1373513"/>
            <a:ext cx="276560" cy="274320"/>
          </a:xfrm>
          <a:prstGeom prst="rect">
            <a:avLst/>
          </a:prstGeom>
        </p:spPr>
      </p:pic>
      <p:sp>
        <p:nvSpPr>
          <p:cNvPr id="783" name="Oval 782">
            <a:extLst>
              <a:ext uri="{FF2B5EF4-FFF2-40B4-BE49-F238E27FC236}">
                <a16:creationId xmlns:a16="http://schemas.microsoft.com/office/drawing/2014/main" id="{DDC56897-F517-473D-B50C-A026A27C175F}"/>
              </a:ext>
            </a:extLst>
          </p:cNvPr>
          <p:cNvSpPr>
            <a:spLocks noChangeAspect="1"/>
          </p:cNvSpPr>
          <p:nvPr/>
        </p:nvSpPr>
        <p:spPr bwMode="auto">
          <a:xfrm>
            <a:off x="1814220" y="1443856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8ECD35B6-164C-44FA-9139-D402A5CB9EF6}"/>
              </a:ext>
            </a:extLst>
          </p:cNvPr>
          <p:cNvSpPr>
            <a:spLocks noChangeAspect="1"/>
          </p:cNvSpPr>
          <p:nvPr/>
        </p:nvSpPr>
        <p:spPr bwMode="auto">
          <a:xfrm>
            <a:off x="4046474" y="1435990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2DF0486E-4910-404D-90B7-F3BB36868F9E}"/>
              </a:ext>
            </a:extLst>
          </p:cNvPr>
          <p:cNvSpPr>
            <a:spLocks noChangeAspect="1"/>
          </p:cNvSpPr>
          <p:nvPr/>
        </p:nvSpPr>
        <p:spPr bwMode="auto">
          <a:xfrm>
            <a:off x="5546665" y="1443856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BACF99EF-60B5-45E6-AC27-0888220D664A}"/>
              </a:ext>
            </a:extLst>
          </p:cNvPr>
          <p:cNvSpPr>
            <a:spLocks noChangeAspect="1"/>
          </p:cNvSpPr>
          <p:nvPr/>
        </p:nvSpPr>
        <p:spPr bwMode="auto">
          <a:xfrm>
            <a:off x="6893266" y="1436137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16C4097C-8D5C-4060-A7AC-778D8D71B4CE}"/>
              </a:ext>
            </a:extLst>
          </p:cNvPr>
          <p:cNvSpPr>
            <a:spLocks noChangeAspect="1"/>
          </p:cNvSpPr>
          <p:nvPr/>
        </p:nvSpPr>
        <p:spPr bwMode="auto">
          <a:xfrm>
            <a:off x="4748922" y="3129877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887C159D-0B61-4C5A-AD57-BE9C3986A176}"/>
              </a:ext>
            </a:extLst>
          </p:cNvPr>
          <p:cNvSpPr>
            <a:spLocks noChangeAspect="1"/>
          </p:cNvSpPr>
          <p:nvPr/>
        </p:nvSpPr>
        <p:spPr bwMode="auto">
          <a:xfrm>
            <a:off x="7034543" y="313657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CE72DA89-A364-4351-88B0-1B518E50A7B1}"/>
              </a:ext>
            </a:extLst>
          </p:cNvPr>
          <p:cNvSpPr>
            <a:spLocks noChangeAspect="1"/>
          </p:cNvSpPr>
          <p:nvPr/>
        </p:nvSpPr>
        <p:spPr bwMode="auto">
          <a:xfrm>
            <a:off x="7471107" y="321877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6B4D35B8-1CAD-48B8-A7A4-B1E61081A3CE}"/>
              </a:ext>
            </a:extLst>
          </p:cNvPr>
          <p:cNvSpPr>
            <a:spLocks noChangeAspect="1"/>
          </p:cNvSpPr>
          <p:nvPr/>
        </p:nvSpPr>
        <p:spPr bwMode="auto">
          <a:xfrm>
            <a:off x="5511416" y="480302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793B5635-1DEA-4104-8952-3A4E6BF82DE5}"/>
              </a:ext>
            </a:extLst>
          </p:cNvPr>
          <p:cNvGrpSpPr/>
          <p:nvPr/>
        </p:nvGrpSpPr>
        <p:grpSpPr>
          <a:xfrm>
            <a:off x="2675095" y="4212541"/>
            <a:ext cx="1340259" cy="948353"/>
            <a:chOff x="5862050" y="670731"/>
            <a:chExt cx="1329403" cy="948353"/>
          </a:xfrm>
        </p:grpSpPr>
        <p:sp>
          <p:nvSpPr>
            <p:cNvPr id="792" name="TextBox 23">
              <a:extLst>
                <a:ext uri="{FF2B5EF4-FFF2-40B4-BE49-F238E27FC236}">
                  <a16:creationId xmlns:a16="http://schemas.microsoft.com/office/drawing/2014/main" id="{DED96FF0-EFA9-4D6B-900D-181BC5D7E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2050" y="1249752"/>
              <a:ext cx="1329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 Manager Parameter Store</a:t>
              </a:r>
            </a:p>
          </p:txBody>
        </p:sp>
        <p:pic>
          <p:nvPicPr>
            <p:cNvPr id="793" name="Graphic 792">
              <a:extLst>
                <a:ext uri="{FF2B5EF4-FFF2-40B4-BE49-F238E27FC236}">
                  <a16:creationId xmlns:a16="http://schemas.microsoft.com/office/drawing/2014/main" id="{6A0B7BEC-6297-4687-9603-206B30281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357354" y="845117"/>
              <a:ext cx="362797" cy="362798"/>
            </a:xfrm>
            <a:prstGeom prst="rect">
              <a:avLst/>
            </a:prstGeom>
          </p:spPr>
        </p:pic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D56AFFEB-707D-4852-BCD8-69AC8AC623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32765" y="670731"/>
              <a:ext cx="274320" cy="27432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CB953A6A-54D1-4A28-B651-BEF43E5E7C72}"/>
              </a:ext>
            </a:extLst>
          </p:cNvPr>
          <p:cNvGrpSpPr/>
          <p:nvPr/>
        </p:nvGrpSpPr>
        <p:grpSpPr>
          <a:xfrm>
            <a:off x="2674125" y="5386473"/>
            <a:ext cx="1340258" cy="643927"/>
            <a:chOff x="6721934" y="801412"/>
            <a:chExt cx="1329402" cy="643927"/>
          </a:xfrm>
        </p:grpSpPr>
        <p:pic>
          <p:nvPicPr>
            <p:cNvPr id="796" name="Graphic 17">
              <a:extLst>
                <a:ext uri="{FF2B5EF4-FFF2-40B4-BE49-F238E27FC236}">
                  <a16:creationId xmlns:a16="http://schemas.microsoft.com/office/drawing/2014/main" id="{A6BBF417-FAD6-4854-A2D4-1FC5EA666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 bwMode="auto">
            <a:xfrm>
              <a:off x="7189467" y="825744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7" name="TextBox 9">
              <a:extLst>
                <a:ext uri="{FF2B5EF4-FFF2-40B4-BE49-F238E27FC236}">
                  <a16:creationId xmlns:a16="http://schemas.microsoft.com/office/drawing/2014/main" id="{F127B43C-2ABA-4539-9C77-15E567294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1934" y="1214507"/>
              <a:ext cx="132940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398201B2-0006-40C7-A27D-485F4795DF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95180" y="801412"/>
              <a:ext cx="274320" cy="27432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</p:grpSp>
      <p:cxnSp>
        <p:nvCxnSpPr>
          <p:cNvPr id="799" name="Straight Arrow Connector 798">
            <a:extLst>
              <a:ext uri="{FF2B5EF4-FFF2-40B4-BE49-F238E27FC236}">
                <a16:creationId xmlns:a16="http://schemas.microsoft.com/office/drawing/2014/main" id="{B1D9818F-AEBD-4C86-AD60-9F09C9FC2220}"/>
              </a:ext>
            </a:extLst>
          </p:cNvPr>
          <p:cNvCxnSpPr>
            <a:cxnSpLocks/>
            <a:stCxn id="743" idx="3"/>
            <a:endCxn id="746" idx="1"/>
          </p:cNvCxnSpPr>
          <p:nvPr/>
        </p:nvCxnSpPr>
        <p:spPr>
          <a:xfrm>
            <a:off x="4989109" y="1752897"/>
            <a:ext cx="1021548" cy="657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1" name="Graphic 13">
            <a:extLst>
              <a:ext uri="{FF2B5EF4-FFF2-40B4-BE49-F238E27FC236}">
                <a16:creationId xmlns:a16="http://schemas.microsoft.com/office/drawing/2014/main" id="{C9A88F5F-90B8-45D6-BC53-32E0D1C1E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 bwMode="auto">
          <a:xfrm>
            <a:off x="3160418" y="3142365"/>
            <a:ext cx="41484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2" name="Rectangle 801">
            <a:extLst>
              <a:ext uri="{FF2B5EF4-FFF2-40B4-BE49-F238E27FC236}">
                <a16:creationId xmlns:a16="http://schemas.microsoft.com/office/drawing/2014/main" id="{FA79E12C-44F8-44B3-9730-6210CE104B5F}"/>
              </a:ext>
            </a:extLst>
          </p:cNvPr>
          <p:cNvSpPr/>
          <p:nvPr/>
        </p:nvSpPr>
        <p:spPr>
          <a:xfrm>
            <a:off x="2675095" y="3098994"/>
            <a:ext cx="1370692" cy="79477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Management Console</a:t>
            </a:r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96E31F9-18EF-4A59-997F-F7109EAA8213}"/>
              </a:ext>
            </a:extLst>
          </p:cNvPr>
          <p:cNvSpPr>
            <a:spLocks noChangeAspect="1"/>
          </p:cNvSpPr>
          <p:nvPr/>
        </p:nvSpPr>
        <p:spPr bwMode="auto">
          <a:xfrm>
            <a:off x="2735286" y="3168671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71FB8A77-1732-4559-A6B3-6A820A301A6D}"/>
              </a:ext>
            </a:extLst>
          </p:cNvPr>
          <p:cNvSpPr txBox="1"/>
          <p:nvPr/>
        </p:nvSpPr>
        <p:spPr>
          <a:xfrm>
            <a:off x="2456447" y="3872622"/>
            <a:ext cx="181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External Job Submission</a:t>
            </a:r>
          </a:p>
        </p:txBody>
      </p:sp>
      <p:cxnSp>
        <p:nvCxnSpPr>
          <p:cNvPr id="806" name="Connector: Elbow 805">
            <a:extLst>
              <a:ext uri="{FF2B5EF4-FFF2-40B4-BE49-F238E27FC236}">
                <a16:creationId xmlns:a16="http://schemas.microsoft.com/office/drawing/2014/main" id="{213B9F70-FB25-45BA-A0DE-1674697E312C}"/>
              </a:ext>
            </a:extLst>
          </p:cNvPr>
          <p:cNvCxnSpPr>
            <a:cxnSpLocks/>
            <a:stCxn id="743" idx="1"/>
            <a:endCxn id="757" idx="3"/>
          </p:cNvCxnSpPr>
          <p:nvPr/>
        </p:nvCxnSpPr>
        <p:spPr>
          <a:xfrm rot="10800000" flipV="1">
            <a:off x="1667788" y="1752897"/>
            <a:ext cx="2952574" cy="29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Connector: Elbow 806">
            <a:extLst>
              <a:ext uri="{FF2B5EF4-FFF2-40B4-BE49-F238E27FC236}">
                <a16:creationId xmlns:a16="http://schemas.microsoft.com/office/drawing/2014/main" id="{0AFE0042-003E-4F0F-8032-0C1B8D268593}"/>
              </a:ext>
            </a:extLst>
          </p:cNvPr>
          <p:cNvCxnSpPr>
            <a:cxnSpLocks/>
            <a:stCxn id="813" idx="1"/>
          </p:cNvCxnSpPr>
          <p:nvPr/>
        </p:nvCxnSpPr>
        <p:spPr>
          <a:xfrm rot="10800000">
            <a:off x="1667788" y="1892272"/>
            <a:ext cx="1526346" cy="3376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Arrow Connector 810">
            <a:extLst>
              <a:ext uri="{FF2B5EF4-FFF2-40B4-BE49-F238E27FC236}">
                <a16:creationId xmlns:a16="http://schemas.microsoft.com/office/drawing/2014/main" id="{BDDB78FB-ACA5-47F8-8A53-CE6AFCC5858D}"/>
              </a:ext>
            </a:extLst>
          </p:cNvPr>
          <p:cNvCxnSpPr>
            <a:cxnSpLocks/>
            <a:stCxn id="746" idx="3"/>
          </p:cNvCxnSpPr>
          <p:nvPr/>
        </p:nvCxnSpPr>
        <p:spPr>
          <a:xfrm flipV="1">
            <a:off x="6379404" y="1753947"/>
            <a:ext cx="1246436" cy="552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CE139AC0-A179-4673-8F67-BB27BA326D07}"/>
              </a:ext>
            </a:extLst>
          </p:cNvPr>
          <p:cNvGrpSpPr/>
          <p:nvPr/>
        </p:nvGrpSpPr>
        <p:grpSpPr>
          <a:xfrm>
            <a:off x="2692884" y="2047050"/>
            <a:ext cx="1389880" cy="611126"/>
            <a:chOff x="6677432" y="1884447"/>
            <a:chExt cx="1583937" cy="730922"/>
          </a:xfrm>
        </p:grpSpPr>
        <p:pic>
          <p:nvPicPr>
            <p:cNvPr id="813" name="Graphic 19">
              <a:extLst>
                <a:ext uri="{FF2B5EF4-FFF2-40B4-BE49-F238E27FC236}">
                  <a16:creationId xmlns:a16="http://schemas.microsoft.com/office/drawing/2014/main" id="{CAE4CC2F-79E6-48B1-AA3E-D516376A3BF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/>
            <a:stretch/>
          </p:blipFill>
          <p:spPr bwMode="auto">
            <a:xfrm>
              <a:off x="7248667" y="1884447"/>
              <a:ext cx="416828" cy="437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4" name="TextBox 12">
              <a:extLst>
                <a:ext uri="{FF2B5EF4-FFF2-40B4-BE49-F238E27FC236}">
                  <a16:creationId xmlns:a16="http://schemas.microsoft.com/office/drawing/2014/main" id="{CAA918E5-42E9-49A9-9357-8C02E9F30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432" y="2339288"/>
              <a:ext cx="1583937" cy="27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</a:p>
          </p:txBody>
        </p:sp>
      </p:grpSp>
      <p:sp>
        <p:nvSpPr>
          <p:cNvPr id="809" name="Rectangle 808">
            <a:extLst>
              <a:ext uri="{FF2B5EF4-FFF2-40B4-BE49-F238E27FC236}">
                <a16:creationId xmlns:a16="http://schemas.microsoft.com/office/drawing/2014/main" id="{49895919-7732-4C2A-9459-2ED09022B37F}"/>
              </a:ext>
            </a:extLst>
          </p:cNvPr>
          <p:cNvSpPr/>
          <p:nvPr/>
        </p:nvSpPr>
        <p:spPr>
          <a:xfrm>
            <a:off x="4382538" y="2656906"/>
            <a:ext cx="4179311" cy="3573953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2C8E3E01-2563-46CB-A601-758340B67E6C}"/>
              </a:ext>
            </a:extLst>
          </p:cNvPr>
          <p:cNvSpPr>
            <a:spLocks noChangeAspect="1"/>
          </p:cNvSpPr>
          <p:nvPr/>
        </p:nvSpPr>
        <p:spPr bwMode="auto">
          <a:xfrm>
            <a:off x="5870216" y="234862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6B19E738-4BC6-4AD5-AAFC-FFAC29338A7D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272396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E2C4A0F0-4FA0-403E-94D5-F4B57C165097}"/>
              </a:ext>
            </a:extLst>
          </p:cNvPr>
          <p:cNvSpPr>
            <a:spLocks noChangeAspect="1"/>
          </p:cNvSpPr>
          <p:nvPr/>
        </p:nvSpPr>
        <p:spPr bwMode="auto">
          <a:xfrm>
            <a:off x="8883266" y="534917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B5E7704-DB90-491C-8D0D-40FB976C96CF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5975342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534BBA3-BD41-40F6-8CCB-C3BA86A9A156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6486552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14D95A-F118-6A86-2FF5-7C6815316A50}"/>
              </a:ext>
            </a:extLst>
          </p:cNvPr>
          <p:cNvSpPr>
            <a:spLocks noChangeAspect="1"/>
          </p:cNvSpPr>
          <p:nvPr/>
        </p:nvSpPr>
        <p:spPr bwMode="auto">
          <a:xfrm>
            <a:off x="2551903" y="1871644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AD92B-C654-4086-BADF-65A2526FEDE9}"/>
              </a:ext>
            </a:extLst>
          </p:cNvPr>
          <p:cNvSpPr/>
          <p:nvPr/>
        </p:nvSpPr>
        <p:spPr>
          <a:xfrm>
            <a:off x="4657647" y="2635690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34703F8-EF58-42AF-8ED3-B6F3959C0DE9}"/>
              </a:ext>
            </a:extLst>
          </p:cNvPr>
          <p:cNvCxnSpPr>
            <a:cxnSpLocks/>
            <a:stCxn id="766" idx="3"/>
            <a:endCxn id="754" idx="1"/>
          </p:cNvCxnSpPr>
          <p:nvPr/>
        </p:nvCxnSpPr>
        <p:spPr>
          <a:xfrm>
            <a:off x="5462927" y="5205419"/>
            <a:ext cx="939071" cy="43251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E30E026-7D81-4C4E-8576-5584BC0CCA26}"/>
              </a:ext>
            </a:extLst>
          </p:cNvPr>
          <p:cNvCxnSpPr>
            <a:cxnSpLocks/>
            <a:stCxn id="766" idx="3"/>
          </p:cNvCxnSpPr>
          <p:nvPr/>
        </p:nvCxnSpPr>
        <p:spPr>
          <a:xfrm flipV="1">
            <a:off x="5462927" y="4850485"/>
            <a:ext cx="939185" cy="35493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8A1B58-DAD5-4EA7-8DBD-FA878CC6C5A6}"/>
              </a:ext>
            </a:extLst>
          </p:cNvPr>
          <p:cNvCxnSpPr>
            <a:stCxn id="750" idx="3"/>
            <a:endCxn id="763" idx="1"/>
          </p:cNvCxnSpPr>
          <p:nvPr/>
        </p:nvCxnSpPr>
        <p:spPr>
          <a:xfrm flipV="1">
            <a:off x="5428712" y="3101615"/>
            <a:ext cx="947201" cy="45350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8AAA59-D513-4D63-ABED-9A1F7E8EDB0C}"/>
              </a:ext>
            </a:extLst>
          </p:cNvPr>
          <p:cNvCxnSpPr>
            <a:stCxn id="750" idx="3"/>
            <a:endCxn id="759" idx="1"/>
          </p:cNvCxnSpPr>
          <p:nvPr/>
        </p:nvCxnSpPr>
        <p:spPr>
          <a:xfrm>
            <a:off x="5428712" y="3555118"/>
            <a:ext cx="946974" cy="45009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9CE8509-2B39-47D9-8519-99BD53696B53}"/>
              </a:ext>
            </a:extLst>
          </p:cNvPr>
          <p:cNvCxnSpPr>
            <a:stCxn id="745" idx="2"/>
            <a:endCxn id="750" idx="0"/>
          </p:cNvCxnSpPr>
          <p:nvPr/>
        </p:nvCxnSpPr>
        <p:spPr>
          <a:xfrm rot="5400000">
            <a:off x="5209221" y="2365477"/>
            <a:ext cx="1044854" cy="971631"/>
          </a:xfrm>
          <a:prstGeom prst="bentConnector3">
            <a:avLst>
              <a:gd name="adj1" fmla="val 51459"/>
            </a:avLst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A9A4D26-F3FA-48A4-84CE-ACFF53C5E431}"/>
              </a:ext>
            </a:extLst>
          </p:cNvPr>
          <p:cNvCxnSpPr>
            <a:cxnSpLocks/>
          </p:cNvCxnSpPr>
          <p:nvPr/>
        </p:nvCxnSpPr>
        <p:spPr>
          <a:xfrm flipV="1">
            <a:off x="4045787" y="1859577"/>
            <a:ext cx="574574" cy="1720622"/>
          </a:xfrm>
          <a:prstGeom prst="bentConnector3">
            <a:avLst>
              <a:gd name="adj1" fmla="val 3902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FC1FFA6-CF0E-47D2-856A-B2C761C0B2F3}"/>
              </a:ext>
            </a:extLst>
          </p:cNvPr>
          <p:cNvSpPr/>
          <p:nvPr/>
        </p:nvSpPr>
        <p:spPr>
          <a:xfrm>
            <a:off x="4711418" y="2898681"/>
            <a:ext cx="3744904" cy="169350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9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C11F6FB-AE90-4FEA-95D9-E3FBCBE5CE93}"/>
              </a:ext>
            </a:extLst>
          </p:cNvPr>
          <p:cNvSpPr/>
          <p:nvPr/>
        </p:nvSpPr>
        <p:spPr>
          <a:xfrm>
            <a:off x="6994068" y="2867468"/>
            <a:ext cx="14622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Training Job</a:t>
            </a:r>
          </a:p>
        </p:txBody>
      </p:sp>
      <p:pic>
        <p:nvPicPr>
          <p:cNvPr id="156" name="Graphic 155">
            <a:extLst>
              <a:ext uri="{FF2B5EF4-FFF2-40B4-BE49-F238E27FC236}">
                <a16:creationId xmlns:a16="http://schemas.microsoft.com/office/drawing/2014/main" id="{EE478709-E44F-4F08-B0EC-BCB25D94C8B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2257072" y="985613"/>
            <a:ext cx="274320" cy="274320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48E6953-649F-4554-AC3F-2CC2E3B9C28C}"/>
              </a:ext>
            </a:extLst>
          </p:cNvPr>
          <p:cNvCxnSpPr>
            <a:cxnSpLocks/>
          </p:cNvCxnSpPr>
          <p:nvPr/>
        </p:nvCxnSpPr>
        <p:spPr>
          <a:xfrm>
            <a:off x="477308" y="1772240"/>
            <a:ext cx="821732" cy="1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FF38BA1-28ED-4EEC-AC31-F869112E3865}"/>
              </a:ext>
            </a:extLst>
          </p:cNvPr>
          <p:cNvGrpSpPr/>
          <p:nvPr/>
        </p:nvGrpSpPr>
        <p:grpSpPr>
          <a:xfrm>
            <a:off x="-162087" y="1605212"/>
            <a:ext cx="1073150" cy="609356"/>
            <a:chOff x="-139388" y="3440198"/>
            <a:chExt cx="1073150" cy="609356"/>
          </a:xfrm>
        </p:grpSpPr>
        <p:pic>
          <p:nvPicPr>
            <p:cNvPr id="163" name="Graphic 22">
              <a:extLst>
                <a:ext uri="{FF2B5EF4-FFF2-40B4-BE49-F238E27FC236}">
                  <a16:creationId xmlns:a16="http://schemas.microsoft.com/office/drawing/2014/main" id="{CDBC428F-F754-4BD9-A2AF-8CA64AC09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rcRect/>
            <a:stretch/>
          </p:blipFill>
          <p:spPr bwMode="auto">
            <a:xfrm>
              <a:off x="202765" y="3440198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TextBox 39">
              <a:extLst>
                <a:ext uri="{FF2B5EF4-FFF2-40B4-BE49-F238E27FC236}">
                  <a16:creationId xmlns:a16="http://schemas.microsoft.com/office/drawing/2014/main" id="{1A2889FF-8BB1-4819-9D59-8E373FB79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388" y="3818722"/>
              <a:ext cx="10731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User</a:t>
              </a: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5DE54C5-F840-474A-9F83-C7586F96FB4A}"/>
              </a:ext>
            </a:extLst>
          </p:cNvPr>
          <p:cNvCxnSpPr>
            <a:cxnSpLocks/>
          </p:cNvCxnSpPr>
          <p:nvPr/>
        </p:nvCxnSpPr>
        <p:spPr>
          <a:xfrm>
            <a:off x="6744660" y="3112125"/>
            <a:ext cx="1034438" cy="422775"/>
          </a:xfrm>
          <a:prstGeom prst="bentConnector3">
            <a:avLst>
              <a:gd name="adj1" fmla="val 58267"/>
            </a:avLst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FAE25F9-621D-4D09-BA7A-5ABDCA529276}"/>
              </a:ext>
            </a:extLst>
          </p:cNvPr>
          <p:cNvCxnSpPr>
            <a:cxnSpLocks/>
            <a:stCxn id="759" idx="3"/>
            <a:endCxn id="753" idx="1"/>
          </p:cNvCxnSpPr>
          <p:nvPr/>
        </p:nvCxnSpPr>
        <p:spPr>
          <a:xfrm flipV="1">
            <a:off x="6744433" y="3524390"/>
            <a:ext cx="1034665" cy="480824"/>
          </a:xfrm>
          <a:prstGeom prst="bentConnector3">
            <a:avLst>
              <a:gd name="adj1" fmla="val 58101"/>
            </a:avLst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35236</TotalTime>
  <Words>719</Words>
  <Application>Microsoft Office PowerPoint</Application>
  <PresentationFormat>Widescreen</PresentationFormat>
  <Paragraphs>113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Cornwell, Eric</cp:lastModifiedBy>
  <cp:revision>258</cp:revision>
  <dcterms:created xsi:type="dcterms:W3CDTF">2018-02-11T04:20:17Z</dcterms:created>
  <dcterms:modified xsi:type="dcterms:W3CDTF">2025-06-14T02:47:49Z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2024-04-18T13:15:38Z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3ef49d00-fc9e-44ee-9376-872f65af94fe</vt:lpwstr>
  </property>
  <property fmtid="{D5CDD505-2E9C-101B-9397-08002B2CF9AE}" pid="8" name="MSIP_Label_929eed6f-34eb-4453-9f97-09510b9b219f_ContentBits">
    <vt:lpwstr>0</vt:lpwstr>
  </property>
</Properties>
</file>