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4"/>
  </p:notesMasterIdLst>
  <p:sldIdLst>
    <p:sldId id="256" r:id="rId5"/>
    <p:sldId id="257" r:id="rId6"/>
    <p:sldId id="271" r:id="rId7"/>
    <p:sldId id="295" r:id="rId8"/>
    <p:sldId id="272" r:id="rId9"/>
    <p:sldId id="274" r:id="rId10"/>
    <p:sldId id="275" r:id="rId11"/>
    <p:sldId id="277" r:id="rId12"/>
    <p:sldId id="279" r:id="rId13"/>
    <p:sldId id="296" r:id="rId14"/>
    <p:sldId id="280" r:id="rId15"/>
    <p:sldId id="282" r:id="rId16"/>
    <p:sldId id="283" r:id="rId17"/>
    <p:sldId id="285" r:id="rId18"/>
    <p:sldId id="290" r:id="rId19"/>
    <p:sldId id="298" r:id="rId20"/>
    <p:sldId id="299" r:id="rId21"/>
    <p:sldId id="260" r:id="rId22"/>
    <p:sldId id="26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741" autoAdjust="0"/>
  </p:normalViewPr>
  <p:slideViewPr>
    <p:cSldViewPr snapToGrid="0" showGuides="1">
      <p:cViewPr varScale="1">
        <p:scale>
          <a:sx n="150" d="100"/>
          <a:sy n="150" d="100"/>
        </p:scale>
        <p:origin x="624" y="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517FA-898C-45C5-9598-A5509A0D1C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4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7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505" y="766092"/>
            <a:ext cx="7772400" cy="1102519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27" y="2068078"/>
            <a:ext cx="7786115" cy="921643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DA0DECC-A1CD-3A45-A319-FA5814899B6D}" type="datetimeFigureOut">
              <a:rPr lang="en-US" smtClean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6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888" y="1674428"/>
            <a:ext cx="5066628" cy="1250668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</p:spPr>
        <p:txBody>
          <a:bodyPr anchor="ctr">
            <a:noAutofit/>
          </a:bodyPr>
          <a:lstStyle>
            <a:lvl1pPr algn="l">
              <a:defRPr sz="2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</p:spPr>
        <p:txBody>
          <a:bodyPr anchor="ctr">
            <a:noAutofit/>
          </a:bodyPr>
          <a:lstStyle>
            <a:lvl1pPr algn="l">
              <a:defRPr sz="2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</p:spPr>
        <p:txBody>
          <a:bodyPr anchor="ctr">
            <a:noAutofit/>
          </a:bodyPr>
          <a:lstStyle>
            <a:lvl1pPr algn="l">
              <a:defRPr sz="2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200151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200151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200151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616205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54043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89750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7200" y="1227138"/>
            <a:ext cx="1797050" cy="134461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616205" y="1227138"/>
            <a:ext cx="1797050" cy="134461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754043" y="1227138"/>
            <a:ext cx="1797050" cy="1344612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889750" y="1227138"/>
            <a:ext cx="1797050" cy="13446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444" y="227134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642776" y="227134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06111" y="227134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9444" y="4070518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42776" y="4070518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06111" y="4070518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79450" y="1047750"/>
            <a:ext cx="1924050" cy="1100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42776" y="1047750"/>
            <a:ext cx="1924050" cy="110066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06111" y="1047750"/>
            <a:ext cx="1924050" cy="110066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79450" y="2889250"/>
            <a:ext cx="1924050" cy="110066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642776" y="2889250"/>
            <a:ext cx="1924050" cy="1100667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06111" y="2889250"/>
            <a:ext cx="1924050" cy="11006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9" r:id="rId6"/>
    <p:sldLayoutId id="2147483690" r:id="rId7"/>
    <p:sldLayoutId id="2147483691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51" r:id="rId18"/>
    <p:sldLayoutId id="214748365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595A5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595A5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/aws-sdk-n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aws-sdk-net" TargetMode="External"/><Relationship Id="rId7" Type="http://schemas.openxmlformats.org/officeDocument/2006/relationships/hyperlink" Target="http://blogs.aws.amazon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visualstudio/" TargetMode="External"/><Relationship Id="rId5" Type="http://schemas.openxmlformats.org/officeDocument/2006/relationships/hyperlink" Target="http://aws.amazon.com/powershell/" TargetMode="External"/><Relationship Id="rId4" Type="http://schemas.openxmlformats.org/officeDocument/2006/relationships/hyperlink" Target="https://github.com/awslabs/aws-sdk-net-sample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labs/aws-sdk-net-samp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emf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dkfor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Version 3</a:t>
            </a:r>
          </a:p>
          <a:p>
            <a:pPr lvl="1"/>
            <a:r>
              <a:rPr lang="en-US" dirty="0" smtClean="0"/>
              <a:t>Release last July</a:t>
            </a:r>
          </a:p>
          <a:p>
            <a:pPr lvl="1"/>
            <a:r>
              <a:rPr lang="en-US" dirty="0" smtClean="0"/>
              <a:t>Each service separate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</a:p>
          <a:p>
            <a:pPr lvl="2"/>
            <a:r>
              <a:rPr lang="en-US" dirty="0" smtClean="0"/>
              <a:t>AWSSDK.S3</a:t>
            </a:r>
          </a:p>
          <a:p>
            <a:pPr lvl="2"/>
            <a:r>
              <a:rPr lang="en-US" dirty="0" smtClean="0"/>
              <a:t>AWSSDK.EC2</a:t>
            </a:r>
          </a:p>
          <a:p>
            <a:endParaRPr lang="en-US" dirty="0"/>
          </a:p>
          <a:p>
            <a:r>
              <a:rPr lang="en-US" dirty="0" smtClean="0"/>
              <a:t>ASP.NET 5 Support</a:t>
            </a:r>
          </a:p>
          <a:p>
            <a:pPr lvl="1"/>
            <a:r>
              <a:rPr lang="en-US" dirty="0" smtClean="0"/>
              <a:t>Support in the 3.2 beta versions of the SDK</a:t>
            </a:r>
          </a:p>
          <a:p>
            <a:pPr lvl="1"/>
            <a:r>
              <a:rPr lang="en-US" dirty="0" err="1" smtClean="0"/>
              <a:t>dnxcore</a:t>
            </a:r>
            <a:r>
              <a:rPr lang="en-US" dirty="0" smtClean="0"/>
              <a:t>-development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ranch</a:t>
            </a:r>
          </a:p>
          <a:p>
            <a:endParaRPr lang="en-US" dirty="0"/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>
                <a:hlinkClick r:id="rId2"/>
              </a:rPr>
              <a:t>https://github.com/aws/aws-sdk-net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SDK for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/>
          </a:bodyPr>
          <a:lstStyle/>
          <a:p>
            <a:r>
              <a:rPr lang="en-US" dirty="0"/>
              <a:t>Requests need to be signed with Credentials</a:t>
            </a:r>
          </a:p>
          <a:p>
            <a:pPr lvl="1"/>
            <a:r>
              <a:rPr lang="en-US" dirty="0"/>
              <a:t>AWS Access Key ID</a:t>
            </a:r>
          </a:p>
          <a:p>
            <a:pPr lvl="1"/>
            <a:r>
              <a:rPr lang="en-US" dirty="0"/>
              <a:t>Secret Access </a:t>
            </a:r>
            <a:r>
              <a:rPr lang="en-US" dirty="0" smtClean="0"/>
              <a:t>Key</a:t>
            </a:r>
          </a:p>
          <a:p>
            <a:pPr lvl="1"/>
            <a:endParaRPr lang="en-US" dirty="0"/>
          </a:p>
          <a:p>
            <a:r>
              <a:rPr lang="en-US" dirty="0" smtClean="0"/>
              <a:t>Identity and Access Management Service (IAM)</a:t>
            </a:r>
            <a:endParaRPr lang="en-US" dirty="0"/>
          </a:p>
          <a:p>
            <a:pPr lvl="1"/>
            <a:r>
              <a:rPr lang="en-US" dirty="0"/>
              <a:t>Root Credentials (Full Access)</a:t>
            </a:r>
          </a:p>
          <a:p>
            <a:pPr lvl="1"/>
            <a:r>
              <a:rPr lang="en-US" dirty="0"/>
              <a:t>IAM Credentials (Restricted Access)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40204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/>
          </a:bodyPr>
          <a:lstStyle/>
          <a:p>
            <a:r>
              <a:rPr lang="en-US" dirty="0"/>
              <a:t>Object storage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Videos</a:t>
            </a:r>
          </a:p>
          <a:p>
            <a:r>
              <a:rPr lang="en-US" dirty="0"/>
              <a:t>Objects are stored in a bucket</a:t>
            </a:r>
          </a:p>
          <a:p>
            <a:pPr lvl="1"/>
            <a:r>
              <a:rPr lang="en-US" dirty="0"/>
              <a:t>Buckets have globally unique names</a:t>
            </a:r>
          </a:p>
          <a:p>
            <a:r>
              <a:rPr lang="en-US" dirty="0"/>
              <a:t>Objects identified by a user-defined key</a:t>
            </a:r>
          </a:p>
          <a:p>
            <a:pPr lvl="1"/>
            <a:r>
              <a:rPr lang="en-US" dirty="0"/>
              <a:t>Keys are often filenames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Using S3</a:t>
            </a:r>
          </a:p>
        </p:txBody>
      </p:sp>
    </p:spTree>
    <p:extLst>
      <p:ext uri="{BB962C8B-B14F-4D97-AF65-F5344CB8AC3E}">
        <p14:creationId xmlns:p14="http://schemas.microsoft.com/office/powerpoint/2010/main" val="39353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/>
          </a:bodyPr>
          <a:lstStyle/>
          <a:p>
            <a:r>
              <a:rPr lang="en-US" dirty="0" smtClean="0"/>
              <a:t>Setting Up</a:t>
            </a:r>
          </a:p>
          <a:p>
            <a:pPr lvl="1"/>
            <a:r>
              <a:rPr lang="en-US" dirty="0" smtClean="0"/>
              <a:t>Credentials</a:t>
            </a:r>
          </a:p>
          <a:p>
            <a:pPr lvl="1"/>
            <a:r>
              <a:rPr lang="en-US" dirty="0" smtClean="0"/>
              <a:t>Region</a:t>
            </a:r>
          </a:p>
          <a:p>
            <a:r>
              <a:rPr lang="en-US" dirty="0" err="1" smtClean="0"/>
              <a:t>CmdLet</a:t>
            </a:r>
            <a:r>
              <a:rPr lang="en-US" dirty="0" smtClean="0"/>
              <a:t> Naming</a:t>
            </a:r>
          </a:p>
          <a:p>
            <a:pPr lvl="1"/>
            <a:r>
              <a:rPr lang="en-US" dirty="0" smtClean="0"/>
              <a:t>PowerShell Verbs</a:t>
            </a:r>
          </a:p>
          <a:p>
            <a:pPr lvl="1"/>
            <a:r>
              <a:rPr lang="en-US" dirty="0" smtClean="0"/>
              <a:t>Service Acronym</a:t>
            </a:r>
          </a:p>
          <a:p>
            <a:r>
              <a:rPr lang="en-US" dirty="0" smtClean="0"/>
              <a:t>Finding </a:t>
            </a:r>
            <a:r>
              <a:rPr lang="en-US" dirty="0" err="1" smtClean="0"/>
              <a:t>CmdLets</a:t>
            </a:r>
            <a:endParaRPr lang="en-US" dirty="0" smtClean="0"/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AWSCmdletName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Tools </a:t>
            </a:r>
            <a:r>
              <a:rPr lang="en-US" smtClean="0"/>
              <a:t>for Windows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</a:t>
            </a:r>
            <a:r>
              <a:rPr lang="en-US" dirty="0" smtClean="0"/>
              <a:t>Beanstalk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creates necessary AWS resources</a:t>
            </a:r>
          </a:p>
          <a:p>
            <a:r>
              <a:rPr lang="en-US" dirty="0"/>
              <a:t>Retain full control over AWS resources</a:t>
            </a:r>
          </a:p>
          <a:p>
            <a:r>
              <a:rPr lang="en-US" dirty="0"/>
              <a:t>Deploys </a:t>
            </a:r>
            <a:r>
              <a:rPr lang="en-US" dirty="0" err="1"/>
              <a:t>WebDeploy</a:t>
            </a:r>
            <a:r>
              <a:rPr lang="en-US" dirty="0"/>
              <a:t> archives</a:t>
            </a:r>
          </a:p>
          <a:p>
            <a:r>
              <a:rPr lang="en-US" dirty="0"/>
              <a:t>Integrates with Visual </a:t>
            </a:r>
            <a:r>
              <a:rPr lang="en-US" dirty="0" smtClean="0"/>
              <a:t>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Beanstalk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Logical container for the application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version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Pointer to the application bundle in S3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Environment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The AWS resources that run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ZipCode</a:t>
            </a:r>
            <a:r>
              <a:rPr lang="en-US" dirty="0" smtClean="0"/>
              <a:t> Deployment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Elastic Beanstalk</a:t>
            </a:r>
          </a:p>
          <a:p>
            <a:pPr lvl="1"/>
            <a:r>
              <a:rPr lang="en-US" dirty="0" smtClean="0"/>
              <a:t>Handles Deployment, Provisioning, Load Balancing &amp; Auto Scaling</a:t>
            </a:r>
          </a:p>
          <a:p>
            <a:r>
              <a:rPr lang="en-US" dirty="0" smtClean="0"/>
              <a:t>IAM Roles</a:t>
            </a:r>
          </a:p>
          <a:p>
            <a:pPr lvl="1"/>
            <a:r>
              <a:rPr lang="en-US" dirty="0" smtClean="0"/>
              <a:t>Controls Access</a:t>
            </a:r>
          </a:p>
          <a:p>
            <a:pPr lvl="1"/>
            <a:r>
              <a:rPr lang="en-US" dirty="0" smtClean="0"/>
              <a:t>Delivers AWS Credentials</a:t>
            </a:r>
          </a:p>
          <a:p>
            <a:r>
              <a:rPr lang="en-US" dirty="0" smtClean="0"/>
              <a:t>EC2 Key Pair</a:t>
            </a:r>
          </a:p>
          <a:p>
            <a:pPr lvl="1"/>
            <a:r>
              <a:rPr lang="en-US" dirty="0" smtClean="0"/>
              <a:t>Decrypts Windows Password</a:t>
            </a:r>
          </a:p>
          <a:p>
            <a:r>
              <a:rPr lang="en-US" dirty="0" smtClean="0"/>
              <a:t>Application Bundle</a:t>
            </a:r>
          </a:p>
          <a:p>
            <a:pPr lvl="1"/>
            <a:r>
              <a:rPr lang="en-US" dirty="0" err="1" smtClean="0"/>
              <a:t>WebDeploy</a:t>
            </a:r>
            <a:r>
              <a:rPr lang="en-US" dirty="0" smtClean="0"/>
              <a:t> Archive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89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Queue Service &amp; Simple Notification Service</a:t>
            </a:r>
          </a:p>
          <a:p>
            <a:pPr lvl="1"/>
            <a:r>
              <a:rPr lang="en-US" dirty="0"/>
              <a:t>Distributed Computing </a:t>
            </a:r>
            <a:endParaRPr lang="en-US" dirty="0" smtClean="0"/>
          </a:p>
          <a:p>
            <a:r>
              <a:rPr lang="en-US" dirty="0" err="1"/>
              <a:t>CloudWatch</a:t>
            </a:r>
            <a:endParaRPr lang="en-US" dirty="0"/>
          </a:p>
          <a:p>
            <a:pPr lvl="1"/>
            <a:r>
              <a:rPr lang="en-US" dirty="0"/>
              <a:t>Monitoring &amp; </a:t>
            </a:r>
            <a:r>
              <a:rPr lang="en-US" dirty="0" smtClean="0"/>
              <a:t>Alarms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CodeDeploy</a:t>
            </a:r>
            <a:endParaRPr lang="en-US" dirty="0" smtClean="0"/>
          </a:p>
          <a:p>
            <a:pPr lvl="1"/>
            <a:r>
              <a:rPr lang="en-US" dirty="0" smtClean="0"/>
              <a:t>Custom Deployments</a:t>
            </a:r>
          </a:p>
          <a:p>
            <a:pPr lvl="1"/>
            <a:r>
              <a:rPr lang="en-US" dirty="0" smtClean="0"/>
              <a:t>Micro Services 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59" y="575733"/>
            <a:ext cx="8229600" cy="3839513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SDK GitHub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github.com/aws/aws-sdk-net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Samples and Talks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4"/>
              </a:rPr>
              <a:t>github.com/awslabs/aws-sdk-net-samples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AWS PowerShell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hlinkClick r:id="rId5"/>
              </a:rPr>
              <a:t>http://aws.amazon.com/powershell</a:t>
            </a:r>
            <a:r>
              <a:rPr lang="en-US" sz="2400" dirty="0" smtClean="0">
                <a:solidFill>
                  <a:schemeClr val="tx1"/>
                </a:solidFill>
                <a:hlinkClick r:id="rId5"/>
              </a:rPr>
              <a:t>/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AWS Toolkit for Visual Studio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hlinkClick r:id="rId6"/>
              </a:rPr>
              <a:t>http://aws.amazon.com/visualstudio</a:t>
            </a:r>
            <a:r>
              <a:rPr lang="en-US" sz="2400" dirty="0" smtClean="0">
                <a:solidFill>
                  <a:schemeClr val="tx1"/>
                </a:solidFill>
                <a:hlinkClick r:id="rId6"/>
              </a:rPr>
              <a:t>/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AWS .NET Blog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hlinkClick r:id="rId7"/>
              </a:rPr>
              <a:t>http://blogs.aws.amazon.com/net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Twitter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@</a:t>
            </a:r>
            <a:r>
              <a:rPr lang="en-US" sz="2400" dirty="0" err="1" smtClean="0">
                <a:solidFill>
                  <a:schemeClr val="tx1"/>
                </a:solidFill>
              </a:rPr>
              <a:t>awsfornet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718467"/>
            <a:ext cx="8629650" cy="2072358"/>
          </a:xfrm>
        </p:spPr>
        <p:txBody>
          <a:bodyPr>
            <a:normAutofit/>
          </a:bodyPr>
          <a:lstStyle/>
          <a:p>
            <a:r>
              <a:rPr lang="en-US" sz="2800" dirty="0"/>
              <a:t>AWS Tools for Windows &amp; .NET Developers</a:t>
            </a:r>
            <a:endParaRPr lang="en-US" sz="2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27" y="2906278"/>
            <a:ext cx="7786115" cy="11132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2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/>
          <a:lstStyle/>
          <a:p>
            <a:r>
              <a:rPr lang="en-US" sz="2000" dirty="0" smtClean="0"/>
              <a:t>Overview of the AWS Services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Getting Started with the Windows Tools</a:t>
            </a:r>
          </a:p>
          <a:p>
            <a:pPr lvl="1"/>
            <a:r>
              <a:rPr lang="en-US" sz="1400" dirty="0" smtClean="0"/>
              <a:t>AWS SDK for .NET</a:t>
            </a:r>
          </a:p>
          <a:p>
            <a:pPr lvl="1"/>
            <a:r>
              <a:rPr lang="en-US" sz="1400" dirty="0" smtClean="0"/>
              <a:t>AWS Tools for Windows PowerShell</a:t>
            </a:r>
          </a:p>
          <a:p>
            <a:pPr lvl="1"/>
            <a:r>
              <a:rPr lang="en-US" sz="1400" dirty="0" smtClean="0"/>
              <a:t>AWS Toolkit for Visual Studio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2000" dirty="0" smtClean="0"/>
              <a:t>Running Applications on AWS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795" y="3723883"/>
            <a:ext cx="776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on GitHub at 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github.com/awslabs/aws-sdk-net-samples/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6789" y="109185"/>
            <a:ext cx="8205304" cy="857250"/>
          </a:xfrm>
        </p:spPr>
        <p:txBody>
          <a:bodyPr/>
          <a:lstStyle/>
          <a:p>
            <a:r>
              <a:rPr lang="en-US" dirty="0" smtClean="0"/>
              <a:t>Regions and Availability Zones</a:t>
            </a:r>
            <a:endParaRPr lang="en-US" dirty="0"/>
          </a:p>
        </p:txBody>
      </p:sp>
      <p:pic>
        <p:nvPicPr>
          <p:cNvPr id="2050" name="Picture 2" descr="homepage_map_region-and-edge-pop.png (788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9" y="757687"/>
            <a:ext cx="75057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16" y="2898588"/>
            <a:ext cx="1428878" cy="20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50+ Cloud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3" y="1275943"/>
            <a:ext cx="7133976" cy="84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3" y="2484878"/>
            <a:ext cx="7133976" cy="842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93" y="3686985"/>
            <a:ext cx="7133976" cy="8482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7826" y="906611"/>
            <a:ext cx="5650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Light"/>
              </a:rPr>
              <a:t>Infrastructure Services</a:t>
            </a:r>
            <a:endParaRPr lang="en-US" b="0" i="0" dirty="0">
              <a:effectLst/>
              <a:latin typeface="HelveticaNeue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2935" y="2144919"/>
            <a:ext cx="5650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Light"/>
              </a:rPr>
              <a:t>Platform Services</a:t>
            </a:r>
            <a:endParaRPr lang="en-US" b="0" i="0" dirty="0">
              <a:effectLst/>
              <a:latin typeface="HelveticaNeue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294" y="3322347"/>
            <a:ext cx="713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Developer Productivity and Operational </a:t>
            </a:r>
            <a:r>
              <a:rPr lang="en-US" dirty="0" smtClean="0"/>
              <a:t>Efficiency </a:t>
            </a:r>
            <a:r>
              <a:rPr lang="en-US" dirty="0" smtClean="0">
                <a:latin typeface="HelveticaNeueLight"/>
              </a:rPr>
              <a:t>Services</a:t>
            </a:r>
            <a:endParaRPr lang="en-US" b="0" i="0" dirty="0">
              <a:effectLst/>
              <a:latin typeface="HelveticaNeueLight"/>
            </a:endParaRPr>
          </a:p>
        </p:txBody>
      </p:sp>
    </p:spTree>
    <p:extLst>
      <p:ext uri="{BB962C8B-B14F-4D97-AF65-F5344CB8AC3E}">
        <p14:creationId xmlns:p14="http://schemas.microsoft.com/office/powerpoint/2010/main" val="34258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/>
          </a:bodyPr>
          <a:lstStyle/>
          <a:p>
            <a:r>
              <a:rPr lang="en-US" dirty="0"/>
              <a:t>Amazon Elastic Compute Cloud (EC2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Elastic Load Balancing</a:t>
            </a:r>
          </a:p>
          <a:p>
            <a:r>
              <a:rPr lang="en-US" dirty="0" smtClean="0"/>
              <a:t>Auto Scaling</a:t>
            </a:r>
          </a:p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&amp;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VPC setup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39050" y="1064185"/>
            <a:ext cx="2650126" cy="3596359"/>
            <a:chOff x="939050" y="1064185"/>
            <a:chExt cx="2650126" cy="3596359"/>
          </a:xfrm>
        </p:grpSpPr>
        <p:sp>
          <p:nvSpPr>
            <p:cNvPr id="7" name="Rounded Rectangle 6"/>
            <p:cNvSpPr/>
            <p:nvPr/>
          </p:nvSpPr>
          <p:spPr>
            <a:xfrm>
              <a:off x="939050" y="1438702"/>
              <a:ext cx="2650126" cy="321927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35"/>
            <p:cNvSpPr txBox="1">
              <a:spLocks noChangeArrowheads="1"/>
            </p:cNvSpPr>
            <p:nvPr/>
          </p:nvSpPr>
          <p:spPr bwMode="auto">
            <a:xfrm>
              <a:off x="1485444" y="4424629"/>
              <a:ext cx="1557337" cy="235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10.0.0.0/16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pic>
          <p:nvPicPr>
            <p:cNvPr id="9" name="Picture 8" descr="VPC-Clou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18" y="1064185"/>
              <a:ext cx="599171" cy="61606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83662" y="1619479"/>
            <a:ext cx="3179211" cy="1380387"/>
            <a:chOff x="683662" y="1673592"/>
            <a:chExt cx="3179211" cy="1301394"/>
          </a:xfrm>
        </p:grpSpPr>
        <p:sp>
          <p:nvSpPr>
            <p:cNvPr id="11" name="Rounded Rectangle 10"/>
            <p:cNvSpPr/>
            <p:nvPr/>
          </p:nvSpPr>
          <p:spPr>
            <a:xfrm>
              <a:off x="683662" y="1673592"/>
              <a:ext cx="3179211" cy="130139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798507" y="2744798"/>
              <a:ext cx="293121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Zone A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3662" y="3027725"/>
            <a:ext cx="3179211" cy="1413647"/>
            <a:chOff x="683662" y="1673592"/>
            <a:chExt cx="3179211" cy="1301394"/>
          </a:xfrm>
        </p:grpSpPr>
        <p:sp>
          <p:nvSpPr>
            <p:cNvPr id="14" name="Rounded Rectangle 13"/>
            <p:cNvSpPr/>
            <p:nvPr/>
          </p:nvSpPr>
          <p:spPr>
            <a:xfrm>
              <a:off x="683662" y="1673592"/>
              <a:ext cx="3179211" cy="130139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TextBox 32"/>
            <p:cNvSpPr txBox="1">
              <a:spLocks noChangeArrowheads="1"/>
            </p:cNvSpPr>
            <p:nvPr/>
          </p:nvSpPr>
          <p:spPr bwMode="auto">
            <a:xfrm>
              <a:off x="798507" y="2744798"/>
              <a:ext cx="293121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Zone B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51917" y="1691060"/>
            <a:ext cx="2350645" cy="1069540"/>
            <a:chOff x="1051917" y="1691060"/>
            <a:chExt cx="2350645" cy="1069540"/>
          </a:xfrm>
        </p:grpSpPr>
        <p:grpSp>
          <p:nvGrpSpPr>
            <p:cNvPr id="17" name="Group 16"/>
            <p:cNvGrpSpPr/>
            <p:nvPr/>
          </p:nvGrpSpPr>
          <p:grpSpPr>
            <a:xfrm>
              <a:off x="1051917" y="1842642"/>
              <a:ext cx="2350645" cy="917958"/>
              <a:chOff x="4629150" y="2824163"/>
              <a:chExt cx="1752600" cy="173355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" name="TextBox 37"/>
              <p:cNvSpPr txBox="1">
                <a:spLocks noChangeArrowheads="1"/>
              </p:cNvSpPr>
              <p:nvPr/>
            </p:nvSpPr>
            <p:spPr bwMode="auto">
              <a:xfrm>
                <a:off x="4727574" y="4138906"/>
                <a:ext cx="1555750" cy="386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 smtClean="0">
                    <a:latin typeface="Helvetica Neue"/>
                    <a:ea typeface="Verdana" pitchFamily="34" charset="0"/>
                    <a:cs typeface="Helvetica Neue"/>
                  </a:rPr>
                  <a:t>Subnet 1: 10.0.0.0/24</a:t>
                </a:r>
                <a:endParaRPr lang="en-US" sz="900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7576" y="1691060"/>
              <a:ext cx="211412" cy="2413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51917" y="3110515"/>
            <a:ext cx="2350645" cy="1105036"/>
            <a:chOff x="1051917" y="3110515"/>
            <a:chExt cx="2350645" cy="1105036"/>
          </a:xfrm>
        </p:grpSpPr>
        <p:grpSp>
          <p:nvGrpSpPr>
            <p:cNvPr id="22" name="Group 21"/>
            <p:cNvGrpSpPr/>
            <p:nvPr/>
          </p:nvGrpSpPr>
          <p:grpSpPr>
            <a:xfrm>
              <a:off x="1051917" y="3255819"/>
              <a:ext cx="2350645" cy="959732"/>
              <a:chOff x="4629150" y="2824163"/>
              <a:chExt cx="1752600" cy="173705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5" name="TextBox 37"/>
              <p:cNvSpPr txBox="1">
                <a:spLocks noChangeArrowheads="1"/>
              </p:cNvSpPr>
              <p:nvPr/>
            </p:nvSpPr>
            <p:spPr bwMode="auto">
              <a:xfrm>
                <a:off x="4727575" y="4143424"/>
                <a:ext cx="1555750" cy="4177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 smtClean="0">
                    <a:latin typeface="Helvetica Neue"/>
                    <a:ea typeface="Verdana" pitchFamily="34" charset="0"/>
                    <a:cs typeface="Helvetica Neue"/>
                  </a:rPr>
                  <a:t>Subnet 2: 10.0.1.0/24</a:t>
                </a:r>
                <a:endParaRPr lang="en-US" sz="900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7577" y="3110515"/>
              <a:ext cx="211412" cy="24130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453671" y="1837049"/>
            <a:ext cx="1293127" cy="731520"/>
            <a:chOff x="1453671" y="1837049"/>
            <a:chExt cx="1293127" cy="731520"/>
          </a:xfrm>
        </p:grpSpPr>
        <p:pic>
          <p:nvPicPr>
            <p:cNvPr id="27" name="Picture 26" descr="EC2-Instance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278" y="1837049"/>
              <a:ext cx="731520" cy="73152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453671" y="1922940"/>
              <a:ext cx="67197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10.0.0.1</a:t>
              </a:r>
            </a:p>
            <a:p>
              <a:r>
                <a:rPr lang="en-US" sz="1050" dirty="0" smtClean="0"/>
                <a:t>10.0.0.2</a:t>
              </a:r>
            </a:p>
            <a:p>
              <a:r>
                <a:rPr lang="en-US" sz="1050" dirty="0" smtClean="0"/>
                <a:t>10.0.0.3</a:t>
              </a:r>
              <a:endParaRPr lang="en-US" sz="105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59194" y="3307030"/>
            <a:ext cx="1293127" cy="731520"/>
            <a:chOff x="1453671" y="1837049"/>
            <a:chExt cx="1293127" cy="731520"/>
          </a:xfrm>
        </p:grpSpPr>
        <p:pic>
          <p:nvPicPr>
            <p:cNvPr id="30" name="Picture 29" descr="EC2-Instance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278" y="1837049"/>
              <a:ext cx="731520" cy="73152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453671" y="1922940"/>
              <a:ext cx="67197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10.0.1.1</a:t>
              </a:r>
            </a:p>
            <a:p>
              <a:r>
                <a:rPr lang="en-US" sz="1050" dirty="0" smtClean="0"/>
                <a:t>10.0.1.2</a:t>
              </a:r>
            </a:p>
            <a:p>
              <a:r>
                <a:rPr lang="en-US" sz="1050" dirty="0" smtClean="0"/>
                <a:t>10.0.1.3</a:t>
              </a:r>
              <a:endParaRPr lang="en-US" sz="105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46798" y="2202809"/>
            <a:ext cx="2317581" cy="2294120"/>
            <a:chOff x="2746798" y="2202809"/>
            <a:chExt cx="2317581" cy="2294120"/>
          </a:xfrm>
        </p:grpSpPr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334865"/>
                </p:ext>
              </p:extLst>
            </p:nvPr>
          </p:nvGraphicFramePr>
          <p:xfrm>
            <a:off x="3932492" y="3630154"/>
            <a:ext cx="1131887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" name="Image" r:id="rId6" imgW="1132560" imgH="866520" progId="Photoshop.Image.13">
                    <p:embed/>
                  </p:oleObj>
                </mc:Choice>
                <mc:Fallback>
                  <p:oleObj name="Image" r:id="rId6" imgW="1132560" imgH="8665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32492" y="3630154"/>
                          <a:ext cx="1131887" cy="866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33"/>
            <p:cNvGrpSpPr/>
            <p:nvPr/>
          </p:nvGrpSpPr>
          <p:grpSpPr>
            <a:xfrm>
              <a:off x="2746798" y="2202809"/>
              <a:ext cx="851888" cy="1469981"/>
              <a:chOff x="2746798" y="2202809"/>
              <a:chExt cx="851888" cy="146998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746798" y="2202809"/>
                <a:ext cx="851888" cy="1469981"/>
                <a:chOff x="2746798" y="2202809"/>
                <a:chExt cx="851888" cy="1469981"/>
              </a:xfrm>
            </p:grpSpPr>
            <p:pic>
              <p:nvPicPr>
                <p:cNvPr id="37" name="Picture 36" descr="VPC-Router.png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7166" y="2648036"/>
                  <a:ext cx="731520" cy="731520"/>
                </a:xfrm>
                <a:prstGeom prst="rect">
                  <a:avLst/>
                </a:prstGeom>
              </p:spPr>
            </p:pic>
            <p:cxnSp>
              <p:nvCxnSpPr>
                <p:cNvPr id="38" name="Elbow Connector 37"/>
                <p:cNvCxnSpPr>
                  <a:stCxn id="27" idx="3"/>
                  <a:endCxn id="37" idx="0"/>
                </p:cNvCxnSpPr>
                <p:nvPr/>
              </p:nvCxnSpPr>
              <p:spPr>
                <a:xfrm>
                  <a:off x="2746798" y="2202809"/>
                  <a:ext cx="486128" cy="445227"/>
                </a:xfrm>
                <a:prstGeom prst="bentConnector2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lbow Connector 38"/>
                <p:cNvCxnSpPr>
                  <a:stCxn id="30" idx="3"/>
                  <a:endCxn id="37" idx="2"/>
                </p:cNvCxnSpPr>
                <p:nvPr/>
              </p:nvCxnSpPr>
              <p:spPr>
                <a:xfrm flipV="1">
                  <a:off x="2752321" y="3379556"/>
                  <a:ext cx="480605" cy="293234"/>
                </a:xfrm>
                <a:prstGeom prst="bentConnector2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2986415" y="3250486"/>
                <a:ext cx="4940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Router</a:t>
                </a:r>
                <a:endParaRPr lang="en-US" sz="800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402562" y="1464614"/>
            <a:ext cx="3226372" cy="2150193"/>
            <a:chOff x="3402562" y="1464614"/>
            <a:chExt cx="3226372" cy="2150193"/>
          </a:xfrm>
        </p:grpSpPr>
        <p:grpSp>
          <p:nvGrpSpPr>
            <p:cNvPr id="41" name="Group 40"/>
            <p:cNvGrpSpPr/>
            <p:nvPr/>
          </p:nvGrpSpPr>
          <p:grpSpPr>
            <a:xfrm>
              <a:off x="3539617" y="2634106"/>
              <a:ext cx="3089317" cy="980701"/>
              <a:chOff x="3539617" y="2634106"/>
              <a:chExt cx="3089317" cy="980701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539617" y="2634106"/>
                <a:ext cx="2357797" cy="935146"/>
                <a:chOff x="3539617" y="2634106"/>
                <a:chExt cx="2357797" cy="935146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3539617" y="2634106"/>
                  <a:ext cx="2357797" cy="802800"/>
                  <a:chOff x="3539617" y="2634106"/>
                  <a:chExt cx="2357797" cy="802800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3539617" y="2634106"/>
                    <a:ext cx="2357797" cy="731520"/>
                    <a:chOff x="3539617" y="2634106"/>
                    <a:chExt cx="2357797" cy="731520"/>
                  </a:xfrm>
                </p:grpSpPr>
                <p:pic>
                  <p:nvPicPr>
                    <p:cNvPr id="52" name="Picture 51" descr="VPN-Connection.png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81436" y="2634106"/>
                      <a:ext cx="731520" cy="73152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3" name="Straight Connector 52"/>
                    <p:cNvCxnSpPr>
                      <a:stCxn id="52" idx="1"/>
                      <a:endCxn id="55" idx="3"/>
                    </p:cNvCxnSpPr>
                    <p:nvPr/>
                  </p:nvCxnSpPr>
                  <p:spPr>
                    <a:xfrm flipH="1">
                      <a:off x="4271137" y="2999866"/>
                      <a:ext cx="41029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52" idx="3"/>
                      <a:endCxn id="46" idx="1"/>
                    </p:cNvCxnSpPr>
                    <p:nvPr/>
                  </p:nvCxnSpPr>
                  <p:spPr>
                    <a:xfrm>
                      <a:off x="5412956" y="2999866"/>
                      <a:ext cx="48445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5" name="Picture 54" descr="VPN-Gateway-.png"/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39617" y="2634106"/>
                      <a:ext cx="731520" cy="7315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707332" y="3252240"/>
                    <a:ext cx="756938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/>
                      <a:t>VPN Connection</a:t>
                    </a:r>
                    <a:endParaRPr lang="en-US" sz="6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3599709" y="3292253"/>
                  <a:ext cx="6655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/>
                    <a:t>Virtual Private</a:t>
                  </a:r>
                </a:p>
                <a:p>
                  <a:pPr algn="ctr"/>
                  <a:r>
                    <a:rPr lang="en-US" sz="600" dirty="0" smtClean="0"/>
                    <a:t>Gateway</a:t>
                  </a:r>
                  <a:endParaRPr lang="en-US" sz="600" dirty="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897414" y="2634106"/>
                <a:ext cx="731520" cy="980701"/>
                <a:chOff x="5897414" y="2634106"/>
                <a:chExt cx="731520" cy="980701"/>
              </a:xfrm>
            </p:grpSpPr>
            <p:pic>
              <p:nvPicPr>
                <p:cNvPr id="46" name="Picture 45" descr="VPC-Customer-Gateway-.png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7414" y="2634106"/>
                  <a:ext cx="731520" cy="731520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5977141" y="330703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Customer</a:t>
                  </a:r>
                </a:p>
                <a:p>
                  <a:r>
                    <a:rPr lang="en-US" sz="700" dirty="0" smtClean="0"/>
                    <a:t>Gateway</a:t>
                  </a:r>
                  <a:endParaRPr lang="en-US" sz="700" dirty="0"/>
                </a:p>
              </p:txBody>
            </p:sp>
          </p:grpSp>
        </p:grp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0346127"/>
                </p:ext>
              </p:extLst>
            </p:nvPr>
          </p:nvGraphicFramePr>
          <p:xfrm>
            <a:off x="3998047" y="1464614"/>
            <a:ext cx="1131887" cy="86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" name="Image" r:id="rId12" imgW="1132560" imgH="859680" progId="Photoshop.Image.13">
                    <p:embed/>
                  </p:oleObj>
                </mc:Choice>
                <mc:Fallback>
                  <p:oleObj name="Image" r:id="rId12" imgW="1132560" imgH="85968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98047" y="1464614"/>
                          <a:ext cx="1131887" cy="860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Straight Connector 42"/>
            <p:cNvCxnSpPr>
              <a:stCxn id="19" idx="3"/>
            </p:cNvCxnSpPr>
            <p:nvPr/>
          </p:nvCxnSpPr>
          <p:spPr>
            <a:xfrm flipV="1">
              <a:off x="3402562" y="2202809"/>
              <a:ext cx="595485" cy="9881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49611" y="721219"/>
            <a:ext cx="37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access to/from wider internet </a:t>
            </a:r>
            <a:br>
              <a:rPr lang="en-US" sz="1600" dirty="0" smtClean="0"/>
            </a:br>
            <a:r>
              <a:rPr lang="en-US" sz="1600" i="1" dirty="0" smtClean="0"/>
              <a:t>– </a:t>
            </a:r>
            <a:r>
              <a:rPr lang="en-US" sz="1600" dirty="0" smtClean="0"/>
              <a:t>all non-local traffic is routed to private</a:t>
            </a:r>
          </a:p>
          <a:p>
            <a:r>
              <a:rPr lang="en-US" sz="1600" dirty="0"/>
              <a:t>g</a:t>
            </a:r>
            <a:r>
              <a:rPr lang="en-US" sz="1600" dirty="0" smtClean="0"/>
              <a:t>ateway and onto corporate network</a:t>
            </a:r>
            <a:endParaRPr lang="en-US" sz="16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6241328" y="2136651"/>
            <a:ext cx="1752600" cy="1219210"/>
            <a:chOff x="5281925" y="1673281"/>
            <a:chExt cx="1752600" cy="1219210"/>
          </a:xfrm>
        </p:grpSpPr>
        <p:grpSp>
          <p:nvGrpSpPr>
            <p:cNvPr id="59" name="Group 58"/>
            <p:cNvGrpSpPr/>
            <p:nvPr/>
          </p:nvGrpSpPr>
          <p:grpSpPr>
            <a:xfrm>
              <a:off x="5281925" y="2003063"/>
              <a:ext cx="1752600" cy="889428"/>
              <a:chOff x="4676775" y="4879368"/>
              <a:chExt cx="1752600" cy="173355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676775" y="4879368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2" name="TextBox 37"/>
              <p:cNvSpPr txBox="1">
                <a:spLocks noChangeArrowheads="1"/>
              </p:cNvSpPr>
              <p:nvPr/>
            </p:nvSpPr>
            <p:spPr bwMode="auto">
              <a:xfrm>
                <a:off x="4768850" y="6071993"/>
                <a:ext cx="1555750" cy="231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 smtClean="0">
                    <a:latin typeface="Helvetica Neue"/>
                    <a:ea typeface="Verdana" pitchFamily="34" charset="0"/>
                    <a:cs typeface="Helvetica Neue"/>
                  </a:rPr>
                  <a:t>corporate data center</a:t>
                </a:r>
                <a:endParaRPr lang="en-US" sz="900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pic>
          <p:nvPicPr>
            <p:cNvPr id="60" name="Picture 59" descr="Corporate-Data-Center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252" y="1673281"/>
              <a:ext cx="573651" cy="573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5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Amazon Simple Storage Service (S3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Storage</a:t>
            </a:r>
            <a:endParaRPr lang="en-US" dirty="0"/>
          </a:p>
          <a:p>
            <a:r>
              <a:rPr lang="en-US" dirty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Managed NoSQL</a:t>
            </a:r>
            <a:endParaRPr lang="en-US" dirty="0"/>
          </a:p>
          <a:p>
            <a:r>
              <a:rPr lang="en-US" dirty="0"/>
              <a:t>Amazon Relational Database Service (RDS)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smtClean="0"/>
              <a:t>PostgreSQL</a:t>
            </a:r>
          </a:p>
          <a:p>
            <a:pPr lvl="1"/>
            <a:r>
              <a:rPr lang="en-US" dirty="0" smtClean="0"/>
              <a:t>Amazon Aurora</a:t>
            </a:r>
            <a:endParaRPr lang="en-US" dirty="0"/>
          </a:p>
          <a:p>
            <a:pPr lvl="1"/>
            <a:r>
              <a:rPr lang="en-US" dirty="0"/>
              <a:t>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&amp; Databases Services</a:t>
            </a:r>
          </a:p>
        </p:txBody>
      </p:sp>
    </p:spTree>
    <p:extLst>
      <p:ext uri="{BB962C8B-B14F-4D97-AF65-F5344CB8AC3E}">
        <p14:creationId xmlns:p14="http://schemas.microsoft.com/office/powerpoint/2010/main" val="20969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/>
          </a:bodyPr>
          <a:lstStyle/>
          <a:p>
            <a:r>
              <a:rPr lang="en-US" dirty="0"/>
              <a:t>AWS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Define AWS resources with a JSON document</a:t>
            </a:r>
          </a:p>
          <a:p>
            <a:r>
              <a:rPr lang="en-US" dirty="0"/>
              <a:t>AWS Elastic </a:t>
            </a:r>
            <a:r>
              <a:rPr lang="en-US" dirty="0" smtClean="0"/>
              <a:t>Beanstalk</a:t>
            </a:r>
          </a:p>
          <a:p>
            <a:pPr lvl="1"/>
            <a:r>
              <a:rPr lang="en-US" dirty="0" smtClean="0"/>
              <a:t>Sets up all the resources to run an application</a:t>
            </a:r>
          </a:p>
          <a:p>
            <a:pPr lvl="1"/>
            <a:r>
              <a:rPr lang="en-US" dirty="0" smtClean="0"/>
              <a:t>Deploys .NET Web Applications</a:t>
            </a:r>
            <a:endParaRPr lang="en-US" dirty="0"/>
          </a:p>
          <a:p>
            <a:r>
              <a:rPr lang="en-US" dirty="0" smtClean="0"/>
              <a:t>AWS </a:t>
            </a:r>
            <a:r>
              <a:rPr lang="en-US" dirty="0" err="1" smtClean="0"/>
              <a:t>CodeDeploy</a:t>
            </a:r>
            <a:endParaRPr lang="en-US" dirty="0" smtClean="0"/>
          </a:p>
          <a:p>
            <a:pPr lvl="1"/>
            <a:r>
              <a:rPr lang="en-US" dirty="0" smtClean="0"/>
              <a:t>Scriptable deployments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Services</a:t>
            </a:r>
          </a:p>
        </p:txBody>
      </p:sp>
    </p:spTree>
    <p:extLst>
      <p:ext uri="{BB962C8B-B14F-4D97-AF65-F5344CB8AC3E}">
        <p14:creationId xmlns:p14="http://schemas.microsoft.com/office/powerpoint/2010/main" val="37213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/>
          </a:bodyPr>
          <a:lstStyle/>
          <a:p>
            <a:r>
              <a:rPr lang="en-US" dirty="0"/>
              <a:t>AWS SDK for .</a:t>
            </a:r>
            <a:r>
              <a:rPr lang="en-US" dirty="0" smtClean="0"/>
              <a:t>NET</a:t>
            </a:r>
            <a:endParaRPr lang="en-US" dirty="0"/>
          </a:p>
          <a:p>
            <a:r>
              <a:rPr lang="en-US" dirty="0"/>
              <a:t>AWS Tools for Windows PowerShell</a:t>
            </a:r>
          </a:p>
          <a:p>
            <a:r>
              <a:rPr lang="en-US" dirty="0"/>
              <a:t>AWS Toolkit for Visual </a:t>
            </a:r>
            <a:r>
              <a:rPr lang="en-US" dirty="0" smtClean="0"/>
              <a:t>Studio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aws.amazon.com/sdkfornet</a:t>
            </a:r>
            <a:endParaRPr lang="en-US" dirty="0" smtClean="0"/>
          </a:p>
          <a:p>
            <a:pPr lvl="1"/>
            <a:r>
              <a:rPr lang="en-US" dirty="0" smtClean="0"/>
              <a:t>SDK available through </a:t>
            </a:r>
            <a:r>
              <a:rPr lang="en-US" dirty="0" err="1" smtClean="0"/>
              <a:t>NuGet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1763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S_Deck_Templatev2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 [Read-Only]" id="{A724009C-88CA-44E3-8A91-BBFC1DB81790}" vid="{C1081B84-AA51-4F49-A0CD-4939312EC7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19898</TotalTime>
  <Words>432</Words>
  <Application>Microsoft Office PowerPoint</Application>
  <PresentationFormat>On-screen Show (16:9)</PresentationFormat>
  <Paragraphs>150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Helvetica Neue</vt:lpstr>
      <vt:lpstr>HelveticaNeueLight</vt:lpstr>
      <vt:lpstr>Verdana</vt:lpstr>
      <vt:lpstr>AWS_Deck_Templatev2</vt:lpstr>
      <vt:lpstr>Image</vt:lpstr>
      <vt:lpstr>PowerPoint Presentation</vt:lpstr>
      <vt:lpstr>Overview</vt:lpstr>
      <vt:lpstr>Regions and Availability Zones</vt:lpstr>
      <vt:lpstr>50+ Cloud Services</vt:lpstr>
      <vt:lpstr>Compute &amp; Networking</vt:lpstr>
      <vt:lpstr>An example VPC setup</vt:lpstr>
      <vt:lpstr>Storage &amp; Databases Services</vt:lpstr>
      <vt:lpstr>Deployment Services</vt:lpstr>
      <vt:lpstr>Tools for .NET Developers</vt:lpstr>
      <vt:lpstr>AWS SDK for .NET</vt:lpstr>
      <vt:lpstr>Credentials</vt:lpstr>
      <vt:lpstr>Demo Using S3</vt:lpstr>
      <vt:lpstr>AWS Tools for Windows PowerShell</vt:lpstr>
      <vt:lpstr>AWS Elastic Beanstalk</vt:lpstr>
      <vt:lpstr>AWS Elastic Beanstalk primitives</vt:lpstr>
      <vt:lpstr>ZipCode Deployment Summary</vt:lpstr>
      <vt:lpstr>What Next</vt:lpstr>
      <vt:lpstr>PowerPoint Presentation</vt:lpstr>
      <vt:lpstr>AWS Tools for Windows &amp; .NET Developers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Deck Template</dc:title>
  <dc:creator>Catalano, Alec</dc:creator>
  <cp:lastModifiedBy>Norm Johanson</cp:lastModifiedBy>
  <cp:revision>414</cp:revision>
  <dcterms:created xsi:type="dcterms:W3CDTF">2012-12-27T19:47:40Z</dcterms:created>
  <dcterms:modified xsi:type="dcterms:W3CDTF">2015-11-14T04:38:03Z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