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7"/>
  </p:notesMasterIdLst>
  <p:sldIdLst>
    <p:sldId id="447" r:id="rId5"/>
    <p:sldId id="463" r:id="rId6"/>
    <p:sldId id="481" r:id="rId7"/>
    <p:sldId id="465" r:id="rId8"/>
    <p:sldId id="467" r:id="rId9"/>
    <p:sldId id="464" r:id="rId10"/>
    <p:sldId id="468" r:id="rId11"/>
    <p:sldId id="469" r:id="rId12"/>
    <p:sldId id="480" r:id="rId13"/>
    <p:sldId id="470" r:id="rId14"/>
    <p:sldId id="471" r:id="rId15"/>
    <p:sldId id="472" r:id="rId16"/>
    <p:sldId id="473" r:id="rId17"/>
    <p:sldId id="474" r:id="rId18"/>
    <p:sldId id="477" r:id="rId19"/>
    <p:sldId id="484" r:id="rId20"/>
    <p:sldId id="483" r:id="rId21"/>
    <p:sldId id="475" r:id="rId22"/>
    <p:sldId id="476" r:id="rId23"/>
    <p:sldId id="482" r:id="rId24"/>
    <p:sldId id="485" r:id="rId25"/>
    <p:sldId id="372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818A"/>
    <a:srgbClr val="121B22"/>
    <a:srgbClr val="0E151A"/>
    <a:srgbClr val="62A1D5"/>
    <a:srgbClr val="62B6FE"/>
    <a:srgbClr val="1783B8"/>
    <a:srgbClr val="C8811F"/>
    <a:srgbClr val="111113"/>
    <a:srgbClr val="6D6E6D"/>
    <a:srgbClr val="F7A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1" autoAdjust="0"/>
    <p:restoredTop sz="92060" autoAdjust="0"/>
  </p:normalViewPr>
  <p:slideViewPr>
    <p:cSldViewPr snapToGrid="0" showGuides="1">
      <p:cViewPr varScale="1">
        <p:scale>
          <a:sx n="151" d="100"/>
          <a:sy n="151" d="100"/>
        </p:scale>
        <p:origin x="330" y="75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30500" y="3482770"/>
            <a:ext cx="3683000" cy="433387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730500" y="3863771"/>
            <a:ext cx="3683000" cy="369888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9506" y="1749415"/>
            <a:ext cx="7324988" cy="744537"/>
          </a:xfrm>
        </p:spPr>
        <p:txBody>
          <a:bodyPr>
            <a:noAutofit/>
          </a:bodyPr>
          <a:lstStyle>
            <a:lvl1pPr marL="0" indent="0" algn="ctr">
              <a:buNone/>
              <a:defRPr sz="4000" b="1" baseline="0"/>
            </a:lvl1pPr>
          </a:lstStyle>
          <a:p>
            <a:pPr lvl="0"/>
            <a:r>
              <a:rPr lang="en-US" dirty="0"/>
              <a:t>Session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51209" y="2499762"/>
            <a:ext cx="6041582" cy="487849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150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© 2016, Amazon Web Services, Inc. or its Affiliates.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62" y="4699140"/>
            <a:ext cx="827750" cy="331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015" y="336796"/>
            <a:ext cx="2112561" cy="8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459" y="1674428"/>
            <a:ext cx="6069541" cy="1250668"/>
          </a:xfrm>
        </p:spPr>
        <p:txBody>
          <a:bodyPr anchor="ctr" anchorCtr="0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730500" y="3294306"/>
            <a:ext cx="3683000" cy="433387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709616" y="1882207"/>
            <a:ext cx="5724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Thank you!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015" y="336796"/>
            <a:ext cx="2112561" cy="8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 Remi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709616" y="2474872"/>
            <a:ext cx="57247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</a:rPr>
              <a:t>Remember to complete your evaluations!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90323" y="795976"/>
            <a:ext cx="1150655" cy="153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7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Sess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98" y="110720"/>
            <a:ext cx="8222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Related Sessions</a:t>
            </a:r>
          </a:p>
        </p:txBody>
      </p:sp>
    </p:spTree>
    <p:extLst>
      <p:ext uri="{BB962C8B-B14F-4D97-AF65-F5344CB8AC3E}">
        <p14:creationId xmlns:p14="http://schemas.microsoft.com/office/powerpoint/2010/main" val="375070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Pre-req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98" y="110720"/>
            <a:ext cx="8222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What to Expect from the Session</a:t>
            </a:r>
          </a:p>
        </p:txBody>
      </p:sp>
    </p:spTree>
    <p:extLst>
      <p:ext uri="{BB962C8B-B14F-4D97-AF65-F5344CB8AC3E}">
        <p14:creationId xmlns:p14="http://schemas.microsoft.com/office/powerpoint/2010/main" val="200872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5998" y="1009332"/>
            <a:ext cx="8205304" cy="3651568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3366FF"/>
                </a:solidFill>
                <a:latin typeface="Lucida Console"/>
                <a:cs typeface="Lucida Console"/>
              </a:defRPr>
            </a:lvl1pPr>
            <a:lvl2pPr marL="742950" indent="-285750"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; Syntax Test file for 68k Assembly code</a:t>
            </a:r>
          </a:p>
          <a:p>
            <a:pPr lvl="0"/>
            <a:r>
              <a:rPr lang="en-US" dirty="0"/>
              <a:t>; Some comments about this file</a:t>
            </a:r>
          </a:p>
          <a:p>
            <a:pPr lvl="0"/>
            <a:r>
              <a:rPr lang="en-US" dirty="0"/>
              <a:t>.D0 00000000</a:t>
            </a:r>
          </a:p>
          <a:p>
            <a:pPr lvl="0"/>
            <a:r>
              <a:rPr lang="en-US" dirty="0"/>
              <a:t>MS 2100 00000002</a:t>
            </a:r>
          </a:p>
          <a:p>
            <a:pPr lvl="0"/>
            <a:r>
              <a:rPr lang="en-US" dirty="0"/>
              <a:t>MM 2000;DI</a:t>
            </a:r>
          </a:p>
          <a:p>
            <a:pPr lvl="0"/>
            <a:r>
              <a:rPr lang="en-US" dirty="0"/>
              <a:t>  LEA.L $002100,A1</a:t>
            </a:r>
          </a:p>
          <a:p>
            <a:pPr lvl="0"/>
            <a:r>
              <a:rPr lang="en-US" dirty="0"/>
              <a:t>  MOVE.L #2, -(A1)</a:t>
            </a:r>
          </a:p>
          <a:p>
            <a:pPr lvl="0"/>
            <a:r>
              <a:rPr lang="en-US" dirty="0"/>
              <a:t>  BSR $00002050</a:t>
            </a:r>
          </a:p>
          <a:p>
            <a:pPr lvl="0"/>
            <a:r>
              <a:rPr lang="en-US" dirty="0"/>
              <a:t>MM 2050;DI</a:t>
            </a:r>
          </a:p>
          <a:p>
            <a:pPr lvl="0"/>
            <a:r>
              <a:rPr lang="en-US" dirty="0"/>
              <a:t>  MOVE.L (A1)+,D1</a:t>
            </a: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5" r:id="rId2"/>
    <p:sldLayoutId id="2147483676" r:id="rId3"/>
    <p:sldLayoutId id="2147483692" r:id="rId4"/>
    <p:sldLayoutId id="2147483677" r:id="rId5"/>
    <p:sldLayoutId id="2147483678" r:id="rId6"/>
    <p:sldLayoutId id="2147483679" r:id="rId7"/>
    <p:sldLayoutId id="2147483689" r:id="rId8"/>
    <p:sldLayoutId id="2147483690" r:id="rId9"/>
    <p:sldLayoutId id="2147483691" r:id="rId10"/>
    <p:sldLayoutId id="2147483680" r:id="rId11"/>
    <p:sldLayoutId id="2147483686" r:id="rId12"/>
    <p:sldLayoutId id="2147483681" r:id="rId13"/>
    <p:sldLayoutId id="2147483687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blogs/developer/deploy-an-existing-asp-net-core-web-api-to-aws-lambda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labs/aws-sdk-net-samples" TargetMode="External"/><Relationship Id="rId2" Type="http://schemas.openxmlformats.org/officeDocument/2006/relationships/hyperlink" Target="https://github.com/aws/aws-lambda-dotne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ws.amazon.com/blogs/developer/category/net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visualstud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Norm Johanson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06/14/2017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Serverless</a:t>
            </a:r>
            <a:r>
              <a:rPr lang="en-US" dirty="0"/>
              <a:t> with .NET Core</a:t>
            </a:r>
          </a:p>
        </p:txBody>
      </p:sp>
    </p:spTree>
    <p:extLst>
      <p:ext uri="{BB962C8B-B14F-4D97-AF65-F5344CB8AC3E}">
        <p14:creationId xmlns:p14="http://schemas.microsoft.com/office/powerpoint/2010/main" val="34032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>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AWS Toolkit for Visual Studio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VS 2017 available from the Visual Studio Gallery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VS 2015 available from http://aws.amazon.com/visualstudio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Manage AWS Credentials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Lambda Blueprints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Lambda projects are netcoreapp1.0 class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Deploying Lambda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Default settings with </a:t>
            </a:r>
            <a:r>
              <a:rPr lang="en-US" dirty="0" err="1" smtClean="0"/>
              <a:t>aws</a:t>
            </a:r>
            <a:r>
              <a:rPr lang="en-US" dirty="0" smtClean="0"/>
              <a:t>-lambda-tools-</a:t>
            </a:r>
            <a:r>
              <a:rPr lang="en-US" dirty="0" err="1" smtClean="0"/>
              <a:t>defaults.json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>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4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Install templates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dotnet</a:t>
            </a:r>
            <a:r>
              <a:rPr lang="en-US" dirty="0" smtClean="0"/>
              <a:t> new 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Amazon.Lambda.Templates</a:t>
            </a:r>
            <a:r>
              <a:rPr lang="en-US" dirty="0" smtClean="0"/>
              <a:t>::*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Lambda project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dotnet</a:t>
            </a:r>
            <a:r>
              <a:rPr lang="en-US" dirty="0" smtClean="0"/>
              <a:t> new </a:t>
            </a:r>
            <a:r>
              <a:rPr lang="en-US" dirty="0" err="1" smtClean="0"/>
              <a:t>lambda.EmptyFunction</a:t>
            </a:r>
            <a:r>
              <a:rPr lang="en-US" dirty="0" smtClean="0"/>
              <a:t> -o </a:t>
            </a:r>
            <a:r>
              <a:rPr lang="en-US" dirty="0" err="1" smtClean="0"/>
              <a:t>MyFunction</a:t>
            </a:r>
            <a:r>
              <a:rPr lang="en-US" dirty="0" smtClean="0"/>
              <a:t> --region eu-central-1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Deploy Lambda function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dotnet</a:t>
            </a:r>
            <a:r>
              <a:rPr lang="en-US" dirty="0" smtClean="0"/>
              <a:t> lambda deploy-function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58" y="0"/>
            <a:ext cx="7772400" cy="930105"/>
          </a:xfrm>
        </p:spPr>
        <p:txBody>
          <a:bodyPr/>
          <a:lstStyle/>
          <a:p>
            <a:pPr algn="ctr"/>
            <a:r>
              <a:rPr lang="en-US" dirty="0" smtClean="0"/>
              <a:t>Pollster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58" y="930105"/>
            <a:ext cx="5707754" cy="40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5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Pollster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Web site for users to access the polls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Polls have a start and end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Manage the state of the poll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Manage Zero Servers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2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Managed NoSQL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2 Tables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PollDefinition</a:t>
            </a:r>
            <a:r>
              <a:rPr lang="en-US" dirty="0" smtClean="0"/>
              <a:t> – stores the polls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ActivePoll</a:t>
            </a:r>
            <a:r>
              <a:rPr lang="en-US" dirty="0" smtClean="0"/>
              <a:t> – the list of polls that should be displayed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DynamoDB</a:t>
            </a:r>
            <a:r>
              <a:rPr lang="en-US" dirty="0" smtClean="0"/>
              <a:t> Streams to capture changes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Invoke Lambda function on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Step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Define State Machines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JSON Document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Execute Lambda functions for task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931" y="952784"/>
            <a:ext cx="1765206" cy="3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7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 on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Amazon.Lambda.AspNetCoreServer</a:t>
            </a:r>
            <a:r>
              <a:rPr lang="en-US" dirty="0" smtClean="0"/>
              <a:t>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the programming model we know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Run the same app in IIS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Slower startup time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Razor views is not supported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>Pollster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3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are </a:t>
            </a:r>
            <a:r>
              <a:rPr lang="en-US" dirty="0" smtClean="0"/>
              <a:t>the services used for an AWS </a:t>
            </a:r>
            <a:r>
              <a:rPr lang="en-US" dirty="0" err="1" smtClean="0"/>
              <a:t>Serverless</a:t>
            </a:r>
            <a:r>
              <a:rPr lang="en-US" dirty="0" smtClean="0"/>
              <a:t> App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Visual </a:t>
            </a:r>
            <a:r>
              <a:rPr lang="en-US" dirty="0"/>
              <a:t>Studio Tooling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Command </a:t>
            </a:r>
            <a:r>
              <a:rPr lang="en-US" dirty="0" smtClean="0"/>
              <a:t>Line </a:t>
            </a:r>
            <a:r>
              <a:rPr lang="en-US" dirty="0"/>
              <a:t>Tooling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Real App Scenario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1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Pollster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Run ASP.NET Core App on Lambda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Amazon.Lambda.AspNetCoreServer</a:t>
            </a:r>
            <a:endParaRPr lang="en-US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Checkout ASP.NET Core Blueprint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https://aws.amazon.com/blogs/developer/deploy-an-existing-asp-net-core-web-api-to-aws-lambda/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Managed Architecture with AWS </a:t>
            </a:r>
            <a:r>
              <a:rPr lang="en-US" dirty="0" err="1" smtClean="0"/>
              <a:t>CloudFormation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State Machines with Step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6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89" y="772031"/>
            <a:ext cx="8205304" cy="35539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AWS Toolkit for Visual Studio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VS2017 – Visual Studio Gallery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VS2015 </a:t>
            </a:r>
            <a:r>
              <a:rPr lang="en-US" dirty="0"/>
              <a:t>- https://aws.amazon.com/visualstudio/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Lambda Tooling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https://github.com/aws/aws-lambda-dotnet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Pollster Sample Code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https://github.com/awslabs/aws-sdk-net-samples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AWS .NET Blog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https://aws.amazon.com/blogs/developer/category/net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0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used by </a:t>
            </a:r>
            <a:r>
              <a:rPr lang="en-US" dirty="0" err="1" smtClean="0"/>
              <a:t>Serverless</a:t>
            </a:r>
            <a:r>
              <a:rPr lang="en-US" dirty="0" smtClean="0"/>
              <a:t>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7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Compute part </a:t>
            </a:r>
            <a:r>
              <a:rPr lang="en-US" dirty="0"/>
              <a:t>of the Serverless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Event Triggered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Event Based Scaling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Supports Node.js, Python, Java and .NET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702" y="60937"/>
            <a:ext cx="544781" cy="65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7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API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Frontend part </a:t>
            </a:r>
            <a:r>
              <a:rPr lang="en-US" dirty="0"/>
              <a:t>of the Serverless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Exposes backend services as a Web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Manage </a:t>
            </a:r>
            <a:r>
              <a:rPr lang="en-US" dirty="0" err="1"/>
              <a:t>auth</a:t>
            </a:r>
            <a:r>
              <a:rPr lang="en-US" dirty="0"/>
              <a:t>, versioning, monitoring and more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30" y="2419089"/>
            <a:ext cx="7175739" cy="2638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409" y="114936"/>
            <a:ext cx="521367" cy="62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Identity and Access Management (IAM)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Provides credentials to access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Roles that can be assumed by applications and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Policies that can define </a:t>
            </a:r>
            <a:r>
              <a:rPr lang="en-US" dirty="0"/>
              <a:t>minimal permissions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540" y="198939"/>
            <a:ext cx="335701" cy="6360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81" y="2596750"/>
            <a:ext cx="1506581" cy="20087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072" y="2703853"/>
            <a:ext cx="4689855" cy="179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 smtClean="0"/>
              <a:t>CloudFormation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Declare AWS </a:t>
            </a:r>
            <a:r>
              <a:rPr lang="en-US" dirty="0"/>
              <a:t>architecture in </a:t>
            </a:r>
            <a:r>
              <a:rPr lang="en-US" dirty="0" smtClean="0"/>
              <a:t>template file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Templates can be parameterized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Allows creating and deleting AWS architecture as a unit.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Instantiated template is called a Stack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254" y="235168"/>
            <a:ext cx="514094" cy="635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27" y="2845157"/>
            <a:ext cx="1453713" cy="1657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442" y="2845157"/>
            <a:ext cx="2025510" cy="165723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290574" y="3543129"/>
            <a:ext cx="1275098" cy="594835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0762" y="4557680"/>
            <a:ext cx="325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CloudFormation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Template File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5438" y="456325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CloudFormation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Stack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47" y="2978170"/>
            <a:ext cx="543639" cy="5649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946" y="2995127"/>
            <a:ext cx="543639" cy="5649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765" y="2987014"/>
            <a:ext cx="543639" cy="5649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87" y="2978169"/>
            <a:ext cx="543639" cy="5649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76" y="3750164"/>
            <a:ext cx="503140" cy="5217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173" y="3813845"/>
            <a:ext cx="487309" cy="4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AWS Lambda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Amazon API Gateway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Expose to the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AWS Identity and Access Management (IAM)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Permissions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AWS </a:t>
            </a:r>
            <a:r>
              <a:rPr lang="en-US" dirty="0" err="1" smtClean="0"/>
              <a:t>CloudFormation</a:t>
            </a:r>
            <a:endParaRPr lang="en-US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Define AWS Architecture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2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Toolkit for 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Visual Studio 2017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Visual Studio Gallery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Visual Studio 2015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Download from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://aws.amazon.com/visualstudio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Install .NET Core for Visual Studio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6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invent-deck-dark_as">
  <a:themeElements>
    <a:clrScheme name="Custom 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49A8F2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B199C484-D410-45CB-B0F0-D06FA0A909A7}" vid="{5B1ECAD9-148F-4842-A9D1-45B2F5EF64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28958</TotalTime>
  <Words>438</Words>
  <Application>Microsoft Office PowerPoint</Application>
  <PresentationFormat>On-screen Show (16:9)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Lucida Console</vt:lpstr>
      <vt:lpstr>reinvent-deck-dark_as</vt:lpstr>
      <vt:lpstr>PowerPoint Presentation</vt:lpstr>
      <vt:lpstr>PowerPoint Presentation</vt:lpstr>
      <vt:lpstr>Services used by Serverless Apps</vt:lpstr>
      <vt:lpstr>AWS Lambda</vt:lpstr>
      <vt:lpstr>Amazon API Gateway</vt:lpstr>
      <vt:lpstr>AWS Identity and Access Management (IAM)</vt:lpstr>
      <vt:lpstr>AWS CloudFormation</vt:lpstr>
      <vt:lpstr>Recap Services</vt:lpstr>
      <vt:lpstr>AWS Toolkit for Visual Studio</vt:lpstr>
      <vt:lpstr>Demo Visual Studio</vt:lpstr>
      <vt:lpstr>Recap Visual Studio</vt:lpstr>
      <vt:lpstr>Demo Command Line</vt:lpstr>
      <vt:lpstr>Recap Command Line</vt:lpstr>
      <vt:lpstr>Pollster</vt:lpstr>
      <vt:lpstr>Pollster Requirements</vt:lpstr>
      <vt:lpstr>Amazon DynamoDB</vt:lpstr>
      <vt:lpstr>AWS Step Functions</vt:lpstr>
      <vt:lpstr>ASP.NET Core on Lambda</vt:lpstr>
      <vt:lpstr>Demo Pollster</vt:lpstr>
      <vt:lpstr>Pollster Recap</vt:lpstr>
      <vt:lpstr>Links</vt:lpstr>
      <vt:lpstr>PowerPoint Presentation</vt:lpstr>
    </vt:vector>
  </TitlesOfParts>
  <Company>Amazon.com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Deck Guidelines</dc:title>
  <dc:creator>Ingrid Berendt</dc:creator>
  <cp:lastModifiedBy>Johanson, Norm</cp:lastModifiedBy>
  <cp:revision>363</cp:revision>
  <dcterms:created xsi:type="dcterms:W3CDTF">2015-08-04T16:03:19Z</dcterms:created>
  <dcterms:modified xsi:type="dcterms:W3CDTF">2017-06-13T22:36:47Z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