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4" r:id="rId28"/>
    <p:sldId id="285" r:id="rId2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28" autoAdjust="0"/>
  </p:normalViewPr>
  <p:slideViewPr>
    <p:cSldViewPr>
      <p:cViewPr varScale="1">
        <p:scale>
          <a:sx n="158" d="100"/>
          <a:sy n="158" d="100"/>
        </p:scale>
        <p:origin x="416" y="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Live! 360 Orlando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42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517FA-898C-45C5-9598-A5509A0D1C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92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F15B26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/aws-sdk-ne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slabs/aws-sdk-net-sampl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oud-pollste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s/aws-sdk-net" TargetMode="External"/><Relationship Id="rId7" Type="http://schemas.openxmlformats.org/officeDocument/2006/relationships/hyperlink" Target="http://blogs.aws.amazon.com/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visualstudio/" TargetMode="External"/><Relationship Id="rId5" Type="http://schemas.openxmlformats.org/officeDocument/2006/relationships/hyperlink" Target="http://aws.amazon.com/powershell/" TargetMode="External"/><Relationship Id="rId4" Type="http://schemas.openxmlformats.org/officeDocument/2006/relationships/hyperlink" Target="https://github.com/awslabs/aws-sdk-net-samples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wmf"/><Relationship Id="rId3" Type="http://schemas.openxmlformats.org/officeDocument/2006/relationships/image" Target="../media/image10.png"/><Relationship Id="rId7" Type="http://schemas.openxmlformats.org/officeDocument/2006/relationships/image" Target="../media/image8.wm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emf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dkforn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5" y="1255018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dirty="0">
                <a:solidFill>
                  <a:schemeClr val="bg1"/>
                </a:solidFill>
              </a:rPr>
              <a:t>.NET Applications at Scale on Amazon Web Services</a:t>
            </a:r>
            <a:endParaRPr lang="en-US" sz="4000" b="1" dirty="0">
              <a:solidFill>
                <a:schemeClr val="bg1"/>
              </a:solidFill>
              <a:latin typeface="Arial Bold" pitchFamily="-7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16648" y="2433340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 smtClean="0">
                <a:solidFill>
                  <a:srgbClr val="F15B26"/>
                </a:solidFill>
              </a:rPr>
              <a:t>Norm Johanson</a:t>
            </a:r>
            <a:endParaRPr lang="en-US" sz="2800" b="1" dirty="0">
              <a:solidFill>
                <a:srgbClr val="F15B26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Software Developer, </a:t>
            </a:r>
            <a:endParaRPr lang="en-US" sz="2400" b="1" dirty="0">
              <a:solidFill>
                <a:schemeClr val="bg1"/>
              </a:solidFill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Amazon Web Services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CC00"/>
              </a:solidFill>
            </a:endParaRPr>
          </a:p>
          <a:p>
            <a:endParaRPr lang="en-US" sz="1400" dirty="0"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259711" y="3858309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ea typeface="Arial" pitchFamily="-72" charset="0"/>
                <a:cs typeface="Arial" pitchFamily="-72" charset="0"/>
              </a:rPr>
              <a:t>Level: Intermediate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Version 3</a:t>
            </a:r>
          </a:p>
          <a:p>
            <a:pPr lvl="1"/>
            <a:r>
              <a:rPr lang="en-US" dirty="0" smtClean="0"/>
              <a:t>Release last July</a:t>
            </a:r>
          </a:p>
          <a:p>
            <a:pPr lvl="1"/>
            <a:r>
              <a:rPr lang="en-US" dirty="0" smtClean="0"/>
              <a:t>Each service separate </a:t>
            </a:r>
            <a:r>
              <a:rPr lang="en-US" dirty="0" err="1" smtClean="0"/>
              <a:t>NuGet</a:t>
            </a:r>
            <a:r>
              <a:rPr lang="en-US" dirty="0" smtClean="0"/>
              <a:t> packages</a:t>
            </a:r>
          </a:p>
          <a:p>
            <a:pPr lvl="2"/>
            <a:r>
              <a:rPr lang="en-US" dirty="0" smtClean="0"/>
              <a:t>AWSSDK.S3</a:t>
            </a:r>
          </a:p>
          <a:p>
            <a:pPr lvl="2"/>
            <a:r>
              <a:rPr lang="en-US" dirty="0" smtClean="0"/>
              <a:t>AWSSDK.EC2</a:t>
            </a:r>
          </a:p>
          <a:p>
            <a:endParaRPr lang="en-US" dirty="0"/>
          </a:p>
          <a:p>
            <a:r>
              <a:rPr lang="en-US" dirty="0" smtClean="0"/>
              <a:t>ASP.NET 5 Support</a:t>
            </a:r>
          </a:p>
          <a:p>
            <a:pPr lvl="1"/>
            <a:r>
              <a:rPr lang="en-US" dirty="0" smtClean="0"/>
              <a:t>Support in the 3.2 beta versions of the SDK</a:t>
            </a:r>
          </a:p>
          <a:p>
            <a:pPr lvl="1"/>
            <a:r>
              <a:rPr lang="en-US" dirty="0" err="1" smtClean="0"/>
              <a:t>dnxcore</a:t>
            </a:r>
            <a:r>
              <a:rPr lang="en-US" dirty="0" smtClean="0"/>
              <a:t>-development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b</a:t>
            </a:r>
            <a:r>
              <a:rPr lang="en-US" dirty="0" smtClean="0"/>
              <a:t>ranch</a:t>
            </a:r>
          </a:p>
          <a:p>
            <a:endParaRPr lang="en-US" dirty="0"/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>
                <a:hlinkClick r:id="rId2"/>
              </a:rPr>
              <a:t>https://github.com/aws/aws-sdk-net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AWS SDK for .NET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604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sz="2600" dirty="0"/>
              <a:t>Requests need to be signed with Credentials</a:t>
            </a:r>
          </a:p>
          <a:p>
            <a:pPr lvl="1"/>
            <a:r>
              <a:rPr lang="en-US" sz="2400" dirty="0"/>
              <a:t>AWS Access Key ID</a:t>
            </a:r>
          </a:p>
          <a:p>
            <a:pPr lvl="1"/>
            <a:r>
              <a:rPr lang="en-US" sz="2400" dirty="0"/>
              <a:t>Secret Access </a:t>
            </a:r>
            <a:r>
              <a:rPr lang="en-US" sz="2400" dirty="0" smtClean="0"/>
              <a:t>Key</a:t>
            </a:r>
          </a:p>
          <a:p>
            <a:pPr lvl="1"/>
            <a:endParaRPr lang="en-US" dirty="0"/>
          </a:p>
          <a:p>
            <a:r>
              <a:rPr lang="en-US" sz="2600" dirty="0" smtClean="0"/>
              <a:t>Identity and Access Management Service (IAM)</a:t>
            </a:r>
            <a:endParaRPr lang="en-US" sz="2600" dirty="0"/>
          </a:p>
          <a:p>
            <a:pPr lvl="1"/>
            <a:r>
              <a:rPr lang="en-US" sz="2400" dirty="0"/>
              <a:t>Root Credentials (Full Access)</a:t>
            </a:r>
          </a:p>
          <a:p>
            <a:pPr lvl="1"/>
            <a:r>
              <a:rPr lang="en-US" sz="2400" dirty="0"/>
              <a:t>IAM Credentials (Restricted Access)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35229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sz="2600" dirty="0"/>
              <a:t>Object storage</a:t>
            </a:r>
          </a:p>
          <a:p>
            <a:pPr lvl="1"/>
            <a:r>
              <a:rPr lang="en-US" sz="2600" dirty="0"/>
              <a:t>Images</a:t>
            </a:r>
          </a:p>
          <a:p>
            <a:pPr lvl="1"/>
            <a:r>
              <a:rPr lang="en-US" sz="2600" dirty="0"/>
              <a:t>Videos</a:t>
            </a:r>
          </a:p>
          <a:p>
            <a:r>
              <a:rPr lang="en-US" sz="2600" dirty="0"/>
              <a:t>Objects are stored in a bucket</a:t>
            </a:r>
          </a:p>
          <a:p>
            <a:pPr lvl="1"/>
            <a:r>
              <a:rPr lang="en-US" sz="2600" dirty="0"/>
              <a:t>Buckets have globally unique names</a:t>
            </a:r>
          </a:p>
          <a:p>
            <a:r>
              <a:rPr lang="en-US" sz="2600" dirty="0"/>
              <a:t>Objects identified by a user-defined key</a:t>
            </a:r>
          </a:p>
          <a:p>
            <a:pPr lvl="1"/>
            <a:r>
              <a:rPr lang="en-US" sz="2600" dirty="0"/>
              <a:t>Keys are often filenames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 Using S3</a:t>
            </a:r>
          </a:p>
        </p:txBody>
      </p:sp>
    </p:spTree>
    <p:extLst>
      <p:ext uri="{BB962C8B-B14F-4D97-AF65-F5344CB8AC3E}">
        <p14:creationId xmlns:p14="http://schemas.microsoft.com/office/powerpoint/2010/main" val="25751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</a:t>
            </a:r>
          </a:p>
          <a:p>
            <a:pPr lvl="1"/>
            <a:r>
              <a:rPr lang="en-US" dirty="0" smtClean="0"/>
              <a:t>Credentials</a:t>
            </a:r>
          </a:p>
          <a:p>
            <a:pPr lvl="1"/>
            <a:r>
              <a:rPr lang="en-US" dirty="0" smtClean="0"/>
              <a:t>Region</a:t>
            </a:r>
          </a:p>
          <a:p>
            <a:r>
              <a:rPr lang="en-US" dirty="0" err="1" smtClean="0"/>
              <a:t>CmdLet</a:t>
            </a:r>
            <a:r>
              <a:rPr lang="en-US" dirty="0" smtClean="0"/>
              <a:t> Naming</a:t>
            </a:r>
          </a:p>
          <a:p>
            <a:pPr lvl="1"/>
            <a:r>
              <a:rPr lang="en-US" dirty="0" smtClean="0"/>
              <a:t>PowerShell Verbs</a:t>
            </a:r>
          </a:p>
          <a:p>
            <a:pPr lvl="1"/>
            <a:r>
              <a:rPr lang="en-US" dirty="0" smtClean="0"/>
              <a:t>Service Acronym</a:t>
            </a:r>
          </a:p>
          <a:p>
            <a:r>
              <a:rPr lang="en-US" dirty="0" smtClean="0"/>
              <a:t>Finding </a:t>
            </a:r>
            <a:r>
              <a:rPr lang="en-US" dirty="0" err="1" smtClean="0"/>
              <a:t>CmdLets</a:t>
            </a:r>
            <a:endParaRPr lang="en-US" dirty="0" smtClean="0"/>
          </a:p>
          <a:p>
            <a:pPr lvl="1"/>
            <a:r>
              <a:rPr lang="en-US" dirty="0" smtClean="0"/>
              <a:t>Get-</a:t>
            </a:r>
            <a:r>
              <a:rPr lang="en-US" dirty="0" err="1" smtClean="0"/>
              <a:t>AWSCmdletName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AWS Tools for Windows PowerShell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86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Running Applications on AWS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 it yourself</a:t>
            </a:r>
          </a:p>
          <a:p>
            <a:pPr lvl="1"/>
            <a:r>
              <a:rPr lang="en-US" sz="2400" dirty="0" smtClean="0"/>
              <a:t>Directly use EC2</a:t>
            </a:r>
          </a:p>
          <a:p>
            <a:r>
              <a:rPr lang="en-US" sz="2400" dirty="0" smtClean="0"/>
              <a:t>Manage it for me</a:t>
            </a:r>
          </a:p>
          <a:p>
            <a:pPr lvl="1"/>
            <a:r>
              <a:rPr lang="en-US" sz="2400" dirty="0" smtClean="0"/>
              <a:t>AWS Elastic Beanstalk</a:t>
            </a:r>
          </a:p>
          <a:p>
            <a:pPr lvl="1"/>
            <a:r>
              <a:rPr lang="en-US" sz="2400" dirty="0" smtClean="0"/>
              <a:t>AWS creates the compute architecture</a:t>
            </a:r>
          </a:p>
          <a:p>
            <a:r>
              <a:rPr lang="en-US" sz="2400" dirty="0" smtClean="0"/>
              <a:t>Hybrid</a:t>
            </a:r>
          </a:p>
          <a:p>
            <a:pPr lvl="1"/>
            <a:r>
              <a:rPr lang="en-US" sz="2400" dirty="0" smtClean="0"/>
              <a:t>AWS </a:t>
            </a:r>
            <a:r>
              <a:rPr lang="en-US" sz="2400" dirty="0" err="1" smtClean="0"/>
              <a:t>CodeDeploy</a:t>
            </a:r>
            <a:endParaRPr lang="en-US" sz="2400" dirty="0" smtClean="0"/>
          </a:p>
          <a:p>
            <a:pPr lvl="1"/>
            <a:r>
              <a:rPr lang="en-US" sz="2400" dirty="0" smtClean="0"/>
              <a:t>Developer creates the compute architecture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34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AWS Elastic Beanstalk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creates necessary AWS resources</a:t>
            </a:r>
          </a:p>
          <a:p>
            <a:r>
              <a:rPr lang="en-US" dirty="0"/>
              <a:t>Retain full control over AWS resources</a:t>
            </a:r>
          </a:p>
          <a:p>
            <a:r>
              <a:rPr lang="en-US" dirty="0"/>
              <a:t>Deploys </a:t>
            </a:r>
            <a:r>
              <a:rPr lang="en-US" dirty="0" err="1"/>
              <a:t>WebDeploy</a:t>
            </a:r>
            <a:r>
              <a:rPr lang="en-US" dirty="0"/>
              <a:t> archives</a:t>
            </a:r>
          </a:p>
          <a:p>
            <a:r>
              <a:rPr lang="en-US" dirty="0"/>
              <a:t>Integrates with Visual </a:t>
            </a:r>
            <a:r>
              <a:rPr lang="en-US" dirty="0" smtClean="0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AWS Elastic Beanstalk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700" dirty="0"/>
              <a:t>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Logical container for the </a:t>
            </a:r>
            <a:r>
              <a:rPr lang="en-US" sz="2400" dirty="0" smtClean="0"/>
              <a:t>application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700" dirty="0" smtClean="0"/>
              <a:t>Application version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Pointer to the application bundle in S3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700" dirty="0" smtClean="0"/>
              <a:t>Environment</a:t>
            </a:r>
            <a:endParaRPr lang="en-US" sz="27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AWS resources that run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ZipCode</a:t>
            </a:r>
            <a:r>
              <a:rPr lang="en-US" sz="3600" dirty="0" smtClean="0"/>
              <a:t> Deployment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Elastic Beanstalk</a:t>
            </a:r>
          </a:p>
          <a:p>
            <a:pPr lvl="1"/>
            <a:r>
              <a:rPr lang="en-US" dirty="0" smtClean="0"/>
              <a:t>Handles Deployment, Provisioning, Load Balancing &amp; Auto Scaling</a:t>
            </a:r>
          </a:p>
          <a:p>
            <a:r>
              <a:rPr lang="en-US" dirty="0" smtClean="0"/>
              <a:t>IAM Roles</a:t>
            </a:r>
          </a:p>
          <a:p>
            <a:pPr lvl="1"/>
            <a:r>
              <a:rPr lang="en-US" dirty="0" smtClean="0"/>
              <a:t>Controls Access</a:t>
            </a:r>
          </a:p>
          <a:p>
            <a:pPr lvl="1"/>
            <a:r>
              <a:rPr lang="en-US" dirty="0" smtClean="0"/>
              <a:t>Delivers AWS Credentials</a:t>
            </a:r>
          </a:p>
          <a:p>
            <a:r>
              <a:rPr lang="en-US" dirty="0" smtClean="0"/>
              <a:t>EC2 Key Pair</a:t>
            </a:r>
          </a:p>
          <a:p>
            <a:pPr lvl="1"/>
            <a:r>
              <a:rPr lang="en-US" dirty="0" smtClean="0"/>
              <a:t>Decrypts Windows Password</a:t>
            </a:r>
          </a:p>
          <a:p>
            <a:r>
              <a:rPr lang="en-US" dirty="0" smtClean="0"/>
              <a:t>Application Bundle</a:t>
            </a:r>
          </a:p>
          <a:p>
            <a:pPr lvl="1"/>
            <a:r>
              <a:rPr lang="en-US" dirty="0" err="1" smtClean="0"/>
              <a:t>WebDeploy</a:t>
            </a:r>
            <a:r>
              <a:rPr lang="en-US" dirty="0" smtClean="0"/>
              <a:t> Archive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7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AWS </a:t>
            </a:r>
            <a:r>
              <a:rPr lang="en-US" sz="3600" dirty="0" err="1" smtClean="0"/>
              <a:t>CodeDeploy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Scripted Deployment</a:t>
            </a:r>
          </a:p>
          <a:p>
            <a:pPr lvl="1"/>
            <a:r>
              <a:rPr lang="en-US" dirty="0" smtClean="0"/>
              <a:t>PowerShell</a:t>
            </a:r>
          </a:p>
          <a:p>
            <a:pPr lvl="1"/>
            <a:r>
              <a:rPr lang="en-US" dirty="0" smtClean="0"/>
              <a:t>Batch Files</a:t>
            </a:r>
          </a:p>
          <a:p>
            <a:r>
              <a:rPr lang="en-US" dirty="0" smtClean="0"/>
              <a:t>Building Block Service</a:t>
            </a:r>
          </a:p>
          <a:p>
            <a:pPr lvl="1"/>
            <a:r>
              <a:rPr lang="en-US" dirty="0" smtClean="0"/>
              <a:t>You design your compute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AWS </a:t>
            </a:r>
            <a:r>
              <a:rPr lang="en-US" sz="3600" dirty="0" err="1"/>
              <a:t>CodeDeploy</a:t>
            </a:r>
            <a:r>
              <a:rPr lang="en-US" sz="3600" dirty="0"/>
              <a:t>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Logical container for the application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group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EC2 instances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 bundle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appspec.yml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/>
          <a:lstStyle/>
          <a:p>
            <a:r>
              <a:rPr lang="en-US" sz="2000" dirty="0" smtClean="0"/>
              <a:t>Overview of the AWS Services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Getting Started with the Windows Tools</a:t>
            </a:r>
          </a:p>
          <a:p>
            <a:pPr lvl="1"/>
            <a:r>
              <a:rPr lang="en-US" sz="1400" dirty="0" smtClean="0"/>
              <a:t>AWS SDK for .NET</a:t>
            </a:r>
          </a:p>
          <a:p>
            <a:pPr lvl="1"/>
            <a:r>
              <a:rPr lang="en-US" sz="1400" dirty="0" smtClean="0"/>
              <a:t>AWS Tools for Windows PowerShell</a:t>
            </a:r>
          </a:p>
          <a:p>
            <a:pPr lvl="1"/>
            <a:r>
              <a:rPr lang="en-US" sz="1400" dirty="0" smtClean="0"/>
              <a:t>AWS Toolkit for Visual Studio</a:t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2000" dirty="0" smtClean="0"/>
              <a:t>Running Applications on AWS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2000" dirty="0" smtClean="0"/>
              <a:t>Handling Scale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Overview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8749" y="4177037"/>
            <a:ext cx="776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on GitHub at :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github.com/awslabs/aws-sdk-net-samples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Compute </a:t>
            </a:r>
            <a:r>
              <a:rPr lang="en-US" sz="3600" dirty="0" smtClean="0"/>
              <a:t>Architecture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2313993" y="1397007"/>
            <a:ext cx="6228100" cy="310034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138272" y="1574899"/>
            <a:ext cx="2596359" cy="2596359"/>
            <a:chOff x="6521491" y="1218488"/>
            <a:chExt cx="2713625" cy="2713625"/>
          </a:xfrm>
        </p:grpSpPr>
        <p:pic>
          <p:nvPicPr>
            <p:cNvPr id="7" name="Picture 6" descr="EC2-Insta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91" y="1218488"/>
              <a:ext cx="2713625" cy="27136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32543" y="1813301"/>
              <a:ext cx="1291524" cy="273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A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32543" y="2154264"/>
              <a:ext cx="1291524" cy="2428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2543" y="2464230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32543" y="2786626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D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2542" y="3077056"/>
              <a:ext cx="1291525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E</a:t>
              </a:r>
              <a:endParaRPr lang="en-US" sz="16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03530" y="4096792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EC2 instances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0806" y="965737"/>
            <a:ext cx="347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CodeDeploy</a:t>
            </a:r>
            <a:r>
              <a:rPr lang="en-US" dirty="0" smtClean="0"/>
              <a:t> deployment group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5" idx="1"/>
          </p:cNvCxnSpPr>
          <p:nvPr/>
        </p:nvCxnSpPr>
        <p:spPr>
          <a:xfrm>
            <a:off x="1928181" y="2941821"/>
            <a:ext cx="385812" cy="5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mazon-Elastic-Load-Balac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42" y="2119053"/>
            <a:ext cx="1656253" cy="16562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87572" y="381484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69151" y="1574898"/>
            <a:ext cx="2596359" cy="2596359"/>
            <a:chOff x="6521491" y="1218488"/>
            <a:chExt cx="2713625" cy="2713625"/>
          </a:xfrm>
        </p:grpSpPr>
        <p:pic>
          <p:nvPicPr>
            <p:cNvPr id="33" name="Picture 32" descr="EC2-Insta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91" y="1218488"/>
              <a:ext cx="2713625" cy="2713625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7232543" y="1813301"/>
              <a:ext cx="1291524" cy="273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A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32543" y="2154264"/>
              <a:ext cx="1291524" cy="2428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B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32543" y="2464230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32543" y="2786626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D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232542" y="3077056"/>
              <a:ext cx="1291525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E</a:t>
              </a:r>
              <a:endParaRPr lang="en-US" sz="1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01709" y="1574899"/>
            <a:ext cx="2596359" cy="2596359"/>
            <a:chOff x="6521491" y="1218488"/>
            <a:chExt cx="2713625" cy="2713625"/>
          </a:xfrm>
        </p:grpSpPr>
        <p:pic>
          <p:nvPicPr>
            <p:cNvPr id="40" name="Picture 39" descr="EC2-Instan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1491" y="1218488"/>
              <a:ext cx="2713625" cy="2713625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7232543" y="1813301"/>
              <a:ext cx="1291524" cy="2738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Micro A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232543" y="2154264"/>
              <a:ext cx="1291524" cy="24280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232543" y="2464230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C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32543" y="2786626"/>
              <a:ext cx="1291524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D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232542" y="3077056"/>
              <a:ext cx="1291525" cy="2221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Micro </a:t>
              </a:r>
              <a:r>
                <a:rPr lang="en-US" sz="1600" dirty="0" smtClean="0"/>
                <a:t>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6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37" y="98452"/>
            <a:ext cx="8229600" cy="857250"/>
          </a:xfrm>
        </p:spPr>
        <p:txBody>
          <a:bodyPr/>
          <a:lstStyle/>
          <a:p>
            <a:r>
              <a:rPr lang="en-US" sz="3600" dirty="0"/>
              <a:t>Compute Architecture (Alternative)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82087" y="3180687"/>
            <a:ext cx="235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Lower traffic services</a:t>
            </a:r>
            <a:endParaRPr lang="en-US" dirty="0"/>
          </a:p>
        </p:txBody>
      </p:sp>
      <p:pic>
        <p:nvPicPr>
          <p:cNvPr id="47" name="Picture 46" descr="Amazon-Elastic-Load-Balac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7" y="2041573"/>
            <a:ext cx="1656253" cy="165625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22114" y="732901"/>
            <a:ext cx="248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Higher traffic services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772874" y="1033406"/>
            <a:ext cx="5631524" cy="1874161"/>
            <a:chOff x="2166346" y="905547"/>
            <a:chExt cx="5631524" cy="1874161"/>
          </a:xfrm>
        </p:grpSpPr>
        <p:sp>
          <p:nvSpPr>
            <p:cNvPr id="50" name="Rounded Rectangle 49"/>
            <p:cNvSpPr/>
            <p:nvPr/>
          </p:nvSpPr>
          <p:spPr>
            <a:xfrm>
              <a:off x="2397788" y="999036"/>
              <a:ext cx="5209771" cy="178067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4636" y="2464842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EC2 instances</a:t>
              </a:r>
              <a:endParaRPr lang="en-US" sz="1200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166346" y="928208"/>
              <a:ext cx="2172246" cy="1697794"/>
              <a:chOff x="2166346" y="928208"/>
              <a:chExt cx="2172246" cy="1697794"/>
            </a:xfrm>
          </p:grpSpPr>
          <p:pic>
            <p:nvPicPr>
              <p:cNvPr id="63" name="Picture 62" descr="EC2-Instan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46" y="928208"/>
                <a:ext cx="2172246" cy="1697794"/>
              </a:xfrm>
              <a:prstGeom prst="rect">
                <a:avLst/>
              </a:prstGeom>
            </p:spPr>
          </p:pic>
          <p:sp>
            <p:nvSpPr>
              <p:cNvPr id="64" name="Rectangle 63"/>
              <p:cNvSpPr/>
              <p:nvPr/>
            </p:nvSpPr>
            <p:spPr>
              <a:xfrm>
                <a:off x="2710467" y="1313616"/>
                <a:ext cx="1104350" cy="2341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Micro A</a:t>
                </a:r>
                <a:endParaRPr lang="en-US" sz="1600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0467" y="1654580"/>
                <a:ext cx="1104349" cy="20761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B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98699" y="2024435"/>
                <a:ext cx="1104349" cy="1899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625624" y="917885"/>
              <a:ext cx="2172246" cy="1697794"/>
              <a:chOff x="2166346" y="928208"/>
              <a:chExt cx="2172246" cy="1697794"/>
            </a:xfrm>
          </p:grpSpPr>
          <p:pic>
            <p:nvPicPr>
              <p:cNvPr id="59" name="Picture 58" descr="EC2-Instan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46" y="928208"/>
                <a:ext cx="2172246" cy="1697794"/>
              </a:xfrm>
              <a:prstGeom prst="rect">
                <a:avLst/>
              </a:prstGeom>
            </p:spPr>
          </p:pic>
          <p:sp>
            <p:nvSpPr>
              <p:cNvPr id="60" name="Rectangle 59"/>
              <p:cNvSpPr/>
              <p:nvPr/>
            </p:nvSpPr>
            <p:spPr>
              <a:xfrm>
                <a:off x="2710467" y="1313616"/>
                <a:ext cx="1104350" cy="2341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A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710467" y="1654580"/>
                <a:ext cx="1104349" cy="20761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B</a:t>
                </a:r>
                <a:endParaRPr lang="en-US" sz="16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698699" y="2024435"/>
                <a:ext cx="1104349" cy="1899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870010" y="905547"/>
              <a:ext cx="2172246" cy="1697794"/>
              <a:chOff x="2166346" y="928208"/>
              <a:chExt cx="2172246" cy="1697794"/>
            </a:xfrm>
          </p:grpSpPr>
          <p:pic>
            <p:nvPicPr>
              <p:cNvPr id="55" name="Picture 54" descr="EC2-Instan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6346" y="928208"/>
                <a:ext cx="2172246" cy="1697794"/>
              </a:xfrm>
              <a:prstGeom prst="rect">
                <a:avLst/>
              </a:prstGeom>
            </p:spPr>
          </p:pic>
          <p:sp>
            <p:nvSpPr>
              <p:cNvPr id="56" name="Rectangle 55"/>
              <p:cNvSpPr/>
              <p:nvPr/>
            </p:nvSpPr>
            <p:spPr>
              <a:xfrm>
                <a:off x="2710467" y="1313616"/>
                <a:ext cx="1104350" cy="2341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A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710467" y="1654580"/>
                <a:ext cx="1104349" cy="20761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B</a:t>
                </a:r>
                <a:endParaRPr lang="en-US" sz="1600" dirty="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698699" y="2024435"/>
                <a:ext cx="1104349" cy="18994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Micro </a:t>
                </a:r>
                <a:r>
                  <a:rPr lang="en-US" sz="1600" dirty="0" smtClean="0"/>
                  <a:t>C</a:t>
                </a:r>
                <a:endParaRPr lang="en-US" sz="1600" dirty="0"/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3603216" y="3480931"/>
            <a:ext cx="4380195" cy="1545160"/>
            <a:chOff x="2466311" y="3443276"/>
            <a:chExt cx="4380195" cy="1501947"/>
          </a:xfrm>
        </p:grpSpPr>
        <p:sp>
          <p:nvSpPr>
            <p:cNvPr id="68" name="Rounded Rectangle 67"/>
            <p:cNvSpPr/>
            <p:nvPr/>
          </p:nvSpPr>
          <p:spPr>
            <a:xfrm>
              <a:off x="2466311" y="3515602"/>
              <a:ext cx="4251730" cy="142962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470684" y="3445395"/>
              <a:ext cx="2360409" cy="1380304"/>
              <a:chOff x="6578318" y="2633254"/>
              <a:chExt cx="2360409" cy="1380304"/>
            </a:xfrm>
          </p:grpSpPr>
          <p:pic>
            <p:nvPicPr>
              <p:cNvPr id="75" name="Picture 74" descr="EC2-Instan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8318" y="2633254"/>
                <a:ext cx="2360409" cy="1380304"/>
              </a:xfrm>
              <a:prstGeom prst="rect">
                <a:avLst/>
              </a:prstGeom>
            </p:spPr>
          </p:pic>
          <p:sp>
            <p:nvSpPr>
              <p:cNvPr id="76" name="Rectangle 75"/>
              <p:cNvSpPr/>
              <p:nvPr/>
            </p:nvSpPr>
            <p:spPr>
              <a:xfrm>
                <a:off x="7102771" y="3060614"/>
                <a:ext cx="1291524" cy="22214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Micro </a:t>
                </a:r>
                <a:r>
                  <a:rPr lang="en-US" sz="1400" dirty="0" smtClean="0"/>
                  <a:t>D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14538" y="3452713"/>
                <a:ext cx="1291525" cy="22214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Micro </a:t>
                </a:r>
                <a:r>
                  <a:rPr lang="en-US" sz="1400" dirty="0" smtClean="0"/>
                  <a:t>E</a:t>
                </a:r>
                <a:endParaRPr lang="en-US" sz="14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4033402" y="4675971"/>
              <a:ext cx="1183337" cy="269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EC2 instances</a:t>
              </a:r>
              <a:endParaRPr lang="en-US" sz="1200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4486097" y="3443276"/>
              <a:ext cx="2360409" cy="1380304"/>
              <a:chOff x="6645994" y="2628510"/>
              <a:chExt cx="2360409" cy="1380304"/>
            </a:xfrm>
          </p:grpSpPr>
          <p:pic>
            <p:nvPicPr>
              <p:cNvPr id="72" name="Picture 71" descr="EC2-Instanc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5994" y="2628510"/>
                <a:ext cx="2360409" cy="1380304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7102771" y="3060614"/>
                <a:ext cx="1291524" cy="22214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Micro D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14538" y="3452713"/>
                <a:ext cx="1291525" cy="22214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Micro </a:t>
                </a:r>
                <a:r>
                  <a:rPr lang="en-US" sz="1400" dirty="0" smtClean="0"/>
                  <a:t>E</a:t>
                </a:r>
                <a:endParaRPr lang="en-US" sz="1400" dirty="0"/>
              </a:p>
            </p:txBody>
          </p:sp>
        </p:grpSp>
      </p:grpSp>
      <p:cxnSp>
        <p:nvCxnSpPr>
          <p:cNvPr id="78" name="Straight Arrow Connector 77"/>
          <p:cNvCxnSpPr>
            <a:stCxn id="47" idx="3"/>
            <a:endCxn id="68" idx="1"/>
          </p:cNvCxnSpPr>
          <p:nvPr/>
        </p:nvCxnSpPr>
        <p:spPr>
          <a:xfrm>
            <a:off x="2116690" y="2869700"/>
            <a:ext cx="1486526" cy="1421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2116690" y="1967396"/>
            <a:ext cx="855072" cy="902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1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Pollster </a:t>
            </a:r>
            <a:r>
              <a:rPr lang="en-US" sz="3600" dirty="0" smtClean="0"/>
              <a:t>Architecture 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11237" y="1007390"/>
            <a:ext cx="2176199" cy="311515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front end</a:t>
            </a:r>
            <a:br>
              <a:rPr lang="en-US" dirty="0" smtClean="0"/>
            </a:br>
            <a:r>
              <a:rPr lang="en-US" dirty="0" smtClean="0"/>
              <a:t>(ASP.NET 5 MVC </a:t>
            </a:r>
            <a:r>
              <a:rPr lang="en-US" dirty="0" err="1" smtClean="0"/>
              <a:t>WebApp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931" y="1007391"/>
            <a:ext cx="2019020" cy="945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 Feed</a:t>
            </a:r>
            <a:br>
              <a:rPr lang="en-US" dirty="0" smtClean="0"/>
            </a:br>
            <a:r>
              <a:rPr lang="en-US" dirty="0" smtClean="0"/>
              <a:t>(MVC </a:t>
            </a:r>
            <a:r>
              <a:rPr lang="en-US" dirty="0"/>
              <a:t>Web </a:t>
            </a:r>
            <a:r>
              <a:rPr lang="en-US" dirty="0" smtClean="0"/>
              <a:t>API)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29931" y="2092271"/>
            <a:ext cx="2019020" cy="945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Vote Processor</a:t>
            </a:r>
          </a:p>
          <a:p>
            <a:pPr algn="ctr"/>
            <a:r>
              <a:rPr lang="en-US" dirty="0" smtClean="0"/>
              <a:t>(MVC </a:t>
            </a:r>
            <a:r>
              <a:rPr lang="en-US" dirty="0"/>
              <a:t>Web </a:t>
            </a:r>
            <a:r>
              <a:rPr lang="en-US" dirty="0" smtClean="0"/>
              <a:t>API)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29931" y="3171984"/>
            <a:ext cx="2019020" cy="945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Poll Creator</a:t>
            </a:r>
          </a:p>
          <a:p>
            <a:pPr algn="ctr"/>
            <a:r>
              <a:rPr lang="en-US" dirty="0" smtClean="0"/>
              <a:t>(MVC Web API)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2987436" y="1480090"/>
            <a:ext cx="442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>
            <a:off x="2987436" y="2564970"/>
            <a:ext cx="442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987436" y="3644682"/>
            <a:ext cx="4424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53797" y="1952789"/>
            <a:ext cx="2488296" cy="1219196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Scheduling Engine</a:t>
            </a:r>
          </a:p>
          <a:p>
            <a:pPr algn="ctr"/>
            <a:r>
              <a:rPr lang="en-US" dirty="0" smtClean="0"/>
              <a:t>(Console Application)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0401" y="4405413"/>
            <a:ext cx="3236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http://www.cloud-pollster.com/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Pollster Deployment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Create Compute Architecture</a:t>
            </a:r>
          </a:p>
          <a:p>
            <a:r>
              <a:rPr lang="en-US" dirty="0" smtClean="0"/>
              <a:t>Custom Deployments </a:t>
            </a:r>
          </a:p>
          <a:p>
            <a:pPr lvl="1"/>
            <a:r>
              <a:rPr lang="en-US" dirty="0" smtClean="0"/>
              <a:t>Defined in </a:t>
            </a:r>
            <a:r>
              <a:rPr lang="en-US" dirty="0" err="1" smtClean="0"/>
              <a:t>appspec.yml</a:t>
            </a:r>
            <a:endParaRPr lang="en-US" dirty="0" smtClean="0"/>
          </a:p>
          <a:p>
            <a:pPr lvl="1"/>
            <a:r>
              <a:rPr lang="en-US" dirty="0" smtClean="0"/>
              <a:t>Execute PowerShell scripts</a:t>
            </a:r>
          </a:p>
          <a:p>
            <a:r>
              <a:rPr lang="en-US" dirty="0" smtClean="0"/>
              <a:t>ASP.NET 5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dnu</a:t>
            </a:r>
            <a:r>
              <a:rPr lang="en-US" dirty="0" smtClean="0"/>
              <a:t> for package</a:t>
            </a:r>
          </a:p>
          <a:p>
            <a:pPr lvl="1"/>
            <a:r>
              <a:rPr lang="en-US" dirty="0" smtClean="0"/>
              <a:t>Bundle runtime with application</a:t>
            </a:r>
          </a:p>
          <a:p>
            <a:pPr lvl="1"/>
            <a:r>
              <a:rPr lang="en-US" dirty="0" smtClean="0"/>
              <a:t>Create custom deployment commands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5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229600" cy="857250"/>
          </a:xfrm>
        </p:spPr>
        <p:txBody>
          <a:bodyPr/>
          <a:lstStyle/>
          <a:p>
            <a:r>
              <a:rPr lang="en-US" sz="3600" dirty="0" smtClean="0"/>
              <a:t>Scheduled Scaling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05" y="980728"/>
            <a:ext cx="8229600" cy="3394472"/>
          </a:xfrm>
        </p:spPr>
        <p:txBody>
          <a:bodyPr/>
          <a:lstStyle/>
          <a:p>
            <a:r>
              <a:rPr lang="en-US" sz="2800" dirty="0" smtClean="0"/>
              <a:t>Auto Scaling Scheduled Actions</a:t>
            </a:r>
          </a:p>
          <a:p>
            <a:pPr lvl="1"/>
            <a:r>
              <a:rPr lang="en-US" sz="2000" dirty="0" smtClean="0"/>
              <a:t>One time start and stop</a:t>
            </a:r>
          </a:p>
          <a:p>
            <a:pPr lvl="1"/>
            <a:r>
              <a:rPr lang="en-US" sz="2000" dirty="0" smtClean="0"/>
              <a:t>Recurring schedule actions</a:t>
            </a:r>
          </a:p>
          <a:p>
            <a:pPr lvl="2"/>
            <a:r>
              <a:rPr lang="en-US" sz="1800" dirty="0" smtClean="0"/>
              <a:t>End of the week timesheets</a:t>
            </a:r>
          </a:p>
          <a:p>
            <a:pPr lvl="2"/>
            <a:r>
              <a:rPr lang="en-US" sz="1800" dirty="0" err="1" smtClean="0"/>
              <a:t>Cron</a:t>
            </a:r>
            <a:r>
              <a:rPr lang="en-US" sz="1800" dirty="0" smtClean="0"/>
              <a:t> Scheduling in GMT time</a:t>
            </a:r>
          </a:p>
          <a:p>
            <a:pPr lvl="3"/>
            <a:r>
              <a:rPr lang="en-US" sz="1600" dirty="0" smtClean="0"/>
              <a:t>0 20 * * 5 (Start at noon Pacific Time)</a:t>
            </a:r>
          </a:p>
          <a:p>
            <a:pPr lvl="3"/>
            <a:r>
              <a:rPr lang="en-US" sz="1600" dirty="0" smtClean="0"/>
              <a:t>0 2 * * 6</a:t>
            </a:r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79862"/>
            <a:ext cx="76200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CloudFront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Content Delivery Network (CDN)</a:t>
            </a:r>
          </a:p>
          <a:p>
            <a:pPr lvl="1"/>
            <a:r>
              <a:rPr lang="en-US" sz="2000" dirty="0" smtClean="0"/>
              <a:t>Cache Static Content</a:t>
            </a:r>
          </a:p>
          <a:p>
            <a:pPr lvl="2"/>
            <a:r>
              <a:rPr lang="en-US" sz="1600" dirty="0" smtClean="0"/>
              <a:t>Images</a:t>
            </a:r>
          </a:p>
          <a:p>
            <a:pPr lvl="2"/>
            <a:r>
              <a:rPr lang="en-US" sz="1600" dirty="0" err="1" smtClean="0"/>
              <a:t>Javascript</a:t>
            </a:r>
            <a:endParaRPr lang="en-US" sz="1600" dirty="0" smtClean="0"/>
          </a:p>
          <a:p>
            <a:pPr lvl="1"/>
            <a:r>
              <a:rPr lang="en-US" sz="2000" dirty="0" smtClean="0"/>
              <a:t>Cache Dynamic Content</a:t>
            </a:r>
          </a:p>
          <a:p>
            <a:pPr lvl="2"/>
            <a:r>
              <a:rPr lang="en-US" sz="1600" dirty="0" smtClean="0"/>
              <a:t>Control TTL</a:t>
            </a:r>
          </a:p>
          <a:p>
            <a:r>
              <a:rPr lang="en-US" sz="2800" dirty="0" smtClean="0"/>
              <a:t>Web Access Control List</a:t>
            </a:r>
          </a:p>
          <a:p>
            <a:pPr lvl="1"/>
            <a:r>
              <a:rPr lang="en-US" sz="2400" dirty="0" smtClean="0"/>
              <a:t>Protect </a:t>
            </a:r>
            <a:r>
              <a:rPr lang="en-US" sz="2400" dirty="0"/>
              <a:t>your web applications from common web exploits</a:t>
            </a:r>
          </a:p>
        </p:txBody>
      </p:sp>
    </p:spTree>
    <p:extLst>
      <p:ext uri="{BB962C8B-B14F-4D97-AF65-F5344CB8AC3E}">
        <p14:creationId xmlns:p14="http://schemas.microsoft.com/office/powerpoint/2010/main" val="355878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Queue Service &amp; Simple Notification Service</a:t>
            </a:r>
          </a:p>
          <a:p>
            <a:pPr lvl="1"/>
            <a:r>
              <a:rPr lang="en-US" sz="2400" dirty="0"/>
              <a:t>Distributed Computing </a:t>
            </a:r>
          </a:p>
          <a:p>
            <a:r>
              <a:rPr lang="en-US" sz="2800" dirty="0" err="1"/>
              <a:t>CloudWatch</a:t>
            </a:r>
            <a:endParaRPr lang="en-US" sz="2800" dirty="0"/>
          </a:p>
          <a:p>
            <a:pPr lvl="1"/>
            <a:r>
              <a:rPr lang="en-US" sz="2400" dirty="0"/>
              <a:t>Monitoring &amp; Alarms</a:t>
            </a:r>
          </a:p>
          <a:p>
            <a:r>
              <a:rPr lang="en-US" sz="2800" dirty="0" err="1" smtClean="0"/>
              <a:t>Docker</a:t>
            </a:r>
            <a:endParaRPr lang="en-US" sz="2800" dirty="0" smtClean="0"/>
          </a:p>
          <a:p>
            <a:pPr lvl="1"/>
            <a:r>
              <a:rPr lang="en-US" sz="2400" dirty="0" smtClean="0"/>
              <a:t>ASP.NET 5 &amp; Elastic Beanstalk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59" y="575733"/>
            <a:ext cx="8229600" cy="3839513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SDK GitHub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3"/>
              </a:rPr>
              <a:t>github.com/aws/aws-sdk-net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Samples and Talks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2400" dirty="0" smtClean="0">
                <a:solidFill>
                  <a:schemeClr val="tx1"/>
                </a:solidFill>
                <a:hlinkClick r:id="rId4"/>
              </a:rPr>
              <a:t>github.com/awslabs/aws-sdk-net-samples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PowerShell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5"/>
              </a:rPr>
              <a:t>http://aws.amazon.com/powershell</a:t>
            </a:r>
            <a:r>
              <a:rPr lang="en-US" sz="2400" dirty="0" smtClean="0">
                <a:solidFill>
                  <a:schemeClr val="tx1"/>
                </a:solidFill>
                <a:hlinkClick r:id="rId5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Toolkit for Visual Studio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hlinkClick r:id="rId6"/>
              </a:rPr>
              <a:t>http://aws.amazon.com/visualstudio</a:t>
            </a:r>
            <a:r>
              <a:rPr lang="en-US" sz="2400" dirty="0" smtClean="0">
                <a:solidFill>
                  <a:schemeClr val="tx1"/>
                </a:solidFill>
                <a:hlinkClick r:id="rId6"/>
              </a:rPr>
              <a:t>/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AWS .NET Blog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  <a:hlinkClick r:id="rId7"/>
              </a:rPr>
              <a:t>http://blogs.aws.amazon.com/net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Twitter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@</a:t>
            </a:r>
            <a:r>
              <a:rPr lang="en-US" sz="2400" dirty="0" err="1" smtClean="0">
                <a:solidFill>
                  <a:schemeClr val="tx1"/>
                </a:solidFill>
              </a:rPr>
              <a:t>awsfornet</a:t>
            </a:r>
            <a:endParaRPr lang="en-US" sz="2600" dirty="0" smtClean="0"/>
          </a:p>
          <a:p>
            <a:pPr marL="457200" lvl="1" indent="0">
              <a:buNone/>
            </a:pPr>
            <a:endParaRPr lang="en-US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718467"/>
            <a:ext cx="8629650" cy="2072358"/>
          </a:xfrm>
        </p:spPr>
        <p:txBody>
          <a:bodyPr>
            <a:normAutofit/>
          </a:bodyPr>
          <a:lstStyle/>
          <a:p>
            <a:r>
              <a:rPr lang="en-US" sz="2800" dirty="0"/>
              <a:t>AWS Tools for Windows &amp; .NET Developers</a:t>
            </a: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27" y="2906278"/>
            <a:ext cx="7786115" cy="111327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39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6789" y="109185"/>
            <a:ext cx="8555691" cy="857250"/>
          </a:xfrm>
        </p:spPr>
        <p:txBody>
          <a:bodyPr/>
          <a:lstStyle/>
          <a:p>
            <a:r>
              <a:rPr lang="en-US" sz="3600" dirty="0" smtClean="0"/>
              <a:t>Regions and Availability Zones</a:t>
            </a:r>
            <a:endParaRPr lang="en-US" sz="3600" dirty="0"/>
          </a:p>
        </p:txBody>
      </p:sp>
      <p:pic>
        <p:nvPicPr>
          <p:cNvPr id="2050" name="Picture 2" descr="homepage_map_region-and-edge-pop.png (788×41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9" y="757687"/>
            <a:ext cx="75057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16" y="2898588"/>
            <a:ext cx="1428878" cy="20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50+ Cloud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93" y="1275943"/>
            <a:ext cx="7133976" cy="848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" y="2484878"/>
            <a:ext cx="7133976" cy="842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93" y="3686985"/>
            <a:ext cx="7133976" cy="8482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7826" y="906611"/>
            <a:ext cx="565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Light"/>
              </a:rPr>
              <a:t>Infrastructure Services</a:t>
            </a:r>
            <a:endParaRPr lang="en-US" b="0" i="0" dirty="0">
              <a:effectLst/>
              <a:latin typeface="HelveticaNeue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32935" y="2144919"/>
            <a:ext cx="5650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HelveticaNeueLight"/>
              </a:rPr>
              <a:t>Platform Services</a:t>
            </a:r>
            <a:endParaRPr lang="en-US" b="0" i="0" dirty="0">
              <a:effectLst/>
              <a:latin typeface="HelveticaNeue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294" y="3322347"/>
            <a:ext cx="713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Developer Productivity and Operational </a:t>
            </a:r>
            <a:r>
              <a:rPr lang="en-US" dirty="0" smtClean="0"/>
              <a:t>Efficiency </a:t>
            </a:r>
            <a:r>
              <a:rPr lang="en-US" dirty="0" smtClean="0">
                <a:latin typeface="HelveticaNeueLight"/>
              </a:rPr>
              <a:t>Services</a:t>
            </a:r>
            <a:endParaRPr lang="en-US" b="0" i="0" dirty="0">
              <a:effectLst/>
              <a:latin typeface="HelveticaNeueLight"/>
            </a:endParaRPr>
          </a:p>
        </p:txBody>
      </p:sp>
    </p:spTree>
    <p:extLst>
      <p:ext uri="{BB962C8B-B14F-4D97-AF65-F5344CB8AC3E}">
        <p14:creationId xmlns:p14="http://schemas.microsoft.com/office/powerpoint/2010/main" val="8870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Amazon Elastic Compute Cloud (EC2</a:t>
            </a:r>
            <a:r>
              <a:rPr lang="en-US" dirty="0" smtClean="0"/>
              <a:t>)</a:t>
            </a:r>
          </a:p>
          <a:p>
            <a:r>
              <a:rPr lang="en-US" dirty="0" smtClean="0"/>
              <a:t>Elastic Load Balancing</a:t>
            </a:r>
          </a:p>
          <a:p>
            <a:r>
              <a:rPr lang="en-US" dirty="0" smtClean="0"/>
              <a:t>Auto Scaling</a:t>
            </a:r>
          </a:p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Compute &amp; Networking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36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example VPC setup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39050" y="1064185"/>
            <a:ext cx="2650126" cy="3596359"/>
            <a:chOff x="939050" y="1064185"/>
            <a:chExt cx="2650126" cy="3596359"/>
          </a:xfrm>
        </p:grpSpPr>
        <p:sp>
          <p:nvSpPr>
            <p:cNvPr id="7" name="Rounded Rectangle 6"/>
            <p:cNvSpPr/>
            <p:nvPr/>
          </p:nvSpPr>
          <p:spPr>
            <a:xfrm>
              <a:off x="939050" y="1438702"/>
              <a:ext cx="2650126" cy="3219271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TextBox 35"/>
            <p:cNvSpPr txBox="1">
              <a:spLocks noChangeArrowheads="1"/>
            </p:cNvSpPr>
            <p:nvPr/>
          </p:nvSpPr>
          <p:spPr bwMode="auto">
            <a:xfrm>
              <a:off x="1485444" y="4424629"/>
              <a:ext cx="1557337" cy="235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dirty="0" smtClean="0">
                  <a:latin typeface="Helvetica Neue"/>
                  <a:ea typeface="Verdana" pitchFamily="34" charset="0"/>
                  <a:cs typeface="Helvetica Neue"/>
                </a:rPr>
                <a:t>10.0.0.0/16</a:t>
              </a:r>
              <a:endParaRPr lang="en-US" sz="900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  <p:pic>
          <p:nvPicPr>
            <p:cNvPr id="9" name="Picture 8" descr="VPC-Cloud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918" y="1064185"/>
              <a:ext cx="599171" cy="61606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83662" y="1619479"/>
            <a:ext cx="3179211" cy="1380387"/>
            <a:chOff x="683662" y="1673592"/>
            <a:chExt cx="3179211" cy="1301394"/>
          </a:xfrm>
        </p:grpSpPr>
        <p:sp>
          <p:nvSpPr>
            <p:cNvPr id="11" name="Rounded Rectangle 10"/>
            <p:cNvSpPr/>
            <p:nvPr/>
          </p:nvSpPr>
          <p:spPr>
            <a:xfrm>
              <a:off x="683662" y="1673592"/>
              <a:ext cx="3179211" cy="130139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/>
          </p:nvSpPr>
          <p:spPr bwMode="auto">
            <a:xfrm>
              <a:off x="798507" y="2744798"/>
              <a:ext cx="293121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A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3662" y="3027725"/>
            <a:ext cx="3179211" cy="1413647"/>
            <a:chOff x="683662" y="1673592"/>
            <a:chExt cx="3179211" cy="1301394"/>
          </a:xfrm>
        </p:grpSpPr>
        <p:sp>
          <p:nvSpPr>
            <p:cNvPr id="14" name="Rounded Rectangle 13"/>
            <p:cNvSpPr/>
            <p:nvPr/>
          </p:nvSpPr>
          <p:spPr>
            <a:xfrm>
              <a:off x="683662" y="1673592"/>
              <a:ext cx="3179211" cy="1301394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5" name="TextBox 32"/>
            <p:cNvSpPr txBox="1">
              <a:spLocks noChangeArrowheads="1"/>
            </p:cNvSpPr>
            <p:nvPr/>
          </p:nvSpPr>
          <p:spPr bwMode="auto">
            <a:xfrm>
              <a:off x="798507" y="2744798"/>
              <a:ext cx="2931210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</a:t>
              </a:r>
              <a:r>
                <a:rPr lang="en-US" sz="900" b="1" dirty="0" smtClean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Zone B</a:t>
              </a:r>
              <a:endParaRPr lang="en-US" sz="900" b="1" dirty="0">
                <a:solidFill>
                  <a:srgbClr val="F7981F"/>
                </a:solidFill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51917" y="1691060"/>
            <a:ext cx="2350645" cy="1069540"/>
            <a:chOff x="1051917" y="1691060"/>
            <a:chExt cx="2350645" cy="1069540"/>
          </a:xfrm>
        </p:grpSpPr>
        <p:grpSp>
          <p:nvGrpSpPr>
            <p:cNvPr id="17" name="Group 16"/>
            <p:cNvGrpSpPr/>
            <p:nvPr/>
          </p:nvGrpSpPr>
          <p:grpSpPr>
            <a:xfrm>
              <a:off x="1051917" y="1842642"/>
              <a:ext cx="2350645" cy="917958"/>
              <a:chOff x="4629150" y="282416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7"/>
              <p:cNvSpPr txBox="1">
                <a:spLocks noChangeArrowheads="1"/>
              </p:cNvSpPr>
              <p:nvPr/>
            </p:nvSpPr>
            <p:spPr bwMode="auto">
              <a:xfrm>
                <a:off x="4727574" y="4138906"/>
                <a:ext cx="1555750" cy="3865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Subnet 1: 10.0.0.0/24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576" y="1691060"/>
              <a:ext cx="211412" cy="2413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51917" y="3110515"/>
            <a:ext cx="2350645" cy="1105036"/>
            <a:chOff x="1051917" y="3110515"/>
            <a:chExt cx="2350645" cy="1105036"/>
          </a:xfrm>
        </p:grpSpPr>
        <p:grpSp>
          <p:nvGrpSpPr>
            <p:cNvPr id="22" name="Group 21"/>
            <p:cNvGrpSpPr/>
            <p:nvPr/>
          </p:nvGrpSpPr>
          <p:grpSpPr>
            <a:xfrm>
              <a:off x="1051917" y="3255819"/>
              <a:ext cx="2350645" cy="959732"/>
              <a:chOff x="4629150" y="2824163"/>
              <a:chExt cx="1752600" cy="173705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629150" y="282416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7"/>
              <p:cNvSpPr txBox="1">
                <a:spLocks noChangeArrowheads="1"/>
              </p:cNvSpPr>
              <p:nvPr/>
            </p:nvSpPr>
            <p:spPr bwMode="auto">
              <a:xfrm>
                <a:off x="4727575" y="4143424"/>
                <a:ext cx="1555750" cy="417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Subnet 2: 10.0.1.0/24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577" y="3110515"/>
              <a:ext cx="211412" cy="24130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453671" y="1837049"/>
            <a:ext cx="1293127" cy="731520"/>
            <a:chOff x="1453671" y="1837049"/>
            <a:chExt cx="1293127" cy="731520"/>
          </a:xfrm>
        </p:grpSpPr>
        <p:pic>
          <p:nvPicPr>
            <p:cNvPr id="27" name="Picture 26" descr="EC2-Instances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78" y="1837049"/>
              <a:ext cx="731520" cy="73152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453671" y="1922940"/>
              <a:ext cx="6719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10.0.0.1</a:t>
              </a:r>
            </a:p>
            <a:p>
              <a:r>
                <a:rPr lang="en-US" sz="1050" dirty="0" smtClean="0"/>
                <a:t>10.0.0.2</a:t>
              </a:r>
            </a:p>
            <a:p>
              <a:r>
                <a:rPr lang="en-US" sz="1050" dirty="0" smtClean="0"/>
                <a:t>10.0.0.3</a:t>
              </a:r>
              <a:endParaRPr lang="en-US" sz="10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59194" y="3307030"/>
            <a:ext cx="1293127" cy="731520"/>
            <a:chOff x="1453671" y="1837049"/>
            <a:chExt cx="1293127" cy="731520"/>
          </a:xfrm>
        </p:grpSpPr>
        <p:pic>
          <p:nvPicPr>
            <p:cNvPr id="30" name="Picture 29" descr="EC2-Instances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78" y="1837049"/>
              <a:ext cx="731520" cy="73152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1453671" y="1922940"/>
              <a:ext cx="67197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10.0.1.1</a:t>
              </a:r>
            </a:p>
            <a:p>
              <a:r>
                <a:rPr lang="en-US" sz="1050" dirty="0" smtClean="0"/>
                <a:t>10.0.1.2</a:t>
              </a:r>
            </a:p>
            <a:p>
              <a:r>
                <a:rPr lang="en-US" sz="1050" dirty="0" smtClean="0"/>
                <a:t>10.0.1.3</a:t>
              </a:r>
              <a:endParaRPr lang="en-US" sz="105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746798" y="2202809"/>
            <a:ext cx="2317581" cy="2294120"/>
            <a:chOff x="2746798" y="2202809"/>
            <a:chExt cx="2317581" cy="2294120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/>
            </p:nvPr>
          </p:nvGraphicFramePr>
          <p:xfrm>
            <a:off x="3932492" y="3630154"/>
            <a:ext cx="1131887" cy="866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Image" r:id="rId6" imgW="1132560" imgH="866520" progId="Photoshop.Image.13">
                    <p:embed/>
                  </p:oleObj>
                </mc:Choice>
                <mc:Fallback>
                  <p:oleObj name="Image" r:id="rId6" imgW="1132560" imgH="86652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32492" y="3630154"/>
                          <a:ext cx="1131887" cy="866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33"/>
            <p:cNvGrpSpPr/>
            <p:nvPr/>
          </p:nvGrpSpPr>
          <p:grpSpPr>
            <a:xfrm>
              <a:off x="2746798" y="2202809"/>
              <a:ext cx="851888" cy="1469981"/>
              <a:chOff x="2746798" y="2202809"/>
              <a:chExt cx="851888" cy="146998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46798" y="2202809"/>
                <a:ext cx="851888" cy="1469981"/>
                <a:chOff x="2746798" y="2202809"/>
                <a:chExt cx="851888" cy="1469981"/>
              </a:xfrm>
            </p:grpSpPr>
            <p:pic>
              <p:nvPicPr>
                <p:cNvPr id="37" name="Picture 36" descr="VPC-Router.png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67166" y="2648036"/>
                  <a:ext cx="731520" cy="731520"/>
                </a:xfrm>
                <a:prstGeom prst="rect">
                  <a:avLst/>
                </a:prstGeom>
              </p:spPr>
            </p:pic>
            <p:cxnSp>
              <p:nvCxnSpPr>
                <p:cNvPr id="38" name="Elbow Connector 37"/>
                <p:cNvCxnSpPr>
                  <a:stCxn id="27" idx="3"/>
                  <a:endCxn id="37" idx="0"/>
                </p:cNvCxnSpPr>
                <p:nvPr/>
              </p:nvCxnSpPr>
              <p:spPr>
                <a:xfrm>
                  <a:off x="2746798" y="2202809"/>
                  <a:ext cx="486128" cy="445227"/>
                </a:xfrm>
                <a:prstGeom prst="bentConnector2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Elbow Connector 38"/>
                <p:cNvCxnSpPr>
                  <a:stCxn id="30" idx="3"/>
                  <a:endCxn id="37" idx="2"/>
                </p:cNvCxnSpPr>
                <p:nvPr/>
              </p:nvCxnSpPr>
              <p:spPr>
                <a:xfrm flipV="1">
                  <a:off x="2752321" y="3379556"/>
                  <a:ext cx="480605" cy="293234"/>
                </a:xfrm>
                <a:prstGeom prst="bentConnector2">
                  <a:avLst/>
                </a:prstGeom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/>
              <p:cNvSpPr txBox="1"/>
              <p:nvPr/>
            </p:nvSpPr>
            <p:spPr>
              <a:xfrm>
                <a:off x="2986415" y="3250486"/>
                <a:ext cx="49404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Router</a:t>
                </a:r>
                <a:endParaRPr lang="en-US" sz="8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402562" y="1464614"/>
            <a:ext cx="3226372" cy="2150193"/>
            <a:chOff x="3402562" y="1464614"/>
            <a:chExt cx="3226372" cy="2150193"/>
          </a:xfrm>
        </p:grpSpPr>
        <p:grpSp>
          <p:nvGrpSpPr>
            <p:cNvPr id="41" name="Group 40"/>
            <p:cNvGrpSpPr/>
            <p:nvPr/>
          </p:nvGrpSpPr>
          <p:grpSpPr>
            <a:xfrm>
              <a:off x="3539617" y="2634106"/>
              <a:ext cx="3089317" cy="980701"/>
              <a:chOff x="3539617" y="2634106"/>
              <a:chExt cx="3089317" cy="980701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3539617" y="2634106"/>
                <a:ext cx="2357797" cy="935146"/>
                <a:chOff x="3539617" y="2634106"/>
                <a:chExt cx="2357797" cy="935146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3539617" y="2634106"/>
                  <a:ext cx="2357797" cy="802800"/>
                  <a:chOff x="3539617" y="2634106"/>
                  <a:chExt cx="2357797" cy="802800"/>
                </a:xfrm>
              </p:grpSpPr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3539617" y="2634106"/>
                    <a:ext cx="2357797" cy="731520"/>
                    <a:chOff x="3539617" y="2634106"/>
                    <a:chExt cx="2357797" cy="731520"/>
                  </a:xfrm>
                </p:grpSpPr>
                <p:pic>
                  <p:nvPicPr>
                    <p:cNvPr id="52" name="Picture 51" descr="VPN-Connection.png"/>
                    <p:cNvPicPr>
                      <a:picLocks noChangeAspect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81436" y="2634106"/>
                      <a:ext cx="731520" cy="73152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53" name="Straight Connector 52"/>
                    <p:cNvCxnSpPr>
                      <a:stCxn id="52" idx="1"/>
                      <a:endCxn id="55" idx="3"/>
                    </p:cNvCxnSpPr>
                    <p:nvPr/>
                  </p:nvCxnSpPr>
                  <p:spPr>
                    <a:xfrm flipH="1">
                      <a:off x="4271137" y="2999866"/>
                      <a:ext cx="410299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52" idx="3"/>
                      <a:endCxn id="46" idx="1"/>
                    </p:cNvCxnSpPr>
                    <p:nvPr/>
                  </p:nvCxnSpPr>
                  <p:spPr>
                    <a:xfrm>
                      <a:off x="5412956" y="2999866"/>
                      <a:ext cx="48445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3"/>
                    </a:lnRef>
                    <a:fillRef idx="0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55" name="Picture 54" descr="VPN-Gateway-.png"/>
                    <p:cNvPicPr>
                      <a:picLocks noChangeAspect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539617" y="2634106"/>
                      <a:ext cx="731520" cy="7315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707332" y="3252240"/>
                    <a:ext cx="756938" cy="184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600" dirty="0" smtClean="0"/>
                      <a:t>VPN Connection</a:t>
                    </a:r>
                    <a:endParaRPr lang="en-US" sz="600" dirty="0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3599709" y="3292253"/>
                  <a:ext cx="6655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 smtClean="0"/>
                    <a:t>Virtual Private</a:t>
                  </a:r>
                </a:p>
                <a:p>
                  <a:pPr algn="ctr"/>
                  <a:r>
                    <a:rPr lang="en-US" sz="600" dirty="0" smtClean="0"/>
                    <a:t>Gateway</a:t>
                  </a:r>
                  <a:endParaRPr lang="en-US" sz="600" dirty="0"/>
                </a:p>
              </p:txBody>
            </p:sp>
          </p:grpSp>
          <p:grpSp>
            <p:nvGrpSpPr>
              <p:cNvPr id="45" name="Group 44"/>
              <p:cNvGrpSpPr/>
              <p:nvPr/>
            </p:nvGrpSpPr>
            <p:grpSpPr>
              <a:xfrm>
                <a:off x="5897414" y="2634106"/>
                <a:ext cx="731520" cy="980701"/>
                <a:chOff x="5897414" y="2634106"/>
                <a:chExt cx="731520" cy="980701"/>
              </a:xfrm>
            </p:grpSpPr>
            <p:pic>
              <p:nvPicPr>
                <p:cNvPr id="46" name="Picture 45" descr="VPC-Customer-Gateway-.png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7414" y="2634106"/>
                  <a:ext cx="731520" cy="731520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5977141" y="330703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 smtClean="0"/>
                    <a:t>Customer</a:t>
                  </a:r>
                </a:p>
                <a:p>
                  <a:r>
                    <a:rPr lang="en-US" sz="700" dirty="0" smtClean="0"/>
                    <a:t>Gateway</a:t>
                  </a:r>
                  <a:endParaRPr lang="en-US" sz="700" dirty="0"/>
                </a:p>
              </p:txBody>
            </p:sp>
          </p:grpSp>
        </p:grpSp>
        <p:graphicFrame>
          <p:nvGraphicFramePr>
            <p:cNvPr id="42" name="Object 41"/>
            <p:cNvGraphicFramePr>
              <a:graphicFrameLocks noChangeAspect="1"/>
            </p:cNvGraphicFramePr>
            <p:nvPr>
              <p:extLst/>
            </p:nvPr>
          </p:nvGraphicFramePr>
          <p:xfrm>
            <a:off x="3998047" y="1464614"/>
            <a:ext cx="1131887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Image" r:id="rId12" imgW="1132560" imgH="859680" progId="Photoshop.Image.13">
                    <p:embed/>
                  </p:oleObj>
                </mc:Choice>
                <mc:Fallback>
                  <p:oleObj name="Image" r:id="rId12" imgW="1132560" imgH="859680" progId="Photoshop.Image.1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98047" y="1464614"/>
                          <a:ext cx="1131887" cy="860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Straight Connector 42"/>
            <p:cNvCxnSpPr>
              <a:stCxn id="19" idx="3"/>
            </p:cNvCxnSpPr>
            <p:nvPr/>
          </p:nvCxnSpPr>
          <p:spPr>
            <a:xfrm flipV="1">
              <a:off x="3402562" y="2202809"/>
              <a:ext cx="595485" cy="9881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5354454" y="915619"/>
            <a:ext cx="37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 access to/from wider internet </a:t>
            </a:r>
            <a:br>
              <a:rPr lang="en-US" sz="1600" dirty="0" smtClean="0"/>
            </a:br>
            <a:r>
              <a:rPr lang="en-US" sz="1600" i="1" dirty="0" smtClean="0"/>
              <a:t>– </a:t>
            </a:r>
            <a:r>
              <a:rPr lang="en-US" sz="1600" dirty="0" smtClean="0"/>
              <a:t>all non-local traffic is routed to private</a:t>
            </a:r>
          </a:p>
          <a:p>
            <a:r>
              <a:rPr lang="en-US" sz="1600" dirty="0"/>
              <a:t>g</a:t>
            </a:r>
            <a:r>
              <a:rPr lang="en-US" sz="1600" dirty="0" smtClean="0"/>
              <a:t>ateway and onto corporate network</a:t>
            </a:r>
            <a:endParaRPr lang="en-US" sz="16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6241328" y="2132605"/>
            <a:ext cx="1752600" cy="1219210"/>
            <a:chOff x="5281925" y="1673281"/>
            <a:chExt cx="1752600" cy="1219210"/>
          </a:xfrm>
        </p:grpSpPr>
        <p:grpSp>
          <p:nvGrpSpPr>
            <p:cNvPr id="59" name="Group 58"/>
            <p:cNvGrpSpPr/>
            <p:nvPr/>
          </p:nvGrpSpPr>
          <p:grpSpPr>
            <a:xfrm>
              <a:off x="5281925" y="2003063"/>
              <a:ext cx="1752600" cy="889428"/>
              <a:chOff x="4676775" y="4879368"/>
              <a:chExt cx="1752600" cy="1733550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4676775" y="4879368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62" name="TextBox 37"/>
              <p:cNvSpPr txBox="1">
                <a:spLocks noChangeArrowheads="1"/>
              </p:cNvSpPr>
              <p:nvPr/>
            </p:nvSpPr>
            <p:spPr bwMode="auto">
              <a:xfrm>
                <a:off x="4768850" y="6071993"/>
                <a:ext cx="1555750" cy="231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dirty="0" smtClean="0">
                    <a:latin typeface="Helvetica Neue"/>
                    <a:ea typeface="Verdana" pitchFamily="34" charset="0"/>
                    <a:cs typeface="Helvetica Neue"/>
                  </a:rPr>
                  <a:t>corporate data center</a:t>
                </a:r>
                <a:endParaRPr lang="en-US" sz="900" dirty="0">
                  <a:latin typeface="Helvetica Neue"/>
                  <a:ea typeface="Verdana" pitchFamily="34" charset="0"/>
                  <a:cs typeface="Helvetica Neue"/>
                </a:endParaRPr>
              </a:p>
            </p:txBody>
          </p:sp>
        </p:grpSp>
        <p:pic>
          <p:nvPicPr>
            <p:cNvPr id="60" name="Picture 59" descr="Corporate-Data-Center.png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252" y="1673281"/>
              <a:ext cx="573651" cy="573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6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Simple Storage Service (S3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Storage</a:t>
            </a:r>
            <a:endParaRPr lang="en-US" dirty="0"/>
          </a:p>
          <a:p>
            <a:r>
              <a:rPr lang="en-US" dirty="0"/>
              <a:t>Amazon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Managed NoSQL</a:t>
            </a:r>
            <a:endParaRPr lang="en-US" dirty="0"/>
          </a:p>
          <a:p>
            <a:r>
              <a:rPr lang="en-US" dirty="0"/>
              <a:t>Amazon Relational Database Service (RDS)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smtClean="0"/>
              <a:t>PostgreSQL</a:t>
            </a:r>
          </a:p>
          <a:p>
            <a:pPr lvl="1"/>
            <a:r>
              <a:rPr lang="en-US" dirty="0" smtClean="0"/>
              <a:t>Amazon Aurora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435280" cy="857250"/>
          </a:xfrm>
        </p:spPr>
        <p:txBody>
          <a:bodyPr/>
          <a:lstStyle/>
          <a:p>
            <a:r>
              <a:rPr lang="en-US" sz="3600" dirty="0"/>
              <a:t>Storage &amp; Databases Services</a:t>
            </a:r>
          </a:p>
        </p:txBody>
      </p:sp>
    </p:spTree>
    <p:extLst>
      <p:ext uri="{BB962C8B-B14F-4D97-AF65-F5344CB8AC3E}">
        <p14:creationId xmlns:p14="http://schemas.microsoft.com/office/powerpoint/2010/main" val="19294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 fontScale="92500"/>
          </a:bodyPr>
          <a:lstStyle/>
          <a:p>
            <a:r>
              <a:rPr lang="en-US" dirty="0"/>
              <a:t>AWS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lvl="1"/>
            <a:r>
              <a:rPr lang="en-US" dirty="0" smtClean="0"/>
              <a:t>Define AWS resources with a JSON document</a:t>
            </a:r>
          </a:p>
          <a:p>
            <a:r>
              <a:rPr lang="en-US" dirty="0"/>
              <a:t>AWS Elastic </a:t>
            </a:r>
            <a:r>
              <a:rPr lang="en-US" dirty="0" smtClean="0"/>
              <a:t>Beanstalk</a:t>
            </a:r>
          </a:p>
          <a:p>
            <a:pPr lvl="1"/>
            <a:r>
              <a:rPr lang="en-US" dirty="0" smtClean="0"/>
              <a:t>Sets up all the resources to run an application</a:t>
            </a:r>
          </a:p>
          <a:p>
            <a:pPr lvl="1"/>
            <a:r>
              <a:rPr lang="en-US" dirty="0" smtClean="0"/>
              <a:t>Deploys .NET Web Applications</a:t>
            </a:r>
            <a:endParaRPr lang="en-US" dirty="0"/>
          </a:p>
          <a:p>
            <a:r>
              <a:rPr lang="en-US" dirty="0" smtClean="0"/>
              <a:t>AWS </a:t>
            </a:r>
            <a:r>
              <a:rPr lang="en-US" dirty="0" err="1" smtClean="0"/>
              <a:t>CodeDeploy</a:t>
            </a:r>
            <a:endParaRPr lang="en-US" dirty="0" smtClean="0"/>
          </a:p>
          <a:p>
            <a:pPr lvl="1"/>
            <a:r>
              <a:rPr lang="en-US" dirty="0" smtClean="0"/>
              <a:t>Scriptable deployments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Deployment Services</a:t>
            </a:r>
          </a:p>
        </p:txBody>
      </p:sp>
    </p:spTree>
    <p:extLst>
      <p:ext uri="{BB962C8B-B14F-4D97-AF65-F5344CB8AC3E}">
        <p14:creationId xmlns:p14="http://schemas.microsoft.com/office/powerpoint/2010/main" val="41701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8201501" cy="3553926"/>
          </a:xfrm>
        </p:spPr>
        <p:txBody>
          <a:bodyPr>
            <a:normAutofit/>
          </a:bodyPr>
          <a:lstStyle/>
          <a:p>
            <a:r>
              <a:rPr lang="en-US" dirty="0"/>
              <a:t>AWS SDK for .</a:t>
            </a:r>
            <a:r>
              <a:rPr lang="en-US" dirty="0" smtClean="0"/>
              <a:t>NET</a:t>
            </a:r>
            <a:endParaRPr lang="en-US" dirty="0"/>
          </a:p>
          <a:p>
            <a:r>
              <a:rPr lang="en-US" dirty="0"/>
              <a:t>AWS Tools for Windows PowerShell</a:t>
            </a:r>
          </a:p>
          <a:p>
            <a:r>
              <a:rPr lang="en-US" dirty="0"/>
              <a:t>AWS Toolkit for Visual </a:t>
            </a:r>
            <a:r>
              <a:rPr lang="en-US" dirty="0" smtClean="0"/>
              <a:t>Studio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aws.amazon.com/sdkfornet</a:t>
            </a:r>
            <a:endParaRPr lang="en-US" dirty="0" smtClean="0"/>
          </a:p>
          <a:p>
            <a:pPr lvl="1"/>
            <a:r>
              <a:rPr lang="en-US" dirty="0" smtClean="0"/>
              <a:t>SDK available through </a:t>
            </a:r>
            <a:r>
              <a:rPr lang="en-US" dirty="0" err="1" smtClean="0"/>
              <a:t>NuGet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Tools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3792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sual Studio Live! New York 2015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</TotalTime>
  <Words>731</Words>
  <Application>Microsoft Office PowerPoint</Application>
  <PresentationFormat>On-screen Show (16:9)</PresentationFormat>
  <Paragraphs>256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Bold</vt:lpstr>
      <vt:lpstr>Calibri</vt:lpstr>
      <vt:lpstr>Helvetica Neue</vt:lpstr>
      <vt:lpstr>HelveticaNeueLight</vt:lpstr>
      <vt:lpstr>Times New Roman</vt:lpstr>
      <vt:lpstr>Verdana</vt:lpstr>
      <vt:lpstr>Visual Studio Live! New York 2015</vt:lpstr>
      <vt:lpstr>Image</vt:lpstr>
      <vt:lpstr>PowerPoint Presentation</vt:lpstr>
      <vt:lpstr>Overview</vt:lpstr>
      <vt:lpstr>Regions and Availability Zones</vt:lpstr>
      <vt:lpstr>50+ Cloud Services</vt:lpstr>
      <vt:lpstr>Compute &amp; Networking</vt:lpstr>
      <vt:lpstr>An example VPC setup</vt:lpstr>
      <vt:lpstr>Storage &amp; Databases Services</vt:lpstr>
      <vt:lpstr>Deployment Services</vt:lpstr>
      <vt:lpstr>Tools for .NET Developers</vt:lpstr>
      <vt:lpstr>AWS SDK for .NET</vt:lpstr>
      <vt:lpstr>Credentials</vt:lpstr>
      <vt:lpstr>Demo Using S3</vt:lpstr>
      <vt:lpstr>AWS Tools for Windows PowerShell</vt:lpstr>
      <vt:lpstr>Running Applications on AWS</vt:lpstr>
      <vt:lpstr>AWS Elastic Beanstalk Deployment</vt:lpstr>
      <vt:lpstr>AWS Elastic Beanstalk primitives</vt:lpstr>
      <vt:lpstr>ZipCode Deployment Summary</vt:lpstr>
      <vt:lpstr>AWS CodeDeploy</vt:lpstr>
      <vt:lpstr>AWS CodeDeploy primitives</vt:lpstr>
      <vt:lpstr>Compute Architecture</vt:lpstr>
      <vt:lpstr>Compute Architecture (Alternative)</vt:lpstr>
      <vt:lpstr>Pollster Architecture </vt:lpstr>
      <vt:lpstr>Pollster Deployment Summary</vt:lpstr>
      <vt:lpstr>Scheduled Scaling</vt:lpstr>
      <vt:lpstr>CloudFront</vt:lpstr>
      <vt:lpstr>What Next?</vt:lpstr>
      <vt:lpstr>PowerPoint Presentation</vt:lpstr>
      <vt:lpstr>AWS Tools for Windows &amp; .NET Developers</vt:lpstr>
    </vt:vector>
  </TitlesOfParts>
  <Company>1105 Media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Norm Johanson</cp:lastModifiedBy>
  <cp:revision>165</cp:revision>
  <dcterms:created xsi:type="dcterms:W3CDTF">2012-12-07T00:48:42Z</dcterms:created>
  <dcterms:modified xsi:type="dcterms:W3CDTF">2015-11-18T05:54:38Z</dcterms:modified>
</cp:coreProperties>
</file>