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433" r:id="rId4"/>
    <p:sldId id="380" r:id="rId5"/>
    <p:sldId id="394" r:id="rId6"/>
    <p:sldId id="395" r:id="rId7"/>
    <p:sldId id="396" r:id="rId8"/>
    <p:sldId id="399" r:id="rId9"/>
    <p:sldId id="400" r:id="rId10"/>
    <p:sldId id="401" r:id="rId11"/>
    <p:sldId id="397" r:id="rId12"/>
    <p:sldId id="402" r:id="rId13"/>
    <p:sldId id="403" r:id="rId14"/>
    <p:sldId id="404" r:id="rId15"/>
    <p:sldId id="405" r:id="rId16"/>
    <p:sldId id="410" r:id="rId17"/>
    <p:sldId id="411" r:id="rId18"/>
    <p:sldId id="413" r:id="rId19"/>
    <p:sldId id="412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32" r:id="rId36"/>
    <p:sldId id="430" r:id="rId37"/>
    <p:sldId id="273" r:id="rId38"/>
  </p:sldIdLst>
  <p:sldSz cx="10693400" cy="7556500"/>
  <p:notesSz cx="10233025" cy="71024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576" autoAdjust="0"/>
  </p:normalViewPr>
  <p:slideViewPr>
    <p:cSldViewPr>
      <p:cViewPr>
        <p:scale>
          <a:sx n="70" d="100"/>
          <a:sy n="70" d="100"/>
        </p:scale>
        <p:origin x="-942" y="18"/>
      </p:cViewPr>
      <p:guideLst>
        <p:guide orient="horz" pos="2880"/>
        <p:guide pos="2160"/>
      </p:guideLst>
    </p:cSldViewPr>
  </p:slideViewPr>
  <p:outlineViewPr>
    <p:cViewPr>
      <p:scale>
        <a:sx n="66" d="100"/>
        <a:sy n="66" d="100"/>
      </p:scale>
      <p:origin x="0" y="3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413" cy="355124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l">
              <a:defRPr sz="1100"/>
            </a:lvl1pPr>
          </a:lstStyle>
          <a:p>
            <a:endParaRPr lang="ca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797094" y="0"/>
            <a:ext cx="4432893" cy="355124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r">
              <a:defRPr sz="1100"/>
            </a:lvl1pPr>
          </a:lstStyle>
          <a:p>
            <a:fld id="{F216AA3A-3596-47E9-8CCF-9F0C0E26FF31}" type="datetimeFigureOut">
              <a:rPr lang="ca-ES" smtClean="0"/>
              <a:pPr/>
              <a:t>03/10/2016</a:t>
            </a:fld>
            <a:endParaRPr lang="ca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745860"/>
            <a:ext cx="4434413" cy="355124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l">
              <a:defRPr sz="1100"/>
            </a:lvl1pPr>
          </a:lstStyle>
          <a:p>
            <a:endParaRPr lang="ca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797094" y="6745860"/>
            <a:ext cx="4432893" cy="355124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r">
              <a:defRPr sz="1100"/>
            </a:lvl1pPr>
          </a:lstStyle>
          <a:p>
            <a:fld id="{D062F3CD-8B3C-48B0-B68D-2CA5EE7CDD12}" type="slidenum">
              <a:rPr lang="ca-ES" smtClean="0"/>
              <a:pPr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8464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413" cy="355124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l">
              <a:defRPr sz="1100"/>
            </a:lvl1pPr>
          </a:lstStyle>
          <a:p>
            <a:endParaRPr lang="ca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094" y="0"/>
            <a:ext cx="4432893" cy="355124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r">
              <a:defRPr sz="1100"/>
            </a:lvl1pPr>
          </a:lstStyle>
          <a:p>
            <a:fld id="{6959C0A1-7820-4272-A8FC-20F69214A1A4}" type="datetimeFigureOut">
              <a:rPr lang="ca-ES" smtClean="0"/>
              <a:pPr/>
              <a:t>03/10/2016</a:t>
            </a:fld>
            <a:endParaRPr lang="ca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32150" y="533400"/>
            <a:ext cx="3768725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0" tIns="43425" rIns="86850" bIns="43425" rtlCol="0" anchor="ctr"/>
          <a:lstStyle/>
          <a:p>
            <a:endParaRPr lang="ca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910" y="3373676"/>
            <a:ext cx="8185205" cy="3196114"/>
          </a:xfrm>
          <a:prstGeom prst="rect">
            <a:avLst/>
          </a:prstGeom>
        </p:spPr>
        <p:txBody>
          <a:bodyPr vert="horz" lIns="86850" tIns="43425" rIns="86850" bIns="4342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5860"/>
            <a:ext cx="4434413" cy="355124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l">
              <a:defRPr sz="1100"/>
            </a:lvl1pPr>
          </a:lstStyle>
          <a:p>
            <a:endParaRPr lang="ca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094" y="6745860"/>
            <a:ext cx="4432893" cy="355124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r">
              <a:defRPr sz="1100"/>
            </a:lvl1pPr>
          </a:lstStyle>
          <a:p>
            <a:fld id="{967F1A5B-ABA7-45C7-816D-0E41C7694943}" type="slidenum">
              <a:rPr lang="ca-ES" smtClean="0"/>
              <a:pPr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07874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3</a:t>
            </a:fld>
            <a:endParaRPr lang="ca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12</a:t>
            </a:fld>
            <a:endParaRPr lang="ca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13</a:t>
            </a:fld>
            <a:endParaRPr lang="ca-E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14</a:t>
            </a:fld>
            <a:endParaRPr lang="ca-E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15</a:t>
            </a:fld>
            <a:endParaRPr lang="ca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16</a:t>
            </a:fld>
            <a:endParaRPr lang="ca-E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17</a:t>
            </a:fld>
            <a:endParaRPr lang="ca-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18</a:t>
            </a:fld>
            <a:endParaRPr lang="ca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19</a:t>
            </a:fld>
            <a:endParaRPr lang="ca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20</a:t>
            </a:fld>
            <a:endParaRPr lang="ca-E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21</a:t>
            </a:fld>
            <a:endParaRPr lang="ca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4</a:t>
            </a:fld>
            <a:endParaRPr lang="ca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22</a:t>
            </a:fld>
            <a:endParaRPr lang="ca-E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23</a:t>
            </a:fld>
            <a:endParaRPr lang="ca-E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24</a:t>
            </a:fld>
            <a:endParaRPr lang="ca-E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25</a:t>
            </a:fld>
            <a:endParaRPr lang="ca-E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26</a:t>
            </a:fld>
            <a:endParaRPr lang="ca-E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27</a:t>
            </a:fld>
            <a:endParaRPr lang="ca-E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28</a:t>
            </a:fld>
            <a:endParaRPr lang="ca-E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29</a:t>
            </a:fld>
            <a:endParaRPr lang="ca-E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30</a:t>
            </a:fld>
            <a:endParaRPr lang="ca-E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31</a:t>
            </a:fld>
            <a:endParaRPr lang="ca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5</a:t>
            </a:fld>
            <a:endParaRPr lang="ca-E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32</a:t>
            </a:fld>
            <a:endParaRPr lang="ca-E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33</a:t>
            </a:fld>
            <a:endParaRPr lang="ca-E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34</a:t>
            </a:fld>
            <a:endParaRPr lang="ca-E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35</a:t>
            </a:fld>
            <a:endParaRPr lang="ca-E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36</a:t>
            </a:fld>
            <a:endParaRPr lang="ca-E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37</a:t>
            </a:fld>
            <a:endParaRPr lang="ca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6</a:t>
            </a:fld>
            <a:endParaRPr lang="ca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7</a:t>
            </a:fld>
            <a:endParaRPr lang="ca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8</a:t>
            </a:fld>
            <a:endParaRPr lang="ca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9</a:t>
            </a:fld>
            <a:endParaRPr lang="ca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10</a:t>
            </a:fld>
            <a:endParaRPr lang="ca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1A5B-ABA7-45C7-816D-0E41C7694943}" type="slidenum">
              <a:rPr lang="ca-ES" smtClean="0"/>
              <a:pPr/>
              <a:t>11</a:t>
            </a:fld>
            <a:endParaRPr lang="ca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58887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ca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39 Grupo"/>
          <p:cNvGrpSpPr/>
          <p:nvPr/>
        </p:nvGrpSpPr>
        <p:grpSpPr>
          <a:xfrm>
            <a:off x="771023" y="345948"/>
            <a:ext cx="9223877" cy="6864096"/>
            <a:chOff x="771023" y="345948"/>
            <a:chExt cx="9223877" cy="6864096"/>
          </a:xfrm>
        </p:grpSpPr>
        <p:grpSp>
          <p:nvGrpSpPr>
            <p:cNvPr id="37" name="36 Grupo"/>
            <p:cNvGrpSpPr/>
            <p:nvPr/>
          </p:nvGrpSpPr>
          <p:grpSpPr>
            <a:xfrm>
              <a:off x="771023" y="345948"/>
              <a:ext cx="9147677" cy="6864096"/>
              <a:chOff x="771023" y="345948"/>
              <a:chExt cx="9147677" cy="6864096"/>
            </a:xfrm>
          </p:grpSpPr>
          <p:sp>
            <p:nvSpPr>
              <p:cNvPr id="31" name="object 31"/>
              <p:cNvSpPr txBox="1"/>
              <p:nvPr/>
            </p:nvSpPr>
            <p:spPr>
              <a:xfrm>
                <a:off x="771023" y="345948"/>
                <a:ext cx="3537719" cy="68640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26423">
                  <a:lnSpc>
                    <a:spcPts val="1000"/>
                  </a:lnSpc>
                </a:pPr>
                <a:endParaRPr sz="1000" dirty="0"/>
              </a:p>
              <a:p>
                <a:pPr marL="3110488" indent="70103">
                  <a:lnSpc>
                    <a:spcPct val="100041"/>
                  </a:lnSpc>
                  <a:spcBef>
                    <a:spcPts val="17457"/>
                  </a:spcBef>
                </a:pPr>
                <a:r>
                  <a:rPr sz="2800" b="1" spc="0" dirty="0" smtClean="0">
                    <a:solidFill>
                      <a:srgbClr val="FFFFFF"/>
                    </a:solidFill>
                    <a:latin typeface="Arial"/>
                    <a:cs typeface="Arial"/>
                  </a:rPr>
                  <a:t>M M</a:t>
                </a:r>
                <a:endParaRPr sz="2800" dirty="0">
                  <a:latin typeface="Arial"/>
                  <a:cs typeface="Arial"/>
                </a:endParaRPr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771023" y="345948"/>
                <a:ext cx="3511296" cy="686409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2491618" y="2040635"/>
                <a:ext cx="574547" cy="643128"/>
              </a:xfrm>
              <a:custGeom>
                <a:avLst/>
                <a:gdLst/>
                <a:ahLst/>
                <a:cxnLst/>
                <a:rect l="l" t="t" r="r" b="b"/>
                <a:pathLst>
                  <a:path w="574547" h="643128">
                    <a:moveTo>
                      <a:pt x="0" y="0"/>
                    </a:moveTo>
                    <a:lnTo>
                      <a:pt x="0" y="643128"/>
                    </a:lnTo>
                    <a:lnTo>
                      <a:pt x="574547" y="643128"/>
                    </a:lnTo>
                    <a:lnTo>
                      <a:pt x="5745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E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3055498" y="1415795"/>
                <a:ext cx="586739" cy="635507"/>
              </a:xfrm>
              <a:custGeom>
                <a:avLst/>
                <a:gdLst/>
                <a:ahLst/>
                <a:cxnLst/>
                <a:rect l="l" t="t" r="r" b="b"/>
                <a:pathLst>
                  <a:path w="586739" h="635507">
                    <a:moveTo>
                      <a:pt x="0" y="0"/>
                    </a:moveTo>
                    <a:lnTo>
                      <a:pt x="0" y="635507"/>
                    </a:lnTo>
                    <a:lnTo>
                      <a:pt x="586739" y="635507"/>
                    </a:lnTo>
                    <a:lnTo>
                      <a:pt x="5867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E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3055498" y="2040635"/>
                <a:ext cx="586739" cy="643127"/>
              </a:xfrm>
              <a:custGeom>
                <a:avLst/>
                <a:gdLst/>
                <a:ahLst/>
                <a:cxnLst/>
                <a:rect l="l" t="t" r="r" b="b"/>
                <a:pathLst>
                  <a:path w="586739" h="643127">
                    <a:moveTo>
                      <a:pt x="0" y="0"/>
                    </a:moveTo>
                    <a:lnTo>
                      <a:pt x="0" y="643128"/>
                    </a:lnTo>
                    <a:lnTo>
                      <a:pt x="586739" y="643128"/>
                    </a:lnTo>
                    <a:lnTo>
                      <a:pt x="5867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CC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1915546" y="2673096"/>
                <a:ext cx="585216" cy="633983"/>
              </a:xfrm>
              <a:custGeom>
                <a:avLst/>
                <a:gdLst/>
                <a:ahLst/>
                <a:cxnLst/>
                <a:rect l="l" t="t" r="r" b="b"/>
                <a:pathLst>
                  <a:path w="585216" h="633983">
                    <a:moveTo>
                      <a:pt x="0" y="0"/>
                    </a:moveTo>
                    <a:lnTo>
                      <a:pt x="0" y="633983"/>
                    </a:lnTo>
                    <a:lnTo>
                      <a:pt x="585216" y="633983"/>
                    </a:lnTo>
                    <a:lnTo>
                      <a:pt x="5852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E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774073" y="2673096"/>
                <a:ext cx="583692" cy="633983"/>
              </a:xfrm>
              <a:custGeom>
                <a:avLst/>
                <a:gdLst/>
                <a:ahLst/>
                <a:cxnLst/>
                <a:rect l="l" t="t" r="r" b="b"/>
                <a:pathLst>
                  <a:path w="583692" h="633983">
                    <a:moveTo>
                      <a:pt x="583692" y="0"/>
                    </a:moveTo>
                    <a:lnTo>
                      <a:pt x="0" y="0"/>
                    </a:lnTo>
                    <a:lnTo>
                      <a:pt x="0" y="633983"/>
                    </a:lnTo>
                    <a:lnTo>
                      <a:pt x="583692" y="633983"/>
                    </a:lnTo>
                    <a:lnTo>
                      <a:pt x="583692" y="0"/>
                    </a:lnTo>
                    <a:close/>
                  </a:path>
                </a:pathLst>
              </a:custGeom>
              <a:solidFill>
                <a:srgbClr val="00007C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2491618" y="2673095"/>
                <a:ext cx="574548" cy="633984"/>
              </a:xfrm>
              <a:custGeom>
                <a:avLst/>
                <a:gdLst/>
                <a:ahLst/>
                <a:cxnLst/>
                <a:rect l="l" t="t" r="r" b="b"/>
                <a:pathLst>
                  <a:path w="574548" h="633984">
                    <a:moveTo>
                      <a:pt x="0" y="0"/>
                    </a:moveTo>
                    <a:lnTo>
                      <a:pt x="0" y="633984"/>
                    </a:lnTo>
                    <a:lnTo>
                      <a:pt x="574548" y="633984"/>
                    </a:lnTo>
                    <a:lnTo>
                      <a:pt x="5745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CC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1348621" y="3297936"/>
                <a:ext cx="576072" cy="644651"/>
              </a:xfrm>
              <a:custGeom>
                <a:avLst/>
                <a:gdLst/>
                <a:ahLst/>
                <a:cxnLst/>
                <a:rect l="l" t="t" r="r" b="b"/>
                <a:pathLst>
                  <a:path w="576072" h="644651">
                    <a:moveTo>
                      <a:pt x="576072" y="480059"/>
                    </a:moveTo>
                    <a:lnTo>
                      <a:pt x="576072" y="0"/>
                    </a:lnTo>
                    <a:lnTo>
                      <a:pt x="0" y="0"/>
                    </a:lnTo>
                    <a:lnTo>
                      <a:pt x="0" y="480059"/>
                    </a:lnTo>
                    <a:lnTo>
                      <a:pt x="576072" y="480059"/>
                    </a:lnTo>
                    <a:close/>
                  </a:path>
                </a:pathLst>
              </a:custGeom>
              <a:solidFill>
                <a:srgbClr val="CCCCE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1915546" y="3297936"/>
                <a:ext cx="585216" cy="644651"/>
              </a:xfrm>
              <a:custGeom>
                <a:avLst/>
                <a:gdLst/>
                <a:ahLst/>
                <a:cxnLst/>
                <a:rect l="l" t="t" r="r" b="b"/>
                <a:pathLst>
                  <a:path w="585216" h="644651">
                    <a:moveTo>
                      <a:pt x="585216" y="480059"/>
                    </a:moveTo>
                    <a:lnTo>
                      <a:pt x="585216" y="0"/>
                    </a:lnTo>
                    <a:lnTo>
                      <a:pt x="0" y="0"/>
                    </a:lnTo>
                    <a:lnTo>
                      <a:pt x="0" y="480059"/>
                    </a:lnTo>
                    <a:lnTo>
                      <a:pt x="585216" y="480059"/>
                    </a:lnTo>
                    <a:close/>
                  </a:path>
                </a:pathLst>
              </a:custGeom>
              <a:solidFill>
                <a:srgbClr val="9898CC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953903" y="537972"/>
                <a:ext cx="827532" cy="6644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53903" y="1330452"/>
                <a:ext cx="858011" cy="108051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774700" y="349250"/>
                <a:ext cx="9144000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6858000">
                    <a:moveTo>
                      <a:pt x="9143996" y="3429000"/>
                    </a:moveTo>
                    <a:lnTo>
                      <a:pt x="0" y="3429000"/>
                    </a:lnTo>
                    <a:lnTo>
                      <a:pt x="0" y="6858000"/>
                    </a:lnTo>
                    <a:lnTo>
                      <a:pt x="9143996" y="6858000"/>
                    </a:lnTo>
                    <a:lnTo>
                      <a:pt x="9143996" y="34290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771023" y="345948"/>
                <a:ext cx="3511296" cy="686409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1348621" y="3933443"/>
                <a:ext cx="576072" cy="640080"/>
              </a:xfrm>
              <a:custGeom>
                <a:avLst/>
                <a:gdLst/>
                <a:ahLst/>
                <a:cxnLst/>
                <a:rect l="l" t="t" r="r" b="b"/>
                <a:pathLst>
                  <a:path w="576072" h="640080">
                    <a:moveTo>
                      <a:pt x="0" y="0"/>
                    </a:moveTo>
                    <a:lnTo>
                      <a:pt x="0" y="640080"/>
                    </a:lnTo>
                    <a:lnTo>
                      <a:pt x="576072" y="640080"/>
                    </a:lnTo>
                    <a:lnTo>
                      <a:pt x="5760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CC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915546" y="3933443"/>
                <a:ext cx="585216" cy="640080"/>
              </a:xfrm>
              <a:custGeom>
                <a:avLst/>
                <a:gdLst/>
                <a:ahLst/>
                <a:cxnLst/>
                <a:rect l="l" t="t" r="r" b="b"/>
                <a:pathLst>
                  <a:path w="585216" h="640080">
                    <a:moveTo>
                      <a:pt x="0" y="0"/>
                    </a:moveTo>
                    <a:lnTo>
                      <a:pt x="0" y="640080"/>
                    </a:lnTo>
                    <a:lnTo>
                      <a:pt x="585216" y="640080"/>
                    </a:lnTo>
                    <a:lnTo>
                      <a:pt x="5852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7C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1348621" y="3297936"/>
                <a:ext cx="576072" cy="644651"/>
              </a:xfrm>
              <a:custGeom>
                <a:avLst/>
                <a:gdLst/>
                <a:ahLst/>
                <a:cxnLst/>
                <a:rect l="l" t="t" r="r" b="b"/>
                <a:pathLst>
                  <a:path w="576072" h="644651">
                    <a:moveTo>
                      <a:pt x="576072" y="480059"/>
                    </a:moveTo>
                    <a:lnTo>
                      <a:pt x="0" y="480059"/>
                    </a:lnTo>
                    <a:lnTo>
                      <a:pt x="0" y="644651"/>
                    </a:lnTo>
                    <a:lnTo>
                      <a:pt x="576072" y="644651"/>
                    </a:lnTo>
                    <a:lnTo>
                      <a:pt x="576072" y="480059"/>
                    </a:lnTo>
                    <a:close/>
                  </a:path>
                </a:pathLst>
              </a:custGeom>
              <a:solidFill>
                <a:srgbClr val="CCCCE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1915546" y="3297936"/>
                <a:ext cx="585216" cy="644651"/>
              </a:xfrm>
              <a:custGeom>
                <a:avLst/>
                <a:gdLst/>
                <a:ahLst/>
                <a:cxnLst/>
                <a:rect l="l" t="t" r="r" b="b"/>
                <a:pathLst>
                  <a:path w="585216" h="644651">
                    <a:moveTo>
                      <a:pt x="585216" y="480059"/>
                    </a:moveTo>
                    <a:lnTo>
                      <a:pt x="0" y="480059"/>
                    </a:lnTo>
                    <a:lnTo>
                      <a:pt x="0" y="644651"/>
                    </a:lnTo>
                    <a:lnTo>
                      <a:pt x="585216" y="644651"/>
                    </a:lnTo>
                    <a:lnTo>
                      <a:pt x="585216" y="480059"/>
                    </a:lnTo>
                    <a:close/>
                  </a:path>
                </a:pathLst>
              </a:custGeom>
              <a:solidFill>
                <a:srgbClr val="9898CC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348621" y="2040635"/>
                <a:ext cx="1142996" cy="173735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 dirty="0"/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2491618" y="2040635"/>
                <a:ext cx="7426452" cy="173735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000"/>
                  </a:lnSpc>
                </a:pPr>
                <a:endParaRPr sz="1000" dirty="0"/>
              </a:p>
              <a:p>
                <a:pPr marL="1712286" marR="426705" algn="ctr">
                  <a:lnSpc>
                    <a:spcPct val="95825"/>
                  </a:lnSpc>
                  <a:spcBef>
                    <a:spcPts val="4113"/>
                  </a:spcBef>
                </a:pPr>
                <a:endParaRPr sz="2800" dirty="0">
                  <a:latin typeface="Arial"/>
                  <a:cs typeface="Arial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1348621" y="3777995"/>
                <a:ext cx="571498" cy="16002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 dirty="0"/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1920119" y="3777995"/>
                <a:ext cx="571498" cy="16002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 dirty="0"/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2491618" y="3777995"/>
                <a:ext cx="7426452" cy="79552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 dirty="0"/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1348621" y="3938015"/>
                <a:ext cx="571498" cy="63550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 dirty="0"/>
              </a:p>
            </p:txBody>
          </p:sp>
          <p:sp>
            <p:nvSpPr>
              <p:cNvPr id="2" name="object 2"/>
              <p:cNvSpPr txBox="1"/>
              <p:nvPr/>
            </p:nvSpPr>
            <p:spPr>
              <a:xfrm>
                <a:off x="1920119" y="3938015"/>
                <a:ext cx="571498" cy="63550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 dirty="0"/>
              </a:p>
            </p:txBody>
          </p:sp>
        </p:grpSp>
        <p:sp>
          <p:nvSpPr>
            <p:cNvPr id="38" name="37 Rectángulo"/>
            <p:cNvSpPr/>
            <p:nvPr/>
          </p:nvSpPr>
          <p:spPr>
            <a:xfrm>
              <a:off x="3060700" y="2051302"/>
              <a:ext cx="6934200" cy="3239116"/>
            </a:xfrm>
            <a:prstGeom prst="rect">
              <a:avLst/>
            </a:prstGeom>
            <a:solidFill>
              <a:srgbClr val="00007C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ca-ES" sz="3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endParaRPr lang="ca-ES" sz="3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ca-ES" sz="3200" b="1" dirty="0" smtClean="0">
                  <a:solidFill>
                    <a:schemeClr val="bg1"/>
                  </a:solidFill>
                </a:rPr>
                <a:t>Conceptes importants</a:t>
              </a:r>
            </a:p>
            <a:p>
              <a:pPr algn="ctr"/>
              <a:r>
                <a:rPr lang="ca-ES" sz="2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Gestió de projectes amb </a:t>
              </a:r>
              <a:r>
                <a:rPr lang="ca-ES" sz="2800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ca-ES" sz="28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crum</a:t>
              </a:r>
              <a:endParaRPr lang="ca-E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bject 37"/>
            <p:cNvSpPr txBox="1"/>
            <p:nvPr/>
          </p:nvSpPr>
          <p:spPr>
            <a:xfrm>
              <a:off x="805005" y="6586562"/>
              <a:ext cx="6370495" cy="62068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marR="30403">
                <a:lnSpc>
                  <a:spcPct val="95825"/>
                </a:lnSpc>
                <a:spcBef>
                  <a:spcPts val="1302"/>
                </a:spcBef>
              </a:pPr>
              <a:r>
                <a:rPr lang="ca-ES" sz="1100" spc="-4" dirty="0" smtClean="0">
                  <a:solidFill>
                    <a:srgbClr val="003299"/>
                  </a:solidFill>
                  <a:latin typeface="Arial"/>
                  <a:cs typeface="Arial"/>
                </a:rPr>
                <a:t>Desenvolupament d’aplicacions Web</a:t>
              </a:r>
              <a:endParaRPr lang="ca-ES" sz="1100" dirty="0" smtClean="0">
                <a:latin typeface="Arial"/>
                <a:cs typeface="Arial"/>
              </a:endParaRPr>
            </a:p>
            <a:p>
              <a:pPr marL="12700" marR="30403">
                <a:lnSpc>
                  <a:spcPct val="95825"/>
                </a:lnSpc>
                <a:spcBef>
                  <a:spcPts val="50"/>
                </a:spcBef>
              </a:pPr>
              <a:r>
                <a:rPr lang="ca-ES" sz="1100" spc="0" dirty="0" smtClean="0">
                  <a:solidFill>
                    <a:srgbClr val="003299"/>
                  </a:solidFill>
                  <a:latin typeface="Arial"/>
                  <a:cs typeface="Arial"/>
                </a:rPr>
                <a:t>M12 – Gestió de projectes amb </a:t>
              </a:r>
              <a:r>
                <a:rPr lang="ca-ES" sz="1100" spc="0" dirty="0" err="1" smtClean="0">
                  <a:solidFill>
                    <a:srgbClr val="003299"/>
                  </a:solidFill>
                  <a:latin typeface="Arial"/>
                  <a:cs typeface="Arial"/>
                </a:rPr>
                <a:t>Scrum</a:t>
              </a:r>
              <a:endParaRPr lang="ca-ES" sz="1100" dirty="0" smtClean="0">
                <a:latin typeface="Arial"/>
                <a:cs typeface="Arial"/>
              </a:endParaRPr>
            </a:p>
            <a:p>
              <a:pPr marL="12700" marR="30403">
                <a:lnSpc>
                  <a:spcPct val="95825"/>
                </a:lnSpc>
                <a:spcBef>
                  <a:spcPts val="50"/>
                </a:spcBef>
              </a:pPr>
              <a:r>
                <a:rPr lang="ca-ES" sz="1100" spc="0" dirty="0" smtClean="0">
                  <a:solidFill>
                    <a:srgbClr val="003299"/>
                  </a:solidFill>
                  <a:latin typeface="Arial"/>
                  <a:cs typeface="Arial"/>
                </a:rPr>
                <a:t>Laura Villalba Guerrero</a:t>
              </a:r>
              <a:endParaRPr lang="ca-ES" sz="11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41946"/>
            <a:ext cx="937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ca-ES" sz="2000" b="1" dirty="0" err="1" smtClean="0">
                <a:solidFill>
                  <a:srgbClr val="FF0000"/>
                </a:solidFill>
              </a:rPr>
              <a:t>Scrum</a:t>
            </a:r>
            <a:r>
              <a:rPr lang="ca-ES" sz="2000" b="1" dirty="0" smtClean="0">
                <a:solidFill>
                  <a:srgbClr val="FF0000"/>
                </a:solidFill>
              </a:rPr>
              <a:t> </a:t>
            </a:r>
            <a:r>
              <a:rPr lang="ca-ES" sz="2000" b="1" dirty="0" err="1" smtClean="0">
                <a:solidFill>
                  <a:srgbClr val="FF0000"/>
                </a:solidFill>
              </a:rPr>
              <a:t>Master</a:t>
            </a:r>
            <a:endParaRPr lang="ca-ES" sz="2000" b="1" dirty="0" smtClean="0">
              <a:solidFill>
                <a:srgbClr val="FF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i="1" dirty="0" err="1" smtClean="0">
                <a:solidFill>
                  <a:srgbClr val="0070C0"/>
                </a:solidFill>
              </a:rPr>
              <a:t>L’Scrum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Master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la persona responsable d’assegurar que el procés </a:t>
            </a:r>
            <a:r>
              <a:rPr lang="ca-ES" sz="2000" dirty="0" err="1" smtClean="0"/>
              <a:t>Scrum</a:t>
            </a:r>
            <a:r>
              <a:rPr lang="ca-ES" sz="2000" dirty="0" smtClean="0"/>
              <a:t> es realitzi correctament (assegura les regles, </a:t>
            </a:r>
            <a:r>
              <a:rPr lang="ca-ES" sz="2000" dirty="0" err="1" smtClean="0"/>
              <a:t>coach</a:t>
            </a:r>
            <a:r>
              <a:rPr lang="ca-ES" sz="2000" dirty="0" smtClean="0"/>
              <a:t>, líder, </a:t>
            </a:r>
            <a:r>
              <a:rPr lang="ca-ES" sz="2000" dirty="0" err="1" smtClean="0"/>
              <a:t>etc</a:t>
            </a:r>
            <a:r>
              <a:rPr lang="ca-ES" sz="2000" dirty="0" smtClean="0"/>
              <a:t>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Master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ha de treure qualsevol impediment, intern o extern  a l'equip que li impedeixi aconseguir l'objectiu de construir el programari que van comprometre a l'inici del </a:t>
            </a:r>
            <a:r>
              <a:rPr lang="ca-ES" sz="2000" dirty="0" err="1" smtClean="0"/>
              <a:t>Sprint</a:t>
            </a:r>
            <a:r>
              <a:rPr lang="es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Servei de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 al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Owner</a:t>
            </a:r>
            <a:r>
              <a:rPr lang="es-ES" sz="2000" dirty="0" smtClean="0"/>
              <a:t>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/>
              <a:t>Trobar tècniques per gestionar </a:t>
            </a: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de </a:t>
            </a:r>
            <a:r>
              <a:rPr lang="ca-ES" sz="2000" dirty="0"/>
              <a:t>manera </a:t>
            </a:r>
            <a:r>
              <a:rPr lang="ca-ES" sz="2000" dirty="0" smtClean="0"/>
              <a:t>efectiva.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 </a:t>
            </a:r>
            <a:r>
              <a:rPr lang="ca-ES" sz="2000" dirty="0"/>
              <a:t>Ajudar a l'Equip </a:t>
            </a:r>
            <a:r>
              <a:rPr lang="ca-ES" sz="2000" dirty="0" err="1"/>
              <a:t>Scrum</a:t>
            </a:r>
            <a:r>
              <a:rPr lang="ca-ES" sz="2000" dirty="0"/>
              <a:t> a entendre la necessitat de comptar amb </a:t>
            </a:r>
            <a:r>
              <a:rPr lang="ca-ES" sz="2000" dirty="0" smtClean="0"/>
              <a:t>elements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 </a:t>
            </a:r>
            <a:r>
              <a:rPr lang="ca-ES" sz="2000" dirty="0" smtClean="0"/>
              <a:t>clars </a:t>
            </a:r>
            <a:r>
              <a:rPr lang="ca-ES" sz="2000" dirty="0"/>
              <a:t>i </a:t>
            </a:r>
            <a:r>
              <a:rPr lang="ca-ES" sz="2000" dirty="0" smtClean="0"/>
              <a:t>concisos.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Entendre </a:t>
            </a:r>
            <a:r>
              <a:rPr lang="ca-ES" sz="2000" dirty="0"/>
              <a:t>la planificació del producte en un entorn </a:t>
            </a:r>
            <a:r>
              <a:rPr lang="ca-ES" sz="2000" dirty="0" smtClean="0"/>
              <a:t>empíric.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Assegurar que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/>
              <a:t>conegui com ordenar </a:t>
            </a: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per maximitzar </a:t>
            </a:r>
            <a:r>
              <a:rPr lang="ca-ES" sz="2000" dirty="0"/>
              <a:t>el </a:t>
            </a:r>
            <a:r>
              <a:rPr lang="ca-ES" sz="2000" dirty="0" smtClean="0"/>
              <a:t>valor.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Entendre </a:t>
            </a:r>
            <a:r>
              <a:rPr lang="ca-ES" sz="2000" dirty="0"/>
              <a:t>i practicar </a:t>
            </a:r>
            <a:r>
              <a:rPr lang="ca-ES" sz="2000" dirty="0" smtClean="0"/>
              <a:t>l'agilitat.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27010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41946"/>
            <a:ext cx="9372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ca-ES" sz="2000" b="1" dirty="0" err="1" smtClean="0">
                <a:solidFill>
                  <a:srgbClr val="FF0000"/>
                </a:solidFill>
              </a:rPr>
              <a:t>Scrum</a:t>
            </a:r>
            <a:r>
              <a:rPr lang="ca-ES" sz="2000" b="1" dirty="0" smtClean="0">
                <a:solidFill>
                  <a:srgbClr val="FF0000"/>
                </a:solidFill>
              </a:rPr>
              <a:t> </a:t>
            </a:r>
            <a:r>
              <a:rPr lang="ca-ES" sz="2000" b="1" dirty="0" err="1" smtClean="0">
                <a:solidFill>
                  <a:srgbClr val="FF0000"/>
                </a:solidFill>
              </a:rPr>
              <a:t>Master</a:t>
            </a:r>
            <a:r>
              <a:rPr lang="ca-ES" sz="2000" b="1" dirty="0" smtClean="0">
                <a:solidFill>
                  <a:srgbClr val="FF0000"/>
                </a:solidFill>
              </a:rPr>
              <a:t> (II)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Servei de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 al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</a:t>
            </a:r>
            <a:r>
              <a:rPr lang="es-ES" sz="2000" dirty="0" smtClean="0"/>
              <a:t>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/>
              <a:t>Guiar </a:t>
            </a:r>
            <a:r>
              <a:rPr lang="ca-ES" sz="2000" dirty="0" smtClean="0"/>
              <a:t>al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a </a:t>
            </a:r>
            <a:r>
              <a:rPr lang="ca-ES" sz="2000" dirty="0"/>
              <a:t>ser </a:t>
            </a:r>
            <a:r>
              <a:rPr lang="ca-ES" sz="2000" dirty="0" err="1" smtClean="0"/>
              <a:t>autoorganitultizat</a:t>
            </a:r>
            <a:r>
              <a:rPr lang="ca-ES" sz="2000" dirty="0" smtClean="0"/>
              <a:t> i multifuncional.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Ajudar al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smtClean="0">
                <a:solidFill>
                  <a:srgbClr val="0070C0"/>
                </a:solidFill>
              </a:rPr>
              <a:t>Team </a:t>
            </a:r>
            <a:r>
              <a:rPr lang="ca-ES" sz="2000" dirty="0" smtClean="0"/>
              <a:t>a </a:t>
            </a:r>
            <a:r>
              <a:rPr lang="ca-ES" sz="2000" dirty="0"/>
              <a:t>crear productes d'alt </a:t>
            </a:r>
            <a:r>
              <a:rPr lang="ca-ES" sz="2000" dirty="0" smtClean="0"/>
              <a:t>valor.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Eliminar </a:t>
            </a:r>
            <a:r>
              <a:rPr lang="ca-ES" sz="2000" dirty="0"/>
              <a:t>impediments per al progrés </a:t>
            </a:r>
            <a:r>
              <a:rPr lang="ca-ES" sz="2000" dirty="0" smtClean="0"/>
              <a:t>del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smtClean="0">
                <a:solidFill>
                  <a:srgbClr val="0070C0"/>
                </a:solidFill>
              </a:rPr>
              <a:t>Team.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Facilitar </a:t>
            </a:r>
            <a:r>
              <a:rPr lang="ca-ES" sz="2000" dirty="0"/>
              <a:t>els esdeveniments de </a:t>
            </a:r>
            <a:r>
              <a:rPr lang="ca-ES" sz="2000" dirty="0" err="1"/>
              <a:t>Scrum</a:t>
            </a:r>
            <a:r>
              <a:rPr lang="ca-ES" sz="2000" dirty="0"/>
              <a:t> segons es requereixi o </a:t>
            </a:r>
            <a:r>
              <a:rPr lang="ca-ES" sz="2000" dirty="0" smtClean="0"/>
              <a:t>necessiti</a:t>
            </a:r>
            <a:r>
              <a:rPr lang="ca-ES" sz="2000" dirty="0"/>
              <a:t>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Guiar al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smtClean="0">
                <a:solidFill>
                  <a:srgbClr val="0070C0"/>
                </a:solidFill>
              </a:rPr>
              <a:t>Team</a:t>
            </a:r>
            <a:r>
              <a:rPr lang="ca-ES" sz="2000" dirty="0" smtClean="0"/>
              <a:t> </a:t>
            </a:r>
            <a:r>
              <a:rPr lang="ca-ES" sz="2000" dirty="0"/>
              <a:t>en </a:t>
            </a:r>
            <a:r>
              <a:rPr lang="ca-ES" sz="2000" dirty="0" smtClean="0"/>
              <a:t>entorns organitzatius en </a:t>
            </a:r>
            <a:r>
              <a:rPr lang="ca-ES" sz="2000" dirty="0"/>
              <a:t>els quals </a:t>
            </a:r>
            <a:r>
              <a:rPr lang="ca-ES" sz="2000" dirty="0" err="1"/>
              <a:t>Scrum</a:t>
            </a:r>
            <a:r>
              <a:rPr lang="ca-ES" sz="2000" dirty="0"/>
              <a:t> encara no </a:t>
            </a:r>
            <a:r>
              <a:rPr lang="ca-ES" sz="2000" dirty="0" smtClean="0"/>
              <a:t>hagi estat </a:t>
            </a:r>
            <a:r>
              <a:rPr lang="ca-ES" sz="2000" dirty="0"/>
              <a:t>adoptat i entès per complet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/>
              <a:t>Servei de </a:t>
            </a:r>
            <a:r>
              <a:rPr lang="ca-ES" sz="2000" dirty="0" err="1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/>
              <a:t> </a:t>
            </a:r>
            <a:r>
              <a:rPr lang="ca-ES" sz="2000" dirty="0" smtClean="0"/>
              <a:t>a l’Organització</a:t>
            </a:r>
            <a:r>
              <a:rPr lang="es-ES" sz="2000" dirty="0" smtClean="0"/>
              <a:t>:</a:t>
            </a:r>
            <a:endParaRPr lang="es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/>
              <a:t>Liderar i guiar a l'organització en l'adopció de </a:t>
            </a:r>
            <a:r>
              <a:rPr lang="ca-ES" sz="2000" dirty="0" err="1"/>
              <a:t>Scrum</a:t>
            </a:r>
            <a:r>
              <a:rPr lang="ca-ES" sz="2000" dirty="0"/>
              <a:t>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/>
              <a:t>Planificar les implementacions de </a:t>
            </a:r>
            <a:r>
              <a:rPr lang="ca-ES" sz="2000" dirty="0" err="1"/>
              <a:t>Scrum</a:t>
            </a:r>
            <a:r>
              <a:rPr lang="ca-ES" sz="2000" dirty="0"/>
              <a:t> en l'organització.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Motivar </a:t>
            </a:r>
            <a:r>
              <a:rPr lang="ca-ES" sz="2000" dirty="0"/>
              <a:t>canvis que incrementin la productivitat de l'Equip </a:t>
            </a:r>
            <a:r>
              <a:rPr lang="ca-ES" sz="2000" dirty="0" err="1"/>
              <a:t>Scrum</a:t>
            </a:r>
            <a:r>
              <a:rPr lang="ca-ES" sz="2000" dirty="0"/>
              <a:t>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/>
              <a:t>Treballar amb altres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Masters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/>
              <a:t>per incrementar l'efectivitat de l'aplicació de </a:t>
            </a:r>
            <a:r>
              <a:rPr lang="ca-ES" sz="2000" dirty="0" err="1"/>
              <a:t>Scrum</a:t>
            </a:r>
            <a:r>
              <a:rPr lang="ca-ES" sz="2000" dirty="0"/>
              <a:t> en l'organització.</a:t>
            </a:r>
          </a:p>
        </p:txBody>
      </p:sp>
    </p:spTree>
    <p:extLst>
      <p:ext uri="{BB962C8B-B14F-4D97-AF65-F5344CB8AC3E}">
        <p14:creationId xmlns:p14="http://schemas.microsoft.com/office/powerpoint/2010/main" val="18395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92170"/>
            <a:ext cx="93726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ca-ES" sz="2800" b="1" dirty="0" err="1" smtClean="0">
                <a:solidFill>
                  <a:srgbClr val="0070C0"/>
                </a:solidFill>
              </a:rPr>
              <a:t>L’Sprint</a:t>
            </a:r>
            <a:endParaRPr lang="ca-ES" sz="2800" b="1" dirty="0" smtClean="0">
              <a:solidFill>
                <a:srgbClr val="0070C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/>
              <a:t>Un </a:t>
            </a:r>
            <a:r>
              <a:rPr lang="ca-ES" sz="2000" dirty="0" err="1"/>
              <a:t>Sprint</a:t>
            </a:r>
            <a:r>
              <a:rPr lang="ca-ES" sz="2000" dirty="0"/>
              <a:t> en </a:t>
            </a:r>
            <a:r>
              <a:rPr lang="ca-ES" sz="2000" dirty="0" err="1"/>
              <a:t>Scrum</a:t>
            </a:r>
            <a:r>
              <a:rPr lang="ca-ES" sz="2000" dirty="0"/>
              <a:t> és </a:t>
            </a:r>
            <a:r>
              <a:rPr lang="ca-ES" sz="2000" dirty="0" smtClean="0"/>
              <a:t>una </a:t>
            </a:r>
            <a:r>
              <a:rPr lang="ca-ES" sz="2000" dirty="0"/>
              <a:t>iteració que està fitada en el </a:t>
            </a:r>
            <a:r>
              <a:rPr lang="ca-ES" sz="2000" dirty="0" smtClean="0"/>
              <a:t>temps, un bloc de temps </a:t>
            </a:r>
            <a:r>
              <a:rPr lang="ca-ES" sz="2000" i="1" dirty="0" smtClean="0"/>
              <a:t>(</a:t>
            </a:r>
            <a:r>
              <a:rPr lang="ca-ES" sz="2000" i="1" dirty="0" err="1" smtClean="0">
                <a:solidFill>
                  <a:srgbClr val="0070C0"/>
                </a:solidFill>
              </a:rPr>
              <a:t>time</a:t>
            </a:r>
            <a:r>
              <a:rPr lang="ca-ES" sz="2000" i="1" dirty="0" smtClean="0">
                <a:solidFill>
                  <a:srgbClr val="0070C0"/>
                </a:solidFill>
              </a:rPr>
              <a:t>-box</a:t>
            </a:r>
            <a:r>
              <a:rPr lang="ca-ES" sz="2000" i="1" dirty="0" smtClean="0"/>
              <a:t>),</a:t>
            </a:r>
            <a:r>
              <a:rPr lang="ca-ES" sz="2000" dirty="0" smtClean="0"/>
              <a:t> </a:t>
            </a:r>
            <a:r>
              <a:rPr lang="ca-ES" sz="2000" dirty="0"/>
              <a:t>usualment entre 2 i 4 setmanes, durant la qual l'Equip treballa per convertir </a:t>
            </a:r>
            <a:r>
              <a:rPr lang="ca-ES" sz="2000" dirty="0" err="1"/>
              <a:t>items</a:t>
            </a:r>
            <a:r>
              <a:rPr lang="ca-ES" sz="2000" dirty="0"/>
              <a:t> del </a:t>
            </a:r>
            <a:r>
              <a:rPr lang="ca-ES" sz="2000" i="1" dirty="0" err="1">
                <a:solidFill>
                  <a:srgbClr val="0070C0"/>
                </a:solidFill>
              </a:rPr>
              <a:t>P</a:t>
            </a:r>
            <a:r>
              <a:rPr lang="ca-ES" sz="2000" i="1" dirty="0" err="1" smtClean="0">
                <a:solidFill>
                  <a:srgbClr val="0070C0"/>
                </a:solidFill>
              </a:rPr>
              <a:t>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Backlog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en </a:t>
            </a:r>
            <a:r>
              <a:rPr lang="ca-ES" sz="2000" dirty="0"/>
              <a:t>un </a:t>
            </a:r>
            <a:r>
              <a:rPr lang="ca-ES" sz="2000" i="1" dirty="0" smtClean="0">
                <a:solidFill>
                  <a:srgbClr val="0070C0"/>
                </a:solidFill>
              </a:rPr>
              <a:t>Increment </a:t>
            </a:r>
            <a:r>
              <a:rPr lang="ca-ES" sz="2000" i="1" dirty="0">
                <a:solidFill>
                  <a:srgbClr val="0070C0"/>
                </a:solidFill>
              </a:rPr>
              <a:t>Del Producte</a:t>
            </a:r>
            <a:r>
              <a:rPr lang="ca-ES" sz="2000" dirty="0"/>
              <a:t> potencialment productiu</a:t>
            </a:r>
            <a:r>
              <a:rPr lang="ca-ES" sz="2000" dirty="0" smtClean="0"/>
              <a:t>.</a:t>
            </a:r>
            <a:endParaRPr lang="ca-ES" sz="2000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/>
              <a:t>La durada del </a:t>
            </a:r>
            <a:r>
              <a:rPr lang="ca-ES" sz="2000" dirty="0" err="1"/>
              <a:t>Sprint</a:t>
            </a:r>
            <a:r>
              <a:rPr lang="ca-ES" sz="2000" dirty="0"/>
              <a:t> </a:t>
            </a:r>
            <a:r>
              <a:rPr lang="ca-ES" sz="2000" dirty="0" smtClean="0"/>
              <a:t>hauria de ser lo necessàriament llarga com per </a:t>
            </a:r>
            <a:r>
              <a:rPr lang="ca-ES" sz="2000" dirty="0"/>
              <a:t>crear una mica de valor i amb la suficient qualitat com per ser demostrat enfront del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Owner</a:t>
            </a:r>
            <a:r>
              <a:rPr lang="ca-ES" sz="2000" dirty="0" smtClean="0">
                <a:solidFill>
                  <a:srgbClr val="0070C0"/>
                </a:solidFill>
              </a:rPr>
              <a:t> </a:t>
            </a:r>
            <a:r>
              <a:rPr lang="ca-ES" sz="2000" dirty="0"/>
              <a:t>i els </a:t>
            </a:r>
            <a:r>
              <a:rPr lang="ca-ES" sz="2000" i="1" dirty="0" err="1">
                <a:solidFill>
                  <a:srgbClr val="0070C0"/>
                </a:solidFill>
              </a:rPr>
              <a:t>stakeholders</a:t>
            </a:r>
            <a:r>
              <a:rPr lang="ca-ES" sz="2000" dirty="0"/>
              <a:t>. </a:t>
            </a:r>
            <a:r>
              <a:rPr lang="ca-ES" sz="2000" dirty="0" smtClean="0"/>
              <a:t>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Amb </a:t>
            </a:r>
            <a:r>
              <a:rPr lang="ca-ES" sz="2000" dirty="0"/>
              <a:t>un termini superior a 4 setmanes l'Equip perd agilitat, ja que tindrà més artefactes i documentació per la qual preocupar-se</a:t>
            </a:r>
            <a:r>
              <a:rPr lang="ca-ES" sz="2000" dirty="0" smtClean="0"/>
              <a:t>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39825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92170"/>
            <a:ext cx="93726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ca-ES" sz="2800" b="1" dirty="0" err="1" smtClean="0">
                <a:solidFill>
                  <a:srgbClr val="0070C0"/>
                </a:solidFill>
              </a:rPr>
              <a:t>L’Sprint</a:t>
            </a:r>
            <a:r>
              <a:rPr lang="ca-ES" sz="2800" b="1" dirty="0" smtClean="0">
                <a:solidFill>
                  <a:srgbClr val="0070C0"/>
                </a:solidFill>
              </a:rPr>
              <a:t> (II)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</a:t>
            </a:r>
            <a:r>
              <a:rPr lang="ca-ES" sz="2000" dirty="0"/>
              <a:t>objectius i activitats del </a:t>
            </a:r>
            <a:r>
              <a:rPr lang="ca-ES" sz="2000" dirty="0" err="1"/>
              <a:t>Sprint</a:t>
            </a:r>
            <a:r>
              <a:rPr lang="ca-ES" sz="2000" dirty="0"/>
              <a:t> es planifiquen al començament de cada </a:t>
            </a:r>
            <a:r>
              <a:rPr lang="ca-ES" sz="2000" dirty="0" err="1"/>
              <a:t>Sprint</a:t>
            </a:r>
            <a:r>
              <a:rPr lang="ca-ES" sz="2000" dirty="0"/>
              <a:t> en la reunió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>
                <a:solidFill>
                  <a:srgbClr val="0070C0"/>
                </a:solidFill>
              </a:rPr>
              <a:t>Planning </a:t>
            </a:r>
            <a:r>
              <a:rPr lang="ca-ES" sz="2000" i="1" dirty="0" smtClean="0">
                <a:solidFill>
                  <a:srgbClr val="0070C0"/>
                </a:solidFill>
              </a:rPr>
              <a:t>Meeting.</a:t>
            </a:r>
            <a:r>
              <a:rPr lang="ca-ES" sz="2000" dirty="0" smtClean="0"/>
              <a:t>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En </a:t>
            </a:r>
            <a:r>
              <a:rPr lang="ca-ES" sz="2000" dirty="0"/>
              <a:t>finalitzar el </a:t>
            </a:r>
            <a:r>
              <a:rPr lang="ca-ES" sz="2000" dirty="0" err="1"/>
              <a:t>Sprint</a:t>
            </a:r>
            <a:r>
              <a:rPr lang="ca-ES" sz="2000" dirty="0"/>
              <a:t> l'equip demostra el que van construir </a:t>
            </a:r>
            <a:r>
              <a:rPr lang="ca-ES" sz="2000" dirty="0" smtClean="0"/>
              <a:t>dins la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Review</a:t>
            </a:r>
            <a:r>
              <a:rPr lang="ca-ES" sz="2000" dirty="0" smtClean="0"/>
              <a:t>, </a:t>
            </a:r>
            <a:r>
              <a:rPr lang="ca-ES" sz="2000" dirty="0"/>
              <a:t>i analitzen la seva pròpia performance i decideixen què millorar en </a:t>
            </a:r>
            <a:r>
              <a:rPr lang="ca-ES" sz="2000" i="1" dirty="0"/>
              <a:t>la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Retrospective</a:t>
            </a:r>
            <a:r>
              <a:rPr lang="ca-ES" sz="2000" i="1" dirty="0" smtClean="0">
                <a:solidFill>
                  <a:srgbClr val="0070C0"/>
                </a:solidFill>
              </a:rPr>
              <a:t>.</a:t>
            </a:r>
            <a:endParaRPr lang="ca-ES" sz="2000" i="1" dirty="0">
              <a:solidFill>
                <a:srgbClr val="0070C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</a:t>
            </a:r>
            <a:r>
              <a:rPr lang="ca-ES" sz="2000" dirty="0"/>
              <a:t>durada de les reunions del </a:t>
            </a:r>
            <a:r>
              <a:rPr lang="ca-ES" sz="2000" dirty="0" err="1"/>
              <a:t>Sprint</a:t>
            </a:r>
            <a:r>
              <a:rPr lang="ca-ES" sz="2000" dirty="0"/>
              <a:t> (Planificació, Revisió i Retrospectiva) s'escalen d'acord a la durada del </a:t>
            </a:r>
            <a:r>
              <a:rPr lang="ca-ES" sz="2000" dirty="0" err="1"/>
              <a:t>Sprint</a:t>
            </a:r>
            <a:r>
              <a:rPr lang="ca-ES" sz="2000" dirty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dirty="0"/>
              <a:t>progrés del </a:t>
            </a:r>
            <a:r>
              <a:rPr lang="ca-ES" sz="2000" dirty="0" err="1"/>
              <a:t>Sprint</a:t>
            </a:r>
            <a:r>
              <a:rPr lang="ca-ES" sz="2000" dirty="0"/>
              <a:t> se segueix amb el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 </a:t>
            </a:r>
            <a:r>
              <a:rPr lang="ca-ES" sz="2000" dirty="0"/>
              <a:t>i un gràfic </a:t>
            </a:r>
            <a:r>
              <a:rPr lang="ca-ES" sz="2000" dirty="0" err="1"/>
              <a:t>Burndown</a:t>
            </a:r>
            <a:r>
              <a:rPr lang="ca-ES" sz="2000" dirty="0" smtClean="0"/>
              <a:t>.</a:t>
            </a:r>
            <a:r>
              <a:rPr lang="ca-ES" sz="2000" b="1" dirty="0">
                <a:solidFill>
                  <a:srgbClr val="FF0000"/>
                </a:solidFill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ca-ES" sz="2000" b="1" dirty="0">
              <a:solidFill>
                <a:srgbClr val="FF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ca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44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78147" y="1176372"/>
            <a:ext cx="2016225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>
                <a:solidFill>
                  <a:srgbClr val="0070C0"/>
                </a:solidFill>
              </a:rPr>
              <a:t>Exemple diagrama </a:t>
            </a:r>
            <a:r>
              <a:rPr lang="ca-ES" b="1" dirty="0" err="1" smtClean="0">
                <a:solidFill>
                  <a:srgbClr val="0070C0"/>
                </a:solidFill>
              </a:rPr>
              <a:t>burndown</a:t>
            </a:r>
            <a:endParaRPr lang="ca-ES" b="1" dirty="0" smtClean="0">
              <a:solidFill>
                <a:srgbClr val="0070C0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ca-ES" dirty="0" smtClean="0"/>
              <a:t>És </a:t>
            </a:r>
            <a:r>
              <a:rPr lang="ca-ES" dirty="0"/>
              <a:t>una representació gràfica del treball per fer en un projecte en el temps. Usualment el treball romanent (o </a:t>
            </a:r>
            <a:r>
              <a:rPr lang="ca-ES" dirty="0" err="1"/>
              <a:t>backlog</a:t>
            </a:r>
            <a:r>
              <a:rPr lang="ca-ES" dirty="0"/>
              <a:t>) es mostra en l'eix vertical i el temps en l'eix horitzontal. És a dir, el diagrama representa una sèrie temporal del treball pendent. </a:t>
            </a:r>
            <a:endParaRPr lang="ca-ES" sz="2000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4" y="1618010"/>
            <a:ext cx="7920880" cy="4438650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2466381" y="6226522"/>
            <a:ext cx="813690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Aquest </a:t>
            </a:r>
            <a:r>
              <a:rPr lang="ca-ES" dirty="0"/>
              <a:t>diagrama és útil per predir quan es completarà tot el treball. Usualment s'usa en el desenvolupament àgil de programari, especialment </a:t>
            </a:r>
            <a:r>
              <a:rPr lang="ca-ES" dirty="0" smtClean="0"/>
              <a:t>amb </a:t>
            </a:r>
            <a:r>
              <a:rPr lang="ca-ES" dirty="0" err="1" smtClean="0"/>
              <a:t>Scrum</a:t>
            </a:r>
            <a:r>
              <a:rPr lang="ca-ES" dirty="0" smtClean="0"/>
              <a:t>.</a:t>
            </a:r>
            <a:endParaRPr lang="ca-ES" sz="2000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ca-ES" sz="2000" dirty="0" smtClean="0"/>
          </a:p>
        </p:txBody>
      </p:sp>
    </p:spTree>
    <p:extLst>
      <p:ext uri="{BB962C8B-B14F-4D97-AF65-F5344CB8AC3E}">
        <p14:creationId xmlns:p14="http://schemas.microsoft.com/office/powerpoint/2010/main" val="8625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92170"/>
            <a:ext cx="937260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Cancel·lació d’un </a:t>
            </a:r>
            <a:r>
              <a:rPr lang="ca-ES" sz="2400" b="1" dirty="0" err="1" smtClean="0">
                <a:solidFill>
                  <a:srgbClr val="00B050"/>
                </a:solidFill>
              </a:rPr>
              <a:t>Sprint</a:t>
            </a:r>
            <a:endParaRPr lang="ca-ES" sz="2400" b="1" dirty="0" smtClean="0">
              <a:solidFill>
                <a:srgbClr val="00B05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Un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pot cancel·lar-se abans de que un </a:t>
            </a:r>
            <a:r>
              <a:rPr lang="ca-ES" sz="2000" i="1" dirty="0" err="1">
                <a:solidFill>
                  <a:srgbClr val="0070C0"/>
                </a:solidFill>
              </a:rPr>
              <a:t>time</a:t>
            </a:r>
            <a:r>
              <a:rPr lang="ca-ES" sz="2000" i="1" dirty="0">
                <a:solidFill>
                  <a:srgbClr val="0070C0"/>
                </a:solidFill>
              </a:rPr>
              <a:t>-box</a:t>
            </a:r>
            <a:r>
              <a:rPr lang="ca-ES" sz="2000" dirty="0" smtClean="0"/>
              <a:t> (2/4 setmanes) arribi a la seva fi.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Només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pot cancel·lar un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(pot estar influenciat per els </a:t>
            </a:r>
            <a:r>
              <a:rPr lang="ca-ES" sz="2000" i="1" dirty="0" err="1">
                <a:solidFill>
                  <a:srgbClr val="0070C0"/>
                </a:solidFill>
              </a:rPr>
              <a:t>stakeholders</a:t>
            </a:r>
            <a:r>
              <a:rPr lang="ca-ES" sz="2000" dirty="0" smtClean="0"/>
              <a:t>,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o 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Master</a:t>
            </a:r>
            <a:r>
              <a:rPr lang="ca-ES" sz="2000" i="1" dirty="0" smtClean="0"/>
              <a:t>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Es pot cancel·lar un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si l'objectiu de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es converteix en obsolet. Això podria succeir si l'empresa canvia de direcció de negoci, estratègica, </a:t>
            </a:r>
            <a:r>
              <a:rPr lang="ca-ES" sz="2000" dirty="0" err="1" smtClean="0"/>
              <a:t>etc</a:t>
            </a:r>
            <a:r>
              <a:rPr lang="ca-ES" sz="2000" dirty="0" smtClean="0"/>
              <a:t> ... o si canvien de condicions del mercat o de tecnologia. En general, un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s’hauria de cancel·lar si ja no té sentit donades les circumstàncies.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Quan es cancel·la un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, tots els elements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ja completats i donats per Finalitzats (</a:t>
            </a:r>
            <a:r>
              <a:rPr lang="ca-ES" sz="2000" i="1" dirty="0" err="1">
                <a:solidFill>
                  <a:srgbClr val="0070C0"/>
                </a:solidFill>
              </a:rPr>
              <a:t>Done</a:t>
            </a:r>
            <a:r>
              <a:rPr lang="ca-ES" sz="2000" i="1" dirty="0">
                <a:solidFill>
                  <a:srgbClr val="0070C0"/>
                </a:solidFill>
              </a:rPr>
              <a:t>)</a:t>
            </a:r>
            <a:r>
              <a:rPr lang="ca-ES" sz="2000" dirty="0" smtClean="0"/>
              <a:t> són revisats.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Les cancel·lacions dels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consumeixen molts recursos, ja que tothom s’ha de reagrupar en un altre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Planning Meeting</a:t>
            </a:r>
            <a:r>
              <a:rPr lang="ca-ES" sz="2000" dirty="0" smtClean="0"/>
              <a:t> per començar un altre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Les cancel·lacions del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són sovint traumàtiques per </a:t>
            </a:r>
            <a:r>
              <a:rPr lang="ca-ES" sz="2000" i="1" dirty="0" err="1">
                <a:solidFill>
                  <a:srgbClr val="0070C0"/>
                </a:solidFill>
              </a:rPr>
              <a:t>l’Scrum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 i són molt poc freqüents.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22230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B050"/>
                </a:solidFill>
              </a:rPr>
              <a:t>Reunió de </a:t>
            </a:r>
            <a:r>
              <a:rPr lang="es-ES" sz="2400" b="1" dirty="0" err="1">
                <a:solidFill>
                  <a:srgbClr val="00B050"/>
                </a:solidFill>
              </a:rPr>
              <a:t>Planificació</a:t>
            </a:r>
            <a:r>
              <a:rPr lang="es-ES" sz="2400" b="1" dirty="0">
                <a:solidFill>
                  <a:srgbClr val="00B050"/>
                </a:solidFill>
              </a:rPr>
              <a:t> del Sprint (Sprint </a:t>
            </a:r>
            <a:r>
              <a:rPr lang="es-ES" sz="2400" b="1" dirty="0" err="1">
                <a:solidFill>
                  <a:srgbClr val="00B050"/>
                </a:solidFill>
              </a:rPr>
              <a:t>Planning</a:t>
            </a:r>
            <a:r>
              <a:rPr lang="es-ES" sz="2400" b="1" dirty="0">
                <a:solidFill>
                  <a:srgbClr val="00B050"/>
                </a:solidFill>
              </a:rPr>
              <a:t> Meeting)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treball a realitzar en un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està 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>
                <a:solidFill>
                  <a:srgbClr val="0070C0"/>
                </a:solidFill>
              </a:rPr>
              <a:t>Planning </a:t>
            </a:r>
            <a:r>
              <a:rPr lang="ca-ES" sz="2000" i="1" dirty="0" smtClean="0">
                <a:solidFill>
                  <a:srgbClr val="0070C0"/>
                </a:solidFill>
              </a:rPr>
              <a:t>Meeting</a:t>
            </a:r>
            <a:r>
              <a:rPr lang="ca-ES" sz="2000" dirty="0"/>
              <a:t>.</a:t>
            </a:r>
            <a:endParaRPr lang="ca-ES" sz="2000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Aquest pla és creat de forma </a:t>
            </a:r>
            <a:r>
              <a:rPr lang="ca-ES" sz="2000" dirty="0" err="1" smtClean="0"/>
              <a:t>col·laborativa</a:t>
            </a:r>
            <a:r>
              <a:rPr lang="ca-ES" sz="2000" dirty="0" smtClean="0"/>
              <a:t> per tots els components de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i="1" dirty="0" smtClean="0">
                <a:solidFill>
                  <a:srgbClr val="0070C0"/>
                </a:solidFill>
              </a:rPr>
              <a:t> Team</a:t>
            </a:r>
            <a:r>
              <a:rPr lang="ca-ES" sz="2000" dirty="0"/>
              <a:t>.</a:t>
            </a:r>
            <a:endParaRPr lang="ca-ES" sz="2000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>
                <a:solidFill>
                  <a:srgbClr val="0070C0"/>
                </a:solidFill>
              </a:rPr>
              <a:t>Planning </a:t>
            </a:r>
            <a:r>
              <a:rPr lang="ca-ES" sz="2000" i="1" dirty="0" smtClean="0">
                <a:solidFill>
                  <a:srgbClr val="0070C0"/>
                </a:solidFill>
              </a:rPr>
              <a:t>Meeting</a:t>
            </a:r>
            <a:r>
              <a:rPr lang="ca-ES" sz="2000" dirty="0" smtClean="0"/>
              <a:t> està limitat en el temps, a vuit hores per un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d'un mes.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assegura que l’esdeveniment succeeix i que els membres que hi son, entenen l’objectiu.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ensenya en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i="1" dirty="0" smtClean="0">
                <a:solidFill>
                  <a:srgbClr val="0070C0"/>
                </a:solidFill>
              </a:rPr>
              <a:t> Team</a:t>
            </a:r>
            <a:r>
              <a:rPr lang="ca-ES" sz="2000" dirty="0"/>
              <a:t> </a:t>
            </a:r>
            <a:r>
              <a:rPr lang="ca-ES" sz="2000" dirty="0" smtClean="0"/>
              <a:t>a romandre dins del </a:t>
            </a:r>
            <a:r>
              <a:rPr lang="ca-ES" sz="2000" i="1" dirty="0" err="1">
                <a:solidFill>
                  <a:srgbClr val="0070C0"/>
                </a:solidFill>
              </a:rPr>
              <a:t>TimeBox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>
                <a:solidFill>
                  <a:srgbClr val="0070C0"/>
                </a:solidFill>
              </a:rPr>
              <a:t>Planning </a:t>
            </a:r>
            <a:r>
              <a:rPr lang="ca-ES" sz="2000" i="1" dirty="0" smtClean="0">
                <a:solidFill>
                  <a:srgbClr val="0070C0"/>
                </a:solidFill>
              </a:rPr>
              <a:t>Meeting</a:t>
            </a:r>
            <a:r>
              <a:rPr lang="ca-ES" sz="2000" dirty="0" smtClean="0"/>
              <a:t> es contesta a les següents preguntes: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Que serà lliurat en l’increment resultant en el pròxim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?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Quin i com serà el treball necessari per entregar l'increment desitjat?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13045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234445"/>
            <a:ext cx="93726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b="1" dirty="0" smtClean="0">
                <a:solidFill>
                  <a:srgbClr val="FF0000"/>
                </a:solidFill>
              </a:rPr>
              <a:t>Primer Tema: Que es durà a terme en aquest </a:t>
            </a:r>
            <a:r>
              <a:rPr lang="ca-ES" sz="2000" b="1" dirty="0" err="1" smtClean="0">
                <a:solidFill>
                  <a:srgbClr val="FF0000"/>
                </a:solidFill>
              </a:rPr>
              <a:t>Sprint</a:t>
            </a:r>
            <a:r>
              <a:rPr lang="es-ES" sz="2000" b="1" dirty="0" smtClean="0">
                <a:solidFill>
                  <a:srgbClr val="FF0000"/>
                </a:solidFill>
              </a:rPr>
              <a:t>?</a:t>
            </a:r>
            <a:endParaRPr lang="es-ES" sz="2000" b="1" dirty="0">
              <a:solidFill>
                <a:srgbClr val="FF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</a:t>
            </a:r>
            <a:r>
              <a:rPr lang="ca-ES" sz="2000" dirty="0"/>
              <a:t> </a:t>
            </a:r>
            <a:r>
              <a:rPr lang="ca-ES" sz="2000" dirty="0" smtClean="0"/>
              <a:t>treballa per poder pronosticar les funcionalitats que es desenvoluparan durant el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Owner</a:t>
            </a:r>
            <a:r>
              <a:rPr lang="ca-ES" sz="2000" dirty="0" smtClean="0"/>
              <a:t> discuteix l’objectiu que el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hi hauria d’aconseguir i els elements del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 que si es completen, s’aconseguirà l’objectiu de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, i tot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i="1" dirty="0" smtClean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 col·labora en la comprensió del treball a realitzar en el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informació d’entrada d'aquesta reunió és 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, l'últim </a:t>
            </a:r>
            <a:r>
              <a:rPr lang="ca-E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r>
              <a:rPr lang="ca-ES" sz="2000" dirty="0" smtClean="0"/>
              <a:t> del producte, la capacitat del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 durant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i l’últim rendiment del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b="1" i="1" dirty="0" smtClean="0"/>
              <a:t>El nombre d'elements seleccionats del </a:t>
            </a:r>
            <a:r>
              <a:rPr lang="ca-ES" sz="2000" b="1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b="1" i="1" dirty="0" smtClean="0">
                <a:solidFill>
                  <a:srgbClr val="0070C0"/>
                </a:solidFill>
              </a:rPr>
              <a:t> </a:t>
            </a:r>
            <a:r>
              <a:rPr lang="ca-ES" sz="2000" b="1" i="1" dirty="0" err="1" smtClean="0">
                <a:solidFill>
                  <a:srgbClr val="0070C0"/>
                </a:solidFill>
              </a:rPr>
              <a:t>Backlog</a:t>
            </a:r>
            <a:r>
              <a:rPr lang="ca-ES" sz="2000" b="1" i="1" dirty="0" smtClean="0"/>
              <a:t> per </a:t>
            </a:r>
            <a:r>
              <a:rPr lang="ca-ES" sz="2000" b="1" i="1" dirty="0" err="1" smtClean="0"/>
              <a:t>l’</a:t>
            </a:r>
            <a:r>
              <a:rPr lang="ca-ES" sz="2000" b="1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b="1" i="1" dirty="0" smtClean="0"/>
              <a:t> és decisió exclusiva del </a:t>
            </a:r>
            <a:r>
              <a:rPr lang="ca-ES" sz="2000" b="1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b="1" i="1" dirty="0" smtClean="0">
                <a:solidFill>
                  <a:srgbClr val="0070C0"/>
                </a:solidFill>
              </a:rPr>
              <a:t> Team</a:t>
            </a:r>
            <a:r>
              <a:rPr lang="ca-ES" sz="2000" b="1" i="1" dirty="0" smtClean="0"/>
              <a:t>. Només el </a:t>
            </a:r>
            <a:r>
              <a:rPr lang="ca-ES" sz="2000" b="1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b="1" i="1" dirty="0" smtClean="0">
                <a:solidFill>
                  <a:srgbClr val="0070C0"/>
                </a:solidFill>
              </a:rPr>
              <a:t> Team</a:t>
            </a:r>
            <a:r>
              <a:rPr lang="ca-ES" sz="2000" b="1" i="1" dirty="0" smtClean="0"/>
              <a:t> pot avaluar del que és capaç d’aconseguir en el pròxim </a:t>
            </a:r>
            <a:r>
              <a:rPr lang="ca-ES" sz="2000" b="1" i="1" dirty="0" err="1">
                <a:solidFill>
                  <a:srgbClr val="0070C0"/>
                </a:solidFill>
              </a:rPr>
              <a:t>Sprint</a:t>
            </a:r>
            <a:r>
              <a:rPr lang="ca-ES" sz="2000" b="1" i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Primer Tema: Que </a:t>
            </a:r>
            <a:r>
              <a:rPr lang="ca-ES" sz="2000" b="1" dirty="0" smtClean="0">
                <a:solidFill>
                  <a:srgbClr val="FF0000"/>
                </a:solidFill>
              </a:rPr>
              <a:t>es durà a terme en aquest </a:t>
            </a:r>
            <a:r>
              <a:rPr lang="ca-ES" sz="2000" b="1" dirty="0" err="1" smtClean="0">
                <a:solidFill>
                  <a:srgbClr val="FF0000"/>
                </a:solidFill>
              </a:rPr>
              <a:t>Sprint</a:t>
            </a:r>
            <a:r>
              <a:rPr lang="ca-ES" sz="2000" b="1" dirty="0" smtClean="0">
                <a:solidFill>
                  <a:srgbClr val="FF0000"/>
                </a:solidFill>
              </a:rPr>
              <a:t>? </a:t>
            </a:r>
            <a:r>
              <a:rPr lang="es-ES" sz="2000" b="1" dirty="0" smtClean="0">
                <a:solidFill>
                  <a:srgbClr val="FF0000"/>
                </a:solidFill>
              </a:rPr>
              <a:t>(II)</a:t>
            </a:r>
            <a:endParaRPr lang="es-ES" sz="2000" b="1" dirty="0">
              <a:solidFill>
                <a:srgbClr val="FF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Després 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</a:t>
            </a:r>
            <a:r>
              <a:rPr lang="ca-ES" sz="2000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decideix quins elements del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Backlog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es lliuraran en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, </a:t>
            </a:r>
            <a:r>
              <a:rPr lang="ca-ES" sz="2000" i="1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’Scrum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estableix un objectiu (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dirty="0" smtClean="0"/>
              <a:t>) en el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del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, és un objectiu que s’aconseguirà mitjançant la implementació dels elements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, i proporciona l’orientació i una guia al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en el perquè s'està construint l'</a:t>
            </a:r>
            <a:r>
              <a:rPr lang="ca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r>
              <a:rPr lang="ca-ES" sz="2000" dirty="0" smtClean="0"/>
              <a:t>.</a:t>
            </a:r>
            <a:r>
              <a:rPr lang="es-ES" sz="2000" dirty="0" smtClean="0"/>
              <a:t> </a:t>
            </a:r>
            <a:endParaRPr lang="ca-ES" sz="2000" b="1" i="1" dirty="0"/>
          </a:p>
        </p:txBody>
      </p:sp>
    </p:spTree>
    <p:extLst>
      <p:ext uri="{BB962C8B-B14F-4D97-AF65-F5344CB8AC3E}">
        <p14:creationId xmlns:p14="http://schemas.microsoft.com/office/powerpoint/2010/main" val="1221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b="1" dirty="0" smtClean="0">
                <a:solidFill>
                  <a:srgbClr val="FF0000"/>
                </a:solidFill>
              </a:rPr>
              <a:t>Segon Tema: Com és realitzarà el treball seleccionat?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Una vegada s’ha seleccionat el treball a realitzar en el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, 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decideix com es construirà aquestes funcionalitats en un increment del producte “Finalitzat” (</a:t>
            </a:r>
            <a:r>
              <a:rPr lang="ca-ES" sz="2000" i="1" dirty="0" err="1">
                <a:solidFill>
                  <a:srgbClr val="0070C0"/>
                </a:solidFill>
              </a:rPr>
              <a:t>Done</a:t>
            </a:r>
            <a:r>
              <a:rPr lang="ca-ES" sz="2000" i="1" dirty="0">
                <a:solidFill>
                  <a:srgbClr val="0070C0"/>
                </a:solidFill>
              </a:rPr>
              <a:t>) </a:t>
            </a:r>
            <a:r>
              <a:rPr lang="ca-ES" sz="2000" dirty="0" smtClean="0"/>
              <a:t>durant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elements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seleccionats per aquest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més el pla per la seva entrega és l’anomenat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/>
              <a:t>.</a:t>
            </a:r>
            <a:endParaRPr lang="ca-ES" sz="2000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en general comença dissenyant el sistema i el treball que es necessari per convertir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 </a:t>
            </a:r>
            <a:r>
              <a:rPr lang="ca-ES" sz="2000" dirty="0" smtClean="0"/>
              <a:t>en un increment de producte.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A 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Planning Meeting </a:t>
            </a:r>
            <a:r>
              <a:rPr lang="ca-ES" sz="2000" dirty="0" smtClean="0"/>
              <a:t>es planifica per a què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pugui preveure i pronosticar el que creu que és realitzable en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que comença.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treball planificat per els primers dies de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per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és descompon per unitats d'un dia o menys en el final o finalització d'aquesta reunió. </a:t>
            </a:r>
            <a:endParaRPr lang="ca-ES" sz="2000" b="1" i="1" dirty="0"/>
          </a:p>
        </p:txBody>
      </p:sp>
    </p:spTree>
    <p:extLst>
      <p:ext uri="{BB962C8B-B14F-4D97-AF65-F5344CB8AC3E}">
        <p14:creationId xmlns:p14="http://schemas.microsoft.com/office/powerpoint/2010/main" val="991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668539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endParaRPr lang="ca-ES"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948146" y="1219202"/>
            <a:ext cx="8991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smtClean="0">
                <a:solidFill>
                  <a:srgbClr val="0070C0"/>
                </a:solidFill>
              </a:rPr>
              <a:t>Que veurem?</a:t>
            </a:r>
          </a:p>
          <a:p>
            <a:pPr marL="457200" indent="-457200">
              <a:buFont typeface="+mj-lt"/>
              <a:buAutoNum type="arabicPeriod"/>
            </a:pPr>
            <a:r>
              <a:rPr lang="ca-ES" sz="2000" b="1" dirty="0" smtClean="0">
                <a:solidFill>
                  <a:srgbClr val="0070C0"/>
                </a:solidFill>
              </a:rPr>
              <a:t>Rols de </a:t>
            </a:r>
            <a:r>
              <a:rPr lang="ca-ES" sz="2000" b="1" dirty="0" err="1" smtClean="0">
                <a:solidFill>
                  <a:srgbClr val="0070C0"/>
                </a:solidFill>
              </a:rPr>
              <a:t>Scrum</a:t>
            </a:r>
            <a:endParaRPr lang="ca-ES" sz="20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romanUcPeriod"/>
            </a:pPr>
            <a:r>
              <a:rPr lang="ca-ES" sz="2000" b="1" dirty="0" smtClean="0">
                <a:solidFill>
                  <a:srgbClr val="0070C0"/>
                </a:solidFill>
              </a:rPr>
              <a:t>Rols </a:t>
            </a:r>
            <a:r>
              <a:rPr lang="ca-ES" sz="2000" b="1" dirty="0" err="1" smtClean="0">
                <a:solidFill>
                  <a:srgbClr val="0070C0"/>
                </a:solidFill>
              </a:rPr>
              <a:t>Pig</a:t>
            </a:r>
            <a:r>
              <a:rPr lang="ca-ES" sz="2000" b="1" dirty="0" smtClean="0">
                <a:solidFill>
                  <a:srgbClr val="0070C0"/>
                </a:solidFill>
              </a:rPr>
              <a:t>	</a:t>
            </a:r>
            <a:endParaRPr lang="ca-ES" sz="2000" b="1" dirty="0" smtClean="0">
              <a:solidFill>
                <a:srgbClr val="0070C0"/>
              </a:solidFill>
            </a:endParaRPr>
          </a:p>
          <a:p>
            <a:pPr marL="1428750" lvl="2" indent="-514350">
              <a:buFont typeface="+mj-lt"/>
              <a:buAutoNum type="romanUcPeriod"/>
            </a:pPr>
            <a:r>
              <a:rPr lang="ca-ES" sz="2000" b="1" dirty="0" err="1" smtClean="0">
                <a:solidFill>
                  <a:srgbClr val="0070C0"/>
                </a:solidFill>
              </a:rPr>
              <a:t>Product</a:t>
            </a:r>
            <a:r>
              <a:rPr lang="ca-ES" sz="2000" b="1" dirty="0" smtClean="0">
                <a:solidFill>
                  <a:srgbClr val="0070C0"/>
                </a:solidFill>
              </a:rPr>
              <a:t> </a:t>
            </a:r>
            <a:r>
              <a:rPr lang="ca-ES" sz="2000" b="1" dirty="0" err="1" smtClean="0">
                <a:solidFill>
                  <a:srgbClr val="0070C0"/>
                </a:solidFill>
              </a:rPr>
              <a:t>Owner</a:t>
            </a:r>
            <a:endParaRPr lang="ca-ES" sz="2000" b="1" dirty="0" smtClean="0">
              <a:solidFill>
                <a:srgbClr val="0070C0"/>
              </a:solidFill>
            </a:endParaRPr>
          </a:p>
          <a:p>
            <a:pPr marL="1428750" lvl="2" indent="-514350">
              <a:buFont typeface="+mj-lt"/>
              <a:buAutoNum type="romanUcPeriod"/>
            </a:pPr>
            <a:r>
              <a:rPr lang="ca-ES" sz="2000" b="1" dirty="0" err="1">
                <a:solidFill>
                  <a:srgbClr val="0070C0"/>
                </a:solidFill>
              </a:rPr>
              <a:t>Development</a:t>
            </a:r>
            <a:r>
              <a:rPr lang="ca-ES" sz="2000" b="1" dirty="0">
                <a:solidFill>
                  <a:srgbClr val="0070C0"/>
                </a:solidFill>
              </a:rPr>
              <a:t> Team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ca-ES" sz="2000" b="1" dirty="0" err="1">
                <a:solidFill>
                  <a:srgbClr val="0070C0"/>
                </a:solidFill>
              </a:rPr>
              <a:t>Scrum</a:t>
            </a:r>
            <a:r>
              <a:rPr lang="ca-ES" sz="2000" b="1" dirty="0">
                <a:solidFill>
                  <a:srgbClr val="0070C0"/>
                </a:solidFill>
              </a:rPr>
              <a:t> </a:t>
            </a:r>
            <a:r>
              <a:rPr lang="ca-ES" sz="2000" b="1" dirty="0" err="1">
                <a:solidFill>
                  <a:srgbClr val="0070C0"/>
                </a:solidFill>
              </a:rPr>
              <a:t>Master</a:t>
            </a:r>
            <a:endParaRPr lang="ca-ES" sz="2000" b="1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ca-ES" sz="2000" b="1" dirty="0" smtClean="0">
                <a:solidFill>
                  <a:srgbClr val="0070C0"/>
                </a:solidFill>
              </a:rPr>
              <a:t>Rols </a:t>
            </a:r>
            <a:r>
              <a:rPr lang="ca-ES" sz="2000" b="1" dirty="0" err="1" smtClean="0">
                <a:solidFill>
                  <a:srgbClr val="0070C0"/>
                </a:solidFill>
              </a:rPr>
              <a:t>Chicken</a:t>
            </a:r>
            <a:endParaRPr lang="ca-ES" sz="2000" b="1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000" b="1" dirty="0" err="1">
                <a:solidFill>
                  <a:srgbClr val="0070C0"/>
                </a:solidFill>
              </a:rPr>
              <a:t>L’Sprint</a:t>
            </a:r>
            <a:endParaRPr lang="ca-ES" sz="2000" b="1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ca-ES" sz="2000" b="1" dirty="0">
                <a:solidFill>
                  <a:srgbClr val="0070C0"/>
                </a:solidFill>
              </a:rPr>
              <a:t>Cancel·lació d’un </a:t>
            </a:r>
            <a:r>
              <a:rPr lang="ca-ES" sz="2000" b="1" dirty="0" err="1">
                <a:solidFill>
                  <a:srgbClr val="0070C0"/>
                </a:solidFill>
              </a:rPr>
              <a:t>Sprint</a:t>
            </a:r>
            <a:endParaRPr lang="ca-ES" sz="2000" b="1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ca-ES" sz="2000" b="1" dirty="0" err="1">
                <a:solidFill>
                  <a:srgbClr val="0070C0"/>
                </a:solidFill>
              </a:rPr>
              <a:t>Sprint</a:t>
            </a:r>
            <a:r>
              <a:rPr lang="ca-ES" sz="2000" b="1" dirty="0">
                <a:solidFill>
                  <a:srgbClr val="0070C0"/>
                </a:solidFill>
              </a:rPr>
              <a:t> Planning </a:t>
            </a:r>
            <a:r>
              <a:rPr lang="ca-ES" sz="2000" b="1" dirty="0" smtClean="0">
                <a:solidFill>
                  <a:srgbClr val="0070C0"/>
                </a:solidFill>
              </a:rPr>
              <a:t>Meeting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s-ES" sz="2000" b="1" dirty="0">
                <a:solidFill>
                  <a:srgbClr val="0070C0"/>
                </a:solidFill>
              </a:rPr>
              <a:t>Primer Tema: Que es </a:t>
            </a:r>
            <a:r>
              <a:rPr lang="es-ES" sz="2000" b="1" dirty="0" err="1">
                <a:solidFill>
                  <a:srgbClr val="0070C0"/>
                </a:solidFill>
              </a:rPr>
              <a:t>durà</a:t>
            </a:r>
            <a:r>
              <a:rPr lang="es-ES" sz="2000" b="1" dirty="0">
                <a:solidFill>
                  <a:srgbClr val="0070C0"/>
                </a:solidFill>
              </a:rPr>
              <a:t> a </a:t>
            </a:r>
            <a:r>
              <a:rPr lang="es-ES" sz="2000" b="1" dirty="0" err="1">
                <a:solidFill>
                  <a:srgbClr val="0070C0"/>
                </a:solidFill>
              </a:rPr>
              <a:t>terme</a:t>
            </a:r>
            <a:r>
              <a:rPr lang="es-ES" sz="2000" b="1" dirty="0">
                <a:solidFill>
                  <a:srgbClr val="0070C0"/>
                </a:solidFill>
              </a:rPr>
              <a:t> en </a:t>
            </a:r>
            <a:r>
              <a:rPr lang="es-ES" sz="2000" b="1" dirty="0" err="1">
                <a:solidFill>
                  <a:srgbClr val="0070C0"/>
                </a:solidFill>
              </a:rPr>
              <a:t>aquest</a:t>
            </a:r>
            <a:r>
              <a:rPr lang="es-ES" sz="2000" b="1" dirty="0">
                <a:solidFill>
                  <a:srgbClr val="0070C0"/>
                </a:solidFill>
              </a:rPr>
              <a:t> Sprint?</a:t>
            </a:r>
          </a:p>
          <a:p>
            <a:pPr marL="1428750" lvl="2" indent="-514350">
              <a:buFont typeface="+mj-lt"/>
              <a:buAutoNum type="romanUcPeriod"/>
            </a:pPr>
            <a:r>
              <a:rPr lang="ca-ES" sz="2000" b="1" dirty="0">
                <a:solidFill>
                  <a:srgbClr val="0070C0"/>
                </a:solidFill>
              </a:rPr>
              <a:t>Segon Tema: Com és realitzarà el treball seleccionat? </a:t>
            </a:r>
            <a:endParaRPr lang="ca-ES" sz="2000" b="1" dirty="0" smtClean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ca-ES" sz="2000" b="1" dirty="0" err="1">
                <a:solidFill>
                  <a:srgbClr val="0070C0"/>
                </a:solidFill>
              </a:rPr>
              <a:t>Sprint</a:t>
            </a:r>
            <a:r>
              <a:rPr lang="ca-ES" sz="2000" b="1" dirty="0">
                <a:solidFill>
                  <a:srgbClr val="0070C0"/>
                </a:solidFill>
              </a:rPr>
              <a:t> </a:t>
            </a:r>
            <a:r>
              <a:rPr lang="ca-ES" sz="2000" b="1" dirty="0" err="1" smtClean="0">
                <a:solidFill>
                  <a:srgbClr val="0070C0"/>
                </a:solidFill>
              </a:rPr>
              <a:t>Goal</a:t>
            </a:r>
            <a:endParaRPr lang="ca-ES" sz="2000" b="1" dirty="0" smtClean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ca-ES" sz="2000" b="1" dirty="0" err="1">
                <a:solidFill>
                  <a:srgbClr val="0070C0"/>
                </a:solidFill>
              </a:rPr>
              <a:t>Daily</a:t>
            </a:r>
            <a:r>
              <a:rPr lang="ca-ES" sz="2000" b="1" dirty="0">
                <a:solidFill>
                  <a:srgbClr val="0070C0"/>
                </a:solidFill>
              </a:rPr>
              <a:t> </a:t>
            </a:r>
            <a:r>
              <a:rPr lang="ca-ES" sz="2000" b="1" dirty="0" err="1" smtClean="0">
                <a:solidFill>
                  <a:srgbClr val="0070C0"/>
                </a:solidFill>
              </a:rPr>
              <a:t>Scrum</a:t>
            </a:r>
            <a:endParaRPr lang="ca-ES" sz="2000" b="1" dirty="0" smtClean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ca-ES" sz="2000" b="1" dirty="0" err="1">
                <a:solidFill>
                  <a:srgbClr val="0070C0"/>
                </a:solidFill>
              </a:rPr>
              <a:t>Sprint</a:t>
            </a:r>
            <a:r>
              <a:rPr lang="ca-ES" sz="2000" b="1" dirty="0">
                <a:solidFill>
                  <a:srgbClr val="0070C0"/>
                </a:solidFill>
              </a:rPr>
              <a:t> </a:t>
            </a:r>
            <a:r>
              <a:rPr lang="ca-ES" sz="2000" b="1" dirty="0" err="1" smtClean="0">
                <a:solidFill>
                  <a:srgbClr val="0070C0"/>
                </a:solidFill>
              </a:rPr>
              <a:t>Review</a:t>
            </a:r>
            <a:endParaRPr lang="ca-ES" sz="2000" b="1" dirty="0" smtClean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ca-ES" sz="2000" b="1" dirty="0" err="1">
                <a:solidFill>
                  <a:srgbClr val="0070C0"/>
                </a:solidFill>
              </a:rPr>
              <a:t>Sprint</a:t>
            </a:r>
            <a:r>
              <a:rPr lang="ca-ES" sz="2000" b="1" dirty="0">
                <a:solidFill>
                  <a:srgbClr val="0070C0"/>
                </a:solidFill>
              </a:rPr>
              <a:t> </a:t>
            </a:r>
            <a:r>
              <a:rPr lang="ca-ES" sz="2000" b="1" dirty="0" err="1">
                <a:solidFill>
                  <a:srgbClr val="0070C0"/>
                </a:solidFill>
              </a:rPr>
              <a:t>Retrospective</a:t>
            </a:r>
            <a:endParaRPr lang="ca-ES" sz="2000" b="1" dirty="0" smtClean="0">
              <a:solidFill>
                <a:srgbClr val="0070C0"/>
              </a:solidFill>
            </a:endParaRPr>
          </a:p>
        </p:txBody>
      </p:sp>
      <p:sp>
        <p:nvSpPr>
          <p:cNvPr id="25" name="object 47"/>
          <p:cNvSpPr txBox="1"/>
          <p:nvPr/>
        </p:nvSpPr>
        <p:spPr>
          <a:xfrm>
            <a:off x="2222500" y="577850"/>
            <a:ext cx="7084640" cy="19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sz="1600" b="1" spc="-4" dirty="0">
                <a:solidFill>
                  <a:schemeClr val="bg1"/>
                </a:solidFill>
                <a:latin typeface="Arial"/>
                <a:cs typeface="Arial"/>
              </a:rPr>
              <a:t>Gestió de projectes amb metodologies «</a:t>
            </a:r>
            <a:r>
              <a:rPr lang="ca-ES" sz="1600" b="1" spc="-4" dirty="0" err="1">
                <a:solidFill>
                  <a:schemeClr val="bg1"/>
                </a:solidFill>
                <a:latin typeface="Arial"/>
                <a:cs typeface="Arial"/>
              </a:rPr>
              <a:t>Agile</a:t>
            </a:r>
            <a:r>
              <a:rPr lang="ca-ES" sz="1600" b="1" spc="-4" dirty="0">
                <a:solidFill>
                  <a:schemeClr val="bg1"/>
                </a:solidFill>
                <a:latin typeface="Arial"/>
                <a:cs typeface="Arial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b="1" dirty="0" smtClean="0">
                <a:solidFill>
                  <a:srgbClr val="FF0000"/>
                </a:solidFill>
              </a:rPr>
              <a:t>Segon Tema: Com és realitzarà el treball seleccionat? (II)	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 </a:t>
            </a:r>
            <a:r>
              <a:rPr lang="ca-ES" sz="2000" dirty="0" err="1" smtClean="0"/>
              <a:t>s’auto</a:t>
            </a:r>
            <a:r>
              <a:rPr lang="ca-ES" sz="2000" dirty="0" smtClean="0"/>
              <a:t>-organitza per a dur a terme el treball de 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), durant 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Planning Meeting </a:t>
            </a:r>
            <a:r>
              <a:rPr lang="ca-ES" sz="2000" dirty="0" smtClean="0"/>
              <a:t>i segons les necessitats en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por ajudar a clarificar els elements a la llista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i fer concessions.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Si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determina que té massa treball ,o per contra, massa poc, pot renegociar els elements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amb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també pot convidar altres persones per proporcionar assessorament tècnic, o dins de l’àmbit que cregui necessari.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Al final de 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Planning Meeting</a:t>
            </a:r>
            <a:r>
              <a:rPr lang="ca-ES" sz="2000" dirty="0" smtClean="0"/>
              <a:t>,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ha de ser capaç d'explicar al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i a </a:t>
            </a:r>
            <a:r>
              <a:rPr lang="ca-ES" sz="2000" i="1" dirty="0" err="1">
                <a:solidFill>
                  <a:srgbClr val="0070C0"/>
                </a:solidFill>
              </a:rPr>
              <a:t>l’Scrum</a:t>
            </a:r>
            <a:r>
              <a:rPr lang="ca-ES" sz="2000" i="1" dirty="0">
                <a:solidFill>
                  <a:srgbClr val="0070C0"/>
                </a:solidFill>
              </a:rPr>
              <a:t> Màster </a:t>
            </a:r>
            <a:r>
              <a:rPr lang="ca-ES" sz="2000" dirty="0" smtClean="0"/>
              <a:t>com es proposa treballar com a equip auto-organitzat per aconseguir el 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dirty="0" smtClean="0"/>
              <a:t> establert en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i proporcionar l'increment previst.</a:t>
            </a:r>
            <a:endParaRPr lang="ca-ES" sz="2000" b="1" i="1" dirty="0"/>
          </a:p>
        </p:txBody>
      </p:sp>
    </p:spTree>
    <p:extLst>
      <p:ext uri="{BB962C8B-B14F-4D97-AF65-F5344CB8AC3E}">
        <p14:creationId xmlns:p14="http://schemas.microsoft.com/office/powerpoint/2010/main" val="2800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Objectiu de </a:t>
            </a:r>
            <a:r>
              <a:rPr lang="ca-ES" sz="2400" b="1" dirty="0" err="1" smtClean="0">
                <a:solidFill>
                  <a:srgbClr val="00B050"/>
                </a:solidFill>
              </a:rPr>
              <a:t>l’Sprint</a:t>
            </a:r>
            <a:r>
              <a:rPr lang="ca-ES" sz="2400" b="1" dirty="0" smtClean="0">
                <a:solidFill>
                  <a:srgbClr val="00B050"/>
                </a:solidFill>
              </a:rPr>
              <a:t> (</a:t>
            </a:r>
            <a:r>
              <a:rPr lang="ca-ES" sz="2400" b="1" i="1" dirty="0" err="1" smtClean="0">
                <a:solidFill>
                  <a:srgbClr val="00B050"/>
                </a:solidFill>
              </a:rPr>
              <a:t>Sprint</a:t>
            </a:r>
            <a:r>
              <a:rPr lang="ca-ES" sz="2400" b="1" i="1" dirty="0" smtClean="0">
                <a:solidFill>
                  <a:srgbClr val="00B050"/>
                </a:solidFill>
              </a:rPr>
              <a:t> </a:t>
            </a:r>
            <a:r>
              <a:rPr lang="ca-ES" sz="2400" b="1" i="1" dirty="0" err="1" smtClean="0">
                <a:solidFill>
                  <a:srgbClr val="00B050"/>
                </a:solidFill>
              </a:rPr>
              <a:t>Goal</a:t>
            </a:r>
            <a:r>
              <a:rPr lang="ca-ES" sz="2400" b="1" dirty="0" smtClean="0">
                <a:solidFill>
                  <a:srgbClr val="00B050"/>
                </a:solidFill>
              </a:rPr>
              <a:t>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err="1" smtClean="0"/>
              <a:t>L'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Goal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una fita establerta per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que pot ser aconseguida mitjançant la implementació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Proporciona una guia al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del perquè s’està construint l’increment.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És creat duran 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Planning Meeting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i="1" dirty="0" err="1">
                <a:solidFill>
                  <a:srgbClr val="0070C0"/>
                </a:solidFill>
              </a:rPr>
              <a:t>L’Sprint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proporciona  al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una mica de flexibilitat pel que fa a la funcionalitat a implementar en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</a:t>
            </a:r>
            <a:r>
              <a:rPr lang="ca-ES" sz="2000" dirty="0" err="1" smtClean="0"/>
              <a:t>items</a:t>
            </a:r>
            <a:r>
              <a:rPr lang="ca-ES" sz="2000" dirty="0" smtClean="0"/>
              <a:t>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seleccionats ofereixen una funció coherent, que pot ser </a:t>
            </a:r>
            <a:r>
              <a:rPr lang="ca-ES" sz="2000" i="1" dirty="0" err="1">
                <a:solidFill>
                  <a:srgbClr val="0070C0"/>
                </a:solidFill>
              </a:rPr>
              <a:t>l’Sprint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i="1" dirty="0" err="1">
                <a:solidFill>
                  <a:srgbClr val="0070C0"/>
                </a:solidFill>
              </a:rPr>
              <a:t>L’Sprint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pot representar un altre nexe d’unió que faci que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 treballi en conjunt i no en iniciatives separades.</a:t>
            </a:r>
          </a:p>
        </p:txBody>
      </p:sp>
    </p:spTree>
    <p:extLst>
      <p:ext uri="{BB962C8B-B14F-4D97-AF65-F5344CB8AC3E}">
        <p14:creationId xmlns:p14="http://schemas.microsoft.com/office/powerpoint/2010/main" val="33067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Objectiu de </a:t>
            </a:r>
            <a:r>
              <a:rPr lang="ca-ES" sz="2400" b="1" dirty="0" err="1" smtClean="0">
                <a:solidFill>
                  <a:srgbClr val="00B050"/>
                </a:solidFill>
              </a:rPr>
              <a:t>l’Sprint</a:t>
            </a:r>
            <a:r>
              <a:rPr lang="ca-ES" sz="2400" b="1" dirty="0" smtClean="0">
                <a:solidFill>
                  <a:srgbClr val="00B050"/>
                </a:solidFill>
              </a:rPr>
              <a:t> (</a:t>
            </a:r>
            <a:r>
              <a:rPr lang="ca-ES" sz="2400" b="1" dirty="0" err="1" smtClean="0">
                <a:solidFill>
                  <a:srgbClr val="00B050"/>
                </a:solidFill>
              </a:rPr>
              <a:t>Sprint</a:t>
            </a:r>
            <a:r>
              <a:rPr lang="ca-ES" sz="2400" b="1" dirty="0" smtClean="0">
                <a:solidFill>
                  <a:srgbClr val="00B050"/>
                </a:solidFill>
              </a:rPr>
              <a:t> </a:t>
            </a:r>
            <a:r>
              <a:rPr lang="ca-ES" sz="2400" b="1" dirty="0" err="1" smtClean="0">
                <a:solidFill>
                  <a:srgbClr val="00B050"/>
                </a:solidFill>
              </a:rPr>
              <a:t>Goal</a:t>
            </a:r>
            <a:r>
              <a:rPr lang="ca-ES" sz="2400" b="1" dirty="0" smtClean="0">
                <a:solidFill>
                  <a:srgbClr val="00B050"/>
                </a:solidFill>
              </a:rPr>
              <a:t>) (II)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Mentre 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treballa, manté aquest 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dirty="0" smtClean="0"/>
              <a:t> en ment.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Per poder satisfer </a:t>
            </a:r>
            <a:r>
              <a:rPr lang="ca-ES" sz="2000" i="1" dirty="0" err="1">
                <a:solidFill>
                  <a:srgbClr val="0070C0"/>
                </a:solidFill>
              </a:rPr>
              <a:t>l’Sprint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dirty="0" smtClean="0"/>
              <a:t>, implementa i desenvolupa les funcionalitats i la tecnologia necessària.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Si el treball a realitzar resulta ser diferent de l’esperat pel 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, llavors col·laboren amb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per re-negociar l'abast de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.</a:t>
            </a:r>
            <a:endParaRPr lang="ca-ES" sz="2000" b="1" i="1" dirty="0"/>
          </a:p>
        </p:txBody>
      </p:sp>
    </p:spTree>
    <p:extLst>
      <p:ext uri="{BB962C8B-B14F-4D97-AF65-F5344CB8AC3E}">
        <p14:creationId xmlns:p14="http://schemas.microsoft.com/office/powerpoint/2010/main" val="10924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err="1" smtClean="0">
                <a:solidFill>
                  <a:srgbClr val="00B050"/>
                </a:solidFill>
              </a:rPr>
              <a:t>Scrum</a:t>
            </a:r>
            <a:r>
              <a:rPr lang="ca-ES" sz="2400" b="1" dirty="0" smtClean="0">
                <a:solidFill>
                  <a:srgbClr val="00B050"/>
                </a:solidFill>
              </a:rPr>
              <a:t> Diari (</a:t>
            </a:r>
            <a:r>
              <a:rPr lang="ca-ES" sz="2400" b="1" dirty="0" err="1" smtClean="0">
                <a:solidFill>
                  <a:srgbClr val="00B050"/>
                </a:solidFill>
              </a:rPr>
              <a:t>Daily</a:t>
            </a:r>
            <a:r>
              <a:rPr lang="ca-ES" sz="2400" b="1" dirty="0" smtClean="0">
                <a:solidFill>
                  <a:srgbClr val="00B050"/>
                </a:solidFill>
              </a:rPr>
              <a:t> </a:t>
            </a:r>
            <a:r>
              <a:rPr lang="ca-ES" sz="2400" b="1" dirty="0" err="1" smtClean="0">
                <a:solidFill>
                  <a:srgbClr val="00B050"/>
                </a:solidFill>
              </a:rPr>
              <a:t>Scrum</a:t>
            </a:r>
            <a:r>
              <a:rPr lang="ca-ES" sz="2400" b="1" dirty="0" smtClean="0">
                <a:solidFill>
                  <a:srgbClr val="00B050"/>
                </a:solidFill>
              </a:rPr>
              <a:t>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</a:t>
            </a:r>
            <a:r>
              <a:rPr lang="ca-ES" sz="2000" i="1" dirty="0" err="1" smtClean="0">
                <a:solidFill>
                  <a:srgbClr val="0070C0"/>
                </a:solidFill>
              </a:rPr>
              <a:t>Daily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un esdeveniment fixat en el temps (</a:t>
            </a:r>
            <a:r>
              <a:rPr lang="ca-ES" sz="2000" i="1" dirty="0" err="1">
                <a:solidFill>
                  <a:srgbClr val="0070C0"/>
                </a:solidFill>
              </a:rPr>
              <a:t>Time</a:t>
            </a:r>
            <a:r>
              <a:rPr lang="ca-ES" sz="2000" i="1" dirty="0">
                <a:solidFill>
                  <a:srgbClr val="0070C0"/>
                </a:solidFill>
              </a:rPr>
              <a:t>-box</a:t>
            </a:r>
            <a:r>
              <a:rPr lang="ca-ES" sz="2000" dirty="0" smtClean="0"/>
              <a:t>) a 15 minuts, per a que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pugui sincronitzar les seves activitats  i pugui crear un pla per les pròximes 24 hores.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És basa, en una inspecció i revisió del treball realitzat des de l’últim </a:t>
            </a:r>
            <a:r>
              <a:rPr lang="ca-ES" sz="2000" i="1" dirty="0" err="1">
                <a:solidFill>
                  <a:srgbClr val="0070C0"/>
                </a:solidFill>
              </a:rPr>
              <a:t>Daily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i permet pronosticar el treball que es podrà dur a terme fins a la pròxima </a:t>
            </a:r>
            <a:r>
              <a:rPr lang="ca-ES" sz="2000" i="1" dirty="0" err="1">
                <a:solidFill>
                  <a:srgbClr val="0070C0"/>
                </a:solidFill>
              </a:rPr>
              <a:t>Daily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</a:t>
            </a:r>
            <a:r>
              <a:rPr lang="ca-ES" sz="2000" i="1" dirty="0" err="1">
                <a:solidFill>
                  <a:srgbClr val="0070C0"/>
                </a:solidFill>
              </a:rPr>
              <a:t>Daily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es porta a terme diàriament a la mateixa hora i ubicació per reduir la complexitat.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Durant la reunió, cada membre del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explica: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Què vaig fer ahir que va ajudar al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a aconseguir la fita (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dirty="0" smtClean="0"/>
              <a:t>) de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?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Què faré avui que ajudarà al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a aconseguir la fita (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dirty="0" smtClean="0"/>
              <a:t>) de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?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Veig algun impediment que eviti que el </a:t>
            </a:r>
            <a:r>
              <a:rPr lang="ca-ES" sz="2000" i="1" dirty="0" err="1">
                <a:solidFill>
                  <a:srgbClr val="0070C0"/>
                </a:solidFill>
              </a:rPr>
              <a:t>Developement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, o jo, pugui aconseguir la fita (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dirty="0" smtClean="0"/>
              <a:t>) de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es-ES" sz="2000" dirty="0" smtClean="0"/>
              <a:t>?</a:t>
            </a:r>
            <a:endParaRPr lang="ca-ES" sz="2000" b="1" i="1" dirty="0"/>
          </a:p>
        </p:txBody>
      </p:sp>
    </p:spTree>
    <p:extLst>
      <p:ext uri="{BB962C8B-B14F-4D97-AF65-F5344CB8AC3E}">
        <p14:creationId xmlns:p14="http://schemas.microsoft.com/office/powerpoint/2010/main" val="17913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err="1" smtClean="0">
                <a:solidFill>
                  <a:srgbClr val="00B050"/>
                </a:solidFill>
              </a:rPr>
              <a:t>Scrum</a:t>
            </a:r>
            <a:r>
              <a:rPr lang="ca-ES" sz="2400" b="1" dirty="0" smtClean="0">
                <a:solidFill>
                  <a:srgbClr val="00B050"/>
                </a:solidFill>
              </a:rPr>
              <a:t> Diari (</a:t>
            </a:r>
            <a:r>
              <a:rPr lang="ca-ES" sz="2400" b="1" dirty="0" err="1" smtClean="0">
                <a:solidFill>
                  <a:srgbClr val="00B050"/>
                </a:solidFill>
              </a:rPr>
              <a:t>Daily</a:t>
            </a:r>
            <a:r>
              <a:rPr lang="ca-ES" sz="2400" b="1" dirty="0" smtClean="0">
                <a:solidFill>
                  <a:srgbClr val="00B050"/>
                </a:solidFill>
              </a:rPr>
              <a:t> </a:t>
            </a:r>
            <a:r>
              <a:rPr lang="ca-ES" sz="2400" b="1" dirty="0" err="1" smtClean="0">
                <a:solidFill>
                  <a:srgbClr val="00B050"/>
                </a:solidFill>
              </a:rPr>
              <a:t>Scrum</a:t>
            </a:r>
            <a:r>
              <a:rPr lang="ca-ES" sz="2400" b="1" dirty="0" smtClean="0">
                <a:solidFill>
                  <a:srgbClr val="00B050"/>
                </a:solidFill>
              </a:rPr>
              <a:t>) (II)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utilitza la </a:t>
            </a:r>
            <a:r>
              <a:rPr lang="ca-ES" sz="2000" i="1" dirty="0" err="1">
                <a:solidFill>
                  <a:srgbClr val="0070C0"/>
                </a:solidFill>
              </a:rPr>
              <a:t>Daily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per poder avaluar el progrés cap a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Goal</a:t>
            </a:r>
            <a:r>
              <a:rPr lang="ca-ES" sz="2000" dirty="0" smtClean="0"/>
              <a:t> i per poder avaluar quin és el progrés que està tendint cap a la finalització del treball  en </a:t>
            </a:r>
            <a:r>
              <a:rPr lang="ca-ES" sz="2000" i="1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/>
              <a:t>.</a:t>
            </a:r>
            <a:endParaRPr lang="ca-ES" sz="2000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</a:t>
            </a:r>
            <a:r>
              <a:rPr lang="ca-ES" sz="2000" i="1" dirty="0" err="1">
                <a:solidFill>
                  <a:srgbClr val="0070C0"/>
                </a:solidFill>
              </a:rPr>
              <a:t>Daily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optimitza la probabilitat de que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arribarà a aconseguir </a:t>
            </a:r>
            <a:r>
              <a:rPr lang="ca-ES" sz="2000" dirty="0" err="1" smtClean="0"/>
              <a:t>l’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Goal</a:t>
            </a:r>
            <a:r>
              <a:rPr lang="ca-ES" sz="2000" dirty="0" smtClean="0"/>
              <a:t>. Cada dia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, hauria d’entendre com treballa en conjunt com un equip auto-organitzat, per a poder aconseguir el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Goal</a:t>
            </a:r>
            <a:r>
              <a:rPr lang="ca-ES" sz="2000" i="1" dirty="0">
                <a:solidFill>
                  <a:srgbClr val="0070C0"/>
                </a:solidFill>
              </a:rPr>
              <a:t>  </a:t>
            </a:r>
            <a:r>
              <a:rPr lang="ca-ES" sz="2000" dirty="0" smtClean="0"/>
              <a:t>i crear l’increment esperat en el final de </a:t>
            </a:r>
            <a:r>
              <a:rPr lang="ca-ES" sz="2000" i="1" dirty="0" err="1">
                <a:solidFill>
                  <a:srgbClr val="0070C0"/>
                </a:solidFill>
              </a:rPr>
              <a:t>l’Sprint</a:t>
            </a:r>
            <a:r>
              <a:rPr lang="ca-ES" sz="2000" i="1" dirty="0">
                <a:solidFill>
                  <a:srgbClr val="0070C0"/>
                </a:solidFill>
              </a:rPr>
              <a:t>.</a:t>
            </a:r>
            <a:r>
              <a:rPr lang="ca-ES" sz="2000" dirty="0" smtClean="0"/>
              <a:t>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sovint es reuneix immediatament després de la </a:t>
            </a:r>
            <a:r>
              <a:rPr lang="ca-ES" sz="2000" i="1" dirty="0" err="1">
                <a:solidFill>
                  <a:srgbClr val="0070C0"/>
                </a:solidFill>
              </a:rPr>
              <a:t>Daily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per tenir discussions detallades, o per adaptar, o </a:t>
            </a:r>
            <a:r>
              <a:rPr lang="ca-ES" sz="2000" dirty="0" err="1" smtClean="0"/>
              <a:t>replanificar</a:t>
            </a:r>
            <a:r>
              <a:rPr lang="ca-ES" sz="2000" dirty="0" smtClean="0"/>
              <a:t>, la resta del treball de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i="1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’Scrum</a:t>
            </a:r>
            <a:r>
              <a:rPr lang="ca-ES" sz="2000" i="1" dirty="0">
                <a:solidFill>
                  <a:srgbClr val="0070C0"/>
                </a:solidFill>
              </a:rPr>
              <a:t> Màster </a:t>
            </a:r>
            <a:r>
              <a:rPr lang="ca-ES" sz="2000" dirty="0" smtClean="0"/>
              <a:t>s'assegura que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realitzarà la reunió, però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és l'encarregat de realitzar la </a:t>
            </a:r>
            <a:r>
              <a:rPr lang="ca-ES" sz="2000" i="1" dirty="0" err="1">
                <a:solidFill>
                  <a:srgbClr val="0070C0"/>
                </a:solidFill>
              </a:rPr>
              <a:t>Daily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i="1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dirty="0" smtClean="0"/>
              <a:t> ensenya al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a mantenir la </a:t>
            </a:r>
            <a:r>
              <a:rPr lang="ca-ES" sz="2000" i="1" dirty="0" err="1">
                <a:solidFill>
                  <a:srgbClr val="0070C0"/>
                </a:solidFill>
              </a:rPr>
              <a:t>Daily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dins dels 15 minuts fixats. </a:t>
            </a:r>
          </a:p>
        </p:txBody>
      </p:sp>
    </p:spTree>
    <p:extLst>
      <p:ext uri="{BB962C8B-B14F-4D97-AF65-F5344CB8AC3E}">
        <p14:creationId xmlns:p14="http://schemas.microsoft.com/office/powerpoint/2010/main" val="15769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err="1" smtClean="0">
                <a:solidFill>
                  <a:srgbClr val="00B050"/>
                </a:solidFill>
              </a:rPr>
              <a:t>Scrum</a:t>
            </a:r>
            <a:r>
              <a:rPr lang="ca-ES" sz="2400" b="1" dirty="0" smtClean="0">
                <a:solidFill>
                  <a:srgbClr val="00B050"/>
                </a:solidFill>
              </a:rPr>
              <a:t> Diari (</a:t>
            </a:r>
            <a:r>
              <a:rPr lang="ca-ES" sz="2400" b="1" dirty="0" err="1" smtClean="0">
                <a:solidFill>
                  <a:srgbClr val="00B050"/>
                </a:solidFill>
              </a:rPr>
              <a:t>Daily</a:t>
            </a:r>
            <a:r>
              <a:rPr lang="ca-ES" sz="2400" b="1" dirty="0" smtClean="0">
                <a:solidFill>
                  <a:srgbClr val="00B050"/>
                </a:solidFill>
              </a:rPr>
              <a:t> </a:t>
            </a:r>
            <a:r>
              <a:rPr lang="ca-ES" sz="2400" b="1" dirty="0" err="1" smtClean="0">
                <a:solidFill>
                  <a:srgbClr val="00B050"/>
                </a:solidFill>
              </a:rPr>
              <a:t>Scrum</a:t>
            </a:r>
            <a:r>
              <a:rPr lang="ca-ES" sz="2400" b="1" dirty="0" smtClean="0">
                <a:solidFill>
                  <a:srgbClr val="00B050"/>
                </a:solidFill>
              </a:rPr>
              <a:t>) (III)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L’ 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i="1" dirty="0" smtClean="0">
                <a:solidFill>
                  <a:srgbClr val="0070C0"/>
                </a:solidFill>
              </a:rPr>
              <a:t> Màster </a:t>
            </a:r>
            <a:r>
              <a:rPr lang="ca-ES" sz="2000" dirty="0" smtClean="0"/>
              <a:t>reforça la regla de què només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participa en la </a:t>
            </a:r>
            <a:r>
              <a:rPr lang="ca-ES" sz="2000" i="1" dirty="0" err="1">
                <a:solidFill>
                  <a:srgbClr val="0070C0"/>
                </a:solidFill>
              </a:rPr>
              <a:t>Daily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</a:t>
            </a:r>
            <a:r>
              <a:rPr lang="ca-ES" sz="2000" i="1" dirty="0" err="1">
                <a:solidFill>
                  <a:srgbClr val="0070C0"/>
                </a:solidFill>
              </a:rPr>
              <a:t>Daily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millora la comunicació, elimina la necessitat de tenir altres reunions, identifica i elimina impediments en el desenvolupament, destaca, facilita i promou la presa de decisions ràpida i millora el nivell de coneixement del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Team. </a:t>
            </a:r>
          </a:p>
        </p:txBody>
      </p:sp>
    </p:spTree>
    <p:extLst>
      <p:ext uri="{BB962C8B-B14F-4D97-AF65-F5344CB8AC3E}">
        <p14:creationId xmlns:p14="http://schemas.microsoft.com/office/powerpoint/2010/main" val="2346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La revisió de </a:t>
            </a:r>
            <a:r>
              <a:rPr lang="ca-ES" sz="2400" b="1" dirty="0" err="1" smtClean="0">
                <a:solidFill>
                  <a:srgbClr val="00B050"/>
                </a:solidFill>
              </a:rPr>
              <a:t>l’Sprint</a:t>
            </a:r>
            <a:r>
              <a:rPr lang="ca-ES" sz="2400" b="1" dirty="0" smtClean="0">
                <a:solidFill>
                  <a:srgbClr val="00B050"/>
                </a:solidFill>
              </a:rPr>
              <a:t> (</a:t>
            </a:r>
            <a:r>
              <a:rPr lang="ca-ES" sz="2400" b="1" dirty="0" err="1" smtClean="0">
                <a:solidFill>
                  <a:srgbClr val="00B050"/>
                </a:solidFill>
              </a:rPr>
              <a:t>Sprint</a:t>
            </a:r>
            <a:r>
              <a:rPr lang="ca-ES" sz="2400" b="1" dirty="0" smtClean="0">
                <a:solidFill>
                  <a:srgbClr val="00B050"/>
                </a:solidFill>
              </a:rPr>
              <a:t> </a:t>
            </a:r>
            <a:r>
              <a:rPr lang="ca-ES" sz="2400" b="1" dirty="0" err="1" smtClean="0">
                <a:solidFill>
                  <a:srgbClr val="00B050"/>
                </a:solidFill>
              </a:rPr>
              <a:t>Review</a:t>
            </a:r>
            <a:r>
              <a:rPr lang="ca-ES" sz="2400" b="1" dirty="0" smtClean="0">
                <a:solidFill>
                  <a:srgbClr val="00B050"/>
                </a:solidFill>
              </a:rPr>
              <a:t>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revisió del </a:t>
            </a:r>
            <a:r>
              <a:rPr lang="ca-ES" sz="2000" dirty="0" err="1" smtClean="0"/>
              <a:t>Sprint</a:t>
            </a:r>
            <a:r>
              <a:rPr lang="ca-ES" sz="2000" dirty="0" smtClean="0"/>
              <a:t> (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Review</a:t>
            </a:r>
            <a:r>
              <a:rPr lang="ca-ES" sz="2000" dirty="0" smtClean="0"/>
              <a:t>) es du a terme al final de </a:t>
            </a:r>
            <a:r>
              <a:rPr lang="ca-ES" sz="2000" dirty="0" err="1" smtClean="0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’Sprint</a:t>
            </a:r>
            <a:r>
              <a:rPr lang="ca-ES" sz="2000" dirty="0" smtClean="0"/>
              <a:t> per a poder inspeccionar l'increment, i si és necessari, per poder adaptar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Durant 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Review</a:t>
            </a:r>
            <a:r>
              <a:rPr lang="ca-ES" sz="2000" dirty="0" smtClean="0"/>
              <a:t>, </a:t>
            </a:r>
            <a:r>
              <a:rPr lang="ca-ES" sz="2000" i="1" dirty="0" err="1">
                <a:solidFill>
                  <a:srgbClr val="0070C0"/>
                </a:solidFill>
              </a:rPr>
              <a:t>l’Scrum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i les parts interessades col·laboren sobre el que s’ha realitzat durant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Aquesta és una reunió informal, i la presentació de l'Increment està pensat per obtenir retroalimentació i col·laboració.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Aquesta és una reunió de temps fixada dins el </a:t>
            </a:r>
            <a:r>
              <a:rPr lang="ca-ES" sz="2000" i="1" dirty="0" err="1">
                <a:solidFill>
                  <a:srgbClr val="0070C0"/>
                </a:solidFill>
              </a:rPr>
              <a:t>time</a:t>
            </a:r>
            <a:r>
              <a:rPr lang="ca-ES" sz="2000" i="1" dirty="0">
                <a:solidFill>
                  <a:srgbClr val="0070C0"/>
                </a:solidFill>
              </a:rPr>
              <a:t>-box</a:t>
            </a:r>
            <a:r>
              <a:rPr lang="ca-ES" sz="2000" dirty="0" smtClean="0"/>
              <a:t>, quatre hores per a un </a:t>
            </a:r>
            <a:r>
              <a:rPr lang="ca-ES" sz="2000" i="1" dirty="0" err="1">
                <a:solidFill>
                  <a:srgbClr val="0070C0"/>
                </a:solidFill>
              </a:rPr>
              <a:t>Sprin</a:t>
            </a:r>
            <a:r>
              <a:rPr lang="ca-ES" sz="2000" dirty="0" err="1" smtClean="0"/>
              <a:t>t</a:t>
            </a:r>
            <a:r>
              <a:rPr lang="ca-ES" sz="2000" dirty="0" smtClean="0"/>
              <a:t> d’un mes;  per </a:t>
            </a:r>
            <a:r>
              <a:rPr lang="ca-ES" sz="2000" dirty="0"/>
              <a:t>a </a:t>
            </a:r>
            <a:r>
              <a:rPr lang="ca-ES" sz="2000" i="1" dirty="0" err="1">
                <a:solidFill>
                  <a:srgbClr val="0070C0"/>
                </a:solidFill>
              </a:rPr>
              <a:t>Sprints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de dues setmanes tenen una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Review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de dues hores.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Review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inclou els següents elements: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Els </a:t>
            </a:r>
            <a:r>
              <a:rPr lang="ca-ES" sz="2000" dirty="0" err="1" smtClean="0"/>
              <a:t>asistents</a:t>
            </a:r>
            <a:r>
              <a:rPr lang="ca-ES" sz="2000" dirty="0" smtClean="0"/>
              <a:t> són l’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, i aquells interessats invitats pel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que aquest consideri importats pel projecte.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explica quins elements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estan en estat </a:t>
            </a:r>
            <a:r>
              <a:rPr lang="ca-ES" sz="2000" i="1" dirty="0" err="1">
                <a:solidFill>
                  <a:srgbClr val="0070C0"/>
                </a:solidFill>
              </a:rPr>
              <a:t>Done</a:t>
            </a:r>
            <a:r>
              <a:rPr lang="ca-ES" sz="2000" i="1" dirty="0"/>
              <a:t> </a:t>
            </a:r>
            <a:r>
              <a:rPr lang="ca-ES" sz="2000" dirty="0" smtClean="0"/>
              <a:t>i quins no.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487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La revisió de </a:t>
            </a:r>
            <a:r>
              <a:rPr lang="ca-ES" sz="2400" b="1" dirty="0" err="1" smtClean="0">
                <a:solidFill>
                  <a:srgbClr val="00B050"/>
                </a:solidFill>
              </a:rPr>
              <a:t>l’Sprint</a:t>
            </a:r>
            <a:r>
              <a:rPr lang="ca-ES" sz="2400" b="1" dirty="0" smtClean="0">
                <a:solidFill>
                  <a:srgbClr val="00B050"/>
                </a:solidFill>
              </a:rPr>
              <a:t> (</a:t>
            </a:r>
            <a:r>
              <a:rPr lang="ca-ES" sz="2400" b="1" dirty="0" err="1" smtClean="0">
                <a:solidFill>
                  <a:srgbClr val="00B050"/>
                </a:solidFill>
              </a:rPr>
              <a:t>Sprint</a:t>
            </a:r>
            <a:r>
              <a:rPr lang="ca-ES" sz="2400" b="1" dirty="0" smtClean="0">
                <a:solidFill>
                  <a:srgbClr val="00B050"/>
                </a:solidFill>
              </a:rPr>
              <a:t> </a:t>
            </a:r>
            <a:r>
              <a:rPr lang="ca-ES" sz="2400" b="1" dirty="0" err="1" smtClean="0">
                <a:solidFill>
                  <a:srgbClr val="00B050"/>
                </a:solidFill>
              </a:rPr>
              <a:t>Review</a:t>
            </a:r>
            <a:r>
              <a:rPr lang="ca-ES" sz="2400" b="1" dirty="0" smtClean="0">
                <a:solidFill>
                  <a:srgbClr val="00B050"/>
                </a:solidFill>
              </a:rPr>
              <a:t>) (II)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Developement</a:t>
            </a:r>
            <a:r>
              <a:rPr lang="ca-ES" sz="2000" i="1" dirty="0" smtClean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parla i analitza el que va sortir bé durant 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, quins problemes han sorgit, i com es varen solucionar els problemes.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Developement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 demostra el treball està en estat </a:t>
            </a:r>
            <a:r>
              <a:rPr lang="ca-ES" sz="2000" i="1" dirty="0" err="1">
                <a:solidFill>
                  <a:srgbClr val="0070C0"/>
                </a:solidFill>
              </a:rPr>
              <a:t>Done</a:t>
            </a:r>
            <a:r>
              <a:rPr lang="ca-ES" sz="2000" dirty="0" smtClean="0"/>
              <a:t> i respon a les preguntes sobre l'increment.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exposa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tal com està.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Tot el grup col·labora en què fer a continuació, per tal que 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Review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proporcioni informació valuosa en les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Planning </a:t>
            </a:r>
            <a:r>
              <a:rPr lang="ca-ES" sz="2000" i="1" dirty="0" err="1">
                <a:solidFill>
                  <a:srgbClr val="0070C0"/>
                </a:solidFill>
              </a:rPr>
              <a:t>Meetings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posteriors.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Es realitza una revisió de la línia de temps, pressupost, capacitats potencials i mercat per la pròxima entrega prevista del producte</a:t>
            </a:r>
            <a:r>
              <a:rPr lang="es-ES" sz="2000" dirty="0"/>
              <a:t>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ca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1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61973"/>
            <a:ext cx="93726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La revisió de </a:t>
            </a:r>
            <a:r>
              <a:rPr lang="ca-ES" sz="2400" b="1" dirty="0" err="1" smtClean="0">
                <a:solidFill>
                  <a:srgbClr val="00B050"/>
                </a:solidFill>
              </a:rPr>
              <a:t>l’Sprint</a:t>
            </a:r>
            <a:r>
              <a:rPr lang="ca-ES" sz="2400" b="1" dirty="0" smtClean="0">
                <a:solidFill>
                  <a:srgbClr val="00B050"/>
                </a:solidFill>
              </a:rPr>
              <a:t> (</a:t>
            </a:r>
            <a:r>
              <a:rPr lang="ca-ES" sz="2400" b="1" dirty="0" err="1" smtClean="0">
                <a:solidFill>
                  <a:srgbClr val="00B050"/>
                </a:solidFill>
              </a:rPr>
              <a:t>Sprint</a:t>
            </a:r>
            <a:r>
              <a:rPr lang="ca-ES" sz="2400" b="1" dirty="0" smtClean="0">
                <a:solidFill>
                  <a:srgbClr val="00B050"/>
                </a:solidFill>
              </a:rPr>
              <a:t> </a:t>
            </a:r>
            <a:r>
              <a:rPr lang="ca-ES" sz="2400" b="1" dirty="0" err="1" smtClean="0">
                <a:solidFill>
                  <a:srgbClr val="00B050"/>
                </a:solidFill>
              </a:rPr>
              <a:t>Review</a:t>
            </a:r>
            <a:r>
              <a:rPr lang="ca-ES" sz="2400" b="1" dirty="0" smtClean="0">
                <a:solidFill>
                  <a:srgbClr val="00B050"/>
                </a:solidFill>
              </a:rPr>
              <a:t>) (III)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resultat de la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Review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una revisió del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Backlog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que defineix probablement els elements del  pròxim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del </a:t>
            </a:r>
            <a:r>
              <a:rPr lang="ca-ES" sz="2000" dirty="0"/>
              <a:t>pròxim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En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</a:t>
            </a:r>
            <a:r>
              <a:rPr lang="ca-ES" sz="2000" dirty="0" err="1" smtClean="0"/>
              <a:t>klog</a:t>
            </a:r>
            <a:r>
              <a:rPr lang="ca-ES" sz="2000" dirty="0" smtClean="0"/>
              <a:t> és possible que hi hagi un reajustament per conèixer noves oportunitats.</a:t>
            </a:r>
          </a:p>
        </p:txBody>
      </p:sp>
    </p:spTree>
    <p:extLst>
      <p:ext uri="{BB962C8B-B14F-4D97-AF65-F5344CB8AC3E}">
        <p14:creationId xmlns:p14="http://schemas.microsoft.com/office/powerpoint/2010/main" val="21708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1023" y="1061972"/>
            <a:ext cx="93726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B050"/>
                </a:solidFill>
              </a:rPr>
              <a:t>La Retrospectiva de </a:t>
            </a:r>
            <a:r>
              <a:rPr lang="es-ES" sz="2400" b="1" dirty="0" err="1" smtClean="0">
                <a:solidFill>
                  <a:srgbClr val="00B050"/>
                </a:solidFill>
              </a:rPr>
              <a:t>l’Sprint</a:t>
            </a:r>
            <a:r>
              <a:rPr lang="es-ES" sz="2400" b="1" dirty="0" smtClean="0">
                <a:solidFill>
                  <a:srgbClr val="00B050"/>
                </a:solidFill>
              </a:rPr>
              <a:t> (</a:t>
            </a:r>
            <a:r>
              <a:rPr lang="es-ES" sz="2400" b="1" i="1" dirty="0" smtClean="0">
                <a:solidFill>
                  <a:srgbClr val="00B050"/>
                </a:solidFill>
              </a:rPr>
              <a:t>Sprint </a:t>
            </a:r>
            <a:r>
              <a:rPr lang="es-ES" sz="2400" b="1" i="1" dirty="0" err="1" smtClean="0">
                <a:solidFill>
                  <a:srgbClr val="00B050"/>
                </a:solidFill>
              </a:rPr>
              <a:t>Retrospective</a:t>
            </a:r>
            <a:r>
              <a:rPr lang="es-ES" sz="2400" b="1" dirty="0" smtClean="0">
                <a:solidFill>
                  <a:srgbClr val="00B050"/>
                </a:solidFill>
              </a:rPr>
              <a:t>)</a:t>
            </a:r>
            <a:endParaRPr lang="es-ES" sz="2400" b="1" dirty="0">
              <a:solidFill>
                <a:srgbClr val="00B05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Retrospective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una oportunitat per l’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d’inspeccionar-se i per poder crear un pla de millores per ser abordades durant el pròxim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.</a:t>
            </a:r>
            <a:r>
              <a:rPr lang="ca-ES" sz="2000" dirty="0" smtClean="0"/>
              <a:t>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Retrospective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es produeix després de 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Review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i abans de 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Planning Meeting.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És una reunió fixada (</a:t>
            </a:r>
            <a:r>
              <a:rPr lang="ca-ES" sz="2000" i="1" dirty="0" err="1">
                <a:solidFill>
                  <a:srgbClr val="0070C0"/>
                </a:solidFill>
              </a:rPr>
              <a:t>Time-Boxed</a:t>
            </a:r>
            <a:r>
              <a:rPr lang="ca-ES" sz="2000" dirty="0" smtClean="0"/>
              <a:t>) a tres hores de duració en </a:t>
            </a:r>
            <a:r>
              <a:rPr lang="ca-ES" sz="2000" i="1" dirty="0" err="1">
                <a:solidFill>
                  <a:srgbClr val="0070C0"/>
                </a:solidFill>
              </a:rPr>
              <a:t>Sprints</a:t>
            </a:r>
            <a:r>
              <a:rPr lang="ca-ES" sz="2000" dirty="0" smtClean="0"/>
              <a:t> d’un mes.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s’assegura que la reunió és dugui a terme i que els assistents entenguin el seu propòsit.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ensenya a tots a mantenir els esdeveniments dins del temps fixat.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err="1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participa en la reunió com un membre de l’equip ja que la responsabilitat del procés , recau sobre ell.</a:t>
            </a:r>
          </a:p>
        </p:txBody>
      </p:sp>
    </p:spTree>
    <p:extLst>
      <p:ext uri="{BB962C8B-B14F-4D97-AF65-F5344CB8AC3E}">
        <p14:creationId xmlns:p14="http://schemas.microsoft.com/office/powerpoint/2010/main" val="23306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668539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endParaRPr lang="ca-ES"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948146" y="1219202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smtClean="0">
                <a:solidFill>
                  <a:srgbClr val="0070C0"/>
                </a:solidFill>
              </a:rPr>
              <a:t>Que veurem?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ca-ES" sz="2000" b="1" dirty="0" err="1">
                <a:solidFill>
                  <a:srgbClr val="0070C0"/>
                </a:solidFill>
              </a:rPr>
              <a:t>Scrum</a:t>
            </a:r>
            <a:r>
              <a:rPr lang="ca-ES" sz="2000" b="1" dirty="0">
                <a:solidFill>
                  <a:srgbClr val="0070C0"/>
                </a:solidFill>
              </a:rPr>
              <a:t> </a:t>
            </a:r>
            <a:r>
              <a:rPr lang="ca-ES" sz="2000" b="1" dirty="0" err="1">
                <a:solidFill>
                  <a:srgbClr val="0070C0"/>
                </a:solidFill>
              </a:rPr>
              <a:t>Artifacts</a:t>
            </a:r>
            <a:r>
              <a:rPr lang="ca-ES" sz="2000" b="1" dirty="0">
                <a:solidFill>
                  <a:srgbClr val="0070C0"/>
                </a:solidFill>
              </a:rPr>
              <a:t> </a:t>
            </a:r>
            <a:endParaRPr lang="ca-ES" sz="20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romanUcPeriod"/>
            </a:pPr>
            <a:r>
              <a:rPr lang="ca-ES" sz="2000" b="1" dirty="0" err="1" smtClean="0">
                <a:solidFill>
                  <a:srgbClr val="0070C0"/>
                </a:solidFill>
              </a:rPr>
              <a:t>Product</a:t>
            </a:r>
            <a:r>
              <a:rPr lang="ca-ES" sz="2000" b="1" dirty="0" smtClean="0">
                <a:solidFill>
                  <a:srgbClr val="0070C0"/>
                </a:solidFill>
              </a:rPr>
              <a:t> </a:t>
            </a:r>
            <a:r>
              <a:rPr lang="ca-ES" sz="2000" b="1" dirty="0" err="1" smtClean="0">
                <a:solidFill>
                  <a:srgbClr val="0070C0"/>
                </a:solidFill>
              </a:rPr>
              <a:t>backlog</a:t>
            </a:r>
            <a:r>
              <a:rPr lang="ca-ES" sz="2000" b="1" dirty="0" smtClean="0">
                <a:solidFill>
                  <a:srgbClr val="0070C0"/>
                </a:solidFill>
              </a:rPr>
              <a:t>	</a:t>
            </a:r>
            <a:endParaRPr lang="ca-ES" sz="2000" b="1" dirty="0" smtClean="0">
              <a:solidFill>
                <a:srgbClr val="0070C0"/>
              </a:solidFill>
            </a:endParaRPr>
          </a:p>
        </p:txBody>
      </p:sp>
      <p:sp>
        <p:nvSpPr>
          <p:cNvPr id="25" name="object 47"/>
          <p:cNvSpPr txBox="1"/>
          <p:nvPr/>
        </p:nvSpPr>
        <p:spPr>
          <a:xfrm>
            <a:off x="2222500" y="577850"/>
            <a:ext cx="7084640" cy="19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sz="1600" b="1" spc="-4" dirty="0">
                <a:solidFill>
                  <a:schemeClr val="bg1"/>
                </a:solidFill>
                <a:latin typeface="Arial"/>
                <a:cs typeface="Arial"/>
              </a:rPr>
              <a:t>Gestió de projectes amb metodologies «</a:t>
            </a:r>
            <a:r>
              <a:rPr lang="ca-ES" sz="1600" b="1" spc="-4" dirty="0" err="1">
                <a:solidFill>
                  <a:schemeClr val="bg1"/>
                </a:solidFill>
                <a:latin typeface="Arial"/>
                <a:cs typeface="Arial"/>
              </a:rPr>
              <a:t>Agile</a:t>
            </a:r>
            <a:r>
              <a:rPr lang="ca-ES" sz="1600" b="1" spc="-4" dirty="0">
                <a:solidFill>
                  <a:schemeClr val="bg1"/>
                </a:solidFill>
                <a:latin typeface="Arial"/>
                <a:cs typeface="Arial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179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1023" y="1061972"/>
            <a:ext cx="93726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B050"/>
                </a:solidFill>
              </a:rPr>
              <a:t>La Retrospectiva de </a:t>
            </a:r>
            <a:r>
              <a:rPr lang="es-ES" sz="2400" b="1" dirty="0" err="1" smtClean="0">
                <a:solidFill>
                  <a:srgbClr val="00B050"/>
                </a:solidFill>
              </a:rPr>
              <a:t>l’Sprint</a:t>
            </a:r>
            <a:r>
              <a:rPr lang="es-ES" sz="2400" b="1" dirty="0" smtClean="0">
                <a:solidFill>
                  <a:srgbClr val="00B050"/>
                </a:solidFill>
              </a:rPr>
              <a:t> (</a:t>
            </a:r>
            <a:r>
              <a:rPr lang="es-ES" sz="2400" b="1" i="1" dirty="0" smtClean="0">
                <a:solidFill>
                  <a:srgbClr val="00B050"/>
                </a:solidFill>
              </a:rPr>
              <a:t>Sprint </a:t>
            </a:r>
            <a:r>
              <a:rPr lang="es-ES" sz="2400" b="1" i="1" dirty="0" err="1" smtClean="0">
                <a:solidFill>
                  <a:srgbClr val="00B050"/>
                </a:solidFill>
              </a:rPr>
              <a:t>Retrospective</a:t>
            </a:r>
            <a:r>
              <a:rPr lang="es-ES" sz="2400" b="1" dirty="0" smtClean="0">
                <a:solidFill>
                  <a:srgbClr val="00B050"/>
                </a:solidFill>
              </a:rPr>
              <a:t>) (II)</a:t>
            </a:r>
            <a:endParaRPr lang="es-ES" sz="2400" b="1" dirty="0">
              <a:solidFill>
                <a:srgbClr val="00B05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objectius de la </a:t>
            </a:r>
            <a:r>
              <a:rPr lang="ca-ES" sz="2000" i="1" dirty="0" err="1" smtClean="0">
                <a:solidFill>
                  <a:srgbClr val="0070C0"/>
                </a:solidFill>
              </a:rPr>
              <a:t>Sprint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Retrospective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son els següents: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Inspeccionar com ha anat l’últim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pel que fa a l’equip, les relacions, processos i les eines.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Per identificar i ordenar els elements que van anar bé i el que és potencialment millorable.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Crear un pla d‘ implementació per a les millores mentre </a:t>
            </a:r>
            <a:r>
              <a:rPr lang="ca-ES" sz="2000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’Scrum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realitza la seves tasques.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’Scrum</a:t>
            </a:r>
            <a:r>
              <a:rPr lang="ca-ES" sz="2000" i="1" dirty="0">
                <a:solidFill>
                  <a:srgbClr val="0070C0"/>
                </a:solidFill>
              </a:rPr>
              <a:t> Màster </a:t>
            </a:r>
            <a:r>
              <a:rPr lang="ca-ES" sz="2000" dirty="0" smtClean="0"/>
              <a:t>encoratja a </a:t>
            </a:r>
            <a:r>
              <a:rPr lang="ca-ES" sz="2000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’Scrum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per millorar de forma continua dins del marc de treball (</a:t>
            </a:r>
            <a:r>
              <a:rPr lang="ca-ES" sz="2000" i="1" dirty="0" err="1">
                <a:solidFill>
                  <a:srgbClr val="0070C0"/>
                </a:solidFill>
              </a:rPr>
              <a:t>Framework</a:t>
            </a:r>
            <a:r>
              <a:rPr lang="ca-ES" sz="2000" dirty="0" smtClean="0"/>
              <a:t>) de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dirty="0" smtClean="0"/>
              <a:t> en el tot el seu procés de desenvolupament i en possibles pràctiques per fer-ho més eficaç i eficient en el pròxim </a:t>
            </a:r>
            <a:r>
              <a:rPr lang="ca-ES" sz="2000" dirty="0" err="1" smtClean="0"/>
              <a:t>Sprint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Durant cada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Retrospective</a:t>
            </a:r>
            <a:r>
              <a:rPr lang="ca-ES" sz="2000" dirty="0" smtClean="0"/>
              <a:t>, </a:t>
            </a:r>
            <a:r>
              <a:rPr lang="ca-ES" sz="2000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’Scrum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planeja maneres d'augmentar la qualitat del producte mitjançant l'adaptació de la </a:t>
            </a:r>
            <a:r>
              <a:rPr lang="ca-ES" sz="2000" i="1" dirty="0" err="1">
                <a:solidFill>
                  <a:srgbClr val="0070C0"/>
                </a:solidFill>
              </a:rPr>
              <a:t>Definition</a:t>
            </a:r>
            <a:r>
              <a:rPr lang="ca-ES" sz="2000" i="1" dirty="0">
                <a:solidFill>
                  <a:srgbClr val="0070C0"/>
                </a:solidFill>
              </a:rPr>
              <a:t> of </a:t>
            </a:r>
            <a:r>
              <a:rPr lang="ca-ES" sz="2000" i="1" dirty="0" err="1">
                <a:solidFill>
                  <a:srgbClr val="0070C0"/>
                </a:solidFill>
              </a:rPr>
              <a:t>Done</a:t>
            </a:r>
            <a:r>
              <a:rPr lang="ca-ES" sz="2000" dirty="0" smtClean="0"/>
              <a:t>, i segons s'escaigui.</a:t>
            </a:r>
          </a:p>
        </p:txBody>
      </p:sp>
    </p:spTree>
    <p:extLst>
      <p:ext uri="{BB962C8B-B14F-4D97-AF65-F5344CB8AC3E}">
        <p14:creationId xmlns:p14="http://schemas.microsoft.com/office/powerpoint/2010/main" val="25637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1023" y="1061972"/>
            <a:ext cx="9372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La Retrospectiva de </a:t>
            </a:r>
            <a:r>
              <a:rPr lang="ca-ES" sz="2400" b="1" dirty="0" err="1" smtClean="0">
                <a:solidFill>
                  <a:srgbClr val="00B050"/>
                </a:solidFill>
              </a:rPr>
              <a:t>l’Sprint</a:t>
            </a:r>
            <a:r>
              <a:rPr lang="ca-ES" sz="2400" b="1" dirty="0" smtClean="0">
                <a:solidFill>
                  <a:srgbClr val="00B050"/>
                </a:solidFill>
              </a:rPr>
              <a:t> (</a:t>
            </a:r>
            <a:r>
              <a:rPr lang="ca-ES" sz="2400" b="1" i="1" dirty="0" err="1" smtClean="0">
                <a:solidFill>
                  <a:srgbClr val="00B050"/>
                </a:solidFill>
              </a:rPr>
              <a:t>Sprint</a:t>
            </a:r>
            <a:r>
              <a:rPr lang="ca-ES" sz="2400" b="1" i="1" dirty="0" smtClean="0">
                <a:solidFill>
                  <a:srgbClr val="00B050"/>
                </a:solidFill>
              </a:rPr>
              <a:t> </a:t>
            </a:r>
            <a:r>
              <a:rPr lang="ca-ES" sz="2400" b="1" i="1" dirty="0" err="1" smtClean="0">
                <a:solidFill>
                  <a:srgbClr val="00B050"/>
                </a:solidFill>
              </a:rPr>
              <a:t>Retrospective</a:t>
            </a:r>
            <a:r>
              <a:rPr lang="ca-ES" sz="2400" b="1" dirty="0" smtClean="0">
                <a:solidFill>
                  <a:srgbClr val="00B050"/>
                </a:solidFill>
              </a:rPr>
              <a:t>) </a:t>
            </a:r>
            <a:r>
              <a:rPr lang="es-ES" sz="2400" b="1" dirty="0" smtClean="0">
                <a:solidFill>
                  <a:srgbClr val="00B050"/>
                </a:solidFill>
              </a:rPr>
              <a:t>(III)</a:t>
            </a:r>
            <a:endParaRPr lang="es-ES" sz="2400" b="1" dirty="0">
              <a:solidFill>
                <a:srgbClr val="00B05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Al final </a:t>
            </a:r>
            <a:r>
              <a:rPr lang="ca-ES" sz="2000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Retrospective</a:t>
            </a:r>
            <a:r>
              <a:rPr lang="ca-ES" sz="2000" dirty="0" smtClean="0"/>
              <a:t>, </a:t>
            </a:r>
            <a:r>
              <a:rPr lang="ca-ES" sz="2000" i="1" dirty="0" err="1">
                <a:solidFill>
                  <a:srgbClr val="0070C0"/>
                </a:solidFill>
              </a:rPr>
              <a:t>l’Scrum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ha identificat millores que implementarà en el pròxim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L'aplicació d'aquestes millores en el pròxim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dirty="0" smtClean="0"/>
              <a:t> és l’adaptació a la inspecció de </a:t>
            </a:r>
            <a:r>
              <a:rPr lang="ca-ES" sz="2000" dirty="0" err="1"/>
              <a:t>l</a:t>
            </a:r>
            <a:r>
              <a:rPr lang="ca-ES" sz="2000" i="1" dirty="0" err="1">
                <a:solidFill>
                  <a:srgbClr val="0070C0"/>
                </a:solidFill>
              </a:rPr>
              <a:t>’Scrum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en si mateix.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Encara que les millores es poden implementar en qualsevol moment, la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Retrospective</a:t>
            </a:r>
            <a:r>
              <a:rPr lang="ca-ES" sz="2000" dirty="0" smtClean="0"/>
              <a:t> proporciona una oportunitat, un esdeveniment formal, per centrar-se en la inspecció i l’adaptació.</a:t>
            </a:r>
          </a:p>
        </p:txBody>
      </p:sp>
    </p:spTree>
    <p:extLst>
      <p:ext uri="{BB962C8B-B14F-4D97-AF65-F5344CB8AC3E}">
        <p14:creationId xmlns:p14="http://schemas.microsoft.com/office/powerpoint/2010/main" val="38203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92170"/>
            <a:ext cx="93726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ca-ES" sz="2800" b="1" dirty="0" smtClean="0">
                <a:solidFill>
                  <a:srgbClr val="0070C0"/>
                </a:solidFill>
              </a:rPr>
              <a:t>Els Artefactes de </a:t>
            </a:r>
            <a:r>
              <a:rPr lang="ca-ES" sz="2800" b="1" dirty="0" err="1" smtClean="0">
                <a:solidFill>
                  <a:srgbClr val="0070C0"/>
                </a:solidFill>
              </a:rPr>
              <a:t>Scrum</a:t>
            </a:r>
            <a:r>
              <a:rPr lang="ca-ES" sz="2800" b="1" dirty="0" smtClean="0">
                <a:solidFill>
                  <a:srgbClr val="0070C0"/>
                </a:solidFill>
              </a:rPr>
              <a:t> (</a:t>
            </a:r>
            <a:r>
              <a:rPr lang="ca-ES" sz="2800" b="1" dirty="0" err="1" smtClean="0">
                <a:solidFill>
                  <a:srgbClr val="0070C0"/>
                </a:solidFill>
              </a:rPr>
              <a:t>Scrum</a:t>
            </a:r>
            <a:r>
              <a:rPr lang="ca-ES" sz="2800" b="1" dirty="0" smtClean="0">
                <a:solidFill>
                  <a:srgbClr val="0070C0"/>
                </a:solidFill>
              </a:rPr>
              <a:t> </a:t>
            </a:r>
            <a:r>
              <a:rPr lang="ca-ES" sz="2800" b="1" dirty="0" err="1" smtClean="0">
                <a:solidFill>
                  <a:srgbClr val="0070C0"/>
                </a:solidFill>
              </a:rPr>
              <a:t>Artifacts</a:t>
            </a:r>
            <a:r>
              <a:rPr lang="ca-ES" sz="2800" b="1" dirty="0" smtClean="0">
                <a:solidFill>
                  <a:srgbClr val="0070C0"/>
                </a:solidFill>
              </a:rPr>
              <a:t>)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Artifacts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representen el treball o el valor útil de diferents maneres per poder proporcionar transparència i oportunitats per a la inspecció i l'adaptació.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Artifacts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definits per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dirty="0" smtClean="0"/>
              <a:t> estan específicament dissenyats per maximitzar la transparència d'informació clau necessària per assegurar-se de que </a:t>
            </a: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dirty="0" smtClean="0"/>
              <a:t> Team té l’èxit en el lliurament d'un Increment </a:t>
            </a:r>
            <a:r>
              <a:rPr lang="ca-ES" sz="2000" i="1" dirty="0" err="1">
                <a:solidFill>
                  <a:srgbClr val="0070C0"/>
                </a:solidFill>
              </a:rPr>
              <a:t>Done</a:t>
            </a:r>
            <a:r>
              <a:rPr lang="ca-ES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42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1023" y="1061972"/>
            <a:ext cx="93726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Llista de Producte (</a:t>
            </a:r>
            <a:r>
              <a:rPr lang="ca-ES" sz="2400" b="1" i="1" dirty="0" err="1" smtClean="0">
                <a:solidFill>
                  <a:srgbClr val="00B050"/>
                </a:solidFill>
              </a:rPr>
              <a:t>Product</a:t>
            </a:r>
            <a:r>
              <a:rPr lang="ca-ES" sz="2400" b="1" i="1" dirty="0" smtClean="0">
                <a:solidFill>
                  <a:srgbClr val="00B050"/>
                </a:solidFill>
              </a:rPr>
              <a:t> </a:t>
            </a:r>
            <a:r>
              <a:rPr lang="ca-ES" sz="2400" b="1" i="1" dirty="0" err="1" smtClean="0">
                <a:solidFill>
                  <a:srgbClr val="00B050"/>
                </a:solidFill>
              </a:rPr>
              <a:t>Backlog</a:t>
            </a:r>
            <a:r>
              <a:rPr lang="ca-ES" sz="2400" b="1" dirty="0" smtClean="0">
                <a:solidFill>
                  <a:srgbClr val="00B050"/>
                </a:solidFill>
              </a:rPr>
              <a:t>)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una llista ordenada de tot el que es necessari en el producte i és l'única font de requisits per a qualsevol canvi que es faci en el producte.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el responsable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, incloent-hi el contingut, la disponibilitat i l’ordre.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mai és dona per finalitzat o complert.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desenvolupament inicial parteix dels requisits inicialment coneguts i del que millor s’hagi pogut entendre.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evoluciona de la mateixa manera que el producte i l’entorn en el qual serà utilitzat.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 </a:t>
            </a:r>
            <a:r>
              <a:rPr lang="ca-ES" sz="2000" dirty="0" smtClean="0"/>
              <a:t>és dinàmic; canvia constantment per a poder identificar lo que el producte necessita, per ser adequat, competitiu i útil.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Mentre un producte existeix,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també existeix. </a:t>
            </a:r>
          </a:p>
        </p:txBody>
      </p:sp>
    </p:spTree>
    <p:extLst>
      <p:ext uri="{BB962C8B-B14F-4D97-AF65-F5344CB8AC3E}">
        <p14:creationId xmlns:p14="http://schemas.microsoft.com/office/powerpoint/2010/main" val="31937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1023" y="1061972"/>
            <a:ext cx="93726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Llista de Producte (</a:t>
            </a:r>
            <a:r>
              <a:rPr lang="ca-ES" sz="2400" b="1" i="1" dirty="0" err="1" smtClean="0">
                <a:solidFill>
                  <a:srgbClr val="00B050"/>
                </a:solidFill>
              </a:rPr>
              <a:t>Product</a:t>
            </a:r>
            <a:r>
              <a:rPr lang="ca-ES" sz="2400" b="1" i="1" dirty="0" smtClean="0">
                <a:solidFill>
                  <a:srgbClr val="00B050"/>
                </a:solidFill>
              </a:rPr>
              <a:t> </a:t>
            </a:r>
            <a:r>
              <a:rPr lang="ca-ES" sz="2400" b="1" i="1" dirty="0" err="1" smtClean="0">
                <a:solidFill>
                  <a:srgbClr val="00B050"/>
                </a:solidFill>
              </a:rPr>
              <a:t>Backlog</a:t>
            </a:r>
            <a:r>
              <a:rPr lang="ca-ES" sz="2400" b="1" dirty="0" smtClean="0">
                <a:solidFill>
                  <a:srgbClr val="00B050"/>
                </a:solidFill>
              </a:rPr>
              <a:t>)  (II)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llista totes les característiques, les funcionalitats, els requisits, les millores i correccions que constitueixen els canvis que s’hauran de fer en el producte en les futures entregues.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elements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tenen com atributs la descripció, un ordre, l’estimació i el valor.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A mesura que un producte s'utilitza i guanya en valor, i a la vegada, el mercat proporciona feedback,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es converteix en una llista cada cop més gran i més exhaustiva.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requisits mai deixen de canviar, d’aquesta manera </a:t>
            </a:r>
            <a:r>
              <a:rPr lang="ca-ES" sz="2000" dirty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un artefacte viu.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canvis en els requisits de negoci, les condicions del mercat o tecnologia poden provocar canvis en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/>
              <a:t>.</a:t>
            </a:r>
            <a:endParaRPr lang="ca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390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1023" y="1061972"/>
            <a:ext cx="93726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Llista de Producte (</a:t>
            </a:r>
            <a:r>
              <a:rPr lang="ca-ES" sz="2400" b="1" i="1" dirty="0" err="1" smtClean="0">
                <a:solidFill>
                  <a:srgbClr val="00B050"/>
                </a:solidFill>
              </a:rPr>
              <a:t>Product</a:t>
            </a:r>
            <a:r>
              <a:rPr lang="ca-ES" sz="2400" b="1" i="1" dirty="0" smtClean="0">
                <a:solidFill>
                  <a:srgbClr val="00B050"/>
                </a:solidFill>
              </a:rPr>
              <a:t> </a:t>
            </a:r>
            <a:r>
              <a:rPr lang="ca-ES" sz="2400" b="1" i="1" dirty="0" err="1" smtClean="0">
                <a:solidFill>
                  <a:srgbClr val="00B050"/>
                </a:solidFill>
              </a:rPr>
              <a:t>Backlog</a:t>
            </a:r>
            <a:r>
              <a:rPr lang="ca-ES" sz="2400" b="1" dirty="0" smtClean="0">
                <a:solidFill>
                  <a:srgbClr val="00B050"/>
                </a:solidFill>
              </a:rPr>
              <a:t>)  (III)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Sovint per a un mateix producte, treballen junts múltiples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Teams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Per descriure el treball a realitzar sobre el producte, s’utilitza una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En aquest cas es podria utilitzar un atribut del per agrupar els element</a:t>
            </a:r>
            <a:r>
              <a:rPr lang="es-ES" sz="2000" dirty="0" smtClean="0"/>
              <a:t>s</a:t>
            </a:r>
            <a:r>
              <a:rPr lang="es-ES" sz="2000" dirty="0"/>
              <a:t>. </a:t>
            </a:r>
            <a:endParaRPr lang="es-ES" sz="2000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Refinament (</a:t>
            </a:r>
            <a:r>
              <a:rPr lang="ca-ES" sz="2000" i="1" dirty="0" err="1">
                <a:solidFill>
                  <a:srgbClr val="0070C0"/>
                </a:solidFill>
              </a:rPr>
              <a:t>Refinement</a:t>
            </a:r>
            <a:r>
              <a:rPr lang="ca-ES" sz="2000" i="1" dirty="0">
                <a:solidFill>
                  <a:srgbClr val="0070C0"/>
                </a:solidFill>
              </a:rPr>
              <a:t>)</a:t>
            </a:r>
            <a:r>
              <a:rPr lang="ca-ES" sz="2000" dirty="0" smtClean="0"/>
              <a:t> és l'acte d'afegir detall, estimacions i l'ordre en els elements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Aquest és un procés de manteniment en què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i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 col·laboren en els detalls dels elements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Durant el </a:t>
            </a:r>
            <a:r>
              <a:rPr lang="ca-ES" sz="2000" i="1" dirty="0" err="1">
                <a:solidFill>
                  <a:srgbClr val="0070C0"/>
                </a:solidFill>
              </a:rPr>
              <a:t>refinement</a:t>
            </a:r>
            <a:r>
              <a:rPr lang="ca-ES" sz="2000" dirty="0" smtClean="0"/>
              <a:t> 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, els elements es revisen i s’actualitzen.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err="1" smtClean="0"/>
              <a:t>L’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dirty="0" smtClean="0"/>
              <a:t> Team decideix com i quant es realitza el </a:t>
            </a:r>
            <a:r>
              <a:rPr lang="ca-ES" sz="2000" i="1" dirty="0" err="1">
                <a:solidFill>
                  <a:srgbClr val="0070C0"/>
                </a:solidFill>
              </a:rPr>
              <a:t>refinement</a:t>
            </a:r>
            <a:r>
              <a:rPr lang="ca-ES" sz="2000" dirty="0" smtClean="0"/>
              <a:t>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Normalment això no consumeix més del 10% del temps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.No obstant això, 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pot actualitzar en qualsevol moment </a:t>
            </a:r>
            <a:r>
              <a:rPr lang="ca-ES" sz="2000" i="1" dirty="0">
                <a:solidFill>
                  <a:srgbClr val="0070C0"/>
                </a:solidFill>
              </a:rPr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 a criteri seu</a:t>
            </a:r>
            <a:r>
              <a:rPr lang="es-E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5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1023" y="1061972"/>
            <a:ext cx="93726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rgbClr val="00B050"/>
                </a:solidFill>
              </a:rPr>
              <a:t>Llista de Producte (</a:t>
            </a:r>
            <a:r>
              <a:rPr lang="ca-ES" sz="2400" b="1" i="1" dirty="0" err="1" smtClean="0">
                <a:solidFill>
                  <a:srgbClr val="00B050"/>
                </a:solidFill>
              </a:rPr>
              <a:t>Product</a:t>
            </a:r>
            <a:r>
              <a:rPr lang="ca-ES" sz="2400" b="1" i="1" dirty="0" smtClean="0">
                <a:solidFill>
                  <a:srgbClr val="00B050"/>
                </a:solidFill>
              </a:rPr>
              <a:t> </a:t>
            </a:r>
            <a:r>
              <a:rPr lang="ca-ES" sz="2400" b="1" i="1" dirty="0" err="1" smtClean="0">
                <a:solidFill>
                  <a:srgbClr val="00B050"/>
                </a:solidFill>
              </a:rPr>
              <a:t>Backlog</a:t>
            </a:r>
            <a:r>
              <a:rPr lang="ca-ES" sz="2400" b="1" dirty="0" smtClean="0">
                <a:solidFill>
                  <a:srgbClr val="00B050"/>
                </a:solidFill>
              </a:rPr>
              <a:t>)  (IV)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elements en la part superior del 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/>
              <a:t>e</a:t>
            </a:r>
            <a:r>
              <a:rPr lang="ca-ES" sz="2000" dirty="0" smtClean="0"/>
              <a:t>stan més ben definits i amb més claredat que els elements en la part inferior.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Les estimacions més precises es fan segons a la claredat i a un major detall; com més inferiors siguin els elements, menys és el detall i la precisió.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és el responsable de totes les estimacions.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pot influenciar en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ajudant a entendre i seleccionar solucions de compromís, però les persones que realitzaran el treball són les que fan l’ última estimació</a:t>
            </a:r>
          </a:p>
        </p:txBody>
      </p:sp>
    </p:spTree>
    <p:extLst>
      <p:ext uri="{BB962C8B-B14F-4D97-AF65-F5344CB8AC3E}">
        <p14:creationId xmlns:p14="http://schemas.microsoft.com/office/powerpoint/2010/main" val="22333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184027" y="553211"/>
            <a:ext cx="8737091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529974" y="609599"/>
            <a:ext cx="432815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74071" y="1402079"/>
            <a:ext cx="900684" cy="2386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74071" y="3768852"/>
            <a:ext cx="900684" cy="3438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090304" y="667298"/>
            <a:ext cx="230469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tame</a:t>
            </a: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’I</a:t>
            </a: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màt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8900" y="3397250"/>
            <a:ext cx="3091535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err="1" smtClean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3600" b="1" spc="4" dirty="0" err="1" smtClean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3600" b="1" spc="0" dirty="0" err="1" smtClean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3600" b="1" spc="-4" dirty="0" err="1" smtClean="0">
                <a:solidFill>
                  <a:srgbClr val="000099"/>
                </a:solidFill>
                <a:latin typeface="Arial"/>
                <a:cs typeface="Arial"/>
              </a:rPr>
              <a:t>gun</a:t>
            </a:r>
            <a:r>
              <a:rPr sz="3600" b="1" spc="0" dirty="0" err="1" smtClean="0">
                <a:solidFill>
                  <a:srgbClr val="000099"/>
                </a:solidFill>
                <a:latin typeface="Arial"/>
                <a:cs typeface="Arial"/>
              </a:rPr>
              <a:t>tes</a:t>
            </a:r>
            <a:r>
              <a:rPr sz="3600" b="1" spc="0" dirty="0" smtClean="0">
                <a:solidFill>
                  <a:srgbClr val="000099"/>
                </a:solidFill>
                <a:latin typeface="Arial"/>
                <a:cs typeface="Arial"/>
              </a:rPr>
              <a:t>!!!!!</a:t>
            </a:r>
            <a:endParaRPr lang="es-ES" sz="3600" b="1" spc="0" dirty="0" smtClean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5400000">
            <a:off x="-1371449" y="3680186"/>
            <a:ext cx="5112477" cy="556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555"/>
              </a:lnSpc>
              <a:spcBef>
                <a:spcPts val="127"/>
              </a:spcBef>
            </a:pPr>
            <a:r>
              <a:rPr lang="ca-ES" b="1" spc="4" dirty="0" smtClean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ca-ES" b="1" spc="-4" dirty="0" smtClean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ca-ES" b="1" dirty="0" smtClean="0">
                <a:solidFill>
                  <a:schemeClr val="bg1"/>
                </a:solidFill>
                <a:latin typeface="Arial"/>
                <a:cs typeface="Arial"/>
              </a:rPr>
              <a:t>12 – Metodologia gestió de projectes  àgils</a:t>
            </a:r>
            <a:endParaRPr lang="ca-E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2" name="object 37"/>
          <p:cNvSpPr txBox="1"/>
          <p:nvPr/>
        </p:nvSpPr>
        <p:spPr>
          <a:xfrm>
            <a:off x="823125" y="6802586"/>
            <a:ext cx="6370495" cy="620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ct val="95825"/>
              </a:lnSpc>
              <a:spcBef>
                <a:spcPts val="1302"/>
              </a:spcBef>
            </a:pPr>
            <a:r>
              <a:rPr lang="ca-ES" sz="1100" spc="-4" dirty="0" smtClean="0">
                <a:solidFill>
                  <a:srgbClr val="003299"/>
                </a:solidFill>
                <a:latin typeface="Arial"/>
                <a:cs typeface="Arial"/>
              </a:rPr>
              <a:t>Desenvolupament d’aplicacions Web</a:t>
            </a:r>
            <a:endParaRPr lang="ca-ES" sz="1100" dirty="0" smtClean="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50"/>
              </a:spcBef>
            </a:pPr>
            <a:r>
              <a:rPr lang="ca-ES" sz="1100" spc="0" dirty="0" smtClean="0">
                <a:solidFill>
                  <a:srgbClr val="003299"/>
                </a:solidFill>
                <a:latin typeface="Arial"/>
                <a:cs typeface="Arial"/>
              </a:rPr>
              <a:t>M12 – Gestió de projectes amb </a:t>
            </a:r>
            <a:r>
              <a:rPr lang="ca-ES" sz="1100" spc="0" dirty="0" err="1" smtClean="0">
                <a:solidFill>
                  <a:srgbClr val="003299"/>
                </a:solidFill>
                <a:latin typeface="Arial"/>
                <a:cs typeface="Arial"/>
              </a:rPr>
              <a:t>Scrum</a:t>
            </a:r>
            <a:endParaRPr lang="ca-ES" sz="1100" dirty="0" smtClean="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50"/>
              </a:spcBef>
            </a:pPr>
            <a:r>
              <a:rPr lang="ca-ES" sz="1100" spc="0" dirty="0" smtClean="0">
                <a:solidFill>
                  <a:srgbClr val="003299"/>
                </a:solidFill>
                <a:latin typeface="Arial"/>
                <a:cs typeface="Arial"/>
              </a:rPr>
              <a:t>Laura Villalba Guerrero</a:t>
            </a:r>
            <a:endParaRPr lang="ca-ES" sz="1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5" name="34 Rectángulo"/>
          <p:cNvSpPr/>
          <p:nvPr/>
        </p:nvSpPr>
        <p:spPr>
          <a:xfrm>
            <a:off x="1460500" y="1187450"/>
            <a:ext cx="86868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92170"/>
            <a:ext cx="93726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a-ES" sz="2800" b="1" dirty="0" smtClean="0">
                <a:solidFill>
                  <a:srgbClr val="0070C0"/>
                </a:solidFill>
              </a:rPr>
              <a:t>Rols de </a:t>
            </a:r>
            <a:r>
              <a:rPr lang="ca-ES" sz="2800" b="1" dirty="0" err="1">
                <a:solidFill>
                  <a:srgbClr val="0070C0"/>
                </a:solidFill>
              </a:rPr>
              <a:t>S</a:t>
            </a:r>
            <a:r>
              <a:rPr lang="ca-ES" sz="2800" b="1" dirty="0" err="1" smtClean="0">
                <a:solidFill>
                  <a:srgbClr val="0070C0"/>
                </a:solidFill>
              </a:rPr>
              <a:t>crum</a:t>
            </a:r>
            <a:endParaRPr lang="ca-ES" sz="2800" b="1" dirty="0" smtClean="0">
              <a:solidFill>
                <a:srgbClr val="0070C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/>
              <a:t>En </a:t>
            </a:r>
            <a:r>
              <a:rPr lang="ca-ES" sz="2000" dirty="0" err="1"/>
              <a:t>Scrum</a:t>
            </a:r>
            <a:r>
              <a:rPr lang="ca-ES" sz="2000" dirty="0"/>
              <a:t>, l'equip de persones que són responsables de crear la solució són usualment coneguts com a "Porcs" (</a:t>
            </a:r>
            <a:r>
              <a:rPr lang="ca-ES" sz="2000" dirty="0" err="1"/>
              <a:t>Pigs</a:t>
            </a:r>
            <a:r>
              <a:rPr lang="ca-ES" sz="2000" dirty="0"/>
              <a:t>). </a:t>
            </a:r>
            <a:r>
              <a:rPr lang="ca-ES" sz="2000" dirty="0" smtClean="0"/>
              <a:t>Fa referència al següent acudit!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ca-ES" sz="2000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ca-ES" sz="2000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ca-ES" sz="2000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ca-ES" sz="2000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ca-ES" sz="2000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ca-ES" sz="2000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ca-ES" sz="2000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Llavors </a:t>
            </a:r>
            <a:r>
              <a:rPr lang="ca-ES" sz="2000" dirty="0"/>
              <a:t>tenim als </a:t>
            </a:r>
            <a:r>
              <a:rPr lang="ca-ES" sz="2000" i="1" dirty="0" err="1" smtClean="0">
                <a:solidFill>
                  <a:srgbClr val="0070C0"/>
                </a:solidFill>
              </a:rPr>
              <a:t>Scrum</a:t>
            </a:r>
            <a:r>
              <a:rPr lang="ca-ES" sz="2000" i="1" dirty="0" smtClean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, </a:t>
            </a:r>
            <a:r>
              <a:rPr lang="ca-ES" sz="2000" dirty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dirty="0"/>
              <a:t>i </a:t>
            </a:r>
            <a:r>
              <a:rPr lang="ca-ES" sz="2000" dirty="0" smtClean="0"/>
              <a:t>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Owner</a:t>
            </a:r>
            <a:r>
              <a:rPr lang="ca-ES" sz="2000" dirty="0" smtClean="0"/>
              <a:t>, </a:t>
            </a:r>
            <a:r>
              <a:rPr lang="ca-ES" sz="2000" dirty="0"/>
              <a:t>que estan compromesos a construir programari de manera freqüent i regular. </a:t>
            </a:r>
            <a:endParaRPr lang="ca-ES" sz="2000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0" y="2453258"/>
            <a:ext cx="8469250" cy="29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41946"/>
            <a:ext cx="9372600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a-ES" sz="2800" b="1" dirty="0" smtClean="0">
                <a:solidFill>
                  <a:srgbClr val="0070C0"/>
                </a:solidFill>
              </a:rPr>
              <a:t>Rols de </a:t>
            </a:r>
            <a:r>
              <a:rPr lang="ca-ES" sz="2800" b="1" dirty="0" err="1" smtClean="0">
                <a:solidFill>
                  <a:srgbClr val="0070C0"/>
                </a:solidFill>
              </a:rPr>
              <a:t>Scrum</a:t>
            </a:r>
            <a:r>
              <a:rPr lang="ca-ES" sz="2800" b="1" dirty="0" smtClean="0">
                <a:solidFill>
                  <a:srgbClr val="0070C0"/>
                </a:solidFill>
              </a:rPr>
              <a:t> (II)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Qualsevol </a:t>
            </a:r>
            <a:r>
              <a:rPr lang="ca-ES" sz="2000" dirty="0"/>
              <a:t>un altre pot estar interessat en el projecte però, en realitat, és irrellevant ja que si el projecte falla no eren porcs, i per tant no estaven compromesos a </a:t>
            </a:r>
            <a:r>
              <a:rPr lang="ca-ES" sz="2000" dirty="0" smtClean="0"/>
              <a:t>fer-ho.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</a:t>
            </a:r>
            <a:r>
              <a:rPr lang="ca-ES" sz="2000" dirty="0"/>
              <a:t>"pollastres" poden ser </a:t>
            </a:r>
            <a:r>
              <a:rPr lang="ca-ES" sz="2000" i="1" dirty="0" err="1">
                <a:solidFill>
                  <a:srgbClr val="0070C0"/>
                </a:solidFill>
              </a:rPr>
              <a:t>stakeholders</a:t>
            </a:r>
            <a:r>
              <a:rPr lang="ca-ES" sz="2000" dirty="0"/>
              <a:t>, usuaris, arquitectes i altres persones que puguin estar interessades en el projecte, i que l'interès del qual puguin atemptar contra el lliurament de programari.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Una </a:t>
            </a:r>
            <a:r>
              <a:rPr lang="ca-ES" sz="2000" dirty="0"/>
              <a:t>de les característiques claus d'un procés àgil és involucrar als usuaris, negoci i </a:t>
            </a:r>
            <a:r>
              <a:rPr lang="ca-ES" sz="2000" i="1" dirty="0" err="1">
                <a:solidFill>
                  <a:srgbClr val="0070C0"/>
                </a:solidFill>
              </a:rPr>
              <a:t>stakeholders</a:t>
            </a:r>
            <a:r>
              <a:rPr lang="ca-ES" sz="2000" dirty="0"/>
              <a:t> i fer-los part del procés. És essencial que estiguin involucrats i donin el seu feedback dels increments resultants dels </a:t>
            </a:r>
            <a:r>
              <a:rPr lang="ca-ES" sz="2000" dirty="0" err="1"/>
              <a:t>Sprints</a:t>
            </a:r>
            <a:r>
              <a:rPr lang="ca-ES" sz="2000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ca-ES" sz="2400" b="1" dirty="0" smtClean="0">
                <a:solidFill>
                  <a:srgbClr val="00B050"/>
                </a:solidFill>
              </a:rPr>
              <a:t>Rols «</a:t>
            </a:r>
            <a:r>
              <a:rPr lang="ca-ES" sz="2400" b="1" dirty="0" err="1" smtClean="0">
                <a:solidFill>
                  <a:srgbClr val="00B050"/>
                </a:solidFill>
              </a:rPr>
              <a:t>pig</a:t>
            </a:r>
            <a:r>
              <a:rPr lang="ca-ES" sz="2400" b="1" dirty="0" smtClean="0">
                <a:solidFill>
                  <a:srgbClr val="00B050"/>
                </a:solidFill>
              </a:rPr>
              <a:t>»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porcs són els que realment estan compromesos amb el projecte i el procés de </a:t>
            </a:r>
            <a:r>
              <a:rPr lang="ca-ES" sz="2000" dirty="0" err="1" smtClean="0"/>
              <a:t>Scrum</a:t>
            </a:r>
            <a:r>
              <a:rPr lang="ca-ES" sz="2000" dirty="0" smtClean="0"/>
              <a:t>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Owner</a:t>
            </a:r>
            <a:r>
              <a:rPr lang="ca-ES" sz="2000" i="1" dirty="0" smtClean="0">
                <a:solidFill>
                  <a:srgbClr val="0070C0"/>
                </a:solidFill>
              </a:rPr>
              <a:t>  </a:t>
            </a:r>
            <a:r>
              <a:rPr lang="ca-ES" sz="2000" dirty="0" smtClean="0">
                <a:sym typeface="Wingdings" pitchFamily="2" charset="2"/>
              </a:rPr>
              <a:t> Representant del client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i="1" dirty="0" err="1">
                <a:solidFill>
                  <a:srgbClr val="0070C0"/>
                </a:solidFill>
                <a:sym typeface="Wingdings" pitchFamily="2" charset="2"/>
              </a:rPr>
              <a:t>Scrum</a:t>
            </a:r>
            <a:r>
              <a:rPr lang="ca-ES" sz="20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ca-ES" sz="2000" i="1" dirty="0" err="1">
                <a:solidFill>
                  <a:srgbClr val="0070C0"/>
                </a:solidFill>
                <a:sym typeface="Wingdings" pitchFamily="2" charset="2"/>
              </a:rPr>
              <a:t>Master</a:t>
            </a:r>
            <a:r>
              <a:rPr lang="ca-ES" sz="20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ca-ES" sz="2000" dirty="0">
                <a:sym typeface="Wingdings" pitchFamily="2" charset="2"/>
              </a:rPr>
              <a:t> el facilitador de </a:t>
            </a:r>
            <a:r>
              <a:rPr lang="ca-ES" sz="2000" dirty="0" err="1">
                <a:sym typeface="Wingdings" pitchFamily="2" charset="2"/>
              </a:rPr>
              <a:t>Scrum</a:t>
            </a:r>
            <a:r>
              <a:rPr lang="ca-ES" sz="2000" dirty="0">
                <a:sym typeface="Wingdings" pitchFamily="2" charset="2"/>
              </a:rPr>
              <a:t>, assegura i guia en el procés de </a:t>
            </a:r>
            <a:r>
              <a:rPr lang="ca-ES" sz="2000" dirty="0" err="1">
                <a:sym typeface="Wingdings" pitchFamily="2" charset="2"/>
              </a:rPr>
              <a:t>Scrum</a:t>
            </a:r>
            <a:r>
              <a:rPr lang="ca-ES" sz="2000" dirty="0">
                <a:sym typeface="Wingdings" pitchFamily="2" charset="2"/>
              </a:rPr>
              <a:t>, i lleva </a:t>
            </a:r>
            <a:r>
              <a:rPr lang="ca-ES" sz="2000" dirty="0" smtClean="0">
                <a:sym typeface="Wingdings" pitchFamily="2" charset="2"/>
              </a:rPr>
              <a:t>dificultats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i="1" dirty="0">
                <a:solidFill>
                  <a:srgbClr val="0070C0"/>
                </a:solidFill>
                <a:sym typeface="Wingdings" pitchFamily="2" charset="2"/>
              </a:rPr>
              <a:t>Team </a:t>
            </a:r>
            <a:r>
              <a:rPr lang="ca-ES" sz="2000" i="1" dirty="0" err="1">
                <a:solidFill>
                  <a:srgbClr val="0070C0"/>
                </a:solidFill>
                <a:sym typeface="Wingdings" pitchFamily="2" charset="2"/>
              </a:rPr>
              <a:t>Members</a:t>
            </a:r>
            <a:r>
              <a:rPr lang="ca-ES" sz="20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ca-ES" sz="2000" dirty="0" smtClean="0">
                <a:sym typeface="Wingdings" pitchFamily="2" charset="2"/>
              </a:rPr>
              <a:t> responsables de crear el producte.</a:t>
            </a:r>
            <a:endParaRPr lang="ca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2977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41946"/>
            <a:ext cx="9372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ca-ES" sz="2400" b="1" dirty="0">
                <a:solidFill>
                  <a:srgbClr val="00B050"/>
                </a:solidFill>
              </a:rPr>
              <a:t>Rols </a:t>
            </a:r>
            <a:r>
              <a:rPr lang="ca-ES" sz="2400" b="1" dirty="0" smtClean="0">
                <a:solidFill>
                  <a:srgbClr val="00B050"/>
                </a:solidFill>
              </a:rPr>
              <a:t>«</a:t>
            </a:r>
            <a:r>
              <a:rPr lang="ca-ES" sz="2400" b="1" dirty="0" err="1" smtClean="0">
                <a:solidFill>
                  <a:srgbClr val="00B050"/>
                </a:solidFill>
              </a:rPr>
              <a:t>chicken</a:t>
            </a:r>
            <a:r>
              <a:rPr lang="ca-ES" sz="2400" b="1" dirty="0" smtClean="0">
                <a:solidFill>
                  <a:srgbClr val="00B050"/>
                </a:solidFill>
              </a:rPr>
              <a:t>»</a:t>
            </a:r>
            <a:endParaRPr lang="ca-ES" sz="2400" b="1" dirty="0">
              <a:solidFill>
                <a:srgbClr val="00B05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pollastres no formen part del procés de </a:t>
            </a:r>
            <a:r>
              <a:rPr lang="ca-ES" sz="2000" dirty="0" err="1" smtClean="0"/>
              <a:t>Scrum</a:t>
            </a:r>
            <a:r>
              <a:rPr lang="ca-ES" sz="2000" dirty="0" smtClean="0"/>
              <a:t>, però s'han de tenir en compte.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i="1" dirty="0" smtClean="0">
                <a:solidFill>
                  <a:srgbClr val="0070C0"/>
                </a:solidFill>
              </a:rPr>
              <a:t>Usuaris, </a:t>
            </a:r>
            <a:r>
              <a:rPr lang="ca-ES" sz="2000" dirty="0" smtClean="0"/>
              <a:t>els qui utilitzaran el programari.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i="1" dirty="0" err="1" smtClean="0">
                <a:solidFill>
                  <a:srgbClr val="0070C0"/>
                </a:solidFill>
              </a:rPr>
              <a:t>Stakeholders</a:t>
            </a:r>
            <a:r>
              <a:rPr lang="ca-ES" sz="2000" i="1" dirty="0" smtClean="0">
                <a:solidFill>
                  <a:srgbClr val="0070C0"/>
                </a:solidFill>
              </a:rPr>
              <a:t>, </a:t>
            </a:r>
            <a:r>
              <a:rPr lang="ca-ES" sz="2000" dirty="0" smtClean="0"/>
              <a:t>clients, </a:t>
            </a:r>
            <a:r>
              <a:rPr lang="ca-ES" sz="2000" dirty="0" err="1" smtClean="0"/>
              <a:t>vendors</a:t>
            </a:r>
            <a:r>
              <a:rPr lang="ca-ES" sz="2000" dirty="0" smtClean="0"/>
              <a:t>; aquells que permeten que existeixi el projecte.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i="1" dirty="0" smtClean="0">
                <a:solidFill>
                  <a:srgbClr val="0070C0"/>
                </a:solidFill>
              </a:rPr>
              <a:t>Gerents, </a:t>
            </a:r>
            <a:r>
              <a:rPr lang="ca-ES" sz="2000" dirty="0" smtClean="0"/>
              <a:t>els administradors de l'organització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ca-ES" sz="20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ca-ES" sz="2000" b="1" dirty="0" err="1" smtClean="0">
                <a:solidFill>
                  <a:srgbClr val="FF0000"/>
                </a:solidFill>
              </a:rPr>
              <a:t>Product</a:t>
            </a:r>
            <a:r>
              <a:rPr lang="ca-ES" sz="2000" b="1" dirty="0" smtClean="0">
                <a:solidFill>
                  <a:srgbClr val="FF0000"/>
                </a:solidFill>
              </a:rPr>
              <a:t> </a:t>
            </a:r>
            <a:r>
              <a:rPr lang="ca-ES" sz="2000" b="1" dirty="0" err="1" smtClean="0">
                <a:solidFill>
                  <a:srgbClr val="FF0000"/>
                </a:solidFill>
              </a:rPr>
              <a:t>Owner</a:t>
            </a:r>
            <a:endParaRPr lang="ca-ES" sz="2000" b="1" dirty="0" smtClean="0">
              <a:solidFill>
                <a:srgbClr val="FF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Owner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</a:t>
            </a:r>
            <a:r>
              <a:rPr lang="ca-ES" sz="2000" dirty="0"/>
              <a:t>el responsable de maximitzar el valor del producte i del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. </a:t>
            </a:r>
            <a:r>
              <a:rPr lang="ca-ES" sz="2000" dirty="0"/>
              <a:t>El </a:t>
            </a:r>
            <a:r>
              <a:rPr lang="ca-ES" sz="2000" dirty="0" smtClean="0"/>
              <a:t>«com» </a:t>
            </a:r>
            <a:r>
              <a:rPr lang="ca-ES" sz="2000" dirty="0"/>
              <a:t>es duu a terme això podria variar àmpliament entre </a:t>
            </a:r>
            <a:r>
              <a:rPr lang="ca-ES" sz="2000" dirty="0" smtClean="0"/>
              <a:t>diferents organitzacions</a:t>
            </a:r>
            <a:r>
              <a:rPr lang="ca-ES" sz="2000" dirty="0"/>
              <a:t>, Equips </a:t>
            </a:r>
            <a:r>
              <a:rPr lang="ca-ES" sz="2000" dirty="0" err="1"/>
              <a:t>Scrum</a:t>
            </a:r>
            <a:r>
              <a:rPr lang="ca-ES" sz="2000" dirty="0"/>
              <a:t> i individus.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Owner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</a:t>
            </a:r>
            <a:r>
              <a:rPr lang="ca-ES" sz="2000" dirty="0"/>
              <a:t>l'única persona responsable de gestionar </a:t>
            </a:r>
            <a:r>
              <a:rPr lang="ca-ES" sz="2000" dirty="0" smtClean="0"/>
              <a:t>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. </a:t>
            </a:r>
            <a:endParaRPr lang="ca-ES" sz="2000" i="1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ca-E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41946"/>
            <a:ext cx="937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ca-ES" sz="2000" b="1" dirty="0" err="1" smtClean="0">
                <a:solidFill>
                  <a:srgbClr val="FF0000"/>
                </a:solidFill>
              </a:rPr>
              <a:t>Product</a:t>
            </a:r>
            <a:r>
              <a:rPr lang="ca-ES" sz="2000" b="1" dirty="0" smtClean="0">
                <a:solidFill>
                  <a:srgbClr val="FF0000"/>
                </a:solidFill>
              </a:rPr>
              <a:t> </a:t>
            </a:r>
            <a:r>
              <a:rPr lang="ca-ES" sz="2000" b="1" dirty="0" err="1" smtClean="0">
                <a:solidFill>
                  <a:srgbClr val="FF0000"/>
                </a:solidFill>
              </a:rPr>
              <a:t>Owner</a:t>
            </a:r>
            <a:r>
              <a:rPr lang="ca-ES" sz="2000" b="1" dirty="0" smtClean="0">
                <a:solidFill>
                  <a:srgbClr val="FF0000"/>
                </a:solidFill>
              </a:rPr>
              <a:t> (II)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gestió del </a:t>
            </a:r>
            <a:r>
              <a:rPr lang="ca-ES" sz="2000" i="1" dirty="0" err="1">
                <a:solidFill>
                  <a:srgbClr val="0070C0"/>
                </a:solidFill>
              </a:rPr>
              <a:t>P</a:t>
            </a:r>
            <a:r>
              <a:rPr lang="ca-ES" sz="2000" i="1" dirty="0" err="1" smtClean="0">
                <a:solidFill>
                  <a:srgbClr val="0070C0"/>
                </a:solidFill>
              </a:rPr>
              <a:t>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backlog</a:t>
            </a:r>
            <a:r>
              <a:rPr lang="ca-ES" sz="2000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inclou: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/>
              <a:t>Expressar clarament els elements </a:t>
            </a:r>
            <a:r>
              <a:rPr lang="ca-ES" sz="2000" dirty="0" smtClean="0"/>
              <a:t>del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>
                <a:solidFill>
                  <a:srgbClr val="0070C0"/>
                </a:solidFill>
              </a:rPr>
              <a:t> </a:t>
            </a:r>
            <a:r>
              <a:rPr lang="ca-ES" sz="2000" i="1" dirty="0" smtClean="0"/>
              <a:t>.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/>
              <a:t>Ordenar els elements en </a:t>
            </a:r>
            <a:r>
              <a:rPr lang="ca-ES" sz="2000" dirty="0" smtClean="0"/>
              <a:t>el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per </a:t>
            </a:r>
            <a:r>
              <a:rPr lang="ca-ES" sz="2000" dirty="0"/>
              <a:t>aconseguir els objectius i missions de </a:t>
            </a:r>
            <a:r>
              <a:rPr lang="ca-ES" sz="2000" dirty="0" smtClean="0"/>
              <a:t>la millor </a:t>
            </a:r>
            <a:r>
              <a:rPr lang="ca-ES" sz="2000" dirty="0"/>
              <a:t>manera </a:t>
            </a:r>
            <a:r>
              <a:rPr lang="ca-ES" sz="2000" dirty="0" smtClean="0"/>
              <a:t>possible-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Optimitzar </a:t>
            </a:r>
            <a:r>
              <a:rPr lang="ca-ES" sz="2000" dirty="0"/>
              <a:t>el valor del treball exercit </a:t>
            </a:r>
            <a:r>
              <a:rPr lang="ca-ES" sz="2000" dirty="0" smtClean="0"/>
              <a:t>per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smtClean="0">
                <a:solidFill>
                  <a:srgbClr val="0070C0"/>
                </a:solidFill>
              </a:rPr>
              <a:t>Team.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/>
              <a:t>Assegurar que la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és </a:t>
            </a:r>
            <a:r>
              <a:rPr lang="ca-ES" sz="2000" dirty="0"/>
              <a:t>visible, transparent i </a:t>
            </a:r>
            <a:r>
              <a:rPr lang="ca-ES" sz="2000" dirty="0" smtClean="0"/>
              <a:t>clar </a:t>
            </a:r>
            <a:r>
              <a:rPr lang="ca-ES" sz="2000" dirty="0"/>
              <a:t>per a tots, i que </a:t>
            </a:r>
            <a:r>
              <a:rPr lang="ca-ES" sz="2000" dirty="0" smtClean="0"/>
              <a:t>mostra allò </a:t>
            </a:r>
            <a:r>
              <a:rPr lang="ca-ES" sz="2000" dirty="0"/>
              <a:t>en el que l'equip treballarà a </a:t>
            </a:r>
            <a:r>
              <a:rPr lang="ca-ES" sz="2000" dirty="0" smtClean="0"/>
              <a:t>continuació</a:t>
            </a:r>
            <a:r>
              <a:rPr lang="ca-ES" sz="2000" dirty="0"/>
              <a:t>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/>
              <a:t>Assegurar que </a:t>
            </a:r>
            <a:r>
              <a:rPr lang="ca-ES" sz="2000" dirty="0" smtClean="0"/>
              <a:t>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>
                <a:solidFill>
                  <a:srgbClr val="0070C0"/>
                </a:solidFill>
              </a:rPr>
              <a:t>Team </a:t>
            </a:r>
            <a:r>
              <a:rPr lang="ca-ES" sz="2000" dirty="0" smtClean="0"/>
              <a:t>entén </a:t>
            </a:r>
            <a:r>
              <a:rPr lang="ca-ES" sz="2000" dirty="0"/>
              <a:t>els elements de la </a:t>
            </a:r>
            <a:r>
              <a:rPr lang="ca-ES" sz="2000" i="1" dirty="0" err="1">
                <a:solidFill>
                  <a:srgbClr val="0070C0"/>
                </a:solidFill>
              </a:rPr>
              <a:t>product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 </a:t>
            </a:r>
            <a:r>
              <a:rPr lang="ca-ES" sz="2000" dirty="0"/>
              <a:t>al </a:t>
            </a:r>
            <a:r>
              <a:rPr lang="ca-ES" sz="2000" dirty="0" smtClean="0"/>
              <a:t>nivell necessari.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Perquè 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owner</a:t>
            </a:r>
            <a:r>
              <a:rPr lang="ca-ES" sz="2000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pugui realitzar bé el seu treball, tota l’organització ha de respectar les seves decisions.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Les decisions del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owner</a:t>
            </a:r>
            <a:r>
              <a:rPr lang="ca-ES" sz="2000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queden reflectides en el contingut i en la priorització del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backlog</a:t>
            </a:r>
            <a:endParaRPr lang="ca-E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41946"/>
            <a:ext cx="9372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ca-ES" sz="2000" b="1" dirty="0" err="1" smtClean="0">
                <a:solidFill>
                  <a:srgbClr val="FF0000"/>
                </a:solidFill>
              </a:rPr>
              <a:t>Development</a:t>
            </a:r>
            <a:r>
              <a:rPr lang="ca-ES" sz="2000" b="1" dirty="0" smtClean="0">
                <a:solidFill>
                  <a:srgbClr val="FF0000"/>
                </a:solidFill>
              </a:rPr>
              <a:t> Team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consisteix en els professionals que desenvolupen el treball de lliurar un «increment» del producte finalitzat, es a dir, que es pugui posar en producció al finalitzar un </a:t>
            </a:r>
            <a:r>
              <a:rPr lang="ca-ES" sz="2000" i="1" dirty="0" err="1">
                <a:solidFill>
                  <a:srgbClr val="0070C0"/>
                </a:solidFill>
              </a:rPr>
              <a:t>sprint</a:t>
            </a:r>
            <a:r>
              <a:rPr lang="ca-ES" sz="2000" i="1" dirty="0">
                <a:solidFill>
                  <a:srgbClr val="0070C0"/>
                </a:solidFill>
              </a:rPr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Només el membres del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participen en la creació d’un increment.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són estructurats i «</a:t>
            </a:r>
            <a:r>
              <a:rPr lang="ca-ES" sz="2000" dirty="0" err="1" smtClean="0"/>
              <a:t>empoderats</a:t>
            </a:r>
            <a:r>
              <a:rPr lang="ca-ES" sz="2000" dirty="0" smtClean="0"/>
              <a:t>» per l’organitzar i gestionar el seu propi treball.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sinergia resultant optimitza l’eficiència i l’efectivitat del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smtClean="0">
                <a:solidFill>
                  <a:srgbClr val="0070C0"/>
                </a:solidFill>
              </a:rPr>
              <a:t>Team.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Els </a:t>
            </a:r>
            <a:r>
              <a:rPr lang="ca-ES" sz="2000" i="1" dirty="0" err="1" smtClean="0">
                <a:solidFill>
                  <a:srgbClr val="0070C0"/>
                </a:solidFill>
              </a:rPr>
              <a:t>Development</a:t>
            </a:r>
            <a:r>
              <a:rPr lang="ca-ES" sz="2000" i="1" dirty="0" smtClean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tenen les següents característiques: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/>
              <a:t>Són </a:t>
            </a:r>
            <a:r>
              <a:rPr lang="ca-ES" sz="2000" dirty="0" err="1"/>
              <a:t>autoorganizados</a:t>
            </a:r>
            <a:r>
              <a:rPr lang="ca-ES" sz="2000" dirty="0"/>
              <a:t>. Ningú (ni tan sols el </a:t>
            </a:r>
            <a:r>
              <a:rPr lang="ca-ES" sz="2000" i="1" dirty="0" err="1">
                <a:solidFill>
                  <a:srgbClr val="0070C0"/>
                </a:solidFill>
              </a:rPr>
              <a:t>Scrum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>
                <a:solidFill>
                  <a:srgbClr val="0070C0"/>
                </a:solidFill>
              </a:rPr>
              <a:t>Master</a:t>
            </a:r>
            <a:r>
              <a:rPr lang="ca-ES" sz="2000" dirty="0"/>
              <a:t>) indica </a:t>
            </a:r>
            <a:r>
              <a:rPr lang="ca-ES" sz="2000" dirty="0" smtClean="0"/>
              <a:t>al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com </a:t>
            </a:r>
            <a:r>
              <a:rPr lang="ca-ES" sz="2000" dirty="0"/>
              <a:t>convertir elements </a:t>
            </a:r>
            <a:r>
              <a:rPr lang="ca-ES" sz="2000" dirty="0" smtClean="0"/>
              <a:t>del </a:t>
            </a:r>
            <a:r>
              <a:rPr lang="ca-ES" sz="2000" i="1" dirty="0" err="1" smtClean="0">
                <a:solidFill>
                  <a:srgbClr val="0070C0"/>
                </a:solidFill>
              </a:rPr>
              <a:t>Product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backlog</a:t>
            </a:r>
            <a:r>
              <a:rPr lang="ca-ES" sz="2000" dirty="0" smtClean="0"/>
              <a:t> </a:t>
            </a:r>
            <a:r>
              <a:rPr lang="ca-ES" sz="2000" dirty="0"/>
              <a:t>en Increments de </a:t>
            </a:r>
            <a:r>
              <a:rPr lang="ca-ES" sz="2000" dirty="0" smtClean="0"/>
              <a:t>funcionalitat potencialment desplegables.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Els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err="1" smtClean="0">
                <a:solidFill>
                  <a:srgbClr val="0070C0"/>
                </a:solidFill>
              </a:rPr>
              <a:t>Teams</a:t>
            </a:r>
            <a:r>
              <a:rPr lang="ca-ES" sz="2000" i="1" dirty="0" smtClean="0">
                <a:solidFill>
                  <a:srgbClr val="0070C0"/>
                </a:solidFill>
              </a:rPr>
              <a:t> </a:t>
            </a:r>
            <a:r>
              <a:rPr lang="ca-ES" sz="2000" dirty="0" smtClean="0"/>
              <a:t>són </a:t>
            </a:r>
            <a:r>
              <a:rPr lang="ca-ES" sz="2000" dirty="0" err="1"/>
              <a:t>multifuncionales</a:t>
            </a:r>
            <a:r>
              <a:rPr lang="ca-ES" sz="2000" dirty="0"/>
              <a:t>, explicant com a equip </a:t>
            </a:r>
            <a:r>
              <a:rPr lang="ca-ES" sz="2000" dirty="0" smtClean="0"/>
              <a:t>amb totes </a:t>
            </a:r>
            <a:r>
              <a:rPr lang="ca-ES" sz="2000" dirty="0"/>
              <a:t>les habilitats necessàries per crear un Increment de </a:t>
            </a:r>
            <a:r>
              <a:rPr lang="ca-ES" sz="2000" dirty="0" smtClean="0"/>
              <a:t>producte.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32423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771023" y="345948"/>
            <a:ext cx="292608" cy="82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84027" y="349250"/>
            <a:ext cx="8737091" cy="630681"/>
          </a:xfrm>
          <a:prstGeom prst="rect">
            <a:avLst/>
          </a:prstGeom>
          <a:blipFill>
            <a:blip r:embed="rId4" cstate="print">
              <a:lum bright="41000" contrast="-41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84029" y="556259"/>
            <a:ext cx="138684" cy="216408"/>
          </a:xfrm>
          <a:custGeom>
            <a:avLst/>
            <a:gdLst/>
            <a:ahLst/>
            <a:cxnLst/>
            <a:rect l="l" t="t" r="r" b="b"/>
            <a:pathLst>
              <a:path w="138684" h="216408">
                <a:moveTo>
                  <a:pt x="0" y="0"/>
                </a:moveTo>
                <a:lnTo>
                  <a:pt x="0" y="216408"/>
                </a:lnTo>
                <a:lnTo>
                  <a:pt x="138684" y="216408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322713" y="348996"/>
            <a:ext cx="140208" cy="211835"/>
          </a:xfrm>
          <a:custGeom>
            <a:avLst/>
            <a:gdLst/>
            <a:ahLst/>
            <a:cxnLst/>
            <a:rect l="l" t="t" r="r" b="b"/>
            <a:pathLst>
              <a:path w="140208" h="211835">
                <a:moveTo>
                  <a:pt x="140208" y="0"/>
                </a:moveTo>
                <a:lnTo>
                  <a:pt x="0" y="0"/>
                </a:lnTo>
                <a:lnTo>
                  <a:pt x="0" y="211835"/>
                </a:lnTo>
                <a:lnTo>
                  <a:pt x="140208" y="211835"/>
                </a:lnTo>
                <a:lnTo>
                  <a:pt x="14020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2713" y="556259"/>
            <a:ext cx="140208" cy="216408"/>
          </a:xfrm>
          <a:custGeom>
            <a:avLst/>
            <a:gdLst/>
            <a:ahLst/>
            <a:cxnLst/>
            <a:rect l="l" t="t" r="r" b="b"/>
            <a:pathLst>
              <a:path w="140208" h="216408">
                <a:moveTo>
                  <a:pt x="0" y="0"/>
                </a:moveTo>
                <a:lnTo>
                  <a:pt x="0" y="216408"/>
                </a:lnTo>
                <a:lnTo>
                  <a:pt x="140208" y="216408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049917" y="771144"/>
            <a:ext cx="135635" cy="210312"/>
          </a:xfrm>
          <a:custGeom>
            <a:avLst/>
            <a:gdLst/>
            <a:ahLst/>
            <a:cxnLst/>
            <a:rect l="l" t="t" r="r" b="b"/>
            <a:pathLst>
              <a:path w="135635" h="210312">
                <a:moveTo>
                  <a:pt x="0" y="0"/>
                </a:moveTo>
                <a:lnTo>
                  <a:pt x="0" y="210311"/>
                </a:lnTo>
                <a:lnTo>
                  <a:pt x="135635" y="210311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06661" y="559307"/>
            <a:ext cx="141731" cy="211836"/>
          </a:xfrm>
          <a:custGeom>
            <a:avLst/>
            <a:gdLst/>
            <a:ahLst/>
            <a:cxnLst/>
            <a:rect l="l" t="t" r="r" b="b"/>
            <a:pathLst>
              <a:path w="141731" h="211836">
                <a:moveTo>
                  <a:pt x="0" y="0"/>
                </a:moveTo>
                <a:lnTo>
                  <a:pt x="0" y="211836"/>
                </a:lnTo>
                <a:lnTo>
                  <a:pt x="141731" y="211836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84029" y="765048"/>
            <a:ext cx="138684" cy="211836"/>
          </a:xfrm>
          <a:custGeom>
            <a:avLst/>
            <a:gdLst/>
            <a:ahLst/>
            <a:cxnLst/>
            <a:rect l="l" t="t" r="r" b="b"/>
            <a:pathLst>
              <a:path w="138684" h="211836">
                <a:moveTo>
                  <a:pt x="0" y="0"/>
                </a:moveTo>
                <a:lnTo>
                  <a:pt x="0" y="211835"/>
                </a:lnTo>
                <a:lnTo>
                  <a:pt x="138684" y="211835"/>
                </a:lnTo>
                <a:lnTo>
                  <a:pt x="1386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049917" y="976883"/>
            <a:ext cx="135635" cy="208787"/>
          </a:xfrm>
          <a:custGeom>
            <a:avLst/>
            <a:gdLst/>
            <a:ahLst/>
            <a:cxnLst/>
            <a:rect l="l" t="t" r="r" b="b"/>
            <a:pathLst>
              <a:path w="135635" h="208787">
                <a:moveTo>
                  <a:pt x="0" y="0"/>
                </a:moveTo>
                <a:lnTo>
                  <a:pt x="0" y="208788"/>
                </a:lnTo>
                <a:lnTo>
                  <a:pt x="135635" y="208788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460500" y="501650"/>
            <a:ext cx="609600" cy="4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222500" y="577850"/>
            <a:ext cx="7228656" cy="215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Gestió de projectes amb metodologies «</a:t>
            </a:r>
            <a:r>
              <a:rPr lang="ca-ES" b="1" spc="-4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Agile</a:t>
            </a:r>
            <a:r>
              <a:rPr lang="ca-ES" b="1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»</a:t>
            </a:r>
            <a:endParaRPr lang="ca-ES" b="1" spc="-4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029" y="348996"/>
            <a:ext cx="138684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1322713" y="348996"/>
            <a:ext cx="140208" cy="209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906661" y="559307"/>
            <a:ext cx="14249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049155" y="559307"/>
            <a:ext cx="134873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6661" y="556259"/>
            <a:ext cx="27736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84029" y="558545"/>
            <a:ext cx="138684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322713" y="558545"/>
            <a:ext cx="140208" cy="212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049155" y="979169"/>
            <a:ext cx="134873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184029" y="979169"/>
            <a:ext cx="138684" cy="20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4700" y="1041946"/>
            <a:ext cx="9372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ca-ES" sz="2000" b="1" dirty="0" err="1" smtClean="0">
                <a:solidFill>
                  <a:srgbClr val="FF0000"/>
                </a:solidFill>
              </a:rPr>
              <a:t>Development</a:t>
            </a:r>
            <a:r>
              <a:rPr lang="ca-ES" sz="2000" b="1" dirty="0" smtClean="0">
                <a:solidFill>
                  <a:srgbClr val="FF0000"/>
                </a:solidFill>
              </a:rPr>
              <a:t> Team (II)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err="1" smtClean="0"/>
              <a:t>Scrum</a:t>
            </a:r>
            <a:r>
              <a:rPr lang="ca-ES" sz="2000" dirty="0" smtClean="0"/>
              <a:t> </a:t>
            </a:r>
            <a:r>
              <a:rPr lang="ca-ES" sz="2000" dirty="0"/>
              <a:t>no reconeix títols per als membres </a:t>
            </a:r>
            <a:r>
              <a:rPr lang="ca-ES" sz="2000" dirty="0" smtClean="0"/>
              <a:t>d'un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</a:t>
            </a:r>
            <a:r>
              <a:rPr lang="ca-ES" sz="2000" i="1" dirty="0" smtClean="0">
                <a:solidFill>
                  <a:srgbClr val="0070C0"/>
                </a:solidFill>
              </a:rPr>
              <a:t>Team</a:t>
            </a:r>
            <a:r>
              <a:rPr lang="ca-ES" sz="2000" dirty="0" smtClean="0"/>
              <a:t>, </a:t>
            </a:r>
            <a:r>
              <a:rPr lang="ca-ES" sz="2000" dirty="0"/>
              <a:t>tots </a:t>
            </a:r>
            <a:r>
              <a:rPr lang="ca-ES" sz="2000" dirty="0" smtClean="0"/>
              <a:t>són Desenvolupadors</a:t>
            </a:r>
            <a:r>
              <a:rPr lang="ca-ES" sz="2000" dirty="0"/>
              <a:t>, independentment del treball que realitzi cada persona; no hi </a:t>
            </a:r>
            <a:r>
              <a:rPr lang="ca-ES" sz="2000" dirty="0" smtClean="0"/>
              <a:t>ha excepcions </a:t>
            </a:r>
            <a:r>
              <a:rPr lang="ca-ES" sz="2000" dirty="0"/>
              <a:t>a aquesta </a:t>
            </a:r>
            <a:r>
              <a:rPr lang="ca-ES" sz="2000" dirty="0" smtClean="0"/>
              <a:t>regla.</a:t>
            </a:r>
            <a:endParaRPr lang="ca-ES" sz="2000" dirty="0"/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err="1" smtClean="0"/>
              <a:t>Scrum</a:t>
            </a:r>
            <a:r>
              <a:rPr lang="ca-ES" sz="2000" dirty="0" smtClean="0"/>
              <a:t> </a:t>
            </a:r>
            <a:r>
              <a:rPr lang="ca-ES" sz="2000" dirty="0"/>
              <a:t>no reconeix </a:t>
            </a:r>
            <a:r>
              <a:rPr lang="ca-ES" sz="2000" dirty="0" err="1"/>
              <a:t>sub</a:t>
            </a:r>
            <a:r>
              <a:rPr lang="ca-ES" sz="2000" dirty="0"/>
              <a:t>-equips en els equips de desenvolupament, no importen els </a:t>
            </a:r>
            <a:r>
              <a:rPr lang="ca-ES" sz="2000" dirty="0" smtClean="0"/>
              <a:t>dominis particulars </a:t>
            </a:r>
            <a:r>
              <a:rPr lang="ca-ES" sz="2000" dirty="0"/>
              <a:t>que requereixin ser tinguts en compte, com a proves o anàlisis de negoci; </a:t>
            </a:r>
            <a:r>
              <a:rPr lang="ca-ES" sz="2000" dirty="0" smtClean="0"/>
              <a:t>no hi </a:t>
            </a:r>
            <a:r>
              <a:rPr lang="ca-ES" sz="2000" dirty="0"/>
              <a:t>ha excepcions a aquesta </a:t>
            </a:r>
            <a:r>
              <a:rPr lang="ca-ES" sz="2000" dirty="0" smtClean="0"/>
              <a:t>regla</a:t>
            </a:r>
            <a:r>
              <a:rPr lang="ca-ES" sz="2000" dirty="0"/>
              <a:t>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ca-ES" sz="2000" dirty="0" smtClean="0"/>
              <a:t>Els membres </a:t>
            </a:r>
            <a:r>
              <a:rPr lang="ca-ES" sz="2000" dirty="0"/>
              <a:t>individuals </a:t>
            </a:r>
            <a:r>
              <a:rPr lang="ca-ES" sz="2000" dirty="0" smtClean="0"/>
              <a:t>del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poden </a:t>
            </a:r>
            <a:r>
              <a:rPr lang="ca-ES" sz="2000" dirty="0"/>
              <a:t>tenir habilitats </a:t>
            </a:r>
            <a:r>
              <a:rPr lang="ca-ES" sz="2000" dirty="0" smtClean="0"/>
              <a:t>especialitzades i </a:t>
            </a:r>
            <a:r>
              <a:rPr lang="ca-ES" sz="2000" dirty="0"/>
              <a:t>àrees en les quals estiguin més enfocats, però la responsabilitat recau </a:t>
            </a:r>
            <a:r>
              <a:rPr lang="ca-ES" sz="2000" dirty="0" smtClean="0"/>
              <a:t>en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com </a:t>
            </a:r>
            <a:r>
              <a:rPr lang="ca-ES" sz="2000" dirty="0"/>
              <a:t>un tot</a:t>
            </a:r>
            <a:r>
              <a:rPr lang="ca-ES" sz="2000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ca-ES" sz="2000" dirty="0" smtClean="0"/>
              <a:t>La mida del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 </a:t>
            </a:r>
            <a:r>
              <a:rPr lang="ca-ES" sz="2000" dirty="0" smtClean="0"/>
              <a:t>és prou petita com per a romandre àgil i prou gran com per completar una quantitat de treball significativa.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ca-ES" sz="2000" dirty="0" smtClean="0"/>
              <a:t>La mida ideal d’un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 és entre 4 i 9 </a:t>
            </a:r>
            <a:r>
              <a:rPr lang="ca-ES" sz="2000" dirty="0"/>
              <a:t>membres. Els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 smtClean="0"/>
              <a:t> </a:t>
            </a:r>
            <a:r>
              <a:rPr lang="ca-ES" sz="2000" dirty="0"/>
              <a:t>més petits </a:t>
            </a:r>
            <a:r>
              <a:rPr lang="ca-ES" sz="2000" dirty="0" smtClean="0"/>
              <a:t>de tres </a:t>
            </a:r>
            <a:r>
              <a:rPr lang="ca-ES" sz="2000" dirty="0"/>
              <a:t>podrien trobar limitacions quant a les habilitats necessàries durant un </a:t>
            </a:r>
            <a:r>
              <a:rPr lang="ca-ES" sz="2000" dirty="0" err="1"/>
              <a:t>Sprint</a:t>
            </a:r>
            <a:r>
              <a:rPr lang="ca-ES" sz="2000" dirty="0"/>
              <a:t> fent </a:t>
            </a:r>
            <a:r>
              <a:rPr lang="ca-ES" sz="2000" dirty="0" smtClean="0"/>
              <a:t>que el </a:t>
            </a:r>
            <a:r>
              <a:rPr lang="ca-ES" sz="2000" i="1" dirty="0" err="1">
                <a:solidFill>
                  <a:srgbClr val="0070C0"/>
                </a:solidFill>
              </a:rPr>
              <a:t>Development</a:t>
            </a:r>
            <a:r>
              <a:rPr lang="ca-ES" sz="2000" i="1" dirty="0">
                <a:solidFill>
                  <a:srgbClr val="0070C0"/>
                </a:solidFill>
              </a:rPr>
              <a:t> Team</a:t>
            </a:r>
            <a:r>
              <a:rPr lang="ca-ES" sz="2000" dirty="0"/>
              <a:t> </a:t>
            </a:r>
            <a:r>
              <a:rPr lang="ca-ES" sz="2000" dirty="0" smtClean="0"/>
              <a:t>no </a:t>
            </a:r>
            <a:r>
              <a:rPr lang="ca-ES" sz="2000" dirty="0"/>
              <a:t>pogués lliurar un Increment que </a:t>
            </a:r>
            <a:r>
              <a:rPr lang="ca-ES" sz="2000" dirty="0" smtClean="0"/>
              <a:t>potencialment es </a:t>
            </a:r>
            <a:r>
              <a:rPr lang="ca-ES" sz="2000" dirty="0"/>
              <a:t>pugui posar en producció. Tenir més de nou membres en l'equip requereix </a:t>
            </a:r>
            <a:r>
              <a:rPr lang="ca-ES" sz="2000" dirty="0" smtClean="0"/>
              <a:t>massa coordinació</a:t>
            </a:r>
            <a:r>
              <a:rPr lang="ca-ES" sz="2000" dirty="0"/>
              <a:t>. </a:t>
            </a:r>
            <a:endParaRPr lang="ca-E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61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6803</TotalTime>
  <Words>4128</Words>
  <Application>Microsoft Office PowerPoint</Application>
  <PresentationFormat>Personalizado</PresentationFormat>
  <Paragraphs>318</Paragraphs>
  <Slides>37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Laura</dc:creator>
  <cp:lastModifiedBy>ET</cp:lastModifiedBy>
  <cp:revision>876</cp:revision>
  <dcterms:modified xsi:type="dcterms:W3CDTF">2016-10-03T11:03:16Z</dcterms:modified>
</cp:coreProperties>
</file>