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6848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been identified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282525" y="1089275"/>
            <a:ext cx="7538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rPr>
              <a:t>This file is most likely malicious as it’s been flagged by 59 out of 72 security vendors like Avast, BitDefender, Google, </a:t>
            </a:r>
            <a:r>
              <a:rPr lang="en">
                <a:solidFill>
                  <a:srgbClr val="434343"/>
                </a:solidFill>
              </a:rPr>
              <a:t>Avira</a:t>
            </a:r>
            <a:r>
              <a:rPr lang="en">
                <a:solidFill>
                  <a:srgbClr val="434343"/>
                </a:solidFill>
              </a:rPr>
              <a:t> and Kaspersky. It is identified as </a:t>
            </a:r>
            <a:r>
              <a:rPr lang="en">
                <a:solidFill>
                  <a:srgbClr val="434343"/>
                </a:solidFill>
              </a:rPr>
              <a:t>belonging to the threat category of trojans. Trojans are a type of malware that appear to be legitimate applications but are often used to launch a more malicious attack like ransomware.</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This conclusion is also backed up by a community score of -119. A file with a high negative community score is more likely to be malicious.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The observable consistency of the vendor’s ratio, the community score and the malware detections in the security vendors’ analysis all flagging the file repeatedly using the words ‘malicious’, ’trojan’, ’backdoor’, ’unsafe’ and ’suspicious’ proves the file is dangerous. </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703675"/>
            <a:ext cx="2020500" cy="7080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Privilege Escalation, Defense evasion, Credential Access, Command and Control. </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Encryption using DPAPI</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Create process on Windows </a:t>
            </a:r>
            <a:endParaRPr sz="105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50">
                <a:solidFill>
                  <a:schemeClr val="dk1"/>
                </a:solidFill>
                <a:highlight>
                  <a:srgbClr val="D8DEE5"/>
                </a:highlight>
                <a:latin typeface="Roboto"/>
                <a:ea typeface="Roboto"/>
                <a:cs typeface="Roboto"/>
                <a:sym typeface="Roboto"/>
              </a:rPr>
              <a:t>a-0003.a-msedge.net</a:t>
            </a:r>
            <a:endParaRPr sz="1100">
              <a:solidFill>
                <a:schemeClr val="dk1"/>
              </a:solidFill>
              <a:highlight>
                <a:srgbClr val="D8DEE5"/>
              </a:highlight>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50">
                <a:solidFill>
                  <a:schemeClr val="dk1"/>
                </a:solidFill>
                <a:latin typeface="Roboto"/>
                <a:ea typeface="Roboto"/>
                <a:cs typeface="Roboto"/>
                <a:sym typeface="Roboto"/>
              </a:rPr>
              <a:t>104.115.151.81</a:t>
            </a:r>
            <a:endParaRPr sz="110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8f35a9e70dbec8f1904991773f394cd4f9a07f5e</a:t>
            </a:r>
            <a:endParaRPr sz="1050">
              <a:solidFill>
                <a:schemeClr val="dk1"/>
              </a:solidFill>
              <a:latin typeface="Roboto"/>
              <a:ea typeface="Roboto"/>
              <a:cs typeface="Roboto"/>
              <a:sym typeface="Roboto"/>
            </a:endParaRPr>
          </a:p>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