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2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4701-BA10-4A38-8D35-C9978471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AE9C1-33B8-4254-A6A1-239C4BACC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859AC-5F3C-4FB0-B645-A10DAFF8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D2B1-6C86-45EC-BD20-DCEAF34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60EF-42F6-46E9-B1CE-0A28A6F1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71AA-2BE5-49B0-B9CC-A82F27F1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8B0A5-6C25-4D0D-81CD-3AE86B0D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EA9DC-A309-467C-A9B4-4583A52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A575C-A96A-4DBB-9C43-3FD73BE6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0A3D-5C24-44C5-BAC2-425912C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58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19E09-5D90-43D2-9645-1EB6B6C9E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D88E1-9A20-4B46-899A-33B66C246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0812-6FED-4336-BFED-1286D0BC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173D5-2331-499C-B01A-2858830E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5110C-A204-4CA8-A023-9FA3D500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E470-783E-4D42-8A35-70E7B929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340D-EFC6-4079-AFCE-1CCC82BD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5DFC-C2F7-4CEF-834B-B55408D3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07B4-8561-4A77-8AF0-BD46810B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8FF7-BB97-4BA5-AEE7-9B0C3ACF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10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01BF-B3AA-44DB-B494-B248948E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9C683-3A41-4A91-94C3-A336216D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889B5-7434-440A-BC8D-5190F8A7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38AEC-5D83-4B15-8C9F-EAB157BD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70E4-BA96-465C-8A9C-97E2131F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7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6F2-BAE7-462B-864A-45A49A30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1BBD-3ED9-48AF-9B79-2BA0164FC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048D8-EBBB-4E98-98DE-B69C5A66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4DB1-16A0-4C12-9120-2B5F7957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B7B73-4D05-416D-AD24-4F4315CD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0B8F2-15F4-4806-A87F-12494268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3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58ED-8A4C-4CB4-AF9E-42EDFB14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70EA-3329-49B4-B240-0C9DBE24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6A255-2D69-4BF4-860B-494A060E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514AC-E203-45AE-BCAA-11E1EE7CD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7543-0EAD-416F-98D8-2B556AFA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BFCDF-6564-489B-B2FF-13B0743A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5FC053-0DAA-418F-A923-F5A58F65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DD589-B552-43E7-AEAB-80694C94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78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1563-DC84-4B93-AE89-15803B9B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1A8F6-8296-4478-992A-2E310555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BD90F-FE34-4766-9AC3-AB83E0DA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E835B-69D5-42A3-961C-0C9BA768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0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5D94-6A3C-4E07-A81C-4ACF34A3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97F57-A4C6-4776-859A-D8F7FBF1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B19DB-57DE-4D6C-870B-F3BA715E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11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7EBA-6D2B-44EE-ABF0-657ED31C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6FAA7-CB33-47F6-B760-E3641E89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4F0EF-688F-4770-91DF-8F7D0927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88D00-53DC-4AAB-8A50-49631B4B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A79A-FBDC-483D-AD4C-48249F5C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DBCA-E9F4-4B39-831A-93EC3023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9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4582-9456-4473-AB83-46086721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0AD29-F316-436B-B7BA-62E8915DF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4BDE6-9FCF-4AF5-A4AA-870EF3445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DA0B6-08BF-4E3E-8713-E4F233BE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D4557-3AED-4741-A528-EB5118D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A31E-AA57-4F11-82C4-F88E43A1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84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ACF6A-7321-44ED-AE64-10897778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2EF5A-411C-4097-9090-DB217209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2C426-24A6-43B2-B117-C98DBACF9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768DC-67FD-4C0F-9935-7A23A7A964B4}" type="datetimeFigureOut">
              <a:rPr lang="en-CA" smtClean="0"/>
              <a:t>2023-02-05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5792-9120-40DD-9E46-FAE1B35D1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4071C-4692-4977-AE1C-BCD6F4646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8AB5C-C830-409D-BA38-5006D2A80A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351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aronparecki.com/oauth-2-simplified/#web-server-app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1DCB-7353-4D83-9E7F-15AD51B90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OAuth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8107-ADEE-4150-9EC2-B8A5B7ED8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Resource:  </a:t>
            </a:r>
            <a:r>
              <a:rPr lang="en-CA" dirty="0">
                <a:hlinkClick r:id="rId2"/>
              </a:rPr>
              <a:t>https://aaronparecki.com/oauth-2-simplified/#web-server-apps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429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BB53-4A12-4B22-9A75-CBBCCE6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D510-108C-40FE-B122-5B327AF59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want your website to access user data from another service via API.</a:t>
            </a:r>
          </a:p>
          <a:p>
            <a:r>
              <a:rPr lang="en-CA" dirty="0"/>
              <a:t>A user needs to first allow you to use that user data.</a:t>
            </a:r>
          </a:p>
          <a:p>
            <a:r>
              <a:rPr lang="en-CA" dirty="0"/>
              <a:t>The user needs to </a:t>
            </a:r>
            <a:r>
              <a:rPr lang="en-CA" b="1" u="sng" dirty="0"/>
              <a:t>authorize</a:t>
            </a:r>
            <a:r>
              <a:rPr lang="en-CA" dirty="0"/>
              <a:t> the usage of that user data before your app/site can use it.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3600" b="1" u="sng" dirty="0"/>
              <a:t>OAuth is a user authorization protocol.</a:t>
            </a:r>
          </a:p>
          <a:p>
            <a:pPr marL="0" indent="0" algn="ctr">
              <a:buNone/>
            </a:pPr>
            <a:r>
              <a:rPr lang="en-CA" dirty="0"/>
              <a:t>It is a standard process used to set up this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31087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6C9A-F6A3-49F9-AB0D-22B9B1F3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roles to understand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6B83-5307-4E96-BA4F-18F5AF28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b="1" dirty="0"/>
              <a:t>Client</a:t>
            </a:r>
          </a:p>
          <a:p>
            <a:pPr lvl="1"/>
            <a:r>
              <a:rPr lang="en-CA" dirty="0"/>
              <a:t>This is the app/site using the API (in our case, as we are accessing the API, our webpage/website is the client app).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Resource server</a:t>
            </a:r>
          </a:p>
          <a:p>
            <a:pPr lvl="1"/>
            <a:r>
              <a:rPr lang="en-CA" dirty="0"/>
              <a:t>This is the API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Authorization server</a:t>
            </a:r>
          </a:p>
          <a:p>
            <a:pPr lvl="1"/>
            <a:r>
              <a:rPr lang="en-CA" dirty="0"/>
              <a:t>This is the server which takes care of the authorization (it can be the same as the API server).</a:t>
            </a:r>
          </a:p>
          <a:p>
            <a:pPr marL="514350" indent="-514350">
              <a:buFont typeface="+mj-lt"/>
              <a:buAutoNum type="arabicPeriod"/>
            </a:pPr>
            <a:r>
              <a:rPr lang="en-CA" b="1" dirty="0"/>
              <a:t>Resource owner</a:t>
            </a:r>
          </a:p>
          <a:p>
            <a:pPr lvl="1"/>
            <a:r>
              <a:rPr lang="en-CA" dirty="0"/>
              <a:t>This is the user whose data we're trying to access. As the owner </a:t>
            </a:r>
            <a:r>
              <a:rPr lang="en-CA" b="1" u="sng" dirty="0"/>
              <a:t>owns</a:t>
            </a:r>
            <a:r>
              <a:rPr lang="en-CA" dirty="0"/>
              <a:t> the data, the owner needs to provide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4453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F6710632-AB2A-45AD-9336-9D9F68AC6AB3}"/>
              </a:ext>
            </a:extLst>
          </p:cNvPr>
          <p:cNvSpPr/>
          <p:nvPr/>
        </p:nvSpPr>
        <p:spPr>
          <a:xfrm>
            <a:off x="3770902" y="4434111"/>
            <a:ext cx="7369726" cy="2209328"/>
          </a:xfrm>
          <a:prstGeom prst="rect">
            <a:avLst/>
          </a:prstGeom>
          <a:solidFill>
            <a:srgbClr val="00B05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3A7EAB-54A4-430E-9874-F610422BFA8B}"/>
              </a:ext>
            </a:extLst>
          </p:cNvPr>
          <p:cNvSpPr/>
          <p:nvPr/>
        </p:nvSpPr>
        <p:spPr>
          <a:xfrm>
            <a:off x="3770902" y="2148286"/>
            <a:ext cx="7369725" cy="2254800"/>
          </a:xfrm>
          <a:prstGeom prst="rect">
            <a:avLst/>
          </a:prstGeom>
          <a:solidFill>
            <a:srgbClr val="FF0000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21F43-3F6A-41FA-B112-975914E7FD2A}"/>
              </a:ext>
            </a:extLst>
          </p:cNvPr>
          <p:cNvSpPr txBox="1"/>
          <p:nvPr/>
        </p:nvSpPr>
        <p:spPr>
          <a:xfrm>
            <a:off x="3224408" y="2085583"/>
            <a:ext cx="76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>
              <a:latin typeface="Webdings" panose="05030102010509060703" pitchFamily="18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CFA5F-B2E8-427F-8A5E-3DBA343E9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170" y="646857"/>
            <a:ext cx="739464" cy="739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6B8DA6-2DF5-473F-BA16-3A4582BF1662}"/>
              </a:ext>
            </a:extLst>
          </p:cNvPr>
          <p:cNvSpPr txBox="1"/>
          <p:nvPr/>
        </p:nvSpPr>
        <p:spPr>
          <a:xfrm>
            <a:off x="3474714" y="237318"/>
            <a:ext cx="828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User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2FE6B-3EF7-4B97-857A-9193756A9324}"/>
              </a:ext>
            </a:extLst>
          </p:cNvPr>
          <p:cNvCxnSpPr>
            <a:cxnSpLocks/>
          </p:cNvCxnSpPr>
          <p:nvPr/>
        </p:nvCxnSpPr>
        <p:spPr>
          <a:xfrm flipH="1">
            <a:off x="7345471" y="1386321"/>
            <a:ext cx="19834" cy="5209419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7BEA83-2AF2-416B-B1C4-8DB049B1A206}"/>
              </a:ext>
            </a:extLst>
          </p:cNvPr>
          <p:cNvCxnSpPr>
            <a:cxnSpLocks/>
          </p:cNvCxnSpPr>
          <p:nvPr/>
        </p:nvCxnSpPr>
        <p:spPr>
          <a:xfrm flipH="1">
            <a:off x="11140629" y="1386321"/>
            <a:ext cx="9623" cy="523436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E028DF-7C06-40D0-B428-0A1ECEA2D12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70902" y="1386321"/>
            <a:ext cx="0" cy="523436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07A72-6F0E-443C-AF3F-7319F7FADB58}"/>
              </a:ext>
            </a:extLst>
          </p:cNvPr>
          <p:cNvCxnSpPr>
            <a:cxnSpLocks/>
          </p:cNvCxnSpPr>
          <p:nvPr/>
        </p:nvCxnSpPr>
        <p:spPr>
          <a:xfrm>
            <a:off x="3770902" y="1897693"/>
            <a:ext cx="3594402" cy="184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1CFF9A-5AE8-4E7B-952A-B10B20A3ABCA}"/>
              </a:ext>
            </a:extLst>
          </p:cNvPr>
          <p:cNvSpPr txBox="1"/>
          <p:nvPr/>
        </p:nvSpPr>
        <p:spPr>
          <a:xfrm>
            <a:off x="4045762" y="1434311"/>
            <a:ext cx="2369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User accesses site/page which needs user authorization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BF3933-A1BA-4240-9C4C-C05E7EC7ED64}"/>
              </a:ext>
            </a:extLst>
          </p:cNvPr>
          <p:cNvCxnSpPr>
            <a:cxnSpLocks/>
          </p:cNvCxnSpPr>
          <p:nvPr/>
        </p:nvCxnSpPr>
        <p:spPr>
          <a:xfrm>
            <a:off x="7350577" y="2148287"/>
            <a:ext cx="3851752" cy="242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2D9FAE32-34E5-4E67-B30A-E2698569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77" y="365125"/>
            <a:ext cx="2083839" cy="725115"/>
          </a:xfrm>
          <a:solidFill>
            <a:schemeClr val="tx1">
              <a:lumMod val="95000"/>
              <a:lumOff val="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CA" sz="2800" b="1" dirty="0">
                <a:solidFill>
                  <a:schemeClr val="bg1"/>
                </a:solidFill>
              </a:rPr>
              <a:t>General Steps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D4F52-E65D-4FD0-B3F5-4BC817678BC8}"/>
              </a:ext>
            </a:extLst>
          </p:cNvPr>
          <p:cNvSpPr txBox="1"/>
          <p:nvPr/>
        </p:nvSpPr>
        <p:spPr>
          <a:xfrm>
            <a:off x="7941809" y="1090240"/>
            <a:ext cx="252000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response_type</a:t>
            </a:r>
            <a:r>
              <a:rPr lang="en-CA" sz="1200" dirty="0"/>
              <a:t>=code</a:t>
            </a:r>
          </a:p>
          <a:p>
            <a:r>
              <a:rPr lang="en-CA" sz="1200" b="1" dirty="0" err="1"/>
              <a:t>client_id</a:t>
            </a:r>
            <a:r>
              <a:rPr lang="en-CA" sz="1200" dirty="0"/>
              <a:t>=[see API settings]</a:t>
            </a:r>
          </a:p>
          <a:p>
            <a:r>
              <a:rPr lang="en-CA" sz="1200" b="1" dirty="0" err="1"/>
              <a:t>redirect_uri</a:t>
            </a:r>
            <a:r>
              <a:rPr lang="en-CA" sz="1200" dirty="0"/>
              <a:t>=[see API settings]</a:t>
            </a:r>
          </a:p>
          <a:p>
            <a:r>
              <a:rPr lang="en-CA" sz="1200" b="1" dirty="0"/>
              <a:t>scope</a:t>
            </a:r>
            <a:r>
              <a:rPr lang="en-CA" sz="1200" dirty="0"/>
              <a:t>=[see API docs, if applicable]</a:t>
            </a:r>
          </a:p>
          <a:p>
            <a:r>
              <a:rPr lang="en-CA" sz="1200" b="1" dirty="0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en-CA" sz="1200" dirty="0">
                <a:solidFill>
                  <a:schemeClr val="accent4">
                    <a:lumMod val="50000"/>
                  </a:schemeClr>
                </a:solidFill>
              </a:rPr>
              <a:t>=[random alphanumeric string]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1540BAD-26CB-4565-936F-166526EE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48" y="706923"/>
            <a:ext cx="588678" cy="588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B08639-4D68-4D01-9B87-92FC0A6A4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96" y="722250"/>
            <a:ext cx="588678" cy="5886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4E3C0A3-1D87-401D-8B34-42126D81ECCB}"/>
              </a:ext>
            </a:extLst>
          </p:cNvPr>
          <p:cNvSpPr txBox="1"/>
          <p:nvPr/>
        </p:nvSpPr>
        <p:spPr>
          <a:xfrm>
            <a:off x="6857185" y="262260"/>
            <a:ext cx="1016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Client app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4D94E7-EC84-4AD3-9017-075B1B3B9AD2}"/>
              </a:ext>
            </a:extLst>
          </p:cNvPr>
          <p:cNvSpPr txBox="1"/>
          <p:nvPr/>
        </p:nvSpPr>
        <p:spPr>
          <a:xfrm>
            <a:off x="10634256" y="262260"/>
            <a:ext cx="101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API 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07028A-706B-4C80-80E7-265BEF3042B4}"/>
              </a:ext>
            </a:extLst>
          </p:cNvPr>
          <p:cNvCxnSpPr>
            <a:cxnSpLocks/>
          </p:cNvCxnSpPr>
          <p:nvPr/>
        </p:nvCxnSpPr>
        <p:spPr>
          <a:xfrm flipH="1">
            <a:off x="3745850" y="2635810"/>
            <a:ext cx="7404402" cy="508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103D4AB-78E9-4099-8BCD-7B0C95BA28C5}"/>
              </a:ext>
            </a:extLst>
          </p:cNvPr>
          <p:cNvSpPr txBox="1"/>
          <p:nvPr/>
        </p:nvSpPr>
        <p:spPr>
          <a:xfrm>
            <a:off x="8653810" y="2405981"/>
            <a:ext cx="89519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/>
              <a:t>Login page</a:t>
            </a:r>
            <a:endParaRPr lang="en-CA" sz="1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5FE7CD-077C-4F3F-A116-989ED61D5890}"/>
              </a:ext>
            </a:extLst>
          </p:cNvPr>
          <p:cNvCxnSpPr>
            <a:cxnSpLocks/>
          </p:cNvCxnSpPr>
          <p:nvPr/>
        </p:nvCxnSpPr>
        <p:spPr>
          <a:xfrm>
            <a:off x="3756740" y="3307601"/>
            <a:ext cx="7393512" cy="352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D487F5-715F-400A-99D2-1FF7F54EFFF1}"/>
              </a:ext>
            </a:extLst>
          </p:cNvPr>
          <p:cNvSpPr txBox="1"/>
          <p:nvPr/>
        </p:nvSpPr>
        <p:spPr>
          <a:xfrm rot="171596">
            <a:off x="5092671" y="3154874"/>
            <a:ext cx="225239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CA" sz="1200" dirty="0"/>
              <a:t>user logs in and gives permission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5AA60E-60A2-4144-8FD6-A46B91C1D293}"/>
              </a:ext>
            </a:extLst>
          </p:cNvPr>
          <p:cNvCxnSpPr>
            <a:cxnSpLocks/>
          </p:cNvCxnSpPr>
          <p:nvPr/>
        </p:nvCxnSpPr>
        <p:spPr>
          <a:xfrm flipH="1">
            <a:off x="7355680" y="4216821"/>
            <a:ext cx="3784949" cy="1661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6F44BC-DD9E-462C-986A-9BF957C5D184}"/>
              </a:ext>
            </a:extLst>
          </p:cNvPr>
          <p:cNvSpPr txBox="1"/>
          <p:nvPr/>
        </p:nvSpPr>
        <p:spPr>
          <a:xfrm>
            <a:off x="7845009" y="3707457"/>
            <a:ext cx="2512800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>
                <a:solidFill>
                  <a:srgbClr val="C00000"/>
                </a:solidFill>
              </a:rPr>
              <a:t>code</a:t>
            </a:r>
            <a:r>
              <a:rPr lang="en-CA" sz="1200" dirty="0">
                <a:solidFill>
                  <a:srgbClr val="C00000"/>
                </a:solidFill>
              </a:rPr>
              <a:t>=[generated authorization code]</a:t>
            </a:r>
          </a:p>
          <a:p>
            <a:r>
              <a:rPr lang="en-CA" sz="1200" b="1" dirty="0">
                <a:solidFill>
                  <a:schemeClr val="accent4">
                    <a:lumMod val="50000"/>
                  </a:schemeClr>
                </a:solidFill>
              </a:rPr>
              <a:t>state</a:t>
            </a:r>
            <a:r>
              <a:rPr lang="en-CA" sz="1200" dirty="0">
                <a:solidFill>
                  <a:schemeClr val="accent4">
                    <a:lumMod val="50000"/>
                  </a:schemeClr>
                </a:solidFill>
              </a:rPr>
              <a:t>=[same state value sent earlier]</a:t>
            </a:r>
            <a:endParaRPr lang="en-CA" sz="12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DF84F7-7393-4373-8133-ABAF852A5487}"/>
              </a:ext>
            </a:extLst>
          </p:cNvPr>
          <p:cNvCxnSpPr>
            <a:cxnSpLocks/>
          </p:cNvCxnSpPr>
          <p:nvPr/>
        </p:nvCxnSpPr>
        <p:spPr>
          <a:xfrm>
            <a:off x="7345471" y="5557870"/>
            <a:ext cx="3783125" cy="315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807ACD3-1F40-4D85-87D2-45591F111A70}"/>
              </a:ext>
            </a:extLst>
          </p:cNvPr>
          <p:cNvSpPr txBox="1"/>
          <p:nvPr/>
        </p:nvSpPr>
        <p:spPr>
          <a:xfrm>
            <a:off x="8419871" y="4542207"/>
            <a:ext cx="2520002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grant_type</a:t>
            </a:r>
            <a:r>
              <a:rPr lang="en-CA" sz="1200" dirty="0"/>
              <a:t>=</a:t>
            </a:r>
            <a:r>
              <a:rPr lang="en-CA" sz="1200" dirty="0" err="1"/>
              <a:t>authorization_code</a:t>
            </a:r>
            <a:endParaRPr lang="en-CA" sz="1200" dirty="0"/>
          </a:p>
          <a:p>
            <a:r>
              <a:rPr lang="en-CA" sz="1200" b="1" dirty="0">
                <a:solidFill>
                  <a:srgbClr val="C00000"/>
                </a:solidFill>
              </a:rPr>
              <a:t>code</a:t>
            </a:r>
            <a:r>
              <a:rPr lang="en-CA" sz="1200" dirty="0">
                <a:solidFill>
                  <a:srgbClr val="C00000"/>
                </a:solidFill>
              </a:rPr>
              <a:t>=[value received above]</a:t>
            </a:r>
          </a:p>
          <a:p>
            <a:r>
              <a:rPr lang="en-CA" sz="1200" b="1" dirty="0" err="1"/>
              <a:t>redirect_uri</a:t>
            </a:r>
            <a:r>
              <a:rPr lang="en-CA" sz="1200" dirty="0"/>
              <a:t>=[see API settings]</a:t>
            </a:r>
          </a:p>
          <a:p>
            <a:r>
              <a:rPr lang="en-CA" sz="1200" b="1" dirty="0" err="1"/>
              <a:t>client_id</a:t>
            </a:r>
            <a:r>
              <a:rPr lang="en-CA" sz="1200" dirty="0"/>
              <a:t>=[see API settings]</a:t>
            </a:r>
          </a:p>
          <a:p>
            <a:r>
              <a:rPr lang="en-CA" sz="1200" b="1" dirty="0" err="1"/>
              <a:t>client_secret</a:t>
            </a:r>
            <a:r>
              <a:rPr lang="en-CA" sz="1200" dirty="0"/>
              <a:t>=[see API settings]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F77D4C-ED38-4601-8C97-107C7B7287A5}"/>
              </a:ext>
            </a:extLst>
          </p:cNvPr>
          <p:cNvSpPr txBox="1"/>
          <p:nvPr/>
        </p:nvSpPr>
        <p:spPr>
          <a:xfrm>
            <a:off x="7727334" y="4535836"/>
            <a:ext cx="68416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POST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32B807-31F1-4CCE-B5A6-3A3CFA2F1B36}"/>
              </a:ext>
            </a:extLst>
          </p:cNvPr>
          <p:cNvCxnSpPr>
            <a:cxnSpLocks/>
          </p:cNvCxnSpPr>
          <p:nvPr/>
        </p:nvCxnSpPr>
        <p:spPr>
          <a:xfrm flipH="1">
            <a:off x="7365304" y="6313801"/>
            <a:ext cx="3763292" cy="27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EA99E39-C615-4448-9152-8E1DA756F42D}"/>
              </a:ext>
            </a:extLst>
          </p:cNvPr>
          <p:cNvSpPr txBox="1"/>
          <p:nvPr/>
        </p:nvSpPr>
        <p:spPr>
          <a:xfrm>
            <a:off x="7503890" y="5872943"/>
            <a:ext cx="252000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access_token</a:t>
            </a:r>
            <a:r>
              <a:rPr lang="en-CA" sz="1200" dirty="0"/>
              <a:t>=[generated token]</a:t>
            </a:r>
          </a:p>
          <a:p>
            <a:r>
              <a:rPr lang="en-CA" sz="1200" b="1" dirty="0" err="1"/>
              <a:t>expires_in</a:t>
            </a:r>
            <a:r>
              <a:rPr lang="en-CA" sz="1200" dirty="0"/>
              <a:t>=[time for token to expire]</a:t>
            </a:r>
            <a:endParaRPr lang="en-CA" sz="1200" b="1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5EACC582-4C34-4E52-8D6A-083D5EF6B505}"/>
              </a:ext>
            </a:extLst>
          </p:cNvPr>
          <p:cNvSpPr/>
          <p:nvPr/>
        </p:nvSpPr>
        <p:spPr>
          <a:xfrm>
            <a:off x="3495542" y="2148286"/>
            <a:ext cx="223284" cy="2234653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89BE14-7083-4A8A-A0A4-AF0601361BF5}"/>
              </a:ext>
            </a:extLst>
          </p:cNvPr>
          <p:cNvSpPr txBox="1"/>
          <p:nvPr/>
        </p:nvSpPr>
        <p:spPr>
          <a:xfrm>
            <a:off x="2131850" y="2850113"/>
            <a:ext cx="1539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Get authorization code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58BD21A-C118-473B-868A-DD253C2EF94B}"/>
              </a:ext>
            </a:extLst>
          </p:cNvPr>
          <p:cNvSpPr/>
          <p:nvPr/>
        </p:nvSpPr>
        <p:spPr>
          <a:xfrm>
            <a:off x="3474714" y="4445642"/>
            <a:ext cx="262775" cy="2149219"/>
          </a:xfrm>
          <a:prstGeom prst="lef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DF66F6-C108-4639-B401-A29162732BA3}"/>
              </a:ext>
            </a:extLst>
          </p:cNvPr>
          <p:cNvSpPr txBox="1"/>
          <p:nvPr/>
        </p:nvSpPr>
        <p:spPr>
          <a:xfrm>
            <a:off x="2252464" y="5265482"/>
            <a:ext cx="122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Get access</a:t>
            </a:r>
          </a:p>
          <a:p>
            <a:r>
              <a:rPr lang="en-CA" sz="1600" dirty="0"/>
              <a:t>token</a:t>
            </a:r>
          </a:p>
        </p:txBody>
      </p:sp>
      <p:sp>
        <p:nvSpPr>
          <p:cNvPr id="72" name="Star: 5 Points 71">
            <a:extLst>
              <a:ext uri="{FF2B5EF4-FFF2-40B4-BE49-F238E27FC236}">
                <a16:creationId xmlns:a16="http://schemas.microsoft.com/office/drawing/2014/main" id="{043ADBA2-D7F6-4A61-9EAD-E1A0B816BCC3}"/>
              </a:ext>
            </a:extLst>
          </p:cNvPr>
          <p:cNvSpPr/>
          <p:nvPr/>
        </p:nvSpPr>
        <p:spPr>
          <a:xfrm>
            <a:off x="1940658" y="5354764"/>
            <a:ext cx="349881" cy="334558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2A4917-E129-4935-803C-149F5868D9FB}"/>
              </a:ext>
            </a:extLst>
          </p:cNvPr>
          <p:cNvSpPr txBox="1"/>
          <p:nvPr/>
        </p:nvSpPr>
        <p:spPr>
          <a:xfrm>
            <a:off x="254900" y="1434311"/>
            <a:ext cx="1602092" cy="48794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A" b="1" dirty="0"/>
              <a:t>IMPORTANT!</a:t>
            </a:r>
          </a:p>
          <a:p>
            <a:r>
              <a:rPr lang="en-CA" sz="1400" b="1" dirty="0">
                <a:solidFill>
                  <a:srgbClr val="C00000"/>
                </a:solidFill>
              </a:rPr>
              <a:t>Before you can do any of these steps, you need to first create an app. </a:t>
            </a:r>
            <a:r>
              <a:rPr lang="en-CA" sz="1400" dirty="0"/>
              <a:t>This is done on your API developer page. When you create an app, you </a:t>
            </a:r>
            <a:r>
              <a:rPr lang="en-CA" sz="1400" b="1" dirty="0"/>
              <a:t>register the redirect URIs the app is allowed to use</a:t>
            </a:r>
            <a:r>
              <a:rPr lang="en-CA" sz="1400" dirty="0"/>
              <a:t>. This is important to ensure that only your app can make API calls for your app. </a:t>
            </a:r>
            <a:r>
              <a:rPr lang="en-CA" sz="1400" b="1" dirty="0"/>
              <a:t>The client ID and secret will be auto-generated when you create your app.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1EE0F-25B0-DA47-F706-8A92A885F0E8}"/>
              </a:ext>
            </a:extLst>
          </p:cNvPr>
          <p:cNvSpPr txBox="1"/>
          <p:nvPr/>
        </p:nvSpPr>
        <p:spPr>
          <a:xfrm>
            <a:off x="7941808" y="519991"/>
            <a:ext cx="2485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Go to a page (determined by API docs), passing along the following GET params in the query string.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58112-2C79-B9C3-C07A-BCF2E8CC20D5}"/>
              </a:ext>
            </a:extLst>
          </p:cNvPr>
          <p:cNvSpPr txBox="1"/>
          <p:nvPr/>
        </p:nvSpPr>
        <p:spPr>
          <a:xfrm>
            <a:off x="6213765" y="3636299"/>
            <a:ext cx="1787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Redirected to redirect URI with these GET params in query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A97A6-4AC4-0E84-1CA8-2CED10C4A303}"/>
              </a:ext>
            </a:extLst>
          </p:cNvPr>
          <p:cNvSpPr txBox="1"/>
          <p:nvPr/>
        </p:nvSpPr>
        <p:spPr>
          <a:xfrm>
            <a:off x="7424980" y="5611333"/>
            <a:ext cx="84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POST data</a:t>
            </a:r>
          </a:p>
        </p:txBody>
      </p:sp>
    </p:spTree>
    <p:extLst>
      <p:ext uri="{BB962C8B-B14F-4D97-AF65-F5344CB8AC3E}">
        <p14:creationId xmlns:p14="http://schemas.microsoft.com/office/powerpoint/2010/main" val="40890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69" grpId="0" animBg="1"/>
      <p:bldP spid="15" grpId="0"/>
      <p:bldP spid="29" grpId="0" animBg="1"/>
      <p:bldP spid="35" grpId="0" animBg="1"/>
      <p:bldP spid="39" grpId="0"/>
      <p:bldP spid="45" grpId="0" animBg="1"/>
      <p:bldP spid="56" grpId="0" animBg="1"/>
      <p:bldP spid="57" grpId="0" animBg="1"/>
      <p:bldP spid="60" grpId="0" animBg="1"/>
      <p:bldP spid="65" grpId="0" animBg="1"/>
      <p:bldP spid="66" grpId="0"/>
      <p:bldP spid="70" grpId="0" animBg="1"/>
      <p:bldP spid="71" grpId="0"/>
      <p:bldP spid="72" grpId="0" animBg="1"/>
      <p:bldP spid="75" grpId="0" animBg="1"/>
      <p:bldP spid="4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Webdings</vt:lpstr>
      <vt:lpstr>Office Theme</vt:lpstr>
      <vt:lpstr>OAuth </vt:lpstr>
      <vt:lpstr>Consider the following</vt:lpstr>
      <vt:lpstr>Some roles to understand</vt:lpstr>
      <vt:lpstr>General Steps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 </dc:title>
  <dc:creator>Joanna</dc:creator>
  <cp:lastModifiedBy>Joanna</cp:lastModifiedBy>
  <cp:revision>8</cp:revision>
  <dcterms:created xsi:type="dcterms:W3CDTF">2021-03-28T20:58:35Z</dcterms:created>
  <dcterms:modified xsi:type="dcterms:W3CDTF">2023-02-06T02:45:25Z</dcterms:modified>
</cp:coreProperties>
</file>