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64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1D8F0B-CF8A-422E-AE2C-D35A1B1D749B}" type="datetimeFigureOut">
              <a:rPr lang="en-CA" smtClean="0"/>
              <a:t>2023-04-03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3F18A2-EE16-4CBC-A11C-2843FF949A96}" type="slidenum">
              <a:rPr lang="en-CA" smtClean="0"/>
              <a:t>‹#›</a:t>
            </a:fld>
            <a:endParaRPr lang="en-CA"/>
          </a:p>
        </p:txBody>
      </p:sp>
    </p:spTree>
    <p:extLst>
      <p:ext uri="{BB962C8B-B14F-4D97-AF65-F5344CB8AC3E}">
        <p14:creationId xmlns:p14="http://schemas.microsoft.com/office/powerpoint/2010/main" val="1784991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Boxes in orange are components that use or need a currency code.</a:t>
            </a:r>
          </a:p>
        </p:txBody>
      </p:sp>
      <p:sp>
        <p:nvSpPr>
          <p:cNvPr id="4" name="Slide Number Placeholder 3"/>
          <p:cNvSpPr>
            <a:spLocks noGrp="1"/>
          </p:cNvSpPr>
          <p:nvPr>
            <p:ph type="sldNum" sz="quarter" idx="5"/>
          </p:nvPr>
        </p:nvSpPr>
        <p:spPr/>
        <p:txBody>
          <a:bodyPr/>
          <a:lstStyle/>
          <a:p>
            <a:fld id="{843F18A2-EE16-4CBC-A11C-2843FF949A96}" type="slidenum">
              <a:rPr lang="en-CA" smtClean="0"/>
              <a:t>4</a:t>
            </a:fld>
            <a:endParaRPr lang="en-CA"/>
          </a:p>
        </p:txBody>
      </p:sp>
    </p:spTree>
    <p:extLst>
      <p:ext uri="{BB962C8B-B14F-4D97-AF65-F5344CB8AC3E}">
        <p14:creationId xmlns:p14="http://schemas.microsoft.com/office/powerpoint/2010/main" val="1219474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we want to set a global value and pass using a prop, it has to start from the main app component since that uses all the components. Remember that a prop is only passed from parent to child.</a:t>
            </a:r>
          </a:p>
        </p:txBody>
      </p:sp>
      <p:sp>
        <p:nvSpPr>
          <p:cNvPr id="4" name="Slide Number Placeholder 3"/>
          <p:cNvSpPr>
            <a:spLocks noGrp="1"/>
          </p:cNvSpPr>
          <p:nvPr>
            <p:ph type="sldNum" sz="quarter" idx="5"/>
          </p:nvPr>
        </p:nvSpPr>
        <p:spPr/>
        <p:txBody>
          <a:bodyPr/>
          <a:lstStyle/>
          <a:p>
            <a:fld id="{843F18A2-EE16-4CBC-A11C-2843FF949A96}" type="slidenum">
              <a:rPr lang="en-CA" smtClean="0"/>
              <a:t>5</a:t>
            </a:fld>
            <a:endParaRPr lang="en-CA"/>
          </a:p>
        </p:txBody>
      </p:sp>
    </p:spTree>
    <p:extLst>
      <p:ext uri="{BB962C8B-B14F-4D97-AF65-F5344CB8AC3E}">
        <p14:creationId xmlns:p14="http://schemas.microsoft.com/office/powerpoint/2010/main" val="2236297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95958-C56C-A41E-166E-7C6D0EF30C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50DB799-5D06-BD21-A4CA-7CE5E76789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49D1403C-8E46-E109-5A11-456591DEA46C}"/>
              </a:ext>
            </a:extLst>
          </p:cNvPr>
          <p:cNvSpPr>
            <a:spLocks noGrp="1"/>
          </p:cNvSpPr>
          <p:nvPr>
            <p:ph type="dt" sz="half" idx="10"/>
          </p:nvPr>
        </p:nvSpPr>
        <p:spPr/>
        <p:txBody>
          <a:bodyPr/>
          <a:lstStyle/>
          <a:p>
            <a:fld id="{01FB1CCA-0BB3-4012-A417-B894C0047330}" type="datetimeFigureOut">
              <a:rPr lang="en-CA" smtClean="0"/>
              <a:t>2023-04-03</a:t>
            </a:fld>
            <a:endParaRPr lang="en-CA"/>
          </a:p>
        </p:txBody>
      </p:sp>
      <p:sp>
        <p:nvSpPr>
          <p:cNvPr id="5" name="Footer Placeholder 4">
            <a:extLst>
              <a:ext uri="{FF2B5EF4-FFF2-40B4-BE49-F238E27FC236}">
                <a16:creationId xmlns:a16="http://schemas.microsoft.com/office/drawing/2014/main" id="{4C6CE7C9-1FA1-E69E-BF3B-66575D39912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DF0411E-BD7C-B223-3748-1F0819D3F992}"/>
              </a:ext>
            </a:extLst>
          </p:cNvPr>
          <p:cNvSpPr>
            <a:spLocks noGrp="1"/>
          </p:cNvSpPr>
          <p:nvPr>
            <p:ph type="sldNum" sz="quarter" idx="12"/>
          </p:nvPr>
        </p:nvSpPr>
        <p:spPr/>
        <p:txBody>
          <a:bodyPr/>
          <a:lstStyle/>
          <a:p>
            <a:fld id="{8F78AF37-A58E-417C-8CC0-7EDB22293F03}" type="slidenum">
              <a:rPr lang="en-CA" smtClean="0"/>
              <a:t>‹#›</a:t>
            </a:fld>
            <a:endParaRPr lang="en-CA"/>
          </a:p>
        </p:txBody>
      </p:sp>
    </p:spTree>
    <p:extLst>
      <p:ext uri="{BB962C8B-B14F-4D97-AF65-F5344CB8AC3E}">
        <p14:creationId xmlns:p14="http://schemas.microsoft.com/office/powerpoint/2010/main" val="1516155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DCC99-0016-FB18-5282-083EF81D5D06}"/>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AB24D9A-950E-FF74-D2C1-B9EE0607B3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30961F0-8A5D-2E5F-70B1-34F039F175B6}"/>
              </a:ext>
            </a:extLst>
          </p:cNvPr>
          <p:cNvSpPr>
            <a:spLocks noGrp="1"/>
          </p:cNvSpPr>
          <p:nvPr>
            <p:ph type="dt" sz="half" idx="10"/>
          </p:nvPr>
        </p:nvSpPr>
        <p:spPr/>
        <p:txBody>
          <a:bodyPr/>
          <a:lstStyle/>
          <a:p>
            <a:fld id="{01FB1CCA-0BB3-4012-A417-B894C0047330}" type="datetimeFigureOut">
              <a:rPr lang="en-CA" smtClean="0"/>
              <a:t>2023-04-03</a:t>
            </a:fld>
            <a:endParaRPr lang="en-CA"/>
          </a:p>
        </p:txBody>
      </p:sp>
      <p:sp>
        <p:nvSpPr>
          <p:cNvPr id="5" name="Footer Placeholder 4">
            <a:extLst>
              <a:ext uri="{FF2B5EF4-FFF2-40B4-BE49-F238E27FC236}">
                <a16:creationId xmlns:a16="http://schemas.microsoft.com/office/drawing/2014/main" id="{A7F279B8-B487-5159-4474-04ADEAAD326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967ABAD-A9C5-93F2-EFB4-A73E2492FF69}"/>
              </a:ext>
            </a:extLst>
          </p:cNvPr>
          <p:cNvSpPr>
            <a:spLocks noGrp="1"/>
          </p:cNvSpPr>
          <p:nvPr>
            <p:ph type="sldNum" sz="quarter" idx="12"/>
          </p:nvPr>
        </p:nvSpPr>
        <p:spPr/>
        <p:txBody>
          <a:bodyPr/>
          <a:lstStyle/>
          <a:p>
            <a:fld id="{8F78AF37-A58E-417C-8CC0-7EDB22293F03}" type="slidenum">
              <a:rPr lang="en-CA" smtClean="0"/>
              <a:t>‹#›</a:t>
            </a:fld>
            <a:endParaRPr lang="en-CA"/>
          </a:p>
        </p:txBody>
      </p:sp>
    </p:spTree>
    <p:extLst>
      <p:ext uri="{BB962C8B-B14F-4D97-AF65-F5344CB8AC3E}">
        <p14:creationId xmlns:p14="http://schemas.microsoft.com/office/powerpoint/2010/main" val="1816824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4A38BC-CAC0-D832-7576-9A5BE2DC5D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75460A0-4D76-ABC7-5F40-3E0A847FCB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51FF571-C181-229B-975E-3FE3A8ED6153}"/>
              </a:ext>
            </a:extLst>
          </p:cNvPr>
          <p:cNvSpPr>
            <a:spLocks noGrp="1"/>
          </p:cNvSpPr>
          <p:nvPr>
            <p:ph type="dt" sz="half" idx="10"/>
          </p:nvPr>
        </p:nvSpPr>
        <p:spPr/>
        <p:txBody>
          <a:bodyPr/>
          <a:lstStyle/>
          <a:p>
            <a:fld id="{01FB1CCA-0BB3-4012-A417-B894C0047330}" type="datetimeFigureOut">
              <a:rPr lang="en-CA" smtClean="0"/>
              <a:t>2023-04-03</a:t>
            </a:fld>
            <a:endParaRPr lang="en-CA"/>
          </a:p>
        </p:txBody>
      </p:sp>
      <p:sp>
        <p:nvSpPr>
          <p:cNvPr id="5" name="Footer Placeholder 4">
            <a:extLst>
              <a:ext uri="{FF2B5EF4-FFF2-40B4-BE49-F238E27FC236}">
                <a16:creationId xmlns:a16="http://schemas.microsoft.com/office/drawing/2014/main" id="{525D7427-5B46-17DD-713C-0FB7F8790DD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B510FB2-6CDA-77D1-EB0B-3E6B5EFFFAA7}"/>
              </a:ext>
            </a:extLst>
          </p:cNvPr>
          <p:cNvSpPr>
            <a:spLocks noGrp="1"/>
          </p:cNvSpPr>
          <p:nvPr>
            <p:ph type="sldNum" sz="quarter" idx="12"/>
          </p:nvPr>
        </p:nvSpPr>
        <p:spPr/>
        <p:txBody>
          <a:bodyPr/>
          <a:lstStyle/>
          <a:p>
            <a:fld id="{8F78AF37-A58E-417C-8CC0-7EDB22293F03}" type="slidenum">
              <a:rPr lang="en-CA" smtClean="0"/>
              <a:t>‹#›</a:t>
            </a:fld>
            <a:endParaRPr lang="en-CA"/>
          </a:p>
        </p:txBody>
      </p:sp>
    </p:spTree>
    <p:extLst>
      <p:ext uri="{BB962C8B-B14F-4D97-AF65-F5344CB8AC3E}">
        <p14:creationId xmlns:p14="http://schemas.microsoft.com/office/powerpoint/2010/main" val="2083328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1EAED-125E-52D0-5C75-926E1BDE342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25587CE-E734-CF0B-03C4-CCEA38ADF8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8D8DFE9-9FBD-0466-445A-6736C20C221D}"/>
              </a:ext>
            </a:extLst>
          </p:cNvPr>
          <p:cNvSpPr>
            <a:spLocks noGrp="1"/>
          </p:cNvSpPr>
          <p:nvPr>
            <p:ph type="dt" sz="half" idx="10"/>
          </p:nvPr>
        </p:nvSpPr>
        <p:spPr/>
        <p:txBody>
          <a:bodyPr/>
          <a:lstStyle/>
          <a:p>
            <a:fld id="{01FB1CCA-0BB3-4012-A417-B894C0047330}" type="datetimeFigureOut">
              <a:rPr lang="en-CA" smtClean="0"/>
              <a:t>2023-04-03</a:t>
            </a:fld>
            <a:endParaRPr lang="en-CA"/>
          </a:p>
        </p:txBody>
      </p:sp>
      <p:sp>
        <p:nvSpPr>
          <p:cNvPr id="5" name="Footer Placeholder 4">
            <a:extLst>
              <a:ext uri="{FF2B5EF4-FFF2-40B4-BE49-F238E27FC236}">
                <a16:creationId xmlns:a16="http://schemas.microsoft.com/office/drawing/2014/main" id="{F7339238-FCC6-368B-039E-8715980964E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ED31AB4-EC57-3701-B806-03C097CFDECC}"/>
              </a:ext>
            </a:extLst>
          </p:cNvPr>
          <p:cNvSpPr>
            <a:spLocks noGrp="1"/>
          </p:cNvSpPr>
          <p:nvPr>
            <p:ph type="sldNum" sz="quarter" idx="12"/>
          </p:nvPr>
        </p:nvSpPr>
        <p:spPr/>
        <p:txBody>
          <a:bodyPr/>
          <a:lstStyle/>
          <a:p>
            <a:fld id="{8F78AF37-A58E-417C-8CC0-7EDB22293F03}" type="slidenum">
              <a:rPr lang="en-CA" smtClean="0"/>
              <a:t>‹#›</a:t>
            </a:fld>
            <a:endParaRPr lang="en-CA"/>
          </a:p>
        </p:txBody>
      </p:sp>
    </p:spTree>
    <p:extLst>
      <p:ext uri="{BB962C8B-B14F-4D97-AF65-F5344CB8AC3E}">
        <p14:creationId xmlns:p14="http://schemas.microsoft.com/office/powerpoint/2010/main" val="4065757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54802-06C1-BCD3-D834-18B453750C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CBF89E9D-2E4C-DE16-0214-7CB6E661C4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7B969C-B0D4-974B-4A45-2EE32DC8B853}"/>
              </a:ext>
            </a:extLst>
          </p:cNvPr>
          <p:cNvSpPr>
            <a:spLocks noGrp="1"/>
          </p:cNvSpPr>
          <p:nvPr>
            <p:ph type="dt" sz="half" idx="10"/>
          </p:nvPr>
        </p:nvSpPr>
        <p:spPr/>
        <p:txBody>
          <a:bodyPr/>
          <a:lstStyle/>
          <a:p>
            <a:fld id="{01FB1CCA-0BB3-4012-A417-B894C0047330}" type="datetimeFigureOut">
              <a:rPr lang="en-CA" smtClean="0"/>
              <a:t>2023-04-03</a:t>
            </a:fld>
            <a:endParaRPr lang="en-CA"/>
          </a:p>
        </p:txBody>
      </p:sp>
      <p:sp>
        <p:nvSpPr>
          <p:cNvPr id="5" name="Footer Placeholder 4">
            <a:extLst>
              <a:ext uri="{FF2B5EF4-FFF2-40B4-BE49-F238E27FC236}">
                <a16:creationId xmlns:a16="http://schemas.microsoft.com/office/drawing/2014/main" id="{094D9B13-B045-C719-0C94-35F85041985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17C83E4-A2D0-7A2E-7360-EE29036636D3}"/>
              </a:ext>
            </a:extLst>
          </p:cNvPr>
          <p:cNvSpPr>
            <a:spLocks noGrp="1"/>
          </p:cNvSpPr>
          <p:nvPr>
            <p:ph type="sldNum" sz="quarter" idx="12"/>
          </p:nvPr>
        </p:nvSpPr>
        <p:spPr/>
        <p:txBody>
          <a:bodyPr/>
          <a:lstStyle/>
          <a:p>
            <a:fld id="{8F78AF37-A58E-417C-8CC0-7EDB22293F03}" type="slidenum">
              <a:rPr lang="en-CA" smtClean="0"/>
              <a:t>‹#›</a:t>
            </a:fld>
            <a:endParaRPr lang="en-CA"/>
          </a:p>
        </p:txBody>
      </p:sp>
    </p:spTree>
    <p:extLst>
      <p:ext uri="{BB962C8B-B14F-4D97-AF65-F5344CB8AC3E}">
        <p14:creationId xmlns:p14="http://schemas.microsoft.com/office/powerpoint/2010/main" val="3269162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2EE22-0B6B-3C4F-5413-26C49C2A7D7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25B4DAB-DDC8-955C-A065-169A47032D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22D96737-8B66-76BB-7EE9-39A0D2CD6A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93B674CC-F9A4-550E-B38C-3181B9D1ED52}"/>
              </a:ext>
            </a:extLst>
          </p:cNvPr>
          <p:cNvSpPr>
            <a:spLocks noGrp="1"/>
          </p:cNvSpPr>
          <p:nvPr>
            <p:ph type="dt" sz="half" idx="10"/>
          </p:nvPr>
        </p:nvSpPr>
        <p:spPr/>
        <p:txBody>
          <a:bodyPr/>
          <a:lstStyle/>
          <a:p>
            <a:fld id="{01FB1CCA-0BB3-4012-A417-B894C0047330}" type="datetimeFigureOut">
              <a:rPr lang="en-CA" smtClean="0"/>
              <a:t>2023-04-03</a:t>
            </a:fld>
            <a:endParaRPr lang="en-CA"/>
          </a:p>
        </p:txBody>
      </p:sp>
      <p:sp>
        <p:nvSpPr>
          <p:cNvPr id="6" name="Footer Placeholder 5">
            <a:extLst>
              <a:ext uri="{FF2B5EF4-FFF2-40B4-BE49-F238E27FC236}">
                <a16:creationId xmlns:a16="http://schemas.microsoft.com/office/drawing/2014/main" id="{FE8B20A5-FBBC-CF7B-0650-9679C047DCE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D35F5AB-449F-7A34-3671-5DD00D3ECF51}"/>
              </a:ext>
            </a:extLst>
          </p:cNvPr>
          <p:cNvSpPr>
            <a:spLocks noGrp="1"/>
          </p:cNvSpPr>
          <p:nvPr>
            <p:ph type="sldNum" sz="quarter" idx="12"/>
          </p:nvPr>
        </p:nvSpPr>
        <p:spPr/>
        <p:txBody>
          <a:bodyPr/>
          <a:lstStyle/>
          <a:p>
            <a:fld id="{8F78AF37-A58E-417C-8CC0-7EDB22293F03}" type="slidenum">
              <a:rPr lang="en-CA" smtClean="0"/>
              <a:t>‹#›</a:t>
            </a:fld>
            <a:endParaRPr lang="en-CA"/>
          </a:p>
        </p:txBody>
      </p:sp>
    </p:spTree>
    <p:extLst>
      <p:ext uri="{BB962C8B-B14F-4D97-AF65-F5344CB8AC3E}">
        <p14:creationId xmlns:p14="http://schemas.microsoft.com/office/powerpoint/2010/main" val="3680994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7322F-3DD6-3991-D7E6-ABF603215774}"/>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B3015F2-7848-3867-D25E-CE0F8CA774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42ACAD-4ED8-E207-75CF-70338CE158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355E855-155D-D8B0-5B7B-C9891A7C66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8C72AA-8A0B-959D-0503-8774B4056F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51C818C6-872A-7521-B8DD-E6E26F6B9C49}"/>
              </a:ext>
            </a:extLst>
          </p:cNvPr>
          <p:cNvSpPr>
            <a:spLocks noGrp="1"/>
          </p:cNvSpPr>
          <p:nvPr>
            <p:ph type="dt" sz="half" idx="10"/>
          </p:nvPr>
        </p:nvSpPr>
        <p:spPr/>
        <p:txBody>
          <a:bodyPr/>
          <a:lstStyle/>
          <a:p>
            <a:fld id="{01FB1CCA-0BB3-4012-A417-B894C0047330}" type="datetimeFigureOut">
              <a:rPr lang="en-CA" smtClean="0"/>
              <a:t>2023-04-03</a:t>
            </a:fld>
            <a:endParaRPr lang="en-CA"/>
          </a:p>
        </p:txBody>
      </p:sp>
      <p:sp>
        <p:nvSpPr>
          <p:cNvPr id="8" name="Footer Placeholder 7">
            <a:extLst>
              <a:ext uri="{FF2B5EF4-FFF2-40B4-BE49-F238E27FC236}">
                <a16:creationId xmlns:a16="http://schemas.microsoft.com/office/drawing/2014/main" id="{615BCAF6-886E-8C09-17D6-E00D2B5D1D7C}"/>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8E701C6-902A-BE83-E39C-033298FA2EF4}"/>
              </a:ext>
            </a:extLst>
          </p:cNvPr>
          <p:cNvSpPr>
            <a:spLocks noGrp="1"/>
          </p:cNvSpPr>
          <p:nvPr>
            <p:ph type="sldNum" sz="quarter" idx="12"/>
          </p:nvPr>
        </p:nvSpPr>
        <p:spPr/>
        <p:txBody>
          <a:bodyPr/>
          <a:lstStyle/>
          <a:p>
            <a:fld id="{8F78AF37-A58E-417C-8CC0-7EDB22293F03}" type="slidenum">
              <a:rPr lang="en-CA" smtClean="0"/>
              <a:t>‹#›</a:t>
            </a:fld>
            <a:endParaRPr lang="en-CA"/>
          </a:p>
        </p:txBody>
      </p:sp>
    </p:spTree>
    <p:extLst>
      <p:ext uri="{BB962C8B-B14F-4D97-AF65-F5344CB8AC3E}">
        <p14:creationId xmlns:p14="http://schemas.microsoft.com/office/powerpoint/2010/main" val="2075400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E4A6B-CDA2-C553-65D4-2F2E0CED43A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930FF450-E2A3-B838-D397-601DF8153B79}"/>
              </a:ext>
            </a:extLst>
          </p:cNvPr>
          <p:cNvSpPr>
            <a:spLocks noGrp="1"/>
          </p:cNvSpPr>
          <p:nvPr>
            <p:ph type="dt" sz="half" idx="10"/>
          </p:nvPr>
        </p:nvSpPr>
        <p:spPr/>
        <p:txBody>
          <a:bodyPr/>
          <a:lstStyle/>
          <a:p>
            <a:fld id="{01FB1CCA-0BB3-4012-A417-B894C0047330}" type="datetimeFigureOut">
              <a:rPr lang="en-CA" smtClean="0"/>
              <a:t>2023-04-03</a:t>
            </a:fld>
            <a:endParaRPr lang="en-CA"/>
          </a:p>
        </p:txBody>
      </p:sp>
      <p:sp>
        <p:nvSpPr>
          <p:cNvPr id="4" name="Footer Placeholder 3">
            <a:extLst>
              <a:ext uri="{FF2B5EF4-FFF2-40B4-BE49-F238E27FC236}">
                <a16:creationId xmlns:a16="http://schemas.microsoft.com/office/drawing/2014/main" id="{1C92471A-53E6-84BB-8190-D02F6ACB63C3}"/>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0909E291-89F0-1D7F-85B5-3863F697180A}"/>
              </a:ext>
            </a:extLst>
          </p:cNvPr>
          <p:cNvSpPr>
            <a:spLocks noGrp="1"/>
          </p:cNvSpPr>
          <p:nvPr>
            <p:ph type="sldNum" sz="quarter" idx="12"/>
          </p:nvPr>
        </p:nvSpPr>
        <p:spPr/>
        <p:txBody>
          <a:bodyPr/>
          <a:lstStyle/>
          <a:p>
            <a:fld id="{8F78AF37-A58E-417C-8CC0-7EDB22293F03}" type="slidenum">
              <a:rPr lang="en-CA" smtClean="0"/>
              <a:t>‹#›</a:t>
            </a:fld>
            <a:endParaRPr lang="en-CA"/>
          </a:p>
        </p:txBody>
      </p:sp>
    </p:spTree>
    <p:extLst>
      <p:ext uri="{BB962C8B-B14F-4D97-AF65-F5344CB8AC3E}">
        <p14:creationId xmlns:p14="http://schemas.microsoft.com/office/powerpoint/2010/main" val="3495929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6C8F04-EC18-B770-9E73-D4C7729FAA82}"/>
              </a:ext>
            </a:extLst>
          </p:cNvPr>
          <p:cNvSpPr>
            <a:spLocks noGrp="1"/>
          </p:cNvSpPr>
          <p:nvPr>
            <p:ph type="dt" sz="half" idx="10"/>
          </p:nvPr>
        </p:nvSpPr>
        <p:spPr/>
        <p:txBody>
          <a:bodyPr/>
          <a:lstStyle/>
          <a:p>
            <a:fld id="{01FB1CCA-0BB3-4012-A417-B894C0047330}" type="datetimeFigureOut">
              <a:rPr lang="en-CA" smtClean="0"/>
              <a:t>2023-04-03</a:t>
            </a:fld>
            <a:endParaRPr lang="en-CA"/>
          </a:p>
        </p:txBody>
      </p:sp>
      <p:sp>
        <p:nvSpPr>
          <p:cNvPr id="3" name="Footer Placeholder 2">
            <a:extLst>
              <a:ext uri="{FF2B5EF4-FFF2-40B4-BE49-F238E27FC236}">
                <a16:creationId xmlns:a16="http://schemas.microsoft.com/office/drawing/2014/main" id="{CD58823C-604F-A263-5722-FD9D9F9F732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F5A9B8E3-00BC-2323-E9BA-4CE2321C0EB3}"/>
              </a:ext>
            </a:extLst>
          </p:cNvPr>
          <p:cNvSpPr>
            <a:spLocks noGrp="1"/>
          </p:cNvSpPr>
          <p:nvPr>
            <p:ph type="sldNum" sz="quarter" idx="12"/>
          </p:nvPr>
        </p:nvSpPr>
        <p:spPr/>
        <p:txBody>
          <a:bodyPr/>
          <a:lstStyle/>
          <a:p>
            <a:fld id="{8F78AF37-A58E-417C-8CC0-7EDB22293F03}" type="slidenum">
              <a:rPr lang="en-CA" smtClean="0"/>
              <a:t>‹#›</a:t>
            </a:fld>
            <a:endParaRPr lang="en-CA"/>
          </a:p>
        </p:txBody>
      </p:sp>
    </p:spTree>
    <p:extLst>
      <p:ext uri="{BB962C8B-B14F-4D97-AF65-F5344CB8AC3E}">
        <p14:creationId xmlns:p14="http://schemas.microsoft.com/office/powerpoint/2010/main" val="271687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9D179-2BC2-4322-979E-DC56611AD8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D9F6701-B54F-E452-DDB6-0E2806707A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9B32A024-0999-DD4C-3398-1DC35741BF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F23F60-F8F9-D86B-18FB-5471BB74FD46}"/>
              </a:ext>
            </a:extLst>
          </p:cNvPr>
          <p:cNvSpPr>
            <a:spLocks noGrp="1"/>
          </p:cNvSpPr>
          <p:nvPr>
            <p:ph type="dt" sz="half" idx="10"/>
          </p:nvPr>
        </p:nvSpPr>
        <p:spPr/>
        <p:txBody>
          <a:bodyPr/>
          <a:lstStyle/>
          <a:p>
            <a:fld id="{01FB1CCA-0BB3-4012-A417-B894C0047330}" type="datetimeFigureOut">
              <a:rPr lang="en-CA" smtClean="0"/>
              <a:t>2023-04-03</a:t>
            </a:fld>
            <a:endParaRPr lang="en-CA"/>
          </a:p>
        </p:txBody>
      </p:sp>
      <p:sp>
        <p:nvSpPr>
          <p:cNvPr id="6" name="Footer Placeholder 5">
            <a:extLst>
              <a:ext uri="{FF2B5EF4-FFF2-40B4-BE49-F238E27FC236}">
                <a16:creationId xmlns:a16="http://schemas.microsoft.com/office/drawing/2014/main" id="{9C4B9425-DDBA-453E-BD8E-CBF3EA27FED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3158B52-6932-176C-FAE0-5BD19538C959}"/>
              </a:ext>
            </a:extLst>
          </p:cNvPr>
          <p:cNvSpPr>
            <a:spLocks noGrp="1"/>
          </p:cNvSpPr>
          <p:nvPr>
            <p:ph type="sldNum" sz="quarter" idx="12"/>
          </p:nvPr>
        </p:nvSpPr>
        <p:spPr/>
        <p:txBody>
          <a:bodyPr/>
          <a:lstStyle/>
          <a:p>
            <a:fld id="{8F78AF37-A58E-417C-8CC0-7EDB22293F03}" type="slidenum">
              <a:rPr lang="en-CA" smtClean="0"/>
              <a:t>‹#›</a:t>
            </a:fld>
            <a:endParaRPr lang="en-CA"/>
          </a:p>
        </p:txBody>
      </p:sp>
    </p:spTree>
    <p:extLst>
      <p:ext uri="{BB962C8B-B14F-4D97-AF65-F5344CB8AC3E}">
        <p14:creationId xmlns:p14="http://schemas.microsoft.com/office/powerpoint/2010/main" val="2135816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81821-E4FD-22D9-7478-F60F28F8F6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E62B149-4E45-80BA-6C4D-AD9EB595C9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824DD97-8863-DFFB-C065-3BD0A25B5E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742EB1-888E-06AB-09D3-11C9B1DE8C65}"/>
              </a:ext>
            </a:extLst>
          </p:cNvPr>
          <p:cNvSpPr>
            <a:spLocks noGrp="1"/>
          </p:cNvSpPr>
          <p:nvPr>
            <p:ph type="dt" sz="half" idx="10"/>
          </p:nvPr>
        </p:nvSpPr>
        <p:spPr/>
        <p:txBody>
          <a:bodyPr/>
          <a:lstStyle/>
          <a:p>
            <a:fld id="{01FB1CCA-0BB3-4012-A417-B894C0047330}" type="datetimeFigureOut">
              <a:rPr lang="en-CA" smtClean="0"/>
              <a:t>2023-04-03</a:t>
            </a:fld>
            <a:endParaRPr lang="en-CA"/>
          </a:p>
        </p:txBody>
      </p:sp>
      <p:sp>
        <p:nvSpPr>
          <p:cNvPr id="6" name="Footer Placeholder 5">
            <a:extLst>
              <a:ext uri="{FF2B5EF4-FFF2-40B4-BE49-F238E27FC236}">
                <a16:creationId xmlns:a16="http://schemas.microsoft.com/office/drawing/2014/main" id="{C8C0FFDD-FD84-3DA2-6DFB-C71ECDA3E79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F3B6B39-CF82-9B23-6A7E-87A4335516CC}"/>
              </a:ext>
            </a:extLst>
          </p:cNvPr>
          <p:cNvSpPr>
            <a:spLocks noGrp="1"/>
          </p:cNvSpPr>
          <p:nvPr>
            <p:ph type="sldNum" sz="quarter" idx="12"/>
          </p:nvPr>
        </p:nvSpPr>
        <p:spPr/>
        <p:txBody>
          <a:bodyPr/>
          <a:lstStyle/>
          <a:p>
            <a:fld id="{8F78AF37-A58E-417C-8CC0-7EDB22293F03}" type="slidenum">
              <a:rPr lang="en-CA" smtClean="0"/>
              <a:t>‹#›</a:t>
            </a:fld>
            <a:endParaRPr lang="en-CA"/>
          </a:p>
        </p:txBody>
      </p:sp>
    </p:spTree>
    <p:extLst>
      <p:ext uri="{BB962C8B-B14F-4D97-AF65-F5344CB8AC3E}">
        <p14:creationId xmlns:p14="http://schemas.microsoft.com/office/powerpoint/2010/main" val="1547991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F15ED4-4E05-5CD4-4849-E6DDA60EBA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B845E31-2B0E-4C60-1F6C-2297403526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F8C0FDE-7A03-FB5B-C65D-32A2BEF1AB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FB1CCA-0BB3-4012-A417-B894C0047330}" type="datetimeFigureOut">
              <a:rPr lang="en-CA" smtClean="0"/>
              <a:t>2023-04-03</a:t>
            </a:fld>
            <a:endParaRPr lang="en-CA"/>
          </a:p>
        </p:txBody>
      </p:sp>
      <p:sp>
        <p:nvSpPr>
          <p:cNvPr id="5" name="Footer Placeholder 4">
            <a:extLst>
              <a:ext uri="{FF2B5EF4-FFF2-40B4-BE49-F238E27FC236}">
                <a16:creationId xmlns:a16="http://schemas.microsoft.com/office/drawing/2014/main" id="{D87E1364-1941-C922-FB36-834BDE32DA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7F81B7AF-46D6-C5F3-DABA-A35DB678B3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78AF37-A58E-417C-8CC0-7EDB22293F03}" type="slidenum">
              <a:rPr lang="en-CA" smtClean="0"/>
              <a:t>‹#›</a:t>
            </a:fld>
            <a:endParaRPr lang="en-CA"/>
          </a:p>
        </p:txBody>
      </p:sp>
    </p:spTree>
    <p:extLst>
      <p:ext uri="{BB962C8B-B14F-4D97-AF65-F5344CB8AC3E}">
        <p14:creationId xmlns:p14="http://schemas.microsoft.com/office/powerpoint/2010/main" val="1059495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C26B-9429-F55E-486A-AB4AC9098578}"/>
              </a:ext>
            </a:extLst>
          </p:cNvPr>
          <p:cNvSpPr>
            <a:spLocks noGrp="1"/>
          </p:cNvSpPr>
          <p:nvPr>
            <p:ph type="ctrTitle"/>
          </p:nvPr>
        </p:nvSpPr>
        <p:spPr/>
        <p:txBody>
          <a:bodyPr/>
          <a:lstStyle/>
          <a:p>
            <a:r>
              <a:rPr lang="en-CA" dirty="0"/>
              <a:t>React Context</a:t>
            </a:r>
          </a:p>
        </p:txBody>
      </p:sp>
      <p:sp>
        <p:nvSpPr>
          <p:cNvPr id="3" name="Subtitle 2">
            <a:extLst>
              <a:ext uri="{FF2B5EF4-FFF2-40B4-BE49-F238E27FC236}">
                <a16:creationId xmlns:a16="http://schemas.microsoft.com/office/drawing/2014/main" id="{9DFCAC6A-3D3F-184B-8827-742A64FDB864}"/>
              </a:ext>
            </a:extLst>
          </p:cNvPr>
          <p:cNvSpPr>
            <a:spLocks noGrp="1"/>
          </p:cNvSpPr>
          <p:nvPr>
            <p:ph type="subTitle" idx="1"/>
          </p:nvPr>
        </p:nvSpPr>
        <p:spPr/>
        <p:txBody>
          <a:bodyPr/>
          <a:lstStyle/>
          <a:p>
            <a:r>
              <a:rPr lang="en-CA" dirty="0"/>
              <a:t>A quick introduction</a:t>
            </a:r>
          </a:p>
        </p:txBody>
      </p:sp>
    </p:spTree>
    <p:extLst>
      <p:ext uri="{BB962C8B-B14F-4D97-AF65-F5344CB8AC3E}">
        <p14:creationId xmlns:p14="http://schemas.microsoft.com/office/powerpoint/2010/main" val="1365339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07986-6A94-4288-CE0E-49F516366D74}"/>
              </a:ext>
            </a:extLst>
          </p:cNvPr>
          <p:cNvSpPr>
            <a:spLocks noGrp="1"/>
          </p:cNvSpPr>
          <p:nvPr>
            <p:ph type="title"/>
          </p:nvPr>
        </p:nvSpPr>
        <p:spPr/>
        <p:txBody>
          <a:bodyPr/>
          <a:lstStyle/>
          <a:p>
            <a:r>
              <a:rPr lang="en-CA" dirty="0"/>
              <a:t>Context with user-changeable value</a:t>
            </a:r>
          </a:p>
        </p:txBody>
      </p:sp>
      <p:sp>
        <p:nvSpPr>
          <p:cNvPr id="3" name="Content Placeholder 2">
            <a:extLst>
              <a:ext uri="{FF2B5EF4-FFF2-40B4-BE49-F238E27FC236}">
                <a16:creationId xmlns:a16="http://schemas.microsoft.com/office/drawing/2014/main" id="{3E6BE2E3-D5AC-3010-9BD6-76134F0454F0}"/>
              </a:ext>
            </a:extLst>
          </p:cNvPr>
          <p:cNvSpPr>
            <a:spLocks noGrp="1"/>
          </p:cNvSpPr>
          <p:nvPr>
            <p:ph idx="1"/>
          </p:nvPr>
        </p:nvSpPr>
        <p:spPr/>
        <p:txBody>
          <a:bodyPr>
            <a:normAutofit/>
          </a:bodyPr>
          <a:lstStyle/>
          <a:p>
            <a:r>
              <a:rPr lang="en-CA" dirty="0"/>
              <a:t>By default, a Context is </a:t>
            </a:r>
            <a:r>
              <a:rPr lang="en-CA" b="1" u="sng" dirty="0"/>
              <a:t>stateless</a:t>
            </a:r>
            <a:r>
              <a:rPr lang="en-CA" dirty="0"/>
              <a:t> so to have a changeable value, you can store the Context value as a state variable. The key is that you can pass objects and/or functions as a Provider value.</a:t>
            </a:r>
          </a:p>
          <a:p>
            <a:r>
              <a:rPr lang="en-CA" dirty="0"/>
              <a:t>In </a:t>
            </a:r>
            <a:r>
              <a:rPr lang="en-CA" i="1" dirty="0" err="1"/>
              <a:t>App.jsx</a:t>
            </a:r>
            <a:r>
              <a:rPr lang="en-CA" dirty="0"/>
              <a:t>:</a:t>
            </a:r>
          </a:p>
          <a:p>
            <a:pPr marL="457200" lvl="1" indent="0">
              <a:buNone/>
            </a:pPr>
            <a:r>
              <a:rPr lang="en-CA" dirty="0">
                <a:latin typeface="Consolas" panose="020B0609020204030204" pitchFamily="49" charset="0"/>
              </a:rPr>
              <a:t>… const [</a:t>
            </a:r>
            <a:r>
              <a:rPr lang="en-CA" dirty="0" err="1">
                <a:solidFill>
                  <a:srgbClr val="0070C0"/>
                </a:solidFill>
                <a:latin typeface="Consolas" panose="020B0609020204030204" pitchFamily="49" charset="0"/>
              </a:rPr>
              <a:t>myState</a:t>
            </a:r>
            <a:r>
              <a:rPr lang="en-CA" dirty="0">
                <a:latin typeface="Consolas" panose="020B0609020204030204" pitchFamily="49" charset="0"/>
              </a:rPr>
              <a:t>, </a:t>
            </a:r>
            <a:r>
              <a:rPr lang="en-CA" dirty="0" err="1">
                <a:solidFill>
                  <a:srgbClr val="0070C0"/>
                </a:solidFill>
                <a:latin typeface="Consolas" panose="020B0609020204030204" pitchFamily="49" charset="0"/>
              </a:rPr>
              <a:t>setMyState</a:t>
            </a:r>
            <a:r>
              <a:rPr lang="en-CA" dirty="0">
                <a:latin typeface="Consolas" panose="020B0609020204030204" pitchFamily="49" charset="0"/>
              </a:rPr>
              <a:t>] = </a:t>
            </a:r>
            <a:r>
              <a:rPr lang="en-CA" dirty="0" err="1">
                <a:latin typeface="Consolas" panose="020B0609020204030204" pitchFamily="49" charset="0"/>
              </a:rPr>
              <a:t>useState</a:t>
            </a:r>
            <a:r>
              <a:rPr lang="en-CA" dirty="0">
                <a:latin typeface="Consolas" panose="020B0609020204030204" pitchFamily="49" charset="0"/>
              </a:rPr>
              <a:t>("default");</a:t>
            </a:r>
          </a:p>
          <a:p>
            <a:pPr marL="457200" lvl="1" indent="0">
              <a:buNone/>
            </a:pPr>
            <a:r>
              <a:rPr lang="en-CA" dirty="0">
                <a:latin typeface="Consolas" panose="020B0609020204030204" pitchFamily="49" charset="0"/>
              </a:rPr>
              <a:t>return(</a:t>
            </a:r>
          </a:p>
          <a:p>
            <a:pPr marL="457200" lvl="1" indent="0">
              <a:buNone/>
            </a:pPr>
            <a:r>
              <a:rPr lang="en-CA" dirty="0">
                <a:latin typeface="Consolas" panose="020B0609020204030204" pitchFamily="49" charset="0"/>
              </a:rPr>
              <a:t>  &lt;</a:t>
            </a:r>
            <a:r>
              <a:rPr lang="en-CA" dirty="0" err="1">
                <a:latin typeface="Consolas" panose="020B0609020204030204" pitchFamily="49" charset="0"/>
              </a:rPr>
              <a:t>MyContext.Provider</a:t>
            </a:r>
            <a:r>
              <a:rPr lang="en-CA" dirty="0">
                <a:latin typeface="Consolas" panose="020B0609020204030204" pitchFamily="49" charset="0"/>
              </a:rPr>
              <a:t> value=</a:t>
            </a:r>
            <a:r>
              <a:rPr lang="en-CA" b="1" dirty="0">
                <a:solidFill>
                  <a:srgbClr val="0070C0"/>
                </a:solidFill>
                <a:latin typeface="Consolas" panose="020B0609020204030204" pitchFamily="49" charset="0"/>
              </a:rPr>
              <a:t>{{</a:t>
            </a:r>
            <a:r>
              <a:rPr lang="en-CA" b="1" dirty="0" err="1">
                <a:solidFill>
                  <a:srgbClr val="0070C0"/>
                </a:solidFill>
                <a:latin typeface="Consolas" panose="020B0609020204030204" pitchFamily="49" charset="0"/>
              </a:rPr>
              <a:t>myState</a:t>
            </a:r>
            <a:r>
              <a:rPr lang="en-CA" b="1" dirty="0">
                <a:solidFill>
                  <a:srgbClr val="0070C0"/>
                </a:solidFill>
                <a:latin typeface="Consolas" panose="020B0609020204030204" pitchFamily="49" charset="0"/>
              </a:rPr>
              <a:t>, </a:t>
            </a:r>
            <a:r>
              <a:rPr lang="en-CA" b="1" dirty="0" err="1">
                <a:solidFill>
                  <a:srgbClr val="0070C0"/>
                </a:solidFill>
                <a:latin typeface="Consolas" panose="020B0609020204030204" pitchFamily="49" charset="0"/>
              </a:rPr>
              <a:t>setMyState</a:t>
            </a:r>
            <a:r>
              <a:rPr lang="en-CA" b="1" dirty="0">
                <a:solidFill>
                  <a:srgbClr val="0070C0"/>
                </a:solidFill>
                <a:latin typeface="Consolas" panose="020B0609020204030204" pitchFamily="49" charset="0"/>
              </a:rPr>
              <a:t>}}</a:t>
            </a:r>
            <a:r>
              <a:rPr lang="en-CA" dirty="0">
                <a:latin typeface="Consolas" panose="020B0609020204030204" pitchFamily="49" charset="0"/>
              </a:rPr>
              <a:t>&gt;</a:t>
            </a:r>
          </a:p>
          <a:p>
            <a:pPr marL="457200" lvl="1" indent="0">
              <a:buNone/>
            </a:pPr>
            <a:r>
              <a:rPr lang="en-CA" dirty="0">
                <a:latin typeface="Consolas" panose="020B0609020204030204" pitchFamily="49" charset="0"/>
              </a:rPr>
              <a:t>    …&lt;</a:t>
            </a:r>
            <a:r>
              <a:rPr lang="en-CA" dirty="0" err="1">
                <a:latin typeface="Consolas" panose="020B0609020204030204" pitchFamily="49" charset="0"/>
              </a:rPr>
              <a:t>child_components</a:t>
            </a:r>
            <a:r>
              <a:rPr lang="en-CA" dirty="0">
                <a:latin typeface="Consolas" panose="020B0609020204030204" pitchFamily="49" charset="0"/>
              </a:rPr>
              <a:t>&gt;…</a:t>
            </a:r>
          </a:p>
          <a:p>
            <a:pPr marL="457200" lvl="1" indent="0">
              <a:buNone/>
            </a:pPr>
            <a:r>
              <a:rPr lang="en-CA" dirty="0">
                <a:latin typeface="Consolas" panose="020B0609020204030204" pitchFamily="49" charset="0"/>
              </a:rPr>
              <a:t>  &lt;/</a:t>
            </a:r>
            <a:r>
              <a:rPr lang="en-CA" dirty="0" err="1">
                <a:latin typeface="Consolas" panose="020B0609020204030204" pitchFamily="49" charset="0"/>
              </a:rPr>
              <a:t>MyContext.Provider</a:t>
            </a:r>
            <a:r>
              <a:rPr lang="en-CA" dirty="0">
                <a:latin typeface="Consolas" panose="020B0609020204030204" pitchFamily="49" charset="0"/>
              </a:rPr>
              <a:t>&gt;</a:t>
            </a:r>
          </a:p>
          <a:p>
            <a:pPr marL="457200" lvl="1" indent="0">
              <a:buNone/>
            </a:pPr>
            <a:r>
              <a:rPr lang="en-CA" dirty="0">
                <a:latin typeface="Consolas" panose="020B0609020204030204" pitchFamily="49" charset="0"/>
              </a:rPr>
              <a:t>);</a:t>
            </a:r>
          </a:p>
        </p:txBody>
      </p:sp>
    </p:spTree>
    <p:extLst>
      <p:ext uri="{BB962C8B-B14F-4D97-AF65-F5344CB8AC3E}">
        <p14:creationId xmlns:p14="http://schemas.microsoft.com/office/powerpoint/2010/main" val="4135551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79ED1-A687-EE77-FBA6-6A08D75E4A10}"/>
              </a:ext>
            </a:extLst>
          </p:cNvPr>
          <p:cNvSpPr>
            <a:spLocks noGrp="1"/>
          </p:cNvSpPr>
          <p:nvPr>
            <p:ph type="title"/>
          </p:nvPr>
        </p:nvSpPr>
        <p:spPr/>
        <p:txBody>
          <a:bodyPr/>
          <a:lstStyle/>
          <a:p>
            <a:r>
              <a:rPr lang="en-CA" dirty="0"/>
              <a:t>Using a Context with an object as a value</a:t>
            </a:r>
          </a:p>
        </p:txBody>
      </p:sp>
      <p:sp>
        <p:nvSpPr>
          <p:cNvPr id="3" name="Content Placeholder 2">
            <a:extLst>
              <a:ext uri="{FF2B5EF4-FFF2-40B4-BE49-F238E27FC236}">
                <a16:creationId xmlns:a16="http://schemas.microsoft.com/office/drawing/2014/main" id="{E25EFA5F-A159-EAAB-CA3D-6A803C30E1F9}"/>
              </a:ext>
            </a:extLst>
          </p:cNvPr>
          <p:cNvSpPr>
            <a:spLocks noGrp="1"/>
          </p:cNvSpPr>
          <p:nvPr>
            <p:ph idx="1"/>
          </p:nvPr>
        </p:nvSpPr>
        <p:spPr/>
        <p:txBody>
          <a:bodyPr/>
          <a:lstStyle/>
          <a:p>
            <a:r>
              <a:rPr lang="en-CA" dirty="0"/>
              <a:t>In a nested component file:</a:t>
            </a:r>
          </a:p>
          <a:p>
            <a:pPr lvl="1"/>
            <a:endParaRPr lang="en-CA" dirty="0"/>
          </a:p>
          <a:p>
            <a:pPr marL="457200" lvl="1" indent="0">
              <a:buNone/>
            </a:pPr>
            <a:r>
              <a:rPr lang="en-CA" dirty="0">
                <a:latin typeface="Consolas" panose="020B0609020204030204" pitchFamily="49" charset="0"/>
              </a:rPr>
              <a:t>import {</a:t>
            </a:r>
            <a:r>
              <a:rPr lang="en-CA" dirty="0" err="1">
                <a:latin typeface="Consolas" panose="020B0609020204030204" pitchFamily="49" charset="0"/>
              </a:rPr>
              <a:t>useContext</a:t>
            </a:r>
            <a:r>
              <a:rPr lang="en-CA" dirty="0">
                <a:latin typeface="Consolas" panose="020B0609020204030204" pitchFamily="49" charset="0"/>
              </a:rPr>
              <a:t>} from "react";</a:t>
            </a:r>
          </a:p>
          <a:p>
            <a:pPr marL="457200" lvl="1" indent="0">
              <a:buNone/>
            </a:pPr>
            <a:r>
              <a:rPr lang="en-CA" dirty="0">
                <a:latin typeface="Consolas" panose="020B0609020204030204" pitchFamily="49" charset="0"/>
              </a:rPr>
              <a:t>import {</a:t>
            </a:r>
            <a:r>
              <a:rPr lang="en-CA" b="1" dirty="0" err="1">
                <a:latin typeface="Consolas" panose="020B0609020204030204" pitchFamily="49" charset="0"/>
              </a:rPr>
              <a:t>MyContext</a:t>
            </a:r>
            <a:r>
              <a:rPr lang="en-CA" dirty="0">
                <a:latin typeface="Consolas" panose="020B0609020204030204" pitchFamily="49" charset="0"/>
              </a:rPr>
              <a:t>} from "&lt;path-to-context-file&gt;";</a:t>
            </a:r>
          </a:p>
          <a:p>
            <a:pPr marL="457200" lvl="1" indent="0">
              <a:buNone/>
            </a:pPr>
            <a:endParaRPr lang="en-CA" dirty="0">
              <a:latin typeface="Consolas" panose="020B0609020204030204" pitchFamily="49" charset="0"/>
            </a:endParaRPr>
          </a:p>
          <a:p>
            <a:pPr marL="457200" lvl="1" indent="0">
              <a:buNone/>
            </a:pPr>
            <a:r>
              <a:rPr lang="en-CA" dirty="0">
                <a:latin typeface="Consolas" panose="020B0609020204030204" pitchFamily="49" charset="0"/>
              </a:rPr>
              <a:t>export default function </a:t>
            </a:r>
            <a:r>
              <a:rPr lang="en-CA" dirty="0" err="1">
                <a:latin typeface="Consolas" panose="020B0609020204030204" pitchFamily="49" charset="0"/>
              </a:rPr>
              <a:t>MyComponent</a:t>
            </a:r>
            <a:r>
              <a:rPr lang="en-CA" dirty="0">
                <a:latin typeface="Consolas" panose="020B0609020204030204" pitchFamily="49" charset="0"/>
              </a:rPr>
              <a:t>() {</a:t>
            </a:r>
          </a:p>
          <a:p>
            <a:pPr marL="457200" lvl="1" indent="0">
              <a:buNone/>
            </a:pPr>
            <a:r>
              <a:rPr lang="en-CA" dirty="0">
                <a:latin typeface="Consolas" panose="020B0609020204030204" pitchFamily="49" charset="0"/>
              </a:rPr>
              <a:t>  const {</a:t>
            </a:r>
            <a:r>
              <a:rPr lang="en-CA" dirty="0" err="1">
                <a:latin typeface="Consolas" panose="020B0609020204030204" pitchFamily="49" charset="0"/>
              </a:rPr>
              <a:t>myState</a:t>
            </a:r>
            <a:r>
              <a:rPr lang="en-CA" dirty="0">
                <a:latin typeface="Consolas" panose="020B0609020204030204" pitchFamily="49" charset="0"/>
              </a:rPr>
              <a:t>} = </a:t>
            </a:r>
            <a:r>
              <a:rPr lang="en-CA" dirty="0" err="1">
                <a:latin typeface="Consolas" panose="020B0609020204030204" pitchFamily="49" charset="0"/>
              </a:rPr>
              <a:t>useContext</a:t>
            </a:r>
            <a:r>
              <a:rPr lang="en-CA" dirty="0">
                <a:latin typeface="Consolas" panose="020B0609020204030204" pitchFamily="49" charset="0"/>
              </a:rPr>
              <a:t>(</a:t>
            </a:r>
            <a:r>
              <a:rPr lang="en-CA" b="1" dirty="0" err="1">
                <a:latin typeface="Consolas" panose="020B0609020204030204" pitchFamily="49" charset="0"/>
              </a:rPr>
              <a:t>MyContext</a:t>
            </a:r>
            <a:r>
              <a:rPr lang="en-CA" dirty="0">
                <a:latin typeface="Consolas" panose="020B0609020204030204" pitchFamily="49" charset="0"/>
              </a:rPr>
              <a:t>); </a:t>
            </a:r>
            <a:r>
              <a:rPr lang="en-CA" dirty="0">
                <a:solidFill>
                  <a:schemeClr val="accent6">
                    <a:lumMod val="75000"/>
                  </a:schemeClr>
                </a:solidFill>
                <a:latin typeface="Consolas" panose="020B0609020204030204" pitchFamily="49" charset="0"/>
              </a:rPr>
              <a:t>//replace </a:t>
            </a:r>
            <a:r>
              <a:rPr lang="en-CA" dirty="0" err="1">
                <a:solidFill>
                  <a:schemeClr val="accent6">
                    <a:lumMod val="75000"/>
                  </a:schemeClr>
                </a:solidFill>
                <a:latin typeface="Consolas" panose="020B0609020204030204" pitchFamily="49" charset="0"/>
              </a:rPr>
              <a:t>myState</a:t>
            </a:r>
            <a:r>
              <a:rPr lang="en-CA" dirty="0">
                <a:solidFill>
                  <a:schemeClr val="accent6">
                    <a:lumMod val="75000"/>
                  </a:schemeClr>
                </a:solidFill>
                <a:latin typeface="Consolas" panose="020B0609020204030204" pitchFamily="49" charset="0"/>
              </a:rPr>
              <a:t> with whatever named object property or function</a:t>
            </a:r>
          </a:p>
          <a:p>
            <a:pPr marL="457200" lvl="1" indent="0">
              <a:buNone/>
            </a:pPr>
            <a:r>
              <a:rPr lang="en-CA" dirty="0">
                <a:latin typeface="Consolas" panose="020B0609020204030204" pitchFamily="49" charset="0"/>
              </a:rPr>
              <a:t>  …</a:t>
            </a:r>
          </a:p>
          <a:p>
            <a:pPr marL="457200" lvl="1" indent="0">
              <a:buNone/>
            </a:pPr>
            <a:r>
              <a:rPr lang="en-CA" dirty="0">
                <a:latin typeface="Consolas" panose="020B0609020204030204" pitchFamily="49" charset="0"/>
              </a:rPr>
              <a:t>}</a:t>
            </a:r>
          </a:p>
        </p:txBody>
      </p:sp>
    </p:spTree>
    <p:extLst>
      <p:ext uri="{BB962C8B-B14F-4D97-AF65-F5344CB8AC3E}">
        <p14:creationId xmlns:p14="http://schemas.microsoft.com/office/powerpoint/2010/main" val="2981538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5C11E-9093-70C2-8731-057761F42D53}"/>
              </a:ext>
            </a:extLst>
          </p:cNvPr>
          <p:cNvSpPr>
            <a:spLocks noGrp="1"/>
          </p:cNvSpPr>
          <p:nvPr>
            <p:ph type="title"/>
          </p:nvPr>
        </p:nvSpPr>
        <p:spPr/>
        <p:txBody>
          <a:bodyPr/>
          <a:lstStyle/>
          <a:p>
            <a:r>
              <a:rPr lang="en-CA" dirty="0"/>
              <a:t>Consider</a:t>
            </a:r>
          </a:p>
        </p:txBody>
      </p:sp>
      <p:sp>
        <p:nvSpPr>
          <p:cNvPr id="3" name="Content Placeholder 2">
            <a:extLst>
              <a:ext uri="{FF2B5EF4-FFF2-40B4-BE49-F238E27FC236}">
                <a16:creationId xmlns:a16="http://schemas.microsoft.com/office/drawing/2014/main" id="{24C51AB5-91EE-C408-BAD3-A679FA16BFBE}"/>
              </a:ext>
            </a:extLst>
          </p:cNvPr>
          <p:cNvSpPr>
            <a:spLocks noGrp="1"/>
          </p:cNvSpPr>
          <p:nvPr>
            <p:ph idx="1"/>
          </p:nvPr>
        </p:nvSpPr>
        <p:spPr/>
        <p:txBody>
          <a:bodyPr/>
          <a:lstStyle/>
          <a:p>
            <a:r>
              <a:rPr lang="en-CA" dirty="0"/>
              <a:t>Sometimes there is a case where you want to set some value globally and pass it to only </a:t>
            </a:r>
            <a:r>
              <a:rPr lang="en-CA" u="sng" dirty="0"/>
              <a:t>some</a:t>
            </a:r>
            <a:r>
              <a:rPr lang="en-CA" dirty="0"/>
              <a:t> components (i.e. only some components need to use this value).</a:t>
            </a:r>
          </a:p>
          <a:p>
            <a:pPr marL="0" indent="0">
              <a:buNone/>
            </a:pPr>
            <a:endParaRPr lang="en-CA" dirty="0"/>
          </a:p>
          <a:p>
            <a:pPr marL="0" indent="0">
              <a:buNone/>
            </a:pPr>
            <a:r>
              <a:rPr lang="en-CA" sz="3200" b="1" dirty="0"/>
              <a:t>Problem:</a:t>
            </a:r>
          </a:p>
          <a:p>
            <a:r>
              <a:rPr lang="en-CA" dirty="0"/>
              <a:t>State alone cannot be used because this is managed only within its component.</a:t>
            </a:r>
          </a:p>
          <a:p>
            <a:r>
              <a:rPr lang="en-CA" dirty="0"/>
              <a:t>We could pass the value using a prop but the problem is not every component needs to use the value.</a:t>
            </a:r>
          </a:p>
        </p:txBody>
      </p:sp>
    </p:spTree>
    <p:extLst>
      <p:ext uri="{BB962C8B-B14F-4D97-AF65-F5344CB8AC3E}">
        <p14:creationId xmlns:p14="http://schemas.microsoft.com/office/powerpoint/2010/main" val="384928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0A2CC-E46E-BD0C-2BB8-064BE44BFC17}"/>
              </a:ext>
            </a:extLst>
          </p:cNvPr>
          <p:cNvSpPr>
            <a:spLocks noGrp="1"/>
          </p:cNvSpPr>
          <p:nvPr>
            <p:ph type="title"/>
          </p:nvPr>
        </p:nvSpPr>
        <p:spPr/>
        <p:txBody>
          <a:bodyPr/>
          <a:lstStyle/>
          <a:p>
            <a:r>
              <a:rPr lang="en-CA" dirty="0"/>
              <a:t>Consider: A currency picker</a:t>
            </a:r>
          </a:p>
        </p:txBody>
      </p:sp>
      <p:sp>
        <p:nvSpPr>
          <p:cNvPr id="3" name="Content Placeholder 2">
            <a:extLst>
              <a:ext uri="{FF2B5EF4-FFF2-40B4-BE49-F238E27FC236}">
                <a16:creationId xmlns:a16="http://schemas.microsoft.com/office/drawing/2014/main" id="{F2686E2B-D908-5047-741D-38ADC90C71B4}"/>
              </a:ext>
            </a:extLst>
          </p:cNvPr>
          <p:cNvSpPr>
            <a:spLocks noGrp="1"/>
          </p:cNvSpPr>
          <p:nvPr>
            <p:ph idx="1"/>
          </p:nvPr>
        </p:nvSpPr>
        <p:spPr/>
        <p:txBody>
          <a:bodyPr/>
          <a:lstStyle/>
          <a:p>
            <a:pPr marL="514350" indent="-514350">
              <a:buFont typeface="+mj-lt"/>
              <a:buAutoNum type="arabicPeriod"/>
            </a:pPr>
            <a:r>
              <a:rPr lang="en-CA" dirty="0"/>
              <a:t>A currency picker to select the currency (i.e. currency code) shows up on every page.</a:t>
            </a:r>
          </a:p>
          <a:p>
            <a:pPr marL="514350" indent="-514350">
              <a:buFont typeface="+mj-lt"/>
              <a:buAutoNum type="arabicPeriod"/>
            </a:pPr>
            <a:r>
              <a:rPr lang="en-CA" dirty="0"/>
              <a:t>When a user selects a currency, only components which </a:t>
            </a:r>
            <a:r>
              <a:rPr lang="en-CA" i="1" dirty="0"/>
              <a:t>need</a:t>
            </a:r>
            <a:r>
              <a:rPr lang="en-CA" dirty="0"/>
              <a:t> to use currency (e.g. a product) should use the currency code.</a:t>
            </a:r>
          </a:p>
          <a:p>
            <a:pPr lvl="1"/>
            <a:r>
              <a:rPr lang="en-CA" dirty="0"/>
              <a:t>Other page components such as a Header or Footer, do not need to use the currency code.</a:t>
            </a:r>
          </a:p>
        </p:txBody>
      </p:sp>
    </p:spTree>
    <p:extLst>
      <p:ext uri="{BB962C8B-B14F-4D97-AF65-F5344CB8AC3E}">
        <p14:creationId xmlns:p14="http://schemas.microsoft.com/office/powerpoint/2010/main" val="53921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4DE84-FFBC-822E-6472-6C8AB13D47C6}"/>
              </a:ext>
            </a:extLst>
          </p:cNvPr>
          <p:cNvSpPr>
            <a:spLocks noGrp="1"/>
          </p:cNvSpPr>
          <p:nvPr>
            <p:ph type="title"/>
          </p:nvPr>
        </p:nvSpPr>
        <p:spPr/>
        <p:txBody>
          <a:bodyPr/>
          <a:lstStyle/>
          <a:p>
            <a:r>
              <a:rPr lang="en-CA" dirty="0"/>
              <a:t>Currency picker (cont'd)</a:t>
            </a:r>
          </a:p>
        </p:txBody>
      </p:sp>
      <p:sp>
        <p:nvSpPr>
          <p:cNvPr id="3" name="Content Placeholder 2">
            <a:extLst>
              <a:ext uri="{FF2B5EF4-FFF2-40B4-BE49-F238E27FC236}">
                <a16:creationId xmlns:a16="http://schemas.microsoft.com/office/drawing/2014/main" id="{8CF4902B-3B14-8125-AD02-ABC94D2FDE84}"/>
              </a:ext>
            </a:extLst>
          </p:cNvPr>
          <p:cNvSpPr>
            <a:spLocks noGrp="1"/>
          </p:cNvSpPr>
          <p:nvPr>
            <p:ph idx="1"/>
          </p:nvPr>
        </p:nvSpPr>
        <p:spPr/>
        <p:txBody>
          <a:bodyPr/>
          <a:lstStyle/>
          <a:p>
            <a:r>
              <a:rPr lang="en-CA" dirty="0"/>
              <a:t>Imagine a page made up of the following components: (orange components are ones using a currency code)</a:t>
            </a:r>
          </a:p>
        </p:txBody>
      </p:sp>
      <p:sp>
        <p:nvSpPr>
          <p:cNvPr id="4" name="Rectangle 3">
            <a:extLst>
              <a:ext uri="{FF2B5EF4-FFF2-40B4-BE49-F238E27FC236}">
                <a16:creationId xmlns:a16="http://schemas.microsoft.com/office/drawing/2014/main" id="{241FFC0D-0687-90FA-9FA6-A3D2AD6552BD}"/>
              </a:ext>
            </a:extLst>
          </p:cNvPr>
          <p:cNvSpPr/>
          <p:nvPr/>
        </p:nvSpPr>
        <p:spPr>
          <a:xfrm>
            <a:off x="1215025" y="2874723"/>
            <a:ext cx="9394519" cy="2555309"/>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A" dirty="0">
                <a:solidFill>
                  <a:schemeClr val="tx1"/>
                </a:solidFill>
              </a:rPr>
              <a:t>App</a:t>
            </a:r>
          </a:p>
        </p:txBody>
      </p:sp>
      <p:sp>
        <p:nvSpPr>
          <p:cNvPr id="5" name="Rectangle 4">
            <a:extLst>
              <a:ext uri="{FF2B5EF4-FFF2-40B4-BE49-F238E27FC236}">
                <a16:creationId xmlns:a16="http://schemas.microsoft.com/office/drawing/2014/main" id="{2654E48F-B927-7936-CDE8-FD3700EE4579}"/>
              </a:ext>
            </a:extLst>
          </p:cNvPr>
          <p:cNvSpPr/>
          <p:nvPr/>
        </p:nvSpPr>
        <p:spPr>
          <a:xfrm>
            <a:off x="1308971" y="3194136"/>
            <a:ext cx="9220662" cy="562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A" dirty="0">
                <a:solidFill>
                  <a:schemeClr val="tx1"/>
                </a:solidFill>
              </a:rPr>
              <a:t>Header</a:t>
            </a:r>
          </a:p>
        </p:txBody>
      </p:sp>
      <p:sp>
        <p:nvSpPr>
          <p:cNvPr id="6" name="Rectangle 5">
            <a:extLst>
              <a:ext uri="{FF2B5EF4-FFF2-40B4-BE49-F238E27FC236}">
                <a16:creationId xmlns:a16="http://schemas.microsoft.com/office/drawing/2014/main" id="{2D0437B6-D1BF-A55F-45E0-DD8E75E1E18F}"/>
              </a:ext>
            </a:extLst>
          </p:cNvPr>
          <p:cNvSpPr/>
          <p:nvPr/>
        </p:nvSpPr>
        <p:spPr>
          <a:xfrm>
            <a:off x="6250488" y="3281818"/>
            <a:ext cx="4166373" cy="390061"/>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err="1">
                <a:solidFill>
                  <a:schemeClr val="tx1"/>
                </a:solidFill>
              </a:rPr>
              <a:t>CurrencyPicker</a:t>
            </a:r>
            <a:endParaRPr lang="en-CA" dirty="0">
              <a:solidFill>
                <a:schemeClr val="tx1"/>
              </a:solidFill>
            </a:endParaRPr>
          </a:p>
        </p:txBody>
      </p:sp>
      <p:sp>
        <p:nvSpPr>
          <p:cNvPr id="7" name="Rectangle 6">
            <a:extLst>
              <a:ext uri="{FF2B5EF4-FFF2-40B4-BE49-F238E27FC236}">
                <a16:creationId xmlns:a16="http://schemas.microsoft.com/office/drawing/2014/main" id="{EBD2B0FA-B06A-804B-E3E6-7C22362B3F4E}"/>
              </a:ext>
            </a:extLst>
          </p:cNvPr>
          <p:cNvSpPr/>
          <p:nvPr/>
        </p:nvSpPr>
        <p:spPr>
          <a:xfrm>
            <a:off x="1308970" y="3853014"/>
            <a:ext cx="9220662" cy="756564"/>
          </a:xfrm>
          <a:prstGeom prst="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A" dirty="0" err="1">
                <a:solidFill>
                  <a:schemeClr val="tx1"/>
                </a:solidFill>
              </a:rPr>
              <a:t>ProductList</a:t>
            </a:r>
            <a:endParaRPr lang="en-CA" dirty="0">
              <a:solidFill>
                <a:schemeClr val="tx1"/>
              </a:solidFill>
            </a:endParaRPr>
          </a:p>
        </p:txBody>
      </p:sp>
      <p:sp>
        <p:nvSpPr>
          <p:cNvPr id="8" name="Rectangle 7">
            <a:extLst>
              <a:ext uri="{FF2B5EF4-FFF2-40B4-BE49-F238E27FC236}">
                <a16:creationId xmlns:a16="http://schemas.microsoft.com/office/drawing/2014/main" id="{05CAA012-C8F8-8F6C-C742-038BC82FC035}"/>
              </a:ext>
            </a:extLst>
          </p:cNvPr>
          <p:cNvSpPr/>
          <p:nvPr/>
        </p:nvSpPr>
        <p:spPr>
          <a:xfrm>
            <a:off x="1308971" y="4706937"/>
            <a:ext cx="9220662" cy="562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A" dirty="0">
                <a:solidFill>
                  <a:schemeClr val="tx1"/>
                </a:solidFill>
              </a:rPr>
              <a:t>Footer</a:t>
            </a:r>
          </a:p>
        </p:txBody>
      </p:sp>
      <p:sp>
        <p:nvSpPr>
          <p:cNvPr id="9" name="Rectangle 8">
            <a:extLst>
              <a:ext uri="{FF2B5EF4-FFF2-40B4-BE49-F238E27FC236}">
                <a16:creationId xmlns:a16="http://schemas.microsoft.com/office/drawing/2014/main" id="{CBDD0028-61EB-0840-E154-02516B4D813E}"/>
              </a:ext>
            </a:extLst>
          </p:cNvPr>
          <p:cNvSpPr/>
          <p:nvPr/>
        </p:nvSpPr>
        <p:spPr>
          <a:xfrm>
            <a:off x="1430049" y="4189046"/>
            <a:ext cx="2191848" cy="272135"/>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a:solidFill>
                  <a:schemeClr val="tx1"/>
                </a:solidFill>
              </a:rPr>
              <a:t>Product</a:t>
            </a:r>
          </a:p>
        </p:txBody>
      </p:sp>
    </p:spTree>
    <p:extLst>
      <p:ext uri="{BB962C8B-B14F-4D97-AF65-F5344CB8AC3E}">
        <p14:creationId xmlns:p14="http://schemas.microsoft.com/office/powerpoint/2010/main" val="414413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4D93A-4E28-FE0D-891A-9CD7BCA601D4}"/>
              </a:ext>
            </a:extLst>
          </p:cNvPr>
          <p:cNvSpPr>
            <a:spLocks noGrp="1"/>
          </p:cNvSpPr>
          <p:nvPr>
            <p:ph type="title"/>
          </p:nvPr>
        </p:nvSpPr>
        <p:spPr/>
        <p:txBody>
          <a:bodyPr/>
          <a:lstStyle/>
          <a:p>
            <a:r>
              <a:rPr lang="en-CA" dirty="0"/>
              <a:t>Currency picker (cont'd)</a:t>
            </a:r>
          </a:p>
        </p:txBody>
      </p:sp>
      <p:sp>
        <p:nvSpPr>
          <p:cNvPr id="3" name="Content Placeholder 2">
            <a:extLst>
              <a:ext uri="{FF2B5EF4-FFF2-40B4-BE49-F238E27FC236}">
                <a16:creationId xmlns:a16="http://schemas.microsoft.com/office/drawing/2014/main" id="{A0E53824-0B28-6292-16FA-7E635AF3F509}"/>
              </a:ext>
            </a:extLst>
          </p:cNvPr>
          <p:cNvSpPr>
            <a:spLocks noGrp="1"/>
          </p:cNvSpPr>
          <p:nvPr>
            <p:ph idx="1"/>
          </p:nvPr>
        </p:nvSpPr>
        <p:spPr>
          <a:xfrm>
            <a:off x="838200" y="1825625"/>
            <a:ext cx="10515600" cy="1687926"/>
          </a:xfrm>
        </p:spPr>
        <p:txBody>
          <a:bodyPr>
            <a:normAutofit fontScale="92500" lnSpcReduction="10000"/>
          </a:bodyPr>
          <a:lstStyle/>
          <a:p>
            <a:r>
              <a:rPr lang="en-CA" dirty="0"/>
              <a:t>If we try to use props to pass the data, you'd have to pass the prop through everything to reach the &lt;Product&gt; component. </a:t>
            </a:r>
          </a:p>
          <a:p>
            <a:pPr lvl="1"/>
            <a:r>
              <a:rPr lang="en-CA" dirty="0"/>
              <a:t>This is called </a:t>
            </a:r>
            <a:r>
              <a:rPr lang="en-CA" b="1" u="sng" dirty="0"/>
              <a:t>prop drilling</a:t>
            </a:r>
            <a:r>
              <a:rPr lang="en-CA" b="1" dirty="0"/>
              <a:t> </a:t>
            </a:r>
            <a:r>
              <a:rPr lang="en-CA" dirty="0"/>
              <a:t>(</a:t>
            </a:r>
            <a:r>
              <a:rPr lang="en-CA" b="1" dirty="0">
                <a:solidFill>
                  <a:srgbClr val="FF0000"/>
                </a:solidFill>
              </a:rPr>
              <a:t>ugly code!</a:t>
            </a:r>
            <a:r>
              <a:rPr lang="en-CA" dirty="0"/>
              <a:t>). In the below example, the default currency code is set in App (the main component) and has to be passed down through children components to reach the ones which need the currency code.</a:t>
            </a:r>
          </a:p>
        </p:txBody>
      </p:sp>
      <p:sp>
        <p:nvSpPr>
          <p:cNvPr id="4" name="Rectangle 3">
            <a:extLst>
              <a:ext uri="{FF2B5EF4-FFF2-40B4-BE49-F238E27FC236}">
                <a16:creationId xmlns:a16="http://schemas.microsoft.com/office/drawing/2014/main" id="{0CC47914-D24D-E4C3-24D9-27F01632A61A}"/>
              </a:ext>
            </a:extLst>
          </p:cNvPr>
          <p:cNvSpPr/>
          <p:nvPr/>
        </p:nvSpPr>
        <p:spPr>
          <a:xfrm>
            <a:off x="1215025" y="3620020"/>
            <a:ext cx="9394519" cy="2555309"/>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A" dirty="0">
                <a:solidFill>
                  <a:schemeClr val="tx1"/>
                </a:solidFill>
              </a:rPr>
              <a:t>App</a:t>
            </a:r>
          </a:p>
        </p:txBody>
      </p:sp>
      <p:sp>
        <p:nvSpPr>
          <p:cNvPr id="5" name="Rectangle 4">
            <a:extLst>
              <a:ext uri="{FF2B5EF4-FFF2-40B4-BE49-F238E27FC236}">
                <a16:creationId xmlns:a16="http://schemas.microsoft.com/office/drawing/2014/main" id="{CC9F6453-45E8-3D34-A124-D62C6FAE72E4}"/>
              </a:ext>
            </a:extLst>
          </p:cNvPr>
          <p:cNvSpPr/>
          <p:nvPr/>
        </p:nvSpPr>
        <p:spPr>
          <a:xfrm>
            <a:off x="1308970" y="3939433"/>
            <a:ext cx="9220661" cy="562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A" dirty="0">
                <a:solidFill>
                  <a:schemeClr val="tx1"/>
                </a:solidFill>
              </a:rPr>
              <a:t>Header</a:t>
            </a:r>
          </a:p>
        </p:txBody>
      </p:sp>
      <p:sp>
        <p:nvSpPr>
          <p:cNvPr id="6" name="Rectangle 5">
            <a:extLst>
              <a:ext uri="{FF2B5EF4-FFF2-40B4-BE49-F238E27FC236}">
                <a16:creationId xmlns:a16="http://schemas.microsoft.com/office/drawing/2014/main" id="{990E56BB-2BC8-C6E6-02D2-DA0169830693}"/>
              </a:ext>
            </a:extLst>
          </p:cNvPr>
          <p:cNvSpPr/>
          <p:nvPr/>
        </p:nvSpPr>
        <p:spPr>
          <a:xfrm>
            <a:off x="8384707" y="4084571"/>
            <a:ext cx="1875986" cy="272135"/>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err="1">
                <a:solidFill>
                  <a:schemeClr val="tx1"/>
                </a:solidFill>
              </a:rPr>
              <a:t>CurrencyPicker</a:t>
            </a:r>
            <a:endParaRPr lang="en-CA" dirty="0">
              <a:solidFill>
                <a:schemeClr val="tx1"/>
              </a:solidFill>
            </a:endParaRPr>
          </a:p>
        </p:txBody>
      </p:sp>
      <p:sp>
        <p:nvSpPr>
          <p:cNvPr id="7" name="Rectangle 6">
            <a:extLst>
              <a:ext uri="{FF2B5EF4-FFF2-40B4-BE49-F238E27FC236}">
                <a16:creationId xmlns:a16="http://schemas.microsoft.com/office/drawing/2014/main" id="{B84128CD-D218-54D8-05B3-EDA84D70AB43}"/>
              </a:ext>
            </a:extLst>
          </p:cNvPr>
          <p:cNvSpPr/>
          <p:nvPr/>
        </p:nvSpPr>
        <p:spPr>
          <a:xfrm>
            <a:off x="1308970" y="4598311"/>
            <a:ext cx="9220662" cy="756564"/>
          </a:xfrm>
          <a:prstGeom prst="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A" dirty="0" err="1">
                <a:solidFill>
                  <a:schemeClr val="tx1"/>
                </a:solidFill>
              </a:rPr>
              <a:t>ProductList</a:t>
            </a:r>
            <a:endParaRPr lang="en-CA" dirty="0">
              <a:solidFill>
                <a:schemeClr val="tx1"/>
              </a:solidFill>
            </a:endParaRPr>
          </a:p>
        </p:txBody>
      </p:sp>
      <p:sp>
        <p:nvSpPr>
          <p:cNvPr id="8" name="Rectangle 7">
            <a:extLst>
              <a:ext uri="{FF2B5EF4-FFF2-40B4-BE49-F238E27FC236}">
                <a16:creationId xmlns:a16="http://schemas.microsoft.com/office/drawing/2014/main" id="{7631E573-1A42-C82A-18F7-946BD821DD86}"/>
              </a:ext>
            </a:extLst>
          </p:cNvPr>
          <p:cNvSpPr/>
          <p:nvPr/>
        </p:nvSpPr>
        <p:spPr>
          <a:xfrm>
            <a:off x="1308971" y="5452234"/>
            <a:ext cx="9220662" cy="562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A" dirty="0">
                <a:solidFill>
                  <a:schemeClr val="tx1"/>
                </a:solidFill>
              </a:rPr>
              <a:t>Footer</a:t>
            </a:r>
          </a:p>
        </p:txBody>
      </p:sp>
      <p:sp>
        <p:nvSpPr>
          <p:cNvPr id="9" name="Rectangle 8">
            <a:extLst>
              <a:ext uri="{FF2B5EF4-FFF2-40B4-BE49-F238E27FC236}">
                <a16:creationId xmlns:a16="http://schemas.microsoft.com/office/drawing/2014/main" id="{958AA90B-ED83-C4BE-79C8-0AA37B9A0878}"/>
              </a:ext>
            </a:extLst>
          </p:cNvPr>
          <p:cNvSpPr/>
          <p:nvPr/>
        </p:nvSpPr>
        <p:spPr>
          <a:xfrm>
            <a:off x="1430049" y="4934343"/>
            <a:ext cx="2191848" cy="272135"/>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a:solidFill>
                  <a:schemeClr val="tx1"/>
                </a:solidFill>
              </a:rPr>
              <a:t>Product</a:t>
            </a:r>
          </a:p>
        </p:txBody>
      </p:sp>
      <p:cxnSp>
        <p:nvCxnSpPr>
          <p:cNvPr id="11" name="Straight Arrow Connector 10">
            <a:extLst>
              <a:ext uri="{FF2B5EF4-FFF2-40B4-BE49-F238E27FC236}">
                <a16:creationId xmlns:a16="http://schemas.microsoft.com/office/drawing/2014/main" id="{14E8415D-D11E-CA18-BB8B-A845C68AB1D7}"/>
              </a:ext>
            </a:extLst>
          </p:cNvPr>
          <p:cNvCxnSpPr>
            <a:cxnSpLocks/>
          </p:cNvCxnSpPr>
          <p:nvPr/>
        </p:nvCxnSpPr>
        <p:spPr>
          <a:xfrm>
            <a:off x="1509386" y="3896855"/>
            <a:ext cx="363255" cy="187716"/>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FD8CED2-F5C5-F90C-5681-4BD439E3E188}"/>
              </a:ext>
            </a:extLst>
          </p:cNvPr>
          <p:cNvCxnSpPr>
            <a:cxnSpLocks/>
          </p:cNvCxnSpPr>
          <p:nvPr/>
        </p:nvCxnSpPr>
        <p:spPr>
          <a:xfrm>
            <a:off x="1509386" y="3917935"/>
            <a:ext cx="363255" cy="690379"/>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CFD129E-AE31-D1A3-8E31-470CAACFD7CC}"/>
              </a:ext>
            </a:extLst>
          </p:cNvPr>
          <p:cNvCxnSpPr>
            <a:cxnSpLocks/>
          </p:cNvCxnSpPr>
          <p:nvPr/>
        </p:nvCxnSpPr>
        <p:spPr>
          <a:xfrm>
            <a:off x="2517804" y="4751250"/>
            <a:ext cx="0" cy="292848"/>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BC4201E-CF83-16A3-A1C8-65478A0D2074}"/>
              </a:ext>
            </a:extLst>
          </p:cNvPr>
          <p:cNvCxnSpPr>
            <a:cxnSpLocks/>
            <a:endCxn id="6" idx="1"/>
          </p:cNvCxnSpPr>
          <p:nvPr/>
        </p:nvCxnSpPr>
        <p:spPr>
          <a:xfrm>
            <a:off x="2073057" y="4126780"/>
            <a:ext cx="6311650" cy="93859"/>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580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4323E-7B77-E9EB-71C5-2743D350DA1F}"/>
              </a:ext>
            </a:extLst>
          </p:cNvPr>
          <p:cNvSpPr>
            <a:spLocks noGrp="1"/>
          </p:cNvSpPr>
          <p:nvPr>
            <p:ph type="title"/>
          </p:nvPr>
        </p:nvSpPr>
        <p:spPr/>
        <p:txBody>
          <a:bodyPr/>
          <a:lstStyle/>
          <a:p>
            <a:r>
              <a:rPr lang="en-CA" dirty="0"/>
              <a:t>Currency picker (cont'd)</a:t>
            </a:r>
          </a:p>
        </p:txBody>
      </p:sp>
      <p:sp>
        <p:nvSpPr>
          <p:cNvPr id="3" name="Content Placeholder 2">
            <a:extLst>
              <a:ext uri="{FF2B5EF4-FFF2-40B4-BE49-F238E27FC236}">
                <a16:creationId xmlns:a16="http://schemas.microsoft.com/office/drawing/2014/main" id="{1C9834DB-AED8-0C56-8421-7241C0C8F424}"/>
              </a:ext>
            </a:extLst>
          </p:cNvPr>
          <p:cNvSpPr>
            <a:spLocks noGrp="1"/>
          </p:cNvSpPr>
          <p:nvPr>
            <p:ph idx="1"/>
          </p:nvPr>
        </p:nvSpPr>
        <p:spPr/>
        <p:txBody>
          <a:bodyPr/>
          <a:lstStyle/>
          <a:p>
            <a:r>
              <a:rPr lang="en-CA" dirty="0"/>
              <a:t>To overcome the problems identified, we can use </a:t>
            </a:r>
            <a:r>
              <a:rPr lang="en-CA" b="1" u="sng" dirty="0"/>
              <a:t>React Context</a:t>
            </a:r>
            <a:r>
              <a:rPr lang="en-CA" dirty="0"/>
              <a:t>.</a:t>
            </a:r>
          </a:p>
          <a:p>
            <a:r>
              <a:rPr lang="en-CA" dirty="0"/>
              <a:t>A Context allows us to set a value which can be used by different components </a:t>
            </a:r>
            <a:r>
              <a:rPr lang="en-CA" u="sng" dirty="0"/>
              <a:t>without prop drilling</a:t>
            </a:r>
            <a:r>
              <a:rPr lang="en-CA" dirty="0"/>
              <a:t>.</a:t>
            </a:r>
          </a:p>
          <a:p>
            <a:pPr lvl="1"/>
            <a:r>
              <a:rPr lang="en-CA" dirty="0"/>
              <a:t>This is usually used for global types of data so it should be used sparingly because over-usage of Context can introduce many dependencies which defeats the purpose of component-based app-building.</a:t>
            </a:r>
          </a:p>
          <a:p>
            <a:pPr lvl="1"/>
            <a:r>
              <a:rPr lang="en-CA" dirty="0"/>
              <a:t>You should still use states for data which can be managed internally by a component.</a:t>
            </a:r>
          </a:p>
          <a:p>
            <a:r>
              <a:rPr lang="en-CA" dirty="0"/>
              <a:t>By default, a Context is </a:t>
            </a:r>
            <a:r>
              <a:rPr lang="en-CA" b="1" u="sng" dirty="0"/>
              <a:t>stateless</a:t>
            </a:r>
            <a:r>
              <a:rPr lang="en-CA" dirty="0"/>
              <a:t> so if you want changeable context values, you'll need to use a state.</a:t>
            </a:r>
          </a:p>
        </p:txBody>
      </p:sp>
    </p:spTree>
    <p:extLst>
      <p:ext uri="{BB962C8B-B14F-4D97-AF65-F5344CB8AC3E}">
        <p14:creationId xmlns:p14="http://schemas.microsoft.com/office/powerpoint/2010/main" val="739311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0AC5F-900B-A6F8-4DE8-12C076EDD964}"/>
              </a:ext>
            </a:extLst>
          </p:cNvPr>
          <p:cNvSpPr>
            <a:spLocks noGrp="1"/>
          </p:cNvSpPr>
          <p:nvPr>
            <p:ph type="title"/>
          </p:nvPr>
        </p:nvSpPr>
        <p:spPr/>
        <p:txBody>
          <a:bodyPr/>
          <a:lstStyle/>
          <a:p>
            <a:r>
              <a:rPr lang="en-CA" dirty="0"/>
              <a:t>Create a Context</a:t>
            </a:r>
          </a:p>
        </p:txBody>
      </p:sp>
      <p:sp>
        <p:nvSpPr>
          <p:cNvPr id="3" name="Content Placeholder 2">
            <a:extLst>
              <a:ext uri="{FF2B5EF4-FFF2-40B4-BE49-F238E27FC236}">
                <a16:creationId xmlns:a16="http://schemas.microsoft.com/office/drawing/2014/main" id="{4D1BC5A6-6605-0A5D-4A77-A441C835B112}"/>
              </a:ext>
            </a:extLst>
          </p:cNvPr>
          <p:cNvSpPr>
            <a:spLocks noGrp="1"/>
          </p:cNvSpPr>
          <p:nvPr>
            <p:ph idx="1"/>
          </p:nvPr>
        </p:nvSpPr>
        <p:spPr/>
        <p:txBody>
          <a:bodyPr/>
          <a:lstStyle/>
          <a:p>
            <a:r>
              <a:rPr lang="en-CA" dirty="0"/>
              <a:t>Create a file to store your Context so that other components can use it if need be.</a:t>
            </a:r>
          </a:p>
          <a:p>
            <a:r>
              <a:rPr lang="en-CA" dirty="0"/>
              <a:t>Code to create a Context: (e.g. MyContext.js)</a:t>
            </a:r>
          </a:p>
          <a:p>
            <a:endParaRPr lang="en-CA" dirty="0"/>
          </a:p>
          <a:p>
            <a:pPr marL="457200" lvl="1" indent="0">
              <a:buNone/>
            </a:pPr>
            <a:r>
              <a:rPr lang="en-CA" sz="2000" dirty="0">
                <a:latin typeface="Consolas" panose="020B0609020204030204" pitchFamily="49" charset="0"/>
              </a:rPr>
              <a:t>import {</a:t>
            </a:r>
            <a:r>
              <a:rPr lang="en-CA" sz="2000" dirty="0" err="1">
                <a:latin typeface="Consolas" panose="020B0609020204030204" pitchFamily="49" charset="0"/>
              </a:rPr>
              <a:t>createContext</a:t>
            </a:r>
            <a:r>
              <a:rPr lang="en-CA" sz="2000" dirty="0">
                <a:latin typeface="Consolas" panose="020B0609020204030204" pitchFamily="49" charset="0"/>
              </a:rPr>
              <a:t>} from "react";</a:t>
            </a:r>
          </a:p>
          <a:p>
            <a:pPr marL="457200" lvl="1" indent="0">
              <a:buNone/>
            </a:pPr>
            <a:r>
              <a:rPr lang="en-CA" sz="2000" dirty="0">
                <a:latin typeface="Consolas" panose="020B0609020204030204" pitchFamily="49" charset="0"/>
              </a:rPr>
              <a:t>export const </a:t>
            </a:r>
            <a:r>
              <a:rPr lang="en-CA" sz="2000" dirty="0" err="1">
                <a:latin typeface="Consolas" panose="020B0609020204030204" pitchFamily="49" charset="0"/>
              </a:rPr>
              <a:t>MyContext</a:t>
            </a:r>
            <a:r>
              <a:rPr lang="en-CA" sz="2000" dirty="0">
                <a:latin typeface="Consolas" panose="020B0609020204030204" pitchFamily="49" charset="0"/>
              </a:rPr>
              <a:t> = </a:t>
            </a:r>
            <a:r>
              <a:rPr lang="en-CA" sz="2000" dirty="0" err="1">
                <a:latin typeface="Consolas" panose="020B0609020204030204" pitchFamily="49" charset="0"/>
              </a:rPr>
              <a:t>createContext</a:t>
            </a:r>
            <a:r>
              <a:rPr lang="en-CA" sz="2000" dirty="0">
                <a:latin typeface="Consolas" panose="020B0609020204030204" pitchFamily="49" charset="0"/>
              </a:rPr>
              <a:t>(&lt;</a:t>
            </a:r>
            <a:r>
              <a:rPr lang="en-CA" sz="2000" dirty="0" err="1">
                <a:latin typeface="Consolas" panose="020B0609020204030204" pitchFamily="49" charset="0"/>
              </a:rPr>
              <a:t>default_value</a:t>
            </a:r>
            <a:r>
              <a:rPr lang="en-CA" sz="2000" dirty="0">
                <a:latin typeface="Consolas" panose="020B0609020204030204" pitchFamily="49" charset="0"/>
              </a:rPr>
              <a:t>&gt;);</a:t>
            </a:r>
          </a:p>
        </p:txBody>
      </p:sp>
    </p:spTree>
    <p:extLst>
      <p:ext uri="{BB962C8B-B14F-4D97-AF65-F5344CB8AC3E}">
        <p14:creationId xmlns:p14="http://schemas.microsoft.com/office/powerpoint/2010/main" val="3285674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F4E27-C33B-424F-482C-FFFF81AEF1A3}"/>
              </a:ext>
            </a:extLst>
          </p:cNvPr>
          <p:cNvSpPr>
            <a:spLocks noGrp="1"/>
          </p:cNvSpPr>
          <p:nvPr>
            <p:ph type="title"/>
          </p:nvPr>
        </p:nvSpPr>
        <p:spPr/>
        <p:txBody>
          <a:bodyPr/>
          <a:lstStyle/>
          <a:p>
            <a:r>
              <a:rPr lang="en-CA" dirty="0"/>
              <a:t>To use a Context</a:t>
            </a:r>
          </a:p>
        </p:txBody>
      </p:sp>
      <p:sp>
        <p:nvSpPr>
          <p:cNvPr id="3" name="Content Placeholder 2">
            <a:extLst>
              <a:ext uri="{FF2B5EF4-FFF2-40B4-BE49-F238E27FC236}">
                <a16:creationId xmlns:a16="http://schemas.microsoft.com/office/drawing/2014/main" id="{659EFDD4-826F-0795-BCD6-43BC050FDE68}"/>
              </a:ext>
            </a:extLst>
          </p:cNvPr>
          <p:cNvSpPr>
            <a:spLocks noGrp="1"/>
          </p:cNvSpPr>
          <p:nvPr>
            <p:ph idx="1"/>
          </p:nvPr>
        </p:nvSpPr>
        <p:spPr/>
        <p:txBody>
          <a:bodyPr>
            <a:normAutofit fontScale="92500" lnSpcReduction="20000"/>
          </a:bodyPr>
          <a:lstStyle/>
          <a:p>
            <a:r>
              <a:rPr lang="en-CA" dirty="0"/>
              <a:t>Use the </a:t>
            </a:r>
            <a:r>
              <a:rPr lang="en-CA" dirty="0" err="1"/>
              <a:t>useContext</a:t>
            </a:r>
            <a:r>
              <a:rPr lang="en-CA" dirty="0"/>
              <a:t>() hook function to use a Context.</a:t>
            </a:r>
          </a:p>
          <a:p>
            <a:r>
              <a:rPr lang="en-CA" dirty="0"/>
              <a:t>In </a:t>
            </a:r>
            <a:r>
              <a:rPr lang="en-CA" dirty="0" err="1"/>
              <a:t>App.jsx</a:t>
            </a:r>
            <a:r>
              <a:rPr lang="en-CA" dirty="0"/>
              <a:t>: (pass the Context value to all App child components so it's available)</a:t>
            </a:r>
          </a:p>
          <a:p>
            <a:pPr lvl="1"/>
            <a:endParaRPr lang="en-CA" dirty="0"/>
          </a:p>
          <a:p>
            <a:pPr marL="457200" lvl="1" indent="0">
              <a:buNone/>
            </a:pPr>
            <a:r>
              <a:rPr lang="en-CA" dirty="0">
                <a:latin typeface="Consolas" panose="020B0609020204030204" pitchFamily="49" charset="0"/>
              </a:rPr>
              <a:t>import {</a:t>
            </a:r>
            <a:r>
              <a:rPr lang="en-CA" dirty="0" err="1">
                <a:latin typeface="Consolas" panose="020B0609020204030204" pitchFamily="49" charset="0"/>
              </a:rPr>
              <a:t>MyContext</a:t>
            </a:r>
            <a:r>
              <a:rPr lang="en-CA" dirty="0">
                <a:latin typeface="Consolas" panose="020B0609020204030204" pitchFamily="49" charset="0"/>
              </a:rPr>
              <a:t>} from "&lt;path-to-context-file&gt;";</a:t>
            </a:r>
          </a:p>
          <a:p>
            <a:pPr marL="457200" lvl="1" indent="0">
              <a:buNone/>
            </a:pPr>
            <a:endParaRPr lang="en-CA" dirty="0">
              <a:latin typeface="Consolas" panose="020B0609020204030204" pitchFamily="49" charset="0"/>
            </a:endParaRPr>
          </a:p>
          <a:p>
            <a:pPr marL="457200" lvl="1" indent="0">
              <a:buNone/>
            </a:pPr>
            <a:r>
              <a:rPr lang="en-CA" dirty="0">
                <a:latin typeface="Consolas" panose="020B0609020204030204" pitchFamily="49" charset="0"/>
              </a:rPr>
              <a:t>export default function App() {</a:t>
            </a:r>
          </a:p>
          <a:p>
            <a:pPr marL="457200" lvl="1" indent="0">
              <a:buNone/>
            </a:pPr>
            <a:r>
              <a:rPr lang="en-CA" dirty="0">
                <a:latin typeface="Consolas" panose="020B0609020204030204" pitchFamily="49" charset="0"/>
              </a:rPr>
              <a:t>  return(</a:t>
            </a:r>
          </a:p>
          <a:p>
            <a:pPr marL="457200" lvl="1" indent="0">
              <a:buNone/>
            </a:pPr>
            <a:r>
              <a:rPr lang="en-CA" dirty="0">
                <a:latin typeface="Consolas" panose="020B0609020204030204" pitchFamily="49" charset="0"/>
              </a:rPr>
              <a:t>    &lt;</a:t>
            </a:r>
            <a:r>
              <a:rPr lang="en-CA" dirty="0" err="1">
                <a:latin typeface="Consolas" panose="020B0609020204030204" pitchFamily="49" charset="0"/>
              </a:rPr>
              <a:t>MyContext.Provider</a:t>
            </a:r>
            <a:r>
              <a:rPr lang="en-CA" dirty="0">
                <a:latin typeface="Consolas" panose="020B0609020204030204" pitchFamily="49" charset="0"/>
              </a:rPr>
              <a:t> value="&lt;</a:t>
            </a:r>
            <a:r>
              <a:rPr lang="en-CA" dirty="0" err="1">
                <a:latin typeface="Consolas" panose="020B0609020204030204" pitchFamily="49" charset="0"/>
              </a:rPr>
              <a:t>default_value</a:t>
            </a:r>
            <a:r>
              <a:rPr lang="en-CA" dirty="0">
                <a:latin typeface="Consolas" panose="020B0609020204030204" pitchFamily="49" charset="0"/>
              </a:rPr>
              <a:t>&gt;"&gt;</a:t>
            </a:r>
          </a:p>
          <a:p>
            <a:pPr marL="457200" lvl="1" indent="0">
              <a:buNone/>
            </a:pPr>
            <a:r>
              <a:rPr lang="en-CA" dirty="0">
                <a:latin typeface="Consolas" panose="020B0609020204030204" pitchFamily="49" charset="0"/>
              </a:rPr>
              <a:t>      …&lt;</a:t>
            </a:r>
            <a:r>
              <a:rPr lang="en-CA" dirty="0" err="1">
                <a:latin typeface="Consolas" panose="020B0609020204030204" pitchFamily="49" charset="0"/>
              </a:rPr>
              <a:t>child_components</a:t>
            </a:r>
            <a:r>
              <a:rPr lang="en-CA" dirty="0">
                <a:latin typeface="Consolas" panose="020B0609020204030204" pitchFamily="49" charset="0"/>
              </a:rPr>
              <a:t>&gt;…</a:t>
            </a:r>
          </a:p>
          <a:p>
            <a:pPr marL="457200" lvl="1" indent="0">
              <a:buNone/>
            </a:pPr>
            <a:r>
              <a:rPr lang="en-CA" dirty="0">
                <a:latin typeface="Consolas" panose="020B0609020204030204" pitchFamily="49" charset="0"/>
              </a:rPr>
              <a:t>    &lt;/</a:t>
            </a:r>
            <a:r>
              <a:rPr lang="en-CA" dirty="0" err="1">
                <a:latin typeface="Consolas" panose="020B0609020204030204" pitchFamily="49" charset="0"/>
              </a:rPr>
              <a:t>MyContext.Provider</a:t>
            </a:r>
            <a:r>
              <a:rPr lang="en-CA" dirty="0">
                <a:latin typeface="Consolas" panose="020B0609020204030204" pitchFamily="49" charset="0"/>
              </a:rPr>
              <a:t>&gt;</a:t>
            </a:r>
          </a:p>
          <a:p>
            <a:pPr marL="457200" lvl="1" indent="0">
              <a:buNone/>
            </a:pPr>
            <a:r>
              <a:rPr lang="en-CA" dirty="0">
                <a:latin typeface="Consolas" panose="020B0609020204030204" pitchFamily="49" charset="0"/>
              </a:rPr>
              <a:t>  );</a:t>
            </a:r>
          </a:p>
          <a:p>
            <a:pPr marL="457200" lvl="1" indent="0">
              <a:buNone/>
            </a:pPr>
            <a:r>
              <a:rPr lang="en-CA" dirty="0">
                <a:latin typeface="Consolas" panose="020B0609020204030204" pitchFamily="49" charset="0"/>
              </a:rPr>
              <a:t>}</a:t>
            </a:r>
          </a:p>
        </p:txBody>
      </p:sp>
      <p:cxnSp>
        <p:nvCxnSpPr>
          <p:cNvPr id="8" name="Straight Arrow Connector 7">
            <a:extLst>
              <a:ext uri="{FF2B5EF4-FFF2-40B4-BE49-F238E27FC236}">
                <a16:creationId xmlns:a16="http://schemas.microsoft.com/office/drawing/2014/main" id="{EF827787-EAEB-BF02-439A-5314CDFF42F0}"/>
              </a:ext>
            </a:extLst>
          </p:cNvPr>
          <p:cNvCxnSpPr/>
          <p:nvPr/>
        </p:nvCxnSpPr>
        <p:spPr>
          <a:xfrm flipH="1">
            <a:off x="4411980" y="4617720"/>
            <a:ext cx="685800" cy="26670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5564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F4E27-C33B-424F-482C-FFFF81AEF1A3}"/>
              </a:ext>
            </a:extLst>
          </p:cNvPr>
          <p:cNvSpPr>
            <a:spLocks noGrp="1"/>
          </p:cNvSpPr>
          <p:nvPr>
            <p:ph type="title"/>
          </p:nvPr>
        </p:nvSpPr>
        <p:spPr/>
        <p:txBody>
          <a:bodyPr/>
          <a:lstStyle/>
          <a:p>
            <a:r>
              <a:rPr lang="en-CA" dirty="0"/>
              <a:t>To use a Context</a:t>
            </a:r>
          </a:p>
        </p:txBody>
      </p:sp>
      <p:sp>
        <p:nvSpPr>
          <p:cNvPr id="3" name="Content Placeholder 2">
            <a:extLst>
              <a:ext uri="{FF2B5EF4-FFF2-40B4-BE49-F238E27FC236}">
                <a16:creationId xmlns:a16="http://schemas.microsoft.com/office/drawing/2014/main" id="{659EFDD4-826F-0795-BCD6-43BC050FDE68}"/>
              </a:ext>
            </a:extLst>
          </p:cNvPr>
          <p:cNvSpPr>
            <a:spLocks noGrp="1"/>
          </p:cNvSpPr>
          <p:nvPr>
            <p:ph idx="1"/>
          </p:nvPr>
        </p:nvSpPr>
        <p:spPr/>
        <p:txBody>
          <a:bodyPr/>
          <a:lstStyle/>
          <a:p>
            <a:r>
              <a:rPr lang="en-CA" dirty="0"/>
              <a:t>In a nested component file:</a:t>
            </a:r>
          </a:p>
          <a:p>
            <a:pPr lvl="1"/>
            <a:endParaRPr lang="en-CA" dirty="0"/>
          </a:p>
          <a:p>
            <a:pPr marL="457200" lvl="1" indent="0">
              <a:buNone/>
            </a:pPr>
            <a:r>
              <a:rPr lang="en-CA" dirty="0">
                <a:latin typeface="Consolas" panose="020B0609020204030204" pitchFamily="49" charset="0"/>
              </a:rPr>
              <a:t>import {</a:t>
            </a:r>
            <a:r>
              <a:rPr lang="en-CA" dirty="0" err="1">
                <a:latin typeface="Consolas" panose="020B0609020204030204" pitchFamily="49" charset="0"/>
              </a:rPr>
              <a:t>useContext</a:t>
            </a:r>
            <a:r>
              <a:rPr lang="en-CA" dirty="0">
                <a:latin typeface="Consolas" panose="020B0609020204030204" pitchFamily="49" charset="0"/>
              </a:rPr>
              <a:t>} from "react";</a:t>
            </a:r>
          </a:p>
          <a:p>
            <a:pPr marL="457200" lvl="1" indent="0">
              <a:buNone/>
            </a:pPr>
            <a:r>
              <a:rPr lang="en-CA" dirty="0">
                <a:latin typeface="Consolas" panose="020B0609020204030204" pitchFamily="49" charset="0"/>
              </a:rPr>
              <a:t>import {</a:t>
            </a:r>
            <a:r>
              <a:rPr lang="en-CA" b="1" dirty="0" err="1">
                <a:latin typeface="Consolas" panose="020B0609020204030204" pitchFamily="49" charset="0"/>
              </a:rPr>
              <a:t>MyContext</a:t>
            </a:r>
            <a:r>
              <a:rPr lang="en-CA" dirty="0">
                <a:latin typeface="Consolas" panose="020B0609020204030204" pitchFamily="49" charset="0"/>
              </a:rPr>
              <a:t>} from "&lt;path-to-context-file&gt;";</a:t>
            </a:r>
          </a:p>
          <a:p>
            <a:pPr marL="457200" lvl="1" indent="0">
              <a:buNone/>
            </a:pPr>
            <a:endParaRPr lang="en-CA" dirty="0">
              <a:latin typeface="Consolas" panose="020B0609020204030204" pitchFamily="49" charset="0"/>
            </a:endParaRPr>
          </a:p>
          <a:p>
            <a:pPr marL="457200" lvl="1" indent="0">
              <a:buNone/>
            </a:pPr>
            <a:r>
              <a:rPr lang="en-CA" dirty="0">
                <a:latin typeface="Consolas" panose="020B0609020204030204" pitchFamily="49" charset="0"/>
              </a:rPr>
              <a:t>export default function </a:t>
            </a:r>
            <a:r>
              <a:rPr lang="en-CA" dirty="0" err="1">
                <a:latin typeface="Consolas" panose="020B0609020204030204" pitchFamily="49" charset="0"/>
              </a:rPr>
              <a:t>MyComponent</a:t>
            </a:r>
            <a:r>
              <a:rPr lang="en-CA" dirty="0">
                <a:latin typeface="Consolas" panose="020B0609020204030204" pitchFamily="49" charset="0"/>
              </a:rPr>
              <a:t>() {</a:t>
            </a:r>
          </a:p>
          <a:p>
            <a:pPr marL="457200" lvl="1" indent="0">
              <a:buNone/>
            </a:pPr>
            <a:r>
              <a:rPr lang="en-CA" dirty="0">
                <a:latin typeface="Consolas" panose="020B0609020204030204" pitchFamily="49" charset="0"/>
              </a:rPr>
              <a:t>  const </a:t>
            </a:r>
            <a:r>
              <a:rPr lang="en-CA" dirty="0" err="1">
                <a:latin typeface="Consolas" panose="020B0609020204030204" pitchFamily="49" charset="0"/>
              </a:rPr>
              <a:t>myContext</a:t>
            </a:r>
            <a:r>
              <a:rPr lang="en-CA" dirty="0">
                <a:latin typeface="Consolas" panose="020B0609020204030204" pitchFamily="49" charset="0"/>
              </a:rPr>
              <a:t> = </a:t>
            </a:r>
            <a:r>
              <a:rPr lang="en-CA" dirty="0" err="1">
                <a:latin typeface="Consolas" panose="020B0609020204030204" pitchFamily="49" charset="0"/>
              </a:rPr>
              <a:t>useContext</a:t>
            </a:r>
            <a:r>
              <a:rPr lang="en-CA" dirty="0">
                <a:latin typeface="Consolas" panose="020B0609020204030204" pitchFamily="49" charset="0"/>
              </a:rPr>
              <a:t>(</a:t>
            </a:r>
            <a:r>
              <a:rPr lang="en-CA" b="1" dirty="0" err="1">
                <a:latin typeface="Consolas" panose="020B0609020204030204" pitchFamily="49" charset="0"/>
              </a:rPr>
              <a:t>MyContext</a:t>
            </a:r>
            <a:r>
              <a:rPr lang="en-CA" dirty="0">
                <a:latin typeface="Consolas" panose="020B0609020204030204" pitchFamily="49" charset="0"/>
              </a:rPr>
              <a:t>);</a:t>
            </a:r>
          </a:p>
          <a:p>
            <a:pPr marL="457200" lvl="1" indent="0">
              <a:buNone/>
            </a:pPr>
            <a:r>
              <a:rPr lang="en-CA" dirty="0">
                <a:latin typeface="Consolas" panose="020B0609020204030204" pitchFamily="49" charset="0"/>
              </a:rPr>
              <a:t>  …</a:t>
            </a:r>
          </a:p>
          <a:p>
            <a:pPr marL="457200" lvl="1" indent="0">
              <a:buNone/>
            </a:pPr>
            <a:r>
              <a:rPr lang="en-CA" dirty="0">
                <a:latin typeface="Consolas" panose="020B0609020204030204" pitchFamily="49" charset="0"/>
              </a:rPr>
              <a:t>}</a:t>
            </a:r>
          </a:p>
        </p:txBody>
      </p:sp>
      <p:cxnSp>
        <p:nvCxnSpPr>
          <p:cNvPr id="6" name="Straight Arrow Connector 5">
            <a:extLst>
              <a:ext uri="{FF2B5EF4-FFF2-40B4-BE49-F238E27FC236}">
                <a16:creationId xmlns:a16="http://schemas.microsoft.com/office/drawing/2014/main" id="{55C58C9F-53F9-FE65-C350-2970A9082C6F}"/>
              </a:ext>
            </a:extLst>
          </p:cNvPr>
          <p:cNvCxnSpPr/>
          <p:nvPr/>
        </p:nvCxnSpPr>
        <p:spPr>
          <a:xfrm>
            <a:off x="3429000" y="3375660"/>
            <a:ext cx="2316480" cy="944880"/>
          </a:xfrm>
          <a:prstGeom prst="straightConnector1">
            <a:avLst/>
          </a:prstGeom>
          <a:ln w="28575">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8469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750</Words>
  <Application>Microsoft Office PowerPoint</Application>
  <PresentationFormat>Widescreen</PresentationFormat>
  <Paragraphs>87</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Consolas</vt:lpstr>
      <vt:lpstr>Office Theme</vt:lpstr>
      <vt:lpstr>React Context</vt:lpstr>
      <vt:lpstr>Consider</vt:lpstr>
      <vt:lpstr>Consider: A currency picker</vt:lpstr>
      <vt:lpstr>Currency picker (cont'd)</vt:lpstr>
      <vt:lpstr>Currency picker (cont'd)</vt:lpstr>
      <vt:lpstr>Currency picker (cont'd)</vt:lpstr>
      <vt:lpstr>Create a Context</vt:lpstr>
      <vt:lpstr>To use a Context</vt:lpstr>
      <vt:lpstr>To use a Context</vt:lpstr>
      <vt:lpstr>Context with user-changeable value</vt:lpstr>
      <vt:lpstr>Using a Context with an object as a value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Context</dc:title>
  <dc:creator>Joanna</dc:creator>
  <cp:lastModifiedBy>Joanna</cp:lastModifiedBy>
  <cp:revision>4</cp:revision>
  <dcterms:created xsi:type="dcterms:W3CDTF">2023-04-03T04:08:57Z</dcterms:created>
  <dcterms:modified xsi:type="dcterms:W3CDTF">2023-04-03T06:59:27Z</dcterms:modified>
</cp:coreProperties>
</file>