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C0B7D3-8BA0-45F9-87A9-7F75637DEC7E}">
  <a:tblStyle styleId="{4AC0B7D3-8BA0-45F9-87A9-7F75637DEC7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1b63bbf0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1b63bbf0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21c050b0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21c050b0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21c050b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21c050b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21c050b0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21c050b0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21c050b0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21c050b0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DELIMITER:</a:t>
            </a:r>
            <a:endParaRPr/>
          </a:p>
          <a:p>
            <a:pPr indent="0" lvl="0" marL="0" rtl="0" algn="l">
              <a:spcBef>
                <a:spcPts val="0"/>
              </a:spcBef>
              <a:spcAft>
                <a:spcPts val="0"/>
              </a:spcAft>
              <a:buNone/>
            </a:pPr>
            <a:r>
              <a:rPr lang="en"/>
              <a:t>A DELIMITER is required when there are multiple statements in the body. The role of the DELIMITER is to indicate where one statement ends and where the next one begins. For MySQL, the semi-colon is the default delimiter. However, when there are multiple statements, we need a way to group the statements together so that the SQL runs all the statements. This is where the DELIMITER steps in. By setting a custom DELIMITER such as // or $$ (in place of the semi-colon ; ), we can define the block of code. Inside that code body, you can use semi-colons freely after.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21c050b0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21c050b0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21c050b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21c050b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14cb827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14cb827b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27c3655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27c3655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b63bbf0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b63bbf0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14cb827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14cb827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14cb827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14cb827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1b63bbf0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1b63bbf0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14cb827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14cb827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14cb827b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14cb827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14cb827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14cb827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1e73288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1e73288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Start with CREATE TRIGGER statement and name the trigger. A way to name a trigger is descrip</a:t>
            </a:r>
            <a:r>
              <a:rPr lang="en">
                <a:solidFill>
                  <a:schemeClr val="dk1"/>
                </a:solidFill>
              </a:rPr>
              <a:t>ti</a:t>
            </a:r>
            <a:r>
              <a:rPr lang="en"/>
              <a:t>on + event such as INSERT/UPDATE/DELETE so it is clear what the trigger does.</a:t>
            </a:r>
            <a:endParaRPr/>
          </a:p>
          <a:p>
            <a:pPr indent="-298450" lvl="0" marL="457200" rtl="0" algn="l">
              <a:spcBef>
                <a:spcPts val="0"/>
              </a:spcBef>
              <a:spcAft>
                <a:spcPts val="0"/>
              </a:spcAft>
              <a:buSzPts val="1100"/>
              <a:buChar char="●"/>
            </a:pPr>
            <a:r>
              <a:rPr lang="en"/>
              <a:t>BEFORE/AFTER refers to when the trigger will occur – whether it is before or </a:t>
            </a:r>
            <a:r>
              <a:rPr lang="en"/>
              <a:t>after</a:t>
            </a:r>
            <a:r>
              <a:rPr lang="en"/>
              <a:t> an event INSERT, UPDATE or DELETE.</a:t>
            </a:r>
            <a:endParaRPr/>
          </a:p>
          <a:p>
            <a:pPr indent="-298450" lvl="0" marL="457200" rtl="0" algn="l">
              <a:spcBef>
                <a:spcPts val="0"/>
              </a:spcBef>
              <a:spcAft>
                <a:spcPts val="0"/>
              </a:spcAft>
              <a:buSzPts val="1100"/>
              <a:buChar char="●"/>
            </a:pPr>
            <a:r>
              <a:rPr lang="en"/>
              <a:t>FOR EACH ROW means that each row is being updated when the trigger runs.</a:t>
            </a:r>
            <a:endParaRPr/>
          </a:p>
          <a:p>
            <a:pPr indent="-298450" lvl="0" marL="457200" rtl="0" algn="l">
              <a:spcBef>
                <a:spcPts val="0"/>
              </a:spcBef>
              <a:spcAft>
                <a:spcPts val="0"/>
              </a:spcAft>
              <a:buSzPts val="1100"/>
              <a:buChar char="●"/>
            </a:pPr>
            <a:r>
              <a:rPr lang="en"/>
              <a:t>Trigger body refers to the SQL statements to be executed when the trigger is activated.</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w3schools.com/sql/sql_view.asp" TargetMode="External"/><Relationship Id="rId4" Type="http://schemas.openxmlformats.org/officeDocument/2006/relationships/hyperlink" Target="https://www.w3schools.com/sql/sql_view.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Week 9</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Views &amp; Triggers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rgbClr val="FCE5CD"/>
                </a:highlight>
              </a:rPr>
              <a:t>Trigger Events</a:t>
            </a:r>
            <a:endParaRPr b="1">
              <a:highlight>
                <a:srgbClr val="FCE5CD"/>
              </a:highlight>
            </a:endParaRPr>
          </a:p>
        </p:txBody>
      </p:sp>
      <p:graphicFrame>
        <p:nvGraphicFramePr>
          <p:cNvPr id="137" name="Google Shape;137;p22"/>
          <p:cNvGraphicFramePr/>
          <p:nvPr/>
        </p:nvGraphicFramePr>
        <p:xfrm>
          <a:off x="1873375" y="1417925"/>
          <a:ext cx="3000000" cy="3000000"/>
        </p:xfrm>
        <a:graphic>
          <a:graphicData uri="http://schemas.openxmlformats.org/drawingml/2006/table">
            <a:tbl>
              <a:tblPr>
                <a:noFill/>
                <a:tableStyleId>{4AC0B7D3-8BA0-45F9-87A9-7F75637DEC7E}</a:tableStyleId>
              </a:tblPr>
              <a:tblGrid>
                <a:gridCol w="1799075"/>
                <a:gridCol w="1799075"/>
                <a:gridCol w="1799075"/>
              </a:tblGrid>
              <a:tr h="310925">
                <a:tc>
                  <a:txBody>
                    <a:bodyPr/>
                    <a:lstStyle/>
                    <a:p>
                      <a:pPr indent="0" lvl="0" marL="0" rtl="0" algn="ctr">
                        <a:lnSpc>
                          <a:spcPct val="115000"/>
                        </a:lnSpc>
                        <a:spcBef>
                          <a:spcPts val="0"/>
                        </a:spcBef>
                        <a:spcAft>
                          <a:spcPts val="0"/>
                        </a:spcAft>
                        <a:buNone/>
                      </a:pPr>
                      <a:r>
                        <a:rPr b="1" lang="en" sz="1200">
                          <a:solidFill>
                            <a:srgbClr val="FFFFFF"/>
                          </a:solidFill>
                        </a:rPr>
                        <a:t>Trigger Event</a:t>
                      </a:r>
                      <a:endParaRPr b="1" sz="1200">
                        <a:solidFill>
                          <a:srgbClr val="FFFFFF"/>
                        </a:solidFill>
                      </a:endParaRPr>
                    </a:p>
                  </a:txBody>
                  <a:tcPr marT="19050" marB="19050" marR="28575" marL="28575" anchor="ctr">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434343"/>
                    </a:solidFill>
                  </a:tcPr>
                </a:tc>
                <a:tc>
                  <a:txBody>
                    <a:bodyPr/>
                    <a:lstStyle/>
                    <a:p>
                      <a:pPr indent="0" lvl="0" marL="0" rtl="0" algn="ctr">
                        <a:lnSpc>
                          <a:spcPct val="115000"/>
                        </a:lnSpc>
                        <a:spcBef>
                          <a:spcPts val="0"/>
                        </a:spcBef>
                        <a:spcAft>
                          <a:spcPts val="0"/>
                        </a:spcAft>
                        <a:buNone/>
                      </a:pPr>
                      <a:r>
                        <a:rPr b="1" lang="en" sz="1200">
                          <a:solidFill>
                            <a:srgbClr val="FFFFFF"/>
                          </a:solidFill>
                        </a:rPr>
                        <a:t>OLD</a:t>
                      </a:r>
                      <a:endParaRPr b="1" sz="1200">
                        <a:solidFill>
                          <a:srgbClr val="FFFFFF"/>
                        </a:solidFill>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434343"/>
                    </a:solidFill>
                  </a:tcPr>
                </a:tc>
                <a:tc>
                  <a:txBody>
                    <a:bodyPr/>
                    <a:lstStyle/>
                    <a:p>
                      <a:pPr indent="0" lvl="0" marL="0" rtl="0" algn="ctr">
                        <a:lnSpc>
                          <a:spcPct val="115000"/>
                        </a:lnSpc>
                        <a:spcBef>
                          <a:spcPts val="0"/>
                        </a:spcBef>
                        <a:spcAft>
                          <a:spcPts val="0"/>
                        </a:spcAft>
                        <a:buNone/>
                      </a:pPr>
                      <a:r>
                        <a:rPr b="1" lang="en" sz="1200">
                          <a:solidFill>
                            <a:srgbClr val="FFFFFF"/>
                          </a:solidFill>
                        </a:rPr>
                        <a:t>NEW</a:t>
                      </a:r>
                      <a:endParaRPr b="1" sz="1200">
                        <a:solidFill>
                          <a:srgbClr val="FFFFFF"/>
                        </a:solidFill>
                      </a:endParaRPr>
                    </a:p>
                  </a:txBody>
                  <a:tcPr marT="19050" marB="19050" marR="28575" marL="28575" anchor="ctr">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434343"/>
                    </a:solidFill>
                  </a:tcPr>
                </a:tc>
              </a:tr>
              <a:tr h="270675">
                <a:tc>
                  <a:txBody>
                    <a:bodyPr/>
                    <a:lstStyle/>
                    <a:p>
                      <a:pPr indent="0" lvl="0" marL="0" rtl="0" algn="ctr">
                        <a:lnSpc>
                          <a:spcPct val="115000"/>
                        </a:lnSpc>
                        <a:spcBef>
                          <a:spcPts val="0"/>
                        </a:spcBef>
                        <a:spcAft>
                          <a:spcPts val="0"/>
                        </a:spcAft>
                        <a:buNone/>
                      </a:pPr>
                      <a:r>
                        <a:rPr b="1" lang="en" sz="1200">
                          <a:solidFill>
                            <a:srgbClr val="0000FF"/>
                          </a:solidFill>
                        </a:rPr>
                        <a:t>INSERT</a:t>
                      </a:r>
                      <a:endParaRPr b="1" sz="1200">
                        <a:solidFill>
                          <a:srgbClr val="0000FF"/>
                        </a:solidFill>
                      </a:endParaRPr>
                    </a:p>
                  </a:txBody>
                  <a:tcPr marT="19050" marB="19050" marR="28575" marL="28575" anchor="ctr">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No</a:t>
                      </a:r>
                      <a:endParaRPr sz="12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Yes</a:t>
                      </a:r>
                      <a:endParaRPr sz="1200"/>
                    </a:p>
                  </a:txBody>
                  <a:tcPr marT="19050" marB="19050" marR="28575" marL="28575" anchor="ctr">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70675">
                <a:tc>
                  <a:txBody>
                    <a:bodyPr/>
                    <a:lstStyle/>
                    <a:p>
                      <a:pPr indent="0" lvl="0" marL="0" rtl="0" algn="ctr">
                        <a:lnSpc>
                          <a:spcPct val="115000"/>
                        </a:lnSpc>
                        <a:spcBef>
                          <a:spcPts val="0"/>
                        </a:spcBef>
                        <a:spcAft>
                          <a:spcPts val="0"/>
                        </a:spcAft>
                        <a:buNone/>
                      </a:pPr>
                      <a:r>
                        <a:rPr b="1" lang="en" sz="1200">
                          <a:solidFill>
                            <a:srgbClr val="0000FF"/>
                          </a:solidFill>
                        </a:rPr>
                        <a:t>UPDATE</a:t>
                      </a:r>
                      <a:endParaRPr b="1" sz="1200">
                        <a:solidFill>
                          <a:srgbClr val="0000FF"/>
                        </a:solidFill>
                      </a:endParaRPr>
                    </a:p>
                  </a:txBody>
                  <a:tcPr marT="19050" marB="19050" marR="28575" marL="28575" anchor="ctr">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Yes</a:t>
                      </a:r>
                      <a:endParaRPr sz="12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Yes</a:t>
                      </a:r>
                      <a:endParaRPr sz="1200"/>
                    </a:p>
                  </a:txBody>
                  <a:tcPr marT="19050" marB="19050" marR="28575" marL="28575" anchor="ctr">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70675">
                <a:tc>
                  <a:txBody>
                    <a:bodyPr/>
                    <a:lstStyle/>
                    <a:p>
                      <a:pPr indent="0" lvl="0" marL="0" rtl="0" algn="ctr">
                        <a:lnSpc>
                          <a:spcPct val="115000"/>
                        </a:lnSpc>
                        <a:spcBef>
                          <a:spcPts val="0"/>
                        </a:spcBef>
                        <a:spcAft>
                          <a:spcPts val="0"/>
                        </a:spcAft>
                        <a:buNone/>
                      </a:pPr>
                      <a:r>
                        <a:rPr b="1" lang="en" sz="1200">
                          <a:solidFill>
                            <a:srgbClr val="0000FF"/>
                          </a:solidFill>
                        </a:rPr>
                        <a:t>DELETE</a:t>
                      </a:r>
                      <a:endParaRPr b="1" sz="1200">
                        <a:solidFill>
                          <a:srgbClr val="0000FF"/>
                        </a:solidFill>
                      </a:endParaRPr>
                    </a:p>
                  </a:txBody>
                  <a:tcPr marT="19050" marB="19050" marR="28575" marL="28575" anchor="ctr">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200"/>
                        <a:t>Yes</a:t>
                      </a:r>
                      <a:endParaRPr sz="1200"/>
                    </a:p>
                  </a:txBody>
                  <a:tcPr marT="19050" marB="19050" marR="28575" marL="28575" anchor="ctr">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rPr>
                        <a:t>No</a:t>
                      </a:r>
                      <a:endParaRPr sz="1200"/>
                    </a:p>
                  </a:txBody>
                  <a:tcPr marT="19050" marB="19050" marR="28575" marL="28575" anchor="ctr">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138" name="Google Shape;138;p22"/>
          <p:cNvSpPr txBox="1"/>
          <p:nvPr>
            <p:ph idx="1" type="body"/>
          </p:nvPr>
        </p:nvSpPr>
        <p:spPr>
          <a:xfrm>
            <a:off x="311700" y="2540875"/>
            <a:ext cx="8520600" cy="2382600"/>
          </a:xfrm>
          <a:prstGeom prst="rect">
            <a:avLst/>
          </a:prstGeom>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For an </a:t>
            </a:r>
            <a:r>
              <a:rPr b="1" lang="en" sz="1400">
                <a:solidFill>
                  <a:srgbClr val="0000FF"/>
                </a:solidFill>
                <a:highlight>
                  <a:srgbClr val="FCE5CD"/>
                </a:highlight>
                <a:latin typeface="Roboto Mono"/>
                <a:ea typeface="Roboto Mono"/>
                <a:cs typeface="Roboto Mono"/>
                <a:sym typeface="Roboto Mono"/>
              </a:rPr>
              <a:t>INSERT</a:t>
            </a:r>
            <a:r>
              <a:rPr lang="en" sz="1400">
                <a:solidFill>
                  <a:schemeClr val="dk1"/>
                </a:solidFill>
              </a:rPr>
              <a:t> trigger</a:t>
            </a:r>
            <a:endParaRPr sz="1400">
              <a:solidFill>
                <a:schemeClr val="dk1"/>
              </a:solidFill>
            </a:endParaRPr>
          </a:p>
          <a:p>
            <a:pPr indent="-317500" lvl="1" marL="914400" marR="0" rtl="0" algn="l">
              <a:lnSpc>
                <a:spcPct val="115000"/>
              </a:lnSpc>
              <a:spcBef>
                <a:spcPts val="0"/>
              </a:spcBef>
              <a:spcAft>
                <a:spcPts val="0"/>
              </a:spcAft>
              <a:buSzPts val="1400"/>
              <a:buChar char="○"/>
            </a:pPr>
            <a:r>
              <a:rPr b="1" lang="en">
                <a:solidFill>
                  <a:schemeClr val="dk1"/>
                </a:solidFill>
              </a:rPr>
              <a:t>OLD </a:t>
            </a:r>
            <a:r>
              <a:rPr lang="en">
                <a:solidFill>
                  <a:schemeClr val="dk1"/>
                </a:solidFill>
              </a:rPr>
              <a:t>contains </a:t>
            </a:r>
            <a:r>
              <a:rPr lang="en">
                <a:solidFill>
                  <a:schemeClr val="dk1"/>
                </a:solidFill>
              </a:rPr>
              <a:t>no values</a:t>
            </a:r>
            <a:endParaRPr>
              <a:solidFill>
                <a:schemeClr val="dk1"/>
              </a:solidFill>
            </a:endParaRPr>
          </a:p>
          <a:p>
            <a:pPr indent="-317500" lvl="1" marL="914400" marR="0" rtl="0" algn="l">
              <a:lnSpc>
                <a:spcPct val="115000"/>
              </a:lnSpc>
              <a:spcBef>
                <a:spcPts val="0"/>
              </a:spcBef>
              <a:spcAft>
                <a:spcPts val="0"/>
              </a:spcAft>
              <a:buSzPts val="1400"/>
              <a:buChar char="○"/>
            </a:pPr>
            <a:r>
              <a:rPr b="1" lang="en">
                <a:solidFill>
                  <a:schemeClr val="dk1"/>
                </a:solidFill>
              </a:rPr>
              <a:t>NEW </a:t>
            </a:r>
            <a:r>
              <a:rPr lang="en">
                <a:solidFill>
                  <a:schemeClr val="dk1"/>
                </a:solidFill>
              </a:rPr>
              <a:t>contains the new values being inserted</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For an </a:t>
            </a:r>
            <a:r>
              <a:rPr b="1" lang="en" sz="1400">
                <a:solidFill>
                  <a:srgbClr val="0000FF"/>
                </a:solidFill>
                <a:highlight>
                  <a:srgbClr val="FCE5CD"/>
                </a:highlight>
                <a:latin typeface="Roboto Mono"/>
                <a:ea typeface="Roboto Mono"/>
                <a:cs typeface="Roboto Mono"/>
                <a:sym typeface="Roboto Mono"/>
              </a:rPr>
              <a:t>UPDATE</a:t>
            </a:r>
            <a:r>
              <a:rPr lang="en" sz="1400">
                <a:solidFill>
                  <a:schemeClr val="dk1"/>
                </a:solidFill>
              </a:rPr>
              <a:t> trigger</a:t>
            </a:r>
            <a:endParaRPr sz="1400">
              <a:solidFill>
                <a:schemeClr val="dk1"/>
              </a:solidFill>
            </a:endParaRPr>
          </a:p>
          <a:p>
            <a:pPr indent="-317500" lvl="1" marL="914400" marR="0" rtl="0" algn="l">
              <a:lnSpc>
                <a:spcPct val="115000"/>
              </a:lnSpc>
              <a:spcBef>
                <a:spcPts val="0"/>
              </a:spcBef>
              <a:spcAft>
                <a:spcPts val="0"/>
              </a:spcAft>
              <a:buSzPts val="1400"/>
              <a:buChar char="○"/>
            </a:pPr>
            <a:r>
              <a:rPr b="1" lang="en">
                <a:solidFill>
                  <a:schemeClr val="dk1"/>
                </a:solidFill>
              </a:rPr>
              <a:t>OLD </a:t>
            </a:r>
            <a:r>
              <a:rPr lang="en">
                <a:solidFill>
                  <a:schemeClr val="dk1"/>
                </a:solidFill>
              </a:rPr>
              <a:t>contains the old values that are being replaced</a:t>
            </a:r>
            <a:endParaRPr>
              <a:solidFill>
                <a:schemeClr val="dk1"/>
              </a:solidFill>
            </a:endParaRPr>
          </a:p>
          <a:p>
            <a:pPr indent="-317500" lvl="1" marL="914400" marR="0" rtl="0" algn="l">
              <a:lnSpc>
                <a:spcPct val="115000"/>
              </a:lnSpc>
              <a:spcBef>
                <a:spcPts val="0"/>
              </a:spcBef>
              <a:spcAft>
                <a:spcPts val="0"/>
              </a:spcAft>
              <a:buSzPts val="1400"/>
              <a:buChar char="○"/>
            </a:pPr>
            <a:r>
              <a:rPr b="1" lang="en">
                <a:solidFill>
                  <a:schemeClr val="dk1"/>
                </a:solidFill>
              </a:rPr>
              <a:t>NEW </a:t>
            </a:r>
            <a:r>
              <a:rPr lang="en">
                <a:solidFill>
                  <a:schemeClr val="dk1"/>
                </a:solidFill>
              </a:rPr>
              <a:t>contains the new values that are replacing the old values</a:t>
            </a:r>
            <a:endParaRPr>
              <a:solidFill>
                <a:schemeClr val="dk1"/>
              </a:solidFill>
            </a:endParaRPr>
          </a:p>
          <a:p>
            <a:pPr indent="-317500" lvl="0" marL="457200" marR="0" rtl="0" algn="l">
              <a:lnSpc>
                <a:spcPct val="115000"/>
              </a:lnSpc>
              <a:spcBef>
                <a:spcPts val="0"/>
              </a:spcBef>
              <a:spcAft>
                <a:spcPts val="0"/>
              </a:spcAft>
              <a:buClr>
                <a:schemeClr val="dk1"/>
              </a:buClr>
              <a:buSzPts val="1400"/>
              <a:buChar char="●"/>
            </a:pPr>
            <a:r>
              <a:rPr lang="en" sz="1400">
                <a:solidFill>
                  <a:schemeClr val="dk1"/>
                </a:solidFill>
              </a:rPr>
              <a:t>For a </a:t>
            </a:r>
            <a:r>
              <a:rPr b="1" lang="en" sz="1400">
                <a:solidFill>
                  <a:srgbClr val="0000FF"/>
                </a:solidFill>
                <a:highlight>
                  <a:srgbClr val="FCE5CD"/>
                </a:highlight>
                <a:latin typeface="Roboto Mono"/>
                <a:ea typeface="Roboto Mono"/>
                <a:cs typeface="Roboto Mono"/>
                <a:sym typeface="Roboto Mono"/>
              </a:rPr>
              <a:t>DELETE</a:t>
            </a:r>
            <a:r>
              <a:rPr lang="en" sz="1400">
                <a:solidFill>
                  <a:schemeClr val="dk1"/>
                </a:solidFill>
              </a:rPr>
              <a:t> trigger</a:t>
            </a:r>
            <a:endParaRPr sz="1400">
              <a:solidFill>
                <a:schemeClr val="dk1"/>
              </a:solidFill>
            </a:endParaRPr>
          </a:p>
          <a:p>
            <a:pPr indent="-317500" lvl="1" marL="914400" marR="0" rtl="0" algn="l">
              <a:lnSpc>
                <a:spcPct val="115000"/>
              </a:lnSpc>
              <a:spcBef>
                <a:spcPts val="0"/>
              </a:spcBef>
              <a:spcAft>
                <a:spcPts val="0"/>
              </a:spcAft>
              <a:buSzPts val="1400"/>
              <a:buChar char="○"/>
            </a:pPr>
            <a:r>
              <a:rPr b="1" lang="en">
                <a:solidFill>
                  <a:schemeClr val="dk1"/>
                </a:solidFill>
              </a:rPr>
              <a:t>OLD </a:t>
            </a:r>
            <a:r>
              <a:rPr lang="en">
                <a:solidFill>
                  <a:schemeClr val="dk1"/>
                </a:solidFill>
              </a:rPr>
              <a:t>contains the old values that are being deleted</a:t>
            </a:r>
            <a:endParaRPr>
              <a:solidFill>
                <a:schemeClr val="dk1"/>
              </a:solidFill>
            </a:endParaRPr>
          </a:p>
          <a:p>
            <a:pPr indent="-317500" lvl="1" marL="914400" marR="0" rtl="0" algn="l">
              <a:lnSpc>
                <a:spcPct val="115000"/>
              </a:lnSpc>
              <a:spcBef>
                <a:spcPts val="0"/>
              </a:spcBef>
              <a:spcAft>
                <a:spcPts val="0"/>
              </a:spcAft>
              <a:buSzPts val="1400"/>
              <a:buChar char="○"/>
            </a:pPr>
            <a:r>
              <a:rPr b="1" lang="en">
                <a:solidFill>
                  <a:schemeClr val="dk1"/>
                </a:solidFill>
              </a:rPr>
              <a:t>NEW </a:t>
            </a:r>
            <a:r>
              <a:rPr lang="en">
                <a:solidFill>
                  <a:schemeClr val="dk1"/>
                </a:solidFill>
              </a:rPr>
              <a:t>contains no values</a:t>
            </a:r>
            <a:endParaRPr>
              <a:solidFill>
                <a:schemeClr val="dk1"/>
              </a:solidFill>
            </a:endParaRPr>
          </a:p>
        </p:txBody>
      </p:sp>
      <p:sp>
        <p:nvSpPr>
          <p:cNvPr id="139" name="Google Shape;139;p22"/>
          <p:cNvSpPr txBox="1"/>
          <p:nvPr/>
        </p:nvSpPr>
        <p:spPr>
          <a:xfrm>
            <a:off x="311700" y="1017725"/>
            <a:ext cx="85206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Triggers can be created to run </a:t>
            </a:r>
            <a:r>
              <a:rPr b="1" lang="en">
                <a:solidFill>
                  <a:srgbClr val="0000FF"/>
                </a:solidFill>
                <a:highlight>
                  <a:srgbClr val="CFE2F3"/>
                </a:highlight>
                <a:latin typeface="Roboto Mono"/>
                <a:ea typeface="Roboto Mono"/>
                <a:cs typeface="Roboto Mono"/>
                <a:sym typeface="Roboto Mono"/>
              </a:rPr>
              <a:t>BEFORE</a:t>
            </a:r>
            <a:r>
              <a:rPr lang="en">
                <a:solidFill>
                  <a:schemeClr val="dk1"/>
                </a:solidFill>
              </a:rPr>
              <a:t> or </a:t>
            </a:r>
            <a:r>
              <a:rPr b="1" lang="en">
                <a:solidFill>
                  <a:srgbClr val="0000FF"/>
                </a:solidFill>
                <a:highlight>
                  <a:srgbClr val="CFE2F3"/>
                </a:highlight>
                <a:latin typeface="Roboto Mono"/>
                <a:ea typeface="Roboto Mono"/>
                <a:cs typeface="Roboto Mono"/>
                <a:sym typeface="Roboto Mono"/>
              </a:rPr>
              <a:t>AFTER</a:t>
            </a:r>
            <a:r>
              <a:rPr lang="en">
                <a:solidFill>
                  <a:schemeClr val="dk1"/>
                </a:solidFill>
              </a:rPr>
              <a:t> any of these SQL commands are run</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 / </a:t>
            </a:r>
            <a:r>
              <a:rPr b="1" lang="en">
                <a:highlight>
                  <a:srgbClr val="CFE2F3"/>
                </a:highlight>
              </a:rPr>
              <a:t>BEFORE</a:t>
            </a:r>
            <a:r>
              <a:rPr b="1" lang="en"/>
              <a:t> &amp; </a:t>
            </a:r>
            <a:r>
              <a:rPr b="1" lang="en">
                <a:highlight>
                  <a:srgbClr val="CFE2F3"/>
                </a:highlight>
              </a:rPr>
              <a:t>AFTER</a:t>
            </a:r>
            <a:endParaRPr b="1">
              <a:highlight>
                <a:srgbClr val="CFE2F3"/>
              </a:highlight>
            </a:endParaRPr>
          </a:p>
        </p:txBody>
      </p:sp>
      <p:sp>
        <p:nvSpPr>
          <p:cNvPr id="145" name="Google Shape;145;p23"/>
          <p:cNvSpPr txBox="1"/>
          <p:nvPr>
            <p:ph idx="1" type="body"/>
          </p:nvPr>
        </p:nvSpPr>
        <p:spPr>
          <a:xfrm>
            <a:off x="311700" y="1017725"/>
            <a:ext cx="8520600" cy="2418000"/>
          </a:xfrm>
          <a:prstGeom prst="rect">
            <a:avLst/>
          </a:prstGeom>
        </p:spPr>
        <p:txBody>
          <a:bodyPr anchorCtr="0" anchor="ctr"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highlight>
                  <a:srgbClr val="CFE2F3"/>
                </a:highlight>
              </a:rPr>
              <a:t>Before</a:t>
            </a:r>
            <a:r>
              <a:rPr lang="en">
                <a:solidFill>
                  <a:schemeClr val="dk1"/>
                </a:solidFill>
              </a:rPr>
              <a:t> triggers can be used to validate or change before they are inserted in the database tables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Like checking more complicated inputs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Or changing values to meet a specific format required in the table</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highlight>
                  <a:srgbClr val="CFE2F3"/>
                </a:highlight>
              </a:rPr>
              <a:t>After</a:t>
            </a:r>
            <a:r>
              <a:rPr lang="en">
                <a:solidFill>
                  <a:schemeClr val="dk1"/>
                </a:solidFill>
              </a:rPr>
              <a:t> triggers are used when data modifications need to be completed and available in tables first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Like if you want to reference the new data in a different table using a  foreign key</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a:t>
            </a:r>
            <a:endParaRPr b="1"/>
          </a:p>
        </p:txBody>
      </p:sp>
      <p:sp>
        <p:nvSpPr>
          <p:cNvPr id="151" name="Google Shape;151;p24"/>
          <p:cNvSpPr txBox="1"/>
          <p:nvPr>
            <p:ph idx="1" type="body"/>
          </p:nvPr>
        </p:nvSpPr>
        <p:spPr>
          <a:xfrm>
            <a:off x="311700" y="1017725"/>
            <a:ext cx="8520600" cy="714300"/>
          </a:xfrm>
          <a:prstGeom prst="rect">
            <a:avLst/>
          </a:prstGeom>
        </p:spPr>
        <p:txBody>
          <a:bodyPr anchorCtr="0" anchor="ctr" bIns="91425" lIns="91425" spcFirstLastPara="1" rIns="91425" wrap="square" tIns="91425">
            <a:spAutoFit/>
          </a:bodyPr>
          <a:lstStyle/>
          <a:p>
            <a:pPr indent="0" lvl="0" marL="0" rtl="0" algn="l">
              <a:spcBef>
                <a:spcPts val="0"/>
              </a:spcBef>
              <a:spcAft>
                <a:spcPts val="1000"/>
              </a:spcAft>
              <a:buClr>
                <a:schemeClr val="dk1"/>
              </a:buClr>
              <a:buSzPts val="1100"/>
              <a:buFont typeface="Arial"/>
              <a:buNone/>
            </a:pPr>
            <a:r>
              <a:rPr lang="en" sz="1600">
                <a:solidFill>
                  <a:schemeClr val="dk1"/>
                </a:solidFill>
              </a:rPr>
              <a:t>Example: </a:t>
            </a:r>
            <a:r>
              <a:rPr lang="en" sz="1600">
                <a:solidFill>
                  <a:schemeClr val="dk1"/>
                </a:solidFill>
                <a:highlight>
                  <a:srgbClr val="CFE2F3"/>
                </a:highlight>
              </a:rPr>
              <a:t>When</a:t>
            </a:r>
            <a:r>
              <a:rPr lang="en" sz="1600">
                <a:solidFill>
                  <a:schemeClr val="dk1"/>
                </a:solidFill>
              </a:rPr>
              <a:t> a user </a:t>
            </a:r>
            <a:r>
              <a:rPr lang="en" sz="1600">
                <a:solidFill>
                  <a:schemeClr val="dk1"/>
                </a:solidFill>
                <a:highlight>
                  <a:srgbClr val="FCE5CD"/>
                </a:highlight>
              </a:rPr>
              <a:t>leaves a review</a:t>
            </a:r>
            <a:r>
              <a:rPr lang="en" sz="1600">
                <a:solidFill>
                  <a:schemeClr val="dk1"/>
                </a:solidFill>
              </a:rPr>
              <a:t> for a movie, </a:t>
            </a:r>
            <a:r>
              <a:rPr lang="en" sz="1600">
                <a:solidFill>
                  <a:schemeClr val="dk1"/>
                </a:solidFill>
                <a:highlight>
                  <a:srgbClr val="D9D2E9"/>
                </a:highlight>
              </a:rPr>
              <a:t>update their last_review_id column to hold the id of the most recent review by the user</a:t>
            </a:r>
            <a:r>
              <a:rPr lang="en" sz="1600">
                <a:solidFill>
                  <a:schemeClr val="dk1"/>
                </a:solidFill>
              </a:rPr>
              <a:t> </a:t>
            </a:r>
            <a:endParaRPr b="1" sz="1600">
              <a:solidFill>
                <a:srgbClr val="0000FF"/>
              </a:solidFill>
              <a:latin typeface="Roboto Mono"/>
              <a:ea typeface="Roboto Mono"/>
              <a:cs typeface="Roboto Mono"/>
              <a:sym typeface="Roboto Mono"/>
            </a:endParaRPr>
          </a:p>
        </p:txBody>
      </p:sp>
      <p:pic>
        <p:nvPicPr>
          <p:cNvPr id="152" name="Google Shape;152;p24"/>
          <p:cNvPicPr preferRelativeResize="0"/>
          <p:nvPr/>
        </p:nvPicPr>
        <p:blipFill>
          <a:blip r:embed="rId3">
            <a:alphaModFix/>
          </a:blip>
          <a:stretch>
            <a:fillRect/>
          </a:stretch>
        </p:blipFill>
        <p:spPr>
          <a:xfrm>
            <a:off x="1733350" y="1798025"/>
            <a:ext cx="5677301" cy="488551"/>
          </a:xfrm>
          <a:prstGeom prst="rect">
            <a:avLst/>
          </a:prstGeom>
          <a:noFill/>
          <a:ln>
            <a:noFill/>
          </a:ln>
        </p:spPr>
      </p:pic>
      <p:sp>
        <p:nvSpPr>
          <p:cNvPr id="153" name="Google Shape;153;p24"/>
          <p:cNvSpPr txBox="1"/>
          <p:nvPr/>
        </p:nvSpPr>
        <p:spPr>
          <a:xfrm>
            <a:off x="311675" y="2429359"/>
            <a:ext cx="61209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a:solidFill>
                  <a:srgbClr val="0000FF"/>
                </a:solidFill>
                <a:highlight>
                  <a:srgbClr val="FCE5CD"/>
                </a:highlight>
                <a:latin typeface="Roboto Mono"/>
                <a:ea typeface="Roboto Mono"/>
                <a:cs typeface="Roboto Mono"/>
                <a:sym typeface="Roboto Mono"/>
              </a:rPr>
              <a:t>INSERT</a:t>
            </a:r>
            <a:r>
              <a:rPr lang="en">
                <a:solidFill>
                  <a:schemeClr val="dk1"/>
                </a:solidFill>
                <a:highlight>
                  <a:srgbClr val="FCE5CD"/>
                </a:highlight>
              </a:rPr>
              <a:t> </a:t>
            </a:r>
            <a:r>
              <a:rPr b="1" lang="en">
                <a:solidFill>
                  <a:srgbClr val="0000FF"/>
                </a:solidFill>
                <a:highlight>
                  <a:srgbClr val="FCE5CD"/>
                </a:highlight>
                <a:latin typeface="Roboto Mono"/>
                <a:ea typeface="Roboto Mono"/>
                <a:cs typeface="Roboto Mono"/>
                <a:sym typeface="Roboto Mono"/>
              </a:rPr>
              <a:t>INTO</a:t>
            </a:r>
            <a:r>
              <a:rPr lang="en">
                <a:solidFill>
                  <a:schemeClr val="dk1"/>
                </a:solidFill>
                <a:highlight>
                  <a:srgbClr val="FCE5CD"/>
                </a:highlight>
              </a:rPr>
              <a:t> </a:t>
            </a:r>
            <a:r>
              <a:rPr lang="en">
                <a:solidFill>
                  <a:schemeClr val="dk1"/>
                </a:solidFill>
                <a:highlight>
                  <a:srgbClr val="FCE5CD"/>
                </a:highlight>
                <a:latin typeface="Roboto Mono"/>
                <a:ea typeface="Roboto Mono"/>
                <a:cs typeface="Roboto Mono"/>
                <a:sym typeface="Roboto Mono"/>
              </a:rPr>
              <a:t>review</a:t>
            </a:r>
            <a:r>
              <a:rPr lang="en">
                <a:solidFill>
                  <a:schemeClr val="dk1"/>
                </a:solidFill>
                <a:latin typeface="Roboto Mono"/>
                <a:ea typeface="Roboto Mono"/>
                <a:cs typeface="Roboto Mono"/>
                <a:sym typeface="Roboto Mono"/>
              </a:rPr>
              <a:t> (username, rating, movie_id, content)</a:t>
            </a:r>
            <a:endParaRPr>
              <a:solidFill>
                <a:schemeClr val="dk1"/>
              </a:solidFill>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a:solidFill>
                  <a:srgbClr val="0000FF"/>
                </a:solidFill>
                <a:latin typeface="Roboto Mono"/>
                <a:ea typeface="Roboto Mono"/>
                <a:cs typeface="Roboto Mono"/>
                <a:sym typeface="Roboto Mono"/>
              </a:rPr>
              <a:t>VALUES</a:t>
            </a:r>
            <a:r>
              <a:rPr lang="en">
                <a:solidFill>
                  <a:schemeClr val="dk1"/>
                </a:solidFill>
                <a:latin typeface="Roboto Mono"/>
                <a:ea typeface="Roboto Mono"/>
                <a:cs typeface="Roboto Mono"/>
                <a:sym typeface="Roboto Mono"/>
              </a:rPr>
              <a:t> ('humber_bebis',4.5,1,"This movie rocks!");</a:t>
            </a:r>
            <a:endParaRPr>
              <a:solidFill>
                <a:srgbClr val="CCCCCC"/>
              </a:solidFill>
              <a:highlight>
                <a:srgbClr val="1F1F1F"/>
              </a:highlight>
              <a:latin typeface="Roboto Mono"/>
              <a:ea typeface="Roboto Mono"/>
              <a:cs typeface="Roboto Mono"/>
              <a:sym typeface="Roboto Mono"/>
            </a:endParaRPr>
          </a:p>
        </p:txBody>
      </p:sp>
      <p:pic>
        <p:nvPicPr>
          <p:cNvPr id="154" name="Google Shape;154;p24"/>
          <p:cNvPicPr preferRelativeResize="0"/>
          <p:nvPr/>
        </p:nvPicPr>
        <p:blipFill>
          <a:blip r:embed="rId4">
            <a:alphaModFix/>
          </a:blip>
          <a:stretch>
            <a:fillRect/>
          </a:stretch>
        </p:blipFill>
        <p:spPr>
          <a:xfrm>
            <a:off x="1729142" y="4258724"/>
            <a:ext cx="5685707" cy="488551"/>
          </a:xfrm>
          <a:prstGeom prst="rect">
            <a:avLst/>
          </a:prstGeom>
          <a:noFill/>
          <a:ln>
            <a:noFill/>
          </a:ln>
        </p:spPr>
      </p:pic>
      <p:sp>
        <p:nvSpPr>
          <p:cNvPr id="155" name="Google Shape;155;p24"/>
          <p:cNvSpPr txBox="1"/>
          <p:nvPr>
            <p:ph idx="1" type="body"/>
          </p:nvPr>
        </p:nvSpPr>
        <p:spPr>
          <a:xfrm>
            <a:off x="6491700" y="2522500"/>
            <a:ext cx="2340600" cy="461700"/>
          </a:xfrm>
          <a:prstGeom prst="rect">
            <a:avLst/>
          </a:prstGeom>
        </p:spPr>
        <p:txBody>
          <a:bodyPr anchorCtr="0" anchor="ctr" bIns="91425" lIns="91425" spcFirstLastPara="1" rIns="91425" wrap="square" tIns="91425">
            <a:spAutoFit/>
          </a:bodyPr>
          <a:lstStyle/>
          <a:p>
            <a:pPr indent="0" lvl="0" marL="0" rtl="0" algn="ctr">
              <a:spcBef>
                <a:spcPts val="0"/>
              </a:spcBef>
              <a:spcAft>
                <a:spcPts val="1000"/>
              </a:spcAft>
              <a:buClr>
                <a:schemeClr val="dk1"/>
              </a:buClr>
              <a:buSzPts val="1100"/>
              <a:buFont typeface="Arial"/>
              <a:buNone/>
            </a:pPr>
            <a:r>
              <a:rPr b="1" lang="en">
                <a:solidFill>
                  <a:schemeClr val="dk1"/>
                </a:solidFill>
                <a:highlight>
                  <a:srgbClr val="FCE5CD"/>
                </a:highlight>
              </a:rPr>
              <a:t>Insert </a:t>
            </a:r>
            <a:r>
              <a:rPr b="1" lang="en">
                <a:solidFill>
                  <a:schemeClr val="dk1"/>
                </a:solidFill>
                <a:highlight>
                  <a:srgbClr val="FCE5CD"/>
                </a:highlight>
              </a:rPr>
              <a:t>Trigger Event</a:t>
            </a:r>
            <a:endParaRPr b="1">
              <a:solidFill>
                <a:schemeClr val="dk1"/>
              </a:solidFill>
              <a:highlight>
                <a:srgbClr val="FCE5CD"/>
              </a:highlight>
            </a:endParaRPr>
          </a:p>
        </p:txBody>
      </p:sp>
      <p:sp>
        <p:nvSpPr>
          <p:cNvPr id="156" name="Google Shape;156;p24"/>
          <p:cNvSpPr txBox="1"/>
          <p:nvPr>
            <p:ph idx="1" type="body"/>
          </p:nvPr>
        </p:nvSpPr>
        <p:spPr>
          <a:xfrm>
            <a:off x="6432575" y="3654250"/>
            <a:ext cx="2399700" cy="461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
                <a:solidFill>
                  <a:schemeClr val="dk1"/>
                </a:solidFill>
              </a:rPr>
              <a:t>run </a:t>
            </a:r>
            <a:r>
              <a:rPr b="1" lang="en">
                <a:solidFill>
                  <a:schemeClr val="dk1"/>
                </a:solidFill>
                <a:highlight>
                  <a:srgbClr val="D9D2E9"/>
                </a:highlight>
              </a:rPr>
              <a:t>trigger script</a:t>
            </a:r>
            <a:endParaRPr b="1">
              <a:solidFill>
                <a:srgbClr val="0000FF"/>
              </a:solidFill>
              <a:highlight>
                <a:srgbClr val="D9D2E9"/>
              </a:highlight>
              <a:latin typeface="Roboto Mono"/>
              <a:ea typeface="Roboto Mono"/>
              <a:cs typeface="Roboto Mono"/>
              <a:sym typeface="Roboto Mono"/>
            </a:endParaRPr>
          </a:p>
        </p:txBody>
      </p:sp>
      <p:sp>
        <p:nvSpPr>
          <p:cNvPr id="157" name="Google Shape;157;p24"/>
          <p:cNvSpPr txBox="1"/>
          <p:nvPr/>
        </p:nvSpPr>
        <p:spPr>
          <a:xfrm>
            <a:off x="6491700" y="3088375"/>
            <a:ext cx="23406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en" sz="1800">
                <a:solidFill>
                  <a:schemeClr val="dk1"/>
                </a:solidFill>
                <a:highlight>
                  <a:srgbClr val="CFE2F3"/>
                </a:highlight>
              </a:rPr>
              <a:t>AFTER</a:t>
            </a:r>
            <a:r>
              <a:rPr b="1" lang="en" sz="1800">
                <a:solidFill>
                  <a:schemeClr val="dk1"/>
                </a:solidFill>
              </a:rPr>
              <a:t> </a:t>
            </a:r>
            <a:r>
              <a:rPr b="1" lang="en" sz="1800">
                <a:solidFill>
                  <a:schemeClr val="dk1"/>
                </a:solidFill>
                <a:highlight>
                  <a:srgbClr val="FCE5CD"/>
                </a:highlight>
              </a:rPr>
              <a:t>INSERT</a:t>
            </a:r>
            <a:endParaRPr b="1" sz="1800">
              <a:solidFill>
                <a:schemeClr val="dk1"/>
              </a:solidFill>
              <a:highlight>
                <a:srgbClr val="FCE5CD"/>
              </a:highlight>
            </a:endParaRPr>
          </a:p>
        </p:txBody>
      </p:sp>
      <p:sp>
        <p:nvSpPr>
          <p:cNvPr id="158" name="Google Shape;158;p24"/>
          <p:cNvSpPr txBox="1"/>
          <p:nvPr/>
        </p:nvSpPr>
        <p:spPr>
          <a:xfrm>
            <a:off x="311675" y="3220141"/>
            <a:ext cx="61209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a:solidFill>
                  <a:srgbClr val="0000FF"/>
                </a:solidFill>
                <a:highlight>
                  <a:srgbClr val="D9D2E9"/>
                </a:highlight>
                <a:latin typeface="Roboto Mono"/>
                <a:ea typeface="Roboto Mono"/>
                <a:cs typeface="Roboto Mono"/>
                <a:sym typeface="Roboto Mono"/>
              </a:rPr>
              <a:t>UPDATE</a:t>
            </a:r>
            <a:r>
              <a:rPr lang="en">
                <a:solidFill>
                  <a:schemeClr val="dk1"/>
                </a:solidFill>
                <a:highlight>
                  <a:srgbClr val="D9D2E9"/>
                </a:highlight>
                <a:latin typeface="Roboto Mono"/>
                <a:ea typeface="Roboto Mono"/>
                <a:cs typeface="Roboto Mono"/>
                <a:sym typeface="Roboto Mono"/>
              </a:rPr>
              <a:t> user </a:t>
            </a:r>
            <a:endParaRPr>
              <a:solidFill>
                <a:schemeClr val="dk1"/>
              </a:solidFill>
              <a:highlight>
                <a:srgbClr val="D9D2E9"/>
              </a:highlight>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a:solidFill>
                  <a:srgbClr val="0000FF"/>
                </a:solidFill>
                <a:highlight>
                  <a:srgbClr val="D9D2E9"/>
                </a:highlight>
                <a:latin typeface="Roboto Mono"/>
                <a:ea typeface="Roboto Mono"/>
                <a:cs typeface="Roboto Mono"/>
                <a:sym typeface="Roboto Mono"/>
              </a:rPr>
              <a:t>SET</a:t>
            </a:r>
            <a:r>
              <a:rPr lang="en">
                <a:solidFill>
                  <a:schemeClr val="dk1"/>
                </a:solidFill>
                <a:highlight>
                  <a:srgbClr val="D9D2E9"/>
                </a:highlight>
                <a:latin typeface="Roboto Mono"/>
                <a:ea typeface="Roboto Mono"/>
                <a:cs typeface="Roboto Mono"/>
                <a:sym typeface="Roboto Mono"/>
              </a:rPr>
              <a:t> last_review_id = NEW.review_id</a:t>
            </a:r>
            <a:endParaRPr>
              <a:solidFill>
                <a:schemeClr val="dk1"/>
              </a:solidFill>
              <a:highlight>
                <a:srgbClr val="D9D2E9"/>
              </a:highlight>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a:solidFill>
                  <a:srgbClr val="0000FF"/>
                </a:solidFill>
                <a:highlight>
                  <a:srgbClr val="D9D2E9"/>
                </a:highlight>
                <a:latin typeface="Roboto Mono"/>
                <a:ea typeface="Roboto Mono"/>
                <a:cs typeface="Roboto Mono"/>
                <a:sym typeface="Roboto Mono"/>
              </a:rPr>
              <a:t>WHERE</a:t>
            </a:r>
            <a:r>
              <a:rPr lang="en">
                <a:solidFill>
                  <a:schemeClr val="dk1"/>
                </a:solidFill>
                <a:highlight>
                  <a:srgbClr val="D9D2E9"/>
                </a:highlight>
                <a:latin typeface="Roboto Mono"/>
                <a:ea typeface="Roboto Mono"/>
                <a:cs typeface="Roboto Mono"/>
                <a:sym typeface="Roboto Mono"/>
              </a:rPr>
              <a:t> username=NEW.username;</a:t>
            </a:r>
            <a:endParaRPr>
              <a:highlight>
                <a:srgbClr val="D9D2E9"/>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311700" y="1655825"/>
            <a:ext cx="8520600" cy="18870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b="1" sz="1400">
              <a:solidFill>
                <a:srgbClr val="0000FF"/>
              </a:solidFill>
              <a:highlight>
                <a:srgbClr val="E6B8AF"/>
              </a:highlight>
              <a:latin typeface="Roboto Mono"/>
              <a:ea typeface="Roboto Mono"/>
              <a:cs typeface="Roboto Mono"/>
              <a:sym typeface="Roboto Mono"/>
            </a:endParaRPr>
          </a:p>
          <a:p>
            <a:pPr indent="0" lvl="0" marL="0" rtl="0" algn="l">
              <a:spcBef>
                <a:spcPts val="0"/>
              </a:spcBef>
              <a:spcAft>
                <a:spcPts val="0"/>
              </a:spcAft>
              <a:buNone/>
            </a:pPr>
            <a:r>
              <a:rPr b="1" lang="en" sz="1400">
                <a:solidFill>
                  <a:srgbClr val="0000FF"/>
                </a:solidFill>
                <a:latin typeface="Roboto Mono"/>
                <a:ea typeface="Roboto Mono"/>
                <a:cs typeface="Roboto Mono"/>
                <a:sym typeface="Roboto Mono"/>
              </a:rPr>
              <a:t>CREATE TRIGGER</a:t>
            </a:r>
            <a:r>
              <a:rPr lang="en" sz="1400">
                <a:solidFill>
                  <a:schemeClr val="dk1"/>
                </a:solidFill>
                <a:latin typeface="Roboto Mono"/>
                <a:ea typeface="Roboto Mono"/>
                <a:cs typeface="Roboto Mono"/>
                <a:sym typeface="Roboto Mono"/>
              </a:rPr>
              <a:t> update_after_latest_review</a:t>
            </a:r>
            <a:endParaRPr b="1" sz="1400">
              <a:solidFill>
                <a:srgbClr val="0000FF"/>
              </a:solidFill>
              <a:latin typeface="Roboto Mono"/>
              <a:ea typeface="Roboto Mono"/>
              <a:cs typeface="Roboto Mono"/>
              <a:sym typeface="Roboto Mono"/>
            </a:endParaRPr>
          </a:p>
          <a:p>
            <a:pPr indent="0" lvl="0" marL="457200" rtl="0" algn="l">
              <a:spcBef>
                <a:spcPts val="0"/>
              </a:spcBef>
              <a:spcAft>
                <a:spcPts val="0"/>
              </a:spcAft>
              <a:buNone/>
            </a:pPr>
            <a:r>
              <a:rPr b="1" lang="en" sz="1400">
                <a:solidFill>
                  <a:srgbClr val="0000FF"/>
                </a:solidFill>
                <a:highlight>
                  <a:srgbClr val="CFE2F3"/>
                </a:highlight>
                <a:latin typeface="Roboto Mono"/>
                <a:ea typeface="Roboto Mono"/>
                <a:cs typeface="Roboto Mono"/>
                <a:sym typeface="Roboto Mono"/>
              </a:rPr>
              <a:t>AFTER</a:t>
            </a:r>
            <a:r>
              <a:rPr b="1" lang="en" sz="1400">
                <a:solidFill>
                  <a:srgbClr val="0000FF"/>
                </a:solidFill>
                <a:latin typeface="Roboto Mono"/>
                <a:ea typeface="Roboto Mono"/>
                <a:cs typeface="Roboto Mono"/>
                <a:sym typeface="Roboto Mono"/>
              </a:rPr>
              <a:t> </a:t>
            </a:r>
            <a:r>
              <a:rPr b="1" lang="en" sz="1400">
                <a:solidFill>
                  <a:srgbClr val="0000FF"/>
                </a:solidFill>
                <a:highlight>
                  <a:srgbClr val="FCE5CD"/>
                </a:highlight>
                <a:latin typeface="Roboto Mono"/>
                <a:ea typeface="Roboto Mono"/>
                <a:cs typeface="Roboto Mono"/>
                <a:sym typeface="Roboto Mono"/>
              </a:rPr>
              <a:t>INSERT</a:t>
            </a:r>
            <a:r>
              <a:rPr b="1" lang="en" sz="1400">
                <a:solidFill>
                  <a:srgbClr val="0000FF"/>
                </a:solidFill>
                <a:latin typeface="Roboto Mono"/>
                <a:ea typeface="Roboto Mono"/>
                <a:cs typeface="Roboto Mono"/>
                <a:sym typeface="Roboto Mono"/>
              </a:rPr>
              <a:t> ON</a:t>
            </a:r>
            <a:r>
              <a:rPr lang="en" sz="1400">
                <a:solidFill>
                  <a:schemeClr val="dk1"/>
                </a:solidFill>
                <a:latin typeface="Roboto Mono"/>
                <a:ea typeface="Roboto Mono"/>
                <a:cs typeface="Roboto Mono"/>
                <a:sym typeface="Roboto Mono"/>
              </a:rPr>
              <a:t> review</a:t>
            </a:r>
            <a:endParaRPr sz="1400">
              <a:solidFill>
                <a:schemeClr val="dk1"/>
              </a:solidFill>
              <a:latin typeface="Roboto Mono"/>
              <a:ea typeface="Roboto Mono"/>
              <a:cs typeface="Roboto Mono"/>
              <a:sym typeface="Roboto Mono"/>
            </a:endParaRPr>
          </a:p>
          <a:p>
            <a:pPr indent="0" lvl="0" marL="457200" rtl="0" algn="l">
              <a:spcBef>
                <a:spcPts val="0"/>
              </a:spcBef>
              <a:spcAft>
                <a:spcPts val="0"/>
              </a:spcAft>
              <a:buNone/>
            </a:pPr>
            <a:r>
              <a:rPr b="1" lang="en" sz="1400">
                <a:solidFill>
                  <a:srgbClr val="0000FF"/>
                </a:solidFill>
                <a:latin typeface="Roboto Mono"/>
                <a:ea typeface="Roboto Mono"/>
                <a:cs typeface="Roboto Mono"/>
                <a:sym typeface="Roboto Mono"/>
              </a:rPr>
              <a:t>FOR EACH ROW</a:t>
            </a:r>
            <a:endParaRPr b="1" sz="1400">
              <a:solidFill>
                <a:srgbClr val="0000FF"/>
              </a:solidFill>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9D2E9"/>
                </a:highlight>
                <a:latin typeface="Roboto Mono"/>
                <a:ea typeface="Roboto Mono"/>
                <a:cs typeface="Roboto Mono"/>
                <a:sym typeface="Roboto Mono"/>
              </a:rPr>
              <a:t>UPDATE</a:t>
            </a:r>
            <a:r>
              <a:rPr lang="en" sz="1400">
                <a:solidFill>
                  <a:schemeClr val="dk1"/>
                </a:solidFill>
                <a:highlight>
                  <a:srgbClr val="D9D2E9"/>
                </a:highlight>
                <a:latin typeface="Roboto Mono"/>
                <a:ea typeface="Roboto Mono"/>
                <a:cs typeface="Roboto Mono"/>
                <a:sym typeface="Roboto Mono"/>
              </a:rPr>
              <a:t> user </a:t>
            </a:r>
            <a:endParaRPr sz="1400">
              <a:solidFill>
                <a:schemeClr val="dk1"/>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9D2E9"/>
                </a:highlight>
                <a:latin typeface="Roboto Mono"/>
                <a:ea typeface="Roboto Mono"/>
                <a:cs typeface="Roboto Mono"/>
                <a:sym typeface="Roboto Mono"/>
              </a:rPr>
              <a:t>SET</a:t>
            </a:r>
            <a:r>
              <a:rPr lang="en" sz="1400">
                <a:solidFill>
                  <a:schemeClr val="dk1"/>
                </a:solidFill>
                <a:highlight>
                  <a:srgbClr val="D9D2E9"/>
                </a:highlight>
                <a:latin typeface="Roboto Mono"/>
                <a:ea typeface="Roboto Mono"/>
                <a:cs typeface="Roboto Mono"/>
                <a:sym typeface="Roboto Mono"/>
              </a:rPr>
              <a:t> last_review_id = NEW.review_id</a:t>
            </a:r>
            <a:endParaRPr sz="1400">
              <a:solidFill>
                <a:schemeClr val="dk1"/>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9D2E9"/>
                </a:highlight>
                <a:latin typeface="Roboto Mono"/>
                <a:ea typeface="Roboto Mono"/>
                <a:cs typeface="Roboto Mono"/>
                <a:sym typeface="Roboto Mono"/>
              </a:rPr>
              <a:t>WHERE</a:t>
            </a:r>
            <a:r>
              <a:rPr lang="en" sz="1400">
                <a:solidFill>
                  <a:schemeClr val="dk1"/>
                </a:solidFill>
                <a:highlight>
                  <a:srgbClr val="D9D2E9"/>
                </a:highlight>
                <a:latin typeface="Roboto Mono"/>
                <a:ea typeface="Roboto Mono"/>
                <a:cs typeface="Roboto Mono"/>
                <a:sym typeface="Roboto Mono"/>
              </a:rPr>
              <a:t> username=NEW.username;</a:t>
            </a:r>
            <a:endParaRPr b="1">
              <a:solidFill>
                <a:srgbClr val="0000FF"/>
              </a:solidFill>
              <a:highlight>
                <a:srgbClr val="F4CCCC"/>
              </a:highlight>
              <a:latin typeface="Roboto Mono"/>
              <a:ea typeface="Roboto Mono"/>
              <a:cs typeface="Roboto Mono"/>
              <a:sym typeface="Roboto Mono"/>
            </a:endParaRPr>
          </a:p>
        </p:txBody>
      </p:sp>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a:t>
            </a:r>
            <a:endParaRPr b="1"/>
          </a:p>
        </p:txBody>
      </p:sp>
      <p:sp>
        <p:nvSpPr>
          <p:cNvPr id="165" name="Google Shape;165;p25"/>
          <p:cNvSpPr txBox="1"/>
          <p:nvPr/>
        </p:nvSpPr>
        <p:spPr>
          <a:xfrm>
            <a:off x="311700" y="3744610"/>
            <a:ext cx="65985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highlight>
                  <a:srgbClr val="CFE2F3"/>
                </a:highlight>
              </a:rPr>
              <a:t>Trigger </a:t>
            </a:r>
            <a:r>
              <a:rPr lang="en" sz="1600">
                <a:solidFill>
                  <a:schemeClr val="dk1"/>
                </a:solidFill>
                <a:highlight>
                  <a:srgbClr val="CFE2F3"/>
                </a:highlight>
              </a:rPr>
              <a:t>Ev</a:t>
            </a:r>
            <a:r>
              <a:rPr lang="en" sz="1600">
                <a:solidFill>
                  <a:schemeClr val="dk1"/>
                </a:solidFill>
                <a:highlight>
                  <a:srgbClr val="FCE5CD"/>
                </a:highlight>
              </a:rPr>
              <a:t>ent Type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highlight>
                  <a:srgbClr val="D9D2E9"/>
                </a:highlight>
              </a:rPr>
              <a:t>Trigger body</a:t>
            </a:r>
            <a:r>
              <a:rPr lang="en" sz="1600">
                <a:solidFill>
                  <a:schemeClr val="dk1"/>
                </a:solidFill>
              </a:rPr>
              <a:t> run after each row is inserted</a:t>
            </a:r>
            <a:endParaRPr sz="1600">
              <a:solidFill>
                <a:schemeClr val="dk1"/>
              </a:solidFill>
            </a:endParaRPr>
          </a:p>
        </p:txBody>
      </p:sp>
      <p:sp>
        <p:nvSpPr>
          <p:cNvPr id="166" name="Google Shape;166;p25"/>
          <p:cNvSpPr txBox="1"/>
          <p:nvPr>
            <p:ph idx="1" type="body"/>
          </p:nvPr>
        </p:nvSpPr>
        <p:spPr>
          <a:xfrm>
            <a:off x="311700" y="1017725"/>
            <a:ext cx="8520600" cy="714300"/>
          </a:xfrm>
          <a:prstGeom prst="rect">
            <a:avLst/>
          </a:prstGeom>
        </p:spPr>
        <p:txBody>
          <a:bodyPr anchorCtr="0" anchor="ctr" bIns="91425" lIns="91425" spcFirstLastPara="1" rIns="91425" wrap="square" tIns="91425">
            <a:spAutoFit/>
          </a:bodyPr>
          <a:lstStyle/>
          <a:p>
            <a:pPr indent="0" lvl="0" marL="0" rtl="0" algn="l">
              <a:spcBef>
                <a:spcPts val="0"/>
              </a:spcBef>
              <a:spcAft>
                <a:spcPts val="1000"/>
              </a:spcAft>
              <a:buNone/>
            </a:pPr>
            <a:r>
              <a:rPr lang="en" sz="1600">
                <a:solidFill>
                  <a:schemeClr val="dk1"/>
                </a:solidFill>
              </a:rPr>
              <a:t>Example: </a:t>
            </a:r>
            <a:r>
              <a:rPr lang="en" sz="1600">
                <a:solidFill>
                  <a:schemeClr val="dk1"/>
                </a:solidFill>
                <a:highlight>
                  <a:srgbClr val="CFE2F3"/>
                </a:highlight>
              </a:rPr>
              <a:t>When</a:t>
            </a:r>
            <a:r>
              <a:rPr lang="en" sz="1600">
                <a:solidFill>
                  <a:schemeClr val="dk1"/>
                </a:solidFill>
              </a:rPr>
              <a:t> a user </a:t>
            </a:r>
            <a:r>
              <a:rPr lang="en" sz="1600">
                <a:solidFill>
                  <a:schemeClr val="dk1"/>
                </a:solidFill>
                <a:highlight>
                  <a:srgbClr val="FCE5CD"/>
                </a:highlight>
              </a:rPr>
              <a:t>leaves a review</a:t>
            </a:r>
            <a:r>
              <a:rPr lang="en" sz="1600">
                <a:solidFill>
                  <a:schemeClr val="dk1"/>
                </a:solidFill>
              </a:rPr>
              <a:t> for a movie, </a:t>
            </a:r>
            <a:r>
              <a:rPr lang="en" sz="1600">
                <a:solidFill>
                  <a:schemeClr val="dk1"/>
                </a:solidFill>
                <a:highlight>
                  <a:srgbClr val="D9D2E9"/>
                </a:highlight>
              </a:rPr>
              <a:t>update their last_review_id column to hold the id of the most recent review by the user</a:t>
            </a:r>
            <a:r>
              <a:rPr lang="en" sz="1600">
                <a:solidFill>
                  <a:schemeClr val="dk1"/>
                </a:solidFill>
              </a:rPr>
              <a:t>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idx="1" type="body"/>
          </p:nvPr>
        </p:nvSpPr>
        <p:spPr>
          <a:xfrm>
            <a:off x="311700" y="1655825"/>
            <a:ext cx="8520600" cy="21348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b="1" sz="1400">
              <a:solidFill>
                <a:srgbClr val="0000FF"/>
              </a:solidFill>
              <a:highlight>
                <a:srgbClr val="E6B8AF"/>
              </a:highlight>
              <a:latin typeface="Roboto Mono"/>
              <a:ea typeface="Roboto Mono"/>
              <a:cs typeface="Roboto Mono"/>
              <a:sym typeface="Roboto Mono"/>
            </a:endParaRPr>
          </a:p>
          <a:p>
            <a:pPr indent="0" lvl="0" marL="0" rtl="0" algn="l">
              <a:spcBef>
                <a:spcPts val="0"/>
              </a:spcBef>
              <a:spcAft>
                <a:spcPts val="0"/>
              </a:spcAft>
              <a:buNone/>
            </a:pPr>
            <a:r>
              <a:rPr b="1" lang="en" sz="1400">
                <a:solidFill>
                  <a:srgbClr val="0000FF"/>
                </a:solidFill>
                <a:latin typeface="Roboto Mono"/>
                <a:ea typeface="Roboto Mono"/>
                <a:cs typeface="Roboto Mono"/>
                <a:sym typeface="Roboto Mono"/>
              </a:rPr>
              <a:t>CREATE TRIGGER</a:t>
            </a:r>
            <a:r>
              <a:rPr lang="en" sz="1400">
                <a:solidFill>
                  <a:schemeClr val="dk1"/>
                </a:solidFill>
                <a:latin typeface="Roboto Mono"/>
                <a:ea typeface="Roboto Mono"/>
                <a:cs typeface="Roboto Mono"/>
                <a:sym typeface="Roboto Mono"/>
              </a:rPr>
              <a:t> update_after_latest_review</a:t>
            </a:r>
            <a:endParaRPr b="1" sz="1400">
              <a:solidFill>
                <a:srgbClr val="0000FF"/>
              </a:solidFill>
              <a:latin typeface="Roboto Mono"/>
              <a:ea typeface="Roboto Mono"/>
              <a:cs typeface="Roboto Mono"/>
              <a:sym typeface="Roboto Mono"/>
            </a:endParaRPr>
          </a:p>
          <a:p>
            <a:pPr indent="0" lvl="0" marL="457200" rtl="0" algn="l">
              <a:spcBef>
                <a:spcPts val="0"/>
              </a:spcBef>
              <a:spcAft>
                <a:spcPts val="0"/>
              </a:spcAft>
              <a:buNone/>
            </a:pPr>
            <a:r>
              <a:rPr b="1" lang="en" sz="1400">
                <a:solidFill>
                  <a:srgbClr val="0000FF"/>
                </a:solidFill>
                <a:highlight>
                  <a:srgbClr val="CFE2F3"/>
                </a:highlight>
                <a:latin typeface="Roboto Mono"/>
                <a:ea typeface="Roboto Mono"/>
                <a:cs typeface="Roboto Mono"/>
                <a:sym typeface="Roboto Mono"/>
              </a:rPr>
              <a:t>AFTER</a:t>
            </a:r>
            <a:r>
              <a:rPr b="1" lang="en" sz="1400">
                <a:solidFill>
                  <a:srgbClr val="0000FF"/>
                </a:solidFill>
                <a:latin typeface="Roboto Mono"/>
                <a:ea typeface="Roboto Mono"/>
                <a:cs typeface="Roboto Mono"/>
                <a:sym typeface="Roboto Mono"/>
              </a:rPr>
              <a:t> </a:t>
            </a:r>
            <a:r>
              <a:rPr b="1" lang="en" sz="1400">
                <a:solidFill>
                  <a:srgbClr val="0000FF"/>
                </a:solidFill>
                <a:highlight>
                  <a:srgbClr val="FCE5CD"/>
                </a:highlight>
                <a:latin typeface="Roboto Mono"/>
                <a:ea typeface="Roboto Mono"/>
                <a:cs typeface="Roboto Mono"/>
                <a:sym typeface="Roboto Mono"/>
              </a:rPr>
              <a:t>INSERT</a:t>
            </a:r>
            <a:r>
              <a:rPr b="1" lang="en" sz="1400">
                <a:solidFill>
                  <a:srgbClr val="0000FF"/>
                </a:solidFill>
                <a:latin typeface="Roboto Mono"/>
                <a:ea typeface="Roboto Mono"/>
                <a:cs typeface="Roboto Mono"/>
                <a:sym typeface="Roboto Mono"/>
              </a:rPr>
              <a:t> ON</a:t>
            </a:r>
            <a:r>
              <a:rPr lang="en" sz="1400">
                <a:solidFill>
                  <a:schemeClr val="dk1"/>
                </a:solidFill>
                <a:latin typeface="Roboto Mono"/>
                <a:ea typeface="Roboto Mono"/>
                <a:cs typeface="Roboto Mono"/>
                <a:sym typeface="Roboto Mono"/>
              </a:rPr>
              <a:t> review</a:t>
            </a:r>
            <a:endParaRPr sz="1400">
              <a:solidFill>
                <a:schemeClr val="dk1"/>
              </a:solidFill>
              <a:latin typeface="Roboto Mono"/>
              <a:ea typeface="Roboto Mono"/>
              <a:cs typeface="Roboto Mono"/>
              <a:sym typeface="Roboto Mono"/>
            </a:endParaRPr>
          </a:p>
          <a:p>
            <a:pPr indent="0" lvl="0" marL="457200" rtl="0" algn="l">
              <a:spcBef>
                <a:spcPts val="0"/>
              </a:spcBef>
              <a:spcAft>
                <a:spcPts val="0"/>
              </a:spcAft>
              <a:buNone/>
            </a:pPr>
            <a:r>
              <a:rPr b="1" lang="en" sz="1400">
                <a:solidFill>
                  <a:srgbClr val="0000FF"/>
                </a:solidFill>
                <a:latin typeface="Roboto Mono"/>
                <a:ea typeface="Roboto Mono"/>
                <a:cs typeface="Roboto Mono"/>
                <a:sym typeface="Roboto Mono"/>
              </a:rPr>
              <a:t>FOR EACH ROW</a:t>
            </a:r>
            <a:endParaRPr b="1" sz="1400">
              <a:solidFill>
                <a:srgbClr val="0000FF"/>
              </a:solidFill>
              <a:latin typeface="Roboto Mono"/>
              <a:ea typeface="Roboto Mono"/>
              <a:cs typeface="Roboto Mono"/>
              <a:sym typeface="Roboto Mono"/>
            </a:endParaRPr>
          </a:p>
          <a:p>
            <a:pPr indent="457200" lvl="0" marL="457200" rtl="0" algn="l">
              <a:spcBef>
                <a:spcPts val="0"/>
              </a:spcBef>
              <a:spcAft>
                <a:spcPts val="0"/>
              </a:spcAft>
              <a:buNone/>
            </a:pPr>
            <a:r>
              <a:t/>
            </a:r>
            <a:endParaRPr b="1" sz="1400">
              <a:solidFill>
                <a:srgbClr val="0000FF"/>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9D2E9"/>
                </a:highlight>
                <a:latin typeface="Roboto Mono"/>
                <a:ea typeface="Roboto Mono"/>
                <a:cs typeface="Roboto Mono"/>
                <a:sym typeface="Roboto Mono"/>
              </a:rPr>
              <a:t>UPDATE</a:t>
            </a:r>
            <a:r>
              <a:rPr lang="en" sz="1400">
                <a:solidFill>
                  <a:schemeClr val="dk1"/>
                </a:solidFill>
                <a:highlight>
                  <a:srgbClr val="D9D2E9"/>
                </a:highlight>
                <a:latin typeface="Roboto Mono"/>
                <a:ea typeface="Roboto Mono"/>
                <a:cs typeface="Roboto Mono"/>
                <a:sym typeface="Roboto Mono"/>
              </a:rPr>
              <a:t> user </a:t>
            </a:r>
            <a:endParaRPr sz="1400">
              <a:solidFill>
                <a:schemeClr val="dk1"/>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9D2E9"/>
                </a:highlight>
                <a:latin typeface="Roboto Mono"/>
                <a:ea typeface="Roboto Mono"/>
                <a:cs typeface="Roboto Mono"/>
                <a:sym typeface="Roboto Mono"/>
              </a:rPr>
              <a:t>SET</a:t>
            </a:r>
            <a:r>
              <a:rPr lang="en" sz="1400">
                <a:solidFill>
                  <a:schemeClr val="dk1"/>
                </a:solidFill>
                <a:highlight>
                  <a:srgbClr val="D9D2E9"/>
                </a:highlight>
                <a:latin typeface="Roboto Mono"/>
                <a:ea typeface="Roboto Mono"/>
                <a:cs typeface="Roboto Mono"/>
                <a:sym typeface="Roboto Mono"/>
              </a:rPr>
              <a:t> last_review_id = NEW.review_id</a:t>
            </a:r>
            <a:endParaRPr sz="1400">
              <a:solidFill>
                <a:schemeClr val="dk1"/>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9D2E9"/>
                </a:highlight>
                <a:latin typeface="Roboto Mono"/>
                <a:ea typeface="Roboto Mono"/>
                <a:cs typeface="Roboto Mono"/>
                <a:sym typeface="Roboto Mono"/>
              </a:rPr>
              <a:t>WHERE</a:t>
            </a:r>
            <a:r>
              <a:rPr lang="en" sz="1400">
                <a:solidFill>
                  <a:schemeClr val="dk1"/>
                </a:solidFill>
                <a:highlight>
                  <a:srgbClr val="D9D2E9"/>
                </a:highlight>
                <a:latin typeface="Roboto Mono"/>
                <a:ea typeface="Roboto Mono"/>
                <a:cs typeface="Roboto Mono"/>
                <a:sym typeface="Roboto Mono"/>
              </a:rPr>
              <a:t> username=NEW.username;</a:t>
            </a:r>
            <a:endParaRPr b="1">
              <a:solidFill>
                <a:srgbClr val="0000FF"/>
              </a:solidFill>
              <a:highlight>
                <a:srgbClr val="F4CCCC"/>
              </a:highlight>
              <a:latin typeface="Roboto Mono"/>
              <a:ea typeface="Roboto Mono"/>
              <a:cs typeface="Roboto Mono"/>
              <a:sym typeface="Roboto Mono"/>
            </a:endParaRPr>
          </a:p>
        </p:txBody>
      </p:sp>
      <p:sp>
        <p:nvSpPr>
          <p:cNvPr id="172" name="Google Shape;17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 / Multiple Statements - DELIMITER</a:t>
            </a:r>
            <a:endParaRPr b="1"/>
          </a:p>
        </p:txBody>
      </p:sp>
      <p:sp>
        <p:nvSpPr>
          <p:cNvPr id="173" name="Google Shape;173;p26"/>
          <p:cNvSpPr txBox="1"/>
          <p:nvPr>
            <p:ph idx="1" type="body"/>
          </p:nvPr>
        </p:nvSpPr>
        <p:spPr>
          <a:xfrm>
            <a:off x="311700" y="1655825"/>
            <a:ext cx="8520600" cy="337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1400">
                <a:solidFill>
                  <a:srgbClr val="0000FF"/>
                </a:solidFill>
                <a:highlight>
                  <a:srgbClr val="E6B8AF"/>
                </a:highlight>
                <a:latin typeface="Roboto Mono"/>
                <a:ea typeface="Roboto Mono"/>
                <a:cs typeface="Roboto Mono"/>
                <a:sym typeface="Roboto Mono"/>
              </a:rPr>
              <a:t>DELIMITER</a:t>
            </a:r>
            <a:r>
              <a:rPr lang="en" sz="1400">
                <a:solidFill>
                  <a:schemeClr val="dk1"/>
                </a:solidFill>
                <a:highlight>
                  <a:srgbClr val="E6B8AF"/>
                </a:highlight>
                <a:latin typeface="Roboto Mono"/>
                <a:ea typeface="Roboto Mono"/>
                <a:cs typeface="Roboto Mono"/>
                <a:sym typeface="Roboto Mono"/>
              </a:rPr>
              <a:t> //</a:t>
            </a:r>
            <a:endParaRPr b="1" sz="1400">
              <a:solidFill>
                <a:srgbClr val="0000FF"/>
              </a:solidFill>
              <a:highlight>
                <a:srgbClr val="E6B8AF"/>
              </a:highlight>
              <a:latin typeface="Roboto Mono"/>
              <a:ea typeface="Roboto Mono"/>
              <a:cs typeface="Roboto Mono"/>
              <a:sym typeface="Roboto Mono"/>
            </a:endParaRPr>
          </a:p>
          <a:p>
            <a:pPr indent="0" lvl="0" marL="457200" rtl="0" algn="l">
              <a:spcBef>
                <a:spcPts val="0"/>
              </a:spcBef>
              <a:spcAft>
                <a:spcPts val="0"/>
              </a:spcAft>
              <a:buNone/>
            </a:pPr>
            <a:r>
              <a:t/>
            </a:r>
            <a:endParaRPr b="1" sz="1400">
              <a:solidFill>
                <a:srgbClr val="0000FF"/>
              </a:solidFill>
              <a:latin typeface="Roboto Mono"/>
              <a:ea typeface="Roboto Mono"/>
              <a:cs typeface="Roboto Mono"/>
              <a:sym typeface="Roboto Mono"/>
            </a:endParaRPr>
          </a:p>
          <a:p>
            <a:pPr indent="0" lvl="0" marL="457200" rtl="0" algn="l">
              <a:spcBef>
                <a:spcPts val="0"/>
              </a:spcBef>
              <a:spcAft>
                <a:spcPts val="0"/>
              </a:spcAft>
              <a:buNone/>
            </a:pPr>
            <a:r>
              <a:t/>
            </a:r>
            <a:endParaRPr b="1" sz="1400">
              <a:solidFill>
                <a:srgbClr val="0000FF"/>
              </a:solidFill>
              <a:latin typeface="Roboto Mono"/>
              <a:ea typeface="Roboto Mono"/>
              <a:cs typeface="Roboto Mono"/>
              <a:sym typeface="Roboto Mono"/>
            </a:endParaRPr>
          </a:p>
          <a:p>
            <a:pPr indent="0" lvl="0" marL="457200" rtl="0" algn="l">
              <a:spcBef>
                <a:spcPts val="0"/>
              </a:spcBef>
              <a:spcAft>
                <a:spcPts val="0"/>
              </a:spcAft>
              <a:buNone/>
            </a:pPr>
            <a:r>
              <a:t/>
            </a:r>
            <a:endParaRPr b="1" sz="1400">
              <a:solidFill>
                <a:srgbClr val="0000FF"/>
              </a:solidFill>
              <a:highlight>
                <a:srgbClr val="CFE2F3"/>
              </a:highlight>
              <a:latin typeface="Roboto Mono"/>
              <a:ea typeface="Roboto Mono"/>
              <a:cs typeface="Roboto Mono"/>
              <a:sym typeface="Roboto Mono"/>
            </a:endParaRPr>
          </a:p>
          <a:p>
            <a:pPr indent="0" lvl="0" marL="457200" rtl="0" algn="l">
              <a:spcBef>
                <a:spcPts val="0"/>
              </a:spcBef>
              <a:spcAft>
                <a:spcPts val="0"/>
              </a:spcAft>
              <a:buNone/>
            </a:pPr>
            <a:r>
              <a:rPr b="1" lang="en" sz="1400">
                <a:solidFill>
                  <a:srgbClr val="0000FF"/>
                </a:solidFill>
                <a:latin typeface="Roboto Mono"/>
                <a:ea typeface="Roboto Mono"/>
                <a:cs typeface="Roboto Mono"/>
                <a:sym typeface="Roboto Mono"/>
              </a:rPr>
              <a:t>BEGIN</a:t>
            </a:r>
            <a:endParaRPr b="1" sz="1400">
              <a:solidFill>
                <a:srgbClr val="0000FF"/>
              </a:solidFill>
              <a:latin typeface="Roboto Mono"/>
              <a:ea typeface="Roboto Mono"/>
              <a:cs typeface="Roboto Mono"/>
              <a:sym typeface="Roboto Mono"/>
            </a:endParaRPr>
          </a:p>
          <a:p>
            <a:pPr indent="457200" lvl="0" marL="457200" rtl="0" algn="l">
              <a:spcBef>
                <a:spcPts val="0"/>
              </a:spcBef>
              <a:spcAft>
                <a:spcPts val="0"/>
              </a:spcAft>
              <a:buNone/>
            </a:pPr>
            <a:r>
              <a:t/>
            </a:r>
            <a:endParaRPr b="1" sz="1400">
              <a:solidFill>
                <a:srgbClr val="0000FF"/>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t/>
            </a:r>
            <a:endParaRPr b="1" sz="1400">
              <a:solidFill>
                <a:srgbClr val="0000FF"/>
              </a:solidFill>
              <a:highlight>
                <a:srgbClr val="D9D2E9"/>
              </a:highlight>
              <a:latin typeface="Roboto Mono"/>
              <a:ea typeface="Roboto Mono"/>
              <a:cs typeface="Roboto Mono"/>
              <a:sym typeface="Roboto Mono"/>
            </a:endParaRPr>
          </a:p>
          <a:p>
            <a:pPr indent="0" lvl="0" marL="0" rtl="0" algn="l">
              <a:spcBef>
                <a:spcPts val="0"/>
              </a:spcBef>
              <a:spcAft>
                <a:spcPts val="0"/>
              </a:spcAft>
              <a:buNone/>
            </a:pPr>
            <a:r>
              <a:t/>
            </a:r>
            <a:endParaRPr b="1" sz="1400">
              <a:solidFill>
                <a:srgbClr val="0000FF"/>
              </a:solidFill>
              <a:highlight>
                <a:srgbClr val="D9D2E9"/>
              </a:highlight>
              <a:latin typeface="Roboto Mono"/>
              <a:ea typeface="Roboto Mono"/>
              <a:cs typeface="Roboto Mono"/>
              <a:sym typeface="Roboto Mono"/>
            </a:endParaRPr>
          </a:p>
          <a:p>
            <a:pPr indent="457200" lvl="0" marL="457200" rtl="0" algn="l">
              <a:spcBef>
                <a:spcPts val="0"/>
              </a:spcBef>
              <a:spcAft>
                <a:spcPts val="0"/>
              </a:spcAft>
              <a:buNone/>
            </a:pPr>
            <a:r>
              <a:rPr b="1" lang="en" sz="1400">
                <a:solidFill>
                  <a:srgbClr val="0000FF"/>
                </a:solidFill>
                <a:highlight>
                  <a:srgbClr val="D0E0E3"/>
                </a:highlight>
                <a:latin typeface="Roboto Mono"/>
                <a:ea typeface="Roboto Mono"/>
                <a:cs typeface="Roboto Mono"/>
                <a:sym typeface="Roboto Mono"/>
              </a:rPr>
              <a:t>UPDATE</a:t>
            </a:r>
            <a:r>
              <a:rPr lang="en" sz="1400">
                <a:solidFill>
                  <a:schemeClr val="dk1"/>
                </a:solidFill>
                <a:highlight>
                  <a:srgbClr val="D0E0E3"/>
                </a:highlight>
                <a:latin typeface="Roboto Mono"/>
                <a:ea typeface="Roboto Mono"/>
                <a:cs typeface="Roboto Mono"/>
                <a:sym typeface="Roboto Mono"/>
              </a:rPr>
              <a:t> review</a:t>
            </a:r>
            <a:endParaRPr sz="1400">
              <a:solidFill>
                <a:schemeClr val="dk1"/>
              </a:solidFill>
              <a:highlight>
                <a:srgbClr val="D0E0E3"/>
              </a:highlight>
              <a:latin typeface="Roboto Mono"/>
              <a:ea typeface="Roboto Mono"/>
              <a:cs typeface="Roboto Mono"/>
              <a:sym typeface="Roboto Mono"/>
            </a:endParaRPr>
          </a:p>
          <a:p>
            <a:pPr indent="457200" lvl="0" marL="457200" rtl="0" algn="l">
              <a:spcBef>
                <a:spcPts val="0"/>
              </a:spcBef>
              <a:spcAft>
                <a:spcPts val="0"/>
              </a:spcAft>
              <a:buClr>
                <a:schemeClr val="dk1"/>
              </a:buClr>
              <a:buSzPts val="1100"/>
              <a:buFont typeface="Arial"/>
              <a:buNone/>
            </a:pPr>
            <a:r>
              <a:rPr b="1" lang="en" sz="1400">
                <a:solidFill>
                  <a:srgbClr val="0000FF"/>
                </a:solidFill>
                <a:highlight>
                  <a:srgbClr val="D0E0E3"/>
                </a:highlight>
                <a:latin typeface="Roboto Mono"/>
                <a:ea typeface="Roboto Mono"/>
                <a:cs typeface="Roboto Mono"/>
                <a:sym typeface="Roboto Mono"/>
              </a:rPr>
              <a:t>SET</a:t>
            </a:r>
            <a:r>
              <a:rPr lang="en" sz="1400">
                <a:solidFill>
                  <a:schemeClr val="dk1"/>
                </a:solidFill>
                <a:highlight>
                  <a:srgbClr val="D0E0E3"/>
                </a:highlight>
                <a:latin typeface="Roboto Mono"/>
                <a:ea typeface="Roboto Mono"/>
                <a:cs typeface="Roboto Mono"/>
                <a:sym typeface="Roboto Mono"/>
              </a:rPr>
              <a:t> last_update = </a:t>
            </a:r>
            <a:r>
              <a:rPr b="1" lang="en" sz="1400">
                <a:solidFill>
                  <a:srgbClr val="0000FF"/>
                </a:solidFill>
                <a:highlight>
                  <a:srgbClr val="D0E0E3"/>
                </a:highlight>
                <a:latin typeface="Roboto Mono"/>
                <a:ea typeface="Roboto Mono"/>
                <a:cs typeface="Roboto Mono"/>
                <a:sym typeface="Roboto Mono"/>
              </a:rPr>
              <a:t>NOW</a:t>
            </a:r>
            <a:r>
              <a:rPr lang="en" sz="1400">
                <a:solidFill>
                  <a:schemeClr val="dk1"/>
                </a:solidFill>
                <a:highlight>
                  <a:srgbClr val="D0E0E3"/>
                </a:highlight>
                <a:latin typeface="Roboto Mono"/>
                <a:ea typeface="Roboto Mono"/>
                <a:cs typeface="Roboto Mono"/>
                <a:sym typeface="Roboto Mono"/>
              </a:rPr>
              <a:t>()</a:t>
            </a:r>
            <a:endParaRPr sz="1400">
              <a:solidFill>
                <a:schemeClr val="dk1"/>
              </a:solidFill>
              <a:highlight>
                <a:srgbClr val="D0E0E3"/>
              </a:highlight>
              <a:latin typeface="Roboto Mono"/>
              <a:ea typeface="Roboto Mono"/>
              <a:cs typeface="Roboto Mono"/>
              <a:sym typeface="Roboto Mono"/>
            </a:endParaRPr>
          </a:p>
          <a:p>
            <a:pPr indent="457200" lvl="0" marL="457200" rtl="0" algn="l">
              <a:spcBef>
                <a:spcPts val="0"/>
              </a:spcBef>
              <a:spcAft>
                <a:spcPts val="0"/>
              </a:spcAft>
              <a:buClr>
                <a:schemeClr val="dk1"/>
              </a:buClr>
              <a:buSzPts val="1100"/>
              <a:buFont typeface="Arial"/>
              <a:buNone/>
            </a:pPr>
            <a:r>
              <a:rPr b="1" lang="en" sz="1400">
                <a:solidFill>
                  <a:srgbClr val="0000FF"/>
                </a:solidFill>
                <a:highlight>
                  <a:srgbClr val="D0E0E3"/>
                </a:highlight>
                <a:latin typeface="Roboto Mono"/>
                <a:ea typeface="Roboto Mono"/>
                <a:cs typeface="Roboto Mono"/>
                <a:sym typeface="Roboto Mono"/>
              </a:rPr>
              <a:t>WHERE</a:t>
            </a:r>
            <a:r>
              <a:rPr lang="en" sz="1400">
                <a:solidFill>
                  <a:schemeClr val="dk1"/>
                </a:solidFill>
                <a:highlight>
                  <a:srgbClr val="D0E0E3"/>
                </a:highlight>
                <a:latin typeface="Roboto Mono"/>
                <a:ea typeface="Roboto Mono"/>
                <a:cs typeface="Roboto Mono"/>
                <a:sym typeface="Roboto Mono"/>
              </a:rPr>
              <a:t> review_id=NEW.review_id;</a:t>
            </a:r>
            <a:endParaRPr sz="1400">
              <a:solidFill>
                <a:schemeClr val="dk1"/>
              </a:solidFill>
              <a:highlight>
                <a:srgbClr val="D0E0E3"/>
              </a:highlight>
              <a:latin typeface="Roboto Mono"/>
              <a:ea typeface="Roboto Mono"/>
              <a:cs typeface="Roboto Mono"/>
              <a:sym typeface="Roboto Mono"/>
            </a:endParaRPr>
          </a:p>
          <a:p>
            <a:pPr indent="0" lvl="0" marL="457200" rtl="0" algn="l">
              <a:spcBef>
                <a:spcPts val="0"/>
              </a:spcBef>
              <a:spcAft>
                <a:spcPts val="0"/>
              </a:spcAft>
              <a:buNone/>
            </a:pPr>
            <a:r>
              <a:rPr b="1" lang="en" sz="1400">
                <a:solidFill>
                  <a:srgbClr val="0000FF"/>
                </a:solidFill>
                <a:latin typeface="Roboto Mono"/>
                <a:ea typeface="Roboto Mono"/>
                <a:cs typeface="Roboto Mono"/>
                <a:sym typeface="Roboto Mono"/>
              </a:rPr>
              <a:t>END</a:t>
            </a:r>
            <a:r>
              <a:rPr lang="en" sz="1400">
                <a:solidFill>
                  <a:schemeClr val="dk1"/>
                </a:solidFill>
                <a:latin typeface="Roboto Mono"/>
                <a:ea typeface="Roboto Mono"/>
                <a:cs typeface="Roboto Mono"/>
                <a:sym typeface="Roboto Mono"/>
              </a:rPr>
              <a:t>//</a:t>
            </a:r>
            <a:endParaRPr b="1" sz="1400">
              <a:solidFill>
                <a:srgbClr val="0000FF"/>
              </a:solidFill>
              <a:latin typeface="Roboto Mono"/>
              <a:ea typeface="Roboto Mono"/>
              <a:cs typeface="Roboto Mono"/>
              <a:sym typeface="Roboto Mono"/>
            </a:endParaRPr>
          </a:p>
          <a:p>
            <a:pPr indent="0" lvl="0" marL="0" rtl="0" algn="l">
              <a:spcBef>
                <a:spcPts val="0"/>
              </a:spcBef>
              <a:spcAft>
                <a:spcPts val="0"/>
              </a:spcAft>
              <a:buNone/>
            </a:pPr>
            <a:r>
              <a:rPr b="1" lang="en" sz="1400">
                <a:solidFill>
                  <a:srgbClr val="0000FF"/>
                </a:solidFill>
                <a:highlight>
                  <a:srgbClr val="F4CCCC"/>
                </a:highlight>
                <a:latin typeface="Roboto Mono"/>
                <a:ea typeface="Roboto Mono"/>
                <a:cs typeface="Roboto Mono"/>
                <a:sym typeface="Roboto Mono"/>
              </a:rPr>
              <a:t>DELIMITER</a:t>
            </a:r>
            <a:r>
              <a:rPr lang="en" sz="1400">
                <a:solidFill>
                  <a:schemeClr val="dk1"/>
                </a:solidFill>
                <a:highlight>
                  <a:srgbClr val="F4CCCC"/>
                </a:highlight>
                <a:latin typeface="Roboto Mono"/>
                <a:ea typeface="Roboto Mono"/>
                <a:cs typeface="Roboto Mono"/>
                <a:sym typeface="Roboto Mono"/>
              </a:rPr>
              <a:t> ;</a:t>
            </a:r>
            <a:endParaRPr b="1">
              <a:solidFill>
                <a:srgbClr val="0000FF"/>
              </a:solidFill>
              <a:highlight>
                <a:srgbClr val="F4CCCC"/>
              </a:highlight>
              <a:latin typeface="Roboto Mono"/>
              <a:ea typeface="Roboto Mono"/>
              <a:cs typeface="Roboto Mono"/>
              <a:sym typeface="Roboto Mono"/>
            </a:endParaRPr>
          </a:p>
        </p:txBody>
      </p:sp>
      <p:sp>
        <p:nvSpPr>
          <p:cNvPr id="174" name="Google Shape;174;p26"/>
          <p:cNvSpPr txBox="1"/>
          <p:nvPr/>
        </p:nvSpPr>
        <p:spPr>
          <a:xfrm>
            <a:off x="5187600" y="2642825"/>
            <a:ext cx="3644700" cy="18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highlight>
                  <a:srgbClr val="CFE2F3"/>
                </a:highlight>
              </a:rPr>
              <a:t>Trigger Ev</a:t>
            </a:r>
            <a:r>
              <a:rPr lang="en">
                <a:solidFill>
                  <a:schemeClr val="dk1"/>
                </a:solidFill>
                <a:highlight>
                  <a:srgbClr val="FCE5CD"/>
                </a:highlight>
              </a:rPr>
              <a:t>ent Type</a:t>
            </a:r>
            <a:endParaRPr>
              <a:solidFill>
                <a:schemeClr val="dk1"/>
              </a:solidFill>
              <a:highlight>
                <a:srgbClr val="FCE5CD"/>
              </a:highlight>
            </a:endParaRPr>
          </a:p>
          <a:p>
            <a:pPr indent="0" lvl="0" marL="0" rtl="0" algn="l">
              <a:lnSpc>
                <a:spcPct val="115000"/>
              </a:lnSpc>
              <a:spcBef>
                <a:spcPts val="1000"/>
              </a:spcBef>
              <a:spcAft>
                <a:spcPts val="0"/>
              </a:spcAft>
              <a:buNone/>
            </a:pPr>
            <a:r>
              <a:rPr lang="en">
                <a:solidFill>
                  <a:schemeClr val="dk1"/>
                </a:solidFill>
                <a:highlight>
                  <a:srgbClr val="D9D2E9"/>
                </a:highlight>
              </a:rPr>
              <a:t>Trigger body</a:t>
            </a:r>
            <a:r>
              <a:rPr lang="en">
                <a:solidFill>
                  <a:schemeClr val="dk1"/>
                </a:solidFill>
              </a:rPr>
              <a:t> can run </a:t>
            </a:r>
            <a:r>
              <a:rPr lang="en">
                <a:solidFill>
                  <a:schemeClr val="dk1"/>
                </a:solidFill>
                <a:highlight>
                  <a:srgbClr val="D0E0E3"/>
                </a:highlight>
              </a:rPr>
              <a:t>Multiple statements</a:t>
            </a:r>
            <a:r>
              <a:rPr lang="en">
                <a:solidFill>
                  <a:schemeClr val="dk1"/>
                </a:solidFill>
                <a:highlight>
                  <a:srgbClr val="D9D2E9"/>
                </a:highlight>
              </a:rPr>
              <a:t> </a:t>
            </a:r>
            <a:r>
              <a:rPr lang="en">
                <a:solidFill>
                  <a:schemeClr val="dk1"/>
                </a:solidFill>
              </a:rPr>
              <a:t>after each row is inserted</a:t>
            </a:r>
            <a:endParaRPr>
              <a:solidFill>
                <a:schemeClr val="dk1"/>
              </a:solidFill>
            </a:endParaRPr>
          </a:p>
          <a:p>
            <a:pPr indent="0" lvl="0" marL="0" rtl="0" algn="l">
              <a:lnSpc>
                <a:spcPct val="115000"/>
              </a:lnSpc>
              <a:spcBef>
                <a:spcPts val="1000"/>
              </a:spcBef>
              <a:spcAft>
                <a:spcPts val="1000"/>
              </a:spcAft>
              <a:buNone/>
            </a:pPr>
            <a:r>
              <a:rPr lang="en">
                <a:solidFill>
                  <a:schemeClr val="dk1"/>
                </a:solidFill>
                <a:highlight>
                  <a:srgbClr val="F4CCCC"/>
                </a:highlight>
              </a:rPr>
              <a:t>To use multiple </a:t>
            </a:r>
            <a:r>
              <a:rPr lang="en">
                <a:solidFill>
                  <a:schemeClr val="dk1"/>
                </a:solidFill>
                <a:highlight>
                  <a:srgbClr val="F4CCCC"/>
                </a:highlight>
              </a:rPr>
              <a:t>statement</a:t>
            </a:r>
            <a:r>
              <a:rPr lang="en">
                <a:solidFill>
                  <a:schemeClr val="dk1"/>
                </a:solidFill>
                <a:highlight>
                  <a:srgbClr val="F4CCCC"/>
                </a:highlight>
              </a:rPr>
              <a:t> we must change </a:t>
            </a:r>
            <a:r>
              <a:rPr lang="en">
                <a:solidFill>
                  <a:schemeClr val="dk1"/>
                </a:solidFill>
                <a:highlight>
                  <a:srgbClr val="F4CCCC"/>
                </a:highlight>
              </a:rPr>
              <a:t>delimiter</a:t>
            </a:r>
            <a:r>
              <a:rPr lang="en">
                <a:solidFill>
                  <a:schemeClr val="dk1"/>
                </a:solidFill>
                <a:highlight>
                  <a:srgbClr val="F4CCCC"/>
                </a:highlight>
              </a:rPr>
              <a:t> from </a:t>
            </a:r>
            <a:r>
              <a:rPr b="1" lang="en">
                <a:solidFill>
                  <a:schemeClr val="dk1"/>
                </a:solidFill>
                <a:highlight>
                  <a:srgbClr val="F4CCCC"/>
                </a:highlight>
              </a:rPr>
              <a:t>;</a:t>
            </a:r>
            <a:r>
              <a:rPr lang="en">
                <a:solidFill>
                  <a:schemeClr val="dk1"/>
                </a:solidFill>
                <a:highlight>
                  <a:srgbClr val="F4CCCC"/>
                </a:highlight>
              </a:rPr>
              <a:t> to </a:t>
            </a:r>
            <a:r>
              <a:rPr b="1" lang="en">
                <a:solidFill>
                  <a:schemeClr val="dk1"/>
                </a:solidFill>
                <a:highlight>
                  <a:srgbClr val="F4CCCC"/>
                </a:highlight>
              </a:rPr>
              <a:t>//</a:t>
            </a:r>
            <a:r>
              <a:rPr lang="en">
                <a:solidFill>
                  <a:schemeClr val="dk1"/>
                </a:solidFill>
                <a:highlight>
                  <a:srgbClr val="F4CCCC"/>
                </a:highlight>
              </a:rPr>
              <a:t> allowing us to use the semicolon </a:t>
            </a:r>
            <a:r>
              <a:rPr lang="en">
                <a:solidFill>
                  <a:schemeClr val="dk1"/>
                </a:solidFill>
                <a:highlight>
                  <a:srgbClr val="F4CCCC"/>
                </a:highlight>
              </a:rPr>
              <a:t>delimiter</a:t>
            </a:r>
            <a:r>
              <a:rPr lang="en">
                <a:solidFill>
                  <a:schemeClr val="dk1"/>
                </a:solidFill>
                <a:highlight>
                  <a:srgbClr val="F4CCCC"/>
                </a:highlight>
              </a:rPr>
              <a:t> in our trigger body</a:t>
            </a:r>
            <a:endParaRPr>
              <a:solidFill>
                <a:schemeClr val="dk1"/>
              </a:solidFill>
              <a:highlight>
                <a:srgbClr val="F4CCCC"/>
              </a:highlight>
            </a:endParaRPr>
          </a:p>
        </p:txBody>
      </p:sp>
      <p:sp>
        <p:nvSpPr>
          <p:cNvPr id="175" name="Google Shape;175;p26"/>
          <p:cNvSpPr txBox="1"/>
          <p:nvPr>
            <p:ph idx="1" type="body"/>
          </p:nvPr>
        </p:nvSpPr>
        <p:spPr>
          <a:xfrm>
            <a:off x="311700" y="1017725"/>
            <a:ext cx="8520600" cy="714300"/>
          </a:xfrm>
          <a:prstGeom prst="rect">
            <a:avLst/>
          </a:prstGeom>
        </p:spPr>
        <p:txBody>
          <a:bodyPr anchorCtr="0" anchor="ctr" bIns="91425" lIns="91425" spcFirstLastPara="1" rIns="91425" wrap="square" tIns="91425">
            <a:spAutoFit/>
          </a:bodyPr>
          <a:lstStyle/>
          <a:p>
            <a:pPr indent="0" lvl="0" marL="0" rtl="0" algn="l">
              <a:spcBef>
                <a:spcPts val="0"/>
              </a:spcBef>
              <a:spcAft>
                <a:spcPts val="1000"/>
              </a:spcAft>
              <a:buNone/>
            </a:pPr>
            <a:r>
              <a:rPr lang="en" sz="1600">
                <a:solidFill>
                  <a:schemeClr val="dk1"/>
                </a:solidFill>
              </a:rPr>
              <a:t>Example: </a:t>
            </a:r>
            <a:r>
              <a:rPr lang="en" sz="1600">
                <a:solidFill>
                  <a:schemeClr val="dk1"/>
                </a:solidFill>
                <a:highlight>
                  <a:srgbClr val="CFE2F3"/>
                </a:highlight>
              </a:rPr>
              <a:t>When</a:t>
            </a:r>
            <a:r>
              <a:rPr lang="en" sz="1600">
                <a:solidFill>
                  <a:schemeClr val="dk1"/>
                </a:solidFill>
              </a:rPr>
              <a:t> a user </a:t>
            </a:r>
            <a:r>
              <a:rPr lang="en" sz="1600">
                <a:solidFill>
                  <a:schemeClr val="dk1"/>
                </a:solidFill>
                <a:highlight>
                  <a:srgbClr val="FCE5CD"/>
                </a:highlight>
              </a:rPr>
              <a:t>leaves a review</a:t>
            </a:r>
            <a:r>
              <a:rPr lang="en" sz="1600">
                <a:solidFill>
                  <a:schemeClr val="dk1"/>
                </a:solidFill>
              </a:rPr>
              <a:t> for a movie, </a:t>
            </a:r>
            <a:r>
              <a:rPr lang="en" sz="1600">
                <a:solidFill>
                  <a:schemeClr val="dk1"/>
                </a:solidFill>
                <a:highlight>
                  <a:srgbClr val="D9D2E9"/>
                </a:highlight>
              </a:rPr>
              <a:t>update their last_review_id column to hold the id of the most recent review by the user</a:t>
            </a:r>
            <a:r>
              <a:rPr lang="en" sz="1600">
                <a:solidFill>
                  <a:schemeClr val="dk1"/>
                </a:solidFill>
              </a:rPr>
              <a:t> </a:t>
            </a:r>
            <a:r>
              <a:rPr lang="en" sz="1600">
                <a:solidFill>
                  <a:schemeClr val="dk1"/>
                </a:solidFill>
                <a:highlight>
                  <a:srgbClr val="D0E0E3"/>
                </a:highlight>
              </a:rPr>
              <a:t>AND update the review with a timestamp</a:t>
            </a:r>
            <a:endParaRPr b="1" sz="1600">
              <a:solidFill>
                <a:srgbClr val="0000FF"/>
              </a:solidFill>
              <a:highlight>
                <a:srgbClr val="D0E0E3"/>
              </a:highlight>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a:t>
            </a:r>
            <a:endParaRPr b="1"/>
          </a:p>
        </p:txBody>
      </p:sp>
      <p:sp>
        <p:nvSpPr>
          <p:cNvPr id="181" name="Google Shape;181;p27"/>
          <p:cNvSpPr txBox="1"/>
          <p:nvPr>
            <p:ph idx="1" type="body"/>
          </p:nvPr>
        </p:nvSpPr>
        <p:spPr>
          <a:xfrm>
            <a:off x="311700" y="1976225"/>
            <a:ext cx="3009900" cy="1119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900">
                <a:solidFill>
                  <a:srgbClr val="0000FF"/>
                </a:solidFill>
                <a:latin typeface="Roboto Mono"/>
                <a:ea typeface="Roboto Mono"/>
                <a:cs typeface="Roboto Mono"/>
                <a:sym typeface="Roboto Mono"/>
              </a:rPr>
              <a:t>CREATE TRIGGER</a:t>
            </a:r>
            <a:r>
              <a:rPr lang="en" sz="900">
                <a:solidFill>
                  <a:schemeClr val="dk1"/>
                </a:solidFill>
                <a:latin typeface="Roboto Mono"/>
                <a:ea typeface="Roboto Mono"/>
                <a:cs typeface="Roboto Mono"/>
                <a:sym typeface="Roboto Mono"/>
              </a:rPr>
              <a:t> update_after_latest_review</a:t>
            </a:r>
            <a:endParaRPr b="1" sz="900">
              <a:solidFill>
                <a:srgbClr val="0000FF"/>
              </a:solidFill>
              <a:latin typeface="Roboto Mono"/>
              <a:ea typeface="Roboto Mono"/>
              <a:cs typeface="Roboto Mono"/>
              <a:sym typeface="Roboto Mono"/>
            </a:endParaRPr>
          </a:p>
          <a:p>
            <a:pPr indent="0" lvl="0" marL="0" rtl="0" algn="l">
              <a:spcBef>
                <a:spcPts val="0"/>
              </a:spcBef>
              <a:spcAft>
                <a:spcPts val="0"/>
              </a:spcAft>
              <a:buNone/>
            </a:pPr>
            <a:r>
              <a:rPr b="1" lang="en" sz="900">
                <a:solidFill>
                  <a:srgbClr val="0000FF"/>
                </a:solidFill>
                <a:latin typeface="Roboto Mono"/>
                <a:ea typeface="Roboto Mono"/>
                <a:cs typeface="Roboto Mono"/>
                <a:sym typeface="Roboto Mono"/>
              </a:rPr>
              <a:t>  </a:t>
            </a:r>
            <a:r>
              <a:rPr b="1" lang="en" sz="900">
                <a:solidFill>
                  <a:srgbClr val="0000FF"/>
                </a:solidFill>
                <a:highlight>
                  <a:srgbClr val="CFE2F3"/>
                </a:highlight>
                <a:latin typeface="Roboto Mono"/>
                <a:ea typeface="Roboto Mono"/>
                <a:cs typeface="Roboto Mono"/>
                <a:sym typeface="Roboto Mono"/>
              </a:rPr>
              <a:t>AFTER</a:t>
            </a:r>
            <a:r>
              <a:rPr b="1" lang="en" sz="900">
                <a:solidFill>
                  <a:srgbClr val="0000FF"/>
                </a:solidFill>
                <a:latin typeface="Roboto Mono"/>
                <a:ea typeface="Roboto Mono"/>
                <a:cs typeface="Roboto Mono"/>
                <a:sym typeface="Roboto Mono"/>
              </a:rPr>
              <a:t> </a:t>
            </a:r>
            <a:r>
              <a:rPr b="1" lang="en" sz="900">
                <a:solidFill>
                  <a:srgbClr val="0000FF"/>
                </a:solidFill>
                <a:highlight>
                  <a:srgbClr val="FCE5CD"/>
                </a:highlight>
                <a:latin typeface="Roboto Mono"/>
                <a:ea typeface="Roboto Mono"/>
                <a:cs typeface="Roboto Mono"/>
                <a:sym typeface="Roboto Mono"/>
              </a:rPr>
              <a:t>INSERT</a:t>
            </a:r>
            <a:r>
              <a:rPr b="1" lang="en" sz="900">
                <a:solidFill>
                  <a:srgbClr val="0000FF"/>
                </a:solidFill>
                <a:latin typeface="Roboto Mono"/>
                <a:ea typeface="Roboto Mono"/>
                <a:cs typeface="Roboto Mono"/>
                <a:sym typeface="Roboto Mono"/>
              </a:rPr>
              <a:t> ON</a:t>
            </a:r>
            <a:r>
              <a:rPr lang="en" sz="900">
                <a:solidFill>
                  <a:schemeClr val="dk1"/>
                </a:solidFill>
                <a:latin typeface="Roboto Mono"/>
                <a:ea typeface="Roboto Mono"/>
                <a:cs typeface="Roboto Mono"/>
                <a:sym typeface="Roboto Mono"/>
              </a:rPr>
              <a:t> review</a:t>
            </a:r>
            <a:endParaRPr sz="9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900">
                <a:solidFill>
                  <a:srgbClr val="0000FF"/>
                </a:solidFill>
                <a:latin typeface="Roboto Mono"/>
                <a:ea typeface="Roboto Mono"/>
                <a:cs typeface="Roboto Mono"/>
                <a:sym typeface="Roboto Mono"/>
              </a:rPr>
              <a:t>  </a:t>
            </a:r>
            <a:r>
              <a:rPr b="1" lang="en" sz="900">
                <a:solidFill>
                  <a:srgbClr val="0000FF"/>
                </a:solidFill>
                <a:latin typeface="Roboto Mono"/>
                <a:ea typeface="Roboto Mono"/>
                <a:cs typeface="Roboto Mono"/>
                <a:sym typeface="Roboto Mono"/>
              </a:rPr>
              <a:t>FOR EACH ROW</a:t>
            </a:r>
            <a:endParaRPr b="1" sz="900">
              <a:solidFill>
                <a:srgbClr val="0000FF"/>
              </a:solidFill>
              <a:latin typeface="Roboto Mono"/>
              <a:ea typeface="Roboto Mono"/>
              <a:cs typeface="Roboto Mono"/>
              <a:sym typeface="Roboto Mono"/>
            </a:endParaRPr>
          </a:p>
          <a:p>
            <a:pPr indent="0" lvl="0" marL="0" rtl="0" algn="l">
              <a:spcBef>
                <a:spcPts val="0"/>
              </a:spcBef>
              <a:spcAft>
                <a:spcPts val="0"/>
              </a:spcAft>
              <a:buNone/>
            </a:pPr>
            <a:r>
              <a:rPr b="1" lang="en" sz="900">
                <a:solidFill>
                  <a:srgbClr val="0000FF"/>
                </a:solidFill>
                <a:latin typeface="Roboto Mono"/>
                <a:ea typeface="Roboto Mono"/>
                <a:cs typeface="Roboto Mono"/>
                <a:sym typeface="Roboto Mono"/>
              </a:rPr>
              <a:t>    </a:t>
            </a:r>
            <a:r>
              <a:rPr b="1" lang="en" sz="900">
                <a:solidFill>
                  <a:srgbClr val="0000FF"/>
                </a:solidFill>
                <a:highlight>
                  <a:srgbClr val="D9D2E9"/>
                </a:highlight>
                <a:latin typeface="Roboto Mono"/>
                <a:ea typeface="Roboto Mono"/>
                <a:cs typeface="Roboto Mono"/>
                <a:sym typeface="Roboto Mono"/>
              </a:rPr>
              <a:t>UPDATE</a:t>
            </a:r>
            <a:r>
              <a:rPr lang="en" sz="900">
                <a:solidFill>
                  <a:schemeClr val="dk1"/>
                </a:solidFill>
                <a:highlight>
                  <a:srgbClr val="D9D2E9"/>
                </a:highlight>
                <a:latin typeface="Roboto Mono"/>
                <a:ea typeface="Roboto Mono"/>
                <a:cs typeface="Roboto Mono"/>
                <a:sym typeface="Roboto Mono"/>
              </a:rPr>
              <a:t> user </a:t>
            </a:r>
            <a:endParaRPr sz="900">
              <a:solidFill>
                <a:schemeClr val="dk1"/>
              </a:solidFill>
              <a:highlight>
                <a:srgbClr val="D9D2E9"/>
              </a:highlight>
              <a:latin typeface="Roboto Mono"/>
              <a:ea typeface="Roboto Mono"/>
              <a:cs typeface="Roboto Mono"/>
              <a:sym typeface="Roboto Mono"/>
            </a:endParaRPr>
          </a:p>
          <a:p>
            <a:pPr indent="0" lvl="0" marL="0" rtl="0" algn="l">
              <a:spcBef>
                <a:spcPts val="0"/>
              </a:spcBef>
              <a:spcAft>
                <a:spcPts val="0"/>
              </a:spcAft>
              <a:buNone/>
            </a:pPr>
            <a:r>
              <a:rPr b="1" lang="en" sz="900">
                <a:solidFill>
                  <a:srgbClr val="0000FF"/>
                </a:solidFill>
                <a:latin typeface="Roboto Mono"/>
                <a:ea typeface="Roboto Mono"/>
                <a:cs typeface="Roboto Mono"/>
                <a:sym typeface="Roboto Mono"/>
              </a:rPr>
              <a:t>    </a:t>
            </a:r>
            <a:r>
              <a:rPr b="1" lang="en" sz="900">
                <a:solidFill>
                  <a:srgbClr val="0000FF"/>
                </a:solidFill>
                <a:highlight>
                  <a:srgbClr val="D9D2E9"/>
                </a:highlight>
                <a:latin typeface="Roboto Mono"/>
                <a:ea typeface="Roboto Mono"/>
                <a:cs typeface="Roboto Mono"/>
                <a:sym typeface="Roboto Mono"/>
              </a:rPr>
              <a:t>SET</a:t>
            </a:r>
            <a:r>
              <a:rPr lang="en" sz="900">
                <a:solidFill>
                  <a:schemeClr val="dk1"/>
                </a:solidFill>
                <a:highlight>
                  <a:srgbClr val="D9D2E9"/>
                </a:highlight>
                <a:latin typeface="Roboto Mono"/>
                <a:ea typeface="Roboto Mono"/>
                <a:cs typeface="Roboto Mono"/>
                <a:sym typeface="Roboto Mono"/>
              </a:rPr>
              <a:t> last_review_id = NEW.review_id</a:t>
            </a:r>
            <a:endParaRPr sz="900">
              <a:solidFill>
                <a:schemeClr val="dk1"/>
              </a:solidFill>
              <a:highlight>
                <a:srgbClr val="D9D2E9"/>
              </a:highlight>
              <a:latin typeface="Roboto Mono"/>
              <a:ea typeface="Roboto Mono"/>
              <a:cs typeface="Roboto Mono"/>
              <a:sym typeface="Roboto Mono"/>
            </a:endParaRPr>
          </a:p>
          <a:p>
            <a:pPr indent="0" lvl="0" marL="0" rtl="0" algn="l">
              <a:spcBef>
                <a:spcPts val="0"/>
              </a:spcBef>
              <a:spcAft>
                <a:spcPts val="0"/>
              </a:spcAft>
              <a:buNone/>
            </a:pPr>
            <a:r>
              <a:rPr b="1" lang="en" sz="900">
                <a:solidFill>
                  <a:srgbClr val="0000FF"/>
                </a:solidFill>
                <a:latin typeface="Roboto Mono"/>
                <a:ea typeface="Roboto Mono"/>
                <a:cs typeface="Roboto Mono"/>
                <a:sym typeface="Roboto Mono"/>
              </a:rPr>
              <a:t>    </a:t>
            </a:r>
            <a:r>
              <a:rPr b="1" lang="en" sz="900">
                <a:solidFill>
                  <a:srgbClr val="0000FF"/>
                </a:solidFill>
                <a:highlight>
                  <a:srgbClr val="D9D2E9"/>
                </a:highlight>
                <a:latin typeface="Roboto Mono"/>
                <a:ea typeface="Roboto Mono"/>
                <a:cs typeface="Roboto Mono"/>
                <a:sym typeface="Roboto Mono"/>
              </a:rPr>
              <a:t>WHERE</a:t>
            </a:r>
            <a:r>
              <a:rPr lang="en" sz="900">
                <a:solidFill>
                  <a:schemeClr val="dk1"/>
                </a:solidFill>
                <a:highlight>
                  <a:srgbClr val="D9D2E9"/>
                </a:highlight>
                <a:latin typeface="Roboto Mono"/>
                <a:ea typeface="Roboto Mono"/>
                <a:cs typeface="Roboto Mono"/>
                <a:sym typeface="Roboto Mono"/>
              </a:rPr>
              <a:t> username=NEW.username;</a:t>
            </a:r>
            <a:endParaRPr b="1" sz="1300">
              <a:solidFill>
                <a:srgbClr val="0000FF"/>
              </a:solidFill>
              <a:latin typeface="Roboto Mono"/>
              <a:ea typeface="Roboto Mono"/>
              <a:cs typeface="Roboto Mono"/>
              <a:sym typeface="Roboto Mono"/>
            </a:endParaRPr>
          </a:p>
        </p:txBody>
      </p:sp>
      <p:sp>
        <p:nvSpPr>
          <p:cNvPr id="182" name="Google Shape;182;p27"/>
          <p:cNvSpPr txBox="1"/>
          <p:nvPr>
            <p:ph idx="1" type="body"/>
          </p:nvPr>
        </p:nvSpPr>
        <p:spPr>
          <a:xfrm>
            <a:off x="311700" y="1017725"/>
            <a:ext cx="8520600" cy="780300"/>
          </a:xfrm>
          <a:prstGeom prst="rect">
            <a:avLst/>
          </a:prstGeom>
        </p:spPr>
        <p:txBody>
          <a:bodyPr anchorCtr="0" anchor="ctr" bIns="91425" lIns="91425" spcFirstLastPara="1" rIns="91425" wrap="square" tIns="91425">
            <a:spAutoFit/>
          </a:bodyPr>
          <a:lstStyle/>
          <a:p>
            <a:pPr indent="0" lvl="0" marL="0" rtl="0" algn="l">
              <a:spcBef>
                <a:spcPts val="0"/>
              </a:spcBef>
              <a:spcAft>
                <a:spcPts val="1000"/>
              </a:spcAft>
              <a:buNone/>
            </a:pPr>
            <a:r>
              <a:rPr lang="en">
                <a:solidFill>
                  <a:schemeClr val="dk1"/>
                </a:solidFill>
              </a:rPr>
              <a:t>Example: When a user leaves a review for a movie, update their last_review_id column to hold the id of the most recent review by the user</a:t>
            </a:r>
            <a:endParaRPr b="1">
              <a:solidFill>
                <a:srgbClr val="0000FF"/>
              </a:solidFill>
              <a:latin typeface="Roboto Mono"/>
              <a:ea typeface="Roboto Mono"/>
              <a:cs typeface="Roboto Mono"/>
              <a:sym typeface="Roboto Mono"/>
            </a:endParaRPr>
          </a:p>
        </p:txBody>
      </p:sp>
      <p:pic>
        <p:nvPicPr>
          <p:cNvPr id="183" name="Google Shape;183;p27"/>
          <p:cNvPicPr preferRelativeResize="0"/>
          <p:nvPr/>
        </p:nvPicPr>
        <p:blipFill>
          <a:blip r:embed="rId3">
            <a:alphaModFix/>
          </a:blip>
          <a:stretch>
            <a:fillRect/>
          </a:stretch>
        </p:blipFill>
        <p:spPr>
          <a:xfrm>
            <a:off x="4135776" y="1976225"/>
            <a:ext cx="4103398" cy="351103"/>
          </a:xfrm>
          <a:prstGeom prst="rect">
            <a:avLst/>
          </a:prstGeom>
          <a:noFill/>
          <a:ln>
            <a:noFill/>
          </a:ln>
        </p:spPr>
      </p:pic>
      <p:sp>
        <p:nvSpPr>
          <p:cNvPr id="184" name="Google Shape;184;p27"/>
          <p:cNvSpPr txBox="1"/>
          <p:nvPr/>
        </p:nvSpPr>
        <p:spPr>
          <a:xfrm>
            <a:off x="3542375" y="2541443"/>
            <a:ext cx="52902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200">
                <a:solidFill>
                  <a:srgbClr val="0000FF"/>
                </a:solidFill>
                <a:highlight>
                  <a:srgbClr val="FCE5CD"/>
                </a:highlight>
                <a:latin typeface="Roboto Mono"/>
                <a:ea typeface="Roboto Mono"/>
                <a:cs typeface="Roboto Mono"/>
                <a:sym typeface="Roboto Mono"/>
              </a:rPr>
              <a:t>INSERT</a:t>
            </a:r>
            <a:r>
              <a:rPr lang="en" sz="1200">
                <a:solidFill>
                  <a:schemeClr val="dk1"/>
                </a:solidFill>
                <a:highlight>
                  <a:srgbClr val="FCE5CD"/>
                </a:highlight>
              </a:rPr>
              <a:t> </a:t>
            </a:r>
            <a:r>
              <a:rPr b="1" lang="en" sz="1200">
                <a:solidFill>
                  <a:srgbClr val="0000FF"/>
                </a:solidFill>
                <a:highlight>
                  <a:srgbClr val="FCE5CD"/>
                </a:highlight>
                <a:latin typeface="Roboto Mono"/>
                <a:ea typeface="Roboto Mono"/>
                <a:cs typeface="Roboto Mono"/>
                <a:sym typeface="Roboto Mono"/>
              </a:rPr>
              <a:t>INTO</a:t>
            </a:r>
            <a:r>
              <a:rPr lang="en" sz="1200">
                <a:solidFill>
                  <a:schemeClr val="dk1"/>
                </a:solidFill>
                <a:highlight>
                  <a:srgbClr val="FCE5CD"/>
                </a:highlight>
              </a:rPr>
              <a:t> </a:t>
            </a:r>
            <a:r>
              <a:rPr lang="en" sz="1200">
                <a:solidFill>
                  <a:schemeClr val="dk1"/>
                </a:solidFill>
                <a:highlight>
                  <a:srgbClr val="FCE5CD"/>
                </a:highlight>
                <a:latin typeface="Roboto Mono"/>
                <a:ea typeface="Roboto Mono"/>
                <a:cs typeface="Roboto Mono"/>
                <a:sym typeface="Roboto Mono"/>
              </a:rPr>
              <a:t>review</a:t>
            </a:r>
            <a:r>
              <a:rPr lang="en" sz="1200">
                <a:solidFill>
                  <a:schemeClr val="dk1"/>
                </a:solidFill>
                <a:latin typeface="Roboto Mono"/>
                <a:ea typeface="Roboto Mono"/>
                <a:cs typeface="Roboto Mono"/>
                <a:sym typeface="Roboto Mono"/>
              </a:rPr>
              <a:t> (username, rating, movie_id, content)</a:t>
            </a:r>
            <a:endParaRPr sz="1200">
              <a:solidFill>
                <a:schemeClr val="dk1"/>
              </a:solidFill>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sz="1200">
                <a:solidFill>
                  <a:srgbClr val="0000FF"/>
                </a:solidFill>
                <a:latin typeface="Roboto Mono"/>
                <a:ea typeface="Roboto Mono"/>
                <a:cs typeface="Roboto Mono"/>
                <a:sym typeface="Roboto Mono"/>
              </a:rPr>
              <a:t>VALUES</a:t>
            </a:r>
            <a:r>
              <a:rPr lang="en" sz="1200">
                <a:solidFill>
                  <a:schemeClr val="dk1"/>
                </a:solidFill>
                <a:latin typeface="Roboto Mono"/>
                <a:ea typeface="Roboto Mono"/>
                <a:cs typeface="Roboto Mono"/>
                <a:sym typeface="Roboto Mono"/>
              </a:rPr>
              <a:t> (</a:t>
            </a:r>
            <a:r>
              <a:rPr lang="en" sz="1200">
                <a:solidFill>
                  <a:schemeClr val="dk1"/>
                </a:solidFill>
                <a:highlight>
                  <a:srgbClr val="F4CCCC"/>
                </a:highlight>
                <a:latin typeface="Roboto Mono"/>
                <a:ea typeface="Roboto Mono"/>
                <a:cs typeface="Roboto Mono"/>
                <a:sym typeface="Roboto Mono"/>
              </a:rPr>
              <a:t>'humber_bebis'</a:t>
            </a:r>
            <a:r>
              <a:rPr lang="en" sz="1200">
                <a:solidFill>
                  <a:schemeClr val="dk1"/>
                </a:solidFill>
                <a:latin typeface="Roboto Mono"/>
                <a:ea typeface="Roboto Mono"/>
                <a:cs typeface="Roboto Mono"/>
                <a:sym typeface="Roboto Mono"/>
              </a:rPr>
              <a:t>,4.5,1,"This movie rocks!");</a:t>
            </a:r>
            <a:endParaRPr sz="1200">
              <a:solidFill>
                <a:srgbClr val="CCCCCC"/>
              </a:solidFill>
              <a:highlight>
                <a:srgbClr val="1F1F1F"/>
              </a:highlight>
              <a:latin typeface="Roboto Mono"/>
              <a:ea typeface="Roboto Mono"/>
              <a:cs typeface="Roboto Mono"/>
              <a:sym typeface="Roboto Mono"/>
            </a:endParaRPr>
          </a:p>
        </p:txBody>
      </p:sp>
      <p:pic>
        <p:nvPicPr>
          <p:cNvPr id="185" name="Google Shape;185;p27"/>
          <p:cNvPicPr preferRelativeResize="0"/>
          <p:nvPr/>
        </p:nvPicPr>
        <p:blipFill>
          <a:blip r:embed="rId4">
            <a:alphaModFix/>
          </a:blip>
          <a:stretch>
            <a:fillRect/>
          </a:stretch>
        </p:blipFill>
        <p:spPr>
          <a:xfrm>
            <a:off x="4132738" y="4345472"/>
            <a:ext cx="4109474" cy="351103"/>
          </a:xfrm>
          <a:prstGeom prst="rect">
            <a:avLst/>
          </a:prstGeom>
          <a:noFill/>
          <a:ln>
            <a:noFill/>
          </a:ln>
        </p:spPr>
      </p:pic>
      <p:sp>
        <p:nvSpPr>
          <p:cNvPr id="186" name="Google Shape;186;p27"/>
          <p:cNvSpPr txBox="1"/>
          <p:nvPr/>
        </p:nvSpPr>
        <p:spPr>
          <a:xfrm>
            <a:off x="3542375" y="3337270"/>
            <a:ext cx="5290200" cy="79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200">
                <a:solidFill>
                  <a:srgbClr val="0000FF"/>
                </a:solidFill>
                <a:highlight>
                  <a:srgbClr val="D9D2E9"/>
                </a:highlight>
                <a:latin typeface="Roboto Mono"/>
                <a:ea typeface="Roboto Mono"/>
                <a:cs typeface="Roboto Mono"/>
                <a:sym typeface="Roboto Mono"/>
              </a:rPr>
              <a:t>UPDATE</a:t>
            </a:r>
            <a:r>
              <a:rPr lang="en" sz="1200">
                <a:solidFill>
                  <a:schemeClr val="dk1"/>
                </a:solidFill>
                <a:highlight>
                  <a:srgbClr val="D9D2E9"/>
                </a:highlight>
                <a:latin typeface="Roboto Mono"/>
                <a:ea typeface="Roboto Mono"/>
                <a:cs typeface="Roboto Mono"/>
                <a:sym typeface="Roboto Mono"/>
              </a:rPr>
              <a:t> user </a:t>
            </a:r>
            <a:endParaRPr sz="1200">
              <a:solidFill>
                <a:schemeClr val="dk1"/>
              </a:solidFill>
              <a:highlight>
                <a:srgbClr val="D9D2E9"/>
              </a:highlight>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sz="1200">
                <a:solidFill>
                  <a:srgbClr val="0000FF"/>
                </a:solidFill>
                <a:highlight>
                  <a:srgbClr val="D9D2E9"/>
                </a:highlight>
                <a:latin typeface="Roboto Mono"/>
                <a:ea typeface="Roboto Mono"/>
                <a:cs typeface="Roboto Mono"/>
                <a:sym typeface="Roboto Mono"/>
              </a:rPr>
              <a:t>SET</a:t>
            </a:r>
            <a:r>
              <a:rPr lang="en" sz="1200">
                <a:solidFill>
                  <a:schemeClr val="dk1"/>
                </a:solidFill>
                <a:highlight>
                  <a:srgbClr val="D9D2E9"/>
                </a:highlight>
                <a:latin typeface="Roboto Mono"/>
                <a:ea typeface="Roboto Mono"/>
                <a:cs typeface="Roboto Mono"/>
                <a:sym typeface="Roboto Mono"/>
              </a:rPr>
              <a:t> last_review_id</a:t>
            </a:r>
            <a:r>
              <a:rPr lang="en" sz="1200">
                <a:solidFill>
                  <a:schemeClr val="dk1"/>
                </a:solidFill>
                <a:latin typeface="Roboto Mono"/>
                <a:ea typeface="Roboto Mono"/>
                <a:cs typeface="Roboto Mono"/>
                <a:sym typeface="Roboto Mono"/>
              </a:rPr>
              <a:t> = </a:t>
            </a:r>
            <a:r>
              <a:rPr lang="en" sz="1200">
                <a:solidFill>
                  <a:schemeClr val="dk1"/>
                </a:solidFill>
                <a:highlight>
                  <a:srgbClr val="F4CCCC"/>
                </a:highlight>
                <a:latin typeface="Roboto Mono"/>
                <a:ea typeface="Roboto Mono"/>
                <a:cs typeface="Roboto Mono"/>
                <a:sym typeface="Roboto Mono"/>
              </a:rPr>
              <a:t>NEW.review_id</a:t>
            </a:r>
            <a:endParaRPr sz="1200">
              <a:solidFill>
                <a:schemeClr val="dk1"/>
              </a:solidFill>
              <a:highlight>
                <a:srgbClr val="F4CCCC"/>
              </a:highlight>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sz="1200">
                <a:solidFill>
                  <a:srgbClr val="0000FF"/>
                </a:solidFill>
                <a:highlight>
                  <a:srgbClr val="D9D2E9"/>
                </a:highlight>
                <a:latin typeface="Roboto Mono"/>
                <a:ea typeface="Roboto Mono"/>
                <a:cs typeface="Roboto Mono"/>
                <a:sym typeface="Roboto Mono"/>
              </a:rPr>
              <a:t>WHERE</a:t>
            </a:r>
            <a:r>
              <a:rPr lang="en" sz="1200">
                <a:solidFill>
                  <a:schemeClr val="dk1"/>
                </a:solidFill>
                <a:highlight>
                  <a:srgbClr val="D9D2E9"/>
                </a:highlight>
                <a:latin typeface="Roboto Mono"/>
                <a:ea typeface="Roboto Mono"/>
                <a:cs typeface="Roboto Mono"/>
                <a:sym typeface="Roboto Mono"/>
              </a:rPr>
              <a:t> username</a:t>
            </a:r>
            <a:r>
              <a:rPr lang="en" sz="1200">
                <a:solidFill>
                  <a:schemeClr val="dk1"/>
                </a:solidFill>
                <a:latin typeface="Roboto Mono"/>
                <a:ea typeface="Roboto Mono"/>
                <a:cs typeface="Roboto Mono"/>
                <a:sym typeface="Roboto Mono"/>
              </a:rPr>
              <a:t>=</a:t>
            </a:r>
            <a:r>
              <a:rPr lang="en" sz="1200">
                <a:solidFill>
                  <a:schemeClr val="dk1"/>
                </a:solidFill>
                <a:highlight>
                  <a:srgbClr val="F4CCCC"/>
                </a:highlight>
                <a:latin typeface="Roboto Mono"/>
                <a:ea typeface="Roboto Mono"/>
                <a:cs typeface="Roboto Mono"/>
                <a:sym typeface="Roboto Mono"/>
              </a:rPr>
              <a:t>NEW.username</a:t>
            </a:r>
            <a:r>
              <a:rPr lang="en" sz="1200">
                <a:solidFill>
                  <a:schemeClr val="dk1"/>
                </a:solidFill>
                <a:latin typeface="Roboto Mono"/>
                <a:ea typeface="Roboto Mono"/>
                <a:cs typeface="Roboto Mono"/>
                <a:sym typeface="Roboto Mono"/>
              </a:rPr>
              <a:t>;</a:t>
            </a:r>
            <a:endParaRPr sz="1200"/>
          </a:p>
        </p:txBody>
      </p:sp>
      <p:sp>
        <p:nvSpPr>
          <p:cNvPr id="187" name="Google Shape;187;p27"/>
          <p:cNvSpPr txBox="1"/>
          <p:nvPr/>
        </p:nvSpPr>
        <p:spPr>
          <a:xfrm>
            <a:off x="311700" y="3549650"/>
            <a:ext cx="3009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highlight>
                  <a:srgbClr val="F4CCCC"/>
                </a:highlight>
                <a:latin typeface="Roboto Mono"/>
                <a:ea typeface="Roboto Mono"/>
                <a:cs typeface="Roboto Mono"/>
                <a:sym typeface="Roboto Mono"/>
              </a:rPr>
              <a:t>NEW.review_id = 1</a:t>
            </a:r>
            <a:endParaRPr sz="1200">
              <a:solidFill>
                <a:schemeClr val="dk1"/>
              </a:solidFill>
              <a:highlight>
                <a:srgbClr val="F4CCCC"/>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200">
                <a:solidFill>
                  <a:schemeClr val="dk1"/>
                </a:solidFill>
                <a:highlight>
                  <a:srgbClr val="F4CCCC"/>
                </a:highlight>
                <a:latin typeface="Roboto Mono"/>
                <a:ea typeface="Roboto Mono"/>
                <a:cs typeface="Roboto Mono"/>
                <a:sym typeface="Roboto Mono"/>
              </a:rPr>
              <a:t>NEW.username = 'humber_bebis'</a:t>
            </a:r>
            <a:endParaRPr sz="1200">
              <a:solidFill>
                <a:schemeClr val="dk1"/>
              </a:solidFill>
              <a:highlight>
                <a:srgbClr val="F4CCCC"/>
              </a:highlight>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 / FOR EACH ROW</a:t>
            </a:r>
            <a:endParaRPr b="1"/>
          </a:p>
        </p:txBody>
      </p:sp>
      <p:sp>
        <p:nvSpPr>
          <p:cNvPr id="193" name="Google Shape;193;p28"/>
          <p:cNvSpPr txBox="1"/>
          <p:nvPr>
            <p:ph idx="1" type="body"/>
          </p:nvPr>
        </p:nvSpPr>
        <p:spPr>
          <a:xfrm>
            <a:off x="311700" y="1017725"/>
            <a:ext cx="8520600" cy="780300"/>
          </a:xfrm>
          <a:prstGeom prst="rect">
            <a:avLst/>
          </a:prstGeom>
        </p:spPr>
        <p:txBody>
          <a:bodyPr anchorCtr="0" anchor="ctr" bIns="91425" lIns="91425" spcFirstLastPara="1" rIns="91425" wrap="square" tIns="91425">
            <a:spAutoFit/>
          </a:bodyPr>
          <a:lstStyle/>
          <a:p>
            <a:pPr indent="0" lvl="0" marL="0" rtl="0" algn="l">
              <a:spcBef>
                <a:spcPts val="0"/>
              </a:spcBef>
              <a:spcAft>
                <a:spcPts val="1000"/>
              </a:spcAft>
              <a:buNone/>
            </a:pPr>
            <a:r>
              <a:rPr lang="en">
                <a:solidFill>
                  <a:schemeClr val="dk1"/>
                </a:solidFill>
              </a:rPr>
              <a:t>Example: When a user leaves a review for a movie, update their last_review_id column to hold the id of the most recent review by the user</a:t>
            </a:r>
            <a:endParaRPr b="1">
              <a:solidFill>
                <a:srgbClr val="0000FF"/>
              </a:solidFill>
              <a:latin typeface="Roboto Mono"/>
              <a:ea typeface="Roboto Mono"/>
              <a:cs typeface="Roboto Mono"/>
              <a:sym typeface="Roboto Mono"/>
            </a:endParaRPr>
          </a:p>
        </p:txBody>
      </p:sp>
      <p:sp>
        <p:nvSpPr>
          <p:cNvPr id="194" name="Google Shape;194;p28"/>
          <p:cNvSpPr txBox="1"/>
          <p:nvPr/>
        </p:nvSpPr>
        <p:spPr>
          <a:xfrm>
            <a:off x="311675" y="2581686"/>
            <a:ext cx="61209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a:solidFill>
                  <a:srgbClr val="0000FF"/>
                </a:solidFill>
                <a:highlight>
                  <a:srgbClr val="FCE5CD"/>
                </a:highlight>
                <a:latin typeface="Roboto Mono"/>
                <a:ea typeface="Roboto Mono"/>
                <a:cs typeface="Roboto Mono"/>
                <a:sym typeface="Roboto Mono"/>
              </a:rPr>
              <a:t>INSERT</a:t>
            </a:r>
            <a:r>
              <a:rPr lang="en">
                <a:solidFill>
                  <a:schemeClr val="dk1"/>
                </a:solidFill>
                <a:highlight>
                  <a:srgbClr val="FCE5CD"/>
                </a:highlight>
              </a:rPr>
              <a:t> </a:t>
            </a:r>
            <a:r>
              <a:rPr b="1" lang="en">
                <a:solidFill>
                  <a:srgbClr val="0000FF"/>
                </a:solidFill>
                <a:highlight>
                  <a:srgbClr val="FCE5CD"/>
                </a:highlight>
                <a:latin typeface="Roboto Mono"/>
                <a:ea typeface="Roboto Mono"/>
                <a:cs typeface="Roboto Mono"/>
                <a:sym typeface="Roboto Mono"/>
              </a:rPr>
              <a:t>INTO</a:t>
            </a:r>
            <a:r>
              <a:rPr lang="en">
                <a:solidFill>
                  <a:schemeClr val="dk1"/>
                </a:solidFill>
                <a:highlight>
                  <a:srgbClr val="FCE5CD"/>
                </a:highlight>
              </a:rPr>
              <a:t> </a:t>
            </a:r>
            <a:r>
              <a:rPr lang="en">
                <a:solidFill>
                  <a:schemeClr val="dk1"/>
                </a:solidFill>
                <a:highlight>
                  <a:srgbClr val="FCE5CD"/>
                </a:highlight>
                <a:latin typeface="Roboto Mono"/>
                <a:ea typeface="Roboto Mono"/>
                <a:cs typeface="Roboto Mono"/>
                <a:sym typeface="Roboto Mono"/>
              </a:rPr>
              <a:t>review</a:t>
            </a:r>
            <a:r>
              <a:rPr lang="en">
                <a:solidFill>
                  <a:schemeClr val="dk1"/>
                </a:solidFill>
                <a:latin typeface="Roboto Mono"/>
                <a:ea typeface="Roboto Mono"/>
                <a:cs typeface="Roboto Mono"/>
                <a:sym typeface="Roboto Mono"/>
              </a:rPr>
              <a:t> (username, rating, movie_id, content)</a:t>
            </a:r>
            <a:endParaRPr>
              <a:solidFill>
                <a:schemeClr val="dk1"/>
              </a:solidFill>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a:solidFill>
                  <a:srgbClr val="0000FF"/>
                </a:solidFill>
                <a:latin typeface="Roboto Mono"/>
                <a:ea typeface="Roboto Mono"/>
                <a:cs typeface="Roboto Mono"/>
                <a:sym typeface="Roboto Mono"/>
              </a:rPr>
              <a:t>VALUES</a:t>
            </a:r>
            <a:r>
              <a:rPr lang="en">
                <a:solidFill>
                  <a:schemeClr val="dk1"/>
                </a:solidFill>
                <a:latin typeface="Roboto Mono"/>
                <a:ea typeface="Roboto Mono"/>
                <a:cs typeface="Roboto Mono"/>
                <a:sym typeface="Roboto Mono"/>
              </a:rPr>
              <a:t> ('humber_bebis',4.5,1,"This movie rocks!");</a:t>
            </a:r>
            <a:endParaRPr>
              <a:solidFill>
                <a:srgbClr val="CCCCCC"/>
              </a:solidFill>
              <a:highlight>
                <a:srgbClr val="1F1F1F"/>
              </a:highlight>
              <a:latin typeface="Roboto Mono"/>
              <a:ea typeface="Roboto Mono"/>
              <a:cs typeface="Roboto Mono"/>
              <a:sym typeface="Roboto Mono"/>
            </a:endParaRPr>
          </a:p>
        </p:txBody>
      </p:sp>
      <p:sp>
        <p:nvSpPr>
          <p:cNvPr id="195" name="Google Shape;195;p28"/>
          <p:cNvSpPr txBox="1"/>
          <p:nvPr>
            <p:ph idx="1" type="body"/>
          </p:nvPr>
        </p:nvSpPr>
        <p:spPr>
          <a:xfrm>
            <a:off x="6491700" y="2522500"/>
            <a:ext cx="2340600" cy="461700"/>
          </a:xfrm>
          <a:prstGeom prst="rect">
            <a:avLst/>
          </a:prstGeom>
        </p:spPr>
        <p:txBody>
          <a:bodyPr anchorCtr="0" anchor="ctr" bIns="91425" lIns="91425" spcFirstLastPara="1" rIns="91425" wrap="square" tIns="91425">
            <a:spAutoFit/>
          </a:bodyPr>
          <a:lstStyle/>
          <a:p>
            <a:pPr indent="0" lvl="0" marL="0" rtl="0" algn="ctr">
              <a:spcBef>
                <a:spcPts val="0"/>
              </a:spcBef>
              <a:spcAft>
                <a:spcPts val="1000"/>
              </a:spcAft>
              <a:buNone/>
            </a:pPr>
            <a:r>
              <a:rPr b="1" lang="en">
                <a:solidFill>
                  <a:schemeClr val="dk1"/>
                </a:solidFill>
                <a:highlight>
                  <a:srgbClr val="FCE5CD"/>
                </a:highlight>
              </a:rPr>
              <a:t>Insert Trigger Event</a:t>
            </a:r>
            <a:endParaRPr b="1">
              <a:solidFill>
                <a:schemeClr val="dk1"/>
              </a:solidFill>
              <a:highlight>
                <a:srgbClr val="FCE5CD"/>
              </a:highlight>
            </a:endParaRPr>
          </a:p>
        </p:txBody>
      </p:sp>
      <p:sp>
        <p:nvSpPr>
          <p:cNvPr id="196" name="Google Shape;196;p28"/>
          <p:cNvSpPr txBox="1"/>
          <p:nvPr>
            <p:ph idx="1" type="body"/>
          </p:nvPr>
        </p:nvSpPr>
        <p:spPr>
          <a:xfrm>
            <a:off x="6432575" y="3654250"/>
            <a:ext cx="2399700" cy="461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
                <a:solidFill>
                  <a:schemeClr val="dk1"/>
                </a:solidFill>
              </a:rPr>
              <a:t>run </a:t>
            </a:r>
            <a:r>
              <a:rPr b="1" lang="en">
                <a:solidFill>
                  <a:schemeClr val="dk1"/>
                </a:solidFill>
                <a:highlight>
                  <a:srgbClr val="D9D2E9"/>
                </a:highlight>
              </a:rPr>
              <a:t>trigger script</a:t>
            </a:r>
            <a:endParaRPr b="1">
              <a:solidFill>
                <a:srgbClr val="0000FF"/>
              </a:solidFill>
              <a:highlight>
                <a:srgbClr val="D9D2E9"/>
              </a:highlight>
              <a:latin typeface="Roboto Mono"/>
              <a:ea typeface="Roboto Mono"/>
              <a:cs typeface="Roboto Mono"/>
              <a:sym typeface="Roboto Mono"/>
            </a:endParaRPr>
          </a:p>
        </p:txBody>
      </p:sp>
      <p:sp>
        <p:nvSpPr>
          <p:cNvPr id="197" name="Google Shape;197;p28"/>
          <p:cNvSpPr txBox="1"/>
          <p:nvPr/>
        </p:nvSpPr>
        <p:spPr>
          <a:xfrm>
            <a:off x="6491700" y="3088375"/>
            <a:ext cx="23406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b="1" lang="en" sz="1800">
                <a:solidFill>
                  <a:schemeClr val="dk1"/>
                </a:solidFill>
                <a:highlight>
                  <a:srgbClr val="FCE5CD"/>
                </a:highlight>
              </a:rPr>
              <a:t>AFTER INSERT</a:t>
            </a:r>
            <a:endParaRPr b="1" sz="1800">
              <a:solidFill>
                <a:schemeClr val="dk1"/>
              </a:solidFill>
              <a:highlight>
                <a:srgbClr val="FCE5CD"/>
              </a:highlight>
            </a:endParaRPr>
          </a:p>
        </p:txBody>
      </p:sp>
      <p:sp>
        <p:nvSpPr>
          <p:cNvPr id="198" name="Google Shape;198;p28"/>
          <p:cNvSpPr txBox="1"/>
          <p:nvPr/>
        </p:nvSpPr>
        <p:spPr>
          <a:xfrm>
            <a:off x="311675" y="3296309"/>
            <a:ext cx="61209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a:solidFill>
                  <a:srgbClr val="0000FF"/>
                </a:solidFill>
                <a:highlight>
                  <a:srgbClr val="D9D2E9"/>
                </a:highlight>
                <a:latin typeface="Roboto Mono"/>
                <a:ea typeface="Roboto Mono"/>
                <a:cs typeface="Roboto Mono"/>
                <a:sym typeface="Roboto Mono"/>
              </a:rPr>
              <a:t>UPDATE</a:t>
            </a:r>
            <a:r>
              <a:rPr lang="en">
                <a:solidFill>
                  <a:schemeClr val="dk1"/>
                </a:solidFill>
                <a:highlight>
                  <a:srgbClr val="D9D2E9"/>
                </a:highlight>
                <a:latin typeface="Roboto Mono"/>
                <a:ea typeface="Roboto Mono"/>
                <a:cs typeface="Roboto Mono"/>
                <a:sym typeface="Roboto Mono"/>
              </a:rPr>
              <a:t> user </a:t>
            </a:r>
            <a:endParaRPr>
              <a:solidFill>
                <a:schemeClr val="dk1"/>
              </a:solidFill>
              <a:highlight>
                <a:srgbClr val="D9D2E9"/>
              </a:highlight>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a:solidFill>
                  <a:srgbClr val="0000FF"/>
                </a:solidFill>
                <a:highlight>
                  <a:srgbClr val="D9D2E9"/>
                </a:highlight>
                <a:latin typeface="Roboto Mono"/>
                <a:ea typeface="Roboto Mono"/>
                <a:cs typeface="Roboto Mono"/>
                <a:sym typeface="Roboto Mono"/>
              </a:rPr>
              <a:t>SET</a:t>
            </a:r>
            <a:r>
              <a:rPr lang="en">
                <a:solidFill>
                  <a:schemeClr val="dk1"/>
                </a:solidFill>
                <a:highlight>
                  <a:srgbClr val="D9D2E9"/>
                </a:highlight>
                <a:latin typeface="Roboto Mono"/>
                <a:ea typeface="Roboto Mono"/>
                <a:cs typeface="Roboto Mono"/>
                <a:sym typeface="Roboto Mono"/>
              </a:rPr>
              <a:t> last_review_id = NEW.review_id</a:t>
            </a:r>
            <a:endParaRPr>
              <a:solidFill>
                <a:schemeClr val="dk1"/>
              </a:solidFill>
              <a:highlight>
                <a:srgbClr val="D9D2E9"/>
              </a:highlight>
              <a:latin typeface="Roboto Mono"/>
              <a:ea typeface="Roboto Mono"/>
              <a:cs typeface="Roboto Mono"/>
              <a:sym typeface="Roboto Mono"/>
            </a:endParaRPr>
          </a:p>
          <a:p>
            <a:pPr indent="457200" lvl="0" marL="0" marR="0" rtl="0" algn="l">
              <a:lnSpc>
                <a:spcPct val="115000"/>
              </a:lnSpc>
              <a:spcBef>
                <a:spcPts val="0"/>
              </a:spcBef>
              <a:spcAft>
                <a:spcPts val="0"/>
              </a:spcAft>
              <a:buNone/>
            </a:pPr>
            <a:r>
              <a:rPr b="1" lang="en">
                <a:solidFill>
                  <a:srgbClr val="0000FF"/>
                </a:solidFill>
                <a:highlight>
                  <a:srgbClr val="D9D2E9"/>
                </a:highlight>
                <a:latin typeface="Roboto Mono"/>
                <a:ea typeface="Roboto Mono"/>
                <a:cs typeface="Roboto Mono"/>
                <a:sym typeface="Roboto Mono"/>
              </a:rPr>
              <a:t>WHERE</a:t>
            </a:r>
            <a:r>
              <a:rPr lang="en">
                <a:solidFill>
                  <a:schemeClr val="dk1"/>
                </a:solidFill>
                <a:highlight>
                  <a:srgbClr val="D9D2E9"/>
                </a:highlight>
                <a:latin typeface="Roboto Mono"/>
                <a:ea typeface="Roboto Mono"/>
                <a:cs typeface="Roboto Mono"/>
                <a:sym typeface="Roboto Mono"/>
              </a:rPr>
              <a:t> username=NEW.username;</a:t>
            </a:r>
            <a:endParaRPr>
              <a:highlight>
                <a:srgbClr val="D9D2E9"/>
              </a:highlight>
            </a:endParaRPr>
          </a:p>
        </p:txBody>
      </p:sp>
      <p:pic>
        <p:nvPicPr>
          <p:cNvPr id="199" name="Google Shape;199;p28"/>
          <p:cNvPicPr preferRelativeResize="0"/>
          <p:nvPr/>
        </p:nvPicPr>
        <p:blipFill>
          <a:blip r:embed="rId3">
            <a:alphaModFix/>
          </a:blip>
          <a:stretch>
            <a:fillRect/>
          </a:stretch>
        </p:blipFill>
        <p:spPr>
          <a:xfrm>
            <a:off x="2311988" y="1875238"/>
            <a:ext cx="4520024" cy="570033"/>
          </a:xfrm>
          <a:prstGeom prst="rect">
            <a:avLst/>
          </a:prstGeom>
          <a:noFill/>
          <a:ln>
            <a:noFill/>
          </a:ln>
        </p:spPr>
      </p:pic>
      <p:pic>
        <p:nvPicPr>
          <p:cNvPr id="200" name="Google Shape;200;p28"/>
          <p:cNvPicPr preferRelativeResize="0"/>
          <p:nvPr/>
        </p:nvPicPr>
        <p:blipFill>
          <a:blip r:embed="rId4">
            <a:alphaModFix/>
          </a:blip>
          <a:stretch>
            <a:fillRect/>
          </a:stretch>
        </p:blipFill>
        <p:spPr>
          <a:xfrm>
            <a:off x="2311988" y="4328692"/>
            <a:ext cx="4520024" cy="5700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 / </a:t>
            </a:r>
            <a:r>
              <a:rPr b="1" lang="en"/>
              <a:t>Advantages</a:t>
            </a:r>
            <a:endParaRPr b="1"/>
          </a:p>
        </p:txBody>
      </p:sp>
      <p:sp>
        <p:nvSpPr>
          <p:cNvPr id="206" name="Google Shape;206;p29"/>
          <p:cNvSpPr txBox="1"/>
          <p:nvPr>
            <p:ph idx="1" type="body"/>
          </p:nvPr>
        </p:nvSpPr>
        <p:spPr>
          <a:xfrm>
            <a:off x="311700" y="1017725"/>
            <a:ext cx="8520600" cy="1851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Database integrity: Triggers provide an extra layer of checks for data integrity </a:t>
            </a:r>
            <a:endParaRPr>
              <a:solidFill>
                <a:schemeClr val="dk1"/>
              </a:solidFill>
            </a:endParaRPr>
          </a:p>
          <a:p>
            <a:pPr indent="-317500" lvl="1" marL="914400" rtl="0" algn="l">
              <a:spcBef>
                <a:spcPts val="0"/>
              </a:spcBef>
              <a:spcAft>
                <a:spcPts val="0"/>
              </a:spcAft>
              <a:buSzPts val="1400"/>
              <a:buChar char="○"/>
            </a:pPr>
            <a:r>
              <a:rPr lang="en">
                <a:solidFill>
                  <a:schemeClr val="dk1"/>
                </a:solidFill>
              </a:rPr>
              <a:t>Example: Invalid data will be prevented from being inserted or updated into the database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Auditing data changes</a:t>
            </a:r>
            <a:endParaRPr>
              <a:solidFill>
                <a:schemeClr val="dk1"/>
              </a:solidFill>
            </a:endParaRPr>
          </a:p>
          <a:p>
            <a:pPr indent="-317500" lvl="1" marL="914400" rtl="0" algn="l">
              <a:spcBef>
                <a:spcPts val="0"/>
              </a:spcBef>
              <a:spcAft>
                <a:spcPts val="0"/>
              </a:spcAft>
              <a:buSzPts val="1400"/>
              <a:buChar char="○"/>
            </a:pPr>
            <a:r>
              <a:rPr lang="en">
                <a:solidFill>
                  <a:schemeClr val="dk1"/>
                </a:solidFill>
              </a:rPr>
              <a:t>Triggers are useful for logging any changes in table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Scheduled tasks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Triggers can automatically run scheduled tasks</a:t>
            </a:r>
            <a:endParaRPr/>
          </a:p>
        </p:txBody>
      </p:sp>
      <p:sp>
        <p:nvSpPr>
          <p:cNvPr id="207" name="Google Shape;207;p29"/>
          <p:cNvSpPr txBox="1"/>
          <p:nvPr>
            <p:ph type="title"/>
          </p:nvPr>
        </p:nvSpPr>
        <p:spPr>
          <a:xfrm>
            <a:off x="311700" y="3039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 / Disadvantages</a:t>
            </a:r>
            <a:endParaRPr b="1"/>
          </a:p>
        </p:txBody>
      </p:sp>
      <p:sp>
        <p:nvSpPr>
          <p:cNvPr id="208" name="Google Shape;208;p29"/>
          <p:cNvSpPr txBox="1"/>
          <p:nvPr/>
        </p:nvSpPr>
        <p:spPr>
          <a:xfrm>
            <a:off x="311700" y="3612425"/>
            <a:ext cx="8520600" cy="10989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Char char="●"/>
            </a:pPr>
            <a:r>
              <a:rPr lang="en" sz="1800">
                <a:solidFill>
                  <a:schemeClr val="dk1"/>
                </a:solidFill>
              </a:rPr>
              <a:t>Triggers do not provide any feedback to the database user, so you will not be notified if there is an issue, Triggers do things quietly</a:t>
            </a:r>
            <a:endParaRPr sz="1800">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sz="1800">
                <a:solidFill>
                  <a:schemeClr val="dk1"/>
                </a:solidFill>
              </a:rPr>
              <a:t>Difficult to troubleshoot because triggers run automatically</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nvSpPr>
        <p:spPr>
          <a:xfrm>
            <a:off x="311700" y="1017725"/>
            <a:ext cx="85206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 trigger can be deleted with the </a:t>
            </a:r>
            <a:r>
              <a:rPr b="1" lang="en" sz="1800">
                <a:solidFill>
                  <a:srgbClr val="0000FF"/>
                </a:solidFill>
                <a:latin typeface="Roboto Mono"/>
                <a:ea typeface="Roboto Mono"/>
                <a:cs typeface="Roboto Mono"/>
                <a:sym typeface="Roboto Mono"/>
              </a:rPr>
              <a:t>DROP</a:t>
            </a:r>
            <a:r>
              <a:rPr lang="en" sz="1800">
                <a:solidFill>
                  <a:schemeClr val="dk1"/>
                </a:solidFill>
              </a:rPr>
              <a:t> keyword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1000"/>
              </a:spcBef>
              <a:spcAft>
                <a:spcPts val="0"/>
              </a:spcAft>
              <a:buClr>
                <a:schemeClr val="dk1"/>
              </a:buClr>
              <a:buSzPts val="1800"/>
              <a:buChar char="●"/>
            </a:pPr>
            <a:r>
              <a:rPr lang="en" sz="1800">
                <a:solidFill>
                  <a:schemeClr val="dk1"/>
                </a:solidFill>
              </a:rPr>
              <a:t>To alter a trigger it is recommended to drop the trigger and recreate it, or use this syntax:</a:t>
            </a:r>
            <a:endParaRPr sz="1800">
              <a:solidFill>
                <a:schemeClr val="dk1"/>
              </a:solidFill>
            </a:endParaRPr>
          </a:p>
        </p:txBody>
      </p:sp>
      <p:sp>
        <p:nvSpPr>
          <p:cNvPr id="214" name="Google Shape;21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DROP TRIGGER</a:t>
            </a:r>
            <a:endParaRPr b="1"/>
          </a:p>
        </p:txBody>
      </p:sp>
      <p:sp>
        <p:nvSpPr>
          <p:cNvPr id="215" name="Google Shape;215;p30"/>
          <p:cNvSpPr txBox="1"/>
          <p:nvPr>
            <p:ph idx="1" type="body"/>
          </p:nvPr>
        </p:nvSpPr>
        <p:spPr>
          <a:xfrm>
            <a:off x="871525" y="1479425"/>
            <a:ext cx="7960800" cy="738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dk1"/>
                </a:solidFill>
              </a:rPr>
              <a:t>Syntax</a:t>
            </a:r>
            <a:endParaRPr b="1">
              <a:solidFill>
                <a:schemeClr val="dk1"/>
              </a:solidFill>
            </a:endParaRPr>
          </a:p>
          <a:p>
            <a:pPr indent="457200" lvl="0" marL="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DROP TRIGGER </a:t>
            </a:r>
            <a:r>
              <a:rPr i="1" lang="en">
                <a:solidFill>
                  <a:schemeClr val="dk1"/>
                </a:solidFill>
                <a:latin typeface="Roboto Mono"/>
                <a:ea typeface="Roboto Mono"/>
                <a:cs typeface="Roboto Mono"/>
                <a:sym typeface="Roboto Mono"/>
              </a:rPr>
              <a:t>trigger</a:t>
            </a:r>
            <a:r>
              <a:rPr i="1" lang="en">
                <a:solidFill>
                  <a:schemeClr val="dk1"/>
                </a:solidFill>
                <a:latin typeface="Roboto Mono"/>
                <a:ea typeface="Roboto Mono"/>
                <a:cs typeface="Roboto Mono"/>
                <a:sym typeface="Roboto Mono"/>
              </a:rPr>
              <a:t>_name;</a:t>
            </a:r>
            <a:endParaRPr b="1">
              <a:solidFill>
                <a:srgbClr val="0000FF"/>
              </a:solidFill>
              <a:latin typeface="Roboto Mono"/>
              <a:ea typeface="Roboto Mono"/>
              <a:cs typeface="Roboto Mono"/>
              <a:sym typeface="Roboto Mono"/>
            </a:endParaRPr>
          </a:p>
        </p:txBody>
      </p:sp>
      <p:sp>
        <p:nvSpPr>
          <p:cNvPr id="216" name="Google Shape;216;p30"/>
          <p:cNvSpPr txBox="1"/>
          <p:nvPr>
            <p:ph idx="1" type="body"/>
          </p:nvPr>
        </p:nvSpPr>
        <p:spPr>
          <a:xfrm>
            <a:off x="871525" y="2992925"/>
            <a:ext cx="7960800" cy="19716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dk1"/>
                </a:solidFill>
              </a:rPr>
              <a:t>Syntax</a:t>
            </a:r>
            <a:endParaRPr b="1">
              <a:solidFill>
                <a:schemeClr val="dk1"/>
              </a:solidFill>
            </a:endParaRPr>
          </a:p>
          <a:p>
            <a:pPr indent="457200" lvl="0" marL="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CREATE OR REPLACE </a:t>
            </a:r>
            <a:r>
              <a:rPr b="1" lang="en">
                <a:solidFill>
                  <a:srgbClr val="0000FF"/>
                </a:solidFill>
                <a:latin typeface="Roboto Mono"/>
                <a:ea typeface="Roboto Mono"/>
                <a:cs typeface="Roboto Mono"/>
                <a:sym typeface="Roboto Mono"/>
              </a:rPr>
              <a:t>TRIGGER </a:t>
            </a:r>
            <a:r>
              <a:rPr i="1" lang="en">
                <a:solidFill>
                  <a:schemeClr val="dk1"/>
                </a:solidFill>
                <a:latin typeface="Roboto Mono"/>
                <a:ea typeface="Roboto Mono"/>
                <a:cs typeface="Roboto Mono"/>
                <a:sym typeface="Roboto Mono"/>
              </a:rPr>
              <a:t>trigger_name</a:t>
            </a:r>
            <a:endParaRPr i="1">
              <a:solidFill>
                <a:schemeClr val="dk1"/>
              </a:solidFill>
            </a:endParaRPr>
          </a:p>
          <a:p>
            <a:pPr indent="457200" lvl="0" marL="457200" rtl="0" algn="l">
              <a:spcBef>
                <a:spcPts val="0"/>
              </a:spcBef>
              <a:spcAft>
                <a:spcPts val="0"/>
              </a:spcAft>
              <a:buClr>
                <a:schemeClr val="dk1"/>
              </a:buClr>
              <a:buSzPts val="1100"/>
              <a:buFont typeface="Arial"/>
              <a:buNone/>
            </a:pPr>
            <a:r>
              <a:rPr lang="en">
                <a:solidFill>
                  <a:schemeClr val="dk1"/>
                </a:solidFill>
                <a:highlight>
                  <a:srgbClr val="CFE2F3"/>
                </a:highlight>
              </a:rPr>
              <a:t>[ </a:t>
            </a:r>
            <a:r>
              <a:rPr b="1" lang="en">
                <a:solidFill>
                  <a:srgbClr val="0000FF"/>
                </a:solidFill>
                <a:highlight>
                  <a:srgbClr val="CFE2F3"/>
                </a:highlight>
                <a:latin typeface="Roboto Mono"/>
                <a:ea typeface="Roboto Mono"/>
                <a:cs typeface="Roboto Mono"/>
                <a:sym typeface="Roboto Mono"/>
              </a:rPr>
              <a:t>BEFORE</a:t>
            </a:r>
            <a:r>
              <a:rPr lang="en">
                <a:solidFill>
                  <a:schemeClr val="dk1"/>
                </a:solidFill>
                <a:highlight>
                  <a:srgbClr val="CFE2F3"/>
                </a:highlight>
              </a:rPr>
              <a:t> | </a:t>
            </a:r>
            <a:r>
              <a:rPr b="1" lang="en">
                <a:solidFill>
                  <a:srgbClr val="0000FF"/>
                </a:solidFill>
                <a:highlight>
                  <a:srgbClr val="CFE2F3"/>
                </a:highlight>
                <a:latin typeface="Roboto Mono"/>
                <a:ea typeface="Roboto Mono"/>
                <a:cs typeface="Roboto Mono"/>
                <a:sym typeface="Roboto Mono"/>
              </a:rPr>
              <a:t>AFTER </a:t>
            </a:r>
            <a:r>
              <a:rPr lang="en">
                <a:solidFill>
                  <a:schemeClr val="dk1"/>
                </a:solidFill>
                <a:highlight>
                  <a:srgbClr val="CFE2F3"/>
                </a:highlight>
              </a:rPr>
              <a:t>]</a:t>
            </a:r>
            <a:r>
              <a:rPr lang="en">
                <a:solidFill>
                  <a:schemeClr val="dk1"/>
                </a:solidFill>
              </a:rPr>
              <a:t> </a:t>
            </a:r>
            <a:r>
              <a:rPr lang="en">
                <a:solidFill>
                  <a:schemeClr val="dk1"/>
                </a:solidFill>
                <a:highlight>
                  <a:srgbClr val="FCE5CD"/>
                </a:highlight>
              </a:rPr>
              <a:t>[ </a:t>
            </a:r>
            <a:r>
              <a:rPr b="1" lang="en">
                <a:solidFill>
                  <a:srgbClr val="0000FF"/>
                </a:solidFill>
                <a:highlight>
                  <a:srgbClr val="FCE5CD"/>
                </a:highlight>
                <a:latin typeface="Roboto Mono"/>
                <a:ea typeface="Roboto Mono"/>
                <a:cs typeface="Roboto Mono"/>
                <a:sym typeface="Roboto Mono"/>
              </a:rPr>
              <a:t>INSERT</a:t>
            </a:r>
            <a:r>
              <a:rPr lang="en">
                <a:solidFill>
                  <a:schemeClr val="dk1"/>
                </a:solidFill>
                <a:highlight>
                  <a:srgbClr val="FCE5CD"/>
                </a:highlight>
              </a:rPr>
              <a:t> | </a:t>
            </a:r>
            <a:r>
              <a:rPr b="1" lang="en">
                <a:solidFill>
                  <a:srgbClr val="0000FF"/>
                </a:solidFill>
                <a:highlight>
                  <a:srgbClr val="FCE5CD"/>
                </a:highlight>
                <a:latin typeface="Roboto Mono"/>
                <a:ea typeface="Roboto Mono"/>
                <a:cs typeface="Roboto Mono"/>
                <a:sym typeface="Roboto Mono"/>
              </a:rPr>
              <a:t>UPDATE</a:t>
            </a:r>
            <a:r>
              <a:rPr lang="en">
                <a:solidFill>
                  <a:schemeClr val="dk1"/>
                </a:solidFill>
                <a:highlight>
                  <a:srgbClr val="FCE5CD"/>
                </a:highlight>
              </a:rPr>
              <a:t> | </a:t>
            </a:r>
            <a:r>
              <a:rPr b="1" lang="en">
                <a:solidFill>
                  <a:srgbClr val="0000FF"/>
                </a:solidFill>
                <a:highlight>
                  <a:srgbClr val="FCE5CD"/>
                </a:highlight>
                <a:latin typeface="Roboto Mono"/>
                <a:ea typeface="Roboto Mono"/>
                <a:cs typeface="Roboto Mono"/>
                <a:sym typeface="Roboto Mono"/>
              </a:rPr>
              <a:t>DELETE </a:t>
            </a:r>
            <a:r>
              <a:rPr lang="en">
                <a:solidFill>
                  <a:schemeClr val="dk1"/>
                </a:solidFill>
                <a:highlight>
                  <a:srgbClr val="FCE5CD"/>
                </a:highlight>
              </a:rPr>
              <a:t>]</a:t>
            </a:r>
            <a:endParaRPr>
              <a:solidFill>
                <a:schemeClr val="dk1"/>
              </a:solidFill>
              <a:highlight>
                <a:srgbClr val="FCE5CD"/>
              </a:highlight>
            </a:endParaRPr>
          </a:p>
          <a:p>
            <a:pPr indent="457200" lvl="0" marL="457200" rtl="0" algn="l">
              <a:spcBef>
                <a:spcPts val="0"/>
              </a:spcBef>
              <a:spcAft>
                <a:spcPts val="0"/>
              </a:spcAft>
              <a:buNone/>
            </a:pPr>
            <a:r>
              <a:rPr b="1" lang="en">
                <a:solidFill>
                  <a:srgbClr val="0000FF"/>
                </a:solidFill>
                <a:latin typeface="Roboto Mono"/>
                <a:ea typeface="Roboto Mono"/>
                <a:cs typeface="Roboto Mono"/>
                <a:sym typeface="Roboto Mono"/>
              </a:rPr>
              <a:t>ON</a:t>
            </a:r>
            <a:r>
              <a:rPr lang="en">
                <a:solidFill>
                  <a:schemeClr val="dk1"/>
                </a:solidFill>
              </a:rPr>
              <a:t> </a:t>
            </a:r>
            <a:r>
              <a:rPr i="1" lang="en">
                <a:solidFill>
                  <a:schemeClr val="dk1"/>
                </a:solidFill>
              </a:rPr>
              <a:t>table_name </a:t>
            </a:r>
            <a:endParaRPr i="1">
              <a:solidFill>
                <a:schemeClr val="dk1"/>
              </a:solidFill>
            </a:endParaRPr>
          </a:p>
          <a:p>
            <a:pPr indent="457200" lvl="0" marL="457200" rtl="0" algn="l">
              <a:spcBef>
                <a:spcPts val="0"/>
              </a:spcBef>
              <a:spcAft>
                <a:spcPts val="0"/>
              </a:spcAft>
              <a:buClr>
                <a:schemeClr val="dk1"/>
              </a:buClr>
              <a:buSzPts val="1100"/>
              <a:buFont typeface="Arial"/>
              <a:buNone/>
            </a:pPr>
            <a:r>
              <a:rPr b="1" lang="en">
                <a:solidFill>
                  <a:srgbClr val="0000FF"/>
                </a:solidFill>
                <a:latin typeface="Roboto Mono"/>
                <a:ea typeface="Roboto Mono"/>
                <a:cs typeface="Roboto Mono"/>
                <a:sym typeface="Roboto Mono"/>
              </a:rPr>
              <a:t>FOR</a:t>
            </a:r>
            <a:r>
              <a:rPr lang="en">
                <a:solidFill>
                  <a:schemeClr val="dk1"/>
                </a:solidFill>
              </a:rPr>
              <a:t> </a:t>
            </a:r>
            <a:r>
              <a:rPr b="1" lang="en">
                <a:solidFill>
                  <a:srgbClr val="0000FF"/>
                </a:solidFill>
                <a:latin typeface="Roboto Mono"/>
                <a:ea typeface="Roboto Mono"/>
                <a:cs typeface="Roboto Mono"/>
                <a:sym typeface="Roboto Mono"/>
              </a:rPr>
              <a:t>EACH</a:t>
            </a:r>
            <a:r>
              <a:rPr lang="en">
                <a:solidFill>
                  <a:schemeClr val="dk1"/>
                </a:solidFill>
              </a:rPr>
              <a:t> </a:t>
            </a:r>
            <a:r>
              <a:rPr b="1" lang="en">
                <a:solidFill>
                  <a:srgbClr val="0000FF"/>
                </a:solidFill>
                <a:latin typeface="Roboto Mono"/>
                <a:ea typeface="Roboto Mono"/>
                <a:cs typeface="Roboto Mono"/>
                <a:sym typeface="Roboto Mono"/>
              </a:rPr>
              <a:t>ROW</a:t>
            </a:r>
            <a:endParaRPr>
              <a:solidFill>
                <a:schemeClr val="dk1"/>
              </a:solidFill>
            </a:endParaRPr>
          </a:p>
          <a:p>
            <a:pPr indent="0" lvl="0" marL="914400" rtl="0" algn="l">
              <a:spcBef>
                <a:spcPts val="0"/>
              </a:spcBef>
              <a:spcAft>
                <a:spcPts val="1000"/>
              </a:spcAft>
              <a:buClr>
                <a:schemeClr val="dk1"/>
              </a:buClr>
              <a:buSzPts val="1100"/>
              <a:buFont typeface="Arial"/>
              <a:buNone/>
            </a:pPr>
            <a:r>
              <a:rPr lang="en">
                <a:solidFill>
                  <a:schemeClr val="dk1"/>
                </a:solidFill>
                <a:highlight>
                  <a:srgbClr val="D9D2E9"/>
                </a:highlight>
              </a:rPr>
              <a:t>-- Trigger Body, AKA SQL statements to run when event triggered</a:t>
            </a:r>
            <a:r>
              <a:rPr lang="en">
                <a:solidFill>
                  <a:schemeClr val="dk1"/>
                </a:solidFill>
              </a:rPr>
              <a:t>;</a:t>
            </a:r>
            <a:endParaRPr i="1">
              <a:solidFill>
                <a:schemeClr val="dk1"/>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Views</a:t>
            </a:r>
            <a:endParaRPr b="1"/>
          </a:p>
        </p:txBody>
      </p:sp>
      <p:sp>
        <p:nvSpPr>
          <p:cNvPr id="61" name="Google Shape;61;p14"/>
          <p:cNvSpPr txBox="1"/>
          <p:nvPr>
            <p:ph idx="1" type="body"/>
          </p:nvPr>
        </p:nvSpPr>
        <p:spPr>
          <a:xfrm>
            <a:off x="311700" y="1017725"/>
            <a:ext cx="8520600" cy="3900300"/>
          </a:xfrm>
          <a:prstGeom prst="rect">
            <a:avLst/>
          </a:prstGeom>
        </p:spPr>
        <p:txBody>
          <a:bodyPr anchorCtr="0" anchor="t" bIns="91425" lIns="91425" spcFirstLastPara="1" rIns="91425" wrap="square" tIns="91425">
            <a:noAutofit/>
          </a:bodyPr>
          <a:lstStyle/>
          <a:p>
            <a:pPr indent="-344805" lvl="0" marL="457200" rtl="0" algn="l">
              <a:lnSpc>
                <a:spcPct val="115000"/>
              </a:lnSpc>
              <a:spcBef>
                <a:spcPts val="0"/>
              </a:spcBef>
              <a:spcAft>
                <a:spcPts val="0"/>
              </a:spcAft>
              <a:buClr>
                <a:schemeClr val="dk1"/>
              </a:buClr>
              <a:buSzPts val="1830"/>
              <a:buChar char="●"/>
            </a:pPr>
            <a:r>
              <a:rPr lang="en" sz="1829">
                <a:solidFill>
                  <a:schemeClr val="dk1"/>
                </a:solidFill>
              </a:rPr>
              <a:t>A </a:t>
            </a:r>
            <a:r>
              <a:rPr b="1" lang="en" sz="1829">
                <a:solidFill>
                  <a:schemeClr val="dk1"/>
                </a:solidFill>
              </a:rPr>
              <a:t>view </a:t>
            </a:r>
            <a:r>
              <a:rPr lang="en" sz="1829">
                <a:solidFill>
                  <a:schemeClr val="dk1"/>
                </a:solidFill>
              </a:rPr>
              <a:t>is a virtual table from the </a:t>
            </a:r>
            <a:r>
              <a:rPr b="1" lang="en" sz="1829">
                <a:solidFill>
                  <a:schemeClr val="dk1"/>
                </a:solidFill>
              </a:rPr>
              <a:t>result-set</a:t>
            </a:r>
            <a:r>
              <a:rPr lang="en" sz="1829">
                <a:solidFill>
                  <a:schemeClr val="dk1"/>
                </a:solidFill>
              </a:rPr>
              <a:t> of a SQL statement</a:t>
            </a:r>
            <a:endParaRPr sz="1829">
              <a:solidFill>
                <a:schemeClr val="dk1"/>
              </a:solidFill>
            </a:endParaRPr>
          </a:p>
          <a:p>
            <a:pPr indent="-344805" lvl="0" marL="457200" rtl="0" algn="l">
              <a:lnSpc>
                <a:spcPct val="115000"/>
              </a:lnSpc>
              <a:spcBef>
                <a:spcPts val="1000"/>
              </a:spcBef>
              <a:spcAft>
                <a:spcPts val="0"/>
              </a:spcAft>
              <a:buClr>
                <a:schemeClr val="dk1"/>
              </a:buClr>
              <a:buSzPts val="1830"/>
              <a:buChar char="●"/>
            </a:pPr>
            <a:r>
              <a:rPr lang="en" sz="1829">
                <a:solidFill>
                  <a:schemeClr val="dk1"/>
                </a:solidFill>
              </a:rPr>
              <a:t>Views are known as </a:t>
            </a:r>
            <a:r>
              <a:rPr b="1" lang="en" sz="1829">
                <a:solidFill>
                  <a:schemeClr val="dk1"/>
                </a:solidFill>
              </a:rPr>
              <a:t>“virtual tables” </a:t>
            </a:r>
            <a:r>
              <a:rPr lang="en" sz="1829">
                <a:solidFill>
                  <a:schemeClr val="dk1"/>
                </a:solidFill>
              </a:rPr>
              <a:t>because a view </a:t>
            </a:r>
            <a:r>
              <a:rPr b="1" lang="en" sz="1829">
                <a:solidFill>
                  <a:schemeClr val="dk1"/>
                </a:solidFill>
              </a:rPr>
              <a:t>does not form part of the schema</a:t>
            </a:r>
            <a:endParaRPr b="1" sz="1829">
              <a:solidFill>
                <a:schemeClr val="dk1"/>
              </a:solidFill>
            </a:endParaRPr>
          </a:p>
          <a:p>
            <a:pPr indent="-342900" lvl="0" marL="457200" rtl="0" algn="l">
              <a:lnSpc>
                <a:spcPct val="115000"/>
              </a:lnSpc>
              <a:spcBef>
                <a:spcPts val="0"/>
              </a:spcBef>
              <a:spcAft>
                <a:spcPts val="0"/>
              </a:spcAft>
              <a:buClr>
                <a:schemeClr val="dk1"/>
              </a:buClr>
              <a:buSzPts val="1800"/>
              <a:buChar char="●"/>
            </a:pPr>
            <a:r>
              <a:rPr b="1" lang="en">
                <a:solidFill>
                  <a:schemeClr val="dk1"/>
                </a:solidFill>
                <a:highlight>
                  <a:srgbClr val="FFF2CC"/>
                </a:highlight>
              </a:rPr>
              <a:t>Views are not stored data – just a stored query</a:t>
            </a:r>
            <a:endParaRPr b="1">
              <a:solidFill>
                <a:schemeClr val="dk1"/>
              </a:solidFill>
              <a:highlight>
                <a:srgbClr val="FFF2CC"/>
              </a:highlight>
            </a:endParaRPr>
          </a:p>
          <a:p>
            <a:pPr indent="-317500" lvl="1" marL="914400" rtl="0" algn="l">
              <a:spcBef>
                <a:spcPts val="0"/>
              </a:spcBef>
              <a:spcAft>
                <a:spcPts val="0"/>
              </a:spcAft>
              <a:buClr>
                <a:schemeClr val="dk1"/>
              </a:buClr>
              <a:buSzPts val="1400"/>
              <a:buChar char="○"/>
            </a:pPr>
            <a:r>
              <a:rPr lang="en" sz="1430">
                <a:solidFill>
                  <a:schemeClr val="dk1"/>
                </a:solidFill>
              </a:rPr>
              <a:t>A view is a shortcut to run a query and get back a results table</a:t>
            </a:r>
            <a:endParaRPr b="1" sz="1030">
              <a:solidFill>
                <a:schemeClr val="dk1"/>
              </a:solidFill>
            </a:endParaRPr>
          </a:p>
          <a:p>
            <a:pPr indent="-344805" lvl="0" marL="457200" rtl="0" algn="l">
              <a:lnSpc>
                <a:spcPct val="115000"/>
              </a:lnSpc>
              <a:spcBef>
                <a:spcPts val="1000"/>
              </a:spcBef>
              <a:spcAft>
                <a:spcPts val="0"/>
              </a:spcAft>
              <a:buClr>
                <a:schemeClr val="dk1"/>
              </a:buClr>
              <a:buSzPts val="1830"/>
              <a:buChar char="●"/>
            </a:pPr>
            <a:r>
              <a:rPr lang="en" sz="1829">
                <a:solidFill>
                  <a:schemeClr val="dk1"/>
                </a:solidFill>
              </a:rPr>
              <a:t>The virtual table is </a:t>
            </a:r>
            <a:r>
              <a:rPr b="1" lang="en" sz="1829">
                <a:solidFill>
                  <a:schemeClr val="dk1"/>
                </a:solidFill>
              </a:rPr>
              <a:t>computed each time</a:t>
            </a:r>
            <a:r>
              <a:rPr lang="en" sz="1829">
                <a:solidFill>
                  <a:schemeClr val="dk1"/>
                </a:solidFill>
              </a:rPr>
              <a:t> access to that view is requested</a:t>
            </a:r>
            <a:endParaRPr sz="1829">
              <a:solidFill>
                <a:schemeClr val="dk1"/>
              </a:solidFill>
            </a:endParaRPr>
          </a:p>
          <a:p>
            <a:pPr indent="-344805" lvl="0" marL="457200" marR="0" rtl="0" algn="l">
              <a:lnSpc>
                <a:spcPct val="115000"/>
              </a:lnSpc>
              <a:spcBef>
                <a:spcPts val="1000"/>
              </a:spcBef>
              <a:spcAft>
                <a:spcPts val="0"/>
              </a:spcAft>
              <a:buClr>
                <a:schemeClr val="dk1"/>
              </a:buClr>
              <a:buSzPts val="1830"/>
              <a:buChar char="●"/>
            </a:pPr>
            <a:r>
              <a:rPr lang="en" sz="1829">
                <a:solidFill>
                  <a:schemeClr val="dk1"/>
                </a:solidFill>
              </a:rPr>
              <a:t>Views are particularly useful to show frequently used and complex outputs that may request fields from multiple tables</a:t>
            </a:r>
            <a:endParaRPr sz="1829">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sz="1430">
                <a:solidFill>
                  <a:schemeClr val="dk1"/>
                </a:solidFill>
              </a:rPr>
              <a:t>For example, the output table of a complex join statement</a:t>
            </a:r>
            <a:endParaRPr sz="1430">
              <a:solidFill>
                <a:schemeClr val="dk1"/>
              </a:solidFill>
            </a:endParaRPr>
          </a:p>
          <a:p>
            <a:pPr indent="-342900" lvl="0" marL="457200" rtl="0" algn="l">
              <a:spcBef>
                <a:spcPts val="1000"/>
              </a:spcBef>
              <a:spcAft>
                <a:spcPts val="0"/>
              </a:spcAft>
              <a:buClr>
                <a:schemeClr val="dk1"/>
              </a:buClr>
              <a:buSzPts val="1800"/>
              <a:buChar char="●"/>
            </a:pPr>
            <a:r>
              <a:rPr lang="en">
                <a:solidFill>
                  <a:schemeClr val="dk1"/>
                </a:solidFill>
              </a:rPr>
              <a:t>Therefore, </a:t>
            </a:r>
            <a:r>
              <a:rPr b="1" lang="en">
                <a:solidFill>
                  <a:schemeClr val="dk1"/>
                </a:solidFill>
              </a:rPr>
              <a:t>v</a:t>
            </a:r>
            <a:r>
              <a:rPr b="1" lang="en">
                <a:solidFill>
                  <a:schemeClr val="dk1"/>
                </a:solidFill>
              </a:rPr>
              <a:t>iews are used to answer questions that are asked often</a:t>
            </a:r>
            <a:r>
              <a:rPr lang="en">
                <a:solidFill>
                  <a:schemeClr val="dk1"/>
                </a:solidFill>
              </a:rPr>
              <a:t> by your data users</a:t>
            </a:r>
            <a:endParaRPr sz="143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Views / Example</a:t>
            </a:r>
            <a:endParaRPr b="1"/>
          </a:p>
        </p:txBody>
      </p:sp>
      <p:pic>
        <p:nvPicPr>
          <p:cNvPr id="67" name="Google Shape;67;p15"/>
          <p:cNvPicPr preferRelativeResize="0"/>
          <p:nvPr/>
        </p:nvPicPr>
        <p:blipFill>
          <a:blip r:embed="rId3">
            <a:alphaModFix/>
          </a:blip>
          <a:stretch>
            <a:fillRect/>
          </a:stretch>
        </p:blipFill>
        <p:spPr>
          <a:xfrm>
            <a:off x="311700" y="1646000"/>
            <a:ext cx="4376676" cy="873125"/>
          </a:xfrm>
          <a:prstGeom prst="rect">
            <a:avLst/>
          </a:prstGeom>
          <a:noFill/>
          <a:ln>
            <a:noFill/>
          </a:ln>
        </p:spPr>
      </p:pic>
      <p:sp>
        <p:nvSpPr>
          <p:cNvPr id="68" name="Google Shape;68;p15"/>
          <p:cNvSpPr txBox="1"/>
          <p:nvPr>
            <p:ph idx="1" type="body"/>
          </p:nvPr>
        </p:nvSpPr>
        <p:spPr>
          <a:xfrm>
            <a:off x="311700" y="1017725"/>
            <a:ext cx="8520600" cy="461700"/>
          </a:xfrm>
          <a:prstGeom prst="rect">
            <a:avLst/>
          </a:prstGeom>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chemeClr val="dk1"/>
              </a:buClr>
              <a:buSzPts val="1800"/>
              <a:buChar char="●"/>
            </a:pPr>
            <a:r>
              <a:rPr lang="en">
                <a:solidFill>
                  <a:schemeClr val="dk1"/>
                </a:solidFill>
              </a:rPr>
              <a:t>To output movies with their directors, we need to join 3 tables each time</a:t>
            </a:r>
            <a:endParaRPr>
              <a:solidFill>
                <a:schemeClr val="dk1"/>
              </a:solidFill>
            </a:endParaRPr>
          </a:p>
        </p:txBody>
      </p:sp>
      <p:pic>
        <p:nvPicPr>
          <p:cNvPr id="69" name="Google Shape;69;p15"/>
          <p:cNvPicPr preferRelativeResize="0"/>
          <p:nvPr/>
        </p:nvPicPr>
        <p:blipFill>
          <a:blip r:embed="rId4">
            <a:alphaModFix/>
          </a:blip>
          <a:stretch>
            <a:fillRect/>
          </a:stretch>
        </p:blipFill>
        <p:spPr>
          <a:xfrm>
            <a:off x="5366488" y="1646007"/>
            <a:ext cx="1208001" cy="1044018"/>
          </a:xfrm>
          <a:prstGeom prst="rect">
            <a:avLst/>
          </a:prstGeom>
          <a:noFill/>
          <a:ln>
            <a:noFill/>
          </a:ln>
        </p:spPr>
      </p:pic>
      <p:pic>
        <p:nvPicPr>
          <p:cNvPr id="70" name="Google Shape;70;p15"/>
          <p:cNvPicPr preferRelativeResize="0"/>
          <p:nvPr/>
        </p:nvPicPr>
        <p:blipFill>
          <a:blip r:embed="rId5">
            <a:alphaModFix/>
          </a:blip>
          <a:stretch>
            <a:fillRect/>
          </a:stretch>
        </p:blipFill>
        <p:spPr>
          <a:xfrm>
            <a:off x="7252606" y="1646000"/>
            <a:ext cx="1579694" cy="1044018"/>
          </a:xfrm>
          <a:prstGeom prst="rect">
            <a:avLst/>
          </a:prstGeom>
          <a:noFill/>
          <a:ln>
            <a:noFill/>
          </a:ln>
        </p:spPr>
      </p:pic>
      <p:cxnSp>
        <p:nvCxnSpPr>
          <p:cNvPr id="71" name="Google Shape;71;p15"/>
          <p:cNvCxnSpPr/>
          <p:nvPr/>
        </p:nvCxnSpPr>
        <p:spPr>
          <a:xfrm>
            <a:off x="4683025" y="1906250"/>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5"/>
          <p:cNvCxnSpPr/>
          <p:nvPr/>
        </p:nvCxnSpPr>
        <p:spPr>
          <a:xfrm>
            <a:off x="4683025" y="2079644"/>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15"/>
          <p:cNvCxnSpPr/>
          <p:nvPr/>
        </p:nvCxnSpPr>
        <p:spPr>
          <a:xfrm>
            <a:off x="4688375" y="2253038"/>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15"/>
          <p:cNvCxnSpPr/>
          <p:nvPr/>
        </p:nvCxnSpPr>
        <p:spPr>
          <a:xfrm>
            <a:off x="4688375" y="2419434"/>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15"/>
          <p:cNvCxnSpPr/>
          <p:nvPr/>
        </p:nvCxnSpPr>
        <p:spPr>
          <a:xfrm>
            <a:off x="4683025" y="2419425"/>
            <a:ext cx="692700" cy="1797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15"/>
          <p:cNvCxnSpPr/>
          <p:nvPr/>
        </p:nvCxnSpPr>
        <p:spPr>
          <a:xfrm rot="10800000">
            <a:off x="6572852" y="1906613"/>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5"/>
          <p:cNvCxnSpPr/>
          <p:nvPr/>
        </p:nvCxnSpPr>
        <p:spPr>
          <a:xfrm rot="10800000">
            <a:off x="6572852" y="2080006"/>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15"/>
          <p:cNvCxnSpPr/>
          <p:nvPr/>
        </p:nvCxnSpPr>
        <p:spPr>
          <a:xfrm rot="10800000">
            <a:off x="6567502" y="2253400"/>
            <a:ext cx="6927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5"/>
          <p:cNvCxnSpPr/>
          <p:nvPr/>
        </p:nvCxnSpPr>
        <p:spPr>
          <a:xfrm rot="10800000">
            <a:off x="6567502" y="2419796"/>
            <a:ext cx="692700" cy="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5"/>
          <p:cNvCxnSpPr/>
          <p:nvPr/>
        </p:nvCxnSpPr>
        <p:spPr>
          <a:xfrm rot="10800000">
            <a:off x="6572875" y="2599500"/>
            <a:ext cx="692400" cy="0"/>
          </a:xfrm>
          <a:prstGeom prst="straightConnector1">
            <a:avLst/>
          </a:prstGeom>
          <a:noFill/>
          <a:ln cap="flat" cmpd="sng" w="9525">
            <a:solidFill>
              <a:schemeClr val="dk2"/>
            </a:solidFill>
            <a:prstDash val="solid"/>
            <a:round/>
            <a:headEnd len="med" w="med" type="none"/>
            <a:tailEnd len="med" w="med" type="none"/>
          </a:ln>
        </p:spPr>
      </p:cxnSp>
      <p:sp>
        <p:nvSpPr>
          <p:cNvPr id="81" name="Google Shape;81;p15"/>
          <p:cNvSpPr txBox="1"/>
          <p:nvPr>
            <p:ph idx="1" type="body"/>
          </p:nvPr>
        </p:nvSpPr>
        <p:spPr>
          <a:xfrm>
            <a:off x="311700" y="2779200"/>
            <a:ext cx="8520600" cy="461700"/>
          </a:xfrm>
          <a:prstGeom prst="rect">
            <a:avLst/>
          </a:prstGeom>
        </p:spPr>
        <p:txBody>
          <a:bodyPr anchorCtr="0" anchor="t" bIns="91425" lIns="91425" spcFirstLastPara="1" rIns="91425" wrap="square" tIns="91425">
            <a:spAutoFit/>
          </a:bodyPr>
          <a:lstStyle/>
          <a:p>
            <a:pPr indent="-342900" lvl="0" marL="457200" rtl="0" algn="l">
              <a:lnSpc>
                <a:spcPct val="115000"/>
              </a:lnSpc>
              <a:spcBef>
                <a:spcPts val="0"/>
              </a:spcBef>
              <a:spcAft>
                <a:spcPts val="1000"/>
              </a:spcAft>
              <a:buClr>
                <a:schemeClr val="dk1"/>
              </a:buClr>
              <a:buSzPts val="1800"/>
              <a:buChar char="●"/>
            </a:pPr>
            <a:r>
              <a:rPr lang="en">
                <a:solidFill>
                  <a:schemeClr val="dk1"/>
                </a:solidFill>
              </a:rPr>
              <a:t>Or we </a:t>
            </a:r>
            <a:r>
              <a:rPr b="1" lang="en">
                <a:solidFill>
                  <a:schemeClr val="dk1"/>
                </a:solidFill>
              </a:rPr>
              <a:t>CREATE </a:t>
            </a:r>
            <a:r>
              <a:rPr lang="en">
                <a:solidFill>
                  <a:schemeClr val="dk1"/>
                </a:solidFill>
              </a:rPr>
              <a:t>and </a:t>
            </a:r>
            <a:r>
              <a:rPr b="1" lang="en">
                <a:solidFill>
                  <a:schemeClr val="dk1"/>
                </a:solidFill>
              </a:rPr>
              <a:t>SELECT </a:t>
            </a:r>
            <a:r>
              <a:rPr lang="en">
                <a:solidFill>
                  <a:schemeClr val="dk1"/>
                </a:solidFill>
              </a:rPr>
              <a:t>a view for when this output is needed</a:t>
            </a:r>
            <a:endParaRPr>
              <a:solidFill>
                <a:schemeClr val="dk1"/>
              </a:solidFill>
            </a:endParaRPr>
          </a:p>
        </p:txBody>
      </p:sp>
      <p:pic>
        <p:nvPicPr>
          <p:cNvPr id="82" name="Google Shape;82;p15"/>
          <p:cNvPicPr preferRelativeResize="0"/>
          <p:nvPr/>
        </p:nvPicPr>
        <p:blipFill>
          <a:blip r:embed="rId6">
            <a:alphaModFix/>
          </a:blip>
          <a:stretch>
            <a:fillRect/>
          </a:stretch>
        </p:blipFill>
        <p:spPr>
          <a:xfrm>
            <a:off x="2542088" y="3240900"/>
            <a:ext cx="4059824" cy="135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CREATE VIEW</a:t>
            </a:r>
            <a:r>
              <a:rPr b="1" baseline="30000" lang="en" u="sng">
                <a:solidFill>
                  <a:schemeClr val="hlink"/>
                </a:solidFill>
                <a:hlinkClick r:id="rId3"/>
              </a:rPr>
              <a:t>1</a:t>
            </a:r>
            <a:endParaRPr b="1" baseline="30000"/>
          </a:p>
        </p:txBody>
      </p:sp>
      <p:sp>
        <p:nvSpPr>
          <p:cNvPr id="88" name="Google Shape;88;p16"/>
          <p:cNvSpPr txBox="1"/>
          <p:nvPr>
            <p:ph idx="1" type="body"/>
          </p:nvPr>
        </p:nvSpPr>
        <p:spPr>
          <a:xfrm>
            <a:off x="311700" y="3542700"/>
            <a:ext cx="8520600" cy="1293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dk1"/>
                </a:solidFill>
              </a:rPr>
              <a:t>Syntax</a:t>
            </a:r>
            <a:endParaRPr b="1">
              <a:solidFill>
                <a:schemeClr val="dk1"/>
              </a:solidFill>
            </a:endParaRPr>
          </a:p>
          <a:p>
            <a:pPr indent="457200" lvl="0" marL="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CREATE VIEW </a:t>
            </a:r>
            <a:r>
              <a:rPr i="1" lang="en">
                <a:solidFill>
                  <a:schemeClr val="dk1"/>
                </a:solidFill>
                <a:latin typeface="Roboto Mono"/>
                <a:ea typeface="Roboto Mono"/>
                <a:cs typeface="Roboto Mono"/>
                <a:sym typeface="Roboto Mono"/>
              </a:rPr>
              <a:t>view_name</a:t>
            </a:r>
            <a:r>
              <a:rPr b="1" i="1" lang="en">
                <a:solidFill>
                  <a:srgbClr val="0000FF"/>
                </a:solidFill>
                <a:latin typeface="Roboto Mono"/>
                <a:ea typeface="Roboto Mono"/>
                <a:cs typeface="Roboto Mono"/>
                <a:sym typeface="Roboto Mono"/>
              </a:rPr>
              <a:t> </a:t>
            </a:r>
            <a:r>
              <a:rPr b="1" lang="en">
                <a:solidFill>
                  <a:srgbClr val="0000FF"/>
                </a:solidFill>
                <a:latin typeface="Roboto Mono"/>
                <a:ea typeface="Roboto Mono"/>
                <a:cs typeface="Roboto Mono"/>
                <a:sym typeface="Roboto Mono"/>
              </a:rPr>
              <a:t>AS</a:t>
            </a:r>
            <a:endParaRPr b="1">
              <a:solidFill>
                <a:srgbClr val="0000FF"/>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SELECT </a:t>
            </a:r>
            <a:r>
              <a:rPr i="1" lang="en">
                <a:solidFill>
                  <a:schemeClr val="dk1"/>
                </a:solidFill>
                <a:latin typeface="Roboto Mono"/>
                <a:ea typeface="Roboto Mono"/>
                <a:cs typeface="Roboto Mono"/>
                <a:sym typeface="Roboto Mono"/>
              </a:rPr>
              <a:t>column1, column2, </a:t>
            </a:r>
            <a:r>
              <a:rPr i="1" lang="en">
                <a:solidFill>
                  <a:schemeClr val="dk1"/>
                </a:solidFill>
                <a:latin typeface="Roboto Mono"/>
                <a:ea typeface="Roboto Mono"/>
                <a:cs typeface="Roboto Mono"/>
                <a:sym typeface="Roboto Mono"/>
              </a:rPr>
              <a:t>...</a:t>
            </a:r>
            <a:r>
              <a:rPr i="1" lang="en">
                <a:solidFill>
                  <a:schemeClr val="dk1"/>
                </a:solidFill>
                <a:latin typeface="Roboto Mono"/>
                <a:ea typeface="Roboto Mono"/>
                <a:cs typeface="Roboto Mono"/>
                <a:sym typeface="Roboto Mono"/>
              </a:rPr>
              <a:t> </a:t>
            </a:r>
            <a:endParaRPr i="1">
              <a:solidFill>
                <a:schemeClr val="dk1"/>
              </a:solidFill>
              <a:latin typeface="Roboto Mono"/>
              <a:ea typeface="Roboto Mono"/>
              <a:cs typeface="Roboto Mono"/>
              <a:sym typeface="Roboto Mono"/>
            </a:endParaRPr>
          </a:p>
          <a:p>
            <a:pPr indent="457200" lvl="0" marL="457200" rtl="0" algn="l">
              <a:lnSpc>
                <a:spcPct val="100000"/>
              </a:lnSpc>
              <a:spcBef>
                <a:spcPts val="0"/>
              </a:spcBef>
              <a:spcAft>
                <a:spcPts val="0"/>
              </a:spcAft>
              <a:buClr>
                <a:schemeClr val="dk1"/>
              </a:buClr>
              <a:buSzPts val="1100"/>
              <a:buFont typeface="Arial"/>
              <a:buNone/>
            </a:pPr>
            <a:r>
              <a:rPr b="1" lang="en">
                <a:solidFill>
                  <a:srgbClr val="0000FF"/>
                </a:solidFill>
                <a:latin typeface="Roboto Mono"/>
                <a:ea typeface="Roboto Mono"/>
                <a:cs typeface="Roboto Mono"/>
                <a:sym typeface="Roboto Mono"/>
              </a:rPr>
              <a:t>FROM </a:t>
            </a:r>
            <a:r>
              <a:rPr i="1" lang="en">
                <a:solidFill>
                  <a:schemeClr val="dk1"/>
                </a:solidFill>
                <a:latin typeface="Roboto Mono"/>
                <a:ea typeface="Roboto Mono"/>
                <a:cs typeface="Roboto Mono"/>
                <a:sym typeface="Roboto Mono"/>
              </a:rPr>
              <a:t>table_name </a:t>
            </a:r>
            <a:r>
              <a:rPr b="1" lang="en">
                <a:solidFill>
                  <a:srgbClr val="0000FF"/>
                </a:solidFill>
                <a:latin typeface="Roboto Mono"/>
                <a:ea typeface="Roboto Mono"/>
                <a:cs typeface="Roboto Mono"/>
                <a:sym typeface="Roboto Mono"/>
              </a:rPr>
              <a:t>WHERE </a:t>
            </a:r>
            <a:r>
              <a:rPr i="1" lang="en">
                <a:solidFill>
                  <a:schemeClr val="dk1"/>
                </a:solidFill>
                <a:latin typeface="Roboto Mono"/>
                <a:ea typeface="Roboto Mono"/>
                <a:cs typeface="Roboto Mono"/>
                <a:sym typeface="Roboto Mono"/>
              </a:rPr>
              <a:t>condition;</a:t>
            </a:r>
            <a:endParaRPr b="1">
              <a:solidFill>
                <a:srgbClr val="0000FF"/>
              </a:solidFill>
              <a:latin typeface="Roboto Mono"/>
              <a:ea typeface="Roboto Mono"/>
              <a:cs typeface="Roboto Mono"/>
              <a:sym typeface="Roboto Mono"/>
            </a:endParaRPr>
          </a:p>
        </p:txBody>
      </p:sp>
      <p:sp>
        <p:nvSpPr>
          <p:cNvPr id="89" name="Google Shape;89;p16"/>
          <p:cNvSpPr txBox="1"/>
          <p:nvPr/>
        </p:nvSpPr>
        <p:spPr>
          <a:xfrm>
            <a:off x="0" y="4835700"/>
            <a:ext cx="9144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aseline="30000" lang="en" sz="800"/>
              <a:t>1</a:t>
            </a:r>
            <a:r>
              <a:rPr lang="en" sz="800"/>
              <a:t> </a:t>
            </a:r>
            <a:r>
              <a:rPr lang="en" sz="800" u="sng">
                <a:solidFill>
                  <a:schemeClr val="hlink"/>
                </a:solidFill>
                <a:hlinkClick r:id="rId4"/>
              </a:rPr>
              <a:t>W3Schools: CREATE VIEW</a:t>
            </a:r>
            <a:endParaRPr sz="800"/>
          </a:p>
        </p:txBody>
      </p:sp>
      <p:sp>
        <p:nvSpPr>
          <p:cNvPr id="90" name="Google Shape;90;p16"/>
          <p:cNvSpPr txBox="1"/>
          <p:nvPr/>
        </p:nvSpPr>
        <p:spPr>
          <a:xfrm>
            <a:off x="311700" y="1017725"/>
            <a:ext cx="852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Example: </a:t>
            </a:r>
            <a:r>
              <a:rPr lang="en" sz="1800">
                <a:solidFill>
                  <a:schemeClr val="dk1"/>
                </a:solidFill>
              </a:rPr>
              <a:t>Create a view of all movies coming soon</a:t>
            </a:r>
            <a:endParaRPr sz="1800">
              <a:solidFill>
                <a:schemeClr val="dk1"/>
              </a:solidFill>
            </a:endParaRPr>
          </a:p>
        </p:txBody>
      </p:sp>
      <p:sp>
        <p:nvSpPr>
          <p:cNvPr id="91" name="Google Shape;91;p16"/>
          <p:cNvSpPr txBox="1"/>
          <p:nvPr/>
        </p:nvSpPr>
        <p:spPr>
          <a:xfrm>
            <a:off x="311700" y="1479425"/>
            <a:ext cx="85206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sz="1800">
              <a:solidFill>
                <a:srgbClr val="0000FF"/>
              </a:solidFill>
              <a:latin typeface="Roboto Mono"/>
              <a:ea typeface="Roboto Mono"/>
              <a:cs typeface="Roboto Mono"/>
              <a:sym typeface="Roboto Mono"/>
            </a:endParaRPr>
          </a:p>
          <a:p>
            <a:pPr indent="457200" lvl="0" marL="0" rtl="0" algn="l">
              <a:spcBef>
                <a:spcPts val="0"/>
              </a:spcBef>
              <a:spcAft>
                <a:spcPts val="0"/>
              </a:spcAft>
              <a:buNone/>
            </a:pPr>
            <a:r>
              <a:rPr b="1" lang="en" sz="1800">
                <a:solidFill>
                  <a:srgbClr val="0000FF"/>
                </a:solidFill>
                <a:highlight>
                  <a:srgbClr val="FFF2CC"/>
                </a:highlight>
                <a:latin typeface="Roboto Mono"/>
                <a:ea typeface="Roboto Mono"/>
                <a:cs typeface="Roboto Mono"/>
                <a:sym typeface="Roboto Mono"/>
              </a:rPr>
              <a:t>SELECT </a:t>
            </a:r>
            <a:r>
              <a:rPr lang="en" sz="1800">
                <a:highlight>
                  <a:srgbClr val="FFF2CC"/>
                </a:highlight>
                <a:latin typeface="Roboto Mono"/>
                <a:ea typeface="Roboto Mono"/>
                <a:cs typeface="Roboto Mono"/>
                <a:sym typeface="Roboto Mono"/>
              </a:rPr>
              <a:t>m.title, m.release_date, d.name</a:t>
            </a:r>
            <a:endParaRPr b="1" sz="1800">
              <a:solidFill>
                <a:srgbClr val="0000FF"/>
              </a:solidFill>
              <a:highlight>
                <a:srgbClr val="FFF2CC"/>
              </a:highlight>
              <a:latin typeface="Roboto Mono"/>
              <a:ea typeface="Roboto Mono"/>
              <a:cs typeface="Roboto Mono"/>
              <a:sym typeface="Roboto Mono"/>
            </a:endParaRPr>
          </a:p>
          <a:p>
            <a:pPr indent="457200" lvl="0" marL="0" rtl="0" algn="l">
              <a:spcBef>
                <a:spcPts val="0"/>
              </a:spcBef>
              <a:spcAft>
                <a:spcPts val="0"/>
              </a:spcAft>
              <a:buNone/>
            </a:pPr>
            <a:r>
              <a:rPr b="1" lang="en" sz="1800">
                <a:solidFill>
                  <a:srgbClr val="0000FF"/>
                </a:solidFill>
                <a:highlight>
                  <a:srgbClr val="F4CCCC"/>
                </a:highlight>
                <a:latin typeface="Roboto Mono"/>
                <a:ea typeface="Roboto Mono"/>
                <a:cs typeface="Roboto Mono"/>
                <a:sym typeface="Roboto Mono"/>
              </a:rPr>
              <a:t>FROM </a:t>
            </a:r>
            <a:r>
              <a:rPr lang="en" sz="1800">
                <a:highlight>
                  <a:srgbClr val="F4CCCC"/>
                </a:highlight>
                <a:latin typeface="Roboto Mono"/>
                <a:ea typeface="Roboto Mono"/>
                <a:cs typeface="Roboto Mono"/>
                <a:sym typeface="Roboto Mono"/>
              </a:rPr>
              <a:t>movie</a:t>
            </a:r>
            <a:r>
              <a:rPr b="1" lang="en" sz="1800">
                <a:solidFill>
                  <a:srgbClr val="0000FF"/>
                </a:solidFill>
                <a:highlight>
                  <a:srgbClr val="F4CCCC"/>
                </a:highlight>
                <a:latin typeface="Roboto Mono"/>
                <a:ea typeface="Roboto Mono"/>
                <a:cs typeface="Roboto Mono"/>
                <a:sym typeface="Roboto Mono"/>
              </a:rPr>
              <a:t> </a:t>
            </a:r>
            <a:r>
              <a:rPr lang="en" sz="1800">
                <a:highlight>
                  <a:srgbClr val="F4CCCC"/>
                </a:highlight>
                <a:latin typeface="Roboto Mono"/>
                <a:ea typeface="Roboto Mono"/>
                <a:cs typeface="Roboto Mono"/>
                <a:sym typeface="Roboto Mono"/>
              </a:rPr>
              <a:t>m</a:t>
            </a:r>
            <a:r>
              <a:rPr b="1" lang="en" sz="1800">
                <a:solidFill>
                  <a:srgbClr val="0000FF"/>
                </a:solidFill>
                <a:highlight>
                  <a:srgbClr val="F4CCCC"/>
                </a:highlight>
                <a:latin typeface="Roboto Mono"/>
                <a:ea typeface="Roboto Mono"/>
                <a:cs typeface="Roboto Mono"/>
                <a:sym typeface="Roboto Mono"/>
              </a:rPr>
              <a:t> </a:t>
            </a:r>
            <a:endParaRPr b="1" sz="1800">
              <a:solidFill>
                <a:srgbClr val="0000FF"/>
              </a:solidFill>
              <a:highlight>
                <a:srgbClr val="F4CCCC"/>
              </a:highlight>
              <a:latin typeface="Roboto Mono"/>
              <a:ea typeface="Roboto Mono"/>
              <a:cs typeface="Roboto Mono"/>
              <a:sym typeface="Roboto Mono"/>
            </a:endParaRPr>
          </a:p>
          <a:p>
            <a:pPr indent="457200" lvl="0" marL="0" rtl="0" algn="l">
              <a:spcBef>
                <a:spcPts val="0"/>
              </a:spcBef>
              <a:spcAft>
                <a:spcPts val="0"/>
              </a:spcAft>
              <a:buNone/>
            </a:pPr>
            <a:r>
              <a:rPr b="1" lang="en" sz="1800">
                <a:solidFill>
                  <a:srgbClr val="0000FF"/>
                </a:solidFill>
                <a:highlight>
                  <a:srgbClr val="D9D2E9"/>
                </a:highlight>
                <a:latin typeface="Roboto Mono"/>
                <a:ea typeface="Roboto Mono"/>
                <a:cs typeface="Roboto Mono"/>
                <a:sym typeface="Roboto Mono"/>
              </a:rPr>
              <a:t>INNER JOIN </a:t>
            </a:r>
            <a:r>
              <a:rPr lang="en" sz="1800">
                <a:highlight>
                  <a:srgbClr val="D9D2E9"/>
                </a:highlight>
                <a:latin typeface="Roboto Mono"/>
                <a:ea typeface="Roboto Mono"/>
                <a:cs typeface="Roboto Mono"/>
                <a:sym typeface="Roboto Mono"/>
              </a:rPr>
              <a:t>movie_director</a:t>
            </a:r>
            <a:r>
              <a:rPr b="1" lang="en" sz="1800">
                <a:solidFill>
                  <a:srgbClr val="0000FF"/>
                </a:solidFill>
                <a:highlight>
                  <a:srgbClr val="D9D2E9"/>
                </a:highlight>
                <a:latin typeface="Roboto Mono"/>
                <a:ea typeface="Roboto Mono"/>
                <a:cs typeface="Roboto Mono"/>
                <a:sym typeface="Roboto Mono"/>
              </a:rPr>
              <a:t> </a:t>
            </a:r>
            <a:r>
              <a:rPr lang="en" sz="1800">
                <a:highlight>
                  <a:srgbClr val="D9D2E9"/>
                </a:highlight>
                <a:latin typeface="Roboto Mono"/>
                <a:ea typeface="Roboto Mono"/>
                <a:cs typeface="Roboto Mono"/>
                <a:sym typeface="Roboto Mono"/>
              </a:rPr>
              <a:t>md</a:t>
            </a:r>
            <a:r>
              <a:rPr b="1" lang="en" sz="1800">
                <a:solidFill>
                  <a:srgbClr val="0000FF"/>
                </a:solidFill>
                <a:latin typeface="Roboto Mono"/>
                <a:ea typeface="Roboto Mono"/>
                <a:cs typeface="Roboto Mono"/>
                <a:sym typeface="Roboto Mono"/>
              </a:rPr>
              <a:t> </a:t>
            </a:r>
            <a:r>
              <a:rPr b="1" lang="en" sz="1800">
                <a:solidFill>
                  <a:srgbClr val="0000FF"/>
                </a:solidFill>
                <a:latin typeface="Roboto Mono"/>
                <a:ea typeface="Roboto Mono"/>
                <a:cs typeface="Roboto Mono"/>
                <a:sym typeface="Roboto Mono"/>
              </a:rPr>
              <a:t>ON </a:t>
            </a:r>
            <a:r>
              <a:rPr lang="en" sz="1800">
                <a:highlight>
                  <a:srgbClr val="F4CCCC"/>
                </a:highlight>
                <a:latin typeface="Roboto Mono"/>
                <a:ea typeface="Roboto Mono"/>
                <a:cs typeface="Roboto Mono"/>
                <a:sym typeface="Roboto Mono"/>
              </a:rPr>
              <a:t>m</a:t>
            </a:r>
            <a:r>
              <a:rPr lang="en" sz="1800">
                <a:latin typeface="Roboto Mono"/>
                <a:ea typeface="Roboto Mono"/>
                <a:cs typeface="Roboto Mono"/>
                <a:sym typeface="Roboto Mono"/>
              </a:rPr>
              <a:t>.movie_id = </a:t>
            </a:r>
            <a:r>
              <a:rPr lang="en" sz="1800">
                <a:highlight>
                  <a:srgbClr val="D9D2E9"/>
                </a:highlight>
                <a:latin typeface="Roboto Mono"/>
                <a:ea typeface="Roboto Mono"/>
                <a:cs typeface="Roboto Mono"/>
                <a:sym typeface="Roboto Mono"/>
              </a:rPr>
              <a:t>md</a:t>
            </a:r>
            <a:r>
              <a:rPr lang="en" sz="1800">
                <a:latin typeface="Roboto Mono"/>
                <a:ea typeface="Roboto Mono"/>
                <a:cs typeface="Roboto Mono"/>
                <a:sym typeface="Roboto Mono"/>
              </a:rPr>
              <a:t>.movie_id</a:t>
            </a:r>
            <a:endParaRPr sz="1800">
              <a:latin typeface="Roboto Mono"/>
              <a:ea typeface="Roboto Mono"/>
              <a:cs typeface="Roboto Mono"/>
              <a:sym typeface="Roboto Mono"/>
            </a:endParaRPr>
          </a:p>
          <a:p>
            <a:pPr indent="457200" lvl="0" marL="0" rtl="0" algn="l">
              <a:spcBef>
                <a:spcPts val="0"/>
              </a:spcBef>
              <a:spcAft>
                <a:spcPts val="0"/>
              </a:spcAft>
              <a:buNone/>
            </a:pPr>
            <a:r>
              <a:rPr b="1" lang="en" sz="1800">
                <a:solidFill>
                  <a:srgbClr val="0000FF"/>
                </a:solidFill>
                <a:highlight>
                  <a:srgbClr val="CFE2F3"/>
                </a:highlight>
                <a:latin typeface="Roboto Mono"/>
                <a:ea typeface="Roboto Mono"/>
                <a:cs typeface="Roboto Mono"/>
                <a:sym typeface="Roboto Mono"/>
              </a:rPr>
              <a:t>LEFT JOIN </a:t>
            </a:r>
            <a:r>
              <a:rPr lang="en" sz="1800">
                <a:highlight>
                  <a:srgbClr val="CFE2F3"/>
                </a:highlight>
                <a:latin typeface="Roboto Mono"/>
                <a:ea typeface="Roboto Mono"/>
                <a:cs typeface="Roboto Mono"/>
                <a:sym typeface="Roboto Mono"/>
              </a:rPr>
              <a:t>director</a:t>
            </a:r>
            <a:r>
              <a:rPr b="1" lang="en" sz="1800">
                <a:solidFill>
                  <a:srgbClr val="0000FF"/>
                </a:solidFill>
                <a:highlight>
                  <a:srgbClr val="CFE2F3"/>
                </a:highlight>
                <a:latin typeface="Roboto Mono"/>
                <a:ea typeface="Roboto Mono"/>
                <a:cs typeface="Roboto Mono"/>
                <a:sym typeface="Roboto Mono"/>
              </a:rPr>
              <a:t> </a:t>
            </a:r>
            <a:r>
              <a:rPr lang="en" sz="1800">
                <a:highlight>
                  <a:srgbClr val="CFE2F3"/>
                </a:highlight>
                <a:latin typeface="Roboto Mono"/>
                <a:ea typeface="Roboto Mono"/>
                <a:cs typeface="Roboto Mono"/>
                <a:sym typeface="Roboto Mono"/>
              </a:rPr>
              <a:t>d</a:t>
            </a:r>
            <a:r>
              <a:rPr b="1" lang="en" sz="1800">
                <a:solidFill>
                  <a:srgbClr val="0000FF"/>
                </a:solidFill>
                <a:latin typeface="Roboto Mono"/>
                <a:ea typeface="Roboto Mono"/>
                <a:cs typeface="Roboto Mono"/>
                <a:sym typeface="Roboto Mono"/>
              </a:rPr>
              <a:t> ON </a:t>
            </a:r>
            <a:r>
              <a:rPr lang="en" sz="1800">
                <a:highlight>
                  <a:srgbClr val="D9D2E9"/>
                </a:highlight>
                <a:latin typeface="Roboto Mono"/>
                <a:ea typeface="Roboto Mono"/>
                <a:cs typeface="Roboto Mono"/>
                <a:sym typeface="Roboto Mono"/>
              </a:rPr>
              <a:t>md</a:t>
            </a:r>
            <a:r>
              <a:rPr lang="en" sz="1800">
                <a:latin typeface="Roboto Mono"/>
                <a:ea typeface="Roboto Mono"/>
                <a:cs typeface="Roboto Mono"/>
                <a:sym typeface="Roboto Mono"/>
              </a:rPr>
              <a:t>.director_id = </a:t>
            </a:r>
            <a:r>
              <a:rPr lang="en" sz="1800">
                <a:highlight>
                  <a:srgbClr val="CFE2F3"/>
                </a:highlight>
                <a:latin typeface="Roboto Mono"/>
                <a:ea typeface="Roboto Mono"/>
                <a:cs typeface="Roboto Mono"/>
                <a:sym typeface="Roboto Mono"/>
              </a:rPr>
              <a:t>d</a:t>
            </a:r>
            <a:r>
              <a:rPr lang="en" sz="1800">
                <a:latin typeface="Roboto Mono"/>
                <a:ea typeface="Roboto Mono"/>
                <a:cs typeface="Roboto Mono"/>
                <a:sym typeface="Roboto Mono"/>
              </a:rPr>
              <a:t>.director_id</a:t>
            </a:r>
            <a:endParaRPr b="1" sz="1800">
              <a:solidFill>
                <a:srgbClr val="0000FF"/>
              </a:solidFill>
              <a:latin typeface="Roboto Mono"/>
              <a:ea typeface="Roboto Mono"/>
              <a:cs typeface="Roboto Mono"/>
              <a:sym typeface="Roboto Mono"/>
            </a:endParaRPr>
          </a:p>
          <a:p>
            <a:pPr indent="457200" lvl="0" marL="0" rtl="0" algn="l">
              <a:spcBef>
                <a:spcPts val="0"/>
              </a:spcBef>
              <a:spcAft>
                <a:spcPts val="0"/>
              </a:spcAft>
              <a:buNone/>
            </a:pPr>
            <a:r>
              <a:rPr b="1" lang="en" sz="1800">
                <a:solidFill>
                  <a:srgbClr val="0000FF"/>
                </a:solidFill>
                <a:highlight>
                  <a:srgbClr val="FFF2CC"/>
                </a:highlight>
                <a:latin typeface="Roboto Mono"/>
                <a:ea typeface="Roboto Mono"/>
                <a:cs typeface="Roboto Mono"/>
                <a:sym typeface="Roboto Mono"/>
              </a:rPr>
              <a:t>WHERE DATE</a:t>
            </a:r>
            <a:r>
              <a:rPr lang="en" sz="1800">
                <a:highlight>
                  <a:srgbClr val="FFF2CC"/>
                </a:highlight>
                <a:latin typeface="Roboto Mono"/>
                <a:ea typeface="Roboto Mono"/>
                <a:cs typeface="Roboto Mono"/>
                <a:sym typeface="Roboto Mono"/>
              </a:rPr>
              <a:t>(m.release_date) &gt;</a:t>
            </a:r>
            <a:r>
              <a:rPr b="1" lang="en" sz="1800">
                <a:solidFill>
                  <a:srgbClr val="0000FF"/>
                </a:solidFill>
                <a:highlight>
                  <a:srgbClr val="FFF2CC"/>
                </a:highlight>
                <a:latin typeface="Roboto Mono"/>
                <a:ea typeface="Roboto Mono"/>
                <a:cs typeface="Roboto Mono"/>
                <a:sym typeface="Roboto Mono"/>
              </a:rPr>
              <a:t> NOW</a:t>
            </a:r>
            <a:r>
              <a:rPr lang="en" sz="1800">
                <a:highlight>
                  <a:srgbClr val="FFF2CC"/>
                </a:highlight>
                <a:latin typeface="Roboto Mono"/>
                <a:ea typeface="Roboto Mono"/>
                <a:cs typeface="Roboto Mono"/>
                <a:sym typeface="Roboto Mono"/>
              </a:rPr>
              <a:t>();</a:t>
            </a:r>
            <a:endParaRPr b="1" sz="1800">
              <a:solidFill>
                <a:srgbClr val="0000FF"/>
              </a:solidFill>
              <a:highlight>
                <a:srgbClr val="FFF2CC"/>
              </a:highlight>
              <a:latin typeface="Roboto Mono"/>
              <a:ea typeface="Roboto Mono"/>
              <a:cs typeface="Roboto Mono"/>
              <a:sym typeface="Roboto Mono"/>
            </a:endParaRPr>
          </a:p>
        </p:txBody>
      </p:sp>
      <p:sp>
        <p:nvSpPr>
          <p:cNvPr id="92" name="Google Shape;92;p16"/>
          <p:cNvSpPr txBox="1"/>
          <p:nvPr/>
        </p:nvSpPr>
        <p:spPr>
          <a:xfrm>
            <a:off x="311700" y="147942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FF"/>
                </a:solidFill>
                <a:latin typeface="Roboto Mono"/>
                <a:ea typeface="Roboto Mono"/>
                <a:cs typeface="Roboto Mono"/>
                <a:sym typeface="Roboto Mono"/>
              </a:rPr>
              <a:t>CREATE VIEW </a:t>
            </a:r>
            <a:r>
              <a:rPr lang="en" sz="1800">
                <a:solidFill>
                  <a:schemeClr val="dk1"/>
                </a:solidFill>
                <a:latin typeface="Roboto Mono"/>
                <a:ea typeface="Roboto Mono"/>
                <a:cs typeface="Roboto Mono"/>
                <a:sym typeface="Roboto Mono"/>
              </a:rPr>
              <a:t>movie_coming_soon</a:t>
            </a:r>
            <a:r>
              <a:rPr b="1" lang="en" sz="1800">
                <a:solidFill>
                  <a:srgbClr val="0000FF"/>
                </a:solidFill>
                <a:latin typeface="Roboto Mono"/>
                <a:ea typeface="Roboto Mono"/>
                <a:cs typeface="Roboto Mono"/>
                <a:sym typeface="Roboto Mono"/>
              </a:rPr>
              <a:t> AS</a:t>
            </a:r>
            <a:endParaRPr b="1" sz="1800">
              <a:solidFill>
                <a:srgbClr val="0000FF"/>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SELECT View</a:t>
            </a:r>
            <a:endParaRPr b="1" baseline="30000"/>
          </a:p>
        </p:txBody>
      </p:sp>
      <p:sp>
        <p:nvSpPr>
          <p:cNvPr id="98" name="Google Shape;98;p17"/>
          <p:cNvSpPr txBox="1"/>
          <p:nvPr/>
        </p:nvSpPr>
        <p:spPr>
          <a:xfrm>
            <a:off x="311700" y="1017725"/>
            <a:ext cx="852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Example: Select view of all movies coming soon, or movies coming soon in 2024</a:t>
            </a:r>
            <a:endParaRPr sz="1800">
              <a:solidFill>
                <a:schemeClr val="dk1"/>
              </a:solidFill>
            </a:endParaRPr>
          </a:p>
        </p:txBody>
      </p:sp>
      <p:sp>
        <p:nvSpPr>
          <p:cNvPr id="99" name="Google Shape;99;p17"/>
          <p:cNvSpPr txBox="1"/>
          <p:nvPr/>
        </p:nvSpPr>
        <p:spPr>
          <a:xfrm>
            <a:off x="311700" y="147942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FF"/>
                </a:solidFill>
                <a:latin typeface="Roboto Mono"/>
                <a:ea typeface="Roboto Mono"/>
                <a:cs typeface="Roboto Mono"/>
                <a:sym typeface="Roboto Mono"/>
              </a:rPr>
              <a:t>SELECT </a:t>
            </a:r>
            <a:r>
              <a:rPr lang="en" sz="1800">
                <a:solidFill>
                  <a:schemeClr val="dk1"/>
                </a:solidFill>
                <a:latin typeface="Roboto Mono"/>
                <a:ea typeface="Roboto Mono"/>
                <a:cs typeface="Roboto Mono"/>
                <a:sym typeface="Roboto Mono"/>
              </a:rPr>
              <a:t>*</a:t>
            </a:r>
            <a:r>
              <a:rPr b="1" lang="en" sz="1800">
                <a:solidFill>
                  <a:srgbClr val="0000FF"/>
                </a:solidFill>
                <a:latin typeface="Roboto Mono"/>
                <a:ea typeface="Roboto Mono"/>
                <a:cs typeface="Roboto Mono"/>
                <a:sym typeface="Roboto Mono"/>
              </a:rPr>
              <a:t> FROM</a:t>
            </a:r>
            <a:r>
              <a:rPr b="1" lang="en" sz="1800">
                <a:solidFill>
                  <a:srgbClr val="0000FF"/>
                </a:solidFill>
                <a:latin typeface="Roboto Mono"/>
                <a:ea typeface="Roboto Mono"/>
                <a:cs typeface="Roboto Mono"/>
                <a:sym typeface="Roboto Mono"/>
              </a:rPr>
              <a:t> </a:t>
            </a:r>
            <a:r>
              <a:rPr lang="en" sz="1800">
                <a:solidFill>
                  <a:schemeClr val="dk1"/>
                </a:solidFill>
                <a:latin typeface="Roboto Mono"/>
                <a:ea typeface="Roboto Mono"/>
                <a:cs typeface="Roboto Mono"/>
                <a:sym typeface="Roboto Mono"/>
              </a:rPr>
              <a:t>movie_coming_so</a:t>
            </a:r>
            <a:r>
              <a:rPr lang="en" sz="1800">
                <a:solidFill>
                  <a:schemeClr val="dk1"/>
                </a:solidFill>
                <a:latin typeface="Roboto Mono"/>
                <a:ea typeface="Roboto Mono"/>
                <a:cs typeface="Roboto Mono"/>
                <a:sym typeface="Roboto Mono"/>
              </a:rPr>
              <a:t>on;</a:t>
            </a:r>
            <a:endParaRPr b="1" sz="1800">
              <a:solidFill>
                <a:srgbClr val="0000FF"/>
              </a:solidFill>
              <a:latin typeface="Roboto Mono"/>
              <a:ea typeface="Roboto Mono"/>
              <a:cs typeface="Roboto Mono"/>
              <a:sym typeface="Roboto Mono"/>
            </a:endParaRPr>
          </a:p>
        </p:txBody>
      </p:sp>
      <p:sp>
        <p:nvSpPr>
          <p:cNvPr id="100" name="Google Shape;100;p17"/>
          <p:cNvSpPr txBox="1"/>
          <p:nvPr/>
        </p:nvSpPr>
        <p:spPr>
          <a:xfrm>
            <a:off x="311700" y="194112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FF"/>
                </a:solidFill>
                <a:latin typeface="Roboto Mono"/>
                <a:ea typeface="Roboto Mono"/>
                <a:cs typeface="Roboto Mono"/>
                <a:sym typeface="Roboto Mono"/>
              </a:rPr>
              <a:t>SELECT </a:t>
            </a:r>
            <a:r>
              <a:rPr lang="en" sz="1800">
                <a:solidFill>
                  <a:schemeClr val="dk1"/>
                </a:solidFill>
                <a:latin typeface="Roboto Mono"/>
                <a:ea typeface="Roboto Mono"/>
                <a:cs typeface="Roboto Mono"/>
                <a:sym typeface="Roboto Mono"/>
              </a:rPr>
              <a:t>*</a:t>
            </a:r>
            <a:r>
              <a:rPr b="1" lang="en" sz="1800">
                <a:solidFill>
                  <a:srgbClr val="0000FF"/>
                </a:solidFill>
                <a:latin typeface="Roboto Mono"/>
                <a:ea typeface="Roboto Mono"/>
                <a:cs typeface="Roboto Mono"/>
                <a:sym typeface="Roboto Mono"/>
              </a:rPr>
              <a:t> FROM </a:t>
            </a:r>
            <a:r>
              <a:rPr lang="en" sz="1800">
                <a:solidFill>
                  <a:schemeClr val="dk1"/>
                </a:solidFill>
                <a:latin typeface="Roboto Mono"/>
                <a:ea typeface="Roboto Mono"/>
                <a:cs typeface="Roboto Mono"/>
                <a:sym typeface="Roboto Mono"/>
              </a:rPr>
              <a:t>movie_coming_soon</a:t>
            </a:r>
            <a:endParaRPr sz="1800">
              <a:solidFill>
                <a:schemeClr val="dk1"/>
              </a:solidFill>
              <a:latin typeface="Roboto Mono"/>
              <a:ea typeface="Roboto Mono"/>
              <a:cs typeface="Roboto Mono"/>
              <a:sym typeface="Roboto Mono"/>
            </a:endParaRPr>
          </a:p>
          <a:p>
            <a:pPr indent="457200" lvl="0" marL="0" marR="0" rtl="0" algn="l">
              <a:lnSpc>
                <a:spcPct val="100000"/>
              </a:lnSpc>
              <a:spcBef>
                <a:spcPts val="0"/>
              </a:spcBef>
              <a:spcAft>
                <a:spcPts val="0"/>
              </a:spcAft>
              <a:buNone/>
            </a:pPr>
            <a:r>
              <a:rPr b="1" lang="en" sz="1800">
                <a:solidFill>
                  <a:srgbClr val="0000FF"/>
                </a:solidFill>
                <a:latin typeface="Roboto Mono"/>
                <a:ea typeface="Roboto Mono"/>
                <a:cs typeface="Roboto Mono"/>
                <a:sym typeface="Roboto Mono"/>
              </a:rPr>
              <a:t>WHERE</a:t>
            </a:r>
            <a:r>
              <a:rPr lang="en" sz="1800">
                <a:solidFill>
                  <a:schemeClr val="dk1"/>
                </a:solidFill>
                <a:latin typeface="Roboto Mono"/>
                <a:ea typeface="Roboto Mono"/>
                <a:cs typeface="Roboto Mono"/>
                <a:sym typeface="Roboto Mono"/>
              </a:rPr>
              <a:t> release_date </a:t>
            </a:r>
            <a:r>
              <a:rPr b="1" lang="en" sz="1800">
                <a:solidFill>
                  <a:srgbClr val="0000FF"/>
                </a:solidFill>
                <a:latin typeface="Roboto Mono"/>
                <a:ea typeface="Roboto Mono"/>
                <a:cs typeface="Roboto Mono"/>
                <a:sym typeface="Roboto Mono"/>
              </a:rPr>
              <a:t>LIKE</a:t>
            </a:r>
            <a:r>
              <a:rPr lang="en" sz="1800">
                <a:solidFill>
                  <a:schemeClr val="dk1"/>
                </a:solidFill>
                <a:latin typeface="Roboto Mono"/>
                <a:ea typeface="Roboto Mono"/>
                <a:cs typeface="Roboto Mono"/>
                <a:sym typeface="Roboto Mono"/>
              </a:rPr>
              <a:t> </a:t>
            </a:r>
            <a:r>
              <a:rPr lang="en" sz="1800">
                <a:solidFill>
                  <a:srgbClr val="008000"/>
                </a:solidFill>
                <a:latin typeface="Roboto Mono"/>
                <a:ea typeface="Roboto Mono"/>
                <a:cs typeface="Roboto Mono"/>
                <a:sym typeface="Roboto Mono"/>
              </a:rPr>
              <a:t>'%2024%'</a:t>
            </a:r>
            <a:r>
              <a:rPr lang="en" sz="1800">
                <a:solidFill>
                  <a:schemeClr val="dk1"/>
                </a:solidFill>
                <a:latin typeface="Roboto Mono"/>
                <a:ea typeface="Roboto Mono"/>
                <a:cs typeface="Roboto Mono"/>
                <a:sym typeface="Roboto Mono"/>
              </a:rPr>
              <a:t>;</a:t>
            </a:r>
            <a:endParaRPr b="1" sz="1800">
              <a:solidFill>
                <a:srgbClr val="0000FF"/>
              </a:solidFill>
              <a:latin typeface="Roboto Mono"/>
              <a:ea typeface="Roboto Mono"/>
              <a:cs typeface="Roboto Mono"/>
              <a:sym typeface="Roboto Mono"/>
            </a:endParaRPr>
          </a:p>
        </p:txBody>
      </p:sp>
      <p:sp>
        <p:nvSpPr>
          <p:cNvPr id="101" name="Google Shape;101;p17"/>
          <p:cNvSpPr txBox="1"/>
          <p:nvPr/>
        </p:nvSpPr>
        <p:spPr>
          <a:xfrm>
            <a:off x="311700" y="2680025"/>
            <a:ext cx="8520600" cy="2161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Views should be </a:t>
            </a:r>
            <a:r>
              <a:rPr b="1" lang="en" sz="1800">
                <a:solidFill>
                  <a:schemeClr val="dk1"/>
                </a:solidFill>
              </a:rPr>
              <a:t>subsets of data</a:t>
            </a:r>
            <a:r>
              <a:rPr lang="en" sz="1800">
                <a:solidFill>
                  <a:schemeClr val="dk1"/>
                </a:solidFill>
              </a:rPr>
              <a:t> from other tables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a:t>
            </a:r>
            <a:r>
              <a:rPr lang="en" sz="1800">
                <a:solidFill>
                  <a:schemeClr val="dk1"/>
                </a:solidFill>
              </a:rPr>
              <a:t>ny of the select strategies can be used when querying your view:</a:t>
            </a:r>
            <a:endParaRPr sz="1800">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Aggregate functions: </a:t>
            </a:r>
            <a:r>
              <a:rPr b="1" lang="en">
                <a:solidFill>
                  <a:srgbClr val="0000FF"/>
                </a:solidFill>
                <a:latin typeface="Roboto Mono"/>
                <a:ea typeface="Roboto Mono"/>
                <a:cs typeface="Roboto Mono"/>
                <a:sym typeface="Roboto Mono"/>
              </a:rPr>
              <a:t>SUM</a:t>
            </a:r>
            <a:r>
              <a:rPr lang="en">
                <a:solidFill>
                  <a:schemeClr val="dk1"/>
                </a:solidFill>
                <a:latin typeface="Roboto Mono"/>
                <a:ea typeface="Roboto Mono"/>
                <a:cs typeface="Roboto Mono"/>
                <a:sym typeface="Roboto Mono"/>
              </a:rPr>
              <a:t>()</a:t>
            </a:r>
            <a:r>
              <a:rPr lang="en">
                <a:solidFill>
                  <a:schemeClr val="dk1"/>
                </a:solidFill>
              </a:rPr>
              <a:t>, </a:t>
            </a:r>
            <a:r>
              <a:rPr b="1" lang="en">
                <a:solidFill>
                  <a:srgbClr val="0000FF"/>
                </a:solidFill>
                <a:latin typeface="Roboto Mono"/>
                <a:ea typeface="Roboto Mono"/>
                <a:cs typeface="Roboto Mono"/>
                <a:sym typeface="Roboto Mono"/>
              </a:rPr>
              <a:t>MIN</a:t>
            </a:r>
            <a:r>
              <a:rPr lang="en">
                <a:solidFill>
                  <a:schemeClr val="dk1"/>
                </a:solidFill>
                <a:latin typeface="Roboto Mono"/>
                <a:ea typeface="Roboto Mono"/>
                <a:cs typeface="Roboto Mono"/>
                <a:sym typeface="Roboto Mono"/>
              </a:rPr>
              <a:t>()</a:t>
            </a:r>
            <a:r>
              <a:rPr lang="en">
                <a:solidFill>
                  <a:schemeClr val="dk1"/>
                </a:solidFill>
              </a:rPr>
              <a:t>, </a:t>
            </a:r>
            <a:r>
              <a:rPr b="1" lang="en">
                <a:solidFill>
                  <a:srgbClr val="0000FF"/>
                </a:solidFill>
                <a:latin typeface="Roboto Mono"/>
                <a:ea typeface="Roboto Mono"/>
                <a:cs typeface="Roboto Mono"/>
                <a:sym typeface="Roboto Mono"/>
              </a:rPr>
              <a:t>MAX</a:t>
            </a:r>
            <a:r>
              <a:rPr lang="en">
                <a:solidFill>
                  <a:schemeClr val="dk1"/>
                </a:solidFill>
                <a:latin typeface="Roboto Mono"/>
                <a:ea typeface="Roboto Mono"/>
                <a:cs typeface="Roboto Mono"/>
                <a:sym typeface="Roboto Mono"/>
              </a:rPr>
              <a:t>()</a:t>
            </a:r>
            <a:r>
              <a:rPr lang="en">
                <a:solidFill>
                  <a:schemeClr val="dk1"/>
                </a:solidFill>
              </a:rPr>
              <a:t>, </a:t>
            </a:r>
            <a:r>
              <a:rPr b="1" lang="en">
                <a:solidFill>
                  <a:srgbClr val="0000FF"/>
                </a:solidFill>
                <a:latin typeface="Roboto Mono"/>
                <a:ea typeface="Roboto Mono"/>
                <a:cs typeface="Roboto Mono"/>
                <a:sym typeface="Roboto Mono"/>
              </a:rPr>
              <a:t>COUNT</a:t>
            </a:r>
            <a:r>
              <a:rPr lang="en">
                <a:solidFill>
                  <a:schemeClr val="dk1"/>
                </a:solidFill>
                <a:latin typeface="Roboto Mono"/>
                <a:ea typeface="Roboto Mono"/>
                <a:cs typeface="Roboto Mono"/>
                <a:sym typeface="Roboto Mono"/>
              </a:rPr>
              <a:t>()</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Keywords: </a:t>
            </a:r>
            <a:r>
              <a:rPr b="1" lang="en">
                <a:solidFill>
                  <a:srgbClr val="0000FF"/>
                </a:solidFill>
                <a:latin typeface="Roboto Mono"/>
                <a:ea typeface="Roboto Mono"/>
                <a:cs typeface="Roboto Mono"/>
                <a:sym typeface="Roboto Mono"/>
              </a:rPr>
              <a:t>DISTINCT</a:t>
            </a:r>
            <a:r>
              <a:rPr lang="en">
                <a:solidFill>
                  <a:schemeClr val="dk1"/>
                </a:solidFill>
              </a:rPr>
              <a:t>, </a:t>
            </a:r>
            <a:r>
              <a:rPr b="1" lang="en">
                <a:solidFill>
                  <a:srgbClr val="0000FF"/>
                </a:solidFill>
                <a:latin typeface="Roboto Mono"/>
                <a:ea typeface="Roboto Mono"/>
                <a:cs typeface="Roboto Mono"/>
                <a:sym typeface="Roboto Mono"/>
              </a:rPr>
              <a:t>WHERE</a:t>
            </a:r>
            <a:r>
              <a:rPr lang="en">
                <a:solidFill>
                  <a:schemeClr val="dk1"/>
                </a:solidFill>
              </a:rPr>
              <a:t>, </a:t>
            </a:r>
            <a:r>
              <a:rPr b="1" lang="en">
                <a:solidFill>
                  <a:srgbClr val="0000FF"/>
                </a:solidFill>
                <a:latin typeface="Roboto Mono"/>
                <a:ea typeface="Roboto Mono"/>
                <a:cs typeface="Roboto Mono"/>
                <a:sym typeface="Roboto Mono"/>
              </a:rPr>
              <a:t>ORDER</a:t>
            </a:r>
            <a:r>
              <a:rPr lang="en">
                <a:solidFill>
                  <a:schemeClr val="dk1"/>
                </a:solidFill>
              </a:rPr>
              <a:t> </a:t>
            </a:r>
            <a:r>
              <a:rPr b="1" lang="en">
                <a:solidFill>
                  <a:srgbClr val="0000FF"/>
                </a:solidFill>
                <a:latin typeface="Roboto Mono"/>
                <a:ea typeface="Roboto Mono"/>
                <a:cs typeface="Roboto Mono"/>
                <a:sym typeface="Roboto Mono"/>
              </a:rPr>
              <a:t>BY</a:t>
            </a:r>
            <a:r>
              <a:rPr lang="en">
                <a:solidFill>
                  <a:schemeClr val="dk1"/>
                </a:solidFill>
              </a:rPr>
              <a:t>, </a:t>
            </a:r>
            <a:r>
              <a:rPr b="1" lang="en">
                <a:solidFill>
                  <a:srgbClr val="0000FF"/>
                </a:solidFill>
                <a:latin typeface="Roboto Mono"/>
                <a:ea typeface="Roboto Mono"/>
                <a:cs typeface="Roboto Mono"/>
                <a:sym typeface="Roboto Mono"/>
              </a:rPr>
              <a:t>GROUP</a:t>
            </a:r>
            <a:r>
              <a:rPr lang="en">
                <a:solidFill>
                  <a:schemeClr val="dk1"/>
                </a:solidFill>
              </a:rPr>
              <a:t> </a:t>
            </a:r>
            <a:r>
              <a:rPr b="1" lang="en">
                <a:solidFill>
                  <a:srgbClr val="0000FF"/>
                </a:solidFill>
                <a:latin typeface="Roboto Mono"/>
                <a:ea typeface="Roboto Mono"/>
                <a:cs typeface="Roboto Mono"/>
                <a:sym typeface="Roboto Mono"/>
              </a:rPr>
              <a:t>BY</a:t>
            </a:r>
            <a:r>
              <a:rPr lang="en">
                <a:solidFill>
                  <a:schemeClr val="dk1"/>
                </a:solidFill>
              </a:rPr>
              <a:t>, </a:t>
            </a:r>
            <a:r>
              <a:rPr b="1" lang="en">
                <a:solidFill>
                  <a:srgbClr val="0000FF"/>
                </a:solidFill>
                <a:latin typeface="Roboto Mono"/>
                <a:ea typeface="Roboto Mono"/>
                <a:cs typeface="Roboto Mono"/>
                <a:sym typeface="Roboto Mono"/>
              </a:rPr>
              <a:t>LIMIT</a:t>
            </a:r>
            <a:r>
              <a:rPr lang="en">
                <a:solidFill>
                  <a:schemeClr val="dk1"/>
                </a:solidFill>
              </a:rPr>
              <a:t> </a:t>
            </a:r>
            <a:r>
              <a:rPr lang="en">
                <a:solidFill>
                  <a:schemeClr val="dk1"/>
                </a:solidFill>
              </a:rPr>
              <a:t>etc.</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Subqueries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These select strategies can be </a:t>
            </a:r>
            <a:r>
              <a:rPr b="1" lang="en" sz="1800">
                <a:solidFill>
                  <a:schemeClr val="dk1"/>
                </a:solidFill>
              </a:rPr>
              <a:t>useful to reduce the view result set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Just like select </a:t>
            </a:r>
            <a:r>
              <a:rPr lang="en" sz="1800">
                <a:solidFill>
                  <a:schemeClr val="dk1"/>
                </a:solidFill>
              </a:rPr>
              <a:t>statements</a:t>
            </a:r>
            <a:r>
              <a:rPr lang="en" sz="1800">
                <a:solidFill>
                  <a:schemeClr val="dk1"/>
                </a:solidFill>
              </a:rPr>
              <a:t>, specific queries of views improve query speed</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Views / Advantages</a:t>
            </a:r>
            <a:endParaRPr b="1"/>
          </a:p>
        </p:txBody>
      </p:sp>
      <p:sp>
        <p:nvSpPr>
          <p:cNvPr id="107" name="Google Shape;107;p18"/>
          <p:cNvSpPr txBox="1"/>
          <p:nvPr>
            <p:ph idx="1" type="body"/>
          </p:nvPr>
        </p:nvSpPr>
        <p:spPr>
          <a:xfrm>
            <a:off x="311700" y="1017725"/>
            <a:ext cx="8520600" cy="10989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a:solidFill>
                  <a:schemeClr val="dk1"/>
                </a:solidFill>
              </a:rPr>
              <a:t>Simplifies complex queries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Reusability: Save frequently used queries as views for easy reference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Protect data: An extra layer of security to limit or restrict data access</a:t>
            </a:r>
            <a:endParaRPr>
              <a:solidFill>
                <a:schemeClr val="dk1"/>
              </a:solidFill>
            </a:endParaRPr>
          </a:p>
        </p:txBody>
      </p:sp>
      <p:sp>
        <p:nvSpPr>
          <p:cNvPr id="108" name="Google Shape;108;p18"/>
          <p:cNvSpPr txBox="1"/>
          <p:nvPr>
            <p:ph type="title"/>
          </p:nvPr>
        </p:nvSpPr>
        <p:spPr>
          <a:xfrm>
            <a:off x="311700" y="211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Views / Limitations</a:t>
            </a:r>
            <a:endParaRPr b="1"/>
          </a:p>
        </p:txBody>
      </p:sp>
      <p:sp>
        <p:nvSpPr>
          <p:cNvPr id="109" name="Google Shape;109;p18"/>
          <p:cNvSpPr txBox="1"/>
          <p:nvPr>
            <p:ph idx="1" type="body"/>
          </p:nvPr>
        </p:nvSpPr>
        <p:spPr>
          <a:xfrm>
            <a:off x="311700" y="2689325"/>
            <a:ext cx="8520600" cy="2170200"/>
          </a:xfrm>
          <a:prstGeom prst="rect">
            <a:avLst/>
          </a:prstGeom>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Char char="●"/>
            </a:pPr>
            <a:r>
              <a:rPr b="1" lang="en">
                <a:solidFill>
                  <a:srgbClr val="0000FF"/>
                </a:solidFill>
                <a:latin typeface="Roboto Mono"/>
                <a:ea typeface="Roboto Mono"/>
                <a:cs typeface="Roboto Mono"/>
                <a:sym typeface="Roboto Mono"/>
              </a:rPr>
              <a:t>UPDATE</a:t>
            </a:r>
            <a:r>
              <a:rPr lang="en">
                <a:solidFill>
                  <a:schemeClr val="dk1"/>
                </a:solidFill>
              </a:rPr>
              <a:t>, </a:t>
            </a:r>
            <a:r>
              <a:rPr b="1" lang="en">
                <a:solidFill>
                  <a:srgbClr val="0000FF"/>
                </a:solidFill>
                <a:latin typeface="Roboto Mono"/>
                <a:ea typeface="Roboto Mono"/>
                <a:cs typeface="Roboto Mono"/>
                <a:sym typeface="Roboto Mono"/>
              </a:rPr>
              <a:t>INSERT</a:t>
            </a:r>
            <a:r>
              <a:rPr lang="en">
                <a:solidFill>
                  <a:schemeClr val="dk1"/>
                </a:solidFill>
              </a:rPr>
              <a:t> and </a:t>
            </a:r>
            <a:r>
              <a:rPr b="1" lang="en">
                <a:solidFill>
                  <a:srgbClr val="0000FF"/>
                </a:solidFill>
                <a:latin typeface="Roboto Mono"/>
                <a:ea typeface="Roboto Mono"/>
                <a:cs typeface="Roboto Mono"/>
                <a:sym typeface="Roboto Mono"/>
              </a:rPr>
              <a:t>DELETE</a:t>
            </a:r>
            <a:r>
              <a:rPr lang="en">
                <a:solidFill>
                  <a:schemeClr val="dk1"/>
                </a:solidFill>
              </a:rPr>
              <a:t> </a:t>
            </a:r>
            <a:r>
              <a:rPr lang="en">
                <a:solidFill>
                  <a:schemeClr val="dk1"/>
                </a:solidFill>
              </a:rPr>
              <a:t>can be used with some views but not recommended</a:t>
            </a:r>
            <a:endParaRPr>
              <a:solidFill>
                <a:schemeClr val="dk1"/>
              </a:solidFill>
            </a:endParaRPr>
          </a:p>
          <a:p>
            <a:pPr indent="-342900" lvl="0" marL="457200" marR="0" rtl="0" algn="l">
              <a:lnSpc>
                <a:spcPct val="115000"/>
              </a:lnSpc>
              <a:spcBef>
                <a:spcPts val="0"/>
              </a:spcBef>
              <a:spcAft>
                <a:spcPts val="0"/>
              </a:spcAft>
              <a:buClr>
                <a:schemeClr val="dk1"/>
              </a:buClr>
              <a:buSzPts val="1800"/>
              <a:buChar char="●"/>
            </a:pPr>
            <a:r>
              <a:rPr lang="en">
                <a:solidFill>
                  <a:schemeClr val="dk1"/>
                </a:solidFill>
              </a:rPr>
              <a:t>It is sometimes recommended to </a:t>
            </a:r>
            <a:r>
              <a:rPr i="1" lang="en">
                <a:solidFill>
                  <a:schemeClr val="dk1"/>
                </a:solidFill>
              </a:rPr>
              <a:t>not </a:t>
            </a:r>
            <a:r>
              <a:rPr lang="en">
                <a:solidFill>
                  <a:schemeClr val="dk1"/>
                </a:solidFill>
              </a:rPr>
              <a:t>use aggregate functions, </a:t>
            </a:r>
            <a:r>
              <a:rPr b="1" lang="en">
                <a:solidFill>
                  <a:srgbClr val="0000FF"/>
                </a:solidFill>
                <a:latin typeface="Roboto Mono"/>
                <a:ea typeface="Roboto Mono"/>
                <a:cs typeface="Roboto Mono"/>
                <a:sym typeface="Roboto Mono"/>
              </a:rPr>
              <a:t>GROUP BY</a:t>
            </a:r>
            <a:r>
              <a:rPr lang="en">
                <a:solidFill>
                  <a:schemeClr val="dk1"/>
                </a:solidFill>
              </a:rPr>
              <a:t>, </a:t>
            </a:r>
            <a:r>
              <a:rPr b="1" lang="en">
                <a:solidFill>
                  <a:srgbClr val="0000FF"/>
                </a:solidFill>
                <a:latin typeface="Roboto Mono"/>
                <a:ea typeface="Roboto Mono"/>
                <a:cs typeface="Roboto Mono"/>
                <a:sym typeface="Roboto Mono"/>
              </a:rPr>
              <a:t>HAVING</a:t>
            </a:r>
            <a:r>
              <a:rPr lang="en">
                <a:solidFill>
                  <a:schemeClr val="dk1"/>
                </a:solidFill>
              </a:rPr>
              <a:t>, and </a:t>
            </a:r>
            <a:r>
              <a:rPr b="1" lang="en">
                <a:solidFill>
                  <a:srgbClr val="0000FF"/>
                </a:solidFill>
                <a:latin typeface="Roboto Mono"/>
                <a:ea typeface="Roboto Mono"/>
                <a:cs typeface="Roboto Mono"/>
                <a:sym typeface="Roboto Mono"/>
              </a:rPr>
              <a:t>DISTINCT</a:t>
            </a:r>
            <a:r>
              <a:rPr lang="en">
                <a:solidFill>
                  <a:schemeClr val="dk1"/>
                </a:solidFill>
              </a:rPr>
              <a:t> with views for these reasons:</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Performance issues: High resource consumption &amp; Inefficiencies without indexes</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Maintenance complexity: Difficult to debug and update</a:t>
            </a:r>
            <a:endParaRPr>
              <a:solidFill>
                <a:schemeClr val="dk1"/>
              </a:solidFill>
            </a:endParaRPr>
          </a:p>
          <a:p>
            <a:pPr indent="-317500" lvl="1" marL="914400" marR="0" rtl="0" algn="l">
              <a:lnSpc>
                <a:spcPct val="115000"/>
              </a:lnSpc>
              <a:spcBef>
                <a:spcPts val="0"/>
              </a:spcBef>
              <a:spcAft>
                <a:spcPts val="0"/>
              </a:spcAft>
              <a:buClr>
                <a:schemeClr val="dk1"/>
              </a:buClr>
              <a:buSzPts val="1400"/>
              <a:buChar char="○"/>
            </a:pPr>
            <a:r>
              <a:rPr lang="en">
                <a:solidFill>
                  <a:schemeClr val="dk1"/>
                </a:solidFill>
              </a:rPr>
              <a:t>Limiting the flexibility of queries to the view</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ALTER </a:t>
            </a:r>
            <a:r>
              <a:rPr b="1" lang="en"/>
              <a:t>VIEW</a:t>
            </a:r>
            <a:endParaRPr b="1"/>
          </a:p>
        </p:txBody>
      </p:sp>
      <p:sp>
        <p:nvSpPr>
          <p:cNvPr id="115" name="Google Shape;115;p19"/>
          <p:cNvSpPr txBox="1"/>
          <p:nvPr>
            <p:ph idx="1" type="body"/>
          </p:nvPr>
        </p:nvSpPr>
        <p:spPr>
          <a:xfrm>
            <a:off x="871525" y="1479425"/>
            <a:ext cx="7960800" cy="12930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dk1"/>
                </a:solidFill>
              </a:rPr>
              <a:t>Syntax</a:t>
            </a:r>
            <a:endParaRPr b="1">
              <a:solidFill>
                <a:schemeClr val="dk1"/>
              </a:solidFill>
            </a:endParaRPr>
          </a:p>
          <a:p>
            <a:pPr indent="457200" lvl="0" marL="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ALTER</a:t>
            </a:r>
            <a:r>
              <a:rPr b="1" lang="en">
                <a:solidFill>
                  <a:srgbClr val="0000FF"/>
                </a:solidFill>
                <a:latin typeface="Roboto Mono"/>
                <a:ea typeface="Roboto Mono"/>
                <a:cs typeface="Roboto Mono"/>
                <a:sym typeface="Roboto Mono"/>
              </a:rPr>
              <a:t> VIEW </a:t>
            </a:r>
            <a:r>
              <a:rPr i="1" lang="en">
                <a:solidFill>
                  <a:schemeClr val="dk1"/>
                </a:solidFill>
                <a:latin typeface="Roboto Mono"/>
                <a:ea typeface="Roboto Mono"/>
                <a:cs typeface="Roboto Mono"/>
                <a:sym typeface="Roboto Mono"/>
              </a:rPr>
              <a:t>view_name</a:t>
            </a:r>
            <a:r>
              <a:rPr b="1" i="1" lang="en">
                <a:solidFill>
                  <a:srgbClr val="0000FF"/>
                </a:solidFill>
                <a:latin typeface="Roboto Mono"/>
                <a:ea typeface="Roboto Mono"/>
                <a:cs typeface="Roboto Mono"/>
                <a:sym typeface="Roboto Mono"/>
              </a:rPr>
              <a:t> </a:t>
            </a:r>
            <a:r>
              <a:rPr b="1" lang="en">
                <a:solidFill>
                  <a:srgbClr val="0000FF"/>
                </a:solidFill>
                <a:latin typeface="Roboto Mono"/>
                <a:ea typeface="Roboto Mono"/>
                <a:cs typeface="Roboto Mono"/>
                <a:sym typeface="Roboto Mono"/>
              </a:rPr>
              <a:t>AS</a:t>
            </a:r>
            <a:endParaRPr b="1">
              <a:solidFill>
                <a:srgbClr val="0000FF"/>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SELECT </a:t>
            </a:r>
            <a:r>
              <a:rPr i="1" lang="en">
                <a:solidFill>
                  <a:schemeClr val="dk1"/>
                </a:solidFill>
                <a:latin typeface="Roboto Mono"/>
                <a:ea typeface="Roboto Mono"/>
                <a:cs typeface="Roboto Mono"/>
                <a:sym typeface="Roboto Mono"/>
              </a:rPr>
              <a:t>column1, column2, ... </a:t>
            </a:r>
            <a:endParaRPr i="1">
              <a:solidFill>
                <a:schemeClr val="dk1"/>
              </a:solidFill>
              <a:latin typeface="Roboto Mono"/>
              <a:ea typeface="Roboto Mono"/>
              <a:cs typeface="Roboto Mono"/>
              <a:sym typeface="Roboto Mono"/>
            </a:endParaRPr>
          </a:p>
          <a:p>
            <a:pPr indent="457200" lvl="0" marL="45720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FROM </a:t>
            </a:r>
            <a:r>
              <a:rPr i="1" lang="en">
                <a:solidFill>
                  <a:schemeClr val="dk1"/>
                </a:solidFill>
                <a:latin typeface="Roboto Mono"/>
                <a:ea typeface="Roboto Mono"/>
                <a:cs typeface="Roboto Mono"/>
                <a:sym typeface="Roboto Mono"/>
              </a:rPr>
              <a:t>table_name </a:t>
            </a:r>
            <a:r>
              <a:rPr b="1" lang="en">
                <a:solidFill>
                  <a:srgbClr val="0000FF"/>
                </a:solidFill>
                <a:latin typeface="Roboto Mono"/>
                <a:ea typeface="Roboto Mono"/>
                <a:cs typeface="Roboto Mono"/>
                <a:sym typeface="Roboto Mono"/>
              </a:rPr>
              <a:t>WHERE </a:t>
            </a:r>
            <a:r>
              <a:rPr i="1" lang="en">
                <a:solidFill>
                  <a:schemeClr val="dk1"/>
                </a:solidFill>
                <a:latin typeface="Roboto Mono"/>
                <a:ea typeface="Roboto Mono"/>
                <a:cs typeface="Roboto Mono"/>
                <a:sym typeface="Roboto Mono"/>
              </a:rPr>
              <a:t>condition;</a:t>
            </a:r>
            <a:endParaRPr b="1">
              <a:solidFill>
                <a:srgbClr val="0000FF"/>
              </a:solidFill>
              <a:latin typeface="Roboto Mono"/>
              <a:ea typeface="Roboto Mono"/>
              <a:cs typeface="Roboto Mono"/>
              <a:sym typeface="Roboto Mono"/>
            </a:endParaRPr>
          </a:p>
        </p:txBody>
      </p:sp>
      <p:sp>
        <p:nvSpPr>
          <p:cNvPr id="116" name="Google Shape;116;p19"/>
          <p:cNvSpPr txBox="1"/>
          <p:nvPr/>
        </p:nvSpPr>
        <p:spPr>
          <a:xfrm>
            <a:off x="311700" y="1017725"/>
            <a:ext cx="8520600" cy="461700"/>
          </a:xfrm>
          <a:prstGeom prst="rect">
            <a:avLst/>
          </a:prstGeom>
          <a:noFill/>
          <a:ln>
            <a:noFill/>
          </a:ln>
        </p:spPr>
        <p:txBody>
          <a:bodyPr anchorCtr="0" anchor="ctr" bIns="91425" lIns="91425" spcFirstLastPara="1" rIns="91425" wrap="square" tIns="91425">
            <a:spAutoFit/>
          </a:bodyPr>
          <a:lstStyle/>
          <a:p>
            <a:pPr indent="-342900" lvl="0" marL="457200" marR="0" rtl="0" algn="l">
              <a:lnSpc>
                <a:spcPct val="100000"/>
              </a:lnSpc>
              <a:spcBef>
                <a:spcPts val="0"/>
              </a:spcBef>
              <a:spcAft>
                <a:spcPts val="0"/>
              </a:spcAft>
              <a:buSzPts val="1800"/>
              <a:buChar char="●"/>
            </a:pPr>
            <a:r>
              <a:rPr lang="en" sz="1800">
                <a:solidFill>
                  <a:schemeClr val="dk1"/>
                </a:solidFill>
              </a:rPr>
              <a:t>A view can use </a:t>
            </a:r>
            <a:r>
              <a:rPr b="1" lang="en" sz="1800">
                <a:solidFill>
                  <a:srgbClr val="0000FF"/>
                </a:solidFill>
                <a:latin typeface="Roboto Mono"/>
                <a:ea typeface="Roboto Mono"/>
                <a:cs typeface="Roboto Mono"/>
                <a:sym typeface="Roboto Mono"/>
              </a:rPr>
              <a:t>ALTER</a:t>
            </a:r>
            <a:r>
              <a:rPr lang="en" sz="1800">
                <a:solidFill>
                  <a:schemeClr val="dk1"/>
                </a:solidFill>
              </a:rPr>
              <a:t> keyword to change the views query</a:t>
            </a:r>
            <a:endParaRPr sz="1800">
              <a:solidFill>
                <a:schemeClr val="dk1"/>
              </a:solidFill>
            </a:endParaRPr>
          </a:p>
        </p:txBody>
      </p:sp>
      <p:sp>
        <p:nvSpPr>
          <p:cNvPr id="117" name="Google Shape;117;p19"/>
          <p:cNvSpPr txBox="1"/>
          <p:nvPr>
            <p:ph idx="1" type="body"/>
          </p:nvPr>
        </p:nvSpPr>
        <p:spPr>
          <a:xfrm>
            <a:off x="871525" y="3806825"/>
            <a:ext cx="7960800" cy="738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a:solidFill>
                  <a:schemeClr val="dk1"/>
                </a:solidFill>
              </a:rPr>
              <a:t>Syntax</a:t>
            </a:r>
            <a:endParaRPr b="1">
              <a:solidFill>
                <a:schemeClr val="dk1"/>
              </a:solidFill>
            </a:endParaRPr>
          </a:p>
          <a:p>
            <a:pPr indent="457200" lvl="0" marL="0" rtl="0" algn="l">
              <a:lnSpc>
                <a:spcPct val="100000"/>
              </a:lnSpc>
              <a:spcBef>
                <a:spcPts val="0"/>
              </a:spcBef>
              <a:spcAft>
                <a:spcPts val="0"/>
              </a:spcAft>
              <a:buNone/>
            </a:pPr>
            <a:r>
              <a:rPr b="1" lang="en">
                <a:solidFill>
                  <a:srgbClr val="0000FF"/>
                </a:solidFill>
                <a:latin typeface="Roboto Mono"/>
                <a:ea typeface="Roboto Mono"/>
                <a:cs typeface="Roboto Mono"/>
                <a:sym typeface="Roboto Mono"/>
              </a:rPr>
              <a:t>DROP VIEW </a:t>
            </a:r>
            <a:r>
              <a:rPr i="1" lang="en">
                <a:solidFill>
                  <a:schemeClr val="dk1"/>
                </a:solidFill>
                <a:latin typeface="Roboto Mono"/>
                <a:ea typeface="Roboto Mono"/>
                <a:cs typeface="Roboto Mono"/>
                <a:sym typeface="Roboto Mono"/>
              </a:rPr>
              <a:t>view_name;</a:t>
            </a:r>
            <a:endParaRPr b="1">
              <a:solidFill>
                <a:srgbClr val="0000FF"/>
              </a:solidFill>
              <a:latin typeface="Roboto Mono"/>
              <a:ea typeface="Roboto Mono"/>
              <a:cs typeface="Roboto Mono"/>
              <a:sym typeface="Roboto Mono"/>
            </a:endParaRPr>
          </a:p>
        </p:txBody>
      </p:sp>
      <p:sp>
        <p:nvSpPr>
          <p:cNvPr id="118" name="Google Shape;118;p19"/>
          <p:cNvSpPr txBox="1"/>
          <p:nvPr>
            <p:ph type="title"/>
          </p:nvPr>
        </p:nvSpPr>
        <p:spPr>
          <a:xfrm>
            <a:off x="311700" y="2772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DROP VIEW</a:t>
            </a:r>
            <a:endParaRPr b="1"/>
          </a:p>
        </p:txBody>
      </p:sp>
      <p:sp>
        <p:nvSpPr>
          <p:cNvPr id="119" name="Google Shape;119;p19"/>
          <p:cNvSpPr txBox="1"/>
          <p:nvPr/>
        </p:nvSpPr>
        <p:spPr>
          <a:xfrm>
            <a:off x="311700" y="33451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 view can be deleted with the </a:t>
            </a:r>
            <a:r>
              <a:rPr b="1" lang="en" sz="1800">
                <a:solidFill>
                  <a:srgbClr val="0000FF"/>
                </a:solidFill>
                <a:latin typeface="Roboto Mono"/>
                <a:ea typeface="Roboto Mono"/>
                <a:cs typeface="Roboto Mono"/>
                <a:sym typeface="Roboto Mono"/>
              </a:rPr>
              <a:t>DROP</a:t>
            </a:r>
            <a:r>
              <a:rPr lang="en" sz="1800">
                <a:solidFill>
                  <a:schemeClr val="dk1"/>
                </a:solidFill>
              </a:rPr>
              <a:t> keyword</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a:t>
            </a:r>
            <a:endParaRPr b="1"/>
          </a:p>
        </p:txBody>
      </p:sp>
      <p:sp>
        <p:nvSpPr>
          <p:cNvPr id="125" name="Google Shape;125;p20"/>
          <p:cNvSpPr txBox="1"/>
          <p:nvPr>
            <p:ph idx="1" type="body"/>
          </p:nvPr>
        </p:nvSpPr>
        <p:spPr>
          <a:xfrm>
            <a:off x="311700" y="1017725"/>
            <a:ext cx="8520600" cy="3504900"/>
          </a:xfrm>
          <a:prstGeom prst="rect">
            <a:avLst/>
          </a:prstGeom>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Char char="●"/>
            </a:pPr>
            <a:r>
              <a:rPr lang="en">
                <a:solidFill>
                  <a:schemeClr val="dk1"/>
                </a:solidFill>
              </a:rPr>
              <a:t>Triggers </a:t>
            </a:r>
            <a:r>
              <a:rPr lang="en">
                <a:solidFill>
                  <a:schemeClr val="dk1"/>
                </a:solidFill>
              </a:rPr>
              <a:t>are </a:t>
            </a:r>
            <a:r>
              <a:rPr b="1" lang="en">
                <a:solidFill>
                  <a:schemeClr val="dk1"/>
                </a:solidFill>
                <a:highlight>
                  <a:srgbClr val="D9D2E9"/>
                </a:highlight>
              </a:rPr>
              <a:t>SQL </a:t>
            </a:r>
            <a:r>
              <a:rPr b="1" lang="en">
                <a:solidFill>
                  <a:schemeClr val="dk1"/>
                </a:solidFill>
                <a:highlight>
                  <a:srgbClr val="D9D2E9"/>
                </a:highlight>
              </a:rPr>
              <a:t>scripts</a:t>
            </a:r>
            <a:r>
              <a:rPr b="1" lang="en">
                <a:solidFill>
                  <a:schemeClr val="dk1"/>
                </a:solidFill>
                <a:highlight>
                  <a:srgbClr val="D9D2E9"/>
                </a:highlight>
              </a:rPr>
              <a:t> that run</a:t>
            </a:r>
            <a:r>
              <a:rPr b="1" lang="en">
                <a:solidFill>
                  <a:schemeClr val="dk1"/>
                </a:solidFill>
              </a:rPr>
              <a:t> </a:t>
            </a:r>
            <a:r>
              <a:rPr b="1" lang="en">
                <a:solidFill>
                  <a:schemeClr val="dk1"/>
                </a:solidFill>
                <a:highlight>
                  <a:srgbClr val="FCE5CD"/>
                </a:highlight>
              </a:rPr>
              <a:t>when a DML</a:t>
            </a:r>
            <a:r>
              <a:rPr lang="en">
                <a:solidFill>
                  <a:schemeClr val="dk1"/>
                </a:solidFill>
              </a:rPr>
              <a:t> (Data Manipulation Language) </a:t>
            </a:r>
            <a:r>
              <a:rPr b="1" lang="en">
                <a:solidFill>
                  <a:schemeClr val="dk1"/>
                </a:solidFill>
                <a:highlight>
                  <a:srgbClr val="FCE5CD"/>
                </a:highlight>
              </a:rPr>
              <a:t>event occurs</a:t>
            </a:r>
            <a:endParaRPr>
              <a:solidFill>
                <a:schemeClr val="dk1"/>
              </a:solidFill>
              <a:highlight>
                <a:srgbClr val="FCE5CD"/>
              </a:highlight>
            </a:endParaRPr>
          </a:p>
          <a:p>
            <a:pPr indent="-342900" lvl="0" marL="457200" marR="0" rtl="0" algn="l">
              <a:lnSpc>
                <a:spcPct val="115000"/>
              </a:lnSpc>
              <a:spcBef>
                <a:spcPts val="600"/>
              </a:spcBef>
              <a:spcAft>
                <a:spcPts val="0"/>
              </a:spcAft>
              <a:buClr>
                <a:schemeClr val="dk1"/>
              </a:buClr>
              <a:buSzPts val="1800"/>
              <a:buChar char="●"/>
            </a:pPr>
            <a:r>
              <a:rPr lang="en">
                <a:solidFill>
                  <a:schemeClr val="dk1"/>
                </a:solidFill>
              </a:rPr>
              <a:t>These </a:t>
            </a:r>
            <a:r>
              <a:rPr b="1" lang="en">
                <a:solidFill>
                  <a:schemeClr val="dk1"/>
                </a:solidFill>
                <a:highlight>
                  <a:srgbClr val="FCE5CD"/>
                </a:highlight>
              </a:rPr>
              <a:t>DML</a:t>
            </a:r>
            <a:r>
              <a:rPr lang="en">
                <a:solidFill>
                  <a:schemeClr val="dk1"/>
                </a:solidFill>
                <a:highlight>
                  <a:srgbClr val="FCE5CD"/>
                </a:highlight>
              </a:rPr>
              <a:t> </a:t>
            </a:r>
            <a:r>
              <a:rPr b="1" lang="en">
                <a:solidFill>
                  <a:schemeClr val="dk1"/>
                </a:solidFill>
                <a:highlight>
                  <a:srgbClr val="FCE5CD"/>
                </a:highlight>
              </a:rPr>
              <a:t>events</a:t>
            </a:r>
            <a:r>
              <a:rPr lang="en">
                <a:solidFill>
                  <a:schemeClr val="dk1"/>
                </a:solidFill>
              </a:rPr>
              <a:t> include changes in table structure or when data is manipulated using </a:t>
            </a:r>
            <a:r>
              <a:rPr b="1" lang="en">
                <a:solidFill>
                  <a:srgbClr val="0000FF"/>
                </a:solidFill>
                <a:latin typeface="Roboto Mono"/>
                <a:ea typeface="Roboto Mono"/>
                <a:cs typeface="Roboto Mono"/>
                <a:sym typeface="Roboto Mono"/>
              </a:rPr>
              <a:t>INSERT</a:t>
            </a:r>
            <a:r>
              <a:rPr lang="en">
                <a:solidFill>
                  <a:schemeClr val="dk1"/>
                </a:solidFill>
              </a:rPr>
              <a:t>, </a:t>
            </a:r>
            <a:r>
              <a:rPr b="1" lang="en">
                <a:solidFill>
                  <a:srgbClr val="0000FF"/>
                </a:solidFill>
                <a:latin typeface="Roboto Mono"/>
                <a:ea typeface="Roboto Mono"/>
                <a:cs typeface="Roboto Mono"/>
                <a:sym typeface="Roboto Mono"/>
              </a:rPr>
              <a:t>UPDATE</a:t>
            </a:r>
            <a:r>
              <a:rPr lang="en">
                <a:solidFill>
                  <a:schemeClr val="dk1"/>
                </a:solidFill>
              </a:rPr>
              <a:t> or </a:t>
            </a:r>
            <a:r>
              <a:rPr b="1" lang="en">
                <a:solidFill>
                  <a:srgbClr val="0000FF"/>
                </a:solidFill>
                <a:latin typeface="Roboto Mono"/>
                <a:ea typeface="Roboto Mono"/>
                <a:cs typeface="Roboto Mono"/>
                <a:sym typeface="Roboto Mono"/>
              </a:rPr>
              <a:t>DELETE</a:t>
            </a:r>
            <a:r>
              <a:rPr lang="en">
                <a:solidFill>
                  <a:schemeClr val="dk1"/>
                </a:solidFill>
              </a:rPr>
              <a:t> statements</a:t>
            </a:r>
            <a:endParaRPr>
              <a:solidFill>
                <a:schemeClr val="dk1"/>
              </a:solidFill>
            </a:endParaRPr>
          </a:p>
          <a:p>
            <a:pPr indent="-342900" lvl="0" marL="457200" rtl="0" algn="l">
              <a:lnSpc>
                <a:spcPct val="115000"/>
              </a:lnSpc>
              <a:spcBef>
                <a:spcPts val="600"/>
              </a:spcBef>
              <a:spcAft>
                <a:spcPts val="0"/>
              </a:spcAft>
              <a:buClr>
                <a:schemeClr val="dk1"/>
              </a:buClr>
              <a:buSzPts val="1800"/>
              <a:buChar char="●"/>
            </a:pPr>
            <a:r>
              <a:rPr lang="en">
                <a:solidFill>
                  <a:schemeClr val="dk1"/>
                </a:solidFill>
              </a:rPr>
              <a:t>Triggers execute in response to a specific event on a specified table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For example, trigger a SQL script to run after a new value is inserted into a table</a:t>
            </a:r>
            <a:endParaRPr>
              <a:solidFill>
                <a:schemeClr val="dk1"/>
              </a:solidFill>
            </a:endParaRPr>
          </a:p>
          <a:p>
            <a:pPr indent="-342900" lvl="0" marL="457200" rtl="0" algn="l">
              <a:lnSpc>
                <a:spcPct val="115000"/>
              </a:lnSpc>
              <a:spcBef>
                <a:spcPts val="600"/>
              </a:spcBef>
              <a:spcAft>
                <a:spcPts val="0"/>
              </a:spcAft>
              <a:buClr>
                <a:schemeClr val="dk1"/>
              </a:buClr>
              <a:buSzPts val="1800"/>
              <a:buChar char="●"/>
            </a:pPr>
            <a:r>
              <a:rPr lang="en">
                <a:solidFill>
                  <a:schemeClr val="dk1"/>
                </a:solidFill>
              </a:rPr>
              <a:t>Using SQL, DB developers can create both </a:t>
            </a:r>
            <a:r>
              <a:rPr lang="en">
                <a:solidFill>
                  <a:schemeClr val="dk1"/>
                </a:solidFill>
                <a:highlight>
                  <a:srgbClr val="D9D2E9"/>
                </a:highlight>
              </a:rPr>
              <a:t>the trigger script</a:t>
            </a:r>
            <a:r>
              <a:rPr lang="en">
                <a:solidFill>
                  <a:schemeClr val="dk1"/>
                </a:solidFill>
              </a:rPr>
              <a:t> and determine </a:t>
            </a:r>
            <a:r>
              <a:rPr lang="en">
                <a:solidFill>
                  <a:schemeClr val="dk1"/>
                </a:solidFill>
                <a:highlight>
                  <a:srgbClr val="FCE5CD"/>
                </a:highlight>
              </a:rPr>
              <a:t>when the trigger script should run</a:t>
            </a:r>
            <a:endParaRPr>
              <a:solidFill>
                <a:schemeClr val="dk1"/>
              </a:solidFill>
              <a:highlight>
                <a:srgbClr val="FCE5CD"/>
              </a:highlight>
            </a:endParaRPr>
          </a:p>
          <a:p>
            <a:pPr indent="-342900" lvl="0" marL="457200" rtl="0" algn="l">
              <a:lnSpc>
                <a:spcPct val="115000"/>
              </a:lnSpc>
              <a:spcBef>
                <a:spcPts val="600"/>
              </a:spcBef>
              <a:spcAft>
                <a:spcPts val="0"/>
              </a:spcAft>
              <a:buClr>
                <a:schemeClr val="dk1"/>
              </a:buClr>
              <a:buSzPts val="1800"/>
              <a:buChar char="●"/>
            </a:pPr>
            <a:r>
              <a:rPr i="1" lang="en">
                <a:solidFill>
                  <a:schemeClr val="dk1"/>
                </a:solidFill>
              </a:rPr>
              <a:t>Similar to JavaScript html element events</a:t>
            </a:r>
            <a:endParaRPr i="1">
              <a:solidFill>
                <a:schemeClr val="dk1"/>
              </a:solidFill>
            </a:endParaRPr>
          </a:p>
          <a:p>
            <a:pPr indent="-317500" lvl="1" marL="914400" rtl="0" algn="l">
              <a:lnSpc>
                <a:spcPct val="115000"/>
              </a:lnSpc>
              <a:spcBef>
                <a:spcPts val="0"/>
              </a:spcBef>
              <a:spcAft>
                <a:spcPts val="600"/>
              </a:spcAft>
              <a:buClr>
                <a:schemeClr val="dk1"/>
              </a:buClr>
              <a:buSzPts val="1400"/>
              <a:buChar char="○"/>
            </a:pPr>
            <a:r>
              <a:rPr i="1" lang="en">
                <a:solidFill>
                  <a:schemeClr val="dk1"/>
                </a:solidFill>
                <a:highlight>
                  <a:srgbClr val="FCE5CD"/>
                </a:highlight>
              </a:rPr>
              <a:t>An event occurs</a:t>
            </a:r>
            <a:r>
              <a:rPr i="1" lang="en">
                <a:solidFill>
                  <a:schemeClr val="dk1"/>
                </a:solidFill>
              </a:rPr>
              <a:t> -&gt; </a:t>
            </a:r>
            <a:r>
              <a:rPr i="1" lang="en">
                <a:solidFill>
                  <a:schemeClr val="dk1"/>
                </a:solidFill>
                <a:highlight>
                  <a:srgbClr val="D9D2E9"/>
                </a:highlight>
              </a:rPr>
              <a:t>code runs in response to the event</a:t>
            </a:r>
            <a:endParaRPr i="1">
              <a:solidFill>
                <a:schemeClr val="dk1"/>
              </a:solidFill>
              <a:highlight>
                <a:srgbClr val="D9D2E9"/>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Triggers</a:t>
            </a:r>
            <a:endParaRPr b="1"/>
          </a:p>
        </p:txBody>
      </p:sp>
      <p:sp>
        <p:nvSpPr>
          <p:cNvPr id="131" name="Google Shape;131;p21"/>
          <p:cNvSpPr txBox="1"/>
          <p:nvPr>
            <p:ph idx="1" type="body"/>
          </p:nvPr>
        </p:nvSpPr>
        <p:spPr>
          <a:xfrm>
            <a:off x="311700" y="1152475"/>
            <a:ext cx="8520600" cy="2630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rPr>
              <a:t>Syntax</a:t>
            </a:r>
            <a:endParaRPr b="1">
              <a:solidFill>
                <a:schemeClr val="dk1"/>
              </a:solidFill>
            </a:endParaRPr>
          </a:p>
          <a:p>
            <a:pPr indent="0" lvl="0" marL="457200" rtl="0" algn="l">
              <a:spcBef>
                <a:spcPts val="1000"/>
              </a:spcBef>
              <a:spcAft>
                <a:spcPts val="0"/>
              </a:spcAft>
              <a:buClr>
                <a:schemeClr val="dk1"/>
              </a:buClr>
              <a:buSzPts val="1100"/>
              <a:buFont typeface="Arial"/>
              <a:buNone/>
            </a:pPr>
            <a:r>
              <a:rPr b="1" lang="en">
                <a:solidFill>
                  <a:srgbClr val="0000FF"/>
                </a:solidFill>
                <a:latin typeface="Roboto Mono"/>
                <a:ea typeface="Roboto Mono"/>
                <a:cs typeface="Roboto Mono"/>
                <a:sym typeface="Roboto Mono"/>
              </a:rPr>
              <a:t>CREATE TRIGGER</a:t>
            </a:r>
            <a:r>
              <a:rPr lang="en">
                <a:solidFill>
                  <a:schemeClr val="dk1"/>
                </a:solidFill>
                <a:latin typeface="Roboto Mono"/>
                <a:ea typeface="Roboto Mono"/>
                <a:cs typeface="Roboto Mono"/>
                <a:sym typeface="Roboto Mono"/>
              </a:rPr>
              <a:t> </a:t>
            </a:r>
            <a:r>
              <a:rPr i="1" lang="en">
                <a:solidFill>
                  <a:schemeClr val="dk1"/>
                </a:solidFill>
                <a:latin typeface="Roboto Mono"/>
                <a:ea typeface="Roboto Mono"/>
                <a:cs typeface="Roboto Mono"/>
                <a:sym typeface="Roboto Mono"/>
              </a:rPr>
              <a:t>trigger_name</a:t>
            </a:r>
            <a:endParaRPr i="1">
              <a:solidFill>
                <a:schemeClr val="dk1"/>
              </a:solidFill>
            </a:endParaRPr>
          </a:p>
          <a:p>
            <a:pPr indent="457200" lvl="0" marL="457200" marR="0" rtl="0" algn="l">
              <a:lnSpc>
                <a:spcPct val="115000"/>
              </a:lnSpc>
              <a:spcBef>
                <a:spcPts val="0"/>
              </a:spcBef>
              <a:spcAft>
                <a:spcPts val="0"/>
              </a:spcAft>
              <a:buNone/>
            </a:pPr>
            <a:r>
              <a:rPr lang="en">
                <a:solidFill>
                  <a:schemeClr val="dk1"/>
                </a:solidFill>
                <a:highlight>
                  <a:srgbClr val="CFE2F3"/>
                </a:highlight>
              </a:rPr>
              <a:t>[ </a:t>
            </a:r>
            <a:r>
              <a:rPr b="1" lang="en">
                <a:solidFill>
                  <a:srgbClr val="0000FF"/>
                </a:solidFill>
                <a:highlight>
                  <a:srgbClr val="CFE2F3"/>
                </a:highlight>
                <a:latin typeface="Roboto Mono"/>
                <a:ea typeface="Roboto Mono"/>
                <a:cs typeface="Roboto Mono"/>
                <a:sym typeface="Roboto Mono"/>
              </a:rPr>
              <a:t>BEFORE</a:t>
            </a:r>
            <a:r>
              <a:rPr lang="en">
                <a:solidFill>
                  <a:schemeClr val="dk1"/>
                </a:solidFill>
                <a:highlight>
                  <a:srgbClr val="CFE2F3"/>
                </a:highlight>
              </a:rPr>
              <a:t> | </a:t>
            </a:r>
            <a:r>
              <a:rPr b="1" lang="en">
                <a:solidFill>
                  <a:srgbClr val="0000FF"/>
                </a:solidFill>
                <a:highlight>
                  <a:srgbClr val="CFE2F3"/>
                </a:highlight>
                <a:latin typeface="Roboto Mono"/>
                <a:ea typeface="Roboto Mono"/>
                <a:cs typeface="Roboto Mono"/>
                <a:sym typeface="Roboto Mono"/>
              </a:rPr>
              <a:t>AFTER </a:t>
            </a:r>
            <a:r>
              <a:rPr lang="en">
                <a:solidFill>
                  <a:schemeClr val="dk1"/>
                </a:solidFill>
                <a:highlight>
                  <a:srgbClr val="CFE2F3"/>
                </a:highlight>
              </a:rPr>
              <a:t>]</a:t>
            </a:r>
            <a:r>
              <a:rPr lang="en">
                <a:solidFill>
                  <a:schemeClr val="dk1"/>
                </a:solidFill>
              </a:rPr>
              <a:t> </a:t>
            </a:r>
            <a:r>
              <a:rPr lang="en">
                <a:solidFill>
                  <a:schemeClr val="dk1"/>
                </a:solidFill>
                <a:highlight>
                  <a:srgbClr val="FCE5CD"/>
                </a:highlight>
              </a:rPr>
              <a:t>[ </a:t>
            </a:r>
            <a:r>
              <a:rPr b="1" lang="en">
                <a:solidFill>
                  <a:srgbClr val="0000FF"/>
                </a:solidFill>
                <a:highlight>
                  <a:srgbClr val="FCE5CD"/>
                </a:highlight>
                <a:latin typeface="Roboto Mono"/>
                <a:ea typeface="Roboto Mono"/>
                <a:cs typeface="Roboto Mono"/>
                <a:sym typeface="Roboto Mono"/>
              </a:rPr>
              <a:t>INSERT</a:t>
            </a:r>
            <a:r>
              <a:rPr lang="en">
                <a:solidFill>
                  <a:schemeClr val="dk1"/>
                </a:solidFill>
                <a:highlight>
                  <a:srgbClr val="FCE5CD"/>
                </a:highlight>
              </a:rPr>
              <a:t> | </a:t>
            </a:r>
            <a:r>
              <a:rPr b="1" lang="en">
                <a:solidFill>
                  <a:srgbClr val="0000FF"/>
                </a:solidFill>
                <a:highlight>
                  <a:srgbClr val="FCE5CD"/>
                </a:highlight>
                <a:latin typeface="Roboto Mono"/>
                <a:ea typeface="Roboto Mono"/>
                <a:cs typeface="Roboto Mono"/>
                <a:sym typeface="Roboto Mono"/>
              </a:rPr>
              <a:t>UPDATE</a:t>
            </a:r>
            <a:r>
              <a:rPr lang="en">
                <a:solidFill>
                  <a:schemeClr val="dk1"/>
                </a:solidFill>
                <a:highlight>
                  <a:srgbClr val="FCE5CD"/>
                </a:highlight>
              </a:rPr>
              <a:t> | </a:t>
            </a:r>
            <a:r>
              <a:rPr b="1" lang="en">
                <a:solidFill>
                  <a:srgbClr val="0000FF"/>
                </a:solidFill>
                <a:highlight>
                  <a:srgbClr val="FCE5CD"/>
                </a:highlight>
                <a:latin typeface="Roboto Mono"/>
                <a:ea typeface="Roboto Mono"/>
                <a:cs typeface="Roboto Mono"/>
                <a:sym typeface="Roboto Mono"/>
              </a:rPr>
              <a:t>DELETE </a:t>
            </a:r>
            <a:r>
              <a:rPr lang="en">
                <a:solidFill>
                  <a:schemeClr val="dk1"/>
                </a:solidFill>
                <a:highlight>
                  <a:srgbClr val="FCE5CD"/>
                </a:highlight>
              </a:rPr>
              <a:t>]</a:t>
            </a:r>
            <a:endParaRPr>
              <a:solidFill>
                <a:schemeClr val="dk1"/>
              </a:solidFill>
              <a:highlight>
                <a:srgbClr val="FCE5CD"/>
              </a:highlight>
            </a:endParaRPr>
          </a:p>
          <a:p>
            <a:pPr indent="457200" lvl="0" marL="457200" marR="0" rtl="0" algn="l">
              <a:lnSpc>
                <a:spcPct val="115000"/>
              </a:lnSpc>
              <a:spcBef>
                <a:spcPts val="0"/>
              </a:spcBef>
              <a:spcAft>
                <a:spcPts val="0"/>
              </a:spcAft>
              <a:buNone/>
            </a:pPr>
            <a:r>
              <a:rPr b="1" lang="en">
                <a:solidFill>
                  <a:srgbClr val="0000FF"/>
                </a:solidFill>
                <a:latin typeface="Roboto Mono"/>
                <a:ea typeface="Roboto Mono"/>
                <a:cs typeface="Roboto Mono"/>
                <a:sym typeface="Roboto Mono"/>
              </a:rPr>
              <a:t>ON</a:t>
            </a:r>
            <a:r>
              <a:rPr lang="en">
                <a:solidFill>
                  <a:schemeClr val="dk1"/>
                </a:solidFill>
              </a:rPr>
              <a:t> </a:t>
            </a:r>
            <a:r>
              <a:rPr i="1" lang="en">
                <a:solidFill>
                  <a:schemeClr val="dk1"/>
                </a:solidFill>
              </a:rPr>
              <a:t>table_name</a:t>
            </a:r>
            <a:endParaRPr i="1">
              <a:solidFill>
                <a:schemeClr val="dk1"/>
              </a:solidFill>
            </a:endParaRPr>
          </a:p>
          <a:p>
            <a:pPr indent="457200" lvl="0" marL="457200" marR="0" rtl="0" algn="l">
              <a:lnSpc>
                <a:spcPct val="115000"/>
              </a:lnSpc>
              <a:spcBef>
                <a:spcPts val="0"/>
              </a:spcBef>
              <a:spcAft>
                <a:spcPts val="0"/>
              </a:spcAft>
              <a:buNone/>
            </a:pPr>
            <a:r>
              <a:rPr b="1" lang="en">
                <a:solidFill>
                  <a:srgbClr val="0000FF"/>
                </a:solidFill>
                <a:latin typeface="Roboto Mono"/>
                <a:ea typeface="Roboto Mono"/>
                <a:cs typeface="Roboto Mono"/>
                <a:sym typeface="Roboto Mono"/>
              </a:rPr>
              <a:t>FOR</a:t>
            </a:r>
            <a:r>
              <a:rPr lang="en">
                <a:solidFill>
                  <a:schemeClr val="dk1"/>
                </a:solidFill>
              </a:rPr>
              <a:t> </a:t>
            </a:r>
            <a:r>
              <a:rPr b="1" lang="en">
                <a:solidFill>
                  <a:srgbClr val="0000FF"/>
                </a:solidFill>
                <a:latin typeface="Roboto Mono"/>
                <a:ea typeface="Roboto Mono"/>
                <a:cs typeface="Roboto Mono"/>
                <a:sym typeface="Roboto Mono"/>
              </a:rPr>
              <a:t>EACH</a:t>
            </a:r>
            <a:r>
              <a:rPr lang="en">
                <a:solidFill>
                  <a:schemeClr val="dk1"/>
                </a:solidFill>
              </a:rPr>
              <a:t> </a:t>
            </a:r>
            <a:r>
              <a:rPr b="1" lang="en">
                <a:solidFill>
                  <a:srgbClr val="0000FF"/>
                </a:solidFill>
                <a:latin typeface="Roboto Mono"/>
                <a:ea typeface="Roboto Mono"/>
                <a:cs typeface="Roboto Mono"/>
                <a:sym typeface="Roboto Mono"/>
              </a:rPr>
              <a:t>ROW</a:t>
            </a:r>
            <a:endParaRPr>
              <a:solidFill>
                <a:schemeClr val="dk1"/>
              </a:solidFill>
            </a:endParaRPr>
          </a:p>
          <a:p>
            <a:pPr indent="0" lvl="0" marL="914400" rtl="0" algn="l">
              <a:spcBef>
                <a:spcPts val="0"/>
              </a:spcBef>
              <a:spcAft>
                <a:spcPts val="0"/>
              </a:spcAft>
              <a:buNone/>
            </a:pPr>
            <a:r>
              <a:rPr lang="en">
                <a:solidFill>
                  <a:schemeClr val="dk1"/>
                </a:solidFill>
                <a:highlight>
                  <a:srgbClr val="D9D2E9"/>
                </a:highlight>
              </a:rPr>
              <a:t>-- Trigger Body, AKA SQL statements to run when event triggered</a:t>
            </a:r>
            <a:r>
              <a:rPr lang="en">
                <a:solidFill>
                  <a:schemeClr val="dk1"/>
                </a:solidFill>
              </a:rPr>
              <a:t>;</a:t>
            </a:r>
            <a:endParaRPr>
              <a:solidFill>
                <a:schemeClr val="dk1"/>
              </a:solidFill>
            </a:endParaRPr>
          </a:p>
          <a:p>
            <a:pPr indent="0" lvl="0" marL="0" rtl="0" algn="l">
              <a:spcBef>
                <a:spcPts val="1000"/>
              </a:spcBef>
              <a:spcAft>
                <a:spcPts val="10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