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EADA6B-DA08-406E-8039-E1FBB8B66191}">
  <a:tblStyle styleId="{44EADA6B-DA08-406E-8039-E1FBB8B6619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fa7df1db3a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fa7df1db3a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9f25cbea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09f25cbea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fa7df1db3a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fa7df1db3a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a413ad3ba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a413ad3ba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0a413ad3ba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0a413ad3ba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fa7df1db3a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fa7df1db3a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d45a47de1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d45a47de1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fa7df1db3a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fa7df1db3a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fa7df1db3a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fa7df1db3a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fa7df1db3a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fa7df1db3a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a966d65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a966d65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0a413ad3ba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0a413ad3ba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0a966d6502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30a966d6502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fa7df1db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fa7df1db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fa7df1db3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fa7df1db3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0a966d650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0a966d650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09f25cbe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09f25cb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0a966d6502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0a966d6502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30a966d6502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30a966d6502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30a966d6502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30a966d6502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fa7df1db3a_0_1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fa7df1db3a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a7df1db3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a7df1db3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fa7df1db3a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fa7df1db3a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fa7df1db3a_0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fa7df1db3a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0a966d6502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0a966d6502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fa7df1db3a_0_1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fa7df1db3a_0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fa7df1db3a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fa7df1db3a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30a966d6502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30a966d6502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fa7df1db3a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2fa7df1db3a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fa7df1db3a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fa7df1db3a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d45a47de1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2d45a47de1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d45a47de1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2d45a47de1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9f25cbea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9f25cbea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2d45a47de1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2d45a47de1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2fa7df1db3a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2fa7df1db3a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2d45a47de1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2d45a47de1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309f25cbea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309f25cbea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2fa7df1db3a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2fa7df1db3a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a7df1db3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a7df1db3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9f25cbea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9f25cbea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a7df1db3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a7df1db3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9f25cbea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9f25cbea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a7df1db3a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fa7df1db3a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elerdata.com/glossary/foreign-keys" TargetMode="External"/><Relationship Id="rId4" Type="http://schemas.openxmlformats.org/officeDocument/2006/relationships/hyperlink" Target="https://celerdata.com/glossary/foreign-keys#:~:text=A%20foreign%20key%20ensures%20that,class_id%20in%20the%20classes%20table.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upport.microsoft.com/en-gb/office/database-design-basics-eb2159cf-1e30-401a-8084-bd4f9c9ca1f5#:~:text=Top%20of%20Page-,The%20design%20process,-The%20design%20process" TargetMode="External"/><Relationship Id="rId4" Type="http://schemas.openxmlformats.org/officeDocument/2006/relationships/hyperlink" Target="https://support.microsoft.com/en-gb/office/database-design-basics-eb2159cf-1e30-401a-8084-bd4f9c9ca1f5#:~:text=Top%20of%20Page-,The%20design%20process,-The%20design%20proces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w3schools.com/sql/sql_constraints.asp" TargetMode="External"/><Relationship Id="rId4" Type="http://schemas.openxmlformats.org/officeDocument/2006/relationships/hyperlink" Target="https://www.w3schools.com/sql/sql_constraints.asp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w3schools.com/sql/sql_notnull.asp" TargetMode="External"/><Relationship Id="rId4" Type="http://schemas.openxmlformats.org/officeDocument/2006/relationships/hyperlink" Target="https://www.w3schools.com/sql/sql_notnull.asp" TargetMode="External"/><Relationship Id="rId5" Type="http://schemas.openxmlformats.org/officeDocument/2006/relationships/hyperlink" Target="https://www.w3schools.com/sql/sql_unique.asp" TargetMode="External"/><Relationship Id="rId6" Type="http://schemas.openxmlformats.org/officeDocument/2006/relationships/hyperlink" Target="https://www.w3schools.com/sql/sql_unique.asp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support.microsoft.com/en-gb/office/database-design-basics-eb2159cf-1e30-401a-8084-bd4f9c9ca1f5#:~:text=Top%20of%20Page-,What%20is%20good%20database%20design%3F,-Certain%20principles%20guide" TargetMode="External"/><Relationship Id="rId4" Type="http://schemas.openxmlformats.org/officeDocument/2006/relationships/hyperlink" Target="https://support.microsoft.com/en-gb/office/database-design-basics-eb2159cf-1e30-401a-8084-bd4f9c9ca1f5#:~:text=Top%20of%20Page-,What%20is%20good%20database%20design%3F,-Certain%20principles%20guid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edium.com/@beeindian04/bridge-table-in-database-474d22d92f1d" TargetMode="External"/><Relationship Id="rId4" Type="http://schemas.openxmlformats.org/officeDocument/2006/relationships/hyperlink" Target="https://medium.com/@beeindian04/bridge-table-in-database-474d22d92f1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7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use </a:t>
            </a:r>
            <a:r>
              <a:rPr b="1" lang="en"/>
              <a:t>Bridging Tables</a:t>
            </a:r>
            <a:endParaRPr b="1" sz="1550"/>
          </a:p>
        </p:txBody>
      </p:sp>
      <p:sp>
        <p:nvSpPr>
          <p:cNvPr id="274" name="Google Shape;274;p22"/>
          <p:cNvSpPr txBox="1"/>
          <p:nvPr/>
        </p:nvSpPr>
        <p:spPr>
          <a:xfrm>
            <a:off x="311700" y="10177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many-to-many relationships require a </a:t>
            </a:r>
            <a:r>
              <a:rPr b="1" lang="en" sz="1800">
                <a:solidFill>
                  <a:schemeClr val="dk1"/>
                </a:solidFill>
              </a:rPr>
              <a:t>bridging table</a:t>
            </a:r>
            <a:r>
              <a:rPr lang="en" sz="1800">
                <a:solidFill>
                  <a:schemeClr val="dk1"/>
                </a:solidFill>
              </a:rPr>
              <a:t> to relate them, if not…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75" name="Google Shape;275;p22"/>
          <p:cNvGraphicFramePr/>
          <p:nvPr/>
        </p:nvGraphicFramePr>
        <p:xfrm>
          <a:off x="3805250" y="1620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679575"/>
                <a:gridCol w="1264450"/>
                <a:gridCol w="2083000"/>
              </a:tblGrid>
              <a:tr h="198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number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course_id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n01234567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Auston Matthews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HTTP5126-A-F24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n99999999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Vladimir Guerrero Jr.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HTTP5126-A-F24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n00000000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Natalie Spooner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HTTP5126-B-F24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n01234567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Auston Matthews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HTTP5126-B-F24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n99999999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Vladimir Guerrero Jr.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HTTP5122-A-F24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n98765432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RJ Barrett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HTTP5122-A-F24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6" name="Google Shape;276;p22"/>
          <p:cNvGraphicFramePr/>
          <p:nvPr/>
        </p:nvGraphicFramePr>
        <p:xfrm>
          <a:off x="3805250" y="35318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968200"/>
                <a:gridCol w="769050"/>
                <a:gridCol w="621325"/>
                <a:gridCol w="483800"/>
                <a:gridCol w="2184675"/>
              </a:tblGrid>
              <a:tr h="198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instructor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code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section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term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student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Matthew Bebis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Auston Matthews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Matthew Bebis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Vladimir Guerrero Jr.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Matthew Bebis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Natalie Spooner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Matthew Bebis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RJ Barrett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7" name="Google Shape;277;p22"/>
          <p:cNvSpPr txBox="1"/>
          <p:nvPr/>
        </p:nvSpPr>
        <p:spPr>
          <a:xfrm>
            <a:off x="311700" y="1620450"/>
            <a:ext cx="3305700" cy="16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800"/>
              <a:buChar char="⮿"/>
            </a:pPr>
            <a:r>
              <a:rPr lang="en">
                <a:solidFill>
                  <a:schemeClr val="dk1"/>
                </a:solidFill>
              </a:rPr>
              <a:t>Repeated data is a data redundancy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DC143C"/>
              </a:buClr>
              <a:buSzPts val="1800"/>
              <a:buChar char="⮿"/>
            </a:pPr>
            <a:r>
              <a:rPr lang="en">
                <a:solidFill>
                  <a:schemeClr val="dk1"/>
                </a:solidFill>
              </a:rPr>
              <a:t>Compromises data integrity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DC143C"/>
              </a:buClr>
              <a:buSzPts val="1800"/>
              <a:buChar char="⮿"/>
            </a:pPr>
            <a:r>
              <a:rPr lang="en">
                <a:solidFill>
                  <a:schemeClr val="dk1"/>
                </a:solidFill>
              </a:rPr>
              <a:t>Inefficient querying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22"/>
          <p:cNvSpPr/>
          <p:nvPr/>
        </p:nvSpPr>
        <p:spPr>
          <a:xfrm flipH="1" rot="10800000">
            <a:off x="400868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"/>
          <p:cNvSpPr txBox="1"/>
          <p:nvPr/>
        </p:nvSpPr>
        <p:spPr>
          <a:xfrm>
            <a:off x="401178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6 - Relationships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81" name="Google Shape;281;p22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62621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66377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8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Bridging Tables</a:t>
            </a:r>
            <a:endParaRPr b="1" sz="1550"/>
          </a:p>
        </p:txBody>
      </p:sp>
      <p:sp>
        <p:nvSpPr>
          <p:cNvPr id="292" name="Google Shape;292;p23"/>
          <p:cNvSpPr txBox="1"/>
          <p:nvPr/>
        </p:nvSpPr>
        <p:spPr>
          <a:xfrm>
            <a:off x="311700" y="1017725"/>
            <a:ext cx="8520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Depending on your databases need, bridging tables can store: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just the relationship </a:t>
            </a:r>
            <a:r>
              <a:rPr lang="en" sz="1800">
                <a:solidFill>
                  <a:schemeClr val="dk1"/>
                </a:solidFill>
              </a:rPr>
              <a:t>information</a:t>
            </a:r>
            <a:br>
              <a:rPr lang="en" sz="1800">
                <a:solidFill>
                  <a:schemeClr val="dk1"/>
                </a:solidFill>
              </a:rPr>
            </a:br>
            <a:r>
              <a:rPr b="1" i="1" lang="en" sz="1800">
                <a:solidFill>
                  <a:schemeClr val="dk1"/>
                </a:solidFill>
              </a:rPr>
              <a:t>OR</a:t>
            </a:r>
            <a:endParaRPr b="1" i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other related information for each unique many-to-many combination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Depending on the situation we can use different naming styles for the tables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93" name="Google Shape;293;p23"/>
          <p:cNvGraphicFramePr/>
          <p:nvPr/>
        </p:nvGraphicFramePr>
        <p:xfrm>
          <a:off x="672813" y="30309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363725"/>
                <a:gridCol w="1645550"/>
              </a:tblGrid>
              <a:tr h="198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number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course_id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n01234567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HTTP5126-A-F24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n99999999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HTTP5126-A-F24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n00000000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HTTP5126-B-F24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n01234567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HTTP5126-B-F24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n99999999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HTTP5122-A-F24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n98765432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HTTP5122-A-F24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4" name="Google Shape;294;p23"/>
          <p:cNvSpPr txBox="1"/>
          <p:nvPr/>
        </p:nvSpPr>
        <p:spPr>
          <a:xfrm>
            <a:off x="1463152" y="4494225"/>
            <a:ext cx="14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student_course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5" name="Google Shape;295;p23"/>
          <p:cNvSpPr txBox="1"/>
          <p:nvPr/>
        </p:nvSpPr>
        <p:spPr>
          <a:xfrm>
            <a:off x="533225" y="80484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AKA</a:t>
            </a:r>
            <a:r>
              <a:rPr lang="en" sz="1100">
                <a:solidFill>
                  <a:schemeClr val="dk1"/>
                </a:solidFill>
              </a:rPr>
              <a:t> Junction or Intersection Tables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6" name="Google Shape;296;p23"/>
          <p:cNvSpPr txBox="1"/>
          <p:nvPr/>
        </p:nvSpPr>
        <p:spPr>
          <a:xfrm>
            <a:off x="5666714" y="4494225"/>
            <a:ext cx="14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enrollment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97" name="Google Shape;297;p23"/>
          <p:cNvGraphicFramePr/>
          <p:nvPr/>
        </p:nvGraphicFramePr>
        <p:xfrm>
          <a:off x="4290813" y="30309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495675"/>
                <a:gridCol w="1342350"/>
                <a:gridCol w="1342350"/>
              </a:tblGrid>
              <a:tr h="198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student_number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course_id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date_enrolled</a:t>
                      </a:r>
                      <a:endParaRPr b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n01234567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HTTP5126-A-F24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2024-06-11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n99999999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HTTP5126-A-F24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2024-07-02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n00000000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HTTP5126-B-F24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2024-09-01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n01234567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HTTP5126-B-F24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2024-06-12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n99999999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HTTP5122-A-F24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2024-08-29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n98765432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HTTP5122-A-F24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2024-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09-02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8" name="Google Shape;298;p23"/>
          <p:cNvSpPr/>
          <p:nvPr/>
        </p:nvSpPr>
        <p:spPr>
          <a:xfrm flipH="1" rot="10800000">
            <a:off x="400868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"/>
          <p:cNvSpPr txBox="1"/>
          <p:nvPr/>
        </p:nvSpPr>
        <p:spPr>
          <a:xfrm>
            <a:off x="401178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6 - Relationships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00" name="Google Shape;300;p23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01" name="Google Shape;301;p23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02" name="Google Shape;302;p23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03" name="Google Shape;303;p23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05" name="Google Shape;305;p23"/>
          <p:cNvSpPr txBox="1"/>
          <p:nvPr/>
        </p:nvSpPr>
        <p:spPr>
          <a:xfrm>
            <a:off x="62621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06" name="Google Shape;306;p23"/>
          <p:cNvSpPr txBox="1"/>
          <p:nvPr/>
        </p:nvSpPr>
        <p:spPr>
          <a:xfrm>
            <a:off x="66377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8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body"/>
          </p:nvPr>
        </p:nvSpPr>
        <p:spPr>
          <a:xfrm>
            <a:off x="311700" y="1152475"/>
            <a:ext cx="8520600" cy="25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Every table should include a column that uniquely identifies each row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unique column is the </a:t>
            </a:r>
            <a:r>
              <a:rPr b="1" lang="en">
                <a:solidFill>
                  <a:schemeClr val="dk1"/>
                </a:solidFill>
              </a:rPr>
              <a:t>primary key</a:t>
            </a:r>
            <a:r>
              <a:rPr lang="en">
                <a:solidFill>
                  <a:schemeClr val="dk1"/>
                </a:solidFill>
              </a:rPr>
              <a:t> for the table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Primary key is referenced </a:t>
            </a:r>
            <a:r>
              <a:rPr i="1" lang="en">
                <a:solidFill>
                  <a:schemeClr val="dk1"/>
                </a:solidFill>
              </a:rPr>
              <a:t>(by FK*)</a:t>
            </a:r>
            <a:r>
              <a:rPr lang="en">
                <a:solidFill>
                  <a:schemeClr val="dk1"/>
                </a:solidFill>
              </a:rPr>
              <a:t> in </a:t>
            </a:r>
            <a:r>
              <a:rPr b="1" lang="en">
                <a:solidFill>
                  <a:schemeClr val="dk1"/>
                </a:solidFill>
              </a:rPr>
              <a:t>creating </a:t>
            </a: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links </a:t>
            </a:r>
            <a:r>
              <a:rPr lang="en">
                <a:solidFill>
                  <a:schemeClr val="dk1"/>
                </a:solidFill>
              </a:rPr>
              <a:t>(relationships) </a:t>
            </a:r>
            <a:r>
              <a:rPr b="1" lang="en">
                <a:solidFill>
                  <a:schemeClr val="dk1"/>
                </a:solidFill>
              </a:rPr>
              <a:t>between tables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primary key must be different in every row, there </a:t>
            </a:r>
            <a:r>
              <a:rPr b="1" lang="en">
                <a:solidFill>
                  <a:schemeClr val="dk1"/>
                </a:solidFill>
              </a:rPr>
              <a:t>cannot be duplicated values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Primary keys </a:t>
            </a:r>
            <a:r>
              <a:rPr b="1" lang="en">
                <a:solidFill>
                  <a:schemeClr val="dk1"/>
                </a:solidFill>
              </a:rPr>
              <a:t>should not change</a:t>
            </a:r>
            <a:r>
              <a:rPr lang="en">
                <a:solidFill>
                  <a:schemeClr val="dk1"/>
                </a:solidFill>
              </a:rPr>
              <a:t> their value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Primary Keys can be any column in your table, as long as they are unique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n">
                <a:solidFill>
                  <a:schemeClr val="dk1"/>
                </a:solidFill>
              </a:rPr>
              <a:t>The key can be a column of data that is unique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n">
                <a:solidFill>
                  <a:schemeClr val="dk1"/>
                </a:solidFill>
              </a:rPr>
              <a:t>The key can also be a combination of columns that when combined make a unique value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n">
                <a:solidFill>
                  <a:schemeClr val="dk1"/>
                </a:solidFill>
              </a:rPr>
              <a:t>Typically creating an “id” column as the unique identifier is easiest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12" name="Google Shape;31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Keys - Specify Primary Keys</a:t>
            </a:r>
            <a:endParaRPr b="1"/>
          </a:p>
        </p:txBody>
      </p:sp>
      <p:graphicFrame>
        <p:nvGraphicFramePr>
          <p:cNvPr id="313" name="Google Shape;313;p24"/>
          <p:cNvGraphicFramePr/>
          <p:nvPr/>
        </p:nvGraphicFramePr>
        <p:xfrm>
          <a:off x="624988" y="42343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259525"/>
                <a:gridCol w="1033400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number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n01234567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Auston Matthews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p24"/>
          <p:cNvSpPr txBox="1"/>
          <p:nvPr/>
        </p:nvSpPr>
        <p:spPr>
          <a:xfrm>
            <a:off x="267400" y="4263638"/>
            <a:ext cx="3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i.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315" name="Google Shape;315;p24"/>
          <p:cNvGraphicFramePr/>
          <p:nvPr/>
        </p:nvGraphicFramePr>
        <p:xfrm>
          <a:off x="3708638" y="42343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78175"/>
                <a:gridCol w="1006200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code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instructor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HTTP5126-A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Matthew Bebis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6" name="Google Shape;316;p24"/>
          <p:cNvSpPr txBox="1"/>
          <p:nvPr/>
        </p:nvSpPr>
        <p:spPr>
          <a:xfrm>
            <a:off x="3350975" y="4263638"/>
            <a:ext cx="3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ii.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317" name="Google Shape;317;p24"/>
          <p:cNvGraphicFramePr/>
          <p:nvPr/>
        </p:nvGraphicFramePr>
        <p:xfrm>
          <a:off x="6747925" y="42343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78175"/>
                <a:gridCol w="1006200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bus_id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route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508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8" name="Google Shape;318;p24"/>
          <p:cNvSpPr txBox="1"/>
          <p:nvPr/>
        </p:nvSpPr>
        <p:spPr>
          <a:xfrm>
            <a:off x="6360751" y="4263638"/>
            <a:ext cx="3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iii.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3604375" y="3691538"/>
            <a:ext cx="22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Composite Key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20" name="Google Shape;320;p24"/>
          <p:cNvSpPr/>
          <p:nvPr/>
        </p:nvSpPr>
        <p:spPr>
          <a:xfrm rot="5400000">
            <a:off x="4082050" y="3635150"/>
            <a:ext cx="201000" cy="924600"/>
          </a:xfrm>
          <a:prstGeom prst="leftBrace">
            <a:avLst>
              <a:gd fmla="val 50000" name="adj1"/>
              <a:gd fmla="val 33331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 rot="5400000">
            <a:off x="1118698" y="3585350"/>
            <a:ext cx="201000" cy="1024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 txBox="1"/>
          <p:nvPr/>
        </p:nvSpPr>
        <p:spPr>
          <a:xfrm>
            <a:off x="72750" y="3672488"/>
            <a:ext cx="22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Primary Key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3138985" y="3684546"/>
            <a:ext cx="10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(Primary)</a:t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 rot="5400000">
            <a:off x="7174550" y="3652250"/>
            <a:ext cx="201000" cy="890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 txBox="1"/>
          <p:nvPr/>
        </p:nvSpPr>
        <p:spPr>
          <a:xfrm>
            <a:off x="6128600" y="3672488"/>
            <a:ext cx="22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Primary Key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26" name="Google Shape;326;p24"/>
          <p:cNvSpPr/>
          <p:nvPr/>
        </p:nvSpPr>
        <p:spPr>
          <a:xfrm rot="5400000">
            <a:off x="5238625" y="3662150"/>
            <a:ext cx="201000" cy="870600"/>
          </a:xfrm>
          <a:prstGeom prst="leftBrace">
            <a:avLst>
              <a:gd fmla="val 50000" name="adj1"/>
              <a:gd fmla="val 68608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4673838" y="3996950"/>
            <a:ext cx="201000" cy="201000"/>
          </a:xfrm>
          <a:prstGeom prst="mathPlus">
            <a:avLst>
              <a:gd fmla="val 9384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4"/>
          <p:cNvSpPr txBox="1"/>
          <p:nvPr/>
        </p:nvSpPr>
        <p:spPr>
          <a:xfrm>
            <a:off x="-39573" y="-28432"/>
            <a:ext cx="3000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*FK = Foreign Key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PK = Primary Key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29" name="Google Shape;329;p24"/>
          <p:cNvSpPr/>
          <p:nvPr/>
        </p:nvSpPr>
        <p:spPr>
          <a:xfrm flipH="1" rot="10800000">
            <a:off x="363308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4"/>
          <p:cNvSpPr txBox="1"/>
          <p:nvPr/>
        </p:nvSpPr>
        <p:spPr>
          <a:xfrm>
            <a:off x="363618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5 - Primary Keys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31" name="Google Shape;331;p24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32" name="Google Shape;332;p24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34" name="Google Shape;334;p24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35" name="Google Shape;335;p24"/>
          <p:cNvSpPr txBox="1"/>
          <p:nvPr/>
        </p:nvSpPr>
        <p:spPr>
          <a:xfrm>
            <a:off x="58865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6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36" name="Google Shape;336;p24"/>
          <p:cNvSpPr txBox="1"/>
          <p:nvPr/>
        </p:nvSpPr>
        <p:spPr>
          <a:xfrm>
            <a:off x="62621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37" name="Google Shape;337;p24"/>
          <p:cNvSpPr txBox="1"/>
          <p:nvPr/>
        </p:nvSpPr>
        <p:spPr>
          <a:xfrm>
            <a:off x="66377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8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/>
          <p:nvPr>
            <p:ph idx="1" type="body"/>
          </p:nvPr>
        </p:nvSpPr>
        <p:spPr>
          <a:xfrm>
            <a:off x="311700" y="1152475"/>
            <a:ext cx="85206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Foreign Key:</a:t>
            </a:r>
            <a:r>
              <a:rPr lang="en">
                <a:solidFill>
                  <a:schemeClr val="dk1"/>
                </a:solidFill>
              </a:rPr>
              <a:t> a column(s) in one table </a:t>
            </a:r>
            <a:r>
              <a:rPr b="1" lang="en">
                <a:solidFill>
                  <a:schemeClr val="dk1"/>
                </a:solidFill>
              </a:rPr>
              <a:t>that refers to the Primary Key</a:t>
            </a:r>
            <a:r>
              <a:rPr lang="en">
                <a:solidFill>
                  <a:schemeClr val="dk1"/>
                </a:solidFill>
              </a:rPr>
              <a:t> in another table, to formalize the relationship between tables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Foreign Keys can reference any type of primary key from other tables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n">
                <a:solidFill>
                  <a:schemeClr val="dk1"/>
                </a:solidFill>
              </a:rPr>
              <a:t>Unique Data PK*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n">
                <a:solidFill>
                  <a:schemeClr val="dk1"/>
                </a:solidFill>
              </a:rPr>
              <a:t>Composite PK*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n">
                <a:solidFill>
                  <a:schemeClr val="dk1"/>
                </a:solidFill>
              </a:rPr>
              <a:t>id PK*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3" name="Google Shape;343;p25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What are Foreign Keys?</a:t>
            </a:r>
            <a:endParaRPr sz="800"/>
          </a:p>
        </p:txBody>
      </p:sp>
      <p:sp>
        <p:nvSpPr>
          <p:cNvPr id="344" name="Google Shape;3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Keys - Specify Foreign Keys</a:t>
            </a:r>
            <a:r>
              <a:rPr b="1" baseline="30000" lang="en" u="sng">
                <a:solidFill>
                  <a:schemeClr val="hlink"/>
                </a:solidFill>
                <a:hlinkClick r:id="rId4"/>
              </a:rPr>
              <a:t>1</a:t>
            </a:r>
            <a:endParaRPr b="1" baseline="30000"/>
          </a:p>
        </p:txBody>
      </p:sp>
      <p:graphicFrame>
        <p:nvGraphicFramePr>
          <p:cNvPr id="345" name="Google Shape;345;p25"/>
          <p:cNvGraphicFramePr/>
          <p:nvPr/>
        </p:nvGraphicFramePr>
        <p:xfrm>
          <a:off x="624988" y="34135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259525"/>
                <a:gridCol w="1033400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number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n01234567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Auston Matthews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6" name="Google Shape;346;p25"/>
          <p:cNvSpPr txBox="1"/>
          <p:nvPr/>
        </p:nvSpPr>
        <p:spPr>
          <a:xfrm>
            <a:off x="267400" y="3442813"/>
            <a:ext cx="3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i.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347" name="Google Shape;347;p25"/>
          <p:cNvGraphicFramePr/>
          <p:nvPr/>
        </p:nvGraphicFramePr>
        <p:xfrm>
          <a:off x="3708638" y="34135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78175"/>
                <a:gridCol w="1006200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code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instructor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Matthew Bebis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8" name="Google Shape;348;p25"/>
          <p:cNvSpPr txBox="1"/>
          <p:nvPr/>
        </p:nvSpPr>
        <p:spPr>
          <a:xfrm>
            <a:off x="3350975" y="3442813"/>
            <a:ext cx="3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ii.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349" name="Google Shape;349;p25"/>
          <p:cNvGraphicFramePr/>
          <p:nvPr/>
        </p:nvGraphicFramePr>
        <p:xfrm>
          <a:off x="6747925" y="34135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78175"/>
                <a:gridCol w="1006200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bus_id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route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508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0" name="Google Shape;350;p25"/>
          <p:cNvSpPr txBox="1"/>
          <p:nvPr/>
        </p:nvSpPr>
        <p:spPr>
          <a:xfrm>
            <a:off x="6360751" y="3442813"/>
            <a:ext cx="3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iii.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51" name="Google Shape;351;p25"/>
          <p:cNvSpPr txBox="1"/>
          <p:nvPr/>
        </p:nvSpPr>
        <p:spPr>
          <a:xfrm>
            <a:off x="3604375" y="2870713"/>
            <a:ext cx="22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Composite Key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52" name="Google Shape;352;p25"/>
          <p:cNvSpPr/>
          <p:nvPr/>
        </p:nvSpPr>
        <p:spPr>
          <a:xfrm rot="5400000">
            <a:off x="4082050" y="2814325"/>
            <a:ext cx="201000" cy="924600"/>
          </a:xfrm>
          <a:prstGeom prst="leftBrace">
            <a:avLst>
              <a:gd fmla="val 50000" name="adj1"/>
              <a:gd fmla="val 33331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/>
          <p:nvPr/>
        </p:nvSpPr>
        <p:spPr>
          <a:xfrm rot="5400000">
            <a:off x="1118698" y="2764525"/>
            <a:ext cx="201000" cy="1024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 txBox="1"/>
          <p:nvPr/>
        </p:nvSpPr>
        <p:spPr>
          <a:xfrm>
            <a:off x="72750" y="2851663"/>
            <a:ext cx="22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PK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55" name="Google Shape;355;p25"/>
          <p:cNvSpPr txBox="1"/>
          <p:nvPr/>
        </p:nvSpPr>
        <p:spPr>
          <a:xfrm>
            <a:off x="3138985" y="2863721"/>
            <a:ext cx="10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(Primary)</a:t>
            </a:r>
            <a:endParaRPr/>
          </a:p>
        </p:txBody>
      </p:sp>
      <p:sp>
        <p:nvSpPr>
          <p:cNvPr id="356" name="Google Shape;356;p25"/>
          <p:cNvSpPr/>
          <p:nvPr/>
        </p:nvSpPr>
        <p:spPr>
          <a:xfrm rot="5400000">
            <a:off x="7174550" y="2831425"/>
            <a:ext cx="201000" cy="890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"/>
          <p:cNvSpPr txBox="1"/>
          <p:nvPr/>
        </p:nvSpPr>
        <p:spPr>
          <a:xfrm>
            <a:off x="6128600" y="2851663"/>
            <a:ext cx="22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PK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58" name="Google Shape;358;p25"/>
          <p:cNvSpPr/>
          <p:nvPr/>
        </p:nvSpPr>
        <p:spPr>
          <a:xfrm rot="5400000">
            <a:off x="5238625" y="2841325"/>
            <a:ext cx="201000" cy="870600"/>
          </a:xfrm>
          <a:prstGeom prst="leftBrace">
            <a:avLst>
              <a:gd fmla="val 50000" name="adj1"/>
              <a:gd fmla="val 68608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5"/>
          <p:cNvSpPr/>
          <p:nvPr/>
        </p:nvSpPr>
        <p:spPr>
          <a:xfrm>
            <a:off x="4673838" y="3176125"/>
            <a:ext cx="201000" cy="201000"/>
          </a:xfrm>
          <a:prstGeom prst="mathPlus">
            <a:avLst>
              <a:gd fmla="val 9384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0" name="Google Shape;360;p25"/>
          <p:cNvGraphicFramePr/>
          <p:nvPr/>
        </p:nvGraphicFramePr>
        <p:xfrm>
          <a:off x="624988" y="4404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259525"/>
                <a:gridCol w="1033400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number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address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n01234567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40 Bay St.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1" name="Google Shape;361;p25"/>
          <p:cNvSpPr/>
          <p:nvPr/>
        </p:nvSpPr>
        <p:spPr>
          <a:xfrm rot="5400000">
            <a:off x="1118698" y="3755875"/>
            <a:ext cx="201000" cy="1024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"/>
          <p:cNvSpPr txBox="1"/>
          <p:nvPr/>
        </p:nvSpPr>
        <p:spPr>
          <a:xfrm>
            <a:off x="72750" y="3843013"/>
            <a:ext cx="22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Foreign Key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363" name="Google Shape;363;p25"/>
          <p:cNvGraphicFramePr/>
          <p:nvPr/>
        </p:nvGraphicFramePr>
        <p:xfrm>
          <a:off x="3708638" y="44030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78175"/>
                <a:gridCol w="1006200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code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instructor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Matthew Bebis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4" name="Google Shape;364;p25"/>
          <p:cNvSpPr txBox="1"/>
          <p:nvPr/>
        </p:nvSpPr>
        <p:spPr>
          <a:xfrm>
            <a:off x="3604375" y="3860188"/>
            <a:ext cx="22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Composite Key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65" name="Google Shape;365;p25"/>
          <p:cNvSpPr/>
          <p:nvPr/>
        </p:nvSpPr>
        <p:spPr>
          <a:xfrm rot="5400000">
            <a:off x="4082050" y="3803800"/>
            <a:ext cx="201000" cy="924600"/>
          </a:xfrm>
          <a:prstGeom prst="leftBrace">
            <a:avLst>
              <a:gd fmla="val 50000" name="adj1"/>
              <a:gd fmla="val 33331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"/>
          <p:cNvSpPr txBox="1"/>
          <p:nvPr/>
        </p:nvSpPr>
        <p:spPr>
          <a:xfrm>
            <a:off x="3138985" y="3853196"/>
            <a:ext cx="10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(Foreign)</a:t>
            </a:r>
            <a:endParaRPr/>
          </a:p>
        </p:txBody>
      </p:sp>
      <p:sp>
        <p:nvSpPr>
          <p:cNvPr id="367" name="Google Shape;367;p25"/>
          <p:cNvSpPr/>
          <p:nvPr/>
        </p:nvSpPr>
        <p:spPr>
          <a:xfrm rot="5400000">
            <a:off x="5238625" y="3830800"/>
            <a:ext cx="201000" cy="870600"/>
          </a:xfrm>
          <a:prstGeom prst="leftBrace">
            <a:avLst>
              <a:gd fmla="val 50000" name="adj1"/>
              <a:gd fmla="val 68608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5"/>
          <p:cNvSpPr/>
          <p:nvPr/>
        </p:nvSpPr>
        <p:spPr>
          <a:xfrm>
            <a:off x="4673838" y="4165600"/>
            <a:ext cx="201000" cy="201000"/>
          </a:xfrm>
          <a:prstGeom prst="mathPlus">
            <a:avLst>
              <a:gd fmla="val 9384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9" name="Google Shape;369;p25"/>
          <p:cNvGraphicFramePr/>
          <p:nvPr/>
        </p:nvGraphicFramePr>
        <p:xfrm>
          <a:off x="6747925" y="4404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78175"/>
                <a:gridCol w="1006200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bus_id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driver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Sean Doyle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0" name="Google Shape;370;p25"/>
          <p:cNvSpPr/>
          <p:nvPr/>
        </p:nvSpPr>
        <p:spPr>
          <a:xfrm rot="5400000">
            <a:off x="7174550" y="3822775"/>
            <a:ext cx="201000" cy="890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5"/>
          <p:cNvSpPr txBox="1"/>
          <p:nvPr/>
        </p:nvSpPr>
        <p:spPr>
          <a:xfrm>
            <a:off x="6128600" y="3843013"/>
            <a:ext cx="22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FK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72" name="Google Shape;372;p25"/>
          <p:cNvSpPr txBox="1"/>
          <p:nvPr/>
        </p:nvSpPr>
        <p:spPr>
          <a:xfrm>
            <a:off x="-39573" y="-28432"/>
            <a:ext cx="3000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*FK = Foreign Key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PK = Primary Key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73" name="Google Shape;373;p25"/>
          <p:cNvSpPr/>
          <p:nvPr/>
        </p:nvSpPr>
        <p:spPr>
          <a:xfrm flipH="1" rot="10800000">
            <a:off x="400868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5"/>
          <p:cNvSpPr txBox="1"/>
          <p:nvPr/>
        </p:nvSpPr>
        <p:spPr>
          <a:xfrm>
            <a:off x="401178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6.1 - Foreign Keys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75" name="Google Shape;375;p25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76" name="Google Shape;376;p25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77" name="Google Shape;377;p25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78" name="Google Shape;378;p25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79" name="Google Shape;379;p25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80" name="Google Shape;380;p25"/>
          <p:cNvSpPr txBox="1"/>
          <p:nvPr/>
        </p:nvSpPr>
        <p:spPr>
          <a:xfrm>
            <a:off x="62621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81" name="Google Shape;381;p25"/>
          <p:cNvSpPr txBox="1"/>
          <p:nvPr/>
        </p:nvSpPr>
        <p:spPr>
          <a:xfrm>
            <a:off x="66377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8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 txBox="1"/>
          <p:nvPr>
            <p:ph idx="1" type="body"/>
          </p:nvPr>
        </p:nvSpPr>
        <p:spPr>
          <a:xfrm>
            <a:off x="311700" y="1152475"/>
            <a:ext cx="8520600" cy="18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Purpose of foreign keys is to create a relationship between two tables that: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Maintain Consistency</a:t>
            </a:r>
            <a:endParaRPr>
              <a:solidFill>
                <a:schemeClr val="dk1"/>
              </a:solidFill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Ensure values in one table correspond to valid rows in another table, preventing data inconsistencies</a:t>
            </a:r>
            <a:endParaRPr sz="12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Can Prevent Invalid Data</a:t>
            </a:r>
            <a:endParaRPr>
              <a:solidFill>
                <a:schemeClr val="dk1"/>
              </a:solidFill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Blocks attempts at adding data with foreign key that does not have matching primary key</a:t>
            </a:r>
            <a:endParaRPr sz="12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Can Enable Cascading Actions</a:t>
            </a:r>
            <a:endParaRPr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Changes in the parent table automatically apply to the related rows in the child table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7" name="Google Shape;387;p26"/>
          <p:cNvSpPr txBox="1"/>
          <p:nvPr/>
        </p:nvSpPr>
        <p:spPr>
          <a:xfrm>
            <a:off x="311700" y="3377300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Relationships will fall into 1 of 3 categories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8" name="Google Shape;388;p26"/>
          <p:cNvSpPr txBox="1"/>
          <p:nvPr/>
        </p:nvSpPr>
        <p:spPr>
          <a:xfrm>
            <a:off x="717300" y="3839000"/>
            <a:ext cx="77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one-to-one relationship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9" name="Google Shape;389;p26"/>
          <p:cNvSpPr txBox="1"/>
          <p:nvPr/>
        </p:nvSpPr>
        <p:spPr>
          <a:xfrm>
            <a:off x="717300" y="3839000"/>
            <a:ext cx="77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one-to-many relationship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0" name="Google Shape;390;p26"/>
          <p:cNvSpPr txBox="1"/>
          <p:nvPr/>
        </p:nvSpPr>
        <p:spPr>
          <a:xfrm>
            <a:off x="717300" y="3839000"/>
            <a:ext cx="77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many-to-many relationship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91" name="Google Shape;391;p26"/>
          <p:cNvCxnSpPr/>
          <p:nvPr/>
        </p:nvCxnSpPr>
        <p:spPr>
          <a:xfrm>
            <a:off x="3121688" y="3828350"/>
            <a:ext cx="0" cy="4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6"/>
          <p:cNvCxnSpPr/>
          <p:nvPr/>
        </p:nvCxnSpPr>
        <p:spPr>
          <a:xfrm>
            <a:off x="5928613" y="3828350"/>
            <a:ext cx="0" cy="4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Keys - Specify Foreign Keys</a:t>
            </a:r>
            <a:endParaRPr b="1"/>
          </a:p>
        </p:txBody>
      </p:sp>
      <p:sp>
        <p:nvSpPr>
          <p:cNvPr id="394" name="Google Shape;394;p26"/>
          <p:cNvSpPr/>
          <p:nvPr/>
        </p:nvSpPr>
        <p:spPr>
          <a:xfrm flipH="1" rot="10800000">
            <a:off x="400868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6"/>
          <p:cNvSpPr txBox="1"/>
          <p:nvPr/>
        </p:nvSpPr>
        <p:spPr>
          <a:xfrm>
            <a:off x="401178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6.1 - Foreign Keys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396" name="Google Shape;396;p26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97" name="Google Shape;397;p26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98" name="Google Shape;398;p26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99" name="Google Shape;399;p26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400" name="Google Shape;400;p26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401" name="Google Shape;401;p26"/>
          <p:cNvSpPr txBox="1"/>
          <p:nvPr/>
        </p:nvSpPr>
        <p:spPr>
          <a:xfrm>
            <a:off x="62621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402" name="Google Shape;402;p26"/>
          <p:cNvSpPr txBox="1"/>
          <p:nvPr/>
        </p:nvSpPr>
        <p:spPr>
          <a:xfrm>
            <a:off x="66377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8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" name="Google Shape;407;p27"/>
          <p:cNvGraphicFramePr/>
          <p:nvPr/>
        </p:nvGraphicFramePr>
        <p:xfrm>
          <a:off x="5064388" y="3959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165125"/>
                <a:gridCol w="912825"/>
                <a:gridCol w="717200"/>
                <a:gridCol w="600675"/>
                <a:gridCol w="438525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course_id </a:t>
                      </a:r>
                      <a:r>
                        <a:rPr b="1"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(PK)</a:t>
                      </a:r>
                      <a:endParaRPr b="1"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nstructor 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ode 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ection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</a:t>
                      </a: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erm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16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Matthew Bebis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Matthew Bebis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Sean Doyle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Sean Doyle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8" name="Google Shape;40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Keys - Specify Foreign Keys</a:t>
            </a:r>
            <a:endParaRPr b="1" baseline="30000"/>
          </a:p>
        </p:txBody>
      </p:sp>
      <p:sp>
        <p:nvSpPr>
          <p:cNvPr id="409" name="Google Shape;409;p27"/>
          <p:cNvSpPr txBox="1"/>
          <p:nvPr/>
        </p:nvSpPr>
        <p:spPr>
          <a:xfrm>
            <a:off x="-39573" y="-28432"/>
            <a:ext cx="3000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*FK = Foreign Key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PK = Primary Key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10" name="Google Shape;410;p27"/>
          <p:cNvSpPr/>
          <p:nvPr/>
        </p:nvSpPr>
        <p:spPr>
          <a:xfrm flipH="1" rot="10800000">
            <a:off x="400868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7"/>
          <p:cNvSpPr txBox="1"/>
          <p:nvPr/>
        </p:nvSpPr>
        <p:spPr>
          <a:xfrm>
            <a:off x="401178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6.1 - Foreign Keys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412" name="Google Shape;412;p27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413" name="Google Shape;413;p27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414" name="Google Shape;414;p27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415" name="Google Shape;415;p27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416" name="Google Shape;416;p27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417" name="Google Shape;417;p27"/>
          <p:cNvSpPr txBox="1"/>
          <p:nvPr/>
        </p:nvSpPr>
        <p:spPr>
          <a:xfrm>
            <a:off x="62621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418" name="Google Shape;418;p27"/>
          <p:cNvSpPr txBox="1"/>
          <p:nvPr/>
        </p:nvSpPr>
        <p:spPr>
          <a:xfrm>
            <a:off x="66377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8</a:t>
            </a:r>
            <a:endParaRPr b="1" sz="1600">
              <a:solidFill>
                <a:schemeClr val="dk1"/>
              </a:solidFill>
            </a:endParaRPr>
          </a:p>
        </p:txBody>
      </p:sp>
      <p:graphicFrame>
        <p:nvGraphicFramePr>
          <p:cNvPr id="419" name="Google Shape;419;p27"/>
          <p:cNvGraphicFramePr/>
          <p:nvPr/>
        </p:nvGraphicFramePr>
        <p:xfrm>
          <a:off x="1159275" y="1490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374750"/>
                <a:gridCol w="1127925"/>
                <a:gridCol w="1127925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ame </a:t>
                      </a:r>
                      <a:r>
                        <a:rPr b="1" i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(PK)</a:t>
                      </a:r>
                      <a:endParaRPr b="1"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population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capital_city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Canada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38.93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Ottawa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Denmark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5.9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Copenhagen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0" name="Google Shape;420;p27"/>
          <p:cNvGraphicFramePr/>
          <p:nvPr/>
        </p:nvGraphicFramePr>
        <p:xfrm>
          <a:off x="5478925" y="1490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898100"/>
                <a:gridCol w="941675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 </a:t>
                      </a:r>
                      <a:r>
                        <a:rPr b="1"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(PK)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population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Ottawa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Copenhagen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600 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21" name="Google Shape;421;p27"/>
          <p:cNvGrpSpPr/>
          <p:nvPr/>
        </p:nvGrpSpPr>
        <p:grpSpPr>
          <a:xfrm>
            <a:off x="556622" y="1017722"/>
            <a:ext cx="866700" cy="147925"/>
            <a:chOff x="556622" y="2851225"/>
            <a:chExt cx="866700" cy="147925"/>
          </a:xfrm>
        </p:grpSpPr>
        <p:cxnSp>
          <p:nvCxnSpPr>
            <p:cNvPr id="422" name="Google Shape;422;p27"/>
            <p:cNvCxnSpPr/>
            <p:nvPr/>
          </p:nvCxnSpPr>
          <p:spPr>
            <a:xfrm>
              <a:off x="602200" y="2851225"/>
              <a:ext cx="0" cy="14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27"/>
            <p:cNvCxnSpPr/>
            <p:nvPr/>
          </p:nvCxnSpPr>
          <p:spPr>
            <a:xfrm>
              <a:off x="1379075" y="2852450"/>
              <a:ext cx="0" cy="14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27"/>
            <p:cNvCxnSpPr/>
            <p:nvPr/>
          </p:nvCxnSpPr>
          <p:spPr>
            <a:xfrm>
              <a:off x="556622" y="2924875"/>
              <a:ext cx="866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25" name="Google Shape;425;p27"/>
          <p:cNvCxnSpPr/>
          <p:nvPr/>
        </p:nvCxnSpPr>
        <p:spPr>
          <a:xfrm>
            <a:off x="4850750" y="2054975"/>
            <a:ext cx="56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26" name="Google Shape;426;p27"/>
          <p:cNvCxnSpPr/>
          <p:nvPr/>
        </p:nvCxnSpPr>
        <p:spPr>
          <a:xfrm>
            <a:off x="4850750" y="1825525"/>
            <a:ext cx="56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27" name="Google Shape;427;p27"/>
          <p:cNvSpPr txBox="1"/>
          <p:nvPr/>
        </p:nvSpPr>
        <p:spPr>
          <a:xfrm>
            <a:off x="311700" y="1028951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one-to-one relationship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8" name="Google Shape;428;p27"/>
          <p:cNvSpPr txBox="1"/>
          <p:nvPr>
            <p:ph idx="1" type="body"/>
          </p:nvPr>
        </p:nvSpPr>
        <p:spPr>
          <a:xfrm>
            <a:off x="311700" y="2284425"/>
            <a:ext cx="2969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one-to-many relationship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9" name="Google Shape;429;p27"/>
          <p:cNvGrpSpPr/>
          <p:nvPr/>
        </p:nvGrpSpPr>
        <p:grpSpPr>
          <a:xfrm>
            <a:off x="4819775" y="3097322"/>
            <a:ext cx="630400" cy="196792"/>
            <a:chOff x="4819775" y="1830622"/>
            <a:chExt cx="630400" cy="196792"/>
          </a:xfrm>
        </p:grpSpPr>
        <p:cxnSp>
          <p:nvCxnSpPr>
            <p:cNvPr id="430" name="Google Shape;430;p27"/>
            <p:cNvCxnSpPr/>
            <p:nvPr/>
          </p:nvCxnSpPr>
          <p:spPr>
            <a:xfrm>
              <a:off x="4819775" y="1830622"/>
              <a:ext cx="6294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431" name="Google Shape;431;p27"/>
            <p:cNvCxnSpPr/>
            <p:nvPr/>
          </p:nvCxnSpPr>
          <p:spPr>
            <a:xfrm>
              <a:off x="4826775" y="1831214"/>
              <a:ext cx="623400" cy="196200"/>
            </a:xfrm>
            <a:prstGeom prst="bentConnector3">
              <a:avLst>
                <a:gd fmla="val 49342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  <p:graphicFrame>
        <p:nvGraphicFramePr>
          <p:cNvPr id="432" name="Google Shape;432;p27"/>
          <p:cNvGraphicFramePr/>
          <p:nvPr/>
        </p:nvGraphicFramePr>
        <p:xfrm>
          <a:off x="2240700" y="27461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374750"/>
                <a:gridCol w="1127925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 </a:t>
                      </a:r>
                      <a:r>
                        <a:rPr b="1" i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(PK)</a:t>
                      </a:r>
                      <a:endParaRPr b="1"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population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Canada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38.93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Denmark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5.9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3" name="Google Shape;433;p27"/>
          <p:cNvGraphicFramePr/>
          <p:nvPr/>
        </p:nvGraphicFramePr>
        <p:xfrm>
          <a:off x="5526575" y="27461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990425"/>
                <a:gridCol w="688875"/>
                <a:gridCol w="826500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ountry </a:t>
                      </a:r>
                      <a:r>
                        <a:rPr b="1"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(PK)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population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Canada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Toronto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Canada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Vancouver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700 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34" name="Google Shape;434;p27"/>
          <p:cNvGrpSpPr/>
          <p:nvPr/>
        </p:nvGrpSpPr>
        <p:grpSpPr>
          <a:xfrm>
            <a:off x="510577" y="2284425"/>
            <a:ext cx="1166150" cy="125400"/>
            <a:chOff x="510577" y="1017725"/>
            <a:chExt cx="1166150" cy="125400"/>
          </a:xfrm>
        </p:grpSpPr>
        <p:cxnSp>
          <p:nvCxnSpPr>
            <p:cNvPr id="435" name="Google Shape;435;p27"/>
            <p:cNvCxnSpPr/>
            <p:nvPr/>
          </p:nvCxnSpPr>
          <p:spPr>
            <a:xfrm>
              <a:off x="510577" y="1080420"/>
              <a:ext cx="1163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27"/>
            <p:cNvCxnSpPr/>
            <p:nvPr/>
          </p:nvCxnSpPr>
          <p:spPr>
            <a:xfrm flipH="1" rot="10800000">
              <a:off x="1594509" y="1023325"/>
              <a:ext cx="82200" cy="5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27"/>
            <p:cNvCxnSpPr/>
            <p:nvPr/>
          </p:nvCxnSpPr>
          <p:spPr>
            <a:xfrm rot="10800000">
              <a:off x="1596627" y="1080525"/>
              <a:ext cx="80100" cy="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27"/>
            <p:cNvCxnSpPr/>
            <p:nvPr/>
          </p:nvCxnSpPr>
          <p:spPr>
            <a:xfrm>
              <a:off x="553224" y="1017725"/>
              <a:ext cx="0" cy="12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9" name="Google Shape;439;p27"/>
          <p:cNvSpPr txBox="1"/>
          <p:nvPr>
            <p:ph idx="1" type="body"/>
          </p:nvPr>
        </p:nvSpPr>
        <p:spPr>
          <a:xfrm>
            <a:off x="311700" y="3497450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many-to-many relationship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40" name="Google Shape;440;p27"/>
          <p:cNvGraphicFramePr/>
          <p:nvPr/>
        </p:nvGraphicFramePr>
        <p:xfrm>
          <a:off x="311700" y="3959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23575"/>
                <a:gridCol w="1250425"/>
              </a:tblGrid>
              <a:tr h="198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umber </a:t>
                      </a:r>
                      <a:r>
                        <a:rPr b="1" i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(PK)</a:t>
                      </a:r>
                      <a:endParaRPr b="1"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n01234567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Auston Matthews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n99999999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Vladimir Guerrero Jr.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n00000000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Natalie Spooner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n98765432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RJ Barrett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1" name="Google Shape;441;p27"/>
          <p:cNvGraphicFramePr/>
          <p:nvPr/>
        </p:nvGraphicFramePr>
        <p:xfrm>
          <a:off x="2794956" y="39591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275125"/>
                <a:gridCol w="785050"/>
              </a:tblGrid>
              <a:tr h="198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student_number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course_id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n01234567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n99999999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n00000000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n01234567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42" name="Google Shape;442;p27"/>
          <p:cNvCxnSpPr/>
          <p:nvPr/>
        </p:nvCxnSpPr>
        <p:spPr>
          <a:xfrm>
            <a:off x="510577" y="3560145"/>
            <a:ext cx="11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27"/>
          <p:cNvCxnSpPr/>
          <p:nvPr/>
        </p:nvCxnSpPr>
        <p:spPr>
          <a:xfrm flipH="1" rot="10800000">
            <a:off x="1594509" y="3503050"/>
            <a:ext cx="822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27"/>
          <p:cNvCxnSpPr/>
          <p:nvPr/>
        </p:nvCxnSpPr>
        <p:spPr>
          <a:xfrm rot="10800000">
            <a:off x="1596627" y="3560250"/>
            <a:ext cx="80100" cy="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27"/>
          <p:cNvCxnSpPr/>
          <p:nvPr/>
        </p:nvCxnSpPr>
        <p:spPr>
          <a:xfrm rot="10800000">
            <a:off x="512139" y="3503500"/>
            <a:ext cx="822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7"/>
          <p:cNvCxnSpPr/>
          <p:nvPr/>
        </p:nvCxnSpPr>
        <p:spPr>
          <a:xfrm flipH="1" rot="10800000">
            <a:off x="512122" y="3560700"/>
            <a:ext cx="80100" cy="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27"/>
          <p:cNvSpPr txBox="1"/>
          <p:nvPr>
            <p:ph idx="1" type="body"/>
          </p:nvPr>
        </p:nvSpPr>
        <p:spPr>
          <a:xfrm>
            <a:off x="5796526" y="2447850"/>
            <a:ext cx="5247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</a:rPr>
              <a:t>FK</a:t>
            </a:r>
            <a:endParaRPr i="1" sz="1400">
              <a:solidFill>
                <a:schemeClr val="dk1"/>
              </a:solidFill>
            </a:endParaRPr>
          </a:p>
        </p:txBody>
      </p:sp>
      <p:sp>
        <p:nvSpPr>
          <p:cNvPr id="448" name="Google Shape;448;p27"/>
          <p:cNvSpPr txBox="1"/>
          <p:nvPr>
            <p:ph idx="1" type="body"/>
          </p:nvPr>
        </p:nvSpPr>
        <p:spPr>
          <a:xfrm>
            <a:off x="2979582" y="3539900"/>
            <a:ext cx="34698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</a:rPr>
              <a:t>Composite PK </a:t>
            </a:r>
            <a:r>
              <a:rPr i="1" lang="en" sz="1000">
                <a:solidFill>
                  <a:schemeClr val="dk1"/>
                </a:solidFill>
              </a:rPr>
              <a:t>*That also acts as a FK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49" name="Google Shape;449;p27"/>
          <p:cNvSpPr txBox="1"/>
          <p:nvPr>
            <p:ph idx="1" type="body"/>
          </p:nvPr>
        </p:nvSpPr>
        <p:spPr>
          <a:xfrm>
            <a:off x="4008651" y="1186175"/>
            <a:ext cx="5247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</a:rPr>
              <a:t>FK</a:t>
            </a:r>
            <a:endParaRPr i="1" sz="1400">
              <a:solidFill>
                <a:schemeClr val="dk1"/>
              </a:solidFill>
            </a:endParaRPr>
          </a:p>
        </p:txBody>
      </p:sp>
      <p:sp>
        <p:nvSpPr>
          <p:cNvPr id="450" name="Google Shape;450;p27"/>
          <p:cNvSpPr txBox="1"/>
          <p:nvPr/>
        </p:nvSpPr>
        <p:spPr>
          <a:xfrm>
            <a:off x="437929" y="1586374"/>
            <a:ext cx="8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country</a:t>
            </a:r>
            <a:endParaRPr/>
          </a:p>
        </p:txBody>
      </p:sp>
      <p:sp>
        <p:nvSpPr>
          <p:cNvPr id="451" name="Google Shape;451;p27"/>
          <p:cNvSpPr txBox="1"/>
          <p:nvPr/>
        </p:nvSpPr>
        <p:spPr>
          <a:xfrm>
            <a:off x="7988768" y="2926925"/>
            <a:ext cx="12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city</a:t>
            </a:r>
            <a:endParaRPr/>
          </a:p>
        </p:txBody>
      </p:sp>
      <p:sp>
        <p:nvSpPr>
          <p:cNvPr id="452" name="Google Shape;452;p27"/>
          <p:cNvSpPr txBox="1"/>
          <p:nvPr/>
        </p:nvSpPr>
        <p:spPr>
          <a:xfrm>
            <a:off x="7242493" y="1625425"/>
            <a:ext cx="12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 c</a:t>
            </a:r>
            <a:r>
              <a:rPr lang="en">
                <a:solidFill>
                  <a:schemeClr val="dk1"/>
                </a:solidFill>
              </a:rPr>
              <a:t>apital city</a:t>
            </a:r>
            <a:endParaRPr/>
          </a:p>
        </p:txBody>
      </p:sp>
      <p:sp>
        <p:nvSpPr>
          <p:cNvPr id="453" name="Google Shape;453;p27"/>
          <p:cNvSpPr txBox="1"/>
          <p:nvPr/>
        </p:nvSpPr>
        <p:spPr>
          <a:xfrm>
            <a:off x="1503441" y="2880899"/>
            <a:ext cx="8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country</a:t>
            </a:r>
            <a:endParaRPr/>
          </a:p>
        </p:txBody>
      </p:sp>
      <p:sp>
        <p:nvSpPr>
          <p:cNvPr id="454" name="Google Shape;454;p27"/>
          <p:cNvSpPr/>
          <p:nvPr/>
        </p:nvSpPr>
        <p:spPr>
          <a:xfrm rot="5400000">
            <a:off x="3992375" y="3582500"/>
            <a:ext cx="141300" cy="612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Google Shape;459;p28"/>
          <p:cNvGraphicFramePr/>
          <p:nvPr/>
        </p:nvGraphicFramePr>
        <p:xfrm>
          <a:off x="5064388" y="3959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165125"/>
                <a:gridCol w="912825"/>
                <a:gridCol w="717200"/>
                <a:gridCol w="600675"/>
                <a:gridCol w="438525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course_id </a:t>
                      </a:r>
                      <a:r>
                        <a:rPr b="1"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(PK)</a:t>
                      </a:r>
                      <a:endParaRPr b="1"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instructor 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code 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section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term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16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Matthew Bebis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Matthew Bebis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Sean Doyle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Sean Doyle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0" name="Google Shape;4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Entity Relationship Diagrams (ERD)</a:t>
            </a:r>
            <a:endParaRPr b="1"/>
          </a:p>
        </p:txBody>
      </p:sp>
      <p:sp>
        <p:nvSpPr>
          <p:cNvPr id="461" name="Google Shape;461;p28"/>
          <p:cNvSpPr txBox="1"/>
          <p:nvPr/>
        </p:nvSpPr>
        <p:spPr>
          <a:xfrm>
            <a:off x="-39573" y="-28432"/>
            <a:ext cx="3000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*FK = Foreign Key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PK = Primary Key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62" name="Google Shape;462;p28"/>
          <p:cNvSpPr/>
          <p:nvPr/>
        </p:nvSpPr>
        <p:spPr>
          <a:xfrm flipH="1" rot="10800000">
            <a:off x="400868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8"/>
          <p:cNvSpPr txBox="1"/>
          <p:nvPr/>
        </p:nvSpPr>
        <p:spPr>
          <a:xfrm>
            <a:off x="401178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6.1 - Foreign Keys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464" name="Google Shape;464;p28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465" name="Google Shape;465;p28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466" name="Google Shape;466;p28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467" name="Google Shape;467;p28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468" name="Google Shape;468;p28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469" name="Google Shape;469;p28"/>
          <p:cNvSpPr txBox="1"/>
          <p:nvPr/>
        </p:nvSpPr>
        <p:spPr>
          <a:xfrm>
            <a:off x="62621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470" name="Google Shape;470;p28"/>
          <p:cNvSpPr txBox="1"/>
          <p:nvPr/>
        </p:nvSpPr>
        <p:spPr>
          <a:xfrm>
            <a:off x="66377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8</a:t>
            </a:r>
            <a:endParaRPr b="1" sz="1600">
              <a:solidFill>
                <a:schemeClr val="dk1"/>
              </a:solidFill>
            </a:endParaRPr>
          </a:p>
        </p:txBody>
      </p:sp>
      <p:graphicFrame>
        <p:nvGraphicFramePr>
          <p:cNvPr id="471" name="Google Shape;471;p28"/>
          <p:cNvGraphicFramePr/>
          <p:nvPr/>
        </p:nvGraphicFramePr>
        <p:xfrm>
          <a:off x="1159275" y="1490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374750"/>
                <a:gridCol w="1127925"/>
                <a:gridCol w="1127925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 </a:t>
                      </a:r>
                      <a:r>
                        <a:rPr b="1" i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(PK)</a:t>
                      </a:r>
                      <a:endParaRPr b="1"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population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capital_city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Canada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38.93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Ottawa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Denmark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5.9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Copenhagen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2" name="Google Shape;472;p28"/>
          <p:cNvGraphicFramePr/>
          <p:nvPr/>
        </p:nvGraphicFramePr>
        <p:xfrm>
          <a:off x="5478925" y="1490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898100"/>
                <a:gridCol w="941675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 </a:t>
                      </a:r>
                      <a:r>
                        <a:rPr b="1"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(PK)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population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Ottawa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Copenhagen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600 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73" name="Google Shape;473;p28"/>
          <p:cNvGrpSpPr/>
          <p:nvPr/>
        </p:nvGrpSpPr>
        <p:grpSpPr>
          <a:xfrm>
            <a:off x="556622" y="1017722"/>
            <a:ext cx="866700" cy="147925"/>
            <a:chOff x="556622" y="2851225"/>
            <a:chExt cx="866700" cy="147925"/>
          </a:xfrm>
        </p:grpSpPr>
        <p:cxnSp>
          <p:nvCxnSpPr>
            <p:cNvPr id="474" name="Google Shape;474;p28"/>
            <p:cNvCxnSpPr/>
            <p:nvPr/>
          </p:nvCxnSpPr>
          <p:spPr>
            <a:xfrm>
              <a:off x="602200" y="2851225"/>
              <a:ext cx="0" cy="14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28"/>
            <p:cNvCxnSpPr/>
            <p:nvPr/>
          </p:nvCxnSpPr>
          <p:spPr>
            <a:xfrm>
              <a:off x="1379075" y="2852450"/>
              <a:ext cx="0" cy="14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28"/>
            <p:cNvCxnSpPr/>
            <p:nvPr/>
          </p:nvCxnSpPr>
          <p:spPr>
            <a:xfrm>
              <a:off x="556622" y="2924875"/>
              <a:ext cx="866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77" name="Google Shape;477;p28"/>
          <p:cNvCxnSpPr/>
          <p:nvPr/>
        </p:nvCxnSpPr>
        <p:spPr>
          <a:xfrm>
            <a:off x="4850750" y="2054975"/>
            <a:ext cx="56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478" name="Google Shape;478;p28"/>
          <p:cNvCxnSpPr/>
          <p:nvPr/>
        </p:nvCxnSpPr>
        <p:spPr>
          <a:xfrm>
            <a:off x="4850750" y="1825525"/>
            <a:ext cx="56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79" name="Google Shape;479;p28"/>
          <p:cNvSpPr txBox="1"/>
          <p:nvPr/>
        </p:nvSpPr>
        <p:spPr>
          <a:xfrm>
            <a:off x="311700" y="1028951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one-to-one relationship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0" name="Google Shape;480;p28"/>
          <p:cNvSpPr txBox="1"/>
          <p:nvPr>
            <p:ph idx="1" type="body"/>
          </p:nvPr>
        </p:nvSpPr>
        <p:spPr>
          <a:xfrm>
            <a:off x="311700" y="2284425"/>
            <a:ext cx="2969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one-to-many relationship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81" name="Google Shape;481;p28"/>
          <p:cNvGrpSpPr/>
          <p:nvPr/>
        </p:nvGrpSpPr>
        <p:grpSpPr>
          <a:xfrm>
            <a:off x="4819775" y="3097322"/>
            <a:ext cx="630400" cy="196792"/>
            <a:chOff x="4819775" y="1830622"/>
            <a:chExt cx="630400" cy="196792"/>
          </a:xfrm>
        </p:grpSpPr>
        <p:cxnSp>
          <p:nvCxnSpPr>
            <p:cNvPr id="482" name="Google Shape;482;p28"/>
            <p:cNvCxnSpPr/>
            <p:nvPr/>
          </p:nvCxnSpPr>
          <p:spPr>
            <a:xfrm>
              <a:off x="4819775" y="1830622"/>
              <a:ext cx="6294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483" name="Google Shape;483;p28"/>
            <p:cNvCxnSpPr/>
            <p:nvPr/>
          </p:nvCxnSpPr>
          <p:spPr>
            <a:xfrm>
              <a:off x="4826775" y="1831214"/>
              <a:ext cx="623400" cy="196200"/>
            </a:xfrm>
            <a:prstGeom prst="bentConnector3">
              <a:avLst>
                <a:gd fmla="val 49342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  <p:graphicFrame>
        <p:nvGraphicFramePr>
          <p:cNvPr id="484" name="Google Shape;484;p28"/>
          <p:cNvGraphicFramePr/>
          <p:nvPr/>
        </p:nvGraphicFramePr>
        <p:xfrm>
          <a:off x="2240700" y="27461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374750"/>
                <a:gridCol w="1127925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 </a:t>
                      </a:r>
                      <a:r>
                        <a:rPr b="1" i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(PK)</a:t>
                      </a:r>
                      <a:endParaRPr b="1"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population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Canada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38.93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Denmark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5.9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5" name="Google Shape;485;p28"/>
          <p:cNvGraphicFramePr/>
          <p:nvPr/>
        </p:nvGraphicFramePr>
        <p:xfrm>
          <a:off x="5526575" y="27461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990425"/>
                <a:gridCol w="688875"/>
                <a:gridCol w="826500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country </a:t>
                      </a:r>
                      <a:r>
                        <a:rPr b="1"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(PK)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population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Canada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Toronto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Canada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Vancouver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700 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86" name="Google Shape;486;p28"/>
          <p:cNvGrpSpPr/>
          <p:nvPr/>
        </p:nvGrpSpPr>
        <p:grpSpPr>
          <a:xfrm>
            <a:off x="510577" y="2284425"/>
            <a:ext cx="1166150" cy="125400"/>
            <a:chOff x="510577" y="1017725"/>
            <a:chExt cx="1166150" cy="125400"/>
          </a:xfrm>
        </p:grpSpPr>
        <p:cxnSp>
          <p:nvCxnSpPr>
            <p:cNvPr id="487" name="Google Shape;487;p28"/>
            <p:cNvCxnSpPr/>
            <p:nvPr/>
          </p:nvCxnSpPr>
          <p:spPr>
            <a:xfrm>
              <a:off x="510577" y="1080420"/>
              <a:ext cx="1163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28"/>
            <p:cNvCxnSpPr/>
            <p:nvPr/>
          </p:nvCxnSpPr>
          <p:spPr>
            <a:xfrm flipH="1" rot="10800000">
              <a:off x="1594509" y="1023325"/>
              <a:ext cx="82200" cy="5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28"/>
            <p:cNvCxnSpPr/>
            <p:nvPr/>
          </p:nvCxnSpPr>
          <p:spPr>
            <a:xfrm rot="10800000">
              <a:off x="1596627" y="1080525"/>
              <a:ext cx="80100" cy="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28"/>
            <p:cNvCxnSpPr/>
            <p:nvPr/>
          </p:nvCxnSpPr>
          <p:spPr>
            <a:xfrm>
              <a:off x="553224" y="1017725"/>
              <a:ext cx="0" cy="12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1" name="Google Shape;491;p28"/>
          <p:cNvSpPr txBox="1"/>
          <p:nvPr>
            <p:ph idx="1" type="body"/>
          </p:nvPr>
        </p:nvSpPr>
        <p:spPr>
          <a:xfrm>
            <a:off x="311700" y="3497450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many-to-many relationship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92" name="Google Shape;492;p28"/>
          <p:cNvGraphicFramePr/>
          <p:nvPr/>
        </p:nvGraphicFramePr>
        <p:xfrm>
          <a:off x="311700" y="3959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23575"/>
                <a:gridCol w="1250425"/>
              </a:tblGrid>
              <a:tr h="198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number </a:t>
                      </a:r>
                      <a:r>
                        <a:rPr b="1" i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(PK)</a:t>
                      </a:r>
                      <a:endParaRPr b="1"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n01234567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Auston Matthews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n99999999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Vladimir Guerrero Jr.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n00000000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Natalie Spooner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n98765432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RJ Barrett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3" name="Google Shape;493;p28"/>
          <p:cNvGraphicFramePr/>
          <p:nvPr/>
        </p:nvGraphicFramePr>
        <p:xfrm>
          <a:off x="2794956" y="39591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275125"/>
                <a:gridCol w="785050"/>
              </a:tblGrid>
              <a:tr h="198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student_number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course_id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n01234567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n99999999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n00000000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n01234567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94" name="Google Shape;494;p28"/>
          <p:cNvCxnSpPr/>
          <p:nvPr/>
        </p:nvCxnSpPr>
        <p:spPr>
          <a:xfrm>
            <a:off x="510577" y="3560145"/>
            <a:ext cx="11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8"/>
          <p:cNvCxnSpPr/>
          <p:nvPr/>
        </p:nvCxnSpPr>
        <p:spPr>
          <a:xfrm flipH="1" rot="10800000">
            <a:off x="1594509" y="3503050"/>
            <a:ext cx="822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28"/>
          <p:cNvCxnSpPr/>
          <p:nvPr/>
        </p:nvCxnSpPr>
        <p:spPr>
          <a:xfrm rot="10800000">
            <a:off x="1596627" y="3560250"/>
            <a:ext cx="80100" cy="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28"/>
          <p:cNvCxnSpPr/>
          <p:nvPr/>
        </p:nvCxnSpPr>
        <p:spPr>
          <a:xfrm rot="10800000">
            <a:off x="512139" y="3503500"/>
            <a:ext cx="822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28"/>
          <p:cNvCxnSpPr/>
          <p:nvPr/>
        </p:nvCxnSpPr>
        <p:spPr>
          <a:xfrm flipH="1" rot="10800000">
            <a:off x="512122" y="3560700"/>
            <a:ext cx="80100" cy="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28"/>
          <p:cNvSpPr txBox="1"/>
          <p:nvPr>
            <p:ph idx="1" type="body"/>
          </p:nvPr>
        </p:nvSpPr>
        <p:spPr>
          <a:xfrm>
            <a:off x="5796526" y="2447850"/>
            <a:ext cx="5247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</a:rPr>
              <a:t>FK</a:t>
            </a:r>
            <a:endParaRPr i="1" sz="1400">
              <a:solidFill>
                <a:schemeClr val="dk1"/>
              </a:solidFill>
            </a:endParaRPr>
          </a:p>
        </p:txBody>
      </p:sp>
      <p:sp>
        <p:nvSpPr>
          <p:cNvPr id="500" name="Google Shape;500;p28"/>
          <p:cNvSpPr txBox="1"/>
          <p:nvPr>
            <p:ph idx="1" type="body"/>
          </p:nvPr>
        </p:nvSpPr>
        <p:spPr>
          <a:xfrm>
            <a:off x="2979582" y="3539900"/>
            <a:ext cx="34698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</a:rPr>
              <a:t>Composite PK </a:t>
            </a:r>
            <a:r>
              <a:rPr i="1" lang="en" sz="1000">
                <a:solidFill>
                  <a:schemeClr val="dk1"/>
                </a:solidFill>
              </a:rPr>
              <a:t>*That also acts as a FK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01" name="Google Shape;501;p28"/>
          <p:cNvSpPr txBox="1"/>
          <p:nvPr>
            <p:ph idx="1" type="body"/>
          </p:nvPr>
        </p:nvSpPr>
        <p:spPr>
          <a:xfrm>
            <a:off x="4008651" y="1186175"/>
            <a:ext cx="5247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</a:rPr>
              <a:t>FK</a:t>
            </a:r>
            <a:endParaRPr i="1" sz="1400">
              <a:solidFill>
                <a:schemeClr val="dk1"/>
              </a:solidFill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37929" y="1586374"/>
            <a:ext cx="8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country</a:t>
            </a:r>
            <a:endParaRPr/>
          </a:p>
        </p:txBody>
      </p:sp>
      <p:sp>
        <p:nvSpPr>
          <p:cNvPr id="503" name="Google Shape;503;p28"/>
          <p:cNvSpPr txBox="1"/>
          <p:nvPr/>
        </p:nvSpPr>
        <p:spPr>
          <a:xfrm>
            <a:off x="7988768" y="2926925"/>
            <a:ext cx="12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city</a:t>
            </a:r>
            <a:endParaRPr/>
          </a:p>
        </p:txBody>
      </p:sp>
      <p:sp>
        <p:nvSpPr>
          <p:cNvPr id="504" name="Google Shape;504;p28"/>
          <p:cNvSpPr txBox="1"/>
          <p:nvPr/>
        </p:nvSpPr>
        <p:spPr>
          <a:xfrm>
            <a:off x="7242493" y="1625425"/>
            <a:ext cx="12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 capital city</a:t>
            </a:r>
            <a:endParaRPr/>
          </a:p>
        </p:txBody>
      </p:sp>
      <p:sp>
        <p:nvSpPr>
          <p:cNvPr id="505" name="Google Shape;505;p28"/>
          <p:cNvSpPr txBox="1"/>
          <p:nvPr/>
        </p:nvSpPr>
        <p:spPr>
          <a:xfrm>
            <a:off x="1503441" y="2880899"/>
            <a:ext cx="8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country</a:t>
            </a:r>
            <a:endParaRPr/>
          </a:p>
        </p:txBody>
      </p:sp>
      <p:sp>
        <p:nvSpPr>
          <p:cNvPr id="506" name="Google Shape;506;p28"/>
          <p:cNvSpPr/>
          <p:nvPr/>
        </p:nvSpPr>
        <p:spPr>
          <a:xfrm rot="5400000">
            <a:off x="3992375" y="3582500"/>
            <a:ext cx="141300" cy="612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8"/>
          <p:cNvSpPr/>
          <p:nvPr/>
        </p:nvSpPr>
        <p:spPr>
          <a:xfrm>
            <a:off x="334875" y="1428450"/>
            <a:ext cx="8188800" cy="82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8"/>
          <p:cNvSpPr/>
          <p:nvPr/>
        </p:nvSpPr>
        <p:spPr>
          <a:xfrm>
            <a:off x="3757025" y="1122950"/>
            <a:ext cx="2160900" cy="82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8"/>
          <p:cNvSpPr/>
          <p:nvPr/>
        </p:nvSpPr>
        <p:spPr>
          <a:xfrm>
            <a:off x="3192966" y="1379850"/>
            <a:ext cx="23202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PK	</a:t>
            </a:r>
            <a:r>
              <a:rPr lang="en" sz="1200">
                <a:solidFill>
                  <a:schemeClr val="dk1"/>
                </a:solidFill>
              </a:rPr>
              <a:t>name		VARCHAR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population	INT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FK	</a:t>
            </a:r>
            <a:r>
              <a:rPr lang="en" sz="1200">
                <a:solidFill>
                  <a:schemeClr val="dk1"/>
                </a:solidFill>
              </a:rPr>
              <a:t>capital_city	INT</a:t>
            </a:r>
            <a:endParaRPr sz="1200"/>
          </a:p>
        </p:txBody>
      </p:sp>
      <p:sp>
        <p:nvSpPr>
          <p:cNvPr id="510" name="Google Shape;510;p28"/>
          <p:cNvSpPr/>
          <p:nvPr/>
        </p:nvSpPr>
        <p:spPr>
          <a:xfrm>
            <a:off x="3192961" y="1222575"/>
            <a:ext cx="23202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country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511" name="Google Shape;511;p28"/>
          <p:cNvSpPr/>
          <p:nvPr/>
        </p:nvSpPr>
        <p:spPr>
          <a:xfrm>
            <a:off x="6578550" y="1379828"/>
            <a:ext cx="23202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PK	</a:t>
            </a:r>
            <a:r>
              <a:rPr lang="en" sz="1200">
                <a:solidFill>
                  <a:schemeClr val="dk1"/>
                </a:solidFill>
              </a:rPr>
              <a:t>name 		VARCHAR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population	VARCHAR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12" name="Google Shape;512;p28"/>
          <p:cNvSpPr/>
          <p:nvPr/>
        </p:nvSpPr>
        <p:spPr>
          <a:xfrm>
            <a:off x="6578537" y="1222563"/>
            <a:ext cx="23202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capital_city</a:t>
            </a:r>
            <a:endParaRPr sz="1200">
              <a:solidFill>
                <a:srgbClr val="000000"/>
              </a:solidFill>
            </a:endParaRPr>
          </a:p>
        </p:txBody>
      </p:sp>
      <p:grpSp>
        <p:nvGrpSpPr>
          <p:cNvPr id="513" name="Google Shape;513;p28"/>
          <p:cNvGrpSpPr/>
          <p:nvPr/>
        </p:nvGrpSpPr>
        <p:grpSpPr>
          <a:xfrm>
            <a:off x="5517565" y="1270988"/>
            <a:ext cx="1064048" cy="147925"/>
            <a:chOff x="556622" y="2851225"/>
            <a:chExt cx="866700" cy="147925"/>
          </a:xfrm>
        </p:grpSpPr>
        <p:cxnSp>
          <p:nvCxnSpPr>
            <p:cNvPr id="514" name="Google Shape;514;p28"/>
            <p:cNvCxnSpPr/>
            <p:nvPr/>
          </p:nvCxnSpPr>
          <p:spPr>
            <a:xfrm>
              <a:off x="602200" y="2851225"/>
              <a:ext cx="0" cy="14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28"/>
            <p:cNvCxnSpPr/>
            <p:nvPr/>
          </p:nvCxnSpPr>
          <p:spPr>
            <a:xfrm>
              <a:off x="1379075" y="2852450"/>
              <a:ext cx="0" cy="14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28"/>
            <p:cNvCxnSpPr/>
            <p:nvPr/>
          </p:nvCxnSpPr>
          <p:spPr>
            <a:xfrm>
              <a:off x="556622" y="2924875"/>
              <a:ext cx="866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7" name="Google Shape;517;p28"/>
          <p:cNvSpPr/>
          <p:nvPr/>
        </p:nvSpPr>
        <p:spPr>
          <a:xfrm>
            <a:off x="393075" y="2683149"/>
            <a:ext cx="8188800" cy="7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8"/>
          <p:cNvSpPr/>
          <p:nvPr/>
        </p:nvSpPr>
        <p:spPr>
          <a:xfrm>
            <a:off x="5601225" y="2409825"/>
            <a:ext cx="775800" cy="7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8"/>
          <p:cNvSpPr/>
          <p:nvPr/>
        </p:nvSpPr>
        <p:spPr>
          <a:xfrm>
            <a:off x="6582292" y="2632562"/>
            <a:ext cx="23202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FK	</a:t>
            </a:r>
            <a:r>
              <a:rPr lang="en" sz="1200">
                <a:solidFill>
                  <a:schemeClr val="dk1"/>
                </a:solidFill>
              </a:rPr>
              <a:t>country	VARCHAR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PK	</a:t>
            </a:r>
            <a:r>
              <a:rPr lang="en" sz="1200">
                <a:solidFill>
                  <a:schemeClr val="dk1"/>
                </a:solidFill>
              </a:rPr>
              <a:t>name 		VARCHAR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population	VARCHAR</a:t>
            </a:r>
            <a:endParaRPr sz="1200"/>
          </a:p>
        </p:txBody>
      </p:sp>
      <p:sp>
        <p:nvSpPr>
          <p:cNvPr id="520" name="Google Shape;520;p28"/>
          <p:cNvSpPr/>
          <p:nvPr/>
        </p:nvSpPr>
        <p:spPr>
          <a:xfrm>
            <a:off x="6582287" y="2475288"/>
            <a:ext cx="23202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city</a:t>
            </a:r>
            <a:endParaRPr sz="1200">
              <a:solidFill>
                <a:srgbClr val="000000"/>
              </a:solidFill>
            </a:endParaRPr>
          </a:p>
        </p:txBody>
      </p:sp>
      <p:grpSp>
        <p:nvGrpSpPr>
          <p:cNvPr id="521" name="Google Shape;521;p28"/>
          <p:cNvGrpSpPr/>
          <p:nvPr/>
        </p:nvGrpSpPr>
        <p:grpSpPr>
          <a:xfrm>
            <a:off x="5521301" y="2510900"/>
            <a:ext cx="1063995" cy="125400"/>
            <a:chOff x="510577" y="1017725"/>
            <a:chExt cx="1166150" cy="125400"/>
          </a:xfrm>
        </p:grpSpPr>
        <p:cxnSp>
          <p:nvCxnSpPr>
            <p:cNvPr id="522" name="Google Shape;522;p28"/>
            <p:cNvCxnSpPr/>
            <p:nvPr/>
          </p:nvCxnSpPr>
          <p:spPr>
            <a:xfrm>
              <a:off x="510577" y="1080420"/>
              <a:ext cx="1163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28"/>
            <p:cNvCxnSpPr/>
            <p:nvPr/>
          </p:nvCxnSpPr>
          <p:spPr>
            <a:xfrm flipH="1" rot="10800000">
              <a:off x="1594509" y="1023325"/>
              <a:ext cx="82200" cy="5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28"/>
            <p:cNvCxnSpPr/>
            <p:nvPr/>
          </p:nvCxnSpPr>
          <p:spPr>
            <a:xfrm rot="10800000">
              <a:off x="1596627" y="1080525"/>
              <a:ext cx="80100" cy="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28"/>
            <p:cNvCxnSpPr/>
            <p:nvPr/>
          </p:nvCxnSpPr>
          <p:spPr>
            <a:xfrm>
              <a:off x="553224" y="1017725"/>
              <a:ext cx="0" cy="12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6" name="Google Shape;526;p28"/>
          <p:cNvSpPr/>
          <p:nvPr/>
        </p:nvSpPr>
        <p:spPr>
          <a:xfrm>
            <a:off x="3196725" y="2632575"/>
            <a:ext cx="23202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PK	</a:t>
            </a:r>
            <a:r>
              <a:rPr lang="en" sz="1200">
                <a:solidFill>
                  <a:schemeClr val="dk1"/>
                </a:solidFill>
              </a:rPr>
              <a:t>name		VARCHAR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population	INT</a:t>
            </a:r>
            <a:endParaRPr sz="1200"/>
          </a:p>
        </p:txBody>
      </p:sp>
      <p:sp>
        <p:nvSpPr>
          <p:cNvPr id="527" name="Google Shape;527;p28"/>
          <p:cNvSpPr/>
          <p:nvPr/>
        </p:nvSpPr>
        <p:spPr>
          <a:xfrm>
            <a:off x="3196711" y="2475300"/>
            <a:ext cx="23202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country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528" name="Google Shape;528;p28"/>
          <p:cNvSpPr/>
          <p:nvPr/>
        </p:nvSpPr>
        <p:spPr>
          <a:xfrm>
            <a:off x="205375" y="3940100"/>
            <a:ext cx="8742000" cy="110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8"/>
          <p:cNvSpPr/>
          <p:nvPr/>
        </p:nvSpPr>
        <p:spPr>
          <a:xfrm>
            <a:off x="3437150" y="3582600"/>
            <a:ext cx="2611500" cy="7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" name="Google Shape;530;p28"/>
          <p:cNvGrpSpPr/>
          <p:nvPr/>
        </p:nvGrpSpPr>
        <p:grpSpPr>
          <a:xfrm>
            <a:off x="2631849" y="4251000"/>
            <a:ext cx="558353" cy="125400"/>
            <a:chOff x="510577" y="1017725"/>
            <a:chExt cx="1166150" cy="125400"/>
          </a:xfrm>
        </p:grpSpPr>
        <p:cxnSp>
          <p:nvCxnSpPr>
            <p:cNvPr id="531" name="Google Shape;531;p28"/>
            <p:cNvCxnSpPr/>
            <p:nvPr/>
          </p:nvCxnSpPr>
          <p:spPr>
            <a:xfrm>
              <a:off x="510577" y="1080420"/>
              <a:ext cx="1163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28"/>
            <p:cNvCxnSpPr/>
            <p:nvPr/>
          </p:nvCxnSpPr>
          <p:spPr>
            <a:xfrm flipH="1" rot="10800000">
              <a:off x="1521602" y="1023425"/>
              <a:ext cx="155100" cy="5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28"/>
            <p:cNvCxnSpPr/>
            <p:nvPr/>
          </p:nvCxnSpPr>
          <p:spPr>
            <a:xfrm rot="10800000">
              <a:off x="1530327" y="1082625"/>
              <a:ext cx="146400" cy="5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28"/>
            <p:cNvCxnSpPr/>
            <p:nvPr/>
          </p:nvCxnSpPr>
          <p:spPr>
            <a:xfrm>
              <a:off x="603435" y="1017725"/>
              <a:ext cx="0" cy="12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5" name="Google Shape;535;p28"/>
          <p:cNvGrpSpPr/>
          <p:nvPr/>
        </p:nvGrpSpPr>
        <p:grpSpPr>
          <a:xfrm>
            <a:off x="311705" y="3948712"/>
            <a:ext cx="2320127" cy="729975"/>
            <a:chOff x="510577" y="4012825"/>
            <a:chExt cx="1875912" cy="729975"/>
          </a:xfrm>
        </p:grpSpPr>
        <p:sp>
          <p:nvSpPr>
            <p:cNvPr id="536" name="Google Shape;536;p28"/>
            <p:cNvSpPr/>
            <p:nvPr/>
          </p:nvSpPr>
          <p:spPr>
            <a:xfrm>
              <a:off x="510589" y="4170100"/>
              <a:ext cx="1875900" cy="572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PK	</a:t>
              </a:r>
              <a:r>
                <a:rPr lang="en" sz="1200"/>
                <a:t>number	</a:t>
              </a:r>
              <a:r>
                <a:rPr lang="en" sz="1200">
                  <a:solidFill>
                    <a:schemeClr val="dk1"/>
                  </a:solidFill>
                </a:rPr>
                <a:t>VARCHAR</a:t>
              </a:r>
              <a:endParaRPr sz="1200">
                <a:solidFill>
                  <a:srgbClr val="000000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name 	</a:t>
              </a:r>
              <a:r>
                <a:rPr lang="en" sz="1200">
                  <a:solidFill>
                    <a:srgbClr val="000000"/>
                  </a:solidFill>
                </a:rPr>
                <a:t>	</a:t>
              </a:r>
              <a:r>
                <a:rPr lang="en" sz="1200"/>
                <a:t>INT</a:t>
              </a:r>
              <a:endParaRPr sz="1200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510577" y="4012825"/>
              <a:ext cx="1875900" cy="218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student</a:t>
              </a:r>
              <a:endParaRPr sz="1200">
                <a:solidFill>
                  <a:srgbClr val="000000"/>
                </a:solidFill>
              </a:endParaRPr>
            </a:p>
          </p:txBody>
        </p:sp>
      </p:grpSp>
      <p:grpSp>
        <p:nvGrpSpPr>
          <p:cNvPr id="538" name="Google Shape;538;p28"/>
          <p:cNvGrpSpPr/>
          <p:nvPr/>
        </p:nvGrpSpPr>
        <p:grpSpPr>
          <a:xfrm>
            <a:off x="6582299" y="3794563"/>
            <a:ext cx="2320201" cy="1210258"/>
            <a:chOff x="6578524" y="3851313"/>
            <a:chExt cx="2320201" cy="1210258"/>
          </a:xfrm>
        </p:grpSpPr>
        <p:sp>
          <p:nvSpPr>
            <p:cNvPr id="539" name="Google Shape;539;p28"/>
            <p:cNvSpPr/>
            <p:nvPr/>
          </p:nvSpPr>
          <p:spPr>
            <a:xfrm>
              <a:off x="6578525" y="4008570"/>
              <a:ext cx="2320200" cy="10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PK	</a:t>
              </a:r>
              <a:r>
                <a:rPr lang="en" sz="1200"/>
                <a:t>course_id	VARCHAR</a:t>
              </a:r>
              <a:endParaRPr sz="1200">
                <a:solidFill>
                  <a:srgbClr val="000000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instructor	VARCHAR</a:t>
              </a:r>
              <a:endParaRPr sz="12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code		VARCHAR</a:t>
              </a:r>
              <a:endParaRPr sz="12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section	VARCHAR</a:t>
              </a:r>
              <a:endParaRPr sz="1200">
                <a:solidFill>
                  <a:schemeClr val="dk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term		VARCHAR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578524" y="3851313"/>
              <a:ext cx="2320200" cy="218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course</a:t>
              </a:r>
              <a:endParaRPr sz="1200">
                <a:solidFill>
                  <a:srgbClr val="000000"/>
                </a:solidFill>
              </a:endParaRPr>
            </a:p>
          </p:txBody>
        </p:sp>
      </p:grpSp>
      <p:grpSp>
        <p:nvGrpSpPr>
          <p:cNvPr id="541" name="Google Shape;541;p28"/>
          <p:cNvGrpSpPr/>
          <p:nvPr/>
        </p:nvGrpSpPr>
        <p:grpSpPr>
          <a:xfrm>
            <a:off x="3190116" y="3948462"/>
            <a:ext cx="2833900" cy="672960"/>
            <a:chOff x="3411893" y="4012813"/>
            <a:chExt cx="2320206" cy="672960"/>
          </a:xfrm>
        </p:grpSpPr>
        <p:sp>
          <p:nvSpPr>
            <p:cNvPr id="542" name="Google Shape;542;p28"/>
            <p:cNvSpPr/>
            <p:nvPr/>
          </p:nvSpPr>
          <p:spPr>
            <a:xfrm>
              <a:off x="3411893" y="4170073"/>
              <a:ext cx="2320200" cy="515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</a:rPr>
                <a:t>PK</a:t>
              </a:r>
              <a:r>
                <a:rPr lang="en" sz="1200">
                  <a:solidFill>
                    <a:schemeClr val="dk1"/>
                  </a:solidFill>
                </a:rPr>
                <a:t>	student_number 	VARCHAR</a:t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PK</a:t>
              </a:r>
              <a:r>
                <a:rPr lang="en" sz="1200">
                  <a:solidFill>
                    <a:schemeClr val="dk1"/>
                  </a:solidFill>
                </a:rPr>
                <a:t>	course_id		VARCHAR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411899" y="4012813"/>
              <a:ext cx="2320200" cy="218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student_course</a:t>
              </a:r>
              <a:endParaRPr sz="1200">
                <a:solidFill>
                  <a:srgbClr val="000000"/>
                </a:solidFill>
              </a:endParaRPr>
            </a:p>
          </p:txBody>
        </p:sp>
      </p:grpSp>
      <p:grpSp>
        <p:nvGrpSpPr>
          <p:cNvPr id="544" name="Google Shape;544;p28"/>
          <p:cNvGrpSpPr/>
          <p:nvPr/>
        </p:nvGrpSpPr>
        <p:grpSpPr>
          <a:xfrm rot="10800000">
            <a:off x="6029580" y="4251000"/>
            <a:ext cx="558353" cy="125400"/>
            <a:chOff x="510577" y="1017725"/>
            <a:chExt cx="1166150" cy="125400"/>
          </a:xfrm>
        </p:grpSpPr>
        <p:cxnSp>
          <p:nvCxnSpPr>
            <p:cNvPr id="545" name="Google Shape;545;p28"/>
            <p:cNvCxnSpPr/>
            <p:nvPr/>
          </p:nvCxnSpPr>
          <p:spPr>
            <a:xfrm>
              <a:off x="510577" y="1080420"/>
              <a:ext cx="1163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28"/>
            <p:cNvCxnSpPr/>
            <p:nvPr/>
          </p:nvCxnSpPr>
          <p:spPr>
            <a:xfrm flipH="1" rot="10800000">
              <a:off x="1528594" y="1023225"/>
              <a:ext cx="147900" cy="5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28"/>
            <p:cNvCxnSpPr/>
            <p:nvPr/>
          </p:nvCxnSpPr>
          <p:spPr>
            <a:xfrm rot="10800000">
              <a:off x="1528827" y="1081725"/>
              <a:ext cx="147900" cy="5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603123" y="1017725"/>
              <a:ext cx="0" cy="12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9" name="Google Shape;549;p28"/>
          <p:cNvSpPr txBox="1"/>
          <p:nvPr/>
        </p:nvSpPr>
        <p:spPr>
          <a:xfrm>
            <a:off x="5766825" y="651613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*Evolution of Table Diagrams</a:t>
            </a:r>
            <a:endParaRPr i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Multiple </a:t>
            </a:r>
            <a:r>
              <a:rPr b="1" lang="en"/>
              <a:t>Relationship Types</a:t>
            </a:r>
            <a:endParaRPr b="1"/>
          </a:p>
        </p:txBody>
      </p:sp>
      <p:sp>
        <p:nvSpPr>
          <p:cNvPr id="555" name="Google Shape;555;p29"/>
          <p:cNvSpPr/>
          <p:nvPr/>
        </p:nvSpPr>
        <p:spPr>
          <a:xfrm flipH="1" rot="10800000">
            <a:off x="400868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9"/>
          <p:cNvSpPr txBox="1"/>
          <p:nvPr/>
        </p:nvSpPr>
        <p:spPr>
          <a:xfrm>
            <a:off x="401178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6 - Relationships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557" name="Google Shape;557;p29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558" name="Google Shape;558;p29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559" name="Google Shape;559;p29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560" name="Google Shape;560;p29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561" name="Google Shape;561;p29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562" name="Google Shape;562;p29"/>
          <p:cNvSpPr txBox="1"/>
          <p:nvPr/>
        </p:nvSpPr>
        <p:spPr>
          <a:xfrm>
            <a:off x="62621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563" name="Google Shape;563;p29"/>
          <p:cNvSpPr txBox="1"/>
          <p:nvPr/>
        </p:nvSpPr>
        <p:spPr>
          <a:xfrm>
            <a:off x="66377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8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564" name="Google Shape;564;p29"/>
          <p:cNvSpPr txBox="1"/>
          <p:nvPr/>
        </p:nvSpPr>
        <p:spPr>
          <a:xfrm>
            <a:off x="311700" y="1028950"/>
            <a:ext cx="31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one-to-one relationship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65" name="Google Shape;565;p29"/>
          <p:cNvGrpSpPr/>
          <p:nvPr/>
        </p:nvGrpSpPr>
        <p:grpSpPr>
          <a:xfrm>
            <a:off x="556622" y="1017722"/>
            <a:ext cx="866700" cy="147925"/>
            <a:chOff x="556622" y="1017722"/>
            <a:chExt cx="866700" cy="147925"/>
          </a:xfrm>
        </p:grpSpPr>
        <p:cxnSp>
          <p:nvCxnSpPr>
            <p:cNvPr id="566" name="Google Shape;566;p29"/>
            <p:cNvCxnSpPr/>
            <p:nvPr/>
          </p:nvCxnSpPr>
          <p:spPr>
            <a:xfrm>
              <a:off x="602200" y="1017722"/>
              <a:ext cx="0" cy="14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1379075" y="1018947"/>
              <a:ext cx="0" cy="14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29"/>
            <p:cNvCxnSpPr/>
            <p:nvPr/>
          </p:nvCxnSpPr>
          <p:spPr>
            <a:xfrm>
              <a:off x="556622" y="1091372"/>
              <a:ext cx="866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9" name="Google Shape;569;p29"/>
          <p:cNvSpPr txBox="1"/>
          <p:nvPr>
            <p:ph idx="1" type="body"/>
          </p:nvPr>
        </p:nvSpPr>
        <p:spPr>
          <a:xfrm>
            <a:off x="311700" y="2896988"/>
            <a:ext cx="2969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one-to-many relationship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70" name="Google Shape;570;p29"/>
          <p:cNvGrpSpPr/>
          <p:nvPr/>
        </p:nvGrpSpPr>
        <p:grpSpPr>
          <a:xfrm>
            <a:off x="1916102" y="3444663"/>
            <a:ext cx="1166150" cy="125400"/>
            <a:chOff x="1916102" y="3444663"/>
            <a:chExt cx="1166150" cy="125400"/>
          </a:xfrm>
        </p:grpSpPr>
        <p:cxnSp>
          <p:nvCxnSpPr>
            <p:cNvPr id="571" name="Google Shape;571;p29"/>
            <p:cNvCxnSpPr/>
            <p:nvPr/>
          </p:nvCxnSpPr>
          <p:spPr>
            <a:xfrm>
              <a:off x="1916102" y="3507357"/>
              <a:ext cx="1163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29"/>
            <p:cNvCxnSpPr/>
            <p:nvPr/>
          </p:nvCxnSpPr>
          <p:spPr>
            <a:xfrm flipH="1" rot="10800000">
              <a:off x="3000034" y="3450263"/>
              <a:ext cx="82200" cy="5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29"/>
            <p:cNvCxnSpPr/>
            <p:nvPr/>
          </p:nvCxnSpPr>
          <p:spPr>
            <a:xfrm rot="10800000">
              <a:off x="3002152" y="3507463"/>
              <a:ext cx="80100" cy="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29"/>
            <p:cNvCxnSpPr/>
            <p:nvPr/>
          </p:nvCxnSpPr>
          <p:spPr>
            <a:xfrm>
              <a:off x="1958749" y="3444663"/>
              <a:ext cx="0" cy="12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5" name="Google Shape;575;p29"/>
          <p:cNvSpPr/>
          <p:nvPr/>
        </p:nvSpPr>
        <p:spPr>
          <a:xfrm>
            <a:off x="1717241" y="1652600"/>
            <a:ext cx="23202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PK	</a:t>
            </a:r>
            <a:r>
              <a:rPr lang="en" sz="1200">
                <a:solidFill>
                  <a:schemeClr val="dk1"/>
                </a:solidFill>
              </a:rPr>
              <a:t>name		VARCHAR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population	INT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FK	</a:t>
            </a:r>
            <a:r>
              <a:rPr lang="en" sz="1200">
                <a:solidFill>
                  <a:schemeClr val="dk1"/>
                </a:solidFill>
              </a:rPr>
              <a:t>capital_city	VARCHAR</a:t>
            </a:r>
            <a:endParaRPr sz="1200"/>
          </a:p>
        </p:txBody>
      </p:sp>
      <p:sp>
        <p:nvSpPr>
          <p:cNvPr id="576" name="Google Shape;576;p29"/>
          <p:cNvSpPr/>
          <p:nvPr/>
        </p:nvSpPr>
        <p:spPr>
          <a:xfrm>
            <a:off x="1717236" y="1495325"/>
            <a:ext cx="23202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country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577" name="Google Shape;577;p29"/>
          <p:cNvSpPr/>
          <p:nvPr/>
        </p:nvSpPr>
        <p:spPr>
          <a:xfrm>
            <a:off x="5102825" y="1652578"/>
            <a:ext cx="23202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PK	</a:t>
            </a:r>
            <a:r>
              <a:rPr lang="en" sz="1200">
                <a:solidFill>
                  <a:schemeClr val="dk1"/>
                </a:solidFill>
              </a:rPr>
              <a:t>name 		VARCHAR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population	INT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78" name="Google Shape;578;p29"/>
          <p:cNvSpPr/>
          <p:nvPr/>
        </p:nvSpPr>
        <p:spPr>
          <a:xfrm>
            <a:off x="5102812" y="1495313"/>
            <a:ext cx="23202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capital_city</a:t>
            </a:r>
            <a:endParaRPr sz="1200">
              <a:solidFill>
                <a:srgbClr val="000000"/>
              </a:solidFill>
            </a:endParaRPr>
          </a:p>
        </p:txBody>
      </p:sp>
      <p:grpSp>
        <p:nvGrpSpPr>
          <p:cNvPr id="579" name="Google Shape;579;p29"/>
          <p:cNvGrpSpPr/>
          <p:nvPr/>
        </p:nvGrpSpPr>
        <p:grpSpPr>
          <a:xfrm>
            <a:off x="4041840" y="1543738"/>
            <a:ext cx="1064048" cy="147925"/>
            <a:chOff x="4041840" y="1543738"/>
            <a:chExt cx="1064048" cy="147925"/>
          </a:xfrm>
        </p:grpSpPr>
        <p:cxnSp>
          <p:nvCxnSpPr>
            <p:cNvPr id="580" name="Google Shape;580;p29"/>
            <p:cNvCxnSpPr/>
            <p:nvPr/>
          </p:nvCxnSpPr>
          <p:spPr>
            <a:xfrm>
              <a:off x="4097796" y="1543738"/>
              <a:ext cx="0" cy="14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29"/>
            <p:cNvCxnSpPr/>
            <p:nvPr/>
          </p:nvCxnSpPr>
          <p:spPr>
            <a:xfrm>
              <a:off x="5051565" y="1544963"/>
              <a:ext cx="0" cy="14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29"/>
            <p:cNvCxnSpPr/>
            <p:nvPr/>
          </p:nvCxnSpPr>
          <p:spPr>
            <a:xfrm>
              <a:off x="4041840" y="1617388"/>
              <a:ext cx="1064048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3" name="Google Shape;583;p29"/>
          <p:cNvSpPr/>
          <p:nvPr/>
        </p:nvSpPr>
        <p:spPr>
          <a:xfrm>
            <a:off x="5106567" y="3515962"/>
            <a:ext cx="23202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FK	</a:t>
            </a:r>
            <a:r>
              <a:rPr lang="en" sz="1200">
                <a:solidFill>
                  <a:schemeClr val="dk1"/>
                </a:solidFill>
              </a:rPr>
              <a:t>country	VARCHAR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PK	</a:t>
            </a:r>
            <a:r>
              <a:rPr lang="en" sz="1200">
                <a:solidFill>
                  <a:schemeClr val="dk1"/>
                </a:solidFill>
              </a:rPr>
              <a:t>name 		VARCHAR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population	INT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4" name="Google Shape;584;p29"/>
          <p:cNvSpPr/>
          <p:nvPr/>
        </p:nvSpPr>
        <p:spPr>
          <a:xfrm>
            <a:off x="5106562" y="3358688"/>
            <a:ext cx="23202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city</a:t>
            </a:r>
            <a:endParaRPr sz="1200">
              <a:solidFill>
                <a:srgbClr val="000000"/>
              </a:solidFill>
            </a:endParaRPr>
          </a:p>
        </p:txBody>
      </p:sp>
      <p:grpSp>
        <p:nvGrpSpPr>
          <p:cNvPr id="585" name="Google Shape;585;p29"/>
          <p:cNvGrpSpPr/>
          <p:nvPr/>
        </p:nvGrpSpPr>
        <p:grpSpPr>
          <a:xfrm>
            <a:off x="4045576" y="3394300"/>
            <a:ext cx="1063995" cy="125400"/>
            <a:chOff x="4045576" y="3394300"/>
            <a:chExt cx="1063995" cy="125400"/>
          </a:xfrm>
        </p:grpSpPr>
        <p:cxnSp>
          <p:nvCxnSpPr>
            <p:cNvPr id="586" name="Google Shape;586;p29"/>
            <p:cNvCxnSpPr/>
            <p:nvPr/>
          </p:nvCxnSpPr>
          <p:spPr>
            <a:xfrm>
              <a:off x="4045576" y="3456995"/>
              <a:ext cx="1061212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29"/>
            <p:cNvCxnSpPr/>
            <p:nvPr/>
          </p:nvCxnSpPr>
          <p:spPr>
            <a:xfrm flipH="1" rot="10800000">
              <a:off x="5034556" y="3399900"/>
              <a:ext cx="74999" cy="5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29"/>
            <p:cNvCxnSpPr/>
            <p:nvPr/>
          </p:nvCxnSpPr>
          <p:spPr>
            <a:xfrm rot="10800000">
              <a:off x="5036488" y="3457100"/>
              <a:ext cx="73083" cy="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29"/>
            <p:cNvCxnSpPr/>
            <p:nvPr/>
          </p:nvCxnSpPr>
          <p:spPr>
            <a:xfrm>
              <a:off x="4084488" y="3394300"/>
              <a:ext cx="0" cy="12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0" name="Google Shape;590;p29"/>
          <p:cNvGrpSpPr/>
          <p:nvPr/>
        </p:nvGrpSpPr>
        <p:grpSpPr>
          <a:xfrm>
            <a:off x="510577" y="2897000"/>
            <a:ext cx="1166150" cy="125400"/>
            <a:chOff x="510577" y="2897000"/>
            <a:chExt cx="1166150" cy="125400"/>
          </a:xfrm>
        </p:grpSpPr>
        <p:cxnSp>
          <p:nvCxnSpPr>
            <p:cNvPr id="591" name="Google Shape;591;p29"/>
            <p:cNvCxnSpPr/>
            <p:nvPr/>
          </p:nvCxnSpPr>
          <p:spPr>
            <a:xfrm>
              <a:off x="510577" y="2959695"/>
              <a:ext cx="1163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29"/>
            <p:cNvCxnSpPr/>
            <p:nvPr/>
          </p:nvCxnSpPr>
          <p:spPr>
            <a:xfrm flipH="1" rot="10800000">
              <a:off x="1594509" y="2902600"/>
              <a:ext cx="82200" cy="5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29"/>
            <p:cNvCxnSpPr/>
            <p:nvPr/>
          </p:nvCxnSpPr>
          <p:spPr>
            <a:xfrm rot="10800000">
              <a:off x="1596627" y="2959800"/>
              <a:ext cx="80100" cy="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29"/>
            <p:cNvCxnSpPr/>
            <p:nvPr/>
          </p:nvCxnSpPr>
          <p:spPr>
            <a:xfrm>
              <a:off x="553224" y="2897000"/>
              <a:ext cx="0" cy="12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5" name="Google Shape;595;p29"/>
          <p:cNvSpPr/>
          <p:nvPr/>
        </p:nvSpPr>
        <p:spPr>
          <a:xfrm>
            <a:off x="1721000" y="3515975"/>
            <a:ext cx="23202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PK	</a:t>
            </a:r>
            <a:r>
              <a:rPr lang="en" sz="1200">
                <a:solidFill>
                  <a:schemeClr val="dk1"/>
                </a:solidFill>
              </a:rPr>
              <a:t>name		VARCHAR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population	INT</a:t>
            </a:r>
            <a:endParaRPr sz="1200"/>
          </a:p>
        </p:txBody>
      </p:sp>
      <p:sp>
        <p:nvSpPr>
          <p:cNvPr id="596" name="Google Shape;596;p29"/>
          <p:cNvSpPr/>
          <p:nvPr/>
        </p:nvSpPr>
        <p:spPr>
          <a:xfrm>
            <a:off x="1720986" y="3358700"/>
            <a:ext cx="23202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country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Multiple Relationship Types</a:t>
            </a:r>
            <a:endParaRPr b="1"/>
          </a:p>
        </p:txBody>
      </p:sp>
      <p:sp>
        <p:nvSpPr>
          <p:cNvPr id="602" name="Google Shape;602;p30"/>
          <p:cNvSpPr/>
          <p:nvPr/>
        </p:nvSpPr>
        <p:spPr>
          <a:xfrm flipH="1" rot="10800000">
            <a:off x="400868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0"/>
          <p:cNvSpPr txBox="1"/>
          <p:nvPr/>
        </p:nvSpPr>
        <p:spPr>
          <a:xfrm>
            <a:off x="401178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6 - Relationships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04" name="Google Shape;604;p30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05" name="Google Shape;605;p30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06" name="Google Shape;606;p30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07" name="Google Shape;607;p30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08" name="Google Shape;608;p30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09" name="Google Shape;609;p30"/>
          <p:cNvSpPr txBox="1"/>
          <p:nvPr/>
        </p:nvSpPr>
        <p:spPr>
          <a:xfrm>
            <a:off x="62621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10" name="Google Shape;610;p30"/>
          <p:cNvSpPr txBox="1"/>
          <p:nvPr/>
        </p:nvSpPr>
        <p:spPr>
          <a:xfrm>
            <a:off x="66377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8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11" name="Google Shape;611;p30"/>
          <p:cNvSpPr txBox="1"/>
          <p:nvPr/>
        </p:nvSpPr>
        <p:spPr>
          <a:xfrm>
            <a:off x="311700" y="1028950"/>
            <a:ext cx="31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one-to-one relationship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12" name="Google Shape;612;p30"/>
          <p:cNvGrpSpPr/>
          <p:nvPr/>
        </p:nvGrpSpPr>
        <p:grpSpPr>
          <a:xfrm>
            <a:off x="556622" y="1017722"/>
            <a:ext cx="866700" cy="147925"/>
            <a:chOff x="556622" y="2851225"/>
            <a:chExt cx="866700" cy="147925"/>
          </a:xfrm>
        </p:grpSpPr>
        <p:cxnSp>
          <p:nvCxnSpPr>
            <p:cNvPr id="613" name="Google Shape;613;p30"/>
            <p:cNvCxnSpPr/>
            <p:nvPr/>
          </p:nvCxnSpPr>
          <p:spPr>
            <a:xfrm>
              <a:off x="602200" y="2851225"/>
              <a:ext cx="0" cy="14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30"/>
            <p:cNvCxnSpPr/>
            <p:nvPr/>
          </p:nvCxnSpPr>
          <p:spPr>
            <a:xfrm>
              <a:off x="1379075" y="2852450"/>
              <a:ext cx="0" cy="14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30"/>
            <p:cNvCxnSpPr/>
            <p:nvPr/>
          </p:nvCxnSpPr>
          <p:spPr>
            <a:xfrm>
              <a:off x="556622" y="2924875"/>
              <a:ext cx="866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6" name="Google Shape;616;p30"/>
          <p:cNvSpPr txBox="1"/>
          <p:nvPr>
            <p:ph idx="1" type="body"/>
          </p:nvPr>
        </p:nvSpPr>
        <p:spPr>
          <a:xfrm>
            <a:off x="311700" y="2896988"/>
            <a:ext cx="2969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one-to-many relationship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17" name="Google Shape;617;p30"/>
          <p:cNvGrpSpPr/>
          <p:nvPr/>
        </p:nvGrpSpPr>
        <p:grpSpPr>
          <a:xfrm>
            <a:off x="1916102" y="3444663"/>
            <a:ext cx="1166150" cy="125400"/>
            <a:chOff x="510577" y="1017725"/>
            <a:chExt cx="1166150" cy="125400"/>
          </a:xfrm>
        </p:grpSpPr>
        <p:cxnSp>
          <p:nvCxnSpPr>
            <p:cNvPr id="618" name="Google Shape;618;p30"/>
            <p:cNvCxnSpPr/>
            <p:nvPr/>
          </p:nvCxnSpPr>
          <p:spPr>
            <a:xfrm>
              <a:off x="510577" y="1080420"/>
              <a:ext cx="1163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30"/>
            <p:cNvCxnSpPr/>
            <p:nvPr/>
          </p:nvCxnSpPr>
          <p:spPr>
            <a:xfrm flipH="1" rot="10800000">
              <a:off x="1594509" y="1023325"/>
              <a:ext cx="82200" cy="5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30"/>
            <p:cNvCxnSpPr/>
            <p:nvPr/>
          </p:nvCxnSpPr>
          <p:spPr>
            <a:xfrm rot="10800000">
              <a:off x="1596627" y="1080525"/>
              <a:ext cx="80100" cy="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30"/>
            <p:cNvCxnSpPr/>
            <p:nvPr/>
          </p:nvCxnSpPr>
          <p:spPr>
            <a:xfrm>
              <a:off x="553224" y="1017725"/>
              <a:ext cx="0" cy="12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2" name="Google Shape;622;p30"/>
          <p:cNvSpPr/>
          <p:nvPr/>
        </p:nvSpPr>
        <p:spPr>
          <a:xfrm>
            <a:off x="1717241" y="1652600"/>
            <a:ext cx="23202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PK	</a:t>
            </a:r>
            <a:r>
              <a:rPr lang="en" sz="1200"/>
              <a:t>name		</a:t>
            </a:r>
            <a:r>
              <a:rPr lang="en" sz="1200">
                <a:solidFill>
                  <a:schemeClr val="dk1"/>
                </a:solidFill>
              </a:rPr>
              <a:t>VARCHAR</a:t>
            </a:r>
            <a:endParaRPr sz="12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population</a:t>
            </a:r>
            <a:r>
              <a:rPr lang="en" sz="1200">
                <a:solidFill>
                  <a:srgbClr val="000000"/>
                </a:solidFill>
              </a:rPr>
              <a:t>	</a:t>
            </a:r>
            <a:r>
              <a:rPr lang="en" sz="1200"/>
              <a:t>INT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FK	</a:t>
            </a:r>
            <a:r>
              <a:rPr lang="en" sz="1200">
                <a:solidFill>
                  <a:schemeClr val="dk1"/>
                </a:solidFill>
              </a:rPr>
              <a:t>c</a:t>
            </a:r>
            <a:r>
              <a:rPr lang="en" sz="1200">
                <a:solidFill>
                  <a:schemeClr val="dk1"/>
                </a:solidFill>
              </a:rPr>
              <a:t>apital_city	</a:t>
            </a:r>
            <a:r>
              <a:rPr lang="en" sz="1200">
                <a:solidFill>
                  <a:schemeClr val="dk1"/>
                </a:solidFill>
              </a:rPr>
              <a:t>VARCHAR</a:t>
            </a:r>
            <a:endParaRPr sz="1200"/>
          </a:p>
        </p:txBody>
      </p:sp>
      <p:sp>
        <p:nvSpPr>
          <p:cNvPr id="623" name="Google Shape;623;p30"/>
          <p:cNvSpPr/>
          <p:nvPr/>
        </p:nvSpPr>
        <p:spPr>
          <a:xfrm>
            <a:off x="5102825" y="1652574"/>
            <a:ext cx="23202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FK	</a:t>
            </a:r>
            <a:r>
              <a:rPr lang="en" sz="1200">
                <a:solidFill>
                  <a:schemeClr val="dk1"/>
                </a:solidFill>
              </a:rPr>
              <a:t>country	VARCHAR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PK	</a:t>
            </a:r>
            <a:r>
              <a:rPr lang="en" sz="1200">
                <a:solidFill>
                  <a:schemeClr val="dk1"/>
                </a:solidFill>
              </a:rPr>
              <a:t>name 		VARCHAR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population	</a:t>
            </a:r>
            <a:r>
              <a:rPr lang="en" sz="1200">
                <a:solidFill>
                  <a:schemeClr val="dk1"/>
                </a:solidFill>
              </a:rPr>
              <a:t>INT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24" name="Google Shape;624;p30"/>
          <p:cNvSpPr/>
          <p:nvPr/>
        </p:nvSpPr>
        <p:spPr>
          <a:xfrm>
            <a:off x="1717236" y="1495325"/>
            <a:ext cx="23202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country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25" name="Google Shape;625;p30"/>
          <p:cNvSpPr/>
          <p:nvPr/>
        </p:nvSpPr>
        <p:spPr>
          <a:xfrm>
            <a:off x="5102812" y="1495313"/>
            <a:ext cx="23202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city</a:t>
            </a:r>
            <a:endParaRPr sz="1200">
              <a:solidFill>
                <a:srgbClr val="000000"/>
              </a:solidFill>
            </a:endParaRPr>
          </a:p>
        </p:txBody>
      </p:sp>
      <p:grpSp>
        <p:nvGrpSpPr>
          <p:cNvPr id="626" name="Google Shape;626;p30"/>
          <p:cNvGrpSpPr/>
          <p:nvPr/>
        </p:nvGrpSpPr>
        <p:grpSpPr>
          <a:xfrm>
            <a:off x="4041840" y="1543738"/>
            <a:ext cx="1064048" cy="147925"/>
            <a:chOff x="556622" y="2851225"/>
            <a:chExt cx="866700" cy="147925"/>
          </a:xfrm>
        </p:grpSpPr>
        <p:cxnSp>
          <p:nvCxnSpPr>
            <p:cNvPr id="627" name="Google Shape;627;p30"/>
            <p:cNvCxnSpPr/>
            <p:nvPr/>
          </p:nvCxnSpPr>
          <p:spPr>
            <a:xfrm>
              <a:off x="602200" y="2851225"/>
              <a:ext cx="0" cy="14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30"/>
            <p:cNvCxnSpPr/>
            <p:nvPr/>
          </p:nvCxnSpPr>
          <p:spPr>
            <a:xfrm>
              <a:off x="1379075" y="2852450"/>
              <a:ext cx="0" cy="14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30"/>
            <p:cNvCxnSpPr/>
            <p:nvPr/>
          </p:nvCxnSpPr>
          <p:spPr>
            <a:xfrm>
              <a:off x="556622" y="2924875"/>
              <a:ext cx="866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0" name="Google Shape;630;p30"/>
          <p:cNvSpPr/>
          <p:nvPr/>
        </p:nvSpPr>
        <p:spPr>
          <a:xfrm>
            <a:off x="1721000" y="3515975"/>
            <a:ext cx="23202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PK	</a:t>
            </a:r>
            <a:r>
              <a:rPr lang="en" sz="1200">
                <a:solidFill>
                  <a:schemeClr val="dk1"/>
                </a:solidFill>
              </a:rPr>
              <a:t>name		VARCHAR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population	INT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FK	</a:t>
            </a:r>
            <a:r>
              <a:rPr lang="en" sz="1200">
                <a:solidFill>
                  <a:schemeClr val="dk1"/>
                </a:solidFill>
              </a:rPr>
              <a:t>capital_city	VARCHAR</a:t>
            </a:r>
            <a:endParaRPr sz="1200"/>
          </a:p>
        </p:txBody>
      </p:sp>
      <p:sp>
        <p:nvSpPr>
          <p:cNvPr id="631" name="Google Shape;631;p30"/>
          <p:cNvSpPr/>
          <p:nvPr/>
        </p:nvSpPr>
        <p:spPr>
          <a:xfrm>
            <a:off x="1720986" y="3358700"/>
            <a:ext cx="23202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country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32" name="Google Shape;632;p30"/>
          <p:cNvSpPr/>
          <p:nvPr/>
        </p:nvSpPr>
        <p:spPr>
          <a:xfrm>
            <a:off x="5106567" y="3515962"/>
            <a:ext cx="23202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FK	</a:t>
            </a:r>
            <a:r>
              <a:rPr lang="en" sz="1200">
                <a:solidFill>
                  <a:schemeClr val="dk1"/>
                </a:solidFill>
              </a:rPr>
              <a:t>country	VARCHAR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PK	</a:t>
            </a:r>
            <a:r>
              <a:rPr lang="en" sz="1200">
                <a:solidFill>
                  <a:schemeClr val="dk1"/>
                </a:solidFill>
              </a:rPr>
              <a:t>name 		VARCHAR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population	INT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3" name="Google Shape;633;p30"/>
          <p:cNvSpPr/>
          <p:nvPr/>
        </p:nvSpPr>
        <p:spPr>
          <a:xfrm>
            <a:off x="5106562" y="3358688"/>
            <a:ext cx="23202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city</a:t>
            </a:r>
            <a:endParaRPr sz="1200">
              <a:solidFill>
                <a:srgbClr val="000000"/>
              </a:solidFill>
            </a:endParaRPr>
          </a:p>
        </p:txBody>
      </p:sp>
      <p:grpSp>
        <p:nvGrpSpPr>
          <p:cNvPr id="634" name="Google Shape;634;p30"/>
          <p:cNvGrpSpPr/>
          <p:nvPr/>
        </p:nvGrpSpPr>
        <p:grpSpPr>
          <a:xfrm>
            <a:off x="4045576" y="3394300"/>
            <a:ext cx="1063995" cy="125400"/>
            <a:chOff x="510577" y="1017725"/>
            <a:chExt cx="1166150" cy="125400"/>
          </a:xfrm>
        </p:grpSpPr>
        <p:cxnSp>
          <p:nvCxnSpPr>
            <p:cNvPr id="635" name="Google Shape;635;p30"/>
            <p:cNvCxnSpPr/>
            <p:nvPr/>
          </p:nvCxnSpPr>
          <p:spPr>
            <a:xfrm>
              <a:off x="510577" y="1080420"/>
              <a:ext cx="1163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30"/>
            <p:cNvCxnSpPr/>
            <p:nvPr/>
          </p:nvCxnSpPr>
          <p:spPr>
            <a:xfrm flipH="1" rot="10800000">
              <a:off x="1594509" y="1023325"/>
              <a:ext cx="82200" cy="5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30"/>
            <p:cNvCxnSpPr/>
            <p:nvPr/>
          </p:nvCxnSpPr>
          <p:spPr>
            <a:xfrm rot="10800000">
              <a:off x="1596627" y="1080525"/>
              <a:ext cx="80100" cy="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30"/>
            <p:cNvCxnSpPr/>
            <p:nvPr/>
          </p:nvCxnSpPr>
          <p:spPr>
            <a:xfrm>
              <a:off x="553224" y="1017725"/>
              <a:ext cx="0" cy="12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9" name="Google Shape;639;p30"/>
          <p:cNvGrpSpPr/>
          <p:nvPr/>
        </p:nvGrpSpPr>
        <p:grpSpPr>
          <a:xfrm>
            <a:off x="510577" y="2897000"/>
            <a:ext cx="1166150" cy="125400"/>
            <a:chOff x="510577" y="1017725"/>
            <a:chExt cx="1166150" cy="125400"/>
          </a:xfrm>
        </p:grpSpPr>
        <p:cxnSp>
          <p:nvCxnSpPr>
            <p:cNvPr id="640" name="Google Shape;640;p30"/>
            <p:cNvCxnSpPr/>
            <p:nvPr/>
          </p:nvCxnSpPr>
          <p:spPr>
            <a:xfrm>
              <a:off x="510577" y="1080420"/>
              <a:ext cx="1163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30"/>
            <p:cNvCxnSpPr/>
            <p:nvPr/>
          </p:nvCxnSpPr>
          <p:spPr>
            <a:xfrm flipH="1" rot="10800000">
              <a:off x="1594509" y="1023325"/>
              <a:ext cx="82200" cy="5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30"/>
            <p:cNvCxnSpPr/>
            <p:nvPr/>
          </p:nvCxnSpPr>
          <p:spPr>
            <a:xfrm rot="10800000">
              <a:off x="1596627" y="1080525"/>
              <a:ext cx="80100" cy="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30"/>
            <p:cNvCxnSpPr/>
            <p:nvPr/>
          </p:nvCxnSpPr>
          <p:spPr>
            <a:xfrm>
              <a:off x="553224" y="1017725"/>
              <a:ext cx="0" cy="12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Multiple Relationship Types</a:t>
            </a:r>
            <a:endParaRPr b="1"/>
          </a:p>
        </p:txBody>
      </p:sp>
      <p:sp>
        <p:nvSpPr>
          <p:cNvPr id="649" name="Google Shape;649;p31"/>
          <p:cNvSpPr/>
          <p:nvPr/>
        </p:nvSpPr>
        <p:spPr>
          <a:xfrm flipH="1" rot="10800000">
            <a:off x="400868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1"/>
          <p:cNvSpPr txBox="1"/>
          <p:nvPr/>
        </p:nvSpPr>
        <p:spPr>
          <a:xfrm>
            <a:off x="401178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6 - Relationships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51" name="Google Shape;651;p31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52" name="Google Shape;652;p31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53" name="Google Shape;653;p31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54" name="Google Shape;654;p31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55" name="Google Shape;655;p31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56" name="Google Shape;656;p31"/>
          <p:cNvSpPr txBox="1"/>
          <p:nvPr/>
        </p:nvSpPr>
        <p:spPr>
          <a:xfrm>
            <a:off x="62621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57" name="Google Shape;657;p31"/>
          <p:cNvSpPr txBox="1"/>
          <p:nvPr/>
        </p:nvSpPr>
        <p:spPr>
          <a:xfrm>
            <a:off x="66377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8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58" name="Google Shape;658;p31"/>
          <p:cNvSpPr txBox="1"/>
          <p:nvPr/>
        </p:nvSpPr>
        <p:spPr>
          <a:xfrm>
            <a:off x="311700" y="1028950"/>
            <a:ext cx="39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one-to-one relationship </a:t>
            </a:r>
            <a:r>
              <a:rPr b="1" i="1" lang="en" sz="1800">
                <a:solidFill>
                  <a:schemeClr val="dk1"/>
                </a:solidFill>
              </a:rPr>
              <a:t>AND</a:t>
            </a:r>
            <a:endParaRPr i="1">
              <a:solidFill>
                <a:schemeClr val="dk1"/>
              </a:solidFill>
            </a:endParaRPr>
          </a:p>
        </p:txBody>
      </p:sp>
      <p:grpSp>
        <p:nvGrpSpPr>
          <p:cNvPr id="659" name="Google Shape;659;p31"/>
          <p:cNvGrpSpPr/>
          <p:nvPr/>
        </p:nvGrpSpPr>
        <p:grpSpPr>
          <a:xfrm>
            <a:off x="556622" y="1017722"/>
            <a:ext cx="866700" cy="147925"/>
            <a:chOff x="556622" y="2851225"/>
            <a:chExt cx="866700" cy="147925"/>
          </a:xfrm>
        </p:grpSpPr>
        <p:cxnSp>
          <p:nvCxnSpPr>
            <p:cNvPr id="660" name="Google Shape;660;p31"/>
            <p:cNvCxnSpPr/>
            <p:nvPr/>
          </p:nvCxnSpPr>
          <p:spPr>
            <a:xfrm>
              <a:off x="602200" y="2851225"/>
              <a:ext cx="0" cy="14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31"/>
            <p:cNvCxnSpPr/>
            <p:nvPr/>
          </p:nvCxnSpPr>
          <p:spPr>
            <a:xfrm>
              <a:off x="1379075" y="2852450"/>
              <a:ext cx="0" cy="14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31"/>
            <p:cNvCxnSpPr/>
            <p:nvPr/>
          </p:nvCxnSpPr>
          <p:spPr>
            <a:xfrm>
              <a:off x="556622" y="2924875"/>
              <a:ext cx="866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63" name="Google Shape;663;p31"/>
          <p:cNvSpPr txBox="1"/>
          <p:nvPr>
            <p:ph idx="1" type="body"/>
          </p:nvPr>
        </p:nvSpPr>
        <p:spPr>
          <a:xfrm>
            <a:off x="3507527" y="1028938"/>
            <a:ext cx="2969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one-to-many relationship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4" name="Google Shape;664;p31"/>
          <p:cNvSpPr/>
          <p:nvPr/>
        </p:nvSpPr>
        <p:spPr>
          <a:xfrm>
            <a:off x="1717241" y="1969650"/>
            <a:ext cx="23202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PK	</a:t>
            </a:r>
            <a:r>
              <a:rPr lang="en" sz="1200"/>
              <a:t>name		</a:t>
            </a:r>
            <a:r>
              <a:rPr lang="en" sz="1200">
                <a:solidFill>
                  <a:schemeClr val="dk1"/>
                </a:solidFill>
              </a:rPr>
              <a:t>VARCHAR</a:t>
            </a:r>
            <a:endParaRPr sz="12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population</a:t>
            </a:r>
            <a:r>
              <a:rPr lang="en" sz="1200">
                <a:solidFill>
                  <a:srgbClr val="000000"/>
                </a:solidFill>
              </a:rPr>
              <a:t>	</a:t>
            </a:r>
            <a:r>
              <a:rPr lang="en" sz="1200"/>
              <a:t>INT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FK</a:t>
            </a: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</a:rPr>
              <a:t>c</a:t>
            </a:r>
            <a:r>
              <a:rPr lang="en" sz="1200">
                <a:solidFill>
                  <a:schemeClr val="dk1"/>
                </a:solidFill>
              </a:rPr>
              <a:t>apital_city	INT</a:t>
            </a:r>
            <a:endParaRPr sz="1200"/>
          </a:p>
        </p:txBody>
      </p:sp>
      <p:sp>
        <p:nvSpPr>
          <p:cNvPr id="665" name="Google Shape;665;p31"/>
          <p:cNvSpPr/>
          <p:nvPr/>
        </p:nvSpPr>
        <p:spPr>
          <a:xfrm>
            <a:off x="1717236" y="1812375"/>
            <a:ext cx="23202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country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66" name="Google Shape;666;p31"/>
          <p:cNvSpPr/>
          <p:nvPr/>
        </p:nvSpPr>
        <p:spPr>
          <a:xfrm>
            <a:off x="5102825" y="1969624"/>
            <a:ext cx="23202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FK	</a:t>
            </a:r>
            <a:r>
              <a:rPr lang="en" sz="1200">
                <a:solidFill>
                  <a:schemeClr val="dk1"/>
                </a:solidFill>
              </a:rPr>
              <a:t>country	VARCHAR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PK	</a:t>
            </a:r>
            <a:r>
              <a:rPr lang="en" sz="1200">
                <a:solidFill>
                  <a:schemeClr val="dk1"/>
                </a:solidFill>
              </a:rPr>
              <a:t>name		VARCHAR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population	VARCHAR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67" name="Google Shape;667;p31"/>
          <p:cNvSpPr/>
          <p:nvPr/>
        </p:nvSpPr>
        <p:spPr>
          <a:xfrm>
            <a:off x="5102812" y="1812363"/>
            <a:ext cx="23202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city</a:t>
            </a:r>
            <a:endParaRPr sz="1200">
              <a:solidFill>
                <a:srgbClr val="000000"/>
              </a:solidFill>
            </a:endParaRPr>
          </a:p>
        </p:txBody>
      </p:sp>
      <p:grpSp>
        <p:nvGrpSpPr>
          <p:cNvPr id="668" name="Google Shape;668;p31"/>
          <p:cNvGrpSpPr/>
          <p:nvPr/>
        </p:nvGrpSpPr>
        <p:grpSpPr>
          <a:xfrm>
            <a:off x="4041840" y="1860788"/>
            <a:ext cx="1064048" cy="147925"/>
            <a:chOff x="556622" y="2851225"/>
            <a:chExt cx="866700" cy="147925"/>
          </a:xfrm>
        </p:grpSpPr>
        <p:cxnSp>
          <p:nvCxnSpPr>
            <p:cNvPr id="669" name="Google Shape;669;p31"/>
            <p:cNvCxnSpPr/>
            <p:nvPr/>
          </p:nvCxnSpPr>
          <p:spPr>
            <a:xfrm>
              <a:off x="602200" y="2851225"/>
              <a:ext cx="0" cy="14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31"/>
            <p:cNvCxnSpPr/>
            <p:nvPr/>
          </p:nvCxnSpPr>
          <p:spPr>
            <a:xfrm>
              <a:off x="1379075" y="2852450"/>
              <a:ext cx="0" cy="14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31"/>
            <p:cNvCxnSpPr/>
            <p:nvPr/>
          </p:nvCxnSpPr>
          <p:spPr>
            <a:xfrm>
              <a:off x="556622" y="2924875"/>
              <a:ext cx="866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2" name="Google Shape;672;p31"/>
          <p:cNvGrpSpPr/>
          <p:nvPr/>
        </p:nvGrpSpPr>
        <p:grpSpPr>
          <a:xfrm>
            <a:off x="4041876" y="2035750"/>
            <a:ext cx="1063995" cy="125400"/>
            <a:chOff x="510577" y="1017725"/>
            <a:chExt cx="1166150" cy="125400"/>
          </a:xfrm>
        </p:grpSpPr>
        <p:cxnSp>
          <p:nvCxnSpPr>
            <p:cNvPr id="673" name="Google Shape;673;p31"/>
            <p:cNvCxnSpPr/>
            <p:nvPr/>
          </p:nvCxnSpPr>
          <p:spPr>
            <a:xfrm>
              <a:off x="510577" y="1080420"/>
              <a:ext cx="1163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31"/>
            <p:cNvCxnSpPr/>
            <p:nvPr/>
          </p:nvCxnSpPr>
          <p:spPr>
            <a:xfrm flipH="1" rot="10800000">
              <a:off x="1594509" y="1023325"/>
              <a:ext cx="82200" cy="5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31"/>
            <p:cNvCxnSpPr/>
            <p:nvPr/>
          </p:nvCxnSpPr>
          <p:spPr>
            <a:xfrm rot="10800000">
              <a:off x="1596627" y="1080525"/>
              <a:ext cx="80100" cy="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31"/>
            <p:cNvCxnSpPr/>
            <p:nvPr/>
          </p:nvCxnSpPr>
          <p:spPr>
            <a:xfrm>
              <a:off x="571171" y="1017725"/>
              <a:ext cx="0" cy="12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7" name="Google Shape;677;p31"/>
          <p:cNvGrpSpPr/>
          <p:nvPr/>
        </p:nvGrpSpPr>
        <p:grpSpPr>
          <a:xfrm>
            <a:off x="3706403" y="1028950"/>
            <a:ext cx="1166150" cy="125400"/>
            <a:chOff x="510577" y="1017725"/>
            <a:chExt cx="1166150" cy="125400"/>
          </a:xfrm>
        </p:grpSpPr>
        <p:cxnSp>
          <p:nvCxnSpPr>
            <p:cNvPr id="678" name="Google Shape;678;p31"/>
            <p:cNvCxnSpPr/>
            <p:nvPr/>
          </p:nvCxnSpPr>
          <p:spPr>
            <a:xfrm>
              <a:off x="510577" y="1080420"/>
              <a:ext cx="1163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31"/>
            <p:cNvCxnSpPr/>
            <p:nvPr/>
          </p:nvCxnSpPr>
          <p:spPr>
            <a:xfrm flipH="1" rot="10800000">
              <a:off x="1594509" y="1023325"/>
              <a:ext cx="82200" cy="5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31"/>
            <p:cNvCxnSpPr/>
            <p:nvPr/>
          </p:nvCxnSpPr>
          <p:spPr>
            <a:xfrm rot="10800000">
              <a:off x="1596627" y="1080525"/>
              <a:ext cx="80100" cy="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31"/>
            <p:cNvCxnSpPr/>
            <p:nvPr/>
          </p:nvCxnSpPr>
          <p:spPr>
            <a:xfrm>
              <a:off x="553224" y="1017725"/>
              <a:ext cx="0" cy="12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2" name="Google Shape;682;p31"/>
          <p:cNvSpPr txBox="1"/>
          <p:nvPr/>
        </p:nvSpPr>
        <p:spPr>
          <a:xfrm>
            <a:off x="311700" y="2909825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It is ok for 2 tables create multiple relationships with each other, as long as the tables pass the normalization rules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Design Process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b="1" lang="en">
                <a:solidFill>
                  <a:srgbClr val="999999"/>
                </a:solidFill>
              </a:rPr>
              <a:t>Determine the purpose of your database</a:t>
            </a:r>
            <a:endParaRPr b="1"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What is the high level purpose of this database?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b="1" lang="en">
                <a:solidFill>
                  <a:srgbClr val="999999"/>
                </a:solidFill>
              </a:rPr>
              <a:t>Find and organize the information required</a:t>
            </a:r>
            <a:endParaRPr b="1"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What information should be stored to fulfill the high level purpose?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b="1" lang="en">
                <a:solidFill>
                  <a:srgbClr val="999999"/>
                </a:solidFill>
              </a:rPr>
              <a:t>Divide the information into tables</a:t>
            </a:r>
            <a:endParaRPr b="1"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What are the entities to store?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b="1" lang="en">
                <a:solidFill>
                  <a:srgbClr val="999999"/>
                </a:solidFill>
              </a:rPr>
              <a:t>Turn information items into columns</a:t>
            </a:r>
            <a:endParaRPr b="1"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What are the individual data pieces that make up those entities (tables)?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b="1" lang="en">
                <a:solidFill>
                  <a:srgbClr val="999999"/>
                </a:solidFill>
              </a:rPr>
              <a:t>Specify primary keys</a:t>
            </a:r>
            <a:endParaRPr b="1"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What is the unique field (column) for each entity (table)?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Set up the table relationships (and constraints)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Do these tables relate? If so what is the connection?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Refine your design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Look for errors to inform improvements.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Apply the normalization rules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Review normalization rules and adjust as necessary.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Microsoft - DB Design Basics - The design process</a:t>
            </a:r>
            <a:endParaRPr sz="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/>
          <p:nvPr/>
        </p:nvSpPr>
        <p:spPr>
          <a:xfrm>
            <a:off x="6130613" y="3201102"/>
            <a:ext cx="237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director</a:t>
            </a:r>
            <a:endParaRPr i="1" sz="1600">
              <a:solidFill>
                <a:schemeClr val="dk1"/>
              </a:solidFill>
            </a:endParaRPr>
          </a:p>
        </p:txBody>
      </p:sp>
      <p:sp>
        <p:nvSpPr>
          <p:cNvPr id="688" name="Google Shape;688;p32"/>
          <p:cNvSpPr txBox="1"/>
          <p:nvPr>
            <p:ph idx="1" type="body"/>
          </p:nvPr>
        </p:nvSpPr>
        <p:spPr>
          <a:xfrm>
            <a:off x="311700" y="1017725"/>
            <a:ext cx="8520600" cy="17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Primary Key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Should follow all column naming conventions (Week 2) </a:t>
            </a:r>
            <a:r>
              <a:rPr i="1" lang="en">
                <a:solidFill>
                  <a:schemeClr val="dk1"/>
                </a:solidFill>
              </a:rPr>
              <a:t>AND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Should be named: table it is in, followed by </a:t>
            </a:r>
            <a:r>
              <a:rPr i="1" lang="en">
                <a:solidFill>
                  <a:schemeClr val="dk1"/>
                </a:solidFill>
              </a:rPr>
              <a:t>_id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Foreign Key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Should follow all column naming conventions (Week 2) </a:t>
            </a:r>
            <a:r>
              <a:rPr i="1" lang="en">
                <a:solidFill>
                  <a:schemeClr val="dk1"/>
                </a:solidFill>
              </a:rPr>
              <a:t>AND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Should be named: table it is referring to, followed by </a:t>
            </a:r>
            <a:r>
              <a:rPr i="1" lang="en">
                <a:solidFill>
                  <a:schemeClr val="dk1"/>
                </a:solidFill>
              </a:rPr>
              <a:t>_id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689" name="Google Shape;6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Keys - Naming Conventions</a:t>
            </a:r>
            <a:endParaRPr b="1"/>
          </a:p>
        </p:txBody>
      </p:sp>
      <p:graphicFrame>
        <p:nvGraphicFramePr>
          <p:cNvPr id="690" name="Google Shape;690;p32"/>
          <p:cNvGraphicFramePr/>
          <p:nvPr/>
        </p:nvGraphicFramePr>
        <p:xfrm>
          <a:off x="593763" y="357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95475"/>
                <a:gridCol w="2491500"/>
                <a:gridCol w="12171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movie_id (PK)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title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director_id (FK)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Banshees of Inisherin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Truman Show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Eternal Sunshine of the Spotless Mind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Dark Knight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1" name="Google Shape;691;p32"/>
          <p:cNvGraphicFramePr/>
          <p:nvPr/>
        </p:nvGraphicFramePr>
        <p:xfrm>
          <a:off x="6090888" y="357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240150"/>
                <a:gridCol w="12192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director_id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(PK)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Martin McDonagh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Peter Weir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Michel Gondry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Christopher Nolan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692" name="Google Shape;692;p32"/>
          <p:cNvSpPr txBox="1"/>
          <p:nvPr/>
        </p:nvSpPr>
        <p:spPr>
          <a:xfrm>
            <a:off x="675513" y="2830161"/>
            <a:ext cx="938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Primary Key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93" name="Google Shape;693;p32"/>
          <p:cNvSpPr txBox="1"/>
          <p:nvPr/>
        </p:nvSpPr>
        <p:spPr>
          <a:xfrm>
            <a:off x="4228023" y="2830161"/>
            <a:ext cx="1125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Foreign Key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94" name="Google Shape;694;p32"/>
          <p:cNvSpPr txBox="1"/>
          <p:nvPr/>
        </p:nvSpPr>
        <p:spPr>
          <a:xfrm>
            <a:off x="6230736" y="2830161"/>
            <a:ext cx="938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Primary Key</a:t>
            </a:r>
            <a:endParaRPr b="1">
              <a:solidFill>
                <a:srgbClr val="000000"/>
              </a:solidFill>
            </a:endParaRPr>
          </a:p>
        </p:txBody>
      </p:sp>
      <p:cxnSp>
        <p:nvCxnSpPr>
          <p:cNvPr id="695" name="Google Shape;695;p32"/>
          <p:cNvCxnSpPr>
            <a:stCxn id="692" idx="2"/>
          </p:cNvCxnSpPr>
          <p:nvPr/>
        </p:nvCxnSpPr>
        <p:spPr>
          <a:xfrm>
            <a:off x="1144563" y="3368961"/>
            <a:ext cx="0" cy="20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6" name="Google Shape;696;p32"/>
          <p:cNvCxnSpPr>
            <a:stCxn id="693" idx="2"/>
          </p:cNvCxnSpPr>
          <p:nvPr/>
        </p:nvCxnSpPr>
        <p:spPr>
          <a:xfrm>
            <a:off x="4790673" y="3368961"/>
            <a:ext cx="0" cy="20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Google Shape;697;p32"/>
          <p:cNvCxnSpPr>
            <a:stCxn id="694" idx="2"/>
          </p:cNvCxnSpPr>
          <p:nvPr/>
        </p:nvCxnSpPr>
        <p:spPr>
          <a:xfrm>
            <a:off x="6699786" y="3368961"/>
            <a:ext cx="0" cy="20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8" name="Google Shape;698;p32"/>
          <p:cNvSpPr txBox="1"/>
          <p:nvPr/>
        </p:nvSpPr>
        <p:spPr>
          <a:xfrm>
            <a:off x="1805875" y="3201102"/>
            <a:ext cx="237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movie</a:t>
            </a:r>
            <a:endParaRPr i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 Constraints</a:t>
            </a:r>
            <a:endParaRPr b="1"/>
          </a:p>
        </p:txBody>
      </p:sp>
      <p:sp>
        <p:nvSpPr>
          <p:cNvPr id="704" name="Google Shape;704;p33"/>
          <p:cNvSpPr txBox="1"/>
          <p:nvPr/>
        </p:nvSpPr>
        <p:spPr>
          <a:xfrm>
            <a:off x="311700" y="1017725"/>
            <a:ext cx="85206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Constraints are used to specify rules and </a:t>
            </a:r>
            <a:r>
              <a:rPr lang="en" sz="1800">
                <a:solidFill>
                  <a:schemeClr val="dk1"/>
                </a:solidFill>
              </a:rPr>
              <a:t>limit the data</a:t>
            </a:r>
            <a:r>
              <a:rPr lang="en" sz="1800">
                <a:solidFill>
                  <a:schemeClr val="dk1"/>
                </a:solidFill>
              </a:rPr>
              <a:t> for columns in our tables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This ensures the accuracy and reliability of the data in the table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Violations of constraints abort queries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Constraints can be column level or table level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</a:endParaRPr>
          </a:p>
        </p:txBody>
      </p:sp>
      <p:sp>
        <p:nvSpPr>
          <p:cNvPr id="705" name="Google Shape;705;p33"/>
          <p:cNvSpPr/>
          <p:nvPr/>
        </p:nvSpPr>
        <p:spPr>
          <a:xfrm flipH="1" rot="10800000">
            <a:off x="400868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3"/>
          <p:cNvSpPr txBox="1"/>
          <p:nvPr/>
        </p:nvSpPr>
        <p:spPr>
          <a:xfrm>
            <a:off x="401178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6.2 - Constraints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07" name="Google Shape;707;p33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08" name="Google Shape;708;p33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09" name="Google Shape;709;p33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10" name="Google Shape;710;p33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11" name="Google Shape;711;p33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12" name="Google Shape;712;p33"/>
          <p:cNvSpPr txBox="1"/>
          <p:nvPr/>
        </p:nvSpPr>
        <p:spPr>
          <a:xfrm>
            <a:off x="62621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13" name="Google Shape;713;p33"/>
          <p:cNvSpPr txBox="1"/>
          <p:nvPr/>
        </p:nvSpPr>
        <p:spPr>
          <a:xfrm>
            <a:off x="66377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8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Constraint Types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/>
          </a:p>
        </p:txBody>
      </p:sp>
      <p:sp>
        <p:nvSpPr>
          <p:cNvPr id="719" name="Google Shape;719;p34"/>
          <p:cNvSpPr txBox="1"/>
          <p:nvPr/>
        </p:nvSpPr>
        <p:spPr>
          <a:xfrm>
            <a:off x="311700" y="1017725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NOT NULL</a:t>
            </a:r>
            <a:r>
              <a:rPr lang="en" sz="1800">
                <a:solidFill>
                  <a:schemeClr val="dk1"/>
                </a:solidFill>
              </a:rPr>
              <a:t> - Ensures that a column cannot have a NULL value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UNIQUE </a:t>
            </a:r>
            <a:r>
              <a:rPr lang="en" sz="1800">
                <a:solidFill>
                  <a:schemeClr val="dk1"/>
                </a:solidFill>
              </a:rPr>
              <a:t>- Ensures that all values in a column are different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20" name="Google Shape;720;p34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SQL Constraints</a:t>
            </a:r>
            <a:endParaRPr sz="800"/>
          </a:p>
        </p:txBody>
      </p:sp>
      <p:sp>
        <p:nvSpPr>
          <p:cNvPr id="721" name="Google Shape;721;p34"/>
          <p:cNvSpPr/>
          <p:nvPr/>
        </p:nvSpPr>
        <p:spPr>
          <a:xfrm flipH="1" rot="10800000">
            <a:off x="400868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4"/>
          <p:cNvSpPr txBox="1"/>
          <p:nvPr/>
        </p:nvSpPr>
        <p:spPr>
          <a:xfrm>
            <a:off x="401178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6.2 - Constraints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723" name="Google Shape;723;p34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24" name="Google Shape;724;p34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25" name="Google Shape;725;p34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26" name="Google Shape;726;p34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27" name="Google Shape;727;p34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28" name="Google Shape;728;p34"/>
          <p:cNvSpPr txBox="1"/>
          <p:nvPr/>
        </p:nvSpPr>
        <p:spPr>
          <a:xfrm>
            <a:off x="62621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29" name="Google Shape;729;p34"/>
          <p:cNvSpPr txBox="1"/>
          <p:nvPr/>
        </p:nvSpPr>
        <p:spPr>
          <a:xfrm>
            <a:off x="66377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8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30" name="Google Shape;730;p34"/>
          <p:cNvSpPr txBox="1"/>
          <p:nvPr/>
        </p:nvSpPr>
        <p:spPr>
          <a:xfrm>
            <a:off x="311700" y="2459613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*</a:t>
            </a:r>
            <a:r>
              <a:rPr b="1" lang="en" sz="1800">
                <a:solidFill>
                  <a:schemeClr val="dk1"/>
                </a:solidFill>
              </a:rPr>
              <a:t>PRIMARY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b="1" lang="en" sz="1800">
                <a:solidFill>
                  <a:schemeClr val="dk1"/>
                </a:solidFill>
              </a:rPr>
              <a:t>FOREIGN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KEYS </a:t>
            </a:r>
            <a:r>
              <a:rPr lang="en" sz="1800">
                <a:solidFill>
                  <a:schemeClr val="dk1"/>
                </a:solidFill>
              </a:rPr>
              <a:t>are also constraints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PRIMARY KEY </a:t>
            </a:r>
            <a:r>
              <a:rPr lang="en" sz="1800">
                <a:solidFill>
                  <a:schemeClr val="dk1"/>
                </a:solidFill>
              </a:rPr>
              <a:t>- Both </a:t>
            </a:r>
            <a:r>
              <a:rPr b="1" lang="en" sz="1800">
                <a:solidFill>
                  <a:schemeClr val="dk1"/>
                </a:solidFill>
              </a:rPr>
              <a:t>NOT NULL </a:t>
            </a:r>
            <a:r>
              <a:rPr lang="en" sz="1800">
                <a:solidFill>
                  <a:schemeClr val="dk1"/>
                </a:solidFill>
              </a:rPr>
              <a:t>&amp; </a:t>
            </a:r>
            <a:r>
              <a:rPr b="1" lang="en" sz="1800">
                <a:solidFill>
                  <a:schemeClr val="dk1"/>
                </a:solidFill>
              </a:rPr>
              <a:t>UNIQUE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 NULL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/>
          </a:p>
        </p:txBody>
      </p:sp>
      <p:sp>
        <p:nvSpPr>
          <p:cNvPr id="736" name="Google Shape;736;p35"/>
          <p:cNvSpPr txBox="1"/>
          <p:nvPr/>
        </p:nvSpPr>
        <p:spPr>
          <a:xfrm>
            <a:off x="0" y="47124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aseline="30000" lang="en" sz="800">
                <a:solidFill>
                  <a:schemeClr val="dk1"/>
                </a:solidFill>
              </a:rPr>
              <a:t>1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SQL Constraint NOT NULL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2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SQL Constraint UNIQUE</a:t>
            </a:r>
            <a:endParaRPr baseline="30000" sz="800"/>
          </a:p>
        </p:txBody>
      </p:sp>
      <p:sp>
        <p:nvSpPr>
          <p:cNvPr id="737" name="Google Shape;737;p35"/>
          <p:cNvSpPr txBox="1"/>
          <p:nvPr>
            <p:ph type="title"/>
          </p:nvPr>
        </p:nvSpPr>
        <p:spPr>
          <a:xfrm>
            <a:off x="45720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UNIQUE</a:t>
            </a:r>
            <a:r>
              <a:rPr b="1" baseline="30000" lang="en" u="sng">
                <a:solidFill>
                  <a:schemeClr val="hlink"/>
                </a:solidFill>
                <a:hlinkClick r:id="rId6"/>
              </a:rPr>
              <a:t>2</a:t>
            </a:r>
            <a:endParaRPr b="1"/>
          </a:p>
        </p:txBody>
      </p:sp>
      <p:sp>
        <p:nvSpPr>
          <p:cNvPr id="738" name="Google Shape;738;p35"/>
          <p:cNvSpPr/>
          <p:nvPr/>
        </p:nvSpPr>
        <p:spPr>
          <a:xfrm>
            <a:off x="613284" y="1294698"/>
            <a:ext cx="2320200" cy="55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PK</a:t>
            </a:r>
            <a:r>
              <a:rPr lang="en" sz="1200">
                <a:solidFill>
                  <a:schemeClr val="dk1"/>
                </a:solidFill>
              </a:rPr>
              <a:t> 	</a:t>
            </a:r>
            <a:r>
              <a:rPr lang="en" sz="1200"/>
              <a:t>instructor_id 	INT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</a:t>
            </a:r>
            <a:r>
              <a:rPr lang="en" sz="1200"/>
              <a:t>	</a:t>
            </a:r>
            <a:r>
              <a:rPr lang="en" sz="1200">
                <a:solidFill>
                  <a:srgbClr val="000000"/>
                </a:solidFill>
              </a:rPr>
              <a:t>name	</a:t>
            </a:r>
            <a:r>
              <a:rPr lang="en" sz="1200"/>
              <a:t>	</a:t>
            </a:r>
            <a:r>
              <a:rPr lang="en" sz="1200">
                <a:solidFill>
                  <a:srgbClr val="000000"/>
                </a:solidFill>
              </a:rPr>
              <a:t>VARCHAR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39" name="Google Shape;739;p35"/>
          <p:cNvSpPr/>
          <p:nvPr/>
        </p:nvSpPr>
        <p:spPr>
          <a:xfrm>
            <a:off x="613284" y="1294698"/>
            <a:ext cx="2320200" cy="55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PK</a:t>
            </a:r>
            <a:r>
              <a:rPr lang="en" sz="1200">
                <a:solidFill>
                  <a:schemeClr val="dk1"/>
                </a:solidFill>
              </a:rPr>
              <a:t> 	</a:t>
            </a:r>
            <a:r>
              <a:rPr lang="en" sz="1200"/>
              <a:t>instructor_id 	INT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</a:t>
            </a:r>
            <a:r>
              <a:rPr lang="en" sz="1200"/>
              <a:t>	</a:t>
            </a:r>
            <a:r>
              <a:rPr lang="en" sz="1200">
                <a:solidFill>
                  <a:srgbClr val="000000"/>
                </a:solidFill>
              </a:rPr>
              <a:t>name	</a:t>
            </a:r>
            <a:r>
              <a:rPr lang="en" sz="1200"/>
              <a:t>	</a:t>
            </a:r>
            <a:r>
              <a:rPr lang="en" sz="1200">
                <a:solidFill>
                  <a:srgbClr val="000000"/>
                </a:solidFill>
              </a:rPr>
              <a:t>VARCHAR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40" name="Google Shape;740;p35"/>
          <p:cNvSpPr/>
          <p:nvPr/>
        </p:nvSpPr>
        <p:spPr>
          <a:xfrm>
            <a:off x="613275" y="1137425"/>
            <a:ext cx="23202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instructor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41" name="Google Shape;741;p35"/>
          <p:cNvSpPr txBox="1"/>
          <p:nvPr>
            <p:ph type="title"/>
          </p:nvPr>
        </p:nvSpPr>
        <p:spPr>
          <a:xfrm>
            <a:off x="303197" y="2537650"/>
            <a:ext cx="213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 NULL &amp;</a:t>
            </a:r>
            <a:endParaRPr b="1"/>
          </a:p>
        </p:txBody>
      </p:sp>
      <p:sp>
        <p:nvSpPr>
          <p:cNvPr id="742" name="Google Shape;742;p35"/>
          <p:cNvSpPr txBox="1"/>
          <p:nvPr>
            <p:ph type="title"/>
          </p:nvPr>
        </p:nvSpPr>
        <p:spPr>
          <a:xfrm>
            <a:off x="2327000" y="25376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UNIQUE</a:t>
            </a:r>
            <a:endParaRPr b="1"/>
          </a:p>
        </p:txBody>
      </p:sp>
      <p:sp>
        <p:nvSpPr>
          <p:cNvPr id="743" name="Google Shape;743;p35"/>
          <p:cNvSpPr/>
          <p:nvPr/>
        </p:nvSpPr>
        <p:spPr>
          <a:xfrm>
            <a:off x="4693156" y="1249100"/>
            <a:ext cx="23202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PK</a:t>
            </a: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200"/>
              <a:t>instructor_id	INT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N</a:t>
            </a:r>
            <a:r>
              <a:rPr lang="en" sz="1200">
                <a:solidFill>
                  <a:schemeClr val="dk1"/>
                </a:solidFill>
              </a:rPr>
              <a:t>	name		VARCHAR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</a:rPr>
              <a:t>employee_id	VARCHAR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44" name="Google Shape;744;p35"/>
          <p:cNvSpPr/>
          <p:nvPr/>
        </p:nvSpPr>
        <p:spPr>
          <a:xfrm>
            <a:off x="4693156" y="1249112"/>
            <a:ext cx="23202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PK</a:t>
            </a: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200"/>
              <a:t>instructor_id	INT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N</a:t>
            </a:r>
            <a:r>
              <a:rPr lang="en" sz="1200">
                <a:solidFill>
                  <a:schemeClr val="dk1"/>
                </a:solidFill>
              </a:rPr>
              <a:t>	name		VARCHAR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U	</a:t>
            </a:r>
            <a:r>
              <a:rPr lang="en" sz="1200">
                <a:solidFill>
                  <a:schemeClr val="dk1"/>
                </a:solidFill>
              </a:rPr>
              <a:t>employee_id	VARCHAR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45" name="Google Shape;745;p35"/>
          <p:cNvSpPr/>
          <p:nvPr/>
        </p:nvSpPr>
        <p:spPr>
          <a:xfrm>
            <a:off x="4693151" y="1091825"/>
            <a:ext cx="23202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instructor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46" name="Google Shape;746;p35"/>
          <p:cNvSpPr/>
          <p:nvPr/>
        </p:nvSpPr>
        <p:spPr>
          <a:xfrm flipH="1" rot="10800000">
            <a:off x="400868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5"/>
          <p:cNvSpPr txBox="1"/>
          <p:nvPr/>
        </p:nvSpPr>
        <p:spPr>
          <a:xfrm>
            <a:off x="401178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6.2 - Constraints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748" name="Google Shape;748;p35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49" name="Google Shape;749;p35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50" name="Google Shape;750;p35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51" name="Google Shape;751;p35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52" name="Google Shape;752;p35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53" name="Google Shape;753;p35"/>
          <p:cNvSpPr txBox="1"/>
          <p:nvPr/>
        </p:nvSpPr>
        <p:spPr>
          <a:xfrm>
            <a:off x="62621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54" name="Google Shape;754;p35"/>
          <p:cNvSpPr txBox="1"/>
          <p:nvPr/>
        </p:nvSpPr>
        <p:spPr>
          <a:xfrm>
            <a:off x="66377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8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55" name="Google Shape;755;p35"/>
          <p:cNvSpPr/>
          <p:nvPr/>
        </p:nvSpPr>
        <p:spPr>
          <a:xfrm>
            <a:off x="613281" y="3267625"/>
            <a:ext cx="23202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PK</a:t>
            </a: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200"/>
              <a:t>instructor_id	INT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N</a:t>
            </a:r>
            <a:r>
              <a:rPr lang="en" sz="1200">
                <a:solidFill>
                  <a:schemeClr val="dk1"/>
                </a:solidFill>
              </a:rPr>
              <a:t>	name		VARCHAR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U</a:t>
            </a:r>
            <a:r>
              <a:rPr b="1"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</a:rPr>
              <a:t>employee_id	VARCHAR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56" name="Google Shape;756;p35"/>
          <p:cNvSpPr/>
          <p:nvPr/>
        </p:nvSpPr>
        <p:spPr>
          <a:xfrm>
            <a:off x="613281" y="3267625"/>
            <a:ext cx="23202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PK</a:t>
            </a: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200"/>
              <a:t>instructor_id	INT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N</a:t>
            </a:r>
            <a:r>
              <a:rPr lang="en" sz="1200">
                <a:solidFill>
                  <a:schemeClr val="dk1"/>
                </a:solidFill>
              </a:rPr>
              <a:t>	name		VARCHAR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U/N	</a:t>
            </a:r>
            <a:r>
              <a:rPr lang="en" sz="1200">
                <a:solidFill>
                  <a:schemeClr val="dk1"/>
                </a:solidFill>
              </a:rPr>
              <a:t>employee_id	VARCHAR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57" name="Google Shape;757;p35"/>
          <p:cNvSpPr/>
          <p:nvPr/>
        </p:nvSpPr>
        <p:spPr>
          <a:xfrm>
            <a:off x="613276" y="3110350"/>
            <a:ext cx="23202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instructor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Entity Relationship Diagrams (ERD)</a:t>
            </a:r>
            <a:endParaRPr b="1" sz="1550"/>
          </a:p>
        </p:txBody>
      </p:sp>
      <p:sp>
        <p:nvSpPr>
          <p:cNvPr id="763" name="Google Shape;763;p36"/>
          <p:cNvSpPr txBox="1"/>
          <p:nvPr>
            <p:ph idx="1" type="body"/>
          </p:nvPr>
        </p:nvSpPr>
        <p:spPr>
          <a:xfrm>
            <a:off x="311700" y="1017725"/>
            <a:ext cx="8520600" cy="20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to represent a single databases architecture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ERDs have varying layouts but will generally show this information: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ntities </a:t>
            </a:r>
            <a:r>
              <a:rPr lang="en">
                <a:solidFill>
                  <a:schemeClr val="dk1"/>
                </a:solidFill>
              </a:rPr>
              <a:t>(tables)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Fields (columns)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types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Relationships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Constraints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64" name="Google Shape;764;p36"/>
          <p:cNvCxnSpPr/>
          <p:nvPr/>
        </p:nvCxnSpPr>
        <p:spPr>
          <a:xfrm>
            <a:off x="3866850" y="3739677"/>
            <a:ext cx="141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36"/>
          <p:cNvCxnSpPr/>
          <p:nvPr/>
        </p:nvCxnSpPr>
        <p:spPr>
          <a:xfrm flipH="1" rot="10800000">
            <a:off x="5181275" y="3682458"/>
            <a:ext cx="996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36"/>
          <p:cNvCxnSpPr/>
          <p:nvPr/>
        </p:nvCxnSpPr>
        <p:spPr>
          <a:xfrm rot="10800000">
            <a:off x="5183775" y="3739658"/>
            <a:ext cx="97200" cy="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36"/>
          <p:cNvCxnSpPr/>
          <p:nvPr/>
        </p:nvCxnSpPr>
        <p:spPr>
          <a:xfrm>
            <a:off x="3918575" y="3676858"/>
            <a:ext cx="0" cy="1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8" name="Google Shape;768;p36"/>
          <p:cNvSpPr/>
          <p:nvPr/>
        </p:nvSpPr>
        <p:spPr>
          <a:xfrm>
            <a:off x="1538056" y="3434787"/>
            <a:ext cx="23202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PK</a:t>
            </a: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200"/>
              <a:t>instructor_id	INT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N</a:t>
            </a:r>
            <a:r>
              <a:rPr lang="en" sz="1200">
                <a:solidFill>
                  <a:schemeClr val="dk1"/>
                </a:solidFill>
              </a:rPr>
              <a:t>	name		VARCHAR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U/N	</a:t>
            </a:r>
            <a:r>
              <a:rPr lang="en" sz="1200">
                <a:solidFill>
                  <a:schemeClr val="dk1"/>
                </a:solidFill>
              </a:rPr>
              <a:t>employee_id	VARCHAR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69" name="Google Shape;769;p36"/>
          <p:cNvSpPr/>
          <p:nvPr/>
        </p:nvSpPr>
        <p:spPr>
          <a:xfrm>
            <a:off x="1538051" y="3277513"/>
            <a:ext cx="23202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instructor</a:t>
            </a:r>
            <a:endParaRPr sz="1200">
              <a:solidFill>
                <a:srgbClr val="000000"/>
              </a:solidFill>
            </a:endParaRPr>
          </a:p>
        </p:txBody>
      </p:sp>
      <p:grpSp>
        <p:nvGrpSpPr>
          <p:cNvPr id="770" name="Google Shape;770;p36"/>
          <p:cNvGrpSpPr/>
          <p:nvPr/>
        </p:nvGrpSpPr>
        <p:grpSpPr>
          <a:xfrm>
            <a:off x="5285749" y="3213037"/>
            <a:ext cx="2320201" cy="1210258"/>
            <a:chOff x="6578524" y="3851313"/>
            <a:chExt cx="2320201" cy="1210258"/>
          </a:xfrm>
        </p:grpSpPr>
        <p:sp>
          <p:nvSpPr>
            <p:cNvPr id="771" name="Google Shape;771;p36"/>
            <p:cNvSpPr/>
            <p:nvPr/>
          </p:nvSpPr>
          <p:spPr>
            <a:xfrm>
              <a:off x="6578525" y="4008570"/>
              <a:ext cx="2320200" cy="10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PK	</a:t>
              </a:r>
              <a:r>
                <a:rPr lang="en" sz="1200"/>
                <a:t>course_id	INT</a:t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FK	</a:t>
              </a:r>
              <a:r>
                <a:rPr lang="en" sz="1200">
                  <a:solidFill>
                    <a:schemeClr val="dk1"/>
                  </a:solidFill>
                </a:rPr>
                <a:t>instructor_id	</a:t>
              </a:r>
              <a:r>
                <a:rPr lang="en" sz="1200">
                  <a:solidFill>
                    <a:schemeClr val="dk1"/>
                  </a:solidFill>
                </a:rPr>
                <a:t>INT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N	</a:t>
              </a:r>
              <a:r>
                <a:rPr lang="en" sz="1200">
                  <a:solidFill>
                    <a:schemeClr val="dk1"/>
                  </a:solidFill>
                </a:rPr>
                <a:t>code		VARCHAR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N	</a:t>
              </a:r>
              <a:r>
                <a:rPr lang="en" sz="1200">
                  <a:solidFill>
                    <a:schemeClr val="dk1"/>
                  </a:solidFill>
                </a:rPr>
                <a:t>section	VARCHAR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N	</a:t>
              </a:r>
              <a:r>
                <a:rPr lang="en" sz="1200">
                  <a:solidFill>
                    <a:schemeClr val="dk1"/>
                  </a:solidFill>
                </a:rPr>
                <a:t>term		VARCHAR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6578524" y="3851313"/>
              <a:ext cx="2320200" cy="218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course</a:t>
              </a:r>
              <a:endParaRPr sz="12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7"/>
          <p:cNvSpPr txBox="1"/>
          <p:nvPr/>
        </p:nvSpPr>
        <p:spPr>
          <a:xfrm>
            <a:off x="311700" y="1017725"/>
            <a:ext cx="85206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/>
              <a:t>Reduce Redundancy, </a:t>
            </a:r>
            <a:r>
              <a:rPr lang="en" sz="1800"/>
              <a:t>duplicate information is bad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500"/>
              <a:t>It wastes space and increases the likelihood of errors and inconsistencies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/>
              <a:t>Correctness and Completeness</a:t>
            </a:r>
            <a:r>
              <a:rPr lang="en" sz="1800"/>
              <a:t>, no exceptions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500"/>
              <a:t>Incorrect data leads to incorrect data driven decisions</a:t>
            </a:r>
            <a:endParaRPr sz="1500"/>
          </a:p>
        </p:txBody>
      </p:sp>
      <p:sp>
        <p:nvSpPr>
          <p:cNvPr id="778" name="Google Shape;77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Refine your design with Guiding </a:t>
            </a:r>
            <a:r>
              <a:rPr b="1" lang="en"/>
              <a:t>Principles</a:t>
            </a:r>
            <a:r>
              <a:rPr b="1" baseline="30000"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endParaRPr b="1"/>
          </a:p>
        </p:txBody>
      </p:sp>
      <p:sp>
        <p:nvSpPr>
          <p:cNvPr id="779" name="Google Shape;779;p37"/>
          <p:cNvSpPr txBox="1"/>
          <p:nvPr/>
        </p:nvSpPr>
        <p:spPr>
          <a:xfrm>
            <a:off x="311700" y="2335925"/>
            <a:ext cx="85206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good database design is, therefore, one that: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Divides your information into subject-based tables to reduce redundant data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Creates relationships between tables to join information together as needed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Helps support and ensure the accuracy and integrity of your information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Accommodates data processing and reporting needs</a:t>
            </a:r>
            <a:endParaRPr sz="1800"/>
          </a:p>
        </p:txBody>
      </p:sp>
      <p:sp>
        <p:nvSpPr>
          <p:cNvPr id="780" name="Google Shape;780;p37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Microsoft - DB Design Basics - What is good database design?</a:t>
            </a:r>
            <a:endParaRPr sz="800"/>
          </a:p>
        </p:txBody>
      </p:sp>
      <p:sp>
        <p:nvSpPr>
          <p:cNvPr id="781" name="Google Shape;781;p37"/>
          <p:cNvSpPr/>
          <p:nvPr/>
        </p:nvSpPr>
        <p:spPr>
          <a:xfrm flipH="1" rot="10800000">
            <a:off x="438423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7"/>
          <p:cNvSpPr txBox="1"/>
          <p:nvPr/>
        </p:nvSpPr>
        <p:spPr>
          <a:xfrm>
            <a:off x="438733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7 </a:t>
            </a:r>
            <a:r>
              <a:rPr b="1" lang="en" sz="1600">
                <a:solidFill>
                  <a:schemeClr val="lt1"/>
                </a:solidFill>
              </a:rPr>
              <a:t>- Refine Design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83" name="Google Shape;783;p37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84" name="Google Shape;784;p37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85" name="Google Shape;785;p37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86" name="Google Shape;786;p37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87" name="Google Shape;787;p37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88" name="Google Shape;788;p37"/>
          <p:cNvSpPr txBox="1"/>
          <p:nvPr/>
        </p:nvSpPr>
        <p:spPr>
          <a:xfrm>
            <a:off x="4008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6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89" name="Google Shape;789;p37"/>
          <p:cNvSpPr txBox="1"/>
          <p:nvPr/>
        </p:nvSpPr>
        <p:spPr>
          <a:xfrm>
            <a:off x="66377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8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8"/>
          <p:cNvSpPr txBox="1"/>
          <p:nvPr/>
        </p:nvSpPr>
        <p:spPr>
          <a:xfrm>
            <a:off x="311700" y="3061925"/>
            <a:ext cx="28761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D9EAD3"/>
                </a:highlight>
              </a:rPr>
              <a:t>1NF</a:t>
            </a:r>
            <a:r>
              <a:rPr lang="en" sz="1600">
                <a:solidFill>
                  <a:schemeClr val="dk1"/>
                </a:solidFill>
              </a:rPr>
              <a:t> - </a:t>
            </a:r>
            <a:r>
              <a:rPr b="1" lang="en" sz="1600">
                <a:solidFill>
                  <a:schemeClr val="dk1"/>
                </a:solidFill>
              </a:rPr>
              <a:t>1</a:t>
            </a:r>
            <a:r>
              <a:rPr lang="en" sz="1600">
                <a:solidFill>
                  <a:schemeClr val="dk1"/>
                </a:solidFill>
              </a:rPr>
              <a:t>st </a:t>
            </a:r>
            <a:r>
              <a:rPr b="1" lang="en" sz="1600">
                <a:solidFill>
                  <a:schemeClr val="dk1"/>
                </a:solidFill>
              </a:rPr>
              <a:t>N</a:t>
            </a:r>
            <a:r>
              <a:rPr lang="en" sz="1600">
                <a:solidFill>
                  <a:schemeClr val="dk1"/>
                </a:solidFill>
              </a:rPr>
              <a:t>ormal </a:t>
            </a:r>
            <a:r>
              <a:rPr b="1" lang="en" sz="1600">
                <a:solidFill>
                  <a:schemeClr val="dk1"/>
                </a:solidFill>
              </a:rPr>
              <a:t>F</a:t>
            </a:r>
            <a:r>
              <a:rPr lang="en" sz="1600">
                <a:solidFill>
                  <a:schemeClr val="dk1"/>
                </a:solidFill>
              </a:rPr>
              <a:t>orm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D9EAD3"/>
                </a:highlight>
              </a:rPr>
              <a:t>2NF</a:t>
            </a:r>
            <a:r>
              <a:rPr lang="en" sz="1600">
                <a:solidFill>
                  <a:schemeClr val="dk1"/>
                </a:solidFill>
              </a:rPr>
              <a:t> - </a:t>
            </a:r>
            <a:r>
              <a:rPr b="1" lang="en" sz="1600">
                <a:solidFill>
                  <a:schemeClr val="dk1"/>
                </a:solidFill>
              </a:rPr>
              <a:t>2</a:t>
            </a:r>
            <a:r>
              <a:rPr lang="en" sz="1600">
                <a:solidFill>
                  <a:schemeClr val="dk1"/>
                </a:solidFill>
              </a:rPr>
              <a:t>nd </a:t>
            </a:r>
            <a:r>
              <a:rPr b="1" lang="en" sz="1600">
                <a:solidFill>
                  <a:schemeClr val="dk1"/>
                </a:solidFill>
              </a:rPr>
              <a:t>N</a:t>
            </a:r>
            <a:r>
              <a:rPr lang="en" sz="1600">
                <a:solidFill>
                  <a:schemeClr val="dk1"/>
                </a:solidFill>
              </a:rPr>
              <a:t>ormal </a:t>
            </a:r>
            <a:r>
              <a:rPr b="1" lang="en" sz="1600">
                <a:solidFill>
                  <a:schemeClr val="dk1"/>
                </a:solidFill>
              </a:rPr>
              <a:t>F</a:t>
            </a:r>
            <a:r>
              <a:rPr lang="en" sz="1600">
                <a:solidFill>
                  <a:schemeClr val="dk1"/>
                </a:solidFill>
              </a:rPr>
              <a:t>orm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D9EAD3"/>
                </a:highlight>
              </a:rPr>
              <a:t>3NF</a:t>
            </a:r>
            <a:r>
              <a:rPr lang="en" sz="1600">
                <a:solidFill>
                  <a:schemeClr val="dk1"/>
                </a:solidFill>
              </a:rPr>
              <a:t> - </a:t>
            </a:r>
            <a:r>
              <a:rPr b="1" lang="en" sz="1600">
                <a:solidFill>
                  <a:schemeClr val="dk1"/>
                </a:solidFill>
              </a:rPr>
              <a:t>3</a:t>
            </a:r>
            <a:r>
              <a:rPr lang="en" sz="1600">
                <a:solidFill>
                  <a:schemeClr val="dk1"/>
                </a:solidFill>
              </a:rPr>
              <a:t>rd </a:t>
            </a:r>
            <a:r>
              <a:rPr b="1" lang="en" sz="1600">
                <a:solidFill>
                  <a:schemeClr val="dk1"/>
                </a:solidFill>
              </a:rPr>
              <a:t>N</a:t>
            </a:r>
            <a:r>
              <a:rPr lang="en" sz="1600">
                <a:solidFill>
                  <a:schemeClr val="dk1"/>
                </a:solidFill>
              </a:rPr>
              <a:t>ormal </a:t>
            </a:r>
            <a:r>
              <a:rPr b="1" lang="en" sz="1600">
                <a:solidFill>
                  <a:schemeClr val="dk1"/>
                </a:solidFill>
              </a:rPr>
              <a:t>F</a:t>
            </a:r>
            <a:r>
              <a:rPr lang="en" sz="1600">
                <a:solidFill>
                  <a:schemeClr val="dk1"/>
                </a:solidFill>
              </a:rPr>
              <a:t>orm</a:t>
            </a:r>
            <a:endParaRPr sz="1600"/>
          </a:p>
        </p:txBody>
      </p:sp>
      <p:sp>
        <p:nvSpPr>
          <p:cNvPr id="795" name="Google Shape;795;p38"/>
          <p:cNvSpPr txBox="1"/>
          <p:nvPr/>
        </p:nvSpPr>
        <p:spPr>
          <a:xfrm>
            <a:off x="311700" y="1017725"/>
            <a:ext cx="8520600" cy="20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Normalization</a:t>
            </a:r>
            <a:r>
              <a:rPr lang="en" sz="1800">
                <a:solidFill>
                  <a:schemeClr val="dk1"/>
                </a:solidFill>
              </a:rPr>
              <a:t> is the process of organizing data in a database to eliminate redundancy and inconsistencies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Normalization can be achieved by applying each normal form step by step from the earliest normal </a:t>
            </a:r>
            <a:r>
              <a:rPr lang="en" sz="1800">
                <a:solidFill>
                  <a:schemeClr val="dk1"/>
                </a:solidFill>
              </a:rPr>
              <a:t>forms</a:t>
            </a:r>
            <a:r>
              <a:rPr lang="en" sz="1800">
                <a:solidFill>
                  <a:schemeClr val="dk1"/>
                </a:solidFill>
              </a:rPr>
              <a:t> to the </a:t>
            </a:r>
            <a:r>
              <a:rPr lang="en" sz="1800">
                <a:solidFill>
                  <a:schemeClr val="dk1"/>
                </a:solidFill>
              </a:rPr>
              <a:t>latest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normal forms are: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96" name="Google Shape;79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Normalization Forms</a:t>
            </a:r>
            <a:endParaRPr b="1"/>
          </a:p>
        </p:txBody>
      </p:sp>
      <p:sp>
        <p:nvSpPr>
          <p:cNvPr id="797" name="Google Shape;797;p38"/>
          <p:cNvSpPr/>
          <p:nvPr/>
        </p:nvSpPr>
        <p:spPr>
          <a:xfrm flipH="1" rot="10800000">
            <a:off x="475983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8"/>
          <p:cNvSpPr txBox="1"/>
          <p:nvPr/>
        </p:nvSpPr>
        <p:spPr>
          <a:xfrm>
            <a:off x="476293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8</a:t>
            </a:r>
            <a:r>
              <a:rPr b="1" lang="en" sz="1600">
                <a:solidFill>
                  <a:schemeClr val="lt1"/>
                </a:solidFill>
              </a:rPr>
              <a:t> - </a:t>
            </a:r>
            <a:r>
              <a:rPr b="1" lang="en" sz="1600">
                <a:solidFill>
                  <a:schemeClr val="lt1"/>
                </a:solidFill>
              </a:rPr>
              <a:t>Normalization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99" name="Google Shape;799;p38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00" name="Google Shape;800;p38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01" name="Google Shape;801;p38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02" name="Google Shape;802;p38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03" name="Google Shape;803;p38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04" name="Google Shape;804;p38"/>
          <p:cNvSpPr txBox="1"/>
          <p:nvPr/>
        </p:nvSpPr>
        <p:spPr>
          <a:xfrm>
            <a:off x="4008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6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05" name="Google Shape;805;p38"/>
          <p:cNvSpPr txBox="1"/>
          <p:nvPr/>
        </p:nvSpPr>
        <p:spPr>
          <a:xfrm>
            <a:off x="4384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06" name="Google Shape;806;p38"/>
          <p:cNvSpPr txBox="1"/>
          <p:nvPr/>
        </p:nvSpPr>
        <p:spPr>
          <a:xfrm>
            <a:off x="3133914" y="3061925"/>
            <a:ext cx="2876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4NF</a:t>
            </a:r>
            <a:r>
              <a:rPr lang="en" sz="1600">
                <a:solidFill>
                  <a:schemeClr val="dk1"/>
                </a:solidFill>
              </a:rPr>
              <a:t> - </a:t>
            </a:r>
            <a:r>
              <a:rPr b="1" lang="en" sz="1600">
                <a:solidFill>
                  <a:schemeClr val="dk1"/>
                </a:solidFill>
              </a:rPr>
              <a:t>4</a:t>
            </a:r>
            <a:r>
              <a:rPr lang="en" sz="1600">
                <a:solidFill>
                  <a:schemeClr val="dk1"/>
                </a:solidFill>
              </a:rPr>
              <a:t>th </a:t>
            </a:r>
            <a:r>
              <a:rPr b="1" lang="en" sz="1600">
                <a:solidFill>
                  <a:schemeClr val="dk1"/>
                </a:solidFill>
              </a:rPr>
              <a:t>N</a:t>
            </a:r>
            <a:r>
              <a:rPr lang="en" sz="1600">
                <a:solidFill>
                  <a:schemeClr val="dk1"/>
                </a:solidFill>
              </a:rPr>
              <a:t>ormal </a:t>
            </a:r>
            <a:r>
              <a:rPr b="1" lang="en" sz="1600">
                <a:solidFill>
                  <a:schemeClr val="dk1"/>
                </a:solidFill>
              </a:rPr>
              <a:t>F</a:t>
            </a:r>
            <a:r>
              <a:rPr lang="en" sz="1600">
                <a:solidFill>
                  <a:schemeClr val="dk1"/>
                </a:solidFill>
              </a:rPr>
              <a:t>orm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ETNF</a:t>
            </a:r>
            <a:r>
              <a:rPr lang="en" sz="1600">
                <a:solidFill>
                  <a:schemeClr val="dk1"/>
                </a:solidFill>
              </a:rPr>
              <a:t> - </a:t>
            </a:r>
            <a:r>
              <a:rPr b="1" lang="en" sz="1600">
                <a:solidFill>
                  <a:schemeClr val="dk1"/>
                </a:solidFill>
              </a:rPr>
              <a:t>E</a:t>
            </a:r>
            <a:r>
              <a:rPr lang="en" sz="1600">
                <a:solidFill>
                  <a:schemeClr val="dk1"/>
                </a:solidFill>
              </a:rPr>
              <a:t>ssential</a:t>
            </a:r>
            <a:r>
              <a:rPr b="1" lang="en" sz="1600">
                <a:solidFill>
                  <a:schemeClr val="dk1"/>
                </a:solidFill>
              </a:rPr>
              <a:t> T</a:t>
            </a:r>
            <a:r>
              <a:rPr lang="en" sz="1600">
                <a:solidFill>
                  <a:schemeClr val="dk1"/>
                </a:solidFill>
              </a:rPr>
              <a:t>uple</a:t>
            </a:r>
            <a:r>
              <a:rPr b="1" lang="en" sz="1600">
                <a:solidFill>
                  <a:schemeClr val="dk1"/>
                </a:solidFill>
              </a:rPr>
              <a:t> N</a:t>
            </a:r>
            <a:r>
              <a:rPr lang="en" sz="1600">
                <a:solidFill>
                  <a:schemeClr val="dk1"/>
                </a:solidFill>
              </a:rPr>
              <a:t>ormal </a:t>
            </a:r>
            <a:r>
              <a:rPr b="1" lang="en" sz="1600">
                <a:solidFill>
                  <a:schemeClr val="dk1"/>
                </a:solidFill>
              </a:rPr>
              <a:t>F</a:t>
            </a:r>
            <a:r>
              <a:rPr lang="en" sz="1600">
                <a:solidFill>
                  <a:schemeClr val="dk1"/>
                </a:solidFill>
              </a:rPr>
              <a:t>orm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5NF - </a:t>
            </a:r>
            <a:r>
              <a:rPr b="1" lang="en" sz="1600">
                <a:solidFill>
                  <a:schemeClr val="dk1"/>
                </a:solidFill>
              </a:rPr>
              <a:t>5</a:t>
            </a:r>
            <a:r>
              <a:rPr lang="en" sz="1600">
                <a:solidFill>
                  <a:schemeClr val="dk1"/>
                </a:solidFill>
              </a:rPr>
              <a:t>th </a:t>
            </a:r>
            <a:r>
              <a:rPr b="1" lang="en" sz="1600">
                <a:solidFill>
                  <a:schemeClr val="dk1"/>
                </a:solidFill>
              </a:rPr>
              <a:t>N</a:t>
            </a:r>
            <a:r>
              <a:rPr lang="en" sz="1600">
                <a:solidFill>
                  <a:schemeClr val="dk1"/>
                </a:solidFill>
              </a:rPr>
              <a:t>ormal </a:t>
            </a:r>
            <a:r>
              <a:rPr b="1" lang="en" sz="1600">
                <a:solidFill>
                  <a:schemeClr val="dk1"/>
                </a:solidFill>
              </a:rPr>
              <a:t>F</a:t>
            </a:r>
            <a:r>
              <a:rPr lang="en" sz="1600">
                <a:solidFill>
                  <a:schemeClr val="dk1"/>
                </a:solidFill>
              </a:rPr>
              <a:t>orm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07" name="Google Shape;807;p38"/>
          <p:cNvSpPr txBox="1"/>
          <p:nvPr/>
        </p:nvSpPr>
        <p:spPr>
          <a:xfrm>
            <a:off x="5956127" y="3061925"/>
            <a:ext cx="28761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DKNF</a:t>
            </a:r>
            <a:r>
              <a:rPr lang="en" sz="1600">
                <a:solidFill>
                  <a:schemeClr val="dk1"/>
                </a:solidFill>
              </a:rPr>
              <a:t> - </a:t>
            </a:r>
            <a:r>
              <a:rPr b="1" lang="en" sz="1600">
                <a:solidFill>
                  <a:schemeClr val="dk1"/>
                </a:solidFill>
              </a:rPr>
              <a:t> D</a:t>
            </a:r>
            <a:r>
              <a:rPr lang="en" sz="1600">
                <a:solidFill>
                  <a:schemeClr val="dk1"/>
                </a:solidFill>
              </a:rPr>
              <a:t>omain-</a:t>
            </a:r>
            <a:r>
              <a:rPr b="1" lang="en" sz="1600">
                <a:solidFill>
                  <a:schemeClr val="dk1"/>
                </a:solidFill>
              </a:rPr>
              <a:t>K</a:t>
            </a:r>
            <a:r>
              <a:rPr lang="en" sz="1600">
                <a:solidFill>
                  <a:schemeClr val="dk1"/>
                </a:solidFill>
              </a:rPr>
              <a:t>ey </a:t>
            </a:r>
            <a:r>
              <a:rPr b="1" lang="en" sz="1600">
                <a:solidFill>
                  <a:schemeClr val="dk1"/>
                </a:solidFill>
              </a:rPr>
              <a:t>N</a:t>
            </a:r>
            <a:r>
              <a:rPr lang="en" sz="1600">
                <a:solidFill>
                  <a:schemeClr val="dk1"/>
                </a:solidFill>
              </a:rPr>
              <a:t>ormal </a:t>
            </a:r>
            <a:r>
              <a:rPr b="1" lang="en" sz="1600">
                <a:solidFill>
                  <a:schemeClr val="dk1"/>
                </a:solidFill>
              </a:rPr>
              <a:t>F</a:t>
            </a:r>
            <a:r>
              <a:rPr lang="en" sz="1600">
                <a:solidFill>
                  <a:schemeClr val="dk1"/>
                </a:solidFill>
              </a:rPr>
              <a:t>orm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6NF</a:t>
            </a:r>
            <a:r>
              <a:rPr lang="en" sz="1600">
                <a:solidFill>
                  <a:schemeClr val="dk1"/>
                </a:solidFill>
              </a:rPr>
              <a:t> - </a:t>
            </a:r>
            <a:r>
              <a:rPr b="1" lang="en" sz="1600">
                <a:solidFill>
                  <a:schemeClr val="dk1"/>
                </a:solidFill>
              </a:rPr>
              <a:t>6</a:t>
            </a:r>
            <a:r>
              <a:rPr lang="en" sz="1600">
                <a:solidFill>
                  <a:schemeClr val="dk1"/>
                </a:solidFill>
              </a:rPr>
              <a:t>th </a:t>
            </a:r>
            <a:r>
              <a:rPr b="1" lang="en" sz="1600">
                <a:solidFill>
                  <a:schemeClr val="dk1"/>
                </a:solidFill>
              </a:rPr>
              <a:t>N</a:t>
            </a:r>
            <a:r>
              <a:rPr lang="en" sz="1600">
                <a:solidFill>
                  <a:schemeClr val="dk1"/>
                </a:solidFill>
              </a:rPr>
              <a:t>ormal </a:t>
            </a:r>
            <a:r>
              <a:rPr b="1" lang="en" sz="1600">
                <a:solidFill>
                  <a:schemeClr val="dk1"/>
                </a:solidFill>
              </a:rPr>
              <a:t>F</a:t>
            </a:r>
            <a:r>
              <a:rPr lang="en" sz="1600">
                <a:solidFill>
                  <a:schemeClr val="dk1"/>
                </a:solidFill>
              </a:rPr>
              <a:t>orm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Normalized DBs</a:t>
            </a:r>
            <a:endParaRPr b="1"/>
          </a:p>
        </p:txBody>
      </p:sp>
      <p:sp>
        <p:nvSpPr>
          <p:cNvPr id="813" name="Google Shape;813;p39"/>
          <p:cNvSpPr/>
          <p:nvPr/>
        </p:nvSpPr>
        <p:spPr>
          <a:xfrm flipH="1" rot="10800000">
            <a:off x="475983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9"/>
          <p:cNvSpPr txBox="1"/>
          <p:nvPr/>
        </p:nvSpPr>
        <p:spPr>
          <a:xfrm>
            <a:off x="476293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8 - Normalization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15" name="Google Shape;815;p39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16" name="Google Shape;816;p39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17" name="Google Shape;817;p39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18" name="Google Shape;818;p39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19" name="Google Shape;819;p39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20" name="Google Shape;820;p39"/>
          <p:cNvSpPr txBox="1"/>
          <p:nvPr/>
        </p:nvSpPr>
        <p:spPr>
          <a:xfrm>
            <a:off x="4008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6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21" name="Google Shape;821;p39"/>
          <p:cNvSpPr txBox="1"/>
          <p:nvPr/>
        </p:nvSpPr>
        <p:spPr>
          <a:xfrm>
            <a:off x="4384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22" name="Google Shape;822;p39"/>
          <p:cNvSpPr txBox="1"/>
          <p:nvPr/>
        </p:nvSpPr>
        <p:spPr>
          <a:xfrm>
            <a:off x="311700" y="1017725"/>
            <a:ext cx="8520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There are differing opinions for when a database is considered normalized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Some argue normalization occurs after 5NF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It is best to assume a DB is normalized when it meets the standards of your use case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3NF is is generally accepted as normalized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0"/>
          <p:cNvSpPr txBox="1"/>
          <p:nvPr/>
        </p:nvSpPr>
        <p:spPr>
          <a:xfrm>
            <a:off x="311700" y="1017725"/>
            <a:ext cx="85206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First Normal Form (1NF)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Each attribute (column) has a unique name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Domain of attributes must not change (same data type)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Each row is uniquely identifiable (no duplicate rows)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Each cell must have only a single value (atomicity)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Second Normal Form (2NF) – Including 1NF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Every column is dependent on the whole primary key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Third Normal Form (3NF)</a:t>
            </a:r>
            <a:r>
              <a:rPr b="1" lang="en" sz="1800">
                <a:solidFill>
                  <a:schemeClr val="dk1"/>
                </a:solidFill>
              </a:rPr>
              <a:t> – Including 1NF, 2NF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All non-key columns are functionally dependent on the primary key</a:t>
            </a:r>
            <a:endParaRPr i="1" sz="1800">
              <a:solidFill>
                <a:schemeClr val="dk1"/>
              </a:solidFill>
            </a:endParaRPr>
          </a:p>
        </p:txBody>
      </p:sp>
      <p:sp>
        <p:nvSpPr>
          <p:cNvPr id="828" name="Google Shape;8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Normal Forms</a:t>
            </a:r>
            <a:endParaRPr b="1"/>
          </a:p>
        </p:txBody>
      </p:sp>
      <p:sp>
        <p:nvSpPr>
          <p:cNvPr id="829" name="Google Shape;829;p40"/>
          <p:cNvSpPr/>
          <p:nvPr/>
        </p:nvSpPr>
        <p:spPr>
          <a:xfrm flipH="1" rot="10800000">
            <a:off x="475983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0"/>
          <p:cNvSpPr txBox="1"/>
          <p:nvPr/>
        </p:nvSpPr>
        <p:spPr>
          <a:xfrm>
            <a:off x="476293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8 - Normalization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31" name="Google Shape;831;p40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32" name="Google Shape;832;p40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33" name="Google Shape;833;p40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34" name="Google Shape;834;p40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35" name="Google Shape;835;p40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36" name="Google Shape;836;p40"/>
          <p:cNvSpPr txBox="1"/>
          <p:nvPr/>
        </p:nvSpPr>
        <p:spPr>
          <a:xfrm>
            <a:off x="4008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6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37" name="Google Shape;837;p40"/>
          <p:cNvSpPr txBox="1"/>
          <p:nvPr/>
        </p:nvSpPr>
        <p:spPr>
          <a:xfrm>
            <a:off x="4384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Normal Forms</a:t>
            </a:r>
            <a:endParaRPr b="1"/>
          </a:p>
        </p:txBody>
      </p:sp>
      <p:sp>
        <p:nvSpPr>
          <p:cNvPr id="843" name="Google Shape;843;p41"/>
          <p:cNvSpPr/>
          <p:nvPr/>
        </p:nvSpPr>
        <p:spPr>
          <a:xfrm flipH="1" rot="10800000">
            <a:off x="475983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1"/>
          <p:cNvSpPr txBox="1"/>
          <p:nvPr/>
        </p:nvSpPr>
        <p:spPr>
          <a:xfrm>
            <a:off x="476293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8 - Normalization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45" name="Google Shape;845;p41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46" name="Google Shape;846;p41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47" name="Google Shape;847;p41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48" name="Google Shape;848;p41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49" name="Google Shape;849;p41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50" name="Google Shape;850;p41"/>
          <p:cNvSpPr txBox="1"/>
          <p:nvPr/>
        </p:nvSpPr>
        <p:spPr>
          <a:xfrm>
            <a:off x="4008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6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51" name="Google Shape;851;p41"/>
          <p:cNvSpPr txBox="1"/>
          <p:nvPr/>
        </p:nvSpPr>
        <p:spPr>
          <a:xfrm>
            <a:off x="4384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graphicFrame>
        <p:nvGraphicFramePr>
          <p:cNvPr id="852" name="Google Shape;852;p41"/>
          <p:cNvGraphicFramePr/>
          <p:nvPr/>
        </p:nvGraphicFramePr>
        <p:xfrm>
          <a:off x="706100" y="214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70900"/>
                <a:gridCol w="956525"/>
                <a:gridCol w="1039700"/>
                <a:gridCol w="1143075"/>
                <a:gridCol w="589300"/>
                <a:gridCol w="1039975"/>
                <a:gridCol w="752700"/>
                <a:gridCol w="11397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customer_name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product_name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supplier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supplier_location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price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brand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order_id 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email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Laptop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Electronics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Smartphone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ABC Gadgets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Montreal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Sa:</a:t>
                      </a:r>
                      <a:r>
                        <a:rPr lang="en" sz="1000"/>
                        <a:t>600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Apple, </a:t>
                      </a:r>
                      <a:r>
                        <a:rPr lang="en" sz="1000"/>
                        <a:t>Samsung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Camera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Electronics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Chair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Furniture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Vancouver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Herman Miller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3" name="Google Shape;85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Normal Forms</a:t>
            </a:r>
            <a:endParaRPr b="1"/>
          </a:p>
        </p:txBody>
      </p:sp>
      <p:sp>
        <p:nvSpPr>
          <p:cNvPr id="854" name="Google Shape;854;p41"/>
          <p:cNvSpPr txBox="1"/>
          <p:nvPr/>
        </p:nvSpPr>
        <p:spPr>
          <a:xfrm>
            <a:off x="311700" y="10177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 Unnormalized Order Table</a:t>
            </a:r>
            <a:endParaRPr i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520600" cy="12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With tables, columns, and unique ids decided on… tables can be connected!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Goals: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Identify where there are </a:t>
            </a:r>
            <a:r>
              <a:rPr b="1" lang="en">
                <a:solidFill>
                  <a:schemeClr val="dk1"/>
                </a:solidFill>
              </a:rPr>
              <a:t>relationships</a:t>
            </a:r>
            <a:r>
              <a:rPr lang="en">
                <a:solidFill>
                  <a:schemeClr val="dk1"/>
                </a:solidFill>
              </a:rPr>
              <a:t> between tables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Identify the </a:t>
            </a:r>
            <a:r>
              <a:rPr lang="en">
                <a:solidFill>
                  <a:schemeClr val="dk1"/>
                </a:solidFill>
              </a:rPr>
              <a:t>relationship </a:t>
            </a:r>
            <a:r>
              <a:rPr b="1" lang="en">
                <a:solidFill>
                  <a:schemeClr val="dk1"/>
                </a:solidFill>
              </a:rPr>
              <a:t>type </a:t>
            </a:r>
            <a:r>
              <a:rPr lang="en">
                <a:solidFill>
                  <a:schemeClr val="dk1"/>
                </a:solidFill>
              </a:rPr>
              <a:t>between those tables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Relationships Between Tables</a:t>
            </a:r>
            <a:endParaRPr b="1" sz="1550"/>
          </a:p>
        </p:txBody>
      </p:sp>
      <p:sp>
        <p:nvSpPr>
          <p:cNvPr id="69" name="Google Shape;69;p15"/>
          <p:cNvSpPr/>
          <p:nvPr/>
        </p:nvSpPr>
        <p:spPr>
          <a:xfrm flipH="1" rot="10800000">
            <a:off x="400868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01178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6 - Relationships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2621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6377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8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2"/>
          <p:cNvSpPr txBox="1"/>
          <p:nvPr>
            <p:ph type="title"/>
          </p:nvPr>
        </p:nvSpPr>
        <p:spPr>
          <a:xfrm>
            <a:off x="311700" y="2720888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1st Normal Form</a:t>
            </a:r>
            <a:endParaRPr b="1" sz="1800"/>
          </a:p>
        </p:txBody>
      </p:sp>
      <p:sp>
        <p:nvSpPr>
          <p:cNvPr id="860" name="Google Shape;860;p42"/>
          <p:cNvSpPr/>
          <p:nvPr/>
        </p:nvSpPr>
        <p:spPr>
          <a:xfrm flipH="1" rot="10800000">
            <a:off x="475983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2"/>
          <p:cNvSpPr txBox="1"/>
          <p:nvPr/>
        </p:nvSpPr>
        <p:spPr>
          <a:xfrm>
            <a:off x="476293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8 - Normalization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62" name="Google Shape;862;p42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63" name="Google Shape;863;p42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64" name="Google Shape;864;p42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65" name="Google Shape;865;p42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66" name="Google Shape;866;p42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67" name="Google Shape;867;p42"/>
          <p:cNvSpPr txBox="1"/>
          <p:nvPr/>
        </p:nvSpPr>
        <p:spPr>
          <a:xfrm>
            <a:off x="4008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6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68" name="Google Shape;868;p42"/>
          <p:cNvSpPr txBox="1"/>
          <p:nvPr/>
        </p:nvSpPr>
        <p:spPr>
          <a:xfrm>
            <a:off x="4384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69" name="Google Shape;869;p42"/>
          <p:cNvSpPr txBox="1"/>
          <p:nvPr/>
        </p:nvSpPr>
        <p:spPr>
          <a:xfrm>
            <a:off x="311700" y="3182588"/>
            <a:ext cx="8520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✔"/>
            </a:pPr>
            <a:r>
              <a:rPr lang="en" sz="1800">
                <a:solidFill>
                  <a:schemeClr val="dk1"/>
                </a:solidFill>
                <a:highlight>
                  <a:srgbClr val="D9EAD3"/>
                </a:highlight>
              </a:rPr>
              <a:t>Each column has a unique name</a:t>
            </a:r>
            <a:endParaRPr sz="18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800"/>
              <a:buChar char="✖"/>
            </a:pPr>
            <a:r>
              <a:rPr lang="en" sz="1800">
                <a:solidFill>
                  <a:schemeClr val="dk1"/>
                </a:solidFill>
                <a:highlight>
                  <a:srgbClr val="FFF2CC"/>
                </a:highlight>
              </a:rPr>
              <a:t>Every cell in a column must hold the same data type</a:t>
            </a:r>
            <a:endParaRPr sz="18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  <a:highlight>
                  <a:srgbClr val="CFE2F3"/>
                </a:highlight>
              </a:rPr>
              <a:t>Each row is uniquely identifiable (no duplicate rows)</a:t>
            </a:r>
            <a:endParaRPr sz="18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800"/>
              <a:buChar char="✖"/>
            </a:pPr>
            <a:r>
              <a:rPr lang="en" sz="1800">
                <a:solidFill>
                  <a:schemeClr val="dk1"/>
                </a:solidFill>
                <a:highlight>
                  <a:srgbClr val="EAD1DC"/>
                </a:highlight>
              </a:rPr>
              <a:t>A cell may not contain a set of values or a nested record</a:t>
            </a:r>
            <a:endParaRPr sz="1600">
              <a:solidFill>
                <a:schemeClr val="dk1"/>
              </a:solidFill>
              <a:highlight>
                <a:srgbClr val="EAD1DC"/>
              </a:highlight>
            </a:endParaRPr>
          </a:p>
        </p:txBody>
      </p:sp>
      <p:sp>
        <p:nvSpPr>
          <p:cNvPr id="870" name="Google Shape;870;p42"/>
          <p:cNvSpPr txBox="1"/>
          <p:nvPr>
            <p:ph type="title"/>
          </p:nvPr>
        </p:nvSpPr>
        <p:spPr>
          <a:xfrm>
            <a:off x="421100" y="370913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Apply </a:t>
            </a:r>
            <a:r>
              <a:rPr b="1" lang="en" sz="1800"/>
              <a:t>1st Normal Form</a:t>
            </a:r>
            <a:endParaRPr b="1" sz="1800"/>
          </a:p>
        </p:txBody>
      </p:sp>
      <p:graphicFrame>
        <p:nvGraphicFramePr>
          <p:cNvPr id="871" name="Google Shape;871;p42"/>
          <p:cNvGraphicFramePr/>
          <p:nvPr/>
        </p:nvGraphicFramePr>
        <p:xfrm>
          <a:off x="706100" y="87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70900"/>
                <a:gridCol w="956525"/>
                <a:gridCol w="1039700"/>
                <a:gridCol w="1143075"/>
                <a:gridCol w="589300"/>
                <a:gridCol w="1039975"/>
                <a:gridCol w="752700"/>
                <a:gridCol w="11397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customer_name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product_name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supplier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supplier_location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price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brand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order_id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email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Laptop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Electronics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Smartphone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ABC Gadgets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Montreal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Sa:600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Apple, Samsung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Camera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Electronics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Chair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Furniture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Vancouver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Herman Miller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3"/>
          <p:cNvSpPr txBox="1"/>
          <p:nvPr>
            <p:ph type="title"/>
          </p:nvPr>
        </p:nvSpPr>
        <p:spPr>
          <a:xfrm>
            <a:off x="311700" y="2720888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1st Normal Form</a:t>
            </a:r>
            <a:endParaRPr b="1" sz="1800"/>
          </a:p>
        </p:txBody>
      </p:sp>
      <p:sp>
        <p:nvSpPr>
          <p:cNvPr id="877" name="Google Shape;877;p43"/>
          <p:cNvSpPr/>
          <p:nvPr/>
        </p:nvSpPr>
        <p:spPr>
          <a:xfrm flipH="1" rot="10800000">
            <a:off x="475983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43"/>
          <p:cNvSpPr txBox="1"/>
          <p:nvPr/>
        </p:nvSpPr>
        <p:spPr>
          <a:xfrm>
            <a:off x="476293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8 - Normalization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79" name="Google Shape;879;p43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80" name="Google Shape;880;p43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81" name="Google Shape;881;p43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82" name="Google Shape;882;p43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83" name="Google Shape;883;p43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84" name="Google Shape;884;p43"/>
          <p:cNvSpPr txBox="1"/>
          <p:nvPr/>
        </p:nvSpPr>
        <p:spPr>
          <a:xfrm>
            <a:off x="4008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6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85" name="Google Shape;885;p43"/>
          <p:cNvSpPr txBox="1"/>
          <p:nvPr/>
        </p:nvSpPr>
        <p:spPr>
          <a:xfrm>
            <a:off x="4384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86" name="Google Shape;886;p43"/>
          <p:cNvSpPr txBox="1"/>
          <p:nvPr/>
        </p:nvSpPr>
        <p:spPr>
          <a:xfrm>
            <a:off x="311700" y="3182588"/>
            <a:ext cx="85206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✔"/>
            </a:pPr>
            <a:r>
              <a:rPr lang="en" sz="1800">
                <a:solidFill>
                  <a:schemeClr val="dk1"/>
                </a:solidFill>
              </a:rPr>
              <a:t>Each column has a unique name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  <a:highlight>
                  <a:srgbClr val="FFF2CC"/>
                </a:highlight>
              </a:rPr>
              <a:t>Every cell in a column must hold the same data type</a:t>
            </a:r>
            <a:endParaRPr sz="18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Each row is uniquely identifiable (no duplicate rows)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  <a:highlight>
                  <a:srgbClr val="EAD1DC"/>
                </a:highlight>
              </a:rPr>
              <a:t>A cell may not contain a set of values or a nested record</a:t>
            </a:r>
            <a:endParaRPr sz="18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it does, it should be extracted to </a:t>
            </a:r>
            <a:r>
              <a:rPr lang="en">
                <a:solidFill>
                  <a:schemeClr val="dk1"/>
                </a:solidFill>
              </a:rPr>
              <a:t>its</a:t>
            </a:r>
            <a:r>
              <a:rPr lang="en">
                <a:solidFill>
                  <a:schemeClr val="dk1"/>
                </a:solidFill>
              </a:rPr>
              <a:t> own table and relate back with a relationship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7" name="Google Shape;887;p43"/>
          <p:cNvSpPr txBox="1"/>
          <p:nvPr>
            <p:ph type="title"/>
          </p:nvPr>
        </p:nvSpPr>
        <p:spPr>
          <a:xfrm>
            <a:off x="311700" y="370913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Apply 1st Normal Form</a:t>
            </a:r>
            <a:endParaRPr b="1" sz="1800"/>
          </a:p>
        </p:txBody>
      </p:sp>
      <p:graphicFrame>
        <p:nvGraphicFramePr>
          <p:cNvPr id="888" name="Google Shape;888;p43"/>
          <p:cNvGraphicFramePr/>
          <p:nvPr/>
        </p:nvGraphicFramePr>
        <p:xfrm>
          <a:off x="311700" y="87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42725"/>
                <a:gridCol w="991950"/>
                <a:gridCol w="1131150"/>
                <a:gridCol w="396025"/>
                <a:gridCol w="1032100"/>
                <a:gridCol w="7293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customer_name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supplier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supplier_location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order_id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email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product_id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Electronics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ABC Gadgets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Montreal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ABC Gadgets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Montreal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Electronics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Furniture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Vancouver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9" name="Google Shape;889;p43"/>
          <p:cNvGraphicFramePr/>
          <p:nvPr/>
        </p:nvGraphicFramePr>
        <p:xfrm>
          <a:off x="6091100" y="871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734850"/>
                <a:gridCol w="808675"/>
                <a:gridCol w="555975"/>
                <a:gridCol w="64172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product_id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price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brand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Laptop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Smartphone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Apple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Smartphone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Samsung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Camera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Chair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Herman Miller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890" name="Google Shape;890;p43"/>
          <p:cNvSpPr txBox="1"/>
          <p:nvPr/>
        </p:nvSpPr>
        <p:spPr>
          <a:xfrm>
            <a:off x="3478700" y="383150"/>
            <a:ext cx="2186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Candidate primary key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891" name="Google Shape;891;p43"/>
          <p:cNvCxnSpPr/>
          <p:nvPr/>
        </p:nvCxnSpPr>
        <p:spPr>
          <a:xfrm flipH="1">
            <a:off x="3714150" y="671925"/>
            <a:ext cx="162300" cy="19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43"/>
          <p:cNvCxnSpPr/>
          <p:nvPr/>
        </p:nvCxnSpPr>
        <p:spPr>
          <a:xfrm>
            <a:off x="4947100" y="671925"/>
            <a:ext cx="265800" cy="19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4"/>
          <p:cNvSpPr/>
          <p:nvPr/>
        </p:nvSpPr>
        <p:spPr>
          <a:xfrm flipH="1" rot="10800000">
            <a:off x="475983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44"/>
          <p:cNvSpPr txBox="1"/>
          <p:nvPr/>
        </p:nvSpPr>
        <p:spPr>
          <a:xfrm>
            <a:off x="476293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8 - Normalization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99" name="Google Shape;899;p44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00" name="Google Shape;900;p44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01" name="Google Shape;901;p44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02" name="Google Shape;902;p44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03" name="Google Shape;903;p44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04" name="Google Shape;904;p44"/>
          <p:cNvSpPr txBox="1"/>
          <p:nvPr/>
        </p:nvSpPr>
        <p:spPr>
          <a:xfrm>
            <a:off x="4008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6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05" name="Google Shape;905;p44"/>
          <p:cNvSpPr txBox="1"/>
          <p:nvPr/>
        </p:nvSpPr>
        <p:spPr>
          <a:xfrm>
            <a:off x="4384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06" name="Google Shape;906;p44"/>
          <p:cNvSpPr txBox="1"/>
          <p:nvPr/>
        </p:nvSpPr>
        <p:spPr>
          <a:xfrm>
            <a:off x="311700" y="3182600"/>
            <a:ext cx="85206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1NF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800"/>
              <a:buChar char="✖"/>
            </a:pPr>
            <a:r>
              <a:rPr lang="en" sz="1800">
                <a:solidFill>
                  <a:schemeClr val="dk1"/>
                </a:solidFill>
              </a:rPr>
              <a:t>Every column must depend on the </a:t>
            </a:r>
            <a:r>
              <a:rPr b="1" lang="en" sz="1800">
                <a:solidFill>
                  <a:schemeClr val="dk1"/>
                </a:solidFill>
                <a:highlight>
                  <a:srgbClr val="CFE2F3"/>
                </a:highlight>
              </a:rPr>
              <a:t>whole primary key</a:t>
            </a:r>
            <a:r>
              <a:rPr lang="en" sz="1800">
                <a:solidFill>
                  <a:schemeClr val="dk1"/>
                </a:solidFill>
              </a:rPr>
              <a:t>, not just part of it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Fields that do not depend on the </a:t>
            </a:r>
            <a:r>
              <a:rPr lang="en">
                <a:solidFill>
                  <a:schemeClr val="dk1"/>
                </a:solidFill>
              </a:rPr>
              <a:t>primary key</a:t>
            </a:r>
            <a:r>
              <a:rPr lang="en">
                <a:solidFill>
                  <a:schemeClr val="dk1"/>
                </a:solidFill>
              </a:rPr>
              <a:t> should be extracted to a new or existing table in which they do depend on the primary key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07" name="Google Shape;907;p44"/>
          <p:cNvSpPr txBox="1"/>
          <p:nvPr>
            <p:ph type="title"/>
          </p:nvPr>
        </p:nvSpPr>
        <p:spPr>
          <a:xfrm>
            <a:off x="311700" y="2720888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2nd</a:t>
            </a:r>
            <a:r>
              <a:rPr b="1" lang="en" sz="1800"/>
              <a:t> Normal Form</a:t>
            </a:r>
            <a:endParaRPr b="1" sz="1800"/>
          </a:p>
        </p:txBody>
      </p:sp>
      <p:sp>
        <p:nvSpPr>
          <p:cNvPr id="908" name="Google Shape;908;p44"/>
          <p:cNvSpPr txBox="1"/>
          <p:nvPr>
            <p:ph type="title"/>
          </p:nvPr>
        </p:nvSpPr>
        <p:spPr>
          <a:xfrm>
            <a:off x="311700" y="370600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Apply </a:t>
            </a:r>
            <a:r>
              <a:rPr b="1" lang="en" sz="1800"/>
              <a:t>2nd Normal Form</a:t>
            </a:r>
            <a:endParaRPr b="1" sz="1800"/>
          </a:p>
        </p:txBody>
      </p:sp>
      <p:graphicFrame>
        <p:nvGraphicFramePr>
          <p:cNvPr id="909" name="Google Shape;909;p44"/>
          <p:cNvGraphicFramePr/>
          <p:nvPr/>
        </p:nvGraphicFramePr>
        <p:xfrm>
          <a:off x="1528825" y="87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97850"/>
                <a:gridCol w="1065900"/>
                <a:gridCol w="1193475"/>
                <a:gridCol w="744775"/>
                <a:gridCol w="1128225"/>
                <a:gridCol w="8561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customer_name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supplier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14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supplier_location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14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order_id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email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product_id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Electronics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ABC Gadgets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Montreal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ABC Gadgets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Montreal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Electronics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Furniture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Vancouver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910" name="Google Shape;910;p44"/>
          <p:cNvSpPr txBox="1"/>
          <p:nvPr/>
        </p:nvSpPr>
        <p:spPr>
          <a:xfrm>
            <a:off x="5226350" y="383150"/>
            <a:ext cx="2186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Candidate primary key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911" name="Google Shape;911;p44"/>
          <p:cNvCxnSpPr/>
          <p:nvPr/>
        </p:nvCxnSpPr>
        <p:spPr>
          <a:xfrm flipH="1">
            <a:off x="5461800" y="671925"/>
            <a:ext cx="162300" cy="19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44"/>
          <p:cNvCxnSpPr/>
          <p:nvPr/>
        </p:nvCxnSpPr>
        <p:spPr>
          <a:xfrm>
            <a:off x="6694750" y="671925"/>
            <a:ext cx="265800" cy="19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5"/>
          <p:cNvSpPr/>
          <p:nvPr/>
        </p:nvSpPr>
        <p:spPr>
          <a:xfrm flipH="1" rot="10800000">
            <a:off x="475983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5"/>
          <p:cNvSpPr txBox="1"/>
          <p:nvPr/>
        </p:nvSpPr>
        <p:spPr>
          <a:xfrm>
            <a:off x="476293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8 - Normalization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19" name="Google Shape;919;p45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20" name="Google Shape;920;p45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21" name="Google Shape;921;p45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22" name="Google Shape;922;p45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23" name="Google Shape;923;p45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24" name="Google Shape;924;p45"/>
          <p:cNvSpPr txBox="1"/>
          <p:nvPr/>
        </p:nvSpPr>
        <p:spPr>
          <a:xfrm>
            <a:off x="4008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6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25" name="Google Shape;925;p45"/>
          <p:cNvSpPr txBox="1"/>
          <p:nvPr/>
        </p:nvSpPr>
        <p:spPr>
          <a:xfrm>
            <a:off x="4384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26" name="Google Shape;926;p45"/>
          <p:cNvSpPr txBox="1"/>
          <p:nvPr/>
        </p:nvSpPr>
        <p:spPr>
          <a:xfrm>
            <a:off x="311700" y="3182600"/>
            <a:ext cx="85206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800"/>
              <a:buChar char="✖"/>
            </a:pPr>
            <a:r>
              <a:rPr lang="en" sz="1800">
                <a:solidFill>
                  <a:schemeClr val="dk1"/>
                </a:solidFill>
              </a:rPr>
              <a:t>1NF - Each row is uniquely identifiable </a:t>
            </a:r>
            <a:r>
              <a:rPr lang="en" sz="1800">
                <a:solidFill>
                  <a:schemeClr val="dk1"/>
                </a:solidFill>
                <a:highlight>
                  <a:srgbClr val="FFF2CC"/>
                </a:highlight>
              </a:rPr>
              <a:t>(no duplicate rows)</a:t>
            </a:r>
            <a:endParaRPr sz="18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800"/>
              <a:buChar char="✖"/>
            </a:pPr>
            <a:r>
              <a:rPr lang="en" sz="1800">
                <a:solidFill>
                  <a:schemeClr val="dk1"/>
                </a:solidFill>
              </a:rPr>
              <a:t>Every column must depend on the </a:t>
            </a:r>
            <a:r>
              <a:rPr b="1" lang="en" sz="1800">
                <a:solidFill>
                  <a:schemeClr val="dk1"/>
                </a:solidFill>
              </a:rPr>
              <a:t>whole </a:t>
            </a:r>
            <a:r>
              <a:rPr b="1" lang="en" sz="1800">
                <a:solidFill>
                  <a:schemeClr val="dk1"/>
                </a:solidFill>
                <a:highlight>
                  <a:srgbClr val="EAD1DC"/>
                </a:highlight>
              </a:rPr>
              <a:t>primary key</a:t>
            </a:r>
            <a:r>
              <a:rPr lang="en" sz="1800">
                <a:solidFill>
                  <a:schemeClr val="dk1"/>
                </a:solidFill>
              </a:rPr>
              <a:t>, not just part of it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Fields that do not depend on the primary key should be extracted to a new or existing table in which they do depend on the primary key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27" name="Google Shape;927;p45"/>
          <p:cNvSpPr txBox="1"/>
          <p:nvPr>
            <p:ph type="title"/>
          </p:nvPr>
        </p:nvSpPr>
        <p:spPr>
          <a:xfrm>
            <a:off x="311700" y="2720888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2nd Normal Form</a:t>
            </a:r>
            <a:endParaRPr b="1" sz="1800"/>
          </a:p>
        </p:txBody>
      </p:sp>
      <p:sp>
        <p:nvSpPr>
          <p:cNvPr id="928" name="Google Shape;928;p45"/>
          <p:cNvSpPr txBox="1"/>
          <p:nvPr>
            <p:ph type="title"/>
          </p:nvPr>
        </p:nvSpPr>
        <p:spPr>
          <a:xfrm>
            <a:off x="311700" y="370600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Apply 2nd Normal Form</a:t>
            </a:r>
            <a:endParaRPr b="1" sz="1800"/>
          </a:p>
        </p:txBody>
      </p:sp>
      <p:graphicFrame>
        <p:nvGraphicFramePr>
          <p:cNvPr id="929" name="Google Shape;929;p45"/>
          <p:cNvGraphicFramePr/>
          <p:nvPr/>
        </p:nvGraphicFramePr>
        <p:xfrm>
          <a:off x="5781250" y="89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65900"/>
                <a:gridCol w="11934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supplier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14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supplier_location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143C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Electronics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ABC Gadgets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Montreal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ABC Gadgets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Montreal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Electronics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Furniture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Vancouver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0" name="Google Shape;930;p45"/>
          <p:cNvGraphicFramePr/>
          <p:nvPr/>
        </p:nvGraphicFramePr>
        <p:xfrm>
          <a:off x="1013550" y="87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38800"/>
                <a:gridCol w="862900"/>
                <a:gridCol w="1069150"/>
                <a:gridCol w="8561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customer_name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order_id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email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product_id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1" name="Google Shape;931;p45"/>
          <p:cNvSpPr txBox="1"/>
          <p:nvPr/>
        </p:nvSpPr>
        <p:spPr>
          <a:xfrm>
            <a:off x="5818375" y="2151450"/>
            <a:ext cx="22593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  <a:highlight>
                  <a:srgbClr val="EAD1DC"/>
                </a:highlight>
              </a:rPr>
              <a:t>No primary key</a:t>
            </a:r>
            <a:endParaRPr i="1">
              <a:solidFill>
                <a:schemeClr val="dk2"/>
              </a:solidFill>
              <a:highlight>
                <a:srgbClr val="EAD1DC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6"/>
          <p:cNvSpPr/>
          <p:nvPr/>
        </p:nvSpPr>
        <p:spPr>
          <a:xfrm flipH="1" rot="10800000">
            <a:off x="475983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46"/>
          <p:cNvSpPr txBox="1"/>
          <p:nvPr/>
        </p:nvSpPr>
        <p:spPr>
          <a:xfrm>
            <a:off x="476293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8 - Normalization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38" name="Google Shape;938;p46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39" name="Google Shape;939;p46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40" name="Google Shape;940;p46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41" name="Google Shape;941;p46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42" name="Google Shape;942;p46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43" name="Google Shape;943;p46"/>
          <p:cNvSpPr txBox="1"/>
          <p:nvPr/>
        </p:nvSpPr>
        <p:spPr>
          <a:xfrm>
            <a:off x="4008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6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44" name="Google Shape;944;p46"/>
          <p:cNvSpPr txBox="1"/>
          <p:nvPr/>
        </p:nvSpPr>
        <p:spPr>
          <a:xfrm>
            <a:off x="4384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45" name="Google Shape;945;p46"/>
          <p:cNvSpPr txBox="1"/>
          <p:nvPr/>
        </p:nvSpPr>
        <p:spPr>
          <a:xfrm>
            <a:off x="311700" y="3182600"/>
            <a:ext cx="85206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1NF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Every column must depend on the </a:t>
            </a:r>
            <a:r>
              <a:rPr b="1" lang="en" sz="1800">
                <a:solidFill>
                  <a:schemeClr val="dk1"/>
                </a:solidFill>
              </a:rPr>
              <a:t>whole primary key</a:t>
            </a:r>
            <a:r>
              <a:rPr lang="en" sz="1800">
                <a:solidFill>
                  <a:schemeClr val="dk1"/>
                </a:solidFill>
              </a:rPr>
              <a:t>, not just part of it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Fields that do not depend on the primary key should be extracted to a new or existing table in which they do depend on the primary key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46" name="Google Shape;946;p46"/>
          <p:cNvSpPr txBox="1"/>
          <p:nvPr>
            <p:ph type="title"/>
          </p:nvPr>
        </p:nvSpPr>
        <p:spPr>
          <a:xfrm>
            <a:off x="311700" y="2720888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2nd Normal Form</a:t>
            </a:r>
            <a:endParaRPr b="1" sz="1800"/>
          </a:p>
        </p:txBody>
      </p:sp>
      <p:sp>
        <p:nvSpPr>
          <p:cNvPr id="947" name="Google Shape;947;p46"/>
          <p:cNvSpPr txBox="1"/>
          <p:nvPr>
            <p:ph type="title"/>
          </p:nvPr>
        </p:nvSpPr>
        <p:spPr>
          <a:xfrm>
            <a:off x="311700" y="370600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Apply 2nd Normal Form</a:t>
            </a:r>
            <a:endParaRPr b="1" sz="1800"/>
          </a:p>
        </p:txBody>
      </p:sp>
      <p:graphicFrame>
        <p:nvGraphicFramePr>
          <p:cNvPr id="948" name="Google Shape;948;p46"/>
          <p:cNvGraphicFramePr/>
          <p:nvPr/>
        </p:nvGraphicFramePr>
        <p:xfrm>
          <a:off x="5021350" y="89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294025"/>
                <a:gridCol w="962775"/>
                <a:gridCol w="10780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upplier_id (PK)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14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14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location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143C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Electronics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ABC Gadgets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Montreal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Furniture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Vancouver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9" name="Google Shape;949;p46"/>
          <p:cNvGraphicFramePr/>
          <p:nvPr/>
        </p:nvGraphicFramePr>
        <p:xfrm>
          <a:off x="557275" y="87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97850"/>
                <a:gridCol w="744775"/>
                <a:gridCol w="1128225"/>
                <a:gridCol w="8561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customer_name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</a:t>
                      </a:r>
                      <a:r>
                        <a:rPr b="1" lang="en" sz="1000"/>
                        <a:t>rder_id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email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product_id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0" name="Google Shape;950;p46"/>
          <p:cNvGraphicFramePr/>
          <p:nvPr/>
        </p:nvGraphicFramePr>
        <p:xfrm>
          <a:off x="4862725" y="1876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759675"/>
                <a:gridCol w="807975"/>
                <a:gridCol w="414650"/>
                <a:gridCol w="905175"/>
                <a:gridCol w="7646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product_id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price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brand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supplier_id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Laptop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Smartphone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Apple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Smartphone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Samsung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Camera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Chair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Herman Miller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7"/>
          <p:cNvSpPr/>
          <p:nvPr/>
        </p:nvSpPr>
        <p:spPr>
          <a:xfrm flipH="1" rot="10800000">
            <a:off x="475983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47"/>
          <p:cNvSpPr txBox="1"/>
          <p:nvPr/>
        </p:nvSpPr>
        <p:spPr>
          <a:xfrm>
            <a:off x="476293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8 - Normalization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57" name="Google Shape;957;p47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58" name="Google Shape;958;p47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59" name="Google Shape;959;p47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60" name="Google Shape;960;p47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61" name="Google Shape;961;p47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62" name="Google Shape;962;p47"/>
          <p:cNvSpPr txBox="1"/>
          <p:nvPr/>
        </p:nvSpPr>
        <p:spPr>
          <a:xfrm>
            <a:off x="4008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6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63" name="Google Shape;963;p47"/>
          <p:cNvSpPr txBox="1"/>
          <p:nvPr/>
        </p:nvSpPr>
        <p:spPr>
          <a:xfrm>
            <a:off x="4384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64" name="Google Shape;964;p47"/>
          <p:cNvSpPr txBox="1"/>
          <p:nvPr/>
        </p:nvSpPr>
        <p:spPr>
          <a:xfrm>
            <a:off x="311700" y="3182600"/>
            <a:ext cx="85206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2NF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✖"/>
            </a:pPr>
            <a:r>
              <a:rPr lang="en" sz="1800">
                <a:solidFill>
                  <a:schemeClr val="dk1"/>
                </a:solidFill>
              </a:rPr>
              <a:t>Columns should </a:t>
            </a:r>
            <a:r>
              <a:rPr lang="en" sz="1800">
                <a:solidFill>
                  <a:schemeClr val="dk1"/>
                </a:solidFill>
                <a:highlight>
                  <a:srgbClr val="D9EAD3"/>
                </a:highlight>
              </a:rPr>
              <a:t>not depend on non primary keys</a:t>
            </a:r>
            <a:endParaRPr sz="18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a column depends on another column that is not the primary key, it will violate 3NF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Columns that depend on non primary key columns should be extracted to their own table using the depended upon column as a primary key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5" name="Google Shape;965;p47"/>
          <p:cNvSpPr txBox="1"/>
          <p:nvPr>
            <p:ph type="title"/>
          </p:nvPr>
        </p:nvSpPr>
        <p:spPr>
          <a:xfrm>
            <a:off x="311700" y="2720888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3rd </a:t>
            </a:r>
            <a:r>
              <a:rPr b="1" lang="en" sz="1800"/>
              <a:t>Normal Form</a:t>
            </a:r>
            <a:endParaRPr b="1" sz="1800"/>
          </a:p>
        </p:txBody>
      </p:sp>
      <p:sp>
        <p:nvSpPr>
          <p:cNvPr id="966" name="Google Shape;966;p47"/>
          <p:cNvSpPr txBox="1"/>
          <p:nvPr>
            <p:ph type="title"/>
          </p:nvPr>
        </p:nvSpPr>
        <p:spPr>
          <a:xfrm>
            <a:off x="311750" y="370913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Apply </a:t>
            </a:r>
            <a:r>
              <a:rPr b="1" lang="en" sz="1800"/>
              <a:t>3rd Normal Form</a:t>
            </a:r>
            <a:endParaRPr b="1" sz="1800"/>
          </a:p>
        </p:txBody>
      </p:sp>
      <p:graphicFrame>
        <p:nvGraphicFramePr>
          <p:cNvPr id="967" name="Google Shape;967;p47"/>
          <p:cNvGraphicFramePr/>
          <p:nvPr/>
        </p:nvGraphicFramePr>
        <p:xfrm>
          <a:off x="2282963" y="10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97850"/>
                <a:gridCol w="744775"/>
                <a:gridCol w="1128225"/>
                <a:gridCol w="8561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customer_name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order_id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email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product_id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8" name="Google Shape;968;p47"/>
          <p:cNvSpPr txBox="1"/>
          <p:nvPr/>
        </p:nvSpPr>
        <p:spPr>
          <a:xfrm>
            <a:off x="2282975" y="2377550"/>
            <a:ext cx="4223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*Customer name depends on email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8"/>
          <p:cNvSpPr/>
          <p:nvPr/>
        </p:nvSpPr>
        <p:spPr>
          <a:xfrm flipH="1" rot="10800000">
            <a:off x="475983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48"/>
          <p:cNvSpPr txBox="1"/>
          <p:nvPr/>
        </p:nvSpPr>
        <p:spPr>
          <a:xfrm>
            <a:off x="476293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8 - Normalization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75" name="Google Shape;975;p48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76" name="Google Shape;976;p48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77" name="Google Shape;977;p48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78" name="Google Shape;978;p48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79" name="Google Shape;979;p48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80" name="Google Shape;980;p48"/>
          <p:cNvSpPr txBox="1"/>
          <p:nvPr/>
        </p:nvSpPr>
        <p:spPr>
          <a:xfrm>
            <a:off x="4008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6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81" name="Google Shape;981;p48"/>
          <p:cNvSpPr txBox="1"/>
          <p:nvPr/>
        </p:nvSpPr>
        <p:spPr>
          <a:xfrm>
            <a:off x="4384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82" name="Google Shape;982;p48"/>
          <p:cNvSpPr txBox="1"/>
          <p:nvPr/>
        </p:nvSpPr>
        <p:spPr>
          <a:xfrm>
            <a:off x="311700" y="3182600"/>
            <a:ext cx="85206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800"/>
              <a:buChar char="✖"/>
            </a:pPr>
            <a:r>
              <a:rPr lang="en" sz="1800">
                <a:solidFill>
                  <a:schemeClr val="dk1"/>
                </a:solidFill>
              </a:rPr>
              <a:t>2NF - </a:t>
            </a:r>
            <a:r>
              <a:rPr lang="en" sz="1800">
                <a:solidFill>
                  <a:schemeClr val="dk1"/>
                </a:solidFill>
              </a:rPr>
              <a:t>1NF - </a:t>
            </a:r>
            <a:r>
              <a:rPr lang="en" sz="1800">
                <a:solidFill>
                  <a:schemeClr val="dk1"/>
                </a:solidFill>
                <a:highlight>
                  <a:srgbClr val="CFE2F3"/>
                </a:highlight>
              </a:rPr>
              <a:t>Each row is uniquely identifiable (no duplicate rows)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Columns</a:t>
            </a:r>
            <a:r>
              <a:rPr lang="en" sz="1800">
                <a:solidFill>
                  <a:schemeClr val="dk1"/>
                </a:solidFill>
                <a:highlight>
                  <a:srgbClr val="FFF2CC"/>
                </a:highlight>
              </a:rPr>
              <a:t> should not depend on non primary keys</a:t>
            </a:r>
            <a:endParaRPr sz="18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a column depends on another column that is not the primary key, it will violate 3NF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Columns that depend on non primary key columns should be extracted to their own table using the depended upon column as a primary key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3" name="Google Shape;983;p48"/>
          <p:cNvSpPr txBox="1"/>
          <p:nvPr>
            <p:ph type="title"/>
          </p:nvPr>
        </p:nvSpPr>
        <p:spPr>
          <a:xfrm>
            <a:off x="311700" y="2720888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3rd Normal Form</a:t>
            </a:r>
            <a:endParaRPr b="1" sz="1800"/>
          </a:p>
        </p:txBody>
      </p:sp>
      <p:sp>
        <p:nvSpPr>
          <p:cNvPr id="984" name="Google Shape;984;p48"/>
          <p:cNvSpPr txBox="1"/>
          <p:nvPr>
            <p:ph type="title"/>
          </p:nvPr>
        </p:nvSpPr>
        <p:spPr>
          <a:xfrm>
            <a:off x="311750" y="370913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Apply 3rd Normal Form</a:t>
            </a:r>
            <a:endParaRPr b="1" sz="1800"/>
          </a:p>
        </p:txBody>
      </p:sp>
      <p:graphicFrame>
        <p:nvGraphicFramePr>
          <p:cNvPr id="985" name="Google Shape;985;p48"/>
          <p:cNvGraphicFramePr/>
          <p:nvPr/>
        </p:nvGraphicFramePr>
        <p:xfrm>
          <a:off x="1677825" y="10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908200"/>
                <a:gridCol w="1043975"/>
                <a:gridCol w="104397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</a:t>
                      </a:r>
                      <a:r>
                        <a:rPr b="1" lang="en" sz="1000"/>
                        <a:t>rder_id 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email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product_id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6" name="Google Shape;986;p48"/>
          <p:cNvGraphicFramePr/>
          <p:nvPr/>
        </p:nvGraphicFramePr>
        <p:xfrm>
          <a:off x="5237350" y="10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40675"/>
                <a:gridCol w="11881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email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customer_name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9"/>
          <p:cNvSpPr/>
          <p:nvPr/>
        </p:nvSpPr>
        <p:spPr>
          <a:xfrm flipH="1" rot="10800000">
            <a:off x="475983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9"/>
          <p:cNvSpPr txBox="1"/>
          <p:nvPr/>
        </p:nvSpPr>
        <p:spPr>
          <a:xfrm>
            <a:off x="476293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8 - Normalization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93" name="Google Shape;993;p49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94" name="Google Shape;994;p49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95" name="Google Shape;995;p49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96" name="Google Shape;996;p49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97" name="Google Shape;997;p49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98" name="Google Shape;998;p49"/>
          <p:cNvSpPr txBox="1"/>
          <p:nvPr/>
        </p:nvSpPr>
        <p:spPr>
          <a:xfrm>
            <a:off x="4008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6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99" name="Google Shape;999;p49"/>
          <p:cNvSpPr txBox="1"/>
          <p:nvPr/>
        </p:nvSpPr>
        <p:spPr>
          <a:xfrm>
            <a:off x="4384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00" name="Google Shape;1000;p49"/>
          <p:cNvSpPr txBox="1"/>
          <p:nvPr/>
        </p:nvSpPr>
        <p:spPr>
          <a:xfrm>
            <a:off x="311700" y="3182600"/>
            <a:ext cx="85206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2NF - 1NF - Each row is uniquely identifiable (no duplicate rows)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Colum</a:t>
            </a:r>
            <a:r>
              <a:rPr lang="en" sz="1800">
                <a:solidFill>
                  <a:schemeClr val="dk1"/>
                </a:solidFill>
              </a:rPr>
              <a:t>ns should not depend on non primary keys</a:t>
            </a:r>
            <a:endParaRPr sz="18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a column depends on another column that is not the primary key, it will violate 3NF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Columns that depend on non primary key columns should be extracted to their own table using the depended upon column as a primary key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1" name="Google Shape;1001;p49"/>
          <p:cNvSpPr txBox="1"/>
          <p:nvPr>
            <p:ph type="title"/>
          </p:nvPr>
        </p:nvSpPr>
        <p:spPr>
          <a:xfrm>
            <a:off x="311700" y="2720888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3rd Normal Form</a:t>
            </a:r>
            <a:endParaRPr b="1" sz="1800"/>
          </a:p>
        </p:txBody>
      </p:sp>
      <p:sp>
        <p:nvSpPr>
          <p:cNvPr id="1002" name="Google Shape;1002;p49"/>
          <p:cNvSpPr txBox="1"/>
          <p:nvPr>
            <p:ph type="title"/>
          </p:nvPr>
        </p:nvSpPr>
        <p:spPr>
          <a:xfrm>
            <a:off x="311750" y="370913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Apply 3rd Normal Form</a:t>
            </a:r>
            <a:endParaRPr b="1" sz="1800"/>
          </a:p>
        </p:txBody>
      </p:sp>
      <p:graphicFrame>
        <p:nvGraphicFramePr>
          <p:cNvPr id="1003" name="Google Shape;1003;p49"/>
          <p:cNvGraphicFramePr/>
          <p:nvPr/>
        </p:nvGraphicFramePr>
        <p:xfrm>
          <a:off x="1677825" y="10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908200"/>
                <a:gridCol w="1043975"/>
                <a:gridCol w="104397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order_id 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email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product_id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4" name="Google Shape;1004;p49"/>
          <p:cNvGraphicFramePr/>
          <p:nvPr/>
        </p:nvGraphicFramePr>
        <p:xfrm>
          <a:off x="5237350" y="10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40675"/>
                <a:gridCol w="11881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email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customer_name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50"/>
          <p:cNvSpPr/>
          <p:nvPr/>
        </p:nvSpPr>
        <p:spPr>
          <a:xfrm flipH="1" rot="10800000">
            <a:off x="475983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50"/>
          <p:cNvSpPr txBox="1"/>
          <p:nvPr/>
        </p:nvSpPr>
        <p:spPr>
          <a:xfrm>
            <a:off x="476293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8 - Normalization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11" name="Google Shape;1011;p50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12" name="Google Shape;1012;p50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13" name="Google Shape;1013;p50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14" name="Google Shape;1014;p50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15" name="Google Shape;1015;p50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16" name="Google Shape;1016;p50"/>
          <p:cNvSpPr txBox="1"/>
          <p:nvPr/>
        </p:nvSpPr>
        <p:spPr>
          <a:xfrm>
            <a:off x="4008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6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17" name="Google Shape;1017;p50"/>
          <p:cNvSpPr txBox="1"/>
          <p:nvPr/>
        </p:nvSpPr>
        <p:spPr>
          <a:xfrm>
            <a:off x="4384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18" name="Google Shape;1018;p50"/>
          <p:cNvSpPr txBox="1"/>
          <p:nvPr/>
        </p:nvSpPr>
        <p:spPr>
          <a:xfrm>
            <a:off x="311700" y="3182600"/>
            <a:ext cx="85206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800"/>
              <a:buChar char="✖"/>
            </a:pPr>
            <a:r>
              <a:rPr lang="en" sz="1800">
                <a:solidFill>
                  <a:schemeClr val="dk1"/>
                </a:solidFill>
              </a:rPr>
              <a:t>2NF - </a:t>
            </a:r>
            <a:r>
              <a:rPr lang="en" sz="1800">
                <a:solidFill>
                  <a:schemeClr val="dk1"/>
                </a:solidFill>
              </a:rPr>
              <a:t>Every column must depend on the </a:t>
            </a:r>
            <a:r>
              <a:rPr b="1" lang="en" sz="1800">
                <a:solidFill>
                  <a:schemeClr val="dk1"/>
                </a:solidFill>
              </a:rPr>
              <a:t>whole </a:t>
            </a:r>
            <a:r>
              <a:rPr b="1" lang="en" sz="1800">
                <a:solidFill>
                  <a:schemeClr val="dk1"/>
                </a:solidFill>
                <a:highlight>
                  <a:srgbClr val="FCE5CD"/>
                </a:highlight>
              </a:rPr>
              <a:t>primary key</a:t>
            </a:r>
            <a:r>
              <a:rPr lang="en" sz="1800">
                <a:solidFill>
                  <a:schemeClr val="dk1"/>
                </a:solidFill>
              </a:rPr>
              <a:t>, not part of it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Columns should not depend on non primary keys</a:t>
            </a:r>
            <a:endParaRPr sz="18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a column depends on another column that is not the primary key, it will violate 3NF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Columns that depend on non primary key columns should be extracted to their own table using the depended upon column as a primary key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9" name="Google Shape;1019;p50"/>
          <p:cNvSpPr txBox="1"/>
          <p:nvPr>
            <p:ph type="title"/>
          </p:nvPr>
        </p:nvSpPr>
        <p:spPr>
          <a:xfrm>
            <a:off x="311700" y="2720888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3rd Normal Form</a:t>
            </a:r>
            <a:endParaRPr b="1" sz="1800"/>
          </a:p>
        </p:txBody>
      </p:sp>
      <p:sp>
        <p:nvSpPr>
          <p:cNvPr id="1020" name="Google Shape;1020;p50"/>
          <p:cNvSpPr txBox="1"/>
          <p:nvPr>
            <p:ph type="title"/>
          </p:nvPr>
        </p:nvSpPr>
        <p:spPr>
          <a:xfrm>
            <a:off x="311750" y="370913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Apply 3rd Normal Form</a:t>
            </a:r>
            <a:endParaRPr b="1" sz="1800"/>
          </a:p>
        </p:txBody>
      </p:sp>
      <p:graphicFrame>
        <p:nvGraphicFramePr>
          <p:cNvPr id="1021" name="Google Shape;1021;p50"/>
          <p:cNvGraphicFramePr/>
          <p:nvPr/>
        </p:nvGraphicFramePr>
        <p:xfrm>
          <a:off x="1677825" y="10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908200"/>
                <a:gridCol w="1043975"/>
                <a:gridCol w="104397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order_id 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email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product_id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2" name="Google Shape;1022;p50"/>
          <p:cNvGraphicFramePr/>
          <p:nvPr/>
        </p:nvGraphicFramePr>
        <p:xfrm>
          <a:off x="5237350" y="10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40675"/>
                <a:gridCol w="11881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email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customer_name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3" name="Google Shape;1023;p50"/>
          <p:cNvSpPr txBox="1"/>
          <p:nvPr/>
        </p:nvSpPr>
        <p:spPr>
          <a:xfrm>
            <a:off x="2727500" y="597500"/>
            <a:ext cx="2186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Candidate primary key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024" name="Google Shape;1024;p50"/>
          <p:cNvCxnSpPr/>
          <p:nvPr/>
        </p:nvCxnSpPr>
        <p:spPr>
          <a:xfrm flipH="1">
            <a:off x="2318100" y="904875"/>
            <a:ext cx="729900" cy="18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50"/>
          <p:cNvCxnSpPr/>
          <p:nvPr/>
        </p:nvCxnSpPr>
        <p:spPr>
          <a:xfrm>
            <a:off x="3550950" y="886275"/>
            <a:ext cx="265800" cy="19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1"/>
          <p:cNvSpPr/>
          <p:nvPr/>
        </p:nvSpPr>
        <p:spPr>
          <a:xfrm flipH="1" rot="10800000">
            <a:off x="475983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51"/>
          <p:cNvSpPr txBox="1"/>
          <p:nvPr/>
        </p:nvSpPr>
        <p:spPr>
          <a:xfrm>
            <a:off x="476293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8 - Normalization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32" name="Google Shape;1032;p51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33" name="Google Shape;1033;p51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34" name="Google Shape;1034;p51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35" name="Google Shape;1035;p51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36" name="Google Shape;1036;p51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37" name="Google Shape;1037;p51"/>
          <p:cNvSpPr txBox="1"/>
          <p:nvPr/>
        </p:nvSpPr>
        <p:spPr>
          <a:xfrm>
            <a:off x="4008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6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38" name="Google Shape;1038;p51"/>
          <p:cNvSpPr txBox="1"/>
          <p:nvPr/>
        </p:nvSpPr>
        <p:spPr>
          <a:xfrm>
            <a:off x="4384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39" name="Google Shape;1039;p51"/>
          <p:cNvSpPr txBox="1"/>
          <p:nvPr/>
        </p:nvSpPr>
        <p:spPr>
          <a:xfrm>
            <a:off x="311700" y="3182600"/>
            <a:ext cx="8520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800"/>
              <a:buChar char="✖"/>
            </a:pPr>
            <a:r>
              <a:rPr lang="en" sz="1800">
                <a:solidFill>
                  <a:schemeClr val="dk1"/>
                </a:solidFill>
              </a:rPr>
              <a:t>1NF - </a:t>
            </a:r>
            <a:r>
              <a:rPr lang="en" sz="1800">
                <a:solidFill>
                  <a:schemeClr val="dk1"/>
                </a:solidFill>
                <a:highlight>
                  <a:srgbClr val="FCE5CD"/>
                </a:highlight>
              </a:rPr>
              <a:t>Each row is uniquely identifiable (no duplicate rows)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2NF - Every column must depend on the </a:t>
            </a:r>
            <a:r>
              <a:rPr b="1" lang="en" sz="1800">
                <a:solidFill>
                  <a:schemeClr val="dk1"/>
                </a:solidFill>
              </a:rPr>
              <a:t>whole primary key</a:t>
            </a:r>
            <a:r>
              <a:rPr lang="en" sz="1800">
                <a:solidFill>
                  <a:schemeClr val="dk1"/>
                </a:solidFill>
              </a:rPr>
              <a:t>, not part of it</a:t>
            </a:r>
            <a:endParaRPr sz="1800">
              <a:solidFill>
                <a:schemeClr val="dk1"/>
              </a:solidFill>
              <a:highlight>
                <a:srgbClr val="FCE5CD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Columns should not depend on non primary keys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0" name="Google Shape;1040;p51"/>
          <p:cNvSpPr txBox="1"/>
          <p:nvPr>
            <p:ph type="title"/>
          </p:nvPr>
        </p:nvSpPr>
        <p:spPr>
          <a:xfrm>
            <a:off x="311700" y="2720888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3rd Normal Form</a:t>
            </a:r>
            <a:endParaRPr b="1" sz="1800"/>
          </a:p>
        </p:txBody>
      </p:sp>
      <p:sp>
        <p:nvSpPr>
          <p:cNvPr id="1041" name="Google Shape;1041;p51"/>
          <p:cNvSpPr txBox="1"/>
          <p:nvPr>
            <p:ph type="title"/>
          </p:nvPr>
        </p:nvSpPr>
        <p:spPr>
          <a:xfrm>
            <a:off x="311750" y="370913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Apply 3rd Normal Form</a:t>
            </a:r>
            <a:endParaRPr b="1" sz="1800"/>
          </a:p>
        </p:txBody>
      </p:sp>
      <p:graphicFrame>
        <p:nvGraphicFramePr>
          <p:cNvPr id="1042" name="Google Shape;1042;p51"/>
          <p:cNvGraphicFramePr/>
          <p:nvPr/>
        </p:nvGraphicFramePr>
        <p:xfrm>
          <a:off x="994788" y="10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908200"/>
                <a:gridCol w="104397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order_id 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product_id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3" name="Google Shape;1043;p51"/>
          <p:cNvGraphicFramePr/>
          <p:nvPr/>
        </p:nvGraphicFramePr>
        <p:xfrm>
          <a:off x="5920513" y="10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40675"/>
                <a:gridCol w="11881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email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customer_name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4" name="Google Shape;1044;p51"/>
          <p:cNvGraphicFramePr/>
          <p:nvPr/>
        </p:nvGraphicFramePr>
        <p:xfrm>
          <a:off x="3457650" y="10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908200"/>
                <a:gridCol w="104397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order_id 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email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Finding</a:t>
            </a:r>
            <a:r>
              <a:rPr b="1" lang="en"/>
              <a:t> Relationships</a:t>
            </a:r>
            <a:endParaRPr b="1" sz="1550"/>
          </a:p>
        </p:txBody>
      </p:sp>
      <p:sp>
        <p:nvSpPr>
          <p:cNvPr id="83" name="Google Shape;83;p16"/>
          <p:cNvSpPr/>
          <p:nvPr/>
        </p:nvSpPr>
        <p:spPr>
          <a:xfrm flipH="1" rot="10800000">
            <a:off x="400868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01178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6 - Relationships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2621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6377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8</a:t>
            </a:r>
            <a:endParaRPr b="1" sz="1600">
              <a:solidFill>
                <a:schemeClr val="dk1"/>
              </a:solidFill>
            </a:endParaRPr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1605488" y="2065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126650"/>
                <a:gridCol w="1126650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birth_date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Matthew Bebis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1912-06-23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p16"/>
          <p:cNvGraphicFramePr/>
          <p:nvPr/>
        </p:nvGraphicFramePr>
        <p:xfrm>
          <a:off x="4703413" y="2065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76250"/>
                <a:gridCol w="701150"/>
                <a:gridCol w="767300"/>
                <a:gridCol w="772850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instructor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code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section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term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16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Matthew Bebis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Matthew Bebis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Matthew Bebis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16"/>
          <p:cNvSpPr/>
          <p:nvPr/>
        </p:nvSpPr>
        <p:spPr>
          <a:xfrm>
            <a:off x="2551488" y="1897532"/>
            <a:ext cx="2276125" cy="272300"/>
          </a:xfrm>
          <a:custGeom>
            <a:rect b="b" l="l" r="r" t="t"/>
            <a:pathLst>
              <a:path extrusionOk="0" h="10892" w="91045">
                <a:moveTo>
                  <a:pt x="0" y="10474"/>
                </a:moveTo>
                <a:cubicBezTo>
                  <a:pt x="7884" y="8730"/>
                  <a:pt x="32127" y="-61"/>
                  <a:pt x="47301" y="9"/>
                </a:cubicBezTo>
                <a:cubicBezTo>
                  <a:pt x="62475" y="79"/>
                  <a:pt x="83754" y="9079"/>
                  <a:pt x="91045" y="1089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sp>
      <p:sp>
        <p:nvSpPr>
          <p:cNvPr id="95" name="Google Shape;95;p16"/>
          <p:cNvSpPr txBox="1"/>
          <p:nvPr/>
        </p:nvSpPr>
        <p:spPr>
          <a:xfrm>
            <a:off x="1123038" y="1759160"/>
            <a:ext cx="12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instructor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173463" y="1759160"/>
            <a:ext cx="12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course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11700" y="1017725"/>
            <a:ext cx="85206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Look for matching data in fields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This is often a field with the same name or data in different tables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1700" y="3049625"/>
            <a:ext cx="85206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Determine if a table </a:t>
            </a:r>
            <a:r>
              <a:rPr b="1" lang="en" sz="1800">
                <a:solidFill>
                  <a:schemeClr val="dk1"/>
                </a:solidFill>
              </a:rPr>
              <a:t>HAS A</a:t>
            </a:r>
            <a:r>
              <a:rPr lang="en" sz="1800">
                <a:solidFill>
                  <a:schemeClr val="dk1"/>
                </a:solidFill>
              </a:rPr>
              <a:t> entity that is represented by another table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 above: a course </a:t>
            </a:r>
            <a:r>
              <a:rPr b="1" lang="en">
                <a:solidFill>
                  <a:schemeClr val="dk1"/>
                </a:solidFill>
              </a:rPr>
              <a:t>HAS AN</a:t>
            </a:r>
            <a:r>
              <a:rPr lang="en">
                <a:solidFill>
                  <a:schemeClr val="dk1"/>
                </a:solidFill>
              </a:rPr>
              <a:t> instructor OR an instructor </a:t>
            </a:r>
            <a:r>
              <a:rPr b="1" lang="en">
                <a:solidFill>
                  <a:schemeClr val="dk1"/>
                </a:solidFill>
              </a:rPr>
              <a:t>HAS A</a:t>
            </a:r>
            <a:r>
              <a:rPr lang="en">
                <a:solidFill>
                  <a:schemeClr val="dk1"/>
                </a:solidFill>
              </a:rPr>
              <a:t> course to teach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52"/>
          <p:cNvSpPr/>
          <p:nvPr/>
        </p:nvSpPr>
        <p:spPr>
          <a:xfrm flipH="1" rot="10800000">
            <a:off x="475983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52"/>
          <p:cNvSpPr txBox="1"/>
          <p:nvPr/>
        </p:nvSpPr>
        <p:spPr>
          <a:xfrm>
            <a:off x="476293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8 - Normalization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51" name="Google Shape;1051;p52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52" name="Google Shape;1052;p52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53" name="Google Shape;1053;p52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54" name="Google Shape;1054;p52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55" name="Google Shape;1055;p52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56" name="Google Shape;1056;p52"/>
          <p:cNvSpPr txBox="1"/>
          <p:nvPr/>
        </p:nvSpPr>
        <p:spPr>
          <a:xfrm>
            <a:off x="4008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6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57" name="Google Shape;1057;p52"/>
          <p:cNvSpPr txBox="1"/>
          <p:nvPr/>
        </p:nvSpPr>
        <p:spPr>
          <a:xfrm>
            <a:off x="4384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58" name="Google Shape;1058;p52"/>
          <p:cNvSpPr txBox="1"/>
          <p:nvPr/>
        </p:nvSpPr>
        <p:spPr>
          <a:xfrm>
            <a:off x="311700" y="3182600"/>
            <a:ext cx="8520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1NF - Each row is uniquely identifiable (no duplicate rows)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2NF - Every column must depend on the whole primary key, not part of it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✓"/>
            </a:pPr>
            <a:r>
              <a:rPr lang="en" sz="1800">
                <a:solidFill>
                  <a:schemeClr val="dk1"/>
                </a:solidFill>
              </a:rPr>
              <a:t>Columns should not depend on non primary keys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59" name="Google Shape;1059;p52"/>
          <p:cNvSpPr txBox="1"/>
          <p:nvPr>
            <p:ph type="title"/>
          </p:nvPr>
        </p:nvSpPr>
        <p:spPr>
          <a:xfrm>
            <a:off x="311700" y="2720888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3rd Normal Form</a:t>
            </a:r>
            <a:endParaRPr b="1" sz="1800"/>
          </a:p>
        </p:txBody>
      </p:sp>
      <p:sp>
        <p:nvSpPr>
          <p:cNvPr id="1060" name="Google Shape;1060;p52"/>
          <p:cNvSpPr txBox="1"/>
          <p:nvPr>
            <p:ph type="title"/>
          </p:nvPr>
        </p:nvSpPr>
        <p:spPr>
          <a:xfrm>
            <a:off x="311750" y="370913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Apply 3rd Normal Form</a:t>
            </a:r>
            <a:endParaRPr b="1" sz="1800"/>
          </a:p>
        </p:txBody>
      </p:sp>
      <p:graphicFrame>
        <p:nvGraphicFramePr>
          <p:cNvPr id="1061" name="Google Shape;1061;p52"/>
          <p:cNvGraphicFramePr/>
          <p:nvPr/>
        </p:nvGraphicFramePr>
        <p:xfrm>
          <a:off x="994788" y="10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908200"/>
                <a:gridCol w="104397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order_id 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product_id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2" name="Google Shape;1062;p52"/>
          <p:cNvGraphicFramePr/>
          <p:nvPr/>
        </p:nvGraphicFramePr>
        <p:xfrm>
          <a:off x="5920513" y="10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40675"/>
                <a:gridCol w="11881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email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customer_name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3" name="Google Shape;1063;p52"/>
          <p:cNvGraphicFramePr/>
          <p:nvPr/>
        </p:nvGraphicFramePr>
        <p:xfrm>
          <a:off x="3457650" y="10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908200"/>
                <a:gridCol w="104397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order_id 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email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53"/>
          <p:cNvSpPr/>
          <p:nvPr/>
        </p:nvSpPr>
        <p:spPr>
          <a:xfrm flipH="1" rot="10800000">
            <a:off x="475983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53"/>
          <p:cNvSpPr txBox="1"/>
          <p:nvPr/>
        </p:nvSpPr>
        <p:spPr>
          <a:xfrm>
            <a:off x="476293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8 - Normalization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70" name="Google Shape;1070;p53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71" name="Google Shape;1071;p53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72" name="Google Shape;1072;p53"/>
          <p:cNvSpPr txBox="1"/>
          <p:nvPr>
            <p:ph type="title"/>
          </p:nvPr>
        </p:nvSpPr>
        <p:spPr>
          <a:xfrm>
            <a:off x="311700" y="2110038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</a:t>
            </a:r>
            <a:r>
              <a:rPr b="1" lang="en" sz="1800"/>
              <a:t>ormalized Data</a:t>
            </a:r>
            <a:endParaRPr b="1" sz="1800"/>
          </a:p>
        </p:txBody>
      </p:sp>
      <p:sp>
        <p:nvSpPr>
          <p:cNvPr id="1073" name="Google Shape;1073;p53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74" name="Google Shape;1074;p53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75" name="Google Shape;1075;p53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76" name="Google Shape;1076;p53"/>
          <p:cNvSpPr txBox="1"/>
          <p:nvPr/>
        </p:nvSpPr>
        <p:spPr>
          <a:xfrm>
            <a:off x="4008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6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77" name="Google Shape;1077;p53"/>
          <p:cNvSpPr txBox="1"/>
          <p:nvPr/>
        </p:nvSpPr>
        <p:spPr>
          <a:xfrm>
            <a:off x="4384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78" name="Google Shape;1078;p53"/>
          <p:cNvSpPr txBox="1"/>
          <p:nvPr>
            <p:ph type="title"/>
          </p:nvPr>
        </p:nvSpPr>
        <p:spPr>
          <a:xfrm>
            <a:off x="311750" y="370913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Unnormalized Data</a:t>
            </a:r>
            <a:endParaRPr b="1" sz="1800"/>
          </a:p>
        </p:txBody>
      </p:sp>
      <p:graphicFrame>
        <p:nvGraphicFramePr>
          <p:cNvPr id="1079" name="Google Shape;1079;p53"/>
          <p:cNvGraphicFramePr/>
          <p:nvPr/>
        </p:nvGraphicFramePr>
        <p:xfrm>
          <a:off x="2660475" y="2577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906700"/>
                <a:gridCol w="10799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order_id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(PK)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product_id (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b="1" lang="en" sz="1000"/>
                        <a:t>)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0" name="Google Shape;1080;p53"/>
          <p:cNvGraphicFramePr/>
          <p:nvPr/>
        </p:nvGraphicFramePr>
        <p:xfrm>
          <a:off x="369788" y="404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128225"/>
                <a:gridCol w="10799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email (PK)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1" name="Google Shape;1081;p53"/>
          <p:cNvGraphicFramePr/>
          <p:nvPr/>
        </p:nvGraphicFramePr>
        <p:xfrm>
          <a:off x="706100" y="87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070900"/>
                <a:gridCol w="956525"/>
                <a:gridCol w="1039700"/>
                <a:gridCol w="1143075"/>
                <a:gridCol w="589300"/>
                <a:gridCol w="1039975"/>
                <a:gridCol w="752700"/>
                <a:gridCol w="11397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customer_name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product_name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supplier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supplier_location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price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brand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order_id 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email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2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Laptop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Electronics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Smartphone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ABC Gadgets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Montreal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Samsung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Camera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Electronics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Chair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Furniture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Vancouver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Herman Miller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2" name="Google Shape;1082;p53"/>
          <p:cNvGraphicFramePr/>
          <p:nvPr/>
        </p:nvGraphicFramePr>
        <p:xfrm>
          <a:off x="5124038" y="404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104350"/>
                <a:gridCol w="962775"/>
                <a:gridCol w="10780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upplier_id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 (PK)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14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14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location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143C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Electronics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ABC Gadgets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Montreal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Furniture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Vancouver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3" name="Google Shape;1083;p53"/>
          <p:cNvGraphicFramePr/>
          <p:nvPr/>
        </p:nvGraphicFramePr>
        <p:xfrm>
          <a:off x="4842725" y="257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759675"/>
                <a:gridCol w="807975"/>
                <a:gridCol w="414650"/>
                <a:gridCol w="905175"/>
                <a:gridCol w="1044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product_id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price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brand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</a:t>
                      </a:r>
                      <a:r>
                        <a:rPr b="1" lang="en" sz="1000"/>
                        <a:t>upplier_id</a:t>
                      </a:r>
                      <a:r>
                        <a:rPr b="1" lang="en" sz="1000"/>
                        <a:t>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(FK)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Laptop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Smartphone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Apple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Smartphone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Samsung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Camera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Chair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Herman Miller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84" name="Google Shape;1084;p53"/>
          <p:cNvCxnSpPr/>
          <p:nvPr/>
        </p:nvCxnSpPr>
        <p:spPr>
          <a:xfrm>
            <a:off x="293100" y="2084875"/>
            <a:ext cx="855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85" name="Google Shape;1085;p53"/>
          <p:cNvGraphicFramePr/>
          <p:nvPr/>
        </p:nvGraphicFramePr>
        <p:xfrm>
          <a:off x="48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906700"/>
                <a:gridCol w="10753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order_id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(PK)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email (FK)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0" name="Google Shape;1090;p54"/>
          <p:cNvGraphicFramePr/>
          <p:nvPr/>
        </p:nvGraphicFramePr>
        <p:xfrm>
          <a:off x="480788" y="118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906700"/>
                <a:gridCol w="10753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order_id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(PK)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email (FK)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1" name="Google Shape;1091;p54"/>
          <p:cNvSpPr/>
          <p:nvPr/>
        </p:nvSpPr>
        <p:spPr>
          <a:xfrm>
            <a:off x="398725" y="1159975"/>
            <a:ext cx="2141400" cy="115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92" name="Google Shape;1092;p54"/>
          <p:cNvGraphicFramePr/>
          <p:nvPr/>
        </p:nvGraphicFramePr>
        <p:xfrm>
          <a:off x="369788" y="335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128225"/>
                <a:gridCol w="10799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email (PK)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alice@gmail.com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3" name="Google Shape;1093;p54"/>
          <p:cNvSpPr/>
          <p:nvPr/>
        </p:nvSpPr>
        <p:spPr>
          <a:xfrm>
            <a:off x="315800" y="3243550"/>
            <a:ext cx="2320200" cy="115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94" name="Google Shape;1094;p54"/>
          <p:cNvGraphicFramePr/>
          <p:nvPr/>
        </p:nvGraphicFramePr>
        <p:xfrm>
          <a:off x="5677613" y="34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104350"/>
                <a:gridCol w="962775"/>
                <a:gridCol w="10780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supplier_id (PK)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14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14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location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143C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Electronics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ABC Gadgets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Montreal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Furniture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Vancouver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5" name="Google Shape;1095;p54"/>
          <p:cNvSpPr/>
          <p:nvPr/>
        </p:nvSpPr>
        <p:spPr>
          <a:xfrm>
            <a:off x="5655950" y="3357700"/>
            <a:ext cx="3393600" cy="93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96" name="Google Shape;1096;p54"/>
          <p:cNvGraphicFramePr/>
          <p:nvPr/>
        </p:nvGraphicFramePr>
        <p:xfrm>
          <a:off x="4896263" y="1707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759675"/>
                <a:gridCol w="807975"/>
                <a:gridCol w="414650"/>
                <a:gridCol w="905175"/>
                <a:gridCol w="10441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product_id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price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brand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supplier_id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(FK)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Laptop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Smartphone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Apple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Smartphone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Samsung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Camera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Chair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Herman Miller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7" name="Google Shape;1097;p54"/>
          <p:cNvSpPr/>
          <p:nvPr/>
        </p:nvSpPr>
        <p:spPr>
          <a:xfrm>
            <a:off x="4860200" y="1676875"/>
            <a:ext cx="4037100" cy="13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98" name="Google Shape;1098;p54"/>
          <p:cNvGraphicFramePr/>
          <p:nvPr/>
        </p:nvGraphicFramePr>
        <p:xfrm>
          <a:off x="3613575" y="3392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906700"/>
                <a:gridCol w="10799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order_id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(PK)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product_id (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b="1" lang="en" sz="1000"/>
                        <a:t>)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9" name="Google Shape;1099;p54"/>
          <p:cNvSpPr/>
          <p:nvPr/>
        </p:nvSpPr>
        <p:spPr>
          <a:xfrm>
            <a:off x="3536213" y="3357700"/>
            <a:ext cx="2141400" cy="13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54"/>
          <p:cNvSpPr/>
          <p:nvPr/>
        </p:nvSpPr>
        <p:spPr>
          <a:xfrm flipH="1" rot="10800000">
            <a:off x="475983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54"/>
          <p:cNvSpPr txBox="1"/>
          <p:nvPr/>
        </p:nvSpPr>
        <p:spPr>
          <a:xfrm>
            <a:off x="476293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8 - Normalization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102" name="Google Shape;1102;p54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103" name="Google Shape;1103;p54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104" name="Google Shape;1104;p54"/>
          <p:cNvSpPr txBox="1"/>
          <p:nvPr>
            <p:ph type="title"/>
          </p:nvPr>
        </p:nvSpPr>
        <p:spPr>
          <a:xfrm>
            <a:off x="311700" y="370913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Normalized Data ERD</a:t>
            </a:r>
            <a:endParaRPr b="1" sz="1800"/>
          </a:p>
        </p:txBody>
      </p:sp>
      <p:sp>
        <p:nvSpPr>
          <p:cNvPr id="1105" name="Google Shape;1105;p54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106" name="Google Shape;1106;p54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107" name="Google Shape;1107;p54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108" name="Google Shape;1108;p54"/>
          <p:cNvSpPr txBox="1"/>
          <p:nvPr/>
        </p:nvSpPr>
        <p:spPr>
          <a:xfrm>
            <a:off x="4008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6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109" name="Google Shape;1109;p54"/>
          <p:cNvSpPr txBox="1"/>
          <p:nvPr/>
        </p:nvSpPr>
        <p:spPr>
          <a:xfrm>
            <a:off x="4384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cxnSp>
        <p:nvCxnSpPr>
          <p:cNvPr id="1110" name="Google Shape;1110;p54"/>
          <p:cNvCxnSpPr/>
          <p:nvPr/>
        </p:nvCxnSpPr>
        <p:spPr>
          <a:xfrm rot="10800000">
            <a:off x="5738000" y="1739575"/>
            <a:ext cx="77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54"/>
          <p:cNvCxnSpPr/>
          <p:nvPr/>
        </p:nvCxnSpPr>
        <p:spPr>
          <a:xfrm rot="10800000">
            <a:off x="5734325" y="1682358"/>
            <a:ext cx="996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54"/>
          <p:cNvCxnSpPr/>
          <p:nvPr/>
        </p:nvCxnSpPr>
        <p:spPr>
          <a:xfrm flipH="1" rot="10800000">
            <a:off x="5734225" y="1739558"/>
            <a:ext cx="97200" cy="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54"/>
          <p:cNvCxnSpPr/>
          <p:nvPr/>
        </p:nvCxnSpPr>
        <p:spPr>
          <a:xfrm>
            <a:off x="6438375" y="1676883"/>
            <a:ext cx="0" cy="1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4" name="Google Shape;1114;p54"/>
          <p:cNvSpPr/>
          <p:nvPr/>
        </p:nvSpPr>
        <p:spPr>
          <a:xfrm>
            <a:off x="315800" y="1562154"/>
            <a:ext cx="2320200" cy="51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PK</a:t>
            </a: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200"/>
              <a:t>order_id	INT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FK/N</a:t>
            </a:r>
            <a:r>
              <a:rPr lang="en" sz="1200">
                <a:solidFill>
                  <a:schemeClr val="dk1"/>
                </a:solidFill>
              </a:rPr>
              <a:t>	email		VARCHAR</a:t>
            </a:r>
            <a:endParaRPr sz="1200"/>
          </a:p>
        </p:txBody>
      </p:sp>
      <p:sp>
        <p:nvSpPr>
          <p:cNvPr id="1115" name="Google Shape;1115;p54"/>
          <p:cNvSpPr/>
          <p:nvPr/>
        </p:nvSpPr>
        <p:spPr>
          <a:xfrm>
            <a:off x="315801" y="1404888"/>
            <a:ext cx="23202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</a:t>
            </a:r>
            <a:endParaRPr sz="1200">
              <a:solidFill>
                <a:srgbClr val="000000"/>
              </a:solidFill>
            </a:endParaRPr>
          </a:p>
        </p:txBody>
      </p:sp>
      <p:grpSp>
        <p:nvGrpSpPr>
          <p:cNvPr id="1116" name="Google Shape;1116;p54"/>
          <p:cNvGrpSpPr/>
          <p:nvPr/>
        </p:nvGrpSpPr>
        <p:grpSpPr>
          <a:xfrm>
            <a:off x="6508099" y="1404887"/>
            <a:ext cx="2320201" cy="1210258"/>
            <a:chOff x="6578524" y="3851313"/>
            <a:chExt cx="2320201" cy="1210258"/>
          </a:xfrm>
        </p:grpSpPr>
        <p:sp>
          <p:nvSpPr>
            <p:cNvPr id="1117" name="Google Shape;1117;p54"/>
            <p:cNvSpPr/>
            <p:nvPr/>
          </p:nvSpPr>
          <p:spPr>
            <a:xfrm>
              <a:off x="6578525" y="4008570"/>
              <a:ext cx="2320200" cy="10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PK	</a:t>
              </a:r>
              <a:r>
                <a:rPr lang="en" sz="1200"/>
                <a:t>product_id	INT</a:t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N	</a:t>
              </a:r>
              <a:r>
                <a:rPr lang="en" sz="1200">
                  <a:solidFill>
                    <a:schemeClr val="dk1"/>
                  </a:solidFill>
                </a:rPr>
                <a:t>name		VARCHAR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N	</a:t>
              </a:r>
              <a:r>
                <a:rPr lang="en" sz="1200">
                  <a:solidFill>
                    <a:schemeClr val="dk1"/>
                  </a:solidFill>
                </a:rPr>
                <a:t>price		INT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N	</a:t>
              </a:r>
              <a:r>
                <a:rPr lang="en" sz="1200">
                  <a:solidFill>
                    <a:schemeClr val="dk1"/>
                  </a:solidFill>
                </a:rPr>
                <a:t>brand		VARCHAR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FK/N	</a:t>
              </a:r>
              <a:r>
                <a:rPr lang="en" sz="1200">
                  <a:solidFill>
                    <a:schemeClr val="dk1"/>
                  </a:solidFill>
                </a:rPr>
                <a:t>supplier_id 	INT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118" name="Google Shape;1118;p54"/>
            <p:cNvSpPr/>
            <p:nvPr/>
          </p:nvSpPr>
          <p:spPr>
            <a:xfrm>
              <a:off x="6578524" y="3851313"/>
              <a:ext cx="2320200" cy="218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product</a:t>
              </a:r>
              <a:endParaRPr sz="1200">
                <a:solidFill>
                  <a:srgbClr val="000000"/>
                </a:solidFill>
              </a:endParaRPr>
            </a:p>
          </p:txBody>
        </p:sp>
      </p:grpSp>
      <p:sp>
        <p:nvSpPr>
          <p:cNvPr id="1119" name="Google Shape;1119;p54"/>
          <p:cNvSpPr/>
          <p:nvPr/>
        </p:nvSpPr>
        <p:spPr>
          <a:xfrm>
            <a:off x="311700" y="3546279"/>
            <a:ext cx="2320200" cy="51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PK</a:t>
            </a: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200"/>
              <a:t>email		</a:t>
            </a:r>
            <a:r>
              <a:rPr lang="en" sz="1200">
                <a:solidFill>
                  <a:schemeClr val="dk1"/>
                </a:solidFill>
              </a:rPr>
              <a:t>VARCHAR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N</a:t>
            </a:r>
            <a:r>
              <a:rPr lang="en" sz="1200">
                <a:solidFill>
                  <a:schemeClr val="dk1"/>
                </a:solidFill>
              </a:rPr>
              <a:t>	name		VARCHAR</a:t>
            </a:r>
            <a:endParaRPr sz="1200"/>
          </a:p>
        </p:txBody>
      </p:sp>
      <p:sp>
        <p:nvSpPr>
          <p:cNvPr id="1120" name="Google Shape;1120;p54"/>
          <p:cNvSpPr/>
          <p:nvPr/>
        </p:nvSpPr>
        <p:spPr>
          <a:xfrm>
            <a:off x="311701" y="3389013"/>
            <a:ext cx="23202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customer</a:t>
            </a:r>
            <a:endParaRPr sz="1200">
              <a:solidFill>
                <a:srgbClr val="000000"/>
              </a:solidFill>
            </a:endParaRPr>
          </a:p>
        </p:txBody>
      </p:sp>
      <p:grpSp>
        <p:nvGrpSpPr>
          <p:cNvPr id="1121" name="Google Shape;1121;p54"/>
          <p:cNvGrpSpPr/>
          <p:nvPr/>
        </p:nvGrpSpPr>
        <p:grpSpPr>
          <a:xfrm>
            <a:off x="6508099" y="3389013"/>
            <a:ext cx="2320201" cy="868261"/>
            <a:chOff x="11457699" y="3851313"/>
            <a:chExt cx="2320201" cy="868261"/>
          </a:xfrm>
        </p:grpSpPr>
        <p:sp>
          <p:nvSpPr>
            <p:cNvPr id="1122" name="Google Shape;1122;p54"/>
            <p:cNvSpPr/>
            <p:nvPr/>
          </p:nvSpPr>
          <p:spPr>
            <a:xfrm>
              <a:off x="11457700" y="4008573"/>
              <a:ext cx="2320200" cy="711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PK	</a:t>
              </a:r>
              <a:r>
                <a:rPr lang="en" sz="1200"/>
                <a:t>supplier_id	INT</a:t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N	</a:t>
              </a:r>
              <a:r>
                <a:rPr lang="en" sz="1200">
                  <a:solidFill>
                    <a:schemeClr val="dk1"/>
                  </a:solidFill>
                </a:rPr>
                <a:t>name		VARCHAR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N	</a:t>
              </a:r>
              <a:r>
                <a:rPr lang="en" sz="1200">
                  <a:solidFill>
                    <a:schemeClr val="dk1"/>
                  </a:solidFill>
                </a:rPr>
                <a:t>location	VARCHAR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11457699" y="3851313"/>
              <a:ext cx="2320200" cy="218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supplier</a:t>
              </a:r>
              <a:endParaRPr sz="1200">
                <a:solidFill>
                  <a:srgbClr val="000000"/>
                </a:solidFill>
              </a:endParaRPr>
            </a:p>
          </p:txBody>
        </p:sp>
      </p:grpSp>
      <p:cxnSp>
        <p:nvCxnSpPr>
          <p:cNvPr id="1124" name="Google Shape;1124;p54"/>
          <p:cNvCxnSpPr/>
          <p:nvPr/>
        </p:nvCxnSpPr>
        <p:spPr>
          <a:xfrm>
            <a:off x="2636000" y="1739575"/>
            <a:ext cx="77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5" name="Google Shape;1125;p54"/>
          <p:cNvSpPr/>
          <p:nvPr/>
        </p:nvSpPr>
        <p:spPr>
          <a:xfrm>
            <a:off x="3411950" y="1562154"/>
            <a:ext cx="2320200" cy="51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PK</a:t>
            </a: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200"/>
              <a:t>order_id	INT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PK</a:t>
            </a:r>
            <a:r>
              <a:rPr lang="en" sz="1200">
                <a:solidFill>
                  <a:schemeClr val="dk1"/>
                </a:solidFill>
              </a:rPr>
              <a:t>	product_id 	INT</a:t>
            </a:r>
            <a:endParaRPr sz="1200"/>
          </a:p>
        </p:txBody>
      </p:sp>
      <p:sp>
        <p:nvSpPr>
          <p:cNvPr id="1126" name="Google Shape;1126;p54"/>
          <p:cNvSpPr/>
          <p:nvPr/>
        </p:nvSpPr>
        <p:spPr>
          <a:xfrm>
            <a:off x="3411951" y="1404888"/>
            <a:ext cx="23202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order_product</a:t>
            </a:r>
            <a:endParaRPr sz="1200">
              <a:solidFill>
                <a:srgbClr val="000000"/>
              </a:solidFill>
            </a:endParaRPr>
          </a:p>
        </p:txBody>
      </p:sp>
      <p:cxnSp>
        <p:nvCxnSpPr>
          <p:cNvPr id="1127" name="Google Shape;1127;p54"/>
          <p:cNvCxnSpPr/>
          <p:nvPr/>
        </p:nvCxnSpPr>
        <p:spPr>
          <a:xfrm flipH="1" rot="10800000">
            <a:off x="3310175" y="1682358"/>
            <a:ext cx="996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54"/>
          <p:cNvCxnSpPr/>
          <p:nvPr/>
        </p:nvCxnSpPr>
        <p:spPr>
          <a:xfrm rot="10800000">
            <a:off x="3312675" y="1739558"/>
            <a:ext cx="97200" cy="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54"/>
          <p:cNvCxnSpPr/>
          <p:nvPr/>
        </p:nvCxnSpPr>
        <p:spPr>
          <a:xfrm>
            <a:off x="2705725" y="1676883"/>
            <a:ext cx="0" cy="1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54"/>
          <p:cNvCxnSpPr>
            <a:stCxn id="1114" idx="2"/>
          </p:cNvCxnSpPr>
          <p:nvPr/>
        </p:nvCxnSpPr>
        <p:spPr>
          <a:xfrm flipH="1">
            <a:off x="1471700" y="2072754"/>
            <a:ext cx="4200" cy="13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54"/>
          <p:cNvCxnSpPr/>
          <p:nvPr/>
        </p:nvCxnSpPr>
        <p:spPr>
          <a:xfrm flipH="1" rot="-5400000">
            <a:off x="1450425" y="3312171"/>
            <a:ext cx="996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54"/>
          <p:cNvCxnSpPr/>
          <p:nvPr/>
        </p:nvCxnSpPr>
        <p:spPr>
          <a:xfrm rot="-5400000">
            <a:off x="1395175" y="3314221"/>
            <a:ext cx="97200" cy="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54"/>
          <p:cNvCxnSpPr/>
          <p:nvPr/>
        </p:nvCxnSpPr>
        <p:spPr>
          <a:xfrm>
            <a:off x="1471800" y="2071216"/>
            <a:ext cx="0" cy="1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54"/>
          <p:cNvCxnSpPr/>
          <p:nvPr/>
        </p:nvCxnSpPr>
        <p:spPr>
          <a:xfrm rot="5400000">
            <a:off x="7283158" y="3000191"/>
            <a:ext cx="77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54"/>
          <p:cNvCxnSpPr/>
          <p:nvPr/>
        </p:nvCxnSpPr>
        <p:spPr>
          <a:xfrm flipH="1" rot="-5400000">
            <a:off x="7646825" y="3310316"/>
            <a:ext cx="996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54"/>
          <p:cNvCxnSpPr/>
          <p:nvPr/>
        </p:nvCxnSpPr>
        <p:spPr>
          <a:xfrm rot="-5400000">
            <a:off x="7591575" y="3312366"/>
            <a:ext cx="97200" cy="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7" name="Google Shape;1137;p54"/>
          <p:cNvCxnSpPr/>
          <p:nvPr/>
        </p:nvCxnSpPr>
        <p:spPr>
          <a:xfrm>
            <a:off x="7668200" y="2622166"/>
            <a:ext cx="0" cy="1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 Relationships</a:t>
            </a:r>
            <a:endParaRPr b="1" sz="1550"/>
          </a:p>
        </p:txBody>
      </p:sp>
      <p:sp>
        <p:nvSpPr>
          <p:cNvPr id="1143" name="Google Shape;1143;p55"/>
          <p:cNvSpPr txBox="1"/>
          <p:nvPr>
            <p:ph idx="1" type="body"/>
          </p:nvPr>
        </p:nvSpPr>
        <p:spPr>
          <a:xfrm>
            <a:off x="311700" y="1152475"/>
            <a:ext cx="8520600" cy="20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Determining the relationships between tables helps you ensure that you have the right tables and columns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When a one-to-one or one-to-many relationship exists, the tables involved need to share a common column or columns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When a many-to-many relationship exists, a third table is needed to represent the relationship.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 Constraints</a:t>
            </a:r>
            <a:endParaRPr b="1"/>
          </a:p>
        </p:txBody>
      </p:sp>
      <p:sp>
        <p:nvSpPr>
          <p:cNvPr id="1149" name="Google Shape;1149;p56"/>
          <p:cNvSpPr txBox="1"/>
          <p:nvPr/>
        </p:nvSpPr>
        <p:spPr>
          <a:xfrm>
            <a:off x="311700" y="1017725"/>
            <a:ext cx="8520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Rules and conditions applied to a columns to maintain data integrity, accuracy, and consistency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must meet specific criteria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Safeguards against data anomalies, errors, and inconsistencies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Constraints can be column level or table level</a:t>
            </a:r>
            <a:endParaRPr i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311700" y="2582976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one-to-one relationship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017725"/>
            <a:ext cx="8520600" cy="1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When a relationship is found</a:t>
            </a:r>
            <a:r>
              <a:rPr lang="en">
                <a:solidFill>
                  <a:schemeClr val="dk1"/>
                </a:solidFill>
              </a:rPr>
              <a:t>, it will </a:t>
            </a:r>
            <a:r>
              <a:rPr lang="en">
                <a:solidFill>
                  <a:schemeClr val="dk1"/>
                </a:solidFill>
              </a:rPr>
              <a:t>have</a:t>
            </a:r>
            <a:r>
              <a:rPr lang="en">
                <a:solidFill>
                  <a:schemeClr val="dk1"/>
                </a:solidFill>
              </a:rPr>
              <a:t> a relationship type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Relationships</a:t>
            </a:r>
            <a:r>
              <a:rPr lang="en">
                <a:solidFill>
                  <a:schemeClr val="dk1"/>
                </a:solidFill>
              </a:rPr>
              <a:t> will fall into 1 of 3 categories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one-to-one relationship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one-to-many relationship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many-to-many relationship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Relationship Types</a:t>
            </a:r>
            <a:endParaRPr b="1" sz="1550"/>
          </a:p>
        </p:txBody>
      </p:sp>
      <p:graphicFrame>
        <p:nvGraphicFramePr>
          <p:cNvPr id="106" name="Google Shape;106;p17"/>
          <p:cNvGraphicFramePr/>
          <p:nvPr/>
        </p:nvGraphicFramePr>
        <p:xfrm>
          <a:off x="1159275" y="32431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374750"/>
                <a:gridCol w="1127925"/>
                <a:gridCol w="1127925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population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capital_city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Canada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38.93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Ottawa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Denmark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5.9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Copenhagen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5478925" y="32431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898100"/>
                <a:gridCol w="941675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population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Ottawa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Copenhagen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600 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08" name="Google Shape;108;p17"/>
          <p:cNvCxnSpPr/>
          <p:nvPr/>
        </p:nvCxnSpPr>
        <p:spPr>
          <a:xfrm>
            <a:off x="4850750" y="3578000"/>
            <a:ext cx="56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4850750" y="3807450"/>
            <a:ext cx="56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grpSp>
        <p:nvGrpSpPr>
          <p:cNvPr id="110" name="Google Shape;110;p17"/>
          <p:cNvGrpSpPr/>
          <p:nvPr/>
        </p:nvGrpSpPr>
        <p:grpSpPr>
          <a:xfrm>
            <a:off x="556622" y="2571747"/>
            <a:ext cx="866700" cy="147925"/>
            <a:chOff x="556622" y="2851225"/>
            <a:chExt cx="866700" cy="147925"/>
          </a:xfrm>
        </p:grpSpPr>
        <p:cxnSp>
          <p:nvCxnSpPr>
            <p:cNvPr id="111" name="Google Shape;111;p17"/>
            <p:cNvCxnSpPr/>
            <p:nvPr/>
          </p:nvCxnSpPr>
          <p:spPr>
            <a:xfrm>
              <a:off x="602200" y="2851225"/>
              <a:ext cx="0" cy="14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7"/>
            <p:cNvCxnSpPr/>
            <p:nvPr/>
          </p:nvCxnSpPr>
          <p:spPr>
            <a:xfrm>
              <a:off x="1379075" y="2852450"/>
              <a:ext cx="0" cy="14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7"/>
            <p:cNvCxnSpPr/>
            <p:nvPr/>
          </p:nvCxnSpPr>
          <p:spPr>
            <a:xfrm>
              <a:off x="556622" y="2924875"/>
              <a:ext cx="866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4" name="Google Shape;114;p17"/>
          <p:cNvSpPr/>
          <p:nvPr/>
        </p:nvSpPr>
        <p:spPr>
          <a:xfrm flipH="1" rot="10800000">
            <a:off x="400868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401178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6 - Relationships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2621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6377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8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11700" y="3884650"/>
            <a:ext cx="85206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1 row in a table connects to exactly 1 row in a different table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 above</a:t>
            </a:r>
            <a:r>
              <a:rPr lang="en">
                <a:solidFill>
                  <a:schemeClr val="dk1"/>
                </a:solidFill>
              </a:rPr>
              <a:t>: A country </a:t>
            </a:r>
            <a:r>
              <a:rPr b="1" lang="en">
                <a:solidFill>
                  <a:schemeClr val="dk1"/>
                </a:solidFill>
              </a:rPr>
              <a:t>HAS A </a:t>
            </a:r>
            <a:r>
              <a:rPr lang="en">
                <a:solidFill>
                  <a:schemeClr val="dk1"/>
                </a:solidFill>
              </a:rPr>
              <a:t>capital city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096816" y="2923299"/>
            <a:ext cx="8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country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5418345" y="2923300"/>
            <a:ext cx="12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capital_city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11700" y="1017725"/>
            <a:ext cx="2969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one-to-many relationship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Relationship Types</a:t>
            </a:r>
            <a:endParaRPr b="1"/>
          </a:p>
        </p:txBody>
      </p:sp>
      <p:grpSp>
        <p:nvGrpSpPr>
          <p:cNvPr id="132" name="Google Shape;132;p18"/>
          <p:cNvGrpSpPr/>
          <p:nvPr/>
        </p:nvGrpSpPr>
        <p:grpSpPr>
          <a:xfrm>
            <a:off x="4819775" y="1830622"/>
            <a:ext cx="630400" cy="196792"/>
            <a:chOff x="4819775" y="1830622"/>
            <a:chExt cx="630400" cy="196792"/>
          </a:xfrm>
        </p:grpSpPr>
        <p:cxnSp>
          <p:nvCxnSpPr>
            <p:cNvPr id="133" name="Google Shape;133;p18"/>
            <p:cNvCxnSpPr/>
            <p:nvPr/>
          </p:nvCxnSpPr>
          <p:spPr>
            <a:xfrm>
              <a:off x="4819775" y="1830622"/>
              <a:ext cx="6294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34" name="Google Shape;134;p18"/>
            <p:cNvCxnSpPr/>
            <p:nvPr/>
          </p:nvCxnSpPr>
          <p:spPr>
            <a:xfrm>
              <a:off x="4826775" y="1831214"/>
              <a:ext cx="623400" cy="196200"/>
            </a:xfrm>
            <a:prstGeom prst="bentConnector3">
              <a:avLst>
                <a:gd fmla="val 49342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  <p:grpSp>
        <p:nvGrpSpPr>
          <p:cNvPr id="135" name="Google Shape;135;p18"/>
          <p:cNvGrpSpPr/>
          <p:nvPr/>
        </p:nvGrpSpPr>
        <p:grpSpPr>
          <a:xfrm>
            <a:off x="510577" y="1017725"/>
            <a:ext cx="1166150" cy="125400"/>
            <a:chOff x="510577" y="1017725"/>
            <a:chExt cx="1166150" cy="125400"/>
          </a:xfrm>
        </p:grpSpPr>
        <p:cxnSp>
          <p:nvCxnSpPr>
            <p:cNvPr id="136" name="Google Shape;136;p18"/>
            <p:cNvCxnSpPr/>
            <p:nvPr/>
          </p:nvCxnSpPr>
          <p:spPr>
            <a:xfrm>
              <a:off x="510577" y="1080420"/>
              <a:ext cx="1163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18"/>
            <p:cNvCxnSpPr/>
            <p:nvPr/>
          </p:nvCxnSpPr>
          <p:spPr>
            <a:xfrm flipH="1" rot="10800000">
              <a:off x="1594509" y="1023325"/>
              <a:ext cx="82200" cy="5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8"/>
            <p:cNvCxnSpPr/>
            <p:nvPr/>
          </p:nvCxnSpPr>
          <p:spPr>
            <a:xfrm rot="10800000">
              <a:off x="1596627" y="1080525"/>
              <a:ext cx="80100" cy="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18"/>
            <p:cNvCxnSpPr/>
            <p:nvPr/>
          </p:nvCxnSpPr>
          <p:spPr>
            <a:xfrm>
              <a:off x="553224" y="1017725"/>
              <a:ext cx="0" cy="12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0" name="Google Shape;140;p18"/>
          <p:cNvSpPr/>
          <p:nvPr/>
        </p:nvSpPr>
        <p:spPr>
          <a:xfrm flipH="1" rot="10800000">
            <a:off x="400868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401178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6 - Relationships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62621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66377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8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311775" y="2239475"/>
            <a:ext cx="85206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1 row in a table connects to many different rows in a different table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OR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Many rows in a </a:t>
            </a:r>
            <a:r>
              <a:rPr lang="en" sz="1800">
                <a:solidFill>
                  <a:schemeClr val="dk1"/>
                </a:solidFill>
              </a:rPr>
              <a:t>table connect to 1 row in a different table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 above: A country </a:t>
            </a:r>
            <a:r>
              <a:rPr b="1" lang="en">
                <a:solidFill>
                  <a:schemeClr val="dk1"/>
                </a:solidFill>
              </a:rPr>
              <a:t>HAS MANY</a:t>
            </a:r>
            <a:r>
              <a:rPr lang="en">
                <a:solidFill>
                  <a:schemeClr val="dk1"/>
                </a:solidFill>
              </a:rPr>
              <a:t> cities, a</a:t>
            </a:r>
            <a:r>
              <a:rPr lang="en">
                <a:solidFill>
                  <a:schemeClr val="dk1"/>
                </a:solidFill>
              </a:rPr>
              <a:t> city </a:t>
            </a:r>
            <a:r>
              <a:rPr b="1" lang="en">
                <a:solidFill>
                  <a:schemeClr val="dk1"/>
                </a:solidFill>
              </a:rPr>
              <a:t>HAS A</a:t>
            </a:r>
            <a:r>
              <a:rPr lang="en">
                <a:solidFill>
                  <a:schemeClr val="dk1"/>
                </a:solidFill>
              </a:rPr>
              <a:t> country</a:t>
            </a:r>
            <a:endParaRPr/>
          </a:p>
        </p:txBody>
      </p:sp>
      <p:graphicFrame>
        <p:nvGraphicFramePr>
          <p:cNvPr id="150" name="Google Shape;150;p18"/>
          <p:cNvGraphicFramePr/>
          <p:nvPr/>
        </p:nvGraphicFramePr>
        <p:xfrm>
          <a:off x="2240700" y="14794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374750"/>
                <a:gridCol w="1127925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population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Canada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38.93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Denmark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5.9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Google Shape;151;p18"/>
          <p:cNvGraphicFramePr/>
          <p:nvPr/>
        </p:nvGraphicFramePr>
        <p:xfrm>
          <a:off x="5526575" y="14794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666025"/>
                <a:gridCol w="898100"/>
                <a:gridCol w="941675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population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Canada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Toronto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Canada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Vancouver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700 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52" name="Google Shape;152;p18"/>
          <p:cNvGrpSpPr/>
          <p:nvPr/>
        </p:nvGrpSpPr>
        <p:grpSpPr>
          <a:xfrm flipH="1">
            <a:off x="3694475" y="4408372"/>
            <a:ext cx="630400" cy="196792"/>
            <a:chOff x="4819775" y="1830622"/>
            <a:chExt cx="630400" cy="196792"/>
          </a:xfrm>
        </p:grpSpPr>
        <p:cxnSp>
          <p:nvCxnSpPr>
            <p:cNvPr id="153" name="Google Shape;153;p18"/>
            <p:cNvCxnSpPr/>
            <p:nvPr/>
          </p:nvCxnSpPr>
          <p:spPr>
            <a:xfrm>
              <a:off x="4819775" y="1830622"/>
              <a:ext cx="6294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154" name="Google Shape;154;p18"/>
            <p:cNvCxnSpPr/>
            <p:nvPr/>
          </p:nvCxnSpPr>
          <p:spPr>
            <a:xfrm>
              <a:off x="4826775" y="1831214"/>
              <a:ext cx="623400" cy="1962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  <p:graphicFrame>
        <p:nvGraphicFramePr>
          <p:cNvPr id="155" name="Google Shape;155;p18"/>
          <p:cNvGraphicFramePr/>
          <p:nvPr/>
        </p:nvGraphicFramePr>
        <p:xfrm>
          <a:off x="4401275" y="4057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374750"/>
                <a:gridCol w="1127925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population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Canada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38.93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Denmark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5.9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Google Shape;156;p18"/>
          <p:cNvGraphicFramePr/>
          <p:nvPr/>
        </p:nvGraphicFramePr>
        <p:xfrm>
          <a:off x="1112275" y="4057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666025"/>
                <a:gridCol w="898100"/>
                <a:gridCol w="941675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population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Canada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Toronto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Canada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Vancouver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700 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311700" y="3595475"/>
            <a:ext cx="79869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many</a:t>
            </a:r>
            <a:r>
              <a:rPr b="1" lang="en">
                <a:solidFill>
                  <a:schemeClr val="dk1"/>
                </a:solidFill>
              </a:rPr>
              <a:t>-to-one relationship</a:t>
            </a:r>
            <a:r>
              <a:rPr baseline="30000" lang="en">
                <a:solidFill>
                  <a:schemeClr val="dk1"/>
                </a:solidFill>
              </a:rPr>
              <a:t>*same as one-to-many</a:t>
            </a:r>
            <a:endParaRPr baseline="30000">
              <a:solidFill>
                <a:schemeClr val="dk1"/>
              </a:solidFill>
            </a:endParaRPr>
          </a:p>
        </p:txBody>
      </p:sp>
      <p:grpSp>
        <p:nvGrpSpPr>
          <p:cNvPr id="158" name="Google Shape;158;p18"/>
          <p:cNvGrpSpPr/>
          <p:nvPr/>
        </p:nvGrpSpPr>
        <p:grpSpPr>
          <a:xfrm flipH="1">
            <a:off x="510577" y="3595475"/>
            <a:ext cx="1166150" cy="125400"/>
            <a:chOff x="510577" y="1017725"/>
            <a:chExt cx="1166150" cy="125400"/>
          </a:xfrm>
        </p:grpSpPr>
        <p:cxnSp>
          <p:nvCxnSpPr>
            <p:cNvPr id="159" name="Google Shape;159;p18"/>
            <p:cNvCxnSpPr/>
            <p:nvPr/>
          </p:nvCxnSpPr>
          <p:spPr>
            <a:xfrm>
              <a:off x="510577" y="1080420"/>
              <a:ext cx="1163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18"/>
            <p:cNvCxnSpPr/>
            <p:nvPr/>
          </p:nvCxnSpPr>
          <p:spPr>
            <a:xfrm flipH="1" rot="10800000">
              <a:off x="1594509" y="1023325"/>
              <a:ext cx="82200" cy="5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8"/>
            <p:cNvCxnSpPr/>
            <p:nvPr/>
          </p:nvCxnSpPr>
          <p:spPr>
            <a:xfrm rot="10800000">
              <a:off x="1596627" y="1080525"/>
              <a:ext cx="80100" cy="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8"/>
            <p:cNvCxnSpPr/>
            <p:nvPr/>
          </p:nvCxnSpPr>
          <p:spPr>
            <a:xfrm>
              <a:off x="553224" y="1017725"/>
              <a:ext cx="0" cy="12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3" name="Google Shape;163;p18"/>
          <p:cNvSpPr txBox="1"/>
          <p:nvPr/>
        </p:nvSpPr>
        <p:spPr>
          <a:xfrm>
            <a:off x="3871791" y="1143124"/>
            <a:ext cx="8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country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5526570" y="1137425"/>
            <a:ext cx="12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city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4401266" y="4636983"/>
            <a:ext cx="8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country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3214820" y="4636984"/>
            <a:ext cx="12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311700" y="1017725"/>
            <a:ext cx="75315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one-to-many relationship / Example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Relationship Types</a:t>
            </a:r>
            <a:endParaRPr b="1"/>
          </a:p>
        </p:txBody>
      </p:sp>
      <p:cxnSp>
        <p:nvCxnSpPr>
          <p:cNvPr id="173" name="Google Shape;173;p19"/>
          <p:cNvCxnSpPr/>
          <p:nvPr/>
        </p:nvCxnSpPr>
        <p:spPr>
          <a:xfrm>
            <a:off x="4308313" y="1830375"/>
            <a:ext cx="5742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4" name="Google Shape;174;p19"/>
          <p:cNvCxnSpPr/>
          <p:nvPr/>
        </p:nvCxnSpPr>
        <p:spPr>
          <a:xfrm>
            <a:off x="4260063" y="1831770"/>
            <a:ext cx="623400" cy="42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</p:spPr>
      </p:cxnSp>
      <p:grpSp>
        <p:nvGrpSpPr>
          <p:cNvPr id="175" name="Google Shape;175;p19"/>
          <p:cNvGrpSpPr/>
          <p:nvPr/>
        </p:nvGrpSpPr>
        <p:grpSpPr>
          <a:xfrm>
            <a:off x="510577" y="1017725"/>
            <a:ext cx="1166150" cy="125400"/>
            <a:chOff x="510577" y="1017725"/>
            <a:chExt cx="1166150" cy="125400"/>
          </a:xfrm>
        </p:grpSpPr>
        <p:cxnSp>
          <p:nvCxnSpPr>
            <p:cNvPr id="176" name="Google Shape;176;p19"/>
            <p:cNvCxnSpPr/>
            <p:nvPr/>
          </p:nvCxnSpPr>
          <p:spPr>
            <a:xfrm>
              <a:off x="510577" y="1080420"/>
              <a:ext cx="1163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9"/>
            <p:cNvCxnSpPr/>
            <p:nvPr/>
          </p:nvCxnSpPr>
          <p:spPr>
            <a:xfrm flipH="1" rot="10800000">
              <a:off x="1594509" y="1023325"/>
              <a:ext cx="82200" cy="5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9"/>
            <p:cNvCxnSpPr/>
            <p:nvPr/>
          </p:nvCxnSpPr>
          <p:spPr>
            <a:xfrm rot="10800000">
              <a:off x="1596627" y="1080525"/>
              <a:ext cx="80100" cy="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9"/>
            <p:cNvCxnSpPr/>
            <p:nvPr/>
          </p:nvCxnSpPr>
          <p:spPr>
            <a:xfrm>
              <a:off x="553224" y="1017725"/>
              <a:ext cx="0" cy="12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0" name="Google Shape;180;p19"/>
          <p:cNvSpPr/>
          <p:nvPr/>
        </p:nvSpPr>
        <p:spPr>
          <a:xfrm flipH="1" rot="10800000">
            <a:off x="400868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401178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6 - Relationships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62621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66377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8</a:t>
            </a:r>
            <a:endParaRPr b="1" sz="1600">
              <a:solidFill>
                <a:schemeClr val="dk1"/>
              </a:solidFill>
            </a:endParaRPr>
          </a:p>
        </p:txBody>
      </p:sp>
      <p:graphicFrame>
        <p:nvGraphicFramePr>
          <p:cNvPr id="189" name="Google Shape;189;p19"/>
          <p:cNvGraphicFramePr/>
          <p:nvPr/>
        </p:nvGraphicFramePr>
        <p:xfrm>
          <a:off x="1678338" y="14794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374750"/>
                <a:gridCol w="1127925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population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Canada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38.93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Denmark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5.9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0" name="Google Shape;190;p19"/>
          <p:cNvGraphicFramePr/>
          <p:nvPr/>
        </p:nvGraphicFramePr>
        <p:xfrm>
          <a:off x="4959863" y="14794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666025"/>
                <a:gridCol w="898100"/>
                <a:gridCol w="941675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city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population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Canada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Toronto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Canada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Vancouver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700 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Canada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Ottawa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Denmark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Copenhagen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600 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Denmark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Odense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18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 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91" name="Google Shape;191;p19"/>
          <p:cNvCxnSpPr/>
          <p:nvPr/>
        </p:nvCxnSpPr>
        <p:spPr>
          <a:xfrm>
            <a:off x="4572438" y="2046025"/>
            <a:ext cx="3114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2" name="Google Shape;192;p19"/>
          <p:cNvCxnSpPr/>
          <p:nvPr/>
        </p:nvCxnSpPr>
        <p:spPr>
          <a:xfrm>
            <a:off x="4249438" y="2024075"/>
            <a:ext cx="642000" cy="465000"/>
          </a:xfrm>
          <a:prstGeom prst="bentConnector3">
            <a:avLst>
              <a:gd fmla="val 25066" name="adj1"/>
            </a:avLst>
          </a:prstGeom>
          <a:noFill/>
          <a:ln cap="flat" cmpd="sng" w="9525">
            <a:solidFill>
              <a:srgbClr val="DC143C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93" name="Google Shape;193;p19"/>
          <p:cNvCxnSpPr/>
          <p:nvPr/>
        </p:nvCxnSpPr>
        <p:spPr>
          <a:xfrm>
            <a:off x="4410363" y="2487225"/>
            <a:ext cx="473700" cy="2526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DC143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4" name="Google Shape;194;p19"/>
          <p:cNvSpPr txBox="1"/>
          <p:nvPr/>
        </p:nvSpPr>
        <p:spPr>
          <a:xfrm>
            <a:off x="311700" y="2839475"/>
            <a:ext cx="85206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Each </a:t>
            </a:r>
            <a:r>
              <a:rPr b="1" lang="en" sz="1800">
                <a:solidFill>
                  <a:schemeClr val="dk1"/>
                </a:solidFill>
              </a:rPr>
              <a:t>ONE </a:t>
            </a:r>
            <a:r>
              <a:rPr lang="en" sz="1800">
                <a:solidFill>
                  <a:schemeClr val="dk1"/>
                </a:solidFill>
              </a:rPr>
              <a:t>country </a:t>
            </a:r>
            <a:r>
              <a:rPr b="1" lang="en" sz="1800">
                <a:solidFill>
                  <a:schemeClr val="dk1"/>
                </a:solidFill>
              </a:rPr>
              <a:t>HAS MANY </a:t>
            </a:r>
            <a:r>
              <a:rPr lang="en" sz="1800">
                <a:solidFill>
                  <a:schemeClr val="dk1"/>
                </a:solidFill>
              </a:rPr>
              <a:t>cities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Canada has many cities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Denmark has many cities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</a:t>
            </a:r>
            <a:r>
              <a:rPr b="1" lang="en" sz="1800">
                <a:solidFill>
                  <a:schemeClr val="dk1"/>
                </a:solidFill>
              </a:rPr>
              <a:t>MANY </a:t>
            </a:r>
            <a:r>
              <a:rPr lang="en" sz="1800">
                <a:solidFill>
                  <a:schemeClr val="dk1"/>
                </a:solidFill>
              </a:rPr>
              <a:t>cities can </a:t>
            </a:r>
            <a:r>
              <a:rPr b="1" lang="en" sz="1800">
                <a:solidFill>
                  <a:schemeClr val="dk1"/>
                </a:solidFill>
              </a:rPr>
              <a:t>HAVE </a:t>
            </a:r>
            <a:r>
              <a:rPr lang="en" sz="1800">
                <a:solidFill>
                  <a:schemeClr val="dk1"/>
                </a:solidFill>
              </a:rPr>
              <a:t>just </a:t>
            </a:r>
            <a:r>
              <a:rPr b="1" lang="en" sz="1800">
                <a:solidFill>
                  <a:schemeClr val="dk1"/>
                </a:solidFill>
              </a:rPr>
              <a:t>ONE</a:t>
            </a:r>
            <a:r>
              <a:rPr lang="en" sz="1800">
                <a:solidFill>
                  <a:schemeClr val="dk1"/>
                </a:solidFill>
              </a:rPr>
              <a:t> country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Toronto, Vancouver, and Ottawa all belong to Canada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Copenhagen and Odense all belong to Denmark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311700" y="10177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many-to-many relationship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00" name="Google Shape;200;p20"/>
          <p:cNvGraphicFramePr/>
          <p:nvPr/>
        </p:nvGraphicFramePr>
        <p:xfrm>
          <a:off x="470675" y="1733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842200"/>
                <a:gridCol w="1266750"/>
              </a:tblGrid>
              <a:tr h="198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number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n01234567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4CCCC"/>
                          </a:highlight>
                        </a:rPr>
                        <a:t>Auston Matthews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4CCCC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n99999999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Vladimir Guerrero Jr.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D9EAD3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n00000000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C9DAF8"/>
                          </a:highlight>
                        </a:rPr>
                        <a:t>Natalie Spooner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C9DAF8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n98765432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D9D2E9"/>
                          </a:highlight>
                        </a:rPr>
                        <a:t>RJ Barrett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1" name="Google Shape;2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Relationship Types</a:t>
            </a:r>
            <a:endParaRPr b="1"/>
          </a:p>
        </p:txBody>
      </p:sp>
      <p:cxnSp>
        <p:nvCxnSpPr>
          <p:cNvPr id="202" name="Google Shape;202;p20"/>
          <p:cNvCxnSpPr/>
          <p:nvPr/>
        </p:nvCxnSpPr>
        <p:spPr>
          <a:xfrm>
            <a:off x="510577" y="1080420"/>
            <a:ext cx="11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0"/>
          <p:cNvCxnSpPr/>
          <p:nvPr/>
        </p:nvCxnSpPr>
        <p:spPr>
          <a:xfrm flipH="1" rot="10800000">
            <a:off x="1594509" y="1023325"/>
            <a:ext cx="822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0"/>
          <p:cNvCxnSpPr/>
          <p:nvPr/>
        </p:nvCxnSpPr>
        <p:spPr>
          <a:xfrm rot="10800000">
            <a:off x="1596627" y="1080525"/>
            <a:ext cx="80100" cy="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0"/>
          <p:cNvCxnSpPr/>
          <p:nvPr/>
        </p:nvCxnSpPr>
        <p:spPr>
          <a:xfrm rot="10800000">
            <a:off x="512139" y="1023775"/>
            <a:ext cx="822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0"/>
          <p:cNvCxnSpPr/>
          <p:nvPr/>
        </p:nvCxnSpPr>
        <p:spPr>
          <a:xfrm flipH="1" rot="10800000">
            <a:off x="512122" y="1080975"/>
            <a:ext cx="80100" cy="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0"/>
          <p:cNvSpPr/>
          <p:nvPr/>
        </p:nvSpPr>
        <p:spPr>
          <a:xfrm flipH="1" rot="10800000">
            <a:off x="400868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401178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6 - Relationships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62621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66377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8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311700" y="2879750"/>
            <a:ext cx="85206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many rows in a table connect to many rows in a different table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 student </a:t>
            </a:r>
            <a:r>
              <a:rPr b="1" lang="en">
                <a:solidFill>
                  <a:schemeClr val="dk1"/>
                </a:solidFill>
              </a:rPr>
              <a:t>HAS MANY</a:t>
            </a:r>
            <a:r>
              <a:rPr lang="en">
                <a:solidFill>
                  <a:schemeClr val="dk1"/>
                </a:solidFill>
              </a:rPr>
              <a:t> courses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 course </a:t>
            </a:r>
            <a:r>
              <a:rPr b="1" lang="en">
                <a:solidFill>
                  <a:schemeClr val="dk1"/>
                </a:solidFill>
              </a:rPr>
              <a:t>HAS MANY</a:t>
            </a:r>
            <a:r>
              <a:rPr lang="en">
                <a:solidFill>
                  <a:schemeClr val="dk1"/>
                </a:solidFill>
              </a:rPr>
              <a:t> students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17" name="Google Shape;217;p20"/>
          <p:cNvGraphicFramePr/>
          <p:nvPr/>
        </p:nvGraphicFramePr>
        <p:xfrm>
          <a:off x="3390638" y="1733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915225"/>
                <a:gridCol w="992575"/>
                <a:gridCol w="585225"/>
                <a:gridCol w="461100"/>
                <a:gridCol w="2328550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instructor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code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section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term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class_list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16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Matthew Bebis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4CCCC"/>
                          </a:highlight>
                        </a:rPr>
                        <a:t>Auston Matthews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Vladimir Guerrero Jr.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D9EAD3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Matthew Bebis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C9DAF8"/>
                          </a:highlight>
                        </a:rPr>
                        <a:t>Natalie Spooner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D9D2E9"/>
                          </a:highlight>
                        </a:rPr>
                        <a:t>RJ Barrett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Sean Doyle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Vladimir Guerrero Jr.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D9D2E9"/>
                          </a:highlight>
                        </a:rPr>
                        <a:t>RJ Barrett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Sean Doyle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C9DAF8"/>
                          </a:highlight>
                        </a:rPr>
                        <a:t>Natalie Spooner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4CCCC"/>
                          </a:highlight>
                        </a:rPr>
                        <a:t>Auston Matthews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4CCCC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20"/>
          <p:cNvSpPr txBox="1"/>
          <p:nvPr/>
        </p:nvSpPr>
        <p:spPr>
          <a:xfrm>
            <a:off x="897863" y="1399998"/>
            <a:ext cx="12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5404675" y="1399998"/>
            <a:ext cx="12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course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20" name="Google Shape;220;p20"/>
          <p:cNvCxnSpPr/>
          <p:nvPr/>
        </p:nvCxnSpPr>
        <p:spPr>
          <a:xfrm>
            <a:off x="2628600" y="2045300"/>
            <a:ext cx="74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0"/>
          <p:cNvCxnSpPr/>
          <p:nvPr/>
        </p:nvCxnSpPr>
        <p:spPr>
          <a:xfrm>
            <a:off x="2643375" y="2052675"/>
            <a:ext cx="701400" cy="60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0"/>
          <p:cNvCxnSpPr/>
          <p:nvPr/>
        </p:nvCxnSpPr>
        <p:spPr>
          <a:xfrm flipH="1" rot="10800000">
            <a:off x="2650750" y="2052550"/>
            <a:ext cx="716100" cy="2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0"/>
          <p:cNvCxnSpPr/>
          <p:nvPr/>
        </p:nvCxnSpPr>
        <p:spPr>
          <a:xfrm>
            <a:off x="2658150" y="2288950"/>
            <a:ext cx="686700" cy="19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0"/>
          <p:cNvCxnSpPr/>
          <p:nvPr/>
        </p:nvCxnSpPr>
        <p:spPr>
          <a:xfrm flipH="1" rot="10800000">
            <a:off x="2628600" y="2259425"/>
            <a:ext cx="708900" cy="22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0"/>
          <p:cNvCxnSpPr/>
          <p:nvPr/>
        </p:nvCxnSpPr>
        <p:spPr>
          <a:xfrm>
            <a:off x="2643375" y="2495700"/>
            <a:ext cx="701400" cy="17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0"/>
          <p:cNvCxnSpPr/>
          <p:nvPr/>
        </p:nvCxnSpPr>
        <p:spPr>
          <a:xfrm flipH="1" rot="10800000">
            <a:off x="2665525" y="2267000"/>
            <a:ext cx="649800" cy="40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0"/>
          <p:cNvCxnSpPr/>
          <p:nvPr/>
        </p:nvCxnSpPr>
        <p:spPr>
          <a:xfrm flipH="1" rot="10800000">
            <a:off x="2658150" y="2488225"/>
            <a:ext cx="686700" cy="17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idx="1" type="body"/>
          </p:nvPr>
        </p:nvSpPr>
        <p:spPr>
          <a:xfrm>
            <a:off x="311700" y="10177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many-to-many relationship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33" name="Google Shape;233;p21"/>
          <p:cNvCxnSpPr/>
          <p:nvPr/>
        </p:nvCxnSpPr>
        <p:spPr>
          <a:xfrm flipH="1" rot="-5400000">
            <a:off x="1034450" y="2943349"/>
            <a:ext cx="461700" cy="334500"/>
          </a:xfrm>
          <a:prstGeom prst="bentConnector3">
            <a:avLst>
              <a:gd fmla="val 10000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34" name="Google Shape;234;p21"/>
          <p:cNvCxnSpPr/>
          <p:nvPr/>
        </p:nvCxnSpPr>
        <p:spPr>
          <a:xfrm rot="5400000">
            <a:off x="4521475" y="2943349"/>
            <a:ext cx="461700" cy="334500"/>
          </a:xfrm>
          <a:prstGeom prst="bentConnector3">
            <a:avLst>
              <a:gd fmla="val 10000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235" name="Google Shape;235;p21"/>
          <p:cNvGraphicFramePr/>
          <p:nvPr/>
        </p:nvGraphicFramePr>
        <p:xfrm>
          <a:off x="1504163" y="32038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1363725"/>
                <a:gridCol w="1645550"/>
              </a:tblGrid>
              <a:tr h="198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student_number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course_id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4CCCC"/>
                          </a:highlight>
                        </a:rPr>
                        <a:t>n01234567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4CCCC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2CC"/>
                          </a:highlight>
                        </a:rPr>
                        <a:t>HTTP5126-A-F24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2CC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n99999999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D9EAD3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2CC"/>
                          </a:highlight>
                        </a:rPr>
                        <a:t>HTTP5126-A-F24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2CC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C9DAF8"/>
                          </a:highlight>
                        </a:rPr>
                        <a:t>n00000000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EAD1DC"/>
                          </a:highlight>
                        </a:rPr>
                        <a:t>HTTP5126-B-F24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EAD1DC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4CCCC"/>
                          </a:highlight>
                        </a:rPr>
                        <a:t>n01234567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4CCCC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EAD1DC"/>
                          </a:highlight>
                        </a:rPr>
                        <a:t>HTTP5126-B-F24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EAD1DC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n99999999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D9EAD3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CE5CD"/>
                          </a:highlight>
                        </a:rPr>
                        <a:t>HTTP5122-A-F24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CE5CD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D9D2E9"/>
                          </a:highlight>
                        </a:rPr>
                        <a:t>n98765432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CE5CD"/>
                          </a:highlight>
                        </a:rPr>
                        <a:t>HTTP5122-A-F24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CE5CD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6" name="Google Shape;2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Relationship Types / Bridge Tables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cxnSp>
        <p:nvCxnSpPr>
          <p:cNvPr id="237" name="Google Shape;237;p21"/>
          <p:cNvCxnSpPr/>
          <p:nvPr/>
        </p:nvCxnSpPr>
        <p:spPr>
          <a:xfrm>
            <a:off x="510577" y="1080420"/>
            <a:ext cx="11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1"/>
          <p:cNvCxnSpPr/>
          <p:nvPr/>
        </p:nvCxnSpPr>
        <p:spPr>
          <a:xfrm flipH="1" rot="10800000">
            <a:off x="1594509" y="1023325"/>
            <a:ext cx="822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1"/>
          <p:cNvCxnSpPr/>
          <p:nvPr/>
        </p:nvCxnSpPr>
        <p:spPr>
          <a:xfrm rot="10800000">
            <a:off x="1596627" y="1080525"/>
            <a:ext cx="80100" cy="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1"/>
          <p:cNvCxnSpPr/>
          <p:nvPr/>
        </p:nvCxnSpPr>
        <p:spPr>
          <a:xfrm rot="10800000">
            <a:off x="512139" y="1023775"/>
            <a:ext cx="82200" cy="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1"/>
          <p:cNvCxnSpPr/>
          <p:nvPr/>
        </p:nvCxnSpPr>
        <p:spPr>
          <a:xfrm flipH="1" rot="10800000">
            <a:off x="512122" y="1080975"/>
            <a:ext cx="80100" cy="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1"/>
          <p:cNvSpPr/>
          <p:nvPr/>
        </p:nvSpPr>
        <p:spPr>
          <a:xfrm flipH="1" rot="10800000">
            <a:off x="4008688" y="-4100"/>
            <a:ext cx="22533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 txBox="1"/>
          <p:nvPr/>
        </p:nvSpPr>
        <p:spPr>
          <a:xfrm>
            <a:off x="4011788" y="-60175"/>
            <a:ext cx="22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6 - Relationships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21306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25062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28818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47" name="Google Shape;247;p21"/>
          <p:cNvSpPr txBox="1"/>
          <p:nvPr/>
        </p:nvSpPr>
        <p:spPr>
          <a:xfrm>
            <a:off x="32574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36330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62621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7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6637750" y="-60175"/>
            <a:ext cx="375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8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51" name="Google Shape;251;p21"/>
          <p:cNvSpPr/>
          <p:nvPr/>
        </p:nvSpPr>
        <p:spPr>
          <a:xfrm rot="5400000">
            <a:off x="2895288" y="2473838"/>
            <a:ext cx="179700" cy="737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21"/>
          <p:cNvCxnSpPr>
            <a:stCxn id="251" idx="1"/>
          </p:cNvCxnSpPr>
          <p:nvPr/>
        </p:nvCxnSpPr>
        <p:spPr>
          <a:xfrm>
            <a:off x="2985138" y="2932238"/>
            <a:ext cx="0" cy="22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1"/>
          <p:cNvSpPr txBox="1"/>
          <p:nvPr/>
        </p:nvSpPr>
        <p:spPr>
          <a:xfrm>
            <a:off x="4991200" y="2796540"/>
            <a:ext cx="3801000" cy="22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many-to-many relationships require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bridging table</a:t>
            </a:r>
            <a:r>
              <a:rPr lang="en">
                <a:solidFill>
                  <a:schemeClr val="dk1"/>
                </a:solidFill>
              </a:rPr>
              <a:t> to connect them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ach record in </a:t>
            </a:r>
            <a:r>
              <a:rPr lang="en">
                <a:solidFill>
                  <a:schemeClr val="dk1"/>
                </a:solidFill>
              </a:rPr>
              <a:t>one</a:t>
            </a:r>
            <a:r>
              <a:rPr lang="en">
                <a:solidFill>
                  <a:schemeClr val="dk1"/>
                </a:solidFill>
              </a:rPr>
              <a:t> table can relate to multiple records in another table, and vice versa.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With this, neither table directly relates to the other, instead both relate through the bridge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Bridge Table in Database</a:t>
            </a:r>
            <a:endParaRPr sz="800"/>
          </a:p>
        </p:txBody>
      </p:sp>
      <p:graphicFrame>
        <p:nvGraphicFramePr>
          <p:cNvPr id="255" name="Google Shape;255;p21"/>
          <p:cNvGraphicFramePr/>
          <p:nvPr/>
        </p:nvGraphicFramePr>
        <p:xfrm>
          <a:off x="470675" y="1733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842200"/>
                <a:gridCol w="1266750"/>
              </a:tblGrid>
              <a:tr h="198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number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n01234567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4CCCC"/>
                          </a:highlight>
                        </a:rPr>
                        <a:t>Auston Matthews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4CCCC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n99999999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Vladimir Guerrero Jr.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D9EAD3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n00000000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C9DAF8"/>
                          </a:highlight>
                        </a:rPr>
                        <a:t>Natalie Spooner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C9DAF8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n98765432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D9D2E9"/>
                          </a:highlight>
                        </a:rPr>
                        <a:t>RJ Barrett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6" name="Google Shape;256;p21"/>
          <p:cNvGraphicFramePr/>
          <p:nvPr/>
        </p:nvGraphicFramePr>
        <p:xfrm>
          <a:off x="3390638" y="1733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915225"/>
                <a:gridCol w="992575"/>
                <a:gridCol w="585225"/>
                <a:gridCol w="461100"/>
                <a:gridCol w="2328550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instructor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code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section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term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class_list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16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Matthew Bebis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2CC"/>
                          </a:highlight>
                        </a:rPr>
                        <a:t>HTTP5126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2CC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2CC"/>
                          </a:highlight>
                        </a:rPr>
                        <a:t>A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2CC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2CC"/>
                          </a:highlight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2CC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4CCCC"/>
                          </a:highlight>
                        </a:rPr>
                        <a:t>Auston Matthews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Vladimir Guerrero Jr.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D9EAD3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Matthew Bebis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EAD1DC"/>
                          </a:highlight>
                        </a:rPr>
                        <a:t>HTTP5126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EAD1DC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EAD1DC"/>
                          </a:highlight>
                        </a:rPr>
                        <a:t>B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EAD1DC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EAD1DC"/>
                          </a:highlight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EAD1DC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C9DAF8"/>
                          </a:highlight>
                        </a:rPr>
                        <a:t>Natalie Spooner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D9D2E9"/>
                          </a:highlight>
                        </a:rPr>
                        <a:t>RJ Barrett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Sean Doyle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CE5CD"/>
                          </a:highlight>
                        </a:rPr>
                        <a:t>HTTP5122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CE5CD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CE5CD"/>
                          </a:highlight>
                        </a:rPr>
                        <a:t>A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CE5CD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CE5CD"/>
                          </a:highlight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CE5CD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</a:rPr>
                        <a:t>Vladimir Guerrero Jr.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D9D2E9"/>
                          </a:highlight>
                        </a:rPr>
                        <a:t>RJ Barrett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D9D2E9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Sean Doyle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C9DAF8"/>
                          </a:highlight>
                        </a:rPr>
                        <a:t>Natalie Spooner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4CCCC"/>
                          </a:highlight>
                        </a:rPr>
                        <a:t>Auston Matthews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4CCCC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7" name="Google Shape;257;p21"/>
          <p:cNvSpPr txBox="1"/>
          <p:nvPr/>
        </p:nvSpPr>
        <p:spPr>
          <a:xfrm>
            <a:off x="897863" y="1399998"/>
            <a:ext cx="12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5404675" y="1399998"/>
            <a:ext cx="12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course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9" name="Google Shape;259;p21"/>
          <p:cNvCxnSpPr/>
          <p:nvPr/>
        </p:nvCxnSpPr>
        <p:spPr>
          <a:xfrm>
            <a:off x="2628600" y="2045300"/>
            <a:ext cx="74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1"/>
          <p:cNvCxnSpPr/>
          <p:nvPr/>
        </p:nvCxnSpPr>
        <p:spPr>
          <a:xfrm>
            <a:off x="2643375" y="2052675"/>
            <a:ext cx="701400" cy="60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1"/>
          <p:cNvCxnSpPr/>
          <p:nvPr/>
        </p:nvCxnSpPr>
        <p:spPr>
          <a:xfrm flipH="1" rot="10800000">
            <a:off x="2650750" y="2052550"/>
            <a:ext cx="716100" cy="2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1"/>
          <p:cNvCxnSpPr/>
          <p:nvPr/>
        </p:nvCxnSpPr>
        <p:spPr>
          <a:xfrm>
            <a:off x="2658150" y="2288950"/>
            <a:ext cx="686700" cy="19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1"/>
          <p:cNvCxnSpPr/>
          <p:nvPr/>
        </p:nvCxnSpPr>
        <p:spPr>
          <a:xfrm flipH="1" rot="10800000">
            <a:off x="2628600" y="2259425"/>
            <a:ext cx="708900" cy="22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1"/>
          <p:cNvCxnSpPr/>
          <p:nvPr/>
        </p:nvCxnSpPr>
        <p:spPr>
          <a:xfrm>
            <a:off x="2643375" y="2495700"/>
            <a:ext cx="701400" cy="17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1"/>
          <p:cNvCxnSpPr/>
          <p:nvPr/>
        </p:nvCxnSpPr>
        <p:spPr>
          <a:xfrm flipH="1" rot="10800000">
            <a:off x="2665525" y="2267000"/>
            <a:ext cx="649800" cy="40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1"/>
          <p:cNvCxnSpPr/>
          <p:nvPr/>
        </p:nvCxnSpPr>
        <p:spPr>
          <a:xfrm flipH="1" rot="10800000">
            <a:off x="2658150" y="2488225"/>
            <a:ext cx="686700" cy="17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1"/>
          <p:cNvSpPr txBox="1"/>
          <p:nvPr/>
        </p:nvSpPr>
        <p:spPr>
          <a:xfrm>
            <a:off x="6262000" y="508850"/>
            <a:ext cx="25302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*listing items in 1 cell indicates need for another table, connected with either a one-to-many or many-to-many relationship</a:t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268" name="Google Shape;268;p21"/>
          <p:cNvGraphicFramePr/>
          <p:nvPr/>
        </p:nvGraphicFramePr>
        <p:xfrm>
          <a:off x="3390663" y="1733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{44EADA6B-DA08-406E-8039-E1FBB8B66191}</a:tableStyleId>
              </a:tblPr>
              <a:tblGrid>
                <a:gridCol w="915225"/>
                <a:gridCol w="992575"/>
                <a:gridCol w="585225"/>
                <a:gridCol w="461100"/>
              </a:tblGrid>
              <a:tr h="16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instructor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code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section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term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16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Matthew Bebis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2CC"/>
                          </a:highlight>
                        </a:rPr>
                        <a:t>HTTP5126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2CC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2CC"/>
                          </a:highlight>
                        </a:rPr>
                        <a:t>A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2CC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2CC"/>
                          </a:highlight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2CC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Matthew Bebis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EAD1DC"/>
                          </a:highlight>
                        </a:rPr>
                        <a:t>HTTP5126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EAD1DC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EAD1DC"/>
                          </a:highlight>
                        </a:rPr>
                        <a:t>B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EAD1DC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EAD1DC"/>
                          </a:highlight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EAD1DC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Sean Doyle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CE5CD"/>
                          </a:highlight>
                        </a:rPr>
                        <a:t>HTTP5122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CE5CD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CE5CD"/>
                          </a:highlight>
                        </a:rPr>
                        <a:t>A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CE5CD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CE5CD"/>
                          </a:highlight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CE5CD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Sean Doyle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HTTP5122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