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64478F-5F43-419E-A0F3-32AC1F526DC0}">
  <a:tblStyle styleId="{A964478F-5F43-419E-A0F3-32AC1F526DC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549bc8f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549bc8f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dc1b83de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dc1b83de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c2018bf7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c2018bf7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dc1b83de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dc1b83de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549bc8f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549bc8f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55e4849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55e484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dc1b83de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fdc1b83de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549bc8f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8549bc8f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549bc8f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549bc8f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c2018bf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c2018bf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7e9b153d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7e9b153d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dc1b83de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fdc1b83de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dc1b83de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dc1b83de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c2018bf7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c2018bf7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dc1b83de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fdc1b83de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c2018bf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c2018bf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dc1b83de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dc1b83de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dc1b83de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dc1b83de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c2018bf7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c2018bf7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c2018bf7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c2018bf7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7e9b153d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7e9b153d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dc1b83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dc1b83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sql/sql_intro.asp" TargetMode="External"/><Relationship Id="rId4" Type="http://schemas.openxmlformats.org/officeDocument/2006/relationships/hyperlink" Target="https://www.w3schools.com/sql/sql_intro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sql/sql_syntax.asp" TargetMode="External"/><Relationship Id="rId4" Type="http://schemas.openxmlformats.org/officeDocument/2006/relationships/hyperlink" Target="https://www.w3schools.com/sql/sql_syntax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sql/sql_select.asp" TargetMode="External"/><Relationship Id="rId4" Type="http://schemas.openxmlformats.org/officeDocument/2006/relationships/hyperlink" Target="https://www.w3schools.com/sql/sql_select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sql/sql_distinct.asp" TargetMode="External"/><Relationship Id="rId4" Type="http://schemas.openxmlformats.org/officeDocument/2006/relationships/hyperlink" Target="https://www.w3schools.com/sql/sql_distinct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sql/sql_where.asp" TargetMode="External"/><Relationship Id="rId4" Type="http://schemas.openxmlformats.org/officeDocument/2006/relationships/hyperlink" Target="https://www.w3schools.com/sql/sql_where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sql/sql_operators.asp#:~:text=SQL%20Comparison%20Operators" TargetMode="External"/><Relationship Id="rId4" Type="http://schemas.openxmlformats.org/officeDocument/2006/relationships/hyperlink" Target="https://www.w3schools.com/sql/sql_operators.asp#:~:text=SQL%20Comparison%20Operator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sql/sql_ref_as.asp" TargetMode="External"/><Relationship Id="rId4" Type="http://schemas.openxmlformats.org/officeDocument/2006/relationships/hyperlink" Target="https://www.w3schools.com/sql/sql_ref_as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sql/func_mysql_concat.asp" TargetMode="External"/><Relationship Id="rId4" Type="http://schemas.openxmlformats.org/officeDocument/2006/relationships/hyperlink" Target="https://www.w3schools.com/sql/func_mysql_concat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sql/sql_intro.asp" TargetMode="External"/><Relationship Id="rId4" Type="http://schemas.openxmlformats.org/officeDocument/2006/relationships/hyperlink" Target="https://www.w3schools.com/sql/sql_ref_as.asp" TargetMode="External"/><Relationship Id="rId5" Type="http://schemas.openxmlformats.org/officeDocument/2006/relationships/hyperlink" Target="https://www.w3schools.com/sql/func_mysql_concat.asp" TargetMode="External"/><Relationship Id="rId6" Type="http://schemas.openxmlformats.org/officeDocument/2006/relationships/hyperlink" Target="https://sqlbolt.com/lesson/select_queries_introdu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2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Accessing Data with </a:t>
            </a:r>
            <a:r>
              <a:rPr b="1" lang="en"/>
              <a:t>SQL</a:t>
            </a:r>
            <a:r>
              <a:rPr b="1" baseline="30000" lang="en" sz="2911" u="sng">
                <a:solidFill>
                  <a:schemeClr val="hlink"/>
                </a:solidFill>
                <a:hlinkClick r:id="rId3"/>
              </a:rPr>
              <a:t>1</a:t>
            </a:r>
            <a:endParaRPr b="1" baseline="30000" sz="2911"/>
          </a:p>
        </p:txBody>
      </p:sp>
      <p:sp>
        <p:nvSpPr>
          <p:cNvPr id="204" name="Google Shape;204;p22"/>
          <p:cNvSpPr txBox="1"/>
          <p:nvPr/>
        </p:nvSpPr>
        <p:spPr>
          <a:xfrm>
            <a:off x="3532400" y="757966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Standardized Query Language</a:t>
            </a:r>
            <a:endParaRPr b="1" sz="1000"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 a DB created in a DBMS that is running on a Web Server, </a:t>
            </a:r>
            <a:r>
              <a:rPr lang="en">
                <a:solidFill>
                  <a:schemeClr val="dk1"/>
                </a:solidFill>
              </a:rPr>
              <a:t>SQL can be used to</a:t>
            </a:r>
            <a:r>
              <a:rPr lang="en">
                <a:solidFill>
                  <a:schemeClr val="dk1"/>
                </a:solidFill>
              </a:rPr>
              <a:t> access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SQL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(Standardized Query Language) </a:t>
            </a:r>
            <a:r>
              <a:rPr lang="en">
                <a:solidFill>
                  <a:schemeClr val="dk1"/>
                </a:solidFill>
              </a:rPr>
              <a:t>is a query programming language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(pronounced S-Q-L; historically "sequel")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SQL is used to</a:t>
            </a:r>
            <a:r>
              <a:rPr lang="en">
                <a:solidFill>
                  <a:schemeClr val="dk1"/>
                </a:solidFill>
              </a:rPr>
              <a:t> write queries/requests/statements that ask a </a:t>
            </a:r>
            <a:r>
              <a:rPr lang="en">
                <a:solidFill>
                  <a:schemeClr val="dk1"/>
                </a:solidFill>
              </a:rPr>
              <a:t>database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b="1" lang="en">
                <a:solidFill>
                  <a:schemeClr val="dk1"/>
                </a:solidFill>
              </a:rPr>
              <a:t>perform actions on tables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Written </a:t>
            </a:r>
            <a:r>
              <a:rPr b="1" lang="en">
                <a:solidFill>
                  <a:schemeClr val="dk1"/>
                </a:solidFill>
              </a:rPr>
              <a:t>SQL queries</a:t>
            </a:r>
            <a:r>
              <a:rPr lang="en">
                <a:solidFill>
                  <a:schemeClr val="dk1"/>
                </a:solidFill>
              </a:rPr>
              <a:t> can be </a:t>
            </a:r>
            <a:r>
              <a:rPr b="1" lang="en">
                <a:solidFill>
                  <a:schemeClr val="dk1"/>
                </a:solidFill>
              </a:rPr>
              <a:t>executed to retrieve, insert, update, or delete </a:t>
            </a:r>
            <a:r>
              <a:rPr lang="en">
                <a:solidFill>
                  <a:schemeClr val="dk1"/>
                </a:solidFill>
              </a:rPr>
              <a:t>information in databases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can do other actions as well, but our focus for now will be retrieving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https://www.w3schools.com/sql/sql_intro.asp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Syntax</a:t>
            </a:r>
            <a:r>
              <a:rPr b="1" baseline="30000" lang="en" sz="2911" u="sng">
                <a:solidFill>
                  <a:schemeClr val="hlink"/>
                </a:solidFill>
                <a:hlinkClick r:id="rId3"/>
              </a:rPr>
              <a:t>1</a:t>
            </a:r>
            <a:endParaRPr b="1" baseline="30000" sz="2911"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311700" y="1152475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statements consists of reserved keywords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convention is to write KEYWORDS in UPPERCASE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following SQL statement returns all records from a table named "customers":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customers;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*SQL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b="1" lang="en">
                <a:solidFill>
                  <a:schemeClr val="dk1"/>
                </a:solidFill>
              </a:rPr>
              <a:t>not case-sensitive</a:t>
            </a:r>
            <a:r>
              <a:rPr lang="en">
                <a:solidFill>
                  <a:schemeClr val="dk1"/>
                </a:solidFill>
              </a:rPr>
              <a:t>, so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b="1" lang="en" sz="165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is the same as</a:t>
            </a:r>
            <a:r>
              <a:rPr b="1" lang="en" sz="1650">
                <a:solidFill>
                  <a:schemeClr val="dk1"/>
                </a:solidFill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*</a:t>
            </a:r>
            <a:r>
              <a:rPr lang="en" sz="1800">
                <a:solidFill>
                  <a:schemeClr val="dk1"/>
                </a:solidFill>
              </a:rPr>
              <a:t>However </a:t>
            </a:r>
            <a:r>
              <a:rPr b="1" lang="en" sz="1800">
                <a:solidFill>
                  <a:schemeClr val="dk1"/>
                </a:solidFill>
              </a:rPr>
              <a:t>SQL keywords</a:t>
            </a:r>
            <a:r>
              <a:rPr lang="en" sz="1800">
                <a:solidFill>
                  <a:schemeClr val="dk1"/>
                </a:solidFill>
              </a:rPr>
              <a:t> should </a:t>
            </a:r>
            <a:r>
              <a:rPr b="1" lang="en" sz="1800">
                <a:solidFill>
                  <a:schemeClr val="dk1"/>
                </a:solidFill>
              </a:rPr>
              <a:t>always </a:t>
            </a:r>
            <a:r>
              <a:rPr lang="en" sz="1800">
                <a:solidFill>
                  <a:schemeClr val="dk1"/>
                </a:solidFill>
              </a:rPr>
              <a:t>be written in </a:t>
            </a:r>
            <a:r>
              <a:rPr b="1" lang="en" sz="1800">
                <a:solidFill>
                  <a:schemeClr val="dk1"/>
                </a:solidFill>
              </a:rPr>
              <a:t>UPPERCASE</a:t>
            </a:r>
            <a:r>
              <a:rPr lang="en">
                <a:solidFill>
                  <a:schemeClr val="dk1"/>
                </a:solidFill>
              </a:rPr>
              <a:t>, this is a near universal SQL coding convention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baseline="30000"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https://www.w3schools.com/sql/sql_syntax.asp</a:t>
            </a:r>
            <a:endParaRPr sz="800"/>
          </a:p>
        </p:txBody>
      </p:sp>
      <p:cxnSp>
        <p:nvCxnSpPr>
          <p:cNvPr id="214" name="Google Shape;214;p23"/>
          <p:cNvCxnSpPr/>
          <p:nvPr/>
        </p:nvCxnSpPr>
        <p:spPr>
          <a:xfrm>
            <a:off x="2261752" y="2739000"/>
            <a:ext cx="6389100" cy="182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3"/>
          <p:cNvSpPr txBox="1"/>
          <p:nvPr/>
        </p:nvSpPr>
        <p:spPr>
          <a:xfrm>
            <a:off x="5613775" y="2346457"/>
            <a:ext cx="319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In SQL an asterisk is known as a ‘wildcard’ operator. In practice it mean ‘all’. Therefore this statement reads </a:t>
            </a:r>
            <a:r>
              <a:rPr i="1" lang="en" sz="1000">
                <a:solidFill>
                  <a:schemeClr val="dk2"/>
                </a:solidFill>
              </a:rPr>
              <a:t>select all columns from the customers table</a:t>
            </a:r>
            <a:endParaRPr i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</a:t>
            </a:r>
            <a:r>
              <a:rPr b="1" baseline="30000" lang="en" sz="2911" u="sng">
                <a:solidFill>
                  <a:schemeClr val="hlink"/>
                </a:solidFill>
                <a:hlinkClick r:id="rId3"/>
              </a:rPr>
              <a:t>1</a:t>
            </a:r>
            <a:endParaRPr b="1" baseline="30000" sz="2911"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311700" y="1017725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SELECT </a:t>
            </a:r>
            <a:r>
              <a:rPr lang="en">
                <a:solidFill>
                  <a:schemeClr val="dk1"/>
                </a:solidFill>
              </a:rPr>
              <a:t>statement is used to select data from a database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customer_name, city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customer;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*SQL Convention: </a:t>
            </a:r>
            <a:r>
              <a:rPr lang="en">
                <a:solidFill>
                  <a:schemeClr val="dk1"/>
                </a:solidFill>
              </a:rPr>
              <a:t>Semicolons should be used to terminate statements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baseline="30000"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https://www.w3schools.com/sql/sql_select.asp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311700" y="1017725"/>
            <a:ext cx="85206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DISTINCT </a:t>
            </a:r>
            <a:r>
              <a:rPr lang="en">
                <a:solidFill>
                  <a:schemeClr val="dk1"/>
                </a:solidFill>
              </a:rPr>
              <a:t>statement is used to select only </a:t>
            </a:r>
            <a:r>
              <a:rPr b="1" lang="en">
                <a:solidFill>
                  <a:schemeClr val="dk1"/>
                </a:solidFill>
              </a:rPr>
              <a:t>unique </a:t>
            </a:r>
            <a:r>
              <a:rPr lang="en">
                <a:solidFill>
                  <a:schemeClr val="dk1"/>
                </a:solidFill>
              </a:rPr>
              <a:t>data from a DB table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country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customer;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DISTINCT</a:t>
            </a:r>
            <a:r>
              <a:rPr b="1" baseline="30000" lang="en" sz="2911" u="sng">
                <a:solidFill>
                  <a:schemeClr val="hlink"/>
                </a:solidFill>
                <a:hlinkClick r:id="rId3"/>
              </a:rPr>
              <a:t>1</a:t>
            </a:r>
            <a:endParaRPr b="1" baseline="30000" sz="2911"/>
          </a:p>
        </p:txBody>
      </p:sp>
      <p:sp>
        <p:nvSpPr>
          <p:cNvPr id="229" name="Google Shape;229;p25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https://www.w3schools.com/sql/sql_distinct.asp</a:t>
            </a:r>
            <a:endParaRPr sz="800"/>
          </a:p>
        </p:txBody>
      </p:sp>
      <p:graphicFrame>
        <p:nvGraphicFramePr>
          <p:cNvPr id="230" name="Google Shape;230;p25"/>
          <p:cNvGraphicFramePr/>
          <p:nvPr/>
        </p:nvGraphicFramePr>
        <p:xfrm>
          <a:off x="4628744" y="349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{A964478F-5F43-419E-A0F3-32AC1F526DC0}</a:tableStyleId>
              </a:tblPr>
              <a:tblGrid>
                <a:gridCol w="1221275"/>
              </a:tblGrid>
              <a:tr h="223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Country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2400" anchor="ctr">
                    <a:solidFill>
                      <a:schemeClr val="lt2"/>
                    </a:solidFill>
                  </a:tcPr>
                </a:tc>
              </a:tr>
              <a:tr h="26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Germany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2400" anchor="ctr">
                    <a:solidFill>
                      <a:srgbClr val="F3F3F3"/>
                    </a:solidFill>
                  </a:tcPr>
                </a:tc>
              </a:tr>
              <a:tr h="26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Mexico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2400" anchor="ctr">
                    <a:solidFill>
                      <a:srgbClr val="F3F3F3"/>
                    </a:solidFill>
                  </a:tcPr>
                </a:tc>
              </a:tr>
              <a:tr h="26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Mexico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2400" anchor="ctr">
                    <a:solidFill>
                      <a:srgbClr val="F3F3F3"/>
                    </a:solidFill>
                  </a:tcPr>
                </a:tc>
              </a:tr>
              <a:tr h="26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UK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2400" anchor="ctr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Google Shape;231;p25"/>
          <p:cNvGraphicFramePr/>
          <p:nvPr/>
        </p:nvGraphicFramePr>
        <p:xfrm>
          <a:off x="2957069" y="3494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{A964478F-5F43-419E-A0F3-32AC1F526DC0}</a:tableStyleId>
              </a:tblPr>
              <a:tblGrid>
                <a:gridCol w="1221275"/>
              </a:tblGrid>
              <a:tr h="223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Country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2400" anchor="ctr">
                    <a:solidFill>
                      <a:schemeClr val="lt2"/>
                    </a:solidFill>
                  </a:tcPr>
                </a:tc>
              </a:tr>
              <a:tr h="26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Germany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2400" anchor="ctr">
                    <a:solidFill>
                      <a:srgbClr val="F3F3F3"/>
                    </a:solidFill>
                  </a:tcPr>
                </a:tc>
              </a:tr>
              <a:tr h="26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Mexico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2400" anchor="ctr">
                    <a:solidFill>
                      <a:srgbClr val="F3F3F3"/>
                    </a:solidFill>
                  </a:tcPr>
                </a:tc>
              </a:tr>
              <a:tr h="26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UK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2400" anchor="ctr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25"/>
          <p:cNvSpPr txBox="1"/>
          <p:nvPr/>
        </p:nvSpPr>
        <p:spPr>
          <a:xfrm>
            <a:off x="5850000" y="3494313"/>
            <a:ext cx="2045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Without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1248875" y="3494325"/>
            <a:ext cx="1708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With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cxnSp>
        <p:nvCxnSpPr>
          <p:cNvPr id="234" name="Google Shape;234;p25"/>
          <p:cNvCxnSpPr/>
          <p:nvPr/>
        </p:nvCxnSpPr>
        <p:spPr>
          <a:xfrm>
            <a:off x="1286250" y="3318250"/>
            <a:ext cx="65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5"/>
          <p:cNvCxnSpPr/>
          <p:nvPr/>
        </p:nvCxnSpPr>
        <p:spPr>
          <a:xfrm>
            <a:off x="4394800" y="3318234"/>
            <a:ext cx="0" cy="18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WHERE </a:t>
            </a:r>
            <a:r>
              <a:rPr lang="en">
                <a:solidFill>
                  <a:schemeClr val="dk1"/>
                </a:solidFill>
              </a:rPr>
              <a:t>keyword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is used to filter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data from a table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Will only select records that fulfill a specified condition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customer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country='Mexico';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https://www.w3schools.com/sql/sql_where.asp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 Operators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48" name="Google Shape;248;p27"/>
          <p:cNvSpPr txBox="1"/>
          <p:nvPr/>
        </p:nvSpPr>
        <p:spPr>
          <a:xfrm>
            <a:off x="998375" y="1490688"/>
            <a:ext cx="6534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&lt;&gt;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1651900" y="1490688"/>
            <a:ext cx="41091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Equal to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NOT Equal to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Greater Than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Less Than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Greater Than or Equal to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Less Than or Equal to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5448300" y="1490700"/>
            <a:ext cx="26001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 </a:t>
            </a:r>
            <a:r>
              <a:rPr b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10;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 </a:t>
            </a:r>
            <a:r>
              <a:rPr b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&lt;&gt;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10;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 </a:t>
            </a:r>
            <a:r>
              <a:rPr b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 </a:t>
            </a:r>
            <a:r>
              <a:rPr b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10;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 </a:t>
            </a:r>
            <a:r>
              <a:rPr b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10;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 </a:t>
            </a:r>
            <a:r>
              <a:rPr b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10;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1" name="Google Shape;251;p27"/>
          <p:cNvCxnSpPr/>
          <p:nvPr/>
        </p:nvCxnSpPr>
        <p:spPr>
          <a:xfrm>
            <a:off x="2847875" y="1731525"/>
            <a:ext cx="260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>
            <a:off x="3373334" y="2079325"/>
            <a:ext cx="207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/>
          <p:nvPr/>
        </p:nvCxnSpPr>
        <p:spPr>
          <a:xfrm>
            <a:off x="3375000" y="2395225"/>
            <a:ext cx="207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7"/>
          <p:cNvCxnSpPr/>
          <p:nvPr/>
        </p:nvCxnSpPr>
        <p:spPr>
          <a:xfrm>
            <a:off x="2958850" y="2743050"/>
            <a:ext cx="248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7"/>
          <p:cNvCxnSpPr/>
          <p:nvPr/>
        </p:nvCxnSpPr>
        <p:spPr>
          <a:xfrm>
            <a:off x="4873100" y="3069975"/>
            <a:ext cx="57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7"/>
          <p:cNvCxnSpPr/>
          <p:nvPr/>
        </p:nvCxnSpPr>
        <p:spPr>
          <a:xfrm>
            <a:off x="4571056" y="3418875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7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https://www.w3schools.com/sql/sql_operators.asp#:~:text=SQL%20Comparison%20Operators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https://www.w3schools.com/sql/sql_ref_as.asp</a:t>
            </a:r>
            <a:endParaRPr sz="800"/>
          </a:p>
        </p:txBody>
      </p:sp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/ Column Alias</a:t>
            </a:r>
            <a:r>
              <a:rPr b="1" baseline="30000" lang="en" u="sng">
                <a:solidFill>
                  <a:schemeClr val="hlink"/>
                </a:solidFill>
                <a:hlinkClick r:id="rId4"/>
              </a:rPr>
              <a:t>1</a:t>
            </a:r>
            <a:endParaRPr b="1" baseline="30000"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AS </a:t>
            </a:r>
            <a:r>
              <a:rPr lang="en">
                <a:solidFill>
                  <a:schemeClr val="dk1"/>
                </a:solidFill>
              </a:rPr>
              <a:t>command is used to rename a column or table with an alias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alias only exists for the duration of the query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ustomer_id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1650">
                <a:solidFill>
                  <a:srgbClr val="0000C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ID, name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Customer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customer;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Alias 1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column_2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Alias 2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/ Column Alias Example</a:t>
            </a:r>
            <a:endParaRPr b="1"/>
          </a:p>
        </p:txBody>
      </p:sp>
      <p:sp>
        <p:nvSpPr>
          <p:cNvPr id="270" name="Google Shape;270;p29"/>
          <p:cNvSpPr txBox="1"/>
          <p:nvPr/>
        </p:nvSpPr>
        <p:spPr>
          <a:xfrm>
            <a:off x="5544963" y="1996890"/>
            <a:ext cx="1551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Without Alias</a:t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1913859" y="1996890"/>
            <a:ext cx="119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With Alias</a:t>
            </a:r>
            <a:endParaRPr/>
          </a:p>
        </p:txBody>
      </p:sp>
      <p:graphicFrame>
        <p:nvGraphicFramePr>
          <p:cNvPr id="272" name="Google Shape;272;p29"/>
          <p:cNvGraphicFramePr/>
          <p:nvPr/>
        </p:nvGraphicFramePr>
        <p:xfrm>
          <a:off x="1369413" y="2577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{A964478F-5F43-419E-A0F3-32AC1F526DC0}</a:tableStyleId>
              </a:tblPr>
              <a:tblGrid>
                <a:gridCol w="466225"/>
                <a:gridCol w="1821450"/>
              </a:tblGrid>
              <a:tr h="270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5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Customer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5425">
                    <a:solidFill>
                      <a:srgbClr val="EFEFEF"/>
                    </a:solidFill>
                  </a:tcPr>
                </a:tc>
              </a:tr>
              <a:tr h="2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5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Alfreds Futterkiste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5425">
                    <a:solidFill>
                      <a:srgbClr val="F3F3F3"/>
                    </a:solidFill>
                  </a:tcPr>
                </a:tc>
              </a:tr>
              <a:tr h="58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5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Ana Trujillo Emparedados y helados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5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Google Shape;273;p29"/>
          <p:cNvGraphicFramePr/>
          <p:nvPr/>
        </p:nvGraphicFramePr>
        <p:xfrm>
          <a:off x="4866638" y="25802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{A964478F-5F43-419E-A0F3-32AC1F526DC0}</a:tableStyleId>
              </a:tblPr>
              <a:tblGrid>
                <a:gridCol w="1278450"/>
                <a:gridCol w="1629475"/>
              </a:tblGrid>
              <a:tr h="27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ustomer_id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5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5425">
                    <a:solidFill>
                      <a:srgbClr val="EFEFEF"/>
                    </a:solidFill>
                  </a:tcPr>
                </a:tc>
              </a:tr>
              <a:tr h="24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5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Alfreds Futterkiste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5425">
                    <a:solidFill>
                      <a:srgbClr val="F3F3F3"/>
                    </a:solidFill>
                  </a:tcPr>
                </a:tc>
              </a:tr>
              <a:tr h="58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5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Ana Trujillo Emparedados y helados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6575" marB="36575" marR="76200" marL="155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cxnSp>
        <p:nvCxnSpPr>
          <p:cNvPr id="274" name="Google Shape;274;p29"/>
          <p:cNvCxnSpPr/>
          <p:nvPr/>
        </p:nvCxnSpPr>
        <p:spPr>
          <a:xfrm>
            <a:off x="4261875" y="1909074"/>
            <a:ext cx="0" cy="29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9"/>
          <p:cNvSpPr txBox="1"/>
          <p:nvPr/>
        </p:nvSpPr>
        <p:spPr>
          <a:xfrm>
            <a:off x="311700" y="1017725"/>
            <a:ext cx="85206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1650">
                <a:solidFill>
                  <a:srgbClr val="0000C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ID,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Customer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customer;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Function: CONCAT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311700" y="1152475"/>
            <a:ext cx="85206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combine columns in output tables using the </a:t>
            </a:r>
            <a:r>
              <a:rPr b="1" lang="en">
                <a:solidFill>
                  <a:schemeClr val="dk1"/>
                </a:solidFill>
              </a:rPr>
              <a:t>CONCAT </a:t>
            </a:r>
            <a:r>
              <a:rPr lang="en">
                <a:solidFill>
                  <a:schemeClr val="dk1"/>
                </a:solidFill>
              </a:rPr>
              <a:t>function then use an alias to accurate label the output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CONCAT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(address,', ',postal_code,', ',city,', ',country)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Address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customer;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82" name="Google Shape;282;p30"/>
          <p:cNvGraphicFramePr/>
          <p:nvPr/>
        </p:nvGraphicFramePr>
        <p:xfrm>
          <a:off x="929625" y="272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{A964478F-5F43-419E-A0F3-32AC1F526DC0}</a:tableStyleId>
              </a:tblPr>
              <a:tblGrid>
                <a:gridCol w="2875950"/>
                <a:gridCol w="440877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solidFill>
                      <a:srgbClr val="EFEFE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Alfreds Futterkiste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Obere Str. 57, 12209 Berlin, Germany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solidFill>
                      <a:srgbClr val="F3F3F3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Ana Trujillo Emparedados y helados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Avda. de la Constitución 2222, 05021 México D.F., Mexico 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p30"/>
          <p:cNvSpPr txBox="1"/>
          <p:nvPr/>
        </p:nvSpPr>
        <p:spPr>
          <a:xfrm>
            <a:off x="311700" y="3745975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CONCAT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column_2)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Alias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https://www.w3schools.com/sql/func_mysql_concat.asp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Terminology</a:t>
            </a:r>
            <a:endParaRPr b="1"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311700" y="1152475"/>
            <a:ext cx="85206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Database Management System (DBMS): 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oftware systems used to store, retrieve, and run queries on data.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eg.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MySQL, Oracle Database, MongoDB, Amazon RDS, PostgreSQL, Apache Cassandra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MySQL is specifically a </a:t>
            </a:r>
            <a:r>
              <a:rPr b="1" lang="en">
                <a:solidFill>
                  <a:schemeClr val="dk1"/>
                </a:solidFill>
              </a:rPr>
              <a:t>Relational Database Management System (RDBMS)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phpMyAdmin &amp; Adminer </a:t>
            </a:r>
            <a:r>
              <a:rPr lang="en">
                <a:solidFill>
                  <a:schemeClr val="dk1"/>
                </a:solidFill>
              </a:rPr>
              <a:t>are </a:t>
            </a:r>
            <a:r>
              <a:rPr b="1" lang="en">
                <a:solidFill>
                  <a:schemeClr val="dk1"/>
                </a:solidFill>
              </a:rPr>
              <a:t>web applications (web apps)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Allow us to interact with a DBMS through a front-end </a:t>
            </a:r>
            <a:r>
              <a:rPr b="1" lang="en">
                <a:solidFill>
                  <a:schemeClr val="dk1"/>
                </a:solidFill>
              </a:rPr>
              <a:t>User Interface (UI)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Structured Query Language (SQL): </a:t>
            </a:r>
            <a:r>
              <a:rPr lang="en">
                <a:solidFill>
                  <a:schemeClr val="dk1"/>
                </a:solidFill>
              </a:rPr>
              <a:t>A query programming language used to make queries to a database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"S-Q-L" or "sequel"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SQL Query: </a:t>
            </a:r>
            <a:r>
              <a:rPr lang="en">
                <a:solidFill>
                  <a:schemeClr val="dk1"/>
                </a:solidFill>
              </a:rPr>
              <a:t> Request made by a user or application to retrieve or manipulate data stored in a database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Also </a:t>
            </a:r>
            <a:r>
              <a:rPr b="1" lang="en">
                <a:solidFill>
                  <a:schemeClr val="dk1"/>
                </a:solidFill>
              </a:rPr>
              <a:t>SQL request </a:t>
            </a:r>
            <a:r>
              <a:rPr lang="en">
                <a:solidFill>
                  <a:schemeClr val="dk1"/>
                </a:solidFill>
              </a:rPr>
              <a:t>or </a:t>
            </a:r>
            <a:r>
              <a:rPr b="1" lang="en">
                <a:solidFill>
                  <a:schemeClr val="dk1"/>
                </a:solidFill>
              </a:rPr>
              <a:t>SQL 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31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W2 Summary</a:t>
            </a:r>
            <a:endParaRPr b="1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2 Agenda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Lecture: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Introduction to </a:t>
            </a:r>
            <a:r>
              <a:rPr lang="en">
                <a:solidFill>
                  <a:schemeClr val="dk1"/>
                </a:solidFill>
              </a:rPr>
              <a:t>Database</a:t>
            </a:r>
            <a:r>
              <a:rPr lang="en">
                <a:solidFill>
                  <a:schemeClr val="dk1"/>
                </a:solidFill>
              </a:rPr>
              <a:t> Architecture Diagrams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Introduction to SQL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Accessing Data </a:t>
            </a:r>
            <a:r>
              <a:rPr lang="en">
                <a:solidFill>
                  <a:schemeClr val="dk1"/>
                </a:solidFill>
              </a:rPr>
              <a:t>Queries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Filtering Data </a:t>
            </a:r>
            <a:r>
              <a:rPr lang="en">
                <a:solidFill>
                  <a:schemeClr val="dk1"/>
                </a:solidFill>
              </a:rPr>
              <a:t>Queries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Lab 2 (5%)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 Diagrams</a:t>
            </a:r>
            <a:endParaRPr b="1"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These are the starting blocks of </a:t>
            </a:r>
            <a:r>
              <a:rPr lang="en">
                <a:solidFill>
                  <a:schemeClr val="dk1"/>
                </a:solidFill>
              </a:rPr>
              <a:t>architecture</a:t>
            </a:r>
            <a:r>
              <a:rPr lang="en">
                <a:solidFill>
                  <a:schemeClr val="dk1"/>
                </a:solidFill>
              </a:rPr>
              <a:t> diagrams, more to come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</a:rPr>
              <a:t>diagrams</a:t>
            </a:r>
            <a:r>
              <a:rPr lang="en">
                <a:solidFill>
                  <a:schemeClr val="dk1"/>
                </a:solidFill>
              </a:rPr>
              <a:t> display the design of database systems through visual mapping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looked at 2 levels of diagrams: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32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W2 Summary</a:t>
            </a:r>
            <a:endParaRPr b="1" sz="800"/>
          </a:p>
        </p:txBody>
      </p:sp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311700" y="2251375"/>
            <a:ext cx="4260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DBMS Architecture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4030975" y="2251375"/>
            <a:ext cx="4260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DB Architecture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485125" y="2878950"/>
            <a:ext cx="3375900" cy="200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1175050" y="3256800"/>
            <a:ext cx="849000" cy="400800"/>
          </a:xfrm>
          <a:prstGeom prst="can">
            <a:avLst>
              <a:gd fmla="val 49426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762699" y="3590505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24f_graduate_webdev</a:t>
            </a:r>
            <a:endParaRPr b="1" sz="800"/>
          </a:p>
        </p:txBody>
      </p:sp>
      <p:sp>
        <p:nvSpPr>
          <p:cNvPr id="304" name="Google Shape;304;p32"/>
          <p:cNvSpPr txBox="1"/>
          <p:nvPr/>
        </p:nvSpPr>
        <p:spPr>
          <a:xfrm>
            <a:off x="2187199" y="3590500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24f_diploma_culinary</a:t>
            </a:r>
            <a:endParaRPr b="1" sz="800"/>
          </a:p>
        </p:txBody>
      </p:sp>
      <p:sp>
        <p:nvSpPr>
          <p:cNvPr id="305" name="Google Shape;305;p32"/>
          <p:cNvSpPr txBox="1"/>
          <p:nvPr/>
        </p:nvSpPr>
        <p:spPr>
          <a:xfrm>
            <a:off x="485196" y="2883161"/>
            <a:ext cx="2570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r>
              <a:rPr b="1" lang="en"/>
              <a:t>DBMS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762712" y="4416130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24f_diploma_police</a:t>
            </a:r>
            <a:endParaRPr b="1" sz="1000"/>
          </a:p>
        </p:txBody>
      </p:sp>
      <p:sp>
        <p:nvSpPr>
          <p:cNvPr id="307" name="Google Shape;307;p32"/>
          <p:cNvSpPr txBox="1"/>
          <p:nvPr/>
        </p:nvSpPr>
        <p:spPr>
          <a:xfrm>
            <a:off x="2187212" y="4416115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24f_graduate_design</a:t>
            </a:r>
            <a:endParaRPr b="1" sz="1000"/>
          </a:p>
        </p:txBody>
      </p:sp>
      <p:sp>
        <p:nvSpPr>
          <p:cNvPr id="308" name="Google Shape;308;p32"/>
          <p:cNvSpPr/>
          <p:nvPr/>
        </p:nvSpPr>
        <p:spPr>
          <a:xfrm>
            <a:off x="2599550" y="3256800"/>
            <a:ext cx="849000" cy="400800"/>
          </a:xfrm>
          <a:prstGeom prst="can">
            <a:avLst>
              <a:gd fmla="val 49426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1175050" y="4084600"/>
            <a:ext cx="849000" cy="400800"/>
          </a:xfrm>
          <a:prstGeom prst="can">
            <a:avLst>
              <a:gd fmla="val 49426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2599550" y="4084600"/>
            <a:ext cx="849000" cy="400800"/>
          </a:xfrm>
          <a:prstGeom prst="can">
            <a:avLst>
              <a:gd fmla="val 49426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4230625" y="2878950"/>
            <a:ext cx="4601700" cy="200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4230624" y="2878953"/>
            <a:ext cx="266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24f_graduate_webdev</a:t>
            </a:r>
            <a:endParaRPr b="1" sz="1200"/>
          </a:p>
        </p:txBody>
      </p:sp>
      <p:sp>
        <p:nvSpPr>
          <p:cNvPr id="313" name="Google Shape;313;p32"/>
          <p:cNvSpPr/>
          <p:nvPr/>
        </p:nvSpPr>
        <p:spPr>
          <a:xfrm>
            <a:off x="4424500" y="3580550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student_id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first_name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last_name</a:t>
            </a:r>
            <a:endParaRPr sz="1200"/>
          </a:p>
        </p:txBody>
      </p:sp>
      <p:sp>
        <p:nvSpPr>
          <p:cNvPr id="314" name="Google Shape;314;p32"/>
          <p:cNvSpPr/>
          <p:nvPr/>
        </p:nvSpPr>
        <p:spPr>
          <a:xfrm>
            <a:off x="5867575" y="3580609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r>
              <a:rPr lang="en" sz="1200">
                <a:solidFill>
                  <a:srgbClr val="000000"/>
                </a:solidFill>
              </a:rPr>
              <a:t>rade</a:t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r>
              <a:rPr lang="en" sz="1200">
                <a:solidFill>
                  <a:srgbClr val="000000"/>
                </a:solidFill>
              </a:rPr>
              <a:t>itle</a:t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>
                <a:solidFill>
                  <a:srgbClr val="000000"/>
                </a:solidFill>
              </a:rPr>
              <a:t>tudent_</a:t>
            </a:r>
            <a:r>
              <a:rPr lang="en" sz="1200"/>
              <a:t>id</a:t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r>
              <a:rPr lang="en" sz="1200">
                <a:solidFill>
                  <a:srgbClr val="000000"/>
                </a:solidFill>
              </a:rPr>
              <a:t>ourse_</a:t>
            </a:r>
            <a:r>
              <a:rPr lang="en" sz="1200"/>
              <a:t>id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7310650" y="3580550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course_id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subject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instructor</a:t>
            </a:r>
            <a:endParaRPr sz="1200"/>
          </a:p>
        </p:txBody>
      </p:sp>
      <p:sp>
        <p:nvSpPr>
          <p:cNvPr id="316" name="Google Shape;316;p32"/>
          <p:cNvSpPr/>
          <p:nvPr/>
        </p:nvSpPr>
        <p:spPr>
          <a:xfrm>
            <a:off x="4424499" y="3423283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>
                <a:solidFill>
                  <a:srgbClr val="000000"/>
                </a:solidFill>
              </a:rPr>
              <a:t>tudent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5867572" y="3423283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lang="en" sz="1200">
                <a:solidFill>
                  <a:srgbClr val="000000"/>
                </a:solidFill>
              </a:rPr>
              <a:t>ssessment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7310645" y="3423283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r>
              <a:rPr lang="en" sz="1200">
                <a:solidFill>
                  <a:srgbClr val="000000"/>
                </a:solidFill>
              </a:rPr>
              <a:t>ourse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DB Naming </a:t>
            </a:r>
            <a:r>
              <a:rPr b="1" lang="en"/>
              <a:t>Conventions</a:t>
            </a:r>
            <a:endParaRPr b="1"/>
          </a:p>
        </p:txBody>
      </p:sp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311700" y="1017725"/>
            <a:ext cx="85206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General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Full words</a:t>
            </a:r>
            <a:r>
              <a:rPr lang="en">
                <a:solidFill>
                  <a:schemeClr val="dk1"/>
                </a:solidFill>
              </a:rPr>
              <a:t> not abbreviations/acronyms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No prefixes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Names </a:t>
            </a:r>
            <a:r>
              <a:rPr lang="en">
                <a:solidFill>
                  <a:schemeClr val="dk1"/>
                </a:solidFill>
              </a:rPr>
              <a:t>should </a:t>
            </a:r>
            <a:r>
              <a:rPr b="1" lang="en">
                <a:solidFill>
                  <a:schemeClr val="dk1"/>
                </a:solidFill>
              </a:rPr>
              <a:t>reflect real world purpose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Names </a:t>
            </a:r>
            <a:r>
              <a:rPr lang="en">
                <a:solidFill>
                  <a:schemeClr val="dk1"/>
                </a:solidFill>
              </a:rPr>
              <a:t>should be </a:t>
            </a:r>
            <a:r>
              <a:rPr b="1" lang="en">
                <a:solidFill>
                  <a:schemeClr val="dk1"/>
                </a:solidFill>
              </a:rPr>
              <a:t>lowercase </a:t>
            </a:r>
            <a:r>
              <a:rPr lang="en">
                <a:solidFill>
                  <a:schemeClr val="dk1"/>
                </a:solidFill>
              </a:rPr>
              <a:t>since SQL keywords are UPPERCASE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snake_case</a:t>
            </a:r>
            <a:r>
              <a:rPr lang="en">
                <a:solidFill>
                  <a:schemeClr val="dk1"/>
                </a:solidFill>
              </a:rPr>
              <a:t>: underscore_in_place_of_spaces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Databases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Singular name</a:t>
            </a:r>
            <a:r>
              <a:rPr lang="en">
                <a:solidFill>
                  <a:schemeClr val="dk1"/>
                </a:solidFill>
              </a:rPr>
              <a:t> that summarizes business use of information held inside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Tables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Names should be </a:t>
            </a:r>
            <a:r>
              <a:rPr b="1" lang="en">
                <a:solidFill>
                  <a:schemeClr val="dk1"/>
                </a:solidFill>
              </a:rPr>
              <a:t>nouns</a:t>
            </a:r>
            <a:r>
              <a:rPr lang="en">
                <a:solidFill>
                  <a:schemeClr val="dk1"/>
                </a:solidFill>
              </a:rPr>
              <a:t>, 1 or 2 words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Noun </a:t>
            </a:r>
            <a:r>
              <a:rPr lang="en">
                <a:solidFill>
                  <a:schemeClr val="dk1"/>
                </a:solidFill>
              </a:rPr>
              <a:t>- used to </a:t>
            </a:r>
            <a:r>
              <a:rPr b="1" lang="en">
                <a:solidFill>
                  <a:schemeClr val="dk1"/>
                </a:solidFill>
              </a:rPr>
              <a:t>identify </a:t>
            </a:r>
            <a:r>
              <a:rPr lang="en">
                <a:solidFill>
                  <a:schemeClr val="dk1"/>
                </a:solidFill>
              </a:rPr>
              <a:t>any of </a:t>
            </a:r>
            <a:r>
              <a:rPr b="1" lang="en">
                <a:solidFill>
                  <a:schemeClr val="dk1"/>
                </a:solidFill>
              </a:rPr>
              <a:t>a class of people, places, or things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Table names may be singular OR plural, but be consistent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There are pros and cons to each. Follow the convention already in place. If building your own DBs use what makes most sense in your view of tables. I suggest singular.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Columns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Names should be 1 or 2 words and singular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5" name="Google Shape;325;p33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W2 Summary</a:t>
            </a:r>
            <a:endParaRPr b="1"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Conventions &amp; Keywords</a:t>
            </a:r>
            <a:endParaRPr b="1"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311700" y="11524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SQL Syntax Conventions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Keywords </a:t>
            </a:r>
            <a:r>
              <a:rPr lang="en">
                <a:solidFill>
                  <a:schemeClr val="dk1"/>
                </a:solidFill>
              </a:rPr>
              <a:t>should always be </a:t>
            </a:r>
            <a:r>
              <a:rPr b="1" lang="en">
                <a:solidFill>
                  <a:schemeClr val="dk1"/>
                </a:solidFill>
              </a:rPr>
              <a:t>UPPERCASE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400">
                <a:solidFill>
                  <a:schemeClr val="dk1"/>
                </a:solidFill>
              </a:rPr>
              <a:t>Statements </a:t>
            </a:r>
            <a:r>
              <a:rPr lang="en" sz="1400">
                <a:solidFill>
                  <a:schemeClr val="dk1"/>
                </a:solidFill>
              </a:rPr>
              <a:t>should be terminated with </a:t>
            </a:r>
            <a:r>
              <a:rPr b="1" lang="en" sz="1400">
                <a:solidFill>
                  <a:schemeClr val="dk1"/>
                </a:solidFill>
              </a:rPr>
              <a:t>semicolons;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Keywords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SELECT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DISTINCT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WHERE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CONCAT()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*Reference links next slide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2" name="Google Shape;332;p34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W2 Summary</a:t>
            </a:r>
            <a:endParaRPr b="1"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Links</a:t>
            </a:r>
            <a:endParaRPr b="1"/>
          </a:p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311700" y="1152475"/>
            <a:ext cx="8520600" cy="30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 SQL</a:t>
            </a:r>
            <a:endParaRPr b="1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Intro, Syntax, </a:t>
            </a:r>
            <a:r>
              <a:rPr b="1" lang="en" sz="1400">
                <a:solidFill>
                  <a:srgbClr val="0000FF"/>
                </a:solidFill>
              </a:rPr>
              <a:t>SELECT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rgbClr val="0000FF"/>
                </a:solidFill>
              </a:rPr>
              <a:t>DISTINCT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rgbClr val="0000FF"/>
                </a:solidFill>
              </a:rPr>
              <a:t>WHERE</a:t>
            </a:r>
            <a:endParaRPr b="1" sz="14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W3Schools SQL Keywords</a:t>
            </a:r>
            <a:endParaRPr b="1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</a:rPr>
              <a:t>AS</a:t>
            </a:r>
            <a:r>
              <a:rPr lang="en" sz="1400">
                <a:solidFill>
                  <a:schemeClr val="dk1"/>
                </a:solidFill>
              </a:rPr>
              <a:t> (column alias)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W3Schools MySQL Functions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CONCAT Function </a:t>
            </a:r>
            <a:r>
              <a:rPr lang="en" sz="1400">
                <a:solidFill>
                  <a:schemeClr val="dk1"/>
                </a:solidFill>
              </a:rPr>
              <a:t>(MySQL)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000">
                <a:solidFill>
                  <a:schemeClr val="dk1"/>
                </a:solidFill>
              </a:rPr>
              <a:t>*CONCAT_WS Function, similar but different</a:t>
            </a:r>
            <a:endParaRPr b="1" sz="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Practice - </a:t>
            </a:r>
            <a:r>
              <a:rPr b="1"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 BOLT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SQL Lesson 1: SELECT queries 101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</a:t>
            </a:r>
            <a:r>
              <a:rPr b="1" lang="en"/>
              <a:t>Architecture Diagrams</a:t>
            </a:r>
            <a:endParaRPr b="1"/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3042991"/>
            <a:ext cx="85206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Databases</a:t>
            </a:r>
            <a:r>
              <a:rPr lang="en" sz="1800">
                <a:solidFill>
                  <a:schemeClr val="dk1"/>
                </a:solidFill>
              </a:rPr>
              <a:t> are represented as c</a:t>
            </a:r>
            <a:r>
              <a:rPr lang="en" sz="1800">
                <a:solidFill>
                  <a:schemeClr val="dk1"/>
                </a:solidFill>
              </a:rPr>
              <a:t>ylinders in architecture diagrams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7468658" y="3573298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7158600" y="4458123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24f_graduate_webdev</a:t>
            </a:r>
            <a:endParaRPr b="1" sz="1000"/>
          </a:p>
        </p:txBody>
      </p:sp>
      <p:sp>
        <p:nvSpPr>
          <p:cNvPr id="70" name="Google Shape;70;p15"/>
          <p:cNvSpPr/>
          <p:nvPr/>
        </p:nvSpPr>
        <p:spPr>
          <a:xfrm>
            <a:off x="6332334" y="3933661"/>
            <a:ext cx="618000" cy="505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017725"/>
            <a:ext cx="8520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Table diagrams describe the columns (data fields) of a table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85125" y="1530500"/>
            <a:ext cx="5328900" cy="1393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85124" y="1473303"/>
            <a:ext cx="266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24f_graduate_webdev</a:t>
            </a:r>
            <a:endParaRPr sz="1200"/>
          </a:p>
        </p:txBody>
      </p:sp>
      <p:sp>
        <p:nvSpPr>
          <p:cNvPr id="74" name="Google Shape;74;p15"/>
          <p:cNvSpPr/>
          <p:nvPr/>
        </p:nvSpPr>
        <p:spPr>
          <a:xfrm>
            <a:off x="783450" y="1942725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/>
              <a:t>tudent_</a:t>
            </a:r>
            <a:r>
              <a:rPr lang="en" sz="1200">
                <a:solidFill>
                  <a:schemeClr val="dk1"/>
                </a:solidFill>
              </a:rPr>
              <a:t>id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r>
              <a:rPr lang="en" sz="1200"/>
              <a:t>irst_name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last_name</a:t>
            </a:r>
            <a:endParaRPr sz="1200"/>
          </a:p>
        </p:txBody>
      </p:sp>
      <p:sp>
        <p:nvSpPr>
          <p:cNvPr id="75" name="Google Shape;75;p15"/>
          <p:cNvSpPr/>
          <p:nvPr/>
        </p:nvSpPr>
        <p:spPr>
          <a:xfrm>
            <a:off x="2485600" y="1942784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grade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title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student_id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course_id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4187750" y="1942725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course_id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subject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instructor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783449" y="1785458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>
                <a:solidFill>
                  <a:srgbClr val="000000"/>
                </a:solidFill>
              </a:rPr>
              <a:t>tudent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485597" y="1785458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lang="en" sz="1200">
                <a:solidFill>
                  <a:srgbClr val="000000"/>
                </a:solidFill>
              </a:rPr>
              <a:t>ssessment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187745" y="1785458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r>
              <a:rPr lang="en" sz="1200">
                <a:solidFill>
                  <a:srgbClr val="000000"/>
                </a:solidFill>
              </a:rPr>
              <a:t>ourse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331550" y="1853338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ol1_name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col2_name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col3_name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etc.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7331545" y="1696071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table_name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85125" y="3518550"/>
            <a:ext cx="5328900" cy="1393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85124" y="3461353"/>
            <a:ext cx="266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24f_graduate_webdev</a:t>
            </a:r>
            <a:endParaRPr sz="1200"/>
          </a:p>
        </p:txBody>
      </p:sp>
      <p:sp>
        <p:nvSpPr>
          <p:cNvPr id="84" name="Google Shape;84;p15"/>
          <p:cNvSpPr/>
          <p:nvPr/>
        </p:nvSpPr>
        <p:spPr>
          <a:xfrm>
            <a:off x="783450" y="3930775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student_</a:t>
            </a:r>
            <a:r>
              <a:rPr lang="en" sz="1200">
                <a:solidFill>
                  <a:schemeClr val="dk1"/>
                </a:solidFill>
              </a:rPr>
              <a:t>id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first_name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last_name</a:t>
            </a:r>
            <a:endParaRPr sz="1200"/>
          </a:p>
        </p:txBody>
      </p:sp>
      <p:sp>
        <p:nvSpPr>
          <p:cNvPr id="85" name="Google Shape;85;p15"/>
          <p:cNvSpPr/>
          <p:nvPr/>
        </p:nvSpPr>
        <p:spPr>
          <a:xfrm>
            <a:off x="2485600" y="3930834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grade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title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student_id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course_id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5"/>
          <p:cNvSpPr/>
          <p:nvPr/>
        </p:nvSpPr>
        <p:spPr>
          <a:xfrm>
            <a:off x="4187750" y="3930775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course_id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subject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instructor</a:t>
            </a:r>
            <a:endParaRPr sz="1200"/>
          </a:p>
        </p:txBody>
      </p:sp>
      <p:sp>
        <p:nvSpPr>
          <p:cNvPr id="87" name="Google Shape;87;p15"/>
          <p:cNvSpPr/>
          <p:nvPr/>
        </p:nvSpPr>
        <p:spPr>
          <a:xfrm>
            <a:off x="783449" y="3773508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>
                <a:solidFill>
                  <a:srgbClr val="000000"/>
                </a:solidFill>
              </a:rPr>
              <a:t>tudent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485597" y="3773508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lang="en" sz="1200">
                <a:solidFill>
                  <a:srgbClr val="000000"/>
                </a:solidFill>
              </a:rPr>
              <a:t>ssessment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187745" y="3773508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r>
              <a:rPr lang="en" sz="1200">
                <a:solidFill>
                  <a:srgbClr val="000000"/>
                </a:solidFill>
              </a:rPr>
              <a:t>ourse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311700" y="1017725"/>
            <a:ext cx="67635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Naming conventions</a:t>
            </a:r>
            <a:r>
              <a:rPr lang="en" sz="1800">
                <a:solidFill>
                  <a:schemeClr val="dk1"/>
                </a:solidFill>
              </a:rPr>
              <a:t> are defined by software designers to emphasize </a:t>
            </a:r>
            <a:r>
              <a:rPr b="1" lang="en" sz="1800">
                <a:solidFill>
                  <a:schemeClr val="dk1"/>
                </a:solidFill>
              </a:rPr>
              <a:t>consistency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General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Full words</a:t>
            </a:r>
            <a:r>
              <a:rPr lang="en">
                <a:solidFill>
                  <a:schemeClr val="dk1"/>
                </a:solidFill>
              </a:rPr>
              <a:t> not </a:t>
            </a:r>
            <a:r>
              <a:rPr lang="en">
                <a:solidFill>
                  <a:schemeClr val="dk1"/>
                </a:solidFill>
              </a:rPr>
              <a:t>abbreviations and acronyms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Avoid redundancy, do not prefix names with the name of their parent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Names should be meaningful and self-explanatory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db/table/column name should reflect their real world purpose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Names should be lowercase since SQL keywords are UPPERCASE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snake_case: underscore_in_place_of_spaces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Databases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Singular name that describes information held in db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Tables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Names should be </a:t>
            </a:r>
            <a:r>
              <a:rPr b="1" lang="en">
                <a:solidFill>
                  <a:schemeClr val="dk1"/>
                </a:solidFill>
              </a:rPr>
              <a:t>nouns</a:t>
            </a:r>
            <a:r>
              <a:rPr lang="en">
                <a:solidFill>
                  <a:schemeClr val="dk1"/>
                </a:solidFill>
              </a:rPr>
              <a:t>, 1 or 2 words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Table names may be singular OR plural *</a:t>
            </a:r>
            <a:r>
              <a:rPr b="1" lang="en">
                <a:solidFill>
                  <a:schemeClr val="dk1"/>
                </a:solidFill>
              </a:rPr>
              <a:t>BUT BE CONSISTENT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Columns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Names should be 1 or 2 words and singular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Naming Conventions</a:t>
            </a:r>
            <a:endParaRPr b="1"/>
          </a:p>
        </p:txBody>
      </p:sp>
      <p:sp>
        <p:nvSpPr>
          <p:cNvPr id="96" name="Google Shape;96;p16"/>
          <p:cNvSpPr/>
          <p:nvPr/>
        </p:nvSpPr>
        <p:spPr>
          <a:xfrm>
            <a:off x="7331550" y="1853350"/>
            <a:ext cx="1327800" cy="110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assessment_id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</a:t>
            </a:r>
            <a:r>
              <a:rPr lang="en" sz="1200">
                <a:solidFill>
                  <a:schemeClr val="dk1"/>
                </a:solidFill>
              </a:rPr>
              <a:t>rade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title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due_date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student_id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7331540" y="1696083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assessment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7468658" y="3573298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7158600" y="4458123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24f_graduate_webdev</a:t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11700" y="1017725"/>
            <a:ext cx="85206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Conventions are rules for how to name structures or variables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Conventions are NOT laws, they will not (usually) break software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These are decided by teams to keep clean, consistent, and readable code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For this class follow the conventions from the previous slide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Naming Conventions</a:t>
            </a:r>
            <a:endParaRPr b="1"/>
          </a:p>
        </p:txBody>
      </p:sp>
      <p:sp>
        <p:nvSpPr>
          <p:cNvPr id="106" name="Google Shape;106;p17"/>
          <p:cNvSpPr/>
          <p:nvPr/>
        </p:nvSpPr>
        <p:spPr>
          <a:xfrm>
            <a:off x="6952733" y="3002886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718725" y="3887700"/>
            <a:ext cx="1521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24f_graduate_webdev</a:t>
            </a:r>
            <a:endParaRPr b="1" sz="1000"/>
          </a:p>
        </p:txBody>
      </p:sp>
      <p:sp>
        <p:nvSpPr>
          <p:cNvPr id="108" name="Google Shape;108;p17"/>
          <p:cNvSpPr/>
          <p:nvPr/>
        </p:nvSpPr>
        <p:spPr>
          <a:xfrm>
            <a:off x="903675" y="2919550"/>
            <a:ext cx="5328900" cy="1393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903674" y="2862353"/>
            <a:ext cx="266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24f_graduate_webdev</a:t>
            </a:r>
            <a:endParaRPr b="1" sz="1200"/>
          </a:p>
        </p:txBody>
      </p:sp>
      <p:sp>
        <p:nvSpPr>
          <p:cNvPr id="110" name="Google Shape;110;p17"/>
          <p:cNvSpPr/>
          <p:nvPr/>
        </p:nvSpPr>
        <p:spPr>
          <a:xfrm>
            <a:off x="1202000" y="3331775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student_id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first_name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last_name</a:t>
            </a:r>
            <a:endParaRPr sz="1200"/>
          </a:p>
        </p:txBody>
      </p:sp>
      <p:sp>
        <p:nvSpPr>
          <p:cNvPr id="111" name="Google Shape;111;p17"/>
          <p:cNvSpPr/>
          <p:nvPr/>
        </p:nvSpPr>
        <p:spPr>
          <a:xfrm>
            <a:off x="2904150" y="3331834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r>
              <a:rPr lang="en" sz="1200">
                <a:solidFill>
                  <a:srgbClr val="000000"/>
                </a:solidFill>
              </a:rPr>
              <a:t>rade</a:t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r>
              <a:rPr lang="en" sz="1200">
                <a:solidFill>
                  <a:srgbClr val="000000"/>
                </a:solidFill>
              </a:rPr>
              <a:t>itle</a:t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>
                <a:solidFill>
                  <a:srgbClr val="000000"/>
                </a:solidFill>
              </a:rPr>
              <a:t>tudent_</a:t>
            </a:r>
            <a:r>
              <a:rPr lang="en" sz="1200"/>
              <a:t>id</a:t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r>
              <a:rPr lang="en" sz="1200">
                <a:solidFill>
                  <a:srgbClr val="000000"/>
                </a:solidFill>
              </a:rPr>
              <a:t>ourse_</a:t>
            </a:r>
            <a:r>
              <a:rPr lang="en" sz="1200"/>
              <a:t>id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606300" y="3331775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course_id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subject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instructor</a:t>
            </a:r>
            <a:endParaRPr sz="1200"/>
          </a:p>
        </p:txBody>
      </p:sp>
      <p:sp>
        <p:nvSpPr>
          <p:cNvPr id="113" name="Google Shape;113;p17"/>
          <p:cNvSpPr/>
          <p:nvPr/>
        </p:nvSpPr>
        <p:spPr>
          <a:xfrm>
            <a:off x="1201999" y="3174508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>
                <a:solidFill>
                  <a:srgbClr val="000000"/>
                </a:solidFill>
              </a:rPr>
              <a:t>tudent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904147" y="3174508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lang="en" sz="1200">
                <a:solidFill>
                  <a:srgbClr val="000000"/>
                </a:solidFill>
              </a:rPr>
              <a:t>ssessment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606295" y="3174508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r>
              <a:rPr lang="en" sz="1200">
                <a:solidFill>
                  <a:srgbClr val="000000"/>
                </a:solidFill>
              </a:rPr>
              <a:t>ourse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Setting Up</a:t>
            </a:r>
            <a:endParaRPr b="1"/>
          </a:p>
        </p:txBody>
      </p:sp>
      <p:sp>
        <p:nvSpPr>
          <p:cNvPr id="121" name="Google Shape;121;p18"/>
          <p:cNvSpPr/>
          <p:nvPr/>
        </p:nvSpPr>
        <p:spPr>
          <a:xfrm>
            <a:off x="311700" y="2375100"/>
            <a:ext cx="8455200" cy="26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152475"/>
            <a:ext cx="8520600" cy="13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 to work with DBs we need: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Web Server - </a:t>
            </a:r>
            <a:r>
              <a:rPr b="1" lang="en">
                <a:solidFill>
                  <a:schemeClr val="dk1"/>
                </a:solidFill>
              </a:rPr>
              <a:t>Apache</a:t>
            </a:r>
            <a:r>
              <a:rPr lang="en">
                <a:solidFill>
                  <a:schemeClr val="dk1"/>
                </a:solidFill>
              </a:rPr>
              <a:t> Web Server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DBMS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b="1" lang="en">
                <a:solidFill>
                  <a:schemeClr val="dk1"/>
                </a:solidFill>
              </a:rPr>
              <a:t>MySQL </a:t>
            </a:r>
            <a:r>
              <a:rPr lang="en">
                <a:solidFill>
                  <a:schemeClr val="dk1"/>
                </a:solidFill>
              </a:rPr>
              <a:t>Database Management System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Database - A place to store our data tables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1418850" y="2836975"/>
            <a:ext cx="6306300" cy="184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418905" y="2836986"/>
            <a:ext cx="1983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</a:t>
            </a:r>
            <a:r>
              <a:rPr lang="en"/>
              <a:t>DBMS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11700" y="2371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Apache </a:t>
            </a:r>
            <a:r>
              <a:rPr lang="en">
                <a:solidFill>
                  <a:schemeClr val="dk1"/>
                </a:solidFill>
              </a:rPr>
              <a:t>Web Server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815833" y="3193836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2505775" y="4078661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</a:t>
            </a:r>
            <a:r>
              <a:rPr b="1" lang="en" sz="1000"/>
              <a:t>ome_database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361558" y="3193823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5051500" y="4078648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some_database_too</a:t>
            </a:r>
            <a:endParaRPr b="1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306833" y="1224661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6996775" y="2109486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24f_graduate_webdev</a:t>
            </a:r>
            <a:endParaRPr b="1" sz="1000"/>
          </a:p>
        </p:txBody>
      </p:sp>
      <p:sp>
        <p:nvSpPr>
          <p:cNvPr id="136" name="Google Shape;136;p19"/>
          <p:cNvSpPr/>
          <p:nvPr/>
        </p:nvSpPr>
        <p:spPr>
          <a:xfrm>
            <a:off x="6096397" y="1585036"/>
            <a:ext cx="618000" cy="505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85200" y="1042925"/>
            <a:ext cx="5328900" cy="16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485124" y="1050453"/>
            <a:ext cx="266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24f_graduate_webdev</a:t>
            </a:r>
            <a:endParaRPr b="1" sz="1200"/>
          </a:p>
        </p:txBody>
      </p:sp>
      <p:sp>
        <p:nvSpPr>
          <p:cNvPr id="139" name="Google Shape;139;p19"/>
          <p:cNvSpPr/>
          <p:nvPr/>
        </p:nvSpPr>
        <p:spPr>
          <a:xfrm>
            <a:off x="783450" y="1582150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student_</a:t>
            </a:r>
            <a:r>
              <a:rPr lang="en" sz="1200">
                <a:solidFill>
                  <a:schemeClr val="dk1"/>
                </a:solidFill>
              </a:rPr>
              <a:t>id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first_name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last_name</a:t>
            </a:r>
            <a:endParaRPr sz="1200"/>
          </a:p>
        </p:txBody>
      </p:sp>
      <p:sp>
        <p:nvSpPr>
          <p:cNvPr id="140" name="Google Shape;140;p19"/>
          <p:cNvSpPr/>
          <p:nvPr/>
        </p:nvSpPr>
        <p:spPr>
          <a:xfrm>
            <a:off x="2485600" y="1582209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grade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title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student_id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course_id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1" name="Google Shape;141;p19"/>
          <p:cNvSpPr/>
          <p:nvPr/>
        </p:nvSpPr>
        <p:spPr>
          <a:xfrm>
            <a:off x="4187750" y="1582150"/>
            <a:ext cx="1327800" cy="9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course_id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subject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instructor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783449" y="1424883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>
                <a:solidFill>
                  <a:srgbClr val="000000"/>
                </a:solidFill>
              </a:rPr>
              <a:t>tudent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2485597" y="1424883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lang="en" sz="1200">
                <a:solidFill>
                  <a:srgbClr val="000000"/>
                </a:solidFill>
              </a:rPr>
              <a:t>ssessment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4187745" y="1424883"/>
            <a:ext cx="1327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r>
              <a:rPr lang="en" sz="1200">
                <a:solidFill>
                  <a:srgbClr val="000000"/>
                </a:solidFill>
              </a:rPr>
              <a:t>ourse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DBMS Architecture</a:t>
            </a:r>
            <a:endParaRPr b="1"/>
          </a:p>
        </p:txBody>
      </p:sp>
      <p:sp>
        <p:nvSpPr>
          <p:cNvPr id="146" name="Google Shape;146;p19"/>
          <p:cNvSpPr/>
          <p:nvPr/>
        </p:nvSpPr>
        <p:spPr>
          <a:xfrm>
            <a:off x="485125" y="2878950"/>
            <a:ext cx="8173800" cy="200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1402332" y="3423880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092274" y="4308705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24f_</a:t>
            </a:r>
            <a:r>
              <a:rPr b="1" lang="en" sz="1000"/>
              <a:t>graduate</a:t>
            </a:r>
            <a:r>
              <a:rPr b="1" lang="en" sz="1000"/>
              <a:t>_webdev</a:t>
            </a:r>
            <a:endParaRPr b="1" sz="1000"/>
          </a:p>
        </p:txBody>
      </p:sp>
      <p:sp>
        <p:nvSpPr>
          <p:cNvPr id="149" name="Google Shape;149;p19"/>
          <p:cNvSpPr/>
          <p:nvPr/>
        </p:nvSpPr>
        <p:spPr>
          <a:xfrm>
            <a:off x="3164257" y="3423880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2854199" y="4308705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24f_diploma_culinary</a:t>
            </a:r>
            <a:endParaRPr b="1" sz="1000"/>
          </a:p>
        </p:txBody>
      </p:sp>
      <p:sp>
        <p:nvSpPr>
          <p:cNvPr id="151" name="Google Shape;151;p19"/>
          <p:cNvSpPr txBox="1"/>
          <p:nvPr/>
        </p:nvSpPr>
        <p:spPr>
          <a:xfrm>
            <a:off x="485196" y="2883161"/>
            <a:ext cx="2570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DBMS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926182" y="3423880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4616124" y="4308705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24f_diploma_police</a:t>
            </a:r>
            <a:endParaRPr b="1" sz="1000"/>
          </a:p>
        </p:txBody>
      </p:sp>
      <p:sp>
        <p:nvSpPr>
          <p:cNvPr id="154" name="Google Shape;154;p19"/>
          <p:cNvSpPr/>
          <p:nvPr/>
        </p:nvSpPr>
        <p:spPr>
          <a:xfrm>
            <a:off x="6688107" y="3423880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6378049" y="4308705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24f_graduate_design</a:t>
            </a:r>
            <a:endParaRPr b="1" sz="1000"/>
          </a:p>
        </p:txBody>
      </p:sp>
      <p:sp>
        <p:nvSpPr>
          <p:cNvPr id="156" name="Google Shape;156;p19"/>
          <p:cNvSpPr txBox="1"/>
          <p:nvPr/>
        </p:nvSpPr>
        <p:spPr>
          <a:xfrm>
            <a:off x="317275" y="3009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(Database Management System)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485125" y="1021925"/>
            <a:ext cx="8173800" cy="200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1402332" y="1566855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1092274" y="2451680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24f_graduate_webdev</a:t>
            </a:r>
            <a:endParaRPr b="1" sz="1000"/>
          </a:p>
        </p:txBody>
      </p:sp>
      <p:sp>
        <p:nvSpPr>
          <p:cNvPr id="164" name="Google Shape;164;p20"/>
          <p:cNvSpPr/>
          <p:nvPr/>
        </p:nvSpPr>
        <p:spPr>
          <a:xfrm>
            <a:off x="3164257" y="1566855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2854199" y="2451680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24f_diploma_culinary</a:t>
            </a:r>
            <a:endParaRPr b="1" sz="1000"/>
          </a:p>
        </p:txBody>
      </p:sp>
      <p:sp>
        <p:nvSpPr>
          <p:cNvPr id="166" name="Google Shape;166;p20"/>
          <p:cNvSpPr txBox="1"/>
          <p:nvPr/>
        </p:nvSpPr>
        <p:spPr>
          <a:xfrm>
            <a:off x="485196" y="1026136"/>
            <a:ext cx="2570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DBMS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4926182" y="1566855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616124" y="2451680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24f_diploma_police</a:t>
            </a:r>
            <a:endParaRPr b="1" sz="1000"/>
          </a:p>
        </p:txBody>
      </p:sp>
      <p:sp>
        <p:nvSpPr>
          <p:cNvPr id="169" name="Google Shape;169;p20"/>
          <p:cNvSpPr/>
          <p:nvPr/>
        </p:nvSpPr>
        <p:spPr>
          <a:xfrm>
            <a:off x="6688107" y="1566855"/>
            <a:ext cx="1053600" cy="9198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6378049" y="2451680"/>
            <a:ext cx="167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24f_graduate_design</a:t>
            </a:r>
            <a:endParaRPr b="1" sz="1000"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DBMS Architecture</a:t>
            </a:r>
            <a:endParaRPr b="1"/>
          </a:p>
        </p:txBody>
      </p:sp>
      <p:sp>
        <p:nvSpPr>
          <p:cNvPr id="172" name="Google Shape;172;p20"/>
          <p:cNvSpPr/>
          <p:nvPr/>
        </p:nvSpPr>
        <p:spPr>
          <a:xfrm>
            <a:off x="485126" y="3250050"/>
            <a:ext cx="4042800" cy="164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485125" y="3250075"/>
            <a:ext cx="2425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24f_graduate_webdev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74" name="Google Shape;174;p20"/>
          <p:cNvSpPr/>
          <p:nvPr/>
        </p:nvSpPr>
        <p:spPr>
          <a:xfrm>
            <a:off x="569300" y="3763435"/>
            <a:ext cx="1208700" cy="91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student_id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first_n</a:t>
            </a:r>
            <a:r>
              <a:rPr lang="en" sz="1200">
                <a:solidFill>
                  <a:srgbClr val="000000"/>
                </a:solidFill>
              </a:rPr>
              <a:t>ame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last_name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1902226" y="3763435"/>
            <a:ext cx="1208700" cy="91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grade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title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student_id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course_id</a:t>
            </a:r>
            <a:endParaRPr sz="1200"/>
          </a:p>
        </p:txBody>
      </p:sp>
      <p:sp>
        <p:nvSpPr>
          <p:cNvPr id="176" name="Google Shape;176;p20"/>
          <p:cNvSpPr/>
          <p:nvPr/>
        </p:nvSpPr>
        <p:spPr>
          <a:xfrm>
            <a:off x="3235151" y="3763435"/>
            <a:ext cx="1208700" cy="91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course_id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subject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instructor</a:t>
            </a:r>
            <a:endParaRPr sz="1200"/>
          </a:p>
        </p:txBody>
      </p:sp>
      <p:sp>
        <p:nvSpPr>
          <p:cNvPr id="177" name="Google Shape;177;p20"/>
          <p:cNvSpPr/>
          <p:nvPr/>
        </p:nvSpPr>
        <p:spPr>
          <a:xfrm>
            <a:off x="569308" y="3598190"/>
            <a:ext cx="12087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>
                <a:solidFill>
                  <a:srgbClr val="000000"/>
                </a:solidFill>
              </a:rPr>
              <a:t>tudent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902234" y="3598190"/>
            <a:ext cx="12087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lang="en" sz="1200">
                <a:solidFill>
                  <a:srgbClr val="000000"/>
                </a:solidFill>
              </a:rPr>
              <a:t>ssessments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3235160" y="3598190"/>
            <a:ext cx="12087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r>
              <a:rPr lang="en" sz="1200">
                <a:solidFill>
                  <a:srgbClr val="000000"/>
                </a:solidFill>
              </a:rPr>
              <a:t>ourses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616126" y="3250050"/>
            <a:ext cx="4042800" cy="164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4700299" y="3763435"/>
            <a:ext cx="1208700" cy="91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student_id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first_name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last_name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6033225" y="3763435"/>
            <a:ext cx="1208700" cy="91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grade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title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student_id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course_id</a:t>
            </a:r>
            <a:endParaRPr sz="1200"/>
          </a:p>
        </p:txBody>
      </p:sp>
      <p:sp>
        <p:nvSpPr>
          <p:cNvPr id="183" name="Google Shape;183;p20"/>
          <p:cNvSpPr/>
          <p:nvPr/>
        </p:nvSpPr>
        <p:spPr>
          <a:xfrm>
            <a:off x="7366150" y="3763435"/>
            <a:ext cx="1208700" cy="91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course_id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subject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instructor</a:t>
            </a:r>
            <a:endParaRPr sz="1200"/>
          </a:p>
        </p:txBody>
      </p:sp>
      <p:sp>
        <p:nvSpPr>
          <p:cNvPr id="184" name="Google Shape;184;p20"/>
          <p:cNvSpPr txBox="1"/>
          <p:nvPr/>
        </p:nvSpPr>
        <p:spPr>
          <a:xfrm>
            <a:off x="4616125" y="3250075"/>
            <a:ext cx="2425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24f_diploma_culinary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4700308" y="3598190"/>
            <a:ext cx="12087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student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6033234" y="3598190"/>
            <a:ext cx="12087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lang="en" sz="1200">
                <a:solidFill>
                  <a:srgbClr val="000000"/>
                </a:solidFill>
              </a:rPr>
              <a:t>ssessments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7366160" y="3598190"/>
            <a:ext cx="12087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r>
              <a:rPr lang="en" sz="1200">
                <a:solidFill>
                  <a:srgbClr val="000000"/>
                </a:solidFill>
              </a:rPr>
              <a:t>ourses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88" name="Google Shape;188;p20"/>
          <p:cNvSpPr/>
          <p:nvPr/>
        </p:nvSpPr>
        <p:spPr>
          <a:xfrm rot="5400000">
            <a:off x="2401625" y="1083975"/>
            <a:ext cx="210000" cy="400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0"/>
          <p:cNvCxnSpPr>
            <a:stCxn id="163" idx="2"/>
            <a:endCxn id="188" idx="1"/>
          </p:cNvCxnSpPr>
          <p:nvPr/>
        </p:nvCxnSpPr>
        <p:spPr>
          <a:xfrm flipH="1" rot="-5400000">
            <a:off x="2124424" y="2598080"/>
            <a:ext cx="186900" cy="577500"/>
          </a:xfrm>
          <a:prstGeom prst="bentConnector3">
            <a:avLst>
              <a:gd fmla="val 500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0"/>
          <p:cNvSpPr/>
          <p:nvPr/>
        </p:nvSpPr>
        <p:spPr>
          <a:xfrm rot="5400000">
            <a:off x="6532575" y="1083813"/>
            <a:ext cx="210000" cy="400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0"/>
          <p:cNvCxnSpPr>
            <a:stCxn id="165" idx="2"/>
            <a:endCxn id="190" idx="1"/>
          </p:cNvCxnSpPr>
          <p:nvPr/>
        </p:nvCxnSpPr>
        <p:spPr>
          <a:xfrm flipH="1" rot="-5400000">
            <a:off x="5070899" y="1413530"/>
            <a:ext cx="186900" cy="294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0"/>
          <p:cNvSpPr txBox="1"/>
          <p:nvPr/>
        </p:nvSpPr>
        <p:spPr>
          <a:xfrm>
            <a:off x="317275" y="3009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(Database Management System)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Getting Started with Databases</a:t>
            </a:r>
            <a:endParaRPr b="1"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begin using </a:t>
            </a:r>
            <a:r>
              <a:rPr b="1" lang="en">
                <a:solidFill>
                  <a:schemeClr val="dk1"/>
                </a:solidFill>
              </a:rPr>
              <a:t>databases(DBs)</a:t>
            </a:r>
            <a:r>
              <a:rPr lang="en">
                <a:solidFill>
                  <a:schemeClr val="dk1"/>
                </a:solidFill>
              </a:rPr>
              <a:t> the DBs must exist and be managed somewhere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Database Management Systems (DBMS)</a:t>
            </a:r>
            <a:r>
              <a:rPr lang="en">
                <a:solidFill>
                  <a:schemeClr val="dk1"/>
                </a:solidFill>
              </a:rPr>
              <a:t> are the software that will give databases a home to exist 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DBMS also needs somewhere to exist that place is typically a </a:t>
            </a:r>
            <a:r>
              <a:rPr b="1" lang="en">
                <a:solidFill>
                  <a:schemeClr val="dk1"/>
                </a:solidFill>
              </a:rPr>
              <a:t>web server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="1" lang="en">
                <a:solidFill>
                  <a:schemeClr val="dk1"/>
                </a:solidFill>
              </a:rPr>
              <a:t> Web Server </a:t>
            </a:r>
            <a:r>
              <a:rPr lang="en">
                <a:solidFill>
                  <a:schemeClr val="dk1"/>
                </a:solidFill>
              </a:rPr>
              <a:t>is basically a computer running software, like a DBMS, that can send and receive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