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236ec84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236ec84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4236ec84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4236ec8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4236ec84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4236ec84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4236ec84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4236ec84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4236ec84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4236ec84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4b38cb1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4b38cb1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4b38cb1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4b38cb1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4b38cb1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4b38cb1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4b38cb1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4b38cb1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7d3d88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7d3d88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236ec8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236ec8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236ec84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236ec84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4236ec84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4236ec84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27d3d88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27d3d88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4236ec84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4236ec84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236ec84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236ec84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4236ec84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4236ec84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sum.as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hyperlink" Target="https://www.w3schools.com/sql/sql_sum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count.as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www.w3schools.com/sql/sql_coun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sql_groupby.asp" TargetMode="External"/><Relationship Id="rId4" Type="http://schemas.openxmlformats.org/officeDocument/2006/relationships/hyperlink" Target="https://www.w3schools.com/sql/sql_groupby.asp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mariadb.com/kb/en/library/select/" TargetMode="External"/><Relationship Id="rId7" Type="http://schemas.openxmlformats.org/officeDocument/2006/relationships/hyperlink" Target="https://mariadb.com/kb/en/library/group-by-functions/#function_count" TargetMode="External"/><Relationship Id="rId8" Type="http://schemas.openxmlformats.org/officeDocument/2006/relationships/hyperlink" Target="http://localhost/adminer.php?server=localhost&amp;username=bebis_humber&amp;db=bebis_humber&amp;table=movi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sql_having.asp" TargetMode="External"/><Relationship Id="rId4" Type="http://schemas.openxmlformats.org/officeDocument/2006/relationships/hyperlink" Target="https://www.w3schools.com/sql/sql_having.asp" TargetMode="External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ariadb.com/kb/en/library/select/" TargetMode="External"/><Relationship Id="rId4" Type="http://schemas.openxmlformats.org/officeDocument/2006/relationships/hyperlink" Target="https://mariadb.com/kb/en/library/group-by-functions/#function_count" TargetMode="External"/><Relationship Id="rId5" Type="http://schemas.openxmlformats.org/officeDocument/2006/relationships/hyperlink" Target="https://mariadb.com/kb/en/library/select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sql/sql_aggregate_functions.asp" TargetMode="External"/><Relationship Id="rId4" Type="http://schemas.openxmlformats.org/officeDocument/2006/relationships/hyperlink" Target="https://sqlbolt.com/lesson/select_queries_with_nul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sql/sql_aggregate_functions.asp" TargetMode="External"/><Relationship Id="rId4" Type="http://schemas.openxmlformats.org/officeDocument/2006/relationships/hyperlink" Target="https://www.w3schools.com/sql/sql_aggregate_function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sql/sql_aggregate_functions.asp" TargetMode="External"/><Relationship Id="rId4" Type="http://schemas.openxmlformats.org/officeDocument/2006/relationships/hyperlink" Target="https://www.w3schools.com/sql/sql_aggregate_function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min_max.as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www.w3schools.com/sql/sql_min_max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sql/sql_min_max.as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sql/sql_min_max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avg.as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www.w3schools.com/sql/sql_avg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4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</a:t>
            </a:r>
            <a:r>
              <a:rPr lang="en"/>
              <a:t>Aggregate</a:t>
            </a:r>
            <a:r>
              <a:rPr lang="en"/>
              <a:t>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</a:t>
            </a:r>
            <a:r>
              <a:rPr b="1" lang="en"/>
              <a:t>()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lang="en"/>
              <a:t> Function</a:t>
            </a:r>
            <a:endParaRPr b="1"/>
          </a:p>
        </p:txBody>
      </p:sp>
      <p:sp>
        <p:nvSpPr>
          <p:cNvPr id="219" name="Google Shape;219;p22"/>
          <p:cNvSpPr/>
          <p:nvPr/>
        </p:nvSpPr>
        <p:spPr>
          <a:xfrm>
            <a:off x="1858200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220" name="Google Shape;220;p22"/>
          <p:cNvCxnSpPr>
            <a:stCxn id="219" idx="2"/>
            <a:endCxn id="221" idx="0"/>
          </p:cNvCxnSpPr>
          <p:nvPr/>
        </p:nvCxnSpPr>
        <p:spPr>
          <a:xfrm>
            <a:off x="2568600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/>
          <p:nvPr/>
        </p:nvSpPr>
        <p:spPr>
          <a:xfrm>
            <a:off x="1858273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223" name="Google Shape;223;p22"/>
          <p:cNvCxnSpPr>
            <a:stCxn id="221" idx="2"/>
            <a:endCxn id="222" idx="0"/>
          </p:cNvCxnSpPr>
          <p:nvPr/>
        </p:nvCxnSpPr>
        <p:spPr>
          <a:xfrm>
            <a:off x="2568628" y="3556882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/>
          <p:nvPr/>
        </p:nvSpPr>
        <p:spPr>
          <a:xfrm>
            <a:off x="5864918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SUM</a:t>
            </a:r>
            <a:endParaRPr b="1" sz="1200"/>
          </a:p>
        </p:txBody>
      </p:sp>
      <p:sp>
        <p:nvSpPr>
          <p:cNvPr id="225" name="Google Shape;225;p22"/>
          <p:cNvSpPr/>
          <p:nvPr/>
        </p:nvSpPr>
        <p:spPr>
          <a:xfrm>
            <a:off x="5864991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226" name="Google Shape;226;p22"/>
          <p:cNvSpPr/>
          <p:nvPr/>
        </p:nvSpPr>
        <p:spPr>
          <a:xfrm>
            <a:off x="5864983" y="3156685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 all</a:t>
            </a:r>
            <a:endParaRPr sz="1200"/>
          </a:p>
        </p:txBody>
      </p:sp>
      <p:cxnSp>
        <p:nvCxnSpPr>
          <p:cNvPr id="227" name="Google Shape;227;p22"/>
          <p:cNvCxnSpPr>
            <a:stCxn id="224" idx="2"/>
            <a:endCxn id="226" idx="0"/>
          </p:cNvCxnSpPr>
          <p:nvPr/>
        </p:nvCxnSpPr>
        <p:spPr>
          <a:xfrm>
            <a:off x="6575318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26" idx="2"/>
            <a:endCxn id="225" idx="0"/>
          </p:cNvCxnSpPr>
          <p:nvPr/>
        </p:nvCxnSpPr>
        <p:spPr>
          <a:xfrm>
            <a:off x="6575383" y="355688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/>
          <p:nvPr/>
        </p:nvSpPr>
        <p:spPr>
          <a:xfrm>
            <a:off x="1881888" y="3156682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SUM</a:t>
            </a:r>
            <a:r>
              <a:rPr lang="en" sz="1100"/>
              <a:t>(...)</a:t>
            </a:r>
            <a:endParaRPr sz="1100"/>
          </a:p>
        </p:txBody>
      </p:sp>
      <p:cxnSp>
        <p:nvCxnSpPr>
          <p:cNvPr id="229" name="Google Shape;229;p22"/>
          <p:cNvCxnSpPr>
            <a:stCxn id="221" idx="3"/>
            <a:endCxn id="224" idx="1"/>
          </p:cNvCxnSpPr>
          <p:nvPr/>
        </p:nvCxnSpPr>
        <p:spPr>
          <a:xfrm flipH="1" rot="10800000">
            <a:off x="3255368" y="2800882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25" idx="1"/>
            <a:endCxn id="221" idx="3"/>
          </p:cNvCxnSpPr>
          <p:nvPr/>
        </p:nvCxnSpPr>
        <p:spPr>
          <a:xfrm rot="10800000">
            <a:off x="3255291" y="3356650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231" name="Google Shape;2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06188">
            <a:off x="4222671" y="1843707"/>
            <a:ext cx="576588" cy="17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464100" y="1834353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95237">
            <a:off x="3917933" y="3697305"/>
            <a:ext cx="1217784" cy="45968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311700" y="1017725"/>
            <a:ext cx="8520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800">
                <a:solidFill>
                  <a:schemeClr val="dk1"/>
                </a:solidFill>
              </a:rPr>
              <a:t>()</a:t>
            </a:r>
            <a:r>
              <a:rPr lang="en" sz="1800">
                <a:solidFill>
                  <a:srgbClr val="000000"/>
                </a:solidFill>
              </a:rPr>
              <a:t> returns the </a:t>
            </a:r>
            <a:r>
              <a:rPr lang="en" sz="1800"/>
              <a:t>smallest </a:t>
            </a:r>
            <a:r>
              <a:rPr lang="en" sz="1800">
                <a:solidFill>
                  <a:srgbClr val="000000"/>
                </a:solidFill>
              </a:rPr>
              <a:t>value of the selected column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Example: Find the total runtime of movies combined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11700" y="4119000"/>
            <a:ext cx="8520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https://www.w3schools.com/sql/sql_sum.asp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</a:t>
            </a:r>
            <a:r>
              <a:rPr b="1" lang="en"/>
              <a:t>()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lang="en"/>
              <a:t> Function</a:t>
            </a:r>
            <a:endParaRPr b="1"/>
          </a:p>
        </p:txBody>
      </p:sp>
      <p:sp>
        <p:nvSpPr>
          <p:cNvPr id="242" name="Google Shape;242;p23"/>
          <p:cNvSpPr/>
          <p:nvPr/>
        </p:nvSpPr>
        <p:spPr>
          <a:xfrm>
            <a:off x="4724363" y="2240413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243" name="Google Shape;243;p23"/>
          <p:cNvCxnSpPr>
            <a:stCxn id="242" idx="2"/>
            <a:endCxn id="244" idx="0"/>
          </p:cNvCxnSpPr>
          <p:nvPr/>
        </p:nvCxnSpPr>
        <p:spPr>
          <a:xfrm>
            <a:off x="5434763" y="2496613"/>
            <a:ext cx="0" cy="22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3"/>
          <p:cNvSpPr/>
          <p:nvPr/>
        </p:nvSpPr>
        <p:spPr>
          <a:xfrm>
            <a:off x="4724435" y="3343375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246" name="Google Shape;246;p23"/>
          <p:cNvCxnSpPr>
            <a:stCxn id="244" idx="2"/>
            <a:endCxn id="245" idx="0"/>
          </p:cNvCxnSpPr>
          <p:nvPr/>
        </p:nvCxnSpPr>
        <p:spPr>
          <a:xfrm>
            <a:off x="5434791" y="3120107"/>
            <a:ext cx="0" cy="22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3"/>
          <p:cNvSpPr/>
          <p:nvPr/>
        </p:nvSpPr>
        <p:spPr>
          <a:xfrm>
            <a:off x="7216768" y="2240413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COUNT</a:t>
            </a:r>
            <a:endParaRPr b="1" sz="1200"/>
          </a:p>
        </p:txBody>
      </p:sp>
      <p:sp>
        <p:nvSpPr>
          <p:cNvPr id="248" name="Google Shape;248;p23"/>
          <p:cNvSpPr/>
          <p:nvPr/>
        </p:nvSpPr>
        <p:spPr>
          <a:xfrm>
            <a:off x="7216841" y="3343375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249" name="Google Shape;249;p23"/>
          <p:cNvSpPr/>
          <p:nvPr/>
        </p:nvSpPr>
        <p:spPr>
          <a:xfrm>
            <a:off x="7216833" y="2719910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 rows</a:t>
            </a:r>
            <a:endParaRPr sz="1200"/>
          </a:p>
        </p:txBody>
      </p:sp>
      <p:cxnSp>
        <p:nvCxnSpPr>
          <p:cNvPr id="250" name="Google Shape;250;p23"/>
          <p:cNvCxnSpPr>
            <a:stCxn id="247" idx="2"/>
            <a:endCxn id="249" idx="0"/>
          </p:cNvCxnSpPr>
          <p:nvPr/>
        </p:nvCxnSpPr>
        <p:spPr>
          <a:xfrm>
            <a:off x="7927168" y="2496613"/>
            <a:ext cx="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3"/>
          <p:cNvCxnSpPr>
            <a:stCxn id="249" idx="2"/>
            <a:endCxn id="248" idx="0"/>
          </p:cNvCxnSpPr>
          <p:nvPr/>
        </p:nvCxnSpPr>
        <p:spPr>
          <a:xfrm>
            <a:off x="7927233" y="3120110"/>
            <a:ext cx="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/>
          <p:nvPr/>
        </p:nvSpPr>
        <p:spPr>
          <a:xfrm>
            <a:off x="4748051" y="2719907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COUNT</a:t>
            </a:r>
            <a:r>
              <a:rPr lang="en" sz="1100"/>
              <a:t>(...)</a:t>
            </a:r>
            <a:endParaRPr sz="1100"/>
          </a:p>
        </p:txBody>
      </p:sp>
      <p:cxnSp>
        <p:nvCxnSpPr>
          <p:cNvPr id="252" name="Google Shape;252;p23"/>
          <p:cNvCxnSpPr>
            <a:stCxn id="244" idx="3"/>
            <a:endCxn id="247" idx="1"/>
          </p:cNvCxnSpPr>
          <p:nvPr/>
        </p:nvCxnSpPr>
        <p:spPr>
          <a:xfrm flipH="1" rot="10800000">
            <a:off x="6121531" y="2368607"/>
            <a:ext cx="1095300" cy="55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3"/>
          <p:cNvCxnSpPr>
            <a:stCxn id="248" idx="1"/>
            <a:endCxn id="244" idx="3"/>
          </p:cNvCxnSpPr>
          <p:nvPr/>
        </p:nvCxnSpPr>
        <p:spPr>
          <a:xfrm rot="10800000">
            <a:off x="6121541" y="2920075"/>
            <a:ext cx="1095300" cy="55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54" name="Google Shape;254;p23"/>
          <p:cNvSpPr txBox="1"/>
          <p:nvPr/>
        </p:nvSpPr>
        <p:spPr>
          <a:xfrm>
            <a:off x="464100" y="1834353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11700" y="1017725"/>
            <a:ext cx="8520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800">
                <a:solidFill>
                  <a:schemeClr val="dk1"/>
                </a:solidFill>
              </a:rPr>
              <a:t>()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/>
              <a:t>returns the number of rows that were selected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Example: How many movies are in the database?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00" y="2301150"/>
            <a:ext cx="4011500" cy="1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60756">
            <a:off x="6312631" y="2384433"/>
            <a:ext cx="678695" cy="20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61949">
            <a:off x="6222115" y="3289400"/>
            <a:ext cx="894138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/>
        </p:nvSpPr>
        <p:spPr>
          <a:xfrm>
            <a:off x="311700" y="4119000"/>
            <a:ext cx="8520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https://www.w3schools.com/sql/sql_count.asp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GROUP</a:t>
            </a:r>
            <a:r>
              <a:rPr b="1" lang="en"/>
              <a:t> BY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>
                <a:solidFill>
                  <a:schemeClr val="dk1"/>
                </a:solidFill>
              </a:rPr>
              <a:t> statement groups rows with the same values into summary rows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Count all the movies grouped by their release year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https://www.w3schools.com/sql/sql_groupby.asp</a:t>
            </a:r>
            <a:endParaRPr sz="800"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998" y="1683650"/>
            <a:ext cx="1891625" cy="13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311700" y="3105500"/>
            <a:ext cx="605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800">
                <a:solidFill>
                  <a:schemeClr val="dk1"/>
                </a:solidFill>
              </a:rPr>
              <a:t> can be used with the aggregate functions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group the result-set by one or more columns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6369000" y="3105500"/>
            <a:ext cx="23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800">
                <a:solidFill>
                  <a:schemeClr val="dk1"/>
                </a:solidFill>
              </a:rPr>
              <a:t>(),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800">
                <a:solidFill>
                  <a:schemeClr val="dk1"/>
                </a:solidFill>
              </a:rPr>
              <a:t>(),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1800">
                <a:solidFill>
                  <a:schemeClr val="dk1"/>
                </a:solidFill>
              </a:rPr>
              <a:t>(),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800">
                <a:solidFill>
                  <a:schemeClr val="dk1"/>
                </a:solidFill>
              </a:rPr>
              <a:t>(),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800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878051" y="1912450"/>
            <a:ext cx="4656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</a:t>
            </a:r>
            <a:r>
              <a:rPr b="1" lang="en" sz="1600">
                <a:solidFill>
                  <a:srgbClr val="0000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(movie_id), release_year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movie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311700" y="384440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AGG_FUNCTION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column_2, ...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HAVING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added because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</a:rPr>
              <a:t> cannot be used with aggregate functions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Count all the movies grouped by their release year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https://www.w3schools.com/sql/sql_having.asp</a:t>
            </a:r>
            <a:endParaRPr sz="800"/>
          </a:p>
        </p:txBody>
      </p:sp>
      <p:sp>
        <p:nvSpPr>
          <p:cNvPr id="280" name="Google Shape;280;p25"/>
          <p:cNvSpPr txBox="1"/>
          <p:nvPr/>
        </p:nvSpPr>
        <p:spPr>
          <a:xfrm>
            <a:off x="878051" y="1912450"/>
            <a:ext cx="4656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(movie_id), release_year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release_year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(movie_id)&gt;5;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311700" y="3844400"/>
            <a:ext cx="8520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AGG_FUNCTION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endParaRPr i="1"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column(s)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condition(s)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000" y="1683650"/>
            <a:ext cx="2161881" cy="13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/>
        </p:nvSpPr>
        <p:spPr>
          <a:xfrm>
            <a:off x="1648050" y="1353477"/>
            <a:ext cx="5847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column(s), </a:t>
            </a:r>
            <a:r>
              <a:rPr b="1" i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(column), ...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condition(s)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column(s)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condition(s)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column(s) 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num_limit</a:t>
            </a:r>
            <a:endParaRPr i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OFFSET</a:t>
            </a:r>
            <a:r>
              <a:rPr i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num_offset;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648050" y="1353477"/>
            <a:ext cx="5847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column(s), </a:t>
            </a:r>
            <a:r>
              <a:rPr b="1" i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(column), ...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condition(s)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column(s)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condition(s)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column(s)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num_limit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num_offset;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Syntax</a:t>
            </a:r>
            <a:endParaRPr b="1"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(Week 5)</a:t>
            </a:r>
            <a:endParaRPr b="1"/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Lesson - Multiple Tables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Lab 5 (8%)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Terminology</a:t>
            </a:r>
            <a:endParaRPr b="1"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11700" y="11524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Aggregate Functions 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 function that performs a calculation on a set of values, and returns a single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SQL - </a:t>
            </a:r>
            <a:r>
              <a:rPr b="1" lang="en">
                <a:solidFill>
                  <a:srgbClr val="0000FF"/>
                </a:solidFill>
              </a:rPr>
              <a:t>MAX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rgbClr val="0000FF"/>
                </a:solidFill>
              </a:rPr>
              <a:t> MIN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rgbClr val="0000FF"/>
                </a:solidFill>
              </a:rPr>
              <a:t> AVG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rgbClr val="0000FF"/>
                </a:solidFill>
              </a:rPr>
              <a:t> SUM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rgbClr val="0000FF"/>
                </a:solidFill>
              </a:rPr>
              <a:t> COUNT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W4 Summary</a:t>
            </a:r>
            <a:endParaRPr b="1"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Keywords</a:t>
            </a:r>
            <a:endParaRPr b="1"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1087574" y="1107275"/>
            <a:ext cx="16716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MAX() 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MIN() 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AVG() 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SUM()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COUNT()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GROUP BY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HAVING :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2752725" y="1120325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MAX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2759175" y="2030925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AVG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sz="1800"/>
          </a:p>
        </p:txBody>
      </p:sp>
      <p:sp>
        <p:nvSpPr>
          <p:cNvPr id="311" name="Google Shape;311;p29"/>
          <p:cNvSpPr txBox="1"/>
          <p:nvPr/>
        </p:nvSpPr>
        <p:spPr>
          <a:xfrm>
            <a:off x="2752725" y="1567478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MIN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(release_year)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2759175" y="2507663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SUM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2752725" y="2977150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COUNT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4" name="Google Shape;314;p29"/>
          <p:cNvCxnSpPr/>
          <p:nvPr/>
        </p:nvCxnSpPr>
        <p:spPr>
          <a:xfrm>
            <a:off x="1268125" y="1567475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/>
          <p:nvPr/>
        </p:nvCxnSpPr>
        <p:spPr>
          <a:xfrm>
            <a:off x="1268125" y="2023650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/>
          <p:nvPr/>
        </p:nvCxnSpPr>
        <p:spPr>
          <a:xfrm>
            <a:off x="1268125" y="2499888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9"/>
          <p:cNvCxnSpPr/>
          <p:nvPr/>
        </p:nvCxnSpPr>
        <p:spPr>
          <a:xfrm>
            <a:off x="1268125" y="2984400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9"/>
          <p:cNvSpPr txBox="1"/>
          <p:nvPr/>
        </p:nvSpPr>
        <p:spPr>
          <a:xfrm>
            <a:off x="2752725" y="3446625"/>
            <a:ext cx="47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</a:t>
            </a:r>
            <a:r>
              <a:rPr b="1" lang="en" sz="1800">
                <a:solidFill>
                  <a:srgbClr val="0000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GROUP BY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2752725" y="3916100"/>
            <a:ext cx="53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HAVING COUNT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(movie_id)&gt;</a:t>
            </a:r>
            <a:r>
              <a:rPr lang="en" sz="18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>
            <a:off x="1268125" y="3447863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/>
          <p:nvPr/>
        </p:nvCxnSpPr>
        <p:spPr>
          <a:xfrm>
            <a:off x="1268125" y="3932375"/>
            <a:ext cx="65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9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W4 Summary</a:t>
            </a:r>
            <a:endParaRPr b="1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</a:t>
            </a:r>
            <a:endParaRPr b="1"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311700" y="1152475"/>
            <a:ext cx="852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W3Schools SQL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MIN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AVG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COUNT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GROUP BY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HAVING</a:t>
            </a:r>
            <a:endParaRPr b="1" sz="16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SQL BOLT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8: A short note on NULLs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SQL Lesson 9: Queries with expressions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SQL Lesson 10: Queries with aggregates (Pt. 1)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SQL Lesson 11: Queries with aggregates (Pt. 2)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9" name="Google Shape;329;p30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W4 Summary</a:t>
            </a:r>
            <a:endParaRPr b="1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017725"/>
            <a:ext cx="8385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function is code that performs a </a:t>
            </a:r>
            <a:r>
              <a:rPr b="1" i="1" lang="en" sz="1800">
                <a:solidFill>
                  <a:schemeClr val="dk1"/>
                </a:solidFill>
              </a:rPr>
              <a:t>specific </a:t>
            </a:r>
            <a:r>
              <a:rPr lang="en" sz="1800">
                <a:solidFill>
                  <a:schemeClr val="dk1"/>
                </a:solidFill>
              </a:rPr>
              <a:t>task and that </a:t>
            </a:r>
            <a:r>
              <a:rPr b="1" i="1" lang="en" sz="1800">
                <a:solidFill>
                  <a:schemeClr val="dk1"/>
                </a:solidFill>
              </a:rPr>
              <a:t>can be reused </a:t>
            </a:r>
            <a:r>
              <a:rPr lang="en" sz="1800">
                <a:solidFill>
                  <a:schemeClr val="dk1"/>
                </a:solidFill>
              </a:rPr>
              <a:t>together later in a program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example these are functions you have already used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2170475"/>
            <a:ext cx="4572000" cy="2973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86000" y="27826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prompt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arr.</a:t>
            </a: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arr.</a:t>
            </a: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909550" y="2325475"/>
            <a:ext cx="39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MySQL Function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90950" y="2782600"/>
            <a:ext cx="396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column_2)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093200" y="2325475"/>
            <a:ext cx="23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JavaScript Functions</a:t>
            </a:r>
            <a:endParaRPr baseline="30000"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 Dissected 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0177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Functions…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…are identified &amp; called by their names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…"take in" data (i.e. Inputs)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…complete some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…“return” some data, changed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3077550"/>
            <a:ext cx="3510900" cy="12402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3587954"/>
            <a:ext cx="19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“15”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61450" y="3606213"/>
            <a:ext cx="3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column_1, column_2)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5400000">
            <a:off x="822713" y="3348862"/>
            <a:ext cx="132900" cy="57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31721" y="3263293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>
            <a:off x="1572708" y="3429862"/>
            <a:ext cx="132900" cy="39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81024" y="3254733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132200" y="3721612"/>
            <a:ext cx="393600" cy="1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586752" y="3587962"/>
            <a:ext cx="5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5"/>
          <p:cNvSpPr/>
          <p:nvPr/>
        </p:nvSpPr>
        <p:spPr>
          <a:xfrm rot="5400000">
            <a:off x="2262558" y="3429862"/>
            <a:ext cx="132900" cy="39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170874" y="3254733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932200" y="3569463"/>
            <a:ext cx="2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column_1column_2”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5400000">
            <a:off x="2721175" y="3527813"/>
            <a:ext cx="132900" cy="19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37174" y="3254738"/>
            <a:ext cx="2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 rot="5400000">
            <a:off x="4110450" y="3358111"/>
            <a:ext cx="132900" cy="57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019458" y="3272542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 rot="5400000">
            <a:off x="5469615" y="2829800"/>
            <a:ext cx="132900" cy="161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362" y="3263982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 rot="5400000">
            <a:off x="6739420" y="3439111"/>
            <a:ext cx="132900" cy="39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647736" y="3263982"/>
            <a:ext cx="258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5400000">
            <a:off x="7859716" y="3001338"/>
            <a:ext cx="132900" cy="124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770974" y="3263999"/>
            <a:ext cx="2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617275" y="3739862"/>
            <a:ext cx="393600" cy="1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Flowchart</a:t>
            </a:r>
            <a:endParaRPr b="1"/>
          </a:p>
        </p:txBody>
      </p:sp>
      <p:sp>
        <p:nvSpPr>
          <p:cNvPr id="101" name="Google Shape;101;p16"/>
          <p:cNvSpPr/>
          <p:nvPr/>
        </p:nvSpPr>
        <p:spPr>
          <a:xfrm>
            <a:off x="1478400" y="24020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102" name="Google Shape;102;p16"/>
          <p:cNvCxnSpPr>
            <a:stCxn id="101" idx="2"/>
            <a:endCxn id="103" idx="0"/>
          </p:cNvCxnSpPr>
          <p:nvPr/>
        </p:nvCxnSpPr>
        <p:spPr>
          <a:xfrm>
            <a:off x="2188800" y="2658200"/>
            <a:ext cx="0" cy="6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1478473" y="42838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105" name="Google Shape;105;p16"/>
          <p:cNvCxnSpPr>
            <a:stCxn id="103" idx="2"/>
            <a:endCxn id="104" idx="0"/>
          </p:cNvCxnSpPr>
          <p:nvPr/>
        </p:nvCxnSpPr>
        <p:spPr>
          <a:xfrm>
            <a:off x="2188828" y="3671107"/>
            <a:ext cx="0" cy="6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6244718" y="24020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CONCAT</a:t>
            </a:r>
            <a:endParaRPr b="1" sz="1200"/>
          </a:p>
        </p:txBody>
      </p:sp>
      <p:sp>
        <p:nvSpPr>
          <p:cNvPr id="107" name="Google Shape;107;p16"/>
          <p:cNvSpPr/>
          <p:nvPr/>
        </p:nvSpPr>
        <p:spPr>
          <a:xfrm>
            <a:off x="6244791" y="42838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108" name="Google Shape;108;p16"/>
          <p:cNvSpPr/>
          <p:nvPr/>
        </p:nvSpPr>
        <p:spPr>
          <a:xfrm>
            <a:off x="6244783" y="3270910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Combine data</a:t>
            </a:r>
            <a:endParaRPr sz="1200"/>
          </a:p>
        </p:txBody>
      </p:sp>
      <p:cxnSp>
        <p:nvCxnSpPr>
          <p:cNvPr id="109" name="Google Shape;109;p16"/>
          <p:cNvCxnSpPr>
            <a:stCxn id="106" idx="2"/>
            <a:endCxn id="108" idx="0"/>
          </p:cNvCxnSpPr>
          <p:nvPr/>
        </p:nvCxnSpPr>
        <p:spPr>
          <a:xfrm>
            <a:off x="6955118" y="2658200"/>
            <a:ext cx="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8" idx="2"/>
            <a:endCxn id="107" idx="0"/>
          </p:cNvCxnSpPr>
          <p:nvPr/>
        </p:nvCxnSpPr>
        <p:spPr>
          <a:xfrm>
            <a:off x="6955183" y="3671110"/>
            <a:ext cx="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1502088" y="3270907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CONCAT(...)</a:t>
            </a:r>
            <a:endParaRPr sz="1100"/>
          </a:p>
        </p:txBody>
      </p:sp>
      <p:cxnSp>
        <p:nvCxnSpPr>
          <p:cNvPr id="111" name="Google Shape;111;p16"/>
          <p:cNvCxnSpPr>
            <a:stCxn id="103" idx="3"/>
            <a:endCxn id="106" idx="1"/>
          </p:cNvCxnSpPr>
          <p:nvPr/>
        </p:nvCxnSpPr>
        <p:spPr>
          <a:xfrm flipH="1" rot="10800000">
            <a:off x="2875568" y="2530207"/>
            <a:ext cx="3369300" cy="9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7" idx="1"/>
            <a:endCxn id="103" idx="3"/>
          </p:cNvCxnSpPr>
          <p:nvPr/>
        </p:nvCxnSpPr>
        <p:spPr>
          <a:xfrm rot="10800000">
            <a:off x="2875491" y="3471100"/>
            <a:ext cx="3369300" cy="9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76275" y="1017725"/>
            <a:ext cx="81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 (”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release_year, </a:t>
            </a:r>
            <a:r>
              <a:rPr lang="en" sz="18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“)”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 rot="-952882">
            <a:off x="3321490" y="2691358"/>
            <a:ext cx="2655250" cy="338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(title, </a:t>
            </a:r>
            <a:r>
              <a:rPr lang="en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 (”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release_year, </a:t>
            </a:r>
            <a:r>
              <a:rPr lang="en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“)”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/>
          </a:p>
        </p:txBody>
      </p:sp>
      <p:sp>
        <p:nvSpPr>
          <p:cNvPr id="115" name="Google Shape;115;p16"/>
          <p:cNvSpPr txBox="1"/>
          <p:nvPr/>
        </p:nvSpPr>
        <p:spPr>
          <a:xfrm rot="910063">
            <a:off x="3624415" y="3689244"/>
            <a:ext cx="2000800" cy="338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“Shrek (2001)”</a:t>
            </a:r>
            <a:endParaRPr sz="10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913" y="1653963"/>
            <a:ext cx="4388183" cy="5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11700" y="2904542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Functions…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…are identified &amp; called by their names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…“take in” data (i.e. Inputs)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…complete some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…“return” some data, changed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11700" y="10177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Function </a:t>
            </a:r>
            <a:r>
              <a:rPr lang="en" sz="1800">
                <a:solidFill>
                  <a:schemeClr val="dk1"/>
                </a:solidFill>
              </a:rPr>
              <a:t>- Reusable code that performs a specific task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Aggregate </a:t>
            </a:r>
            <a:r>
              <a:rPr lang="en" sz="1800">
                <a:solidFill>
                  <a:schemeClr val="dk1"/>
                </a:solidFill>
              </a:rPr>
              <a:t>- A whole formed by combining several elements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Aggregate Function </a:t>
            </a:r>
            <a:r>
              <a:rPr lang="en" sz="1800">
                <a:solidFill>
                  <a:schemeClr val="dk1"/>
                </a:solidFill>
              </a:rPr>
              <a:t>- Reusable code that combines several data values to return a single value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Sum data, average data, count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</a:t>
            </a:r>
            <a:r>
              <a:rPr b="1" lang="en"/>
              <a:t>Aggregate </a:t>
            </a:r>
            <a:r>
              <a:rPr b="1" lang="en"/>
              <a:t>Functions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24" name="Google Shape;124;p17"/>
          <p:cNvSpPr/>
          <p:nvPr/>
        </p:nvSpPr>
        <p:spPr>
          <a:xfrm>
            <a:off x="25" y="2826875"/>
            <a:ext cx="9144000" cy="202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11700" y="2904550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Aggregate functions…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…are identified &amp; called by their names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…“take in” data from multiple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…complete some process that condenses the data into a single number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 sz="1800">
                <a:solidFill>
                  <a:schemeClr val="dk1"/>
                </a:solidFill>
              </a:rPr>
              <a:t>…then “returns” the processed single number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https://www.w3schools.com/sql/sql_aggregate_functions.asp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Aggregate Functions</a:t>
            </a:r>
            <a:r>
              <a:rPr b="1"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1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141049" y="1395750"/>
            <a:ext cx="16716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MAX()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MIN()</a:t>
            </a:r>
            <a:r>
              <a:rPr b="1"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AVG</a:t>
            </a:r>
            <a:r>
              <a:rPr b="1" lang="en">
                <a:solidFill>
                  <a:schemeClr val="dk1"/>
                </a:solidFill>
              </a:rPr>
              <a:t>()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SUM</a:t>
            </a:r>
            <a:r>
              <a:rPr b="1" lang="en">
                <a:solidFill>
                  <a:schemeClr val="dk1"/>
                </a:solidFill>
              </a:rPr>
              <a:t>()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COUNT()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806200" y="1408800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812650" y="2319400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AVG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sz="1800"/>
          </a:p>
        </p:txBody>
      </p:sp>
      <p:sp>
        <p:nvSpPr>
          <p:cNvPr id="135" name="Google Shape;135;p18"/>
          <p:cNvSpPr txBox="1"/>
          <p:nvPr/>
        </p:nvSpPr>
        <p:spPr>
          <a:xfrm>
            <a:off x="2806200" y="1855953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MIN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(release_year)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812650" y="2796138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SUM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806200" y="3265625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COUNT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(*)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1530575" y="1855950"/>
            <a:ext cx="6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1530575" y="2312125"/>
            <a:ext cx="6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1530575" y="2788363"/>
            <a:ext cx="6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530575" y="3272875"/>
            <a:ext cx="63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https://www.w3schools.com/sql/sql_aggregate_functions.asp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MAX()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lang="en"/>
              <a:t> </a:t>
            </a:r>
            <a:r>
              <a:rPr b="1" lang="en"/>
              <a:t>Function</a:t>
            </a:r>
            <a:endParaRPr b="1"/>
          </a:p>
        </p:txBody>
      </p:sp>
      <p:sp>
        <p:nvSpPr>
          <p:cNvPr id="148" name="Google Shape;148;p19"/>
          <p:cNvSpPr/>
          <p:nvPr/>
        </p:nvSpPr>
        <p:spPr>
          <a:xfrm>
            <a:off x="1858200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149" name="Google Shape;149;p19"/>
          <p:cNvCxnSpPr>
            <a:stCxn id="148" idx="2"/>
            <a:endCxn id="150" idx="0"/>
          </p:cNvCxnSpPr>
          <p:nvPr/>
        </p:nvCxnSpPr>
        <p:spPr>
          <a:xfrm>
            <a:off x="2568600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/>
          <p:nvPr/>
        </p:nvSpPr>
        <p:spPr>
          <a:xfrm>
            <a:off x="1858273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152" name="Google Shape;152;p19"/>
          <p:cNvCxnSpPr>
            <a:stCxn id="150" idx="2"/>
            <a:endCxn id="151" idx="0"/>
          </p:cNvCxnSpPr>
          <p:nvPr/>
        </p:nvCxnSpPr>
        <p:spPr>
          <a:xfrm>
            <a:off x="2568628" y="3556882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/>
          <p:nvPr/>
        </p:nvSpPr>
        <p:spPr>
          <a:xfrm>
            <a:off x="5864918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MAX</a:t>
            </a:r>
            <a:endParaRPr b="1" sz="1200"/>
          </a:p>
        </p:txBody>
      </p:sp>
      <p:sp>
        <p:nvSpPr>
          <p:cNvPr id="154" name="Google Shape;154;p19"/>
          <p:cNvSpPr/>
          <p:nvPr/>
        </p:nvSpPr>
        <p:spPr>
          <a:xfrm>
            <a:off x="5864991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155" name="Google Shape;155;p19"/>
          <p:cNvSpPr/>
          <p:nvPr/>
        </p:nvSpPr>
        <p:spPr>
          <a:xfrm>
            <a:off x="5864983" y="3156685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Largest</a:t>
            </a:r>
            <a:endParaRPr sz="1200"/>
          </a:p>
        </p:txBody>
      </p:sp>
      <p:cxnSp>
        <p:nvCxnSpPr>
          <p:cNvPr id="156" name="Google Shape;156;p19"/>
          <p:cNvCxnSpPr>
            <a:stCxn id="153" idx="2"/>
            <a:endCxn id="155" idx="0"/>
          </p:cNvCxnSpPr>
          <p:nvPr/>
        </p:nvCxnSpPr>
        <p:spPr>
          <a:xfrm>
            <a:off x="6575318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55" idx="2"/>
            <a:endCxn id="154" idx="0"/>
          </p:cNvCxnSpPr>
          <p:nvPr/>
        </p:nvCxnSpPr>
        <p:spPr>
          <a:xfrm>
            <a:off x="6575383" y="355688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/>
          <p:nvPr/>
        </p:nvSpPr>
        <p:spPr>
          <a:xfrm>
            <a:off x="1881888" y="3156682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MAX</a:t>
            </a:r>
            <a:r>
              <a:rPr lang="en" sz="1100"/>
              <a:t>(...)</a:t>
            </a:r>
            <a:endParaRPr sz="1100"/>
          </a:p>
        </p:txBody>
      </p:sp>
      <p:cxnSp>
        <p:nvCxnSpPr>
          <p:cNvPr id="158" name="Google Shape;158;p19"/>
          <p:cNvCxnSpPr>
            <a:stCxn id="150" idx="3"/>
            <a:endCxn id="153" idx="1"/>
          </p:cNvCxnSpPr>
          <p:nvPr/>
        </p:nvCxnSpPr>
        <p:spPr>
          <a:xfrm flipH="1" rot="10800000">
            <a:off x="3255368" y="2800882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4" idx="1"/>
            <a:endCxn id="150" idx="3"/>
          </p:cNvCxnSpPr>
          <p:nvPr/>
        </p:nvCxnSpPr>
        <p:spPr>
          <a:xfrm rot="10800000">
            <a:off x="3255291" y="3356650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06188">
            <a:off x="4222671" y="1843707"/>
            <a:ext cx="576588" cy="17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464100" y="1834353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MAX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11700" y="1017725"/>
            <a:ext cx="8520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800">
                <a:solidFill>
                  <a:schemeClr val="dk1"/>
                </a:solidFill>
              </a:rPr>
              <a:t>()</a:t>
            </a:r>
            <a:r>
              <a:rPr lang="en" sz="1800">
                <a:solidFill>
                  <a:srgbClr val="000000"/>
                </a:solidFill>
              </a:rPr>
              <a:t> returns the largest value of the selected column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Example: Find the longest running film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">
            <a:off x="7851576" y="445028"/>
            <a:ext cx="980725" cy="2996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11700" y="4119000"/>
            <a:ext cx="8520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1135">
            <a:off x="3898857" y="3674929"/>
            <a:ext cx="1219649" cy="46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https://www.w3schools.com/sql/sql_min_max.asp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</a:t>
            </a:r>
            <a:r>
              <a:rPr b="1" lang="en"/>
              <a:t>()</a:t>
            </a:r>
            <a:r>
              <a:rPr b="1"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b="1" lang="en"/>
              <a:t> Function</a:t>
            </a:r>
            <a:endParaRPr b="1"/>
          </a:p>
        </p:txBody>
      </p:sp>
      <p:sp>
        <p:nvSpPr>
          <p:cNvPr id="172" name="Google Shape;172;p20"/>
          <p:cNvSpPr/>
          <p:nvPr/>
        </p:nvSpPr>
        <p:spPr>
          <a:xfrm>
            <a:off x="1858200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173" name="Google Shape;173;p20"/>
          <p:cNvCxnSpPr>
            <a:stCxn id="172" idx="2"/>
            <a:endCxn id="174" idx="0"/>
          </p:cNvCxnSpPr>
          <p:nvPr/>
        </p:nvCxnSpPr>
        <p:spPr>
          <a:xfrm>
            <a:off x="2568600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/>
          <p:nvPr/>
        </p:nvSpPr>
        <p:spPr>
          <a:xfrm>
            <a:off x="1858273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176" name="Google Shape;176;p20"/>
          <p:cNvCxnSpPr>
            <a:stCxn id="174" idx="2"/>
            <a:endCxn id="175" idx="0"/>
          </p:cNvCxnSpPr>
          <p:nvPr/>
        </p:nvCxnSpPr>
        <p:spPr>
          <a:xfrm>
            <a:off x="2568628" y="3556882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/>
          <p:nvPr/>
        </p:nvSpPr>
        <p:spPr>
          <a:xfrm>
            <a:off x="5864918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MIN</a:t>
            </a:r>
            <a:endParaRPr b="1" sz="1200"/>
          </a:p>
        </p:txBody>
      </p:sp>
      <p:sp>
        <p:nvSpPr>
          <p:cNvPr id="178" name="Google Shape;178;p20"/>
          <p:cNvSpPr/>
          <p:nvPr/>
        </p:nvSpPr>
        <p:spPr>
          <a:xfrm>
            <a:off x="5864991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179" name="Google Shape;179;p20"/>
          <p:cNvSpPr/>
          <p:nvPr/>
        </p:nvSpPr>
        <p:spPr>
          <a:xfrm>
            <a:off x="5864983" y="3156685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Smallest</a:t>
            </a:r>
            <a:endParaRPr sz="1200"/>
          </a:p>
        </p:txBody>
      </p:sp>
      <p:cxnSp>
        <p:nvCxnSpPr>
          <p:cNvPr id="180" name="Google Shape;180;p20"/>
          <p:cNvCxnSpPr>
            <a:stCxn id="177" idx="2"/>
            <a:endCxn id="179" idx="0"/>
          </p:cNvCxnSpPr>
          <p:nvPr/>
        </p:nvCxnSpPr>
        <p:spPr>
          <a:xfrm>
            <a:off x="6575318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79" idx="2"/>
            <a:endCxn id="178" idx="0"/>
          </p:cNvCxnSpPr>
          <p:nvPr/>
        </p:nvCxnSpPr>
        <p:spPr>
          <a:xfrm>
            <a:off x="6575383" y="355688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/>
          <p:nvPr/>
        </p:nvSpPr>
        <p:spPr>
          <a:xfrm>
            <a:off x="1881888" y="3156682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MIN</a:t>
            </a:r>
            <a:r>
              <a:rPr lang="en" sz="1100"/>
              <a:t>(...)</a:t>
            </a:r>
            <a:endParaRPr sz="1100"/>
          </a:p>
        </p:txBody>
      </p:sp>
      <p:cxnSp>
        <p:nvCxnSpPr>
          <p:cNvPr id="182" name="Google Shape;182;p20"/>
          <p:cNvCxnSpPr>
            <a:stCxn id="174" idx="3"/>
            <a:endCxn id="177" idx="1"/>
          </p:cNvCxnSpPr>
          <p:nvPr/>
        </p:nvCxnSpPr>
        <p:spPr>
          <a:xfrm flipH="1" rot="10800000">
            <a:off x="3255368" y="2800882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78" idx="1"/>
            <a:endCxn id="174" idx="3"/>
          </p:cNvCxnSpPr>
          <p:nvPr/>
        </p:nvCxnSpPr>
        <p:spPr>
          <a:xfrm rot="10800000">
            <a:off x="3255291" y="3356650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">
            <a:off x="7851576" y="445028"/>
            <a:ext cx="980725" cy="299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06188">
            <a:off x="4222671" y="1843707"/>
            <a:ext cx="576588" cy="17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464100" y="1834353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71791">
            <a:off x="3907651" y="3677959"/>
            <a:ext cx="1206625" cy="47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311700" y="1017725"/>
            <a:ext cx="8520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1800">
                <a:solidFill>
                  <a:schemeClr val="dk1"/>
                </a:solidFill>
              </a:rPr>
              <a:t>()</a:t>
            </a:r>
            <a:r>
              <a:rPr lang="en" sz="1800">
                <a:solidFill>
                  <a:srgbClr val="000000"/>
                </a:solidFill>
              </a:rPr>
              <a:t> returns the </a:t>
            </a:r>
            <a:r>
              <a:rPr lang="en" sz="1800"/>
              <a:t>smallest </a:t>
            </a:r>
            <a:r>
              <a:rPr lang="en" sz="1800">
                <a:solidFill>
                  <a:srgbClr val="000000"/>
                </a:solidFill>
              </a:rPr>
              <a:t>value of the selected column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Example: Find the shortest running film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11700" y="4119000"/>
            <a:ext cx="8520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https://www.w3schools.com/sql/sql_min_max.asp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AVG</a:t>
            </a:r>
            <a:r>
              <a:rPr b="1" lang="en"/>
              <a:t>()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lang="en"/>
              <a:t> Function</a:t>
            </a:r>
            <a:endParaRPr b="1"/>
          </a:p>
        </p:txBody>
      </p:sp>
      <p:sp>
        <p:nvSpPr>
          <p:cNvPr id="196" name="Google Shape;196;p21"/>
          <p:cNvSpPr/>
          <p:nvPr/>
        </p:nvSpPr>
        <p:spPr>
          <a:xfrm>
            <a:off x="1858200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Start</a:t>
            </a:r>
            <a:endParaRPr b="1" sz="1200"/>
          </a:p>
        </p:txBody>
      </p:sp>
      <p:cxnSp>
        <p:nvCxnSpPr>
          <p:cNvPr id="197" name="Google Shape;197;p21"/>
          <p:cNvCxnSpPr>
            <a:stCxn id="196" idx="2"/>
            <a:endCxn id="198" idx="0"/>
          </p:cNvCxnSpPr>
          <p:nvPr/>
        </p:nvCxnSpPr>
        <p:spPr>
          <a:xfrm>
            <a:off x="2568600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1858273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cxnSp>
        <p:nvCxnSpPr>
          <p:cNvPr id="200" name="Google Shape;200;p21"/>
          <p:cNvCxnSpPr>
            <a:stCxn id="198" idx="2"/>
            <a:endCxn id="199" idx="0"/>
          </p:cNvCxnSpPr>
          <p:nvPr/>
        </p:nvCxnSpPr>
        <p:spPr>
          <a:xfrm>
            <a:off x="2568628" y="3556882"/>
            <a:ext cx="0" cy="22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/>
          <p:nvPr/>
        </p:nvSpPr>
        <p:spPr>
          <a:xfrm>
            <a:off x="5864918" y="267290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AVG</a:t>
            </a:r>
            <a:endParaRPr b="1" sz="1200"/>
          </a:p>
        </p:txBody>
      </p:sp>
      <p:sp>
        <p:nvSpPr>
          <p:cNvPr id="202" name="Google Shape;202;p21"/>
          <p:cNvSpPr/>
          <p:nvPr/>
        </p:nvSpPr>
        <p:spPr>
          <a:xfrm>
            <a:off x="5864991" y="3784450"/>
            <a:ext cx="1420800" cy="256200"/>
          </a:xfrm>
          <a:prstGeom prst="roundRect">
            <a:avLst>
              <a:gd fmla="val 50000" name="adj"/>
            </a:avLst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End</a:t>
            </a:r>
            <a:endParaRPr b="1" sz="1200"/>
          </a:p>
        </p:txBody>
      </p:sp>
      <p:sp>
        <p:nvSpPr>
          <p:cNvPr id="203" name="Google Shape;203;p21"/>
          <p:cNvSpPr/>
          <p:nvPr/>
        </p:nvSpPr>
        <p:spPr>
          <a:xfrm>
            <a:off x="5864983" y="3156685"/>
            <a:ext cx="1420800" cy="4002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average</a:t>
            </a:r>
            <a:endParaRPr sz="1200"/>
          </a:p>
        </p:txBody>
      </p:sp>
      <p:cxnSp>
        <p:nvCxnSpPr>
          <p:cNvPr id="204" name="Google Shape;204;p21"/>
          <p:cNvCxnSpPr>
            <a:stCxn id="201" idx="2"/>
            <a:endCxn id="203" idx="0"/>
          </p:cNvCxnSpPr>
          <p:nvPr/>
        </p:nvCxnSpPr>
        <p:spPr>
          <a:xfrm>
            <a:off x="6575318" y="2929100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>
            <a:stCxn id="203" idx="2"/>
            <a:endCxn id="202" idx="0"/>
          </p:cNvCxnSpPr>
          <p:nvPr/>
        </p:nvCxnSpPr>
        <p:spPr>
          <a:xfrm>
            <a:off x="6575383" y="355688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1"/>
          <p:cNvSpPr/>
          <p:nvPr/>
        </p:nvSpPr>
        <p:spPr>
          <a:xfrm>
            <a:off x="1881888" y="3156682"/>
            <a:ext cx="1373480" cy="400199"/>
          </a:xfrm>
          <a:prstGeom prst="flowChartPredefinedProcess">
            <a:avLst/>
          </a:prstGeom>
          <a:solidFill>
            <a:srgbClr val="9CDCF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AVG</a:t>
            </a:r>
            <a:r>
              <a:rPr lang="en" sz="1100"/>
              <a:t>(...)</a:t>
            </a:r>
            <a:endParaRPr sz="1100"/>
          </a:p>
        </p:txBody>
      </p:sp>
      <p:cxnSp>
        <p:nvCxnSpPr>
          <p:cNvPr id="206" name="Google Shape;206;p21"/>
          <p:cNvCxnSpPr>
            <a:stCxn id="198" idx="3"/>
            <a:endCxn id="201" idx="1"/>
          </p:cNvCxnSpPr>
          <p:nvPr/>
        </p:nvCxnSpPr>
        <p:spPr>
          <a:xfrm flipH="1" rot="10800000">
            <a:off x="3255368" y="2800882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>
            <a:stCxn id="202" idx="1"/>
            <a:endCxn id="198" idx="3"/>
          </p:cNvCxnSpPr>
          <p:nvPr/>
        </p:nvCxnSpPr>
        <p:spPr>
          <a:xfrm rot="10800000">
            <a:off x="3255291" y="3356650"/>
            <a:ext cx="2609700" cy="5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06188">
            <a:off x="4222671" y="1843707"/>
            <a:ext cx="576588" cy="17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464100" y="1834353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(runtime)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11700" y="1017725"/>
            <a:ext cx="85206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800">
                <a:solidFill>
                  <a:schemeClr val="dk1"/>
                </a:solidFill>
              </a:rPr>
              <a:t>()</a:t>
            </a:r>
            <a:r>
              <a:rPr lang="en" sz="1800">
                <a:solidFill>
                  <a:srgbClr val="000000"/>
                </a:solidFill>
              </a:rPr>
              <a:t> returns the </a:t>
            </a:r>
            <a:r>
              <a:rPr lang="en" sz="1800"/>
              <a:t>smallest </a:t>
            </a:r>
            <a:r>
              <a:rPr lang="en" sz="1800">
                <a:solidFill>
                  <a:srgbClr val="000000"/>
                </a:solidFill>
              </a:rPr>
              <a:t>value of the selected column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Example: Find the average runtime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311700" y="4119000"/>
            <a:ext cx="8520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Syntax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6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6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99742">
            <a:off x="3919524" y="3689934"/>
            <a:ext cx="1194252" cy="47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https://www.w3schools.com/sql/sql_avg.asp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