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B997FF-B266-49EE-BCF6-36A6FC87CA2E}">
  <a:tblStyle styleId="{02B997FF-B266-49EE-BCF6-36A6FC87CA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3b9c5749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3b9c5749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3b9c574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3b9c574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b3b9c5749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b3b9c5749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3b9c5749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3b9c5749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b3b9c5749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b3b9c5749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3b9c5749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b3b9c5749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3b9c5749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3b9c5749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b3b9c5749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b3b9c5749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b3b9c5749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b3b9c5749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3b9c5749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3b9c5749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3b9c5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3b9c5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3b9c5749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3b9c5749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3b9c5749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b3b9c5749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b3b9c5749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b3b9c5749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b3b9c5749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b3b9c5749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b3b9c5749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b3b9c5749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b3b9c5749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b3b9c5749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3b9c5749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3b9c5749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b3b9c574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b3b9c574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3b9c574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3b9c574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3b9c574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3b9c574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3b9c574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3b9c574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3b9c57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3b9c57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3b9c574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3b9c574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camp.com/blog/what-is-a-graph-database" TargetMode="External"/><Relationship Id="rId4" Type="http://schemas.openxmlformats.org/officeDocument/2006/relationships/hyperlink" Target="https://www.geeksforgeeks.org/what-is-graph-database/" TargetMode="External"/><Relationship Id="rId5" Type="http://schemas.openxmlformats.org/officeDocument/2006/relationships/hyperlink" Target="https://www.datacamp.com/blog/what-is-a-graph-database" TargetMode="External"/><Relationship Id="rId6" Type="http://schemas.openxmlformats.org/officeDocument/2006/relationships/hyperlink" Target="https://www.geeksforgeeks.org/what-is-graph-database/" TargetMode="External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dis.io/nosql/key-value-databas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imescale.com/blog/time-series-database-an-explainer/" TargetMode="External"/><Relationship Id="rId4" Type="http://schemas.openxmlformats.org/officeDocument/2006/relationships/hyperlink" Target="https://www.timescale.com/blog/time-series-database-an-explainer/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dis.io/nosql/key-value-databases/" TargetMode="External"/><Relationship Id="rId4" Type="http://schemas.openxmlformats.org/officeDocument/2006/relationships/hyperlink" Target="https://redis.io/nosql/key-value-databas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dis.io/nosql/key-value-databases/" TargetMode="External"/><Relationship Id="rId4" Type="http://schemas.openxmlformats.org/officeDocument/2006/relationships/hyperlink" Target="https://redis.io/nosql/key-value-databas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dis.io/nosql/key-value-databases/" TargetMode="External"/><Relationship Id="rId4" Type="http://schemas.openxmlformats.org/officeDocument/2006/relationships/hyperlink" Target="https://redis.io/nosql/key-value-databas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ongodb.com/resources/basics/databases/document-databases" TargetMode="External"/><Relationship Id="rId4" Type="http://schemas.openxmlformats.org/officeDocument/2006/relationships/hyperlink" Target="https://en.wikipedia.org/wiki/Document-oriented_database" TargetMode="External"/><Relationship Id="rId5" Type="http://schemas.openxmlformats.org/officeDocument/2006/relationships/hyperlink" Target="https://www.mongodb.com/resources/basics/databases/document-databases" TargetMode="External"/><Relationship Id="rId6" Type="http://schemas.openxmlformats.org/officeDocument/2006/relationships/hyperlink" Target="https://en.wikipedia.org/wiki/Document-oriented_databa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inybird.co/blog-posts/what-is-a-columnar-database" TargetMode="External"/><Relationship Id="rId4" Type="http://schemas.openxmlformats.org/officeDocument/2006/relationships/hyperlink" Target="https://www.couchbase.com/blog/columnar-store-vs-row-store/" TargetMode="External"/><Relationship Id="rId5" Type="http://schemas.openxmlformats.org/officeDocument/2006/relationships/hyperlink" Target="https://www.tinybird.co/blog-posts/what-is-a-columnar-database" TargetMode="External"/><Relationship Id="rId6" Type="http://schemas.openxmlformats.org/officeDocument/2006/relationships/hyperlink" Target="https://www.couchbase.com/blog/columnar-store-vs-row-stor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13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NoSQL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 of Column-Family Stores</a:t>
            </a:r>
            <a:endParaRPr b="1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17725"/>
            <a:ext cx="8520600" cy="24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Scalability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Ideal for applications that need to scale horizontally across distributed nodes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Efficient Reads and Writes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Queries focus on specific columns within a column family, reducing unnecessary I/O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Flexible Data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Supports sparse data without wasting storage for null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Fault Tolerance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Designed to operate reliably in distributed environments with replication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 Databases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aseline="30000" lang="en"/>
              <a:t> 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2</a:t>
            </a:r>
            <a:endParaRPr b="1" baseline="3000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177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 databases use graph structures for storing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Accomplished by transferring the data into nodes and relationships into edges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45" name="Google Shape;145;p23"/>
          <p:cNvSpPr txBox="1"/>
          <p:nvPr/>
        </p:nvSpPr>
        <p:spPr>
          <a:xfrm>
            <a:off x="6144000" y="471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What is A Graph Database? A Beginner's Guide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What is Graph Database – Introduction</a:t>
            </a:r>
            <a:endParaRPr baseline="30000" sz="8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3175" y="1798025"/>
            <a:ext cx="5139168" cy="30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 of </a:t>
            </a:r>
            <a:r>
              <a:rPr b="1" lang="en"/>
              <a:t>Graph Databases</a:t>
            </a:r>
            <a:endParaRPr b="1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53" name="Google Shape;153;p24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Redis: What is a Key-Value Database?</a:t>
            </a:r>
            <a:endParaRPr sz="8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01772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Efficient Traversals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Optimized for queries involving relationships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Query performance remains fast even as data grows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Explicit Relationships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Relationships are stored directly which avoids</a:t>
            </a:r>
            <a:r>
              <a:rPr lang="en">
                <a:solidFill>
                  <a:schemeClr val="dk1"/>
                </a:solidFill>
              </a:rPr>
              <a:t> costly </a:t>
            </a:r>
            <a:r>
              <a:rPr lang="en">
                <a:solidFill>
                  <a:schemeClr val="dk1"/>
                </a:solidFill>
              </a:rPr>
              <a:t>JOIN operations on large datasets, like with relational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Schema-less</a:t>
            </a:r>
            <a:r>
              <a:rPr lang="en">
                <a:solidFill>
                  <a:schemeClr val="dk1"/>
                </a:solidFill>
              </a:rPr>
              <a:t> / Schema-optional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Nodes and relationships can have any number of properties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Their types or attributes do not need to be defined in advance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Schema-less design allows for easy adaptation to changes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 data structure, providing flexibility to the nodes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Representation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Graphs naturally represent data visually, making them intuitive for certain applications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365350" y="2639075"/>
            <a:ext cx="796500" cy="796500"/>
          </a:xfrm>
          <a:prstGeom prst="ellipse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7831525" y="2639075"/>
            <a:ext cx="796500" cy="796500"/>
          </a:xfrm>
          <a:prstGeom prst="ellipse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cxnSp>
        <p:nvCxnSpPr>
          <p:cNvPr id="157" name="Google Shape;157;p24"/>
          <p:cNvCxnSpPr>
            <a:stCxn id="155" idx="6"/>
            <a:endCxn id="156" idx="2"/>
          </p:cNvCxnSpPr>
          <p:nvPr/>
        </p:nvCxnSpPr>
        <p:spPr>
          <a:xfrm>
            <a:off x="7161850" y="3037325"/>
            <a:ext cx="6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4"/>
          <p:cNvSpPr txBox="1"/>
          <p:nvPr/>
        </p:nvSpPr>
        <p:spPr>
          <a:xfrm>
            <a:off x="7098400" y="2816319"/>
            <a:ext cx="796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Friends with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102550" y="3435575"/>
            <a:ext cx="132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</a:t>
            </a:r>
            <a:r>
              <a:rPr b="1" lang="en" sz="800">
                <a:solidFill>
                  <a:schemeClr val="dk1"/>
                </a:solidFill>
              </a:rPr>
              <a:t>ame: </a:t>
            </a:r>
            <a:r>
              <a:rPr lang="en" sz="800">
                <a:solidFill>
                  <a:schemeClr val="dk1"/>
                </a:solidFill>
              </a:rPr>
              <a:t>“Matt”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phone</a:t>
            </a:r>
            <a:r>
              <a:rPr b="1" lang="en" sz="800">
                <a:solidFill>
                  <a:schemeClr val="dk1"/>
                </a:solidFill>
              </a:rPr>
              <a:t>: </a:t>
            </a:r>
            <a:r>
              <a:rPr lang="en" sz="800">
                <a:solidFill>
                  <a:schemeClr val="dk1"/>
                </a:solidFill>
              </a:rPr>
              <a:t>“555-123-1234”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538275" y="3435575"/>
            <a:ext cx="1383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name: </a:t>
            </a:r>
            <a:r>
              <a:rPr lang="en" sz="800">
                <a:solidFill>
                  <a:schemeClr val="dk1"/>
                </a:solidFill>
              </a:rPr>
              <a:t>“Jane”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phone: </a:t>
            </a:r>
            <a:r>
              <a:rPr lang="en" sz="800">
                <a:solidFill>
                  <a:schemeClr val="dk1"/>
                </a:solidFill>
              </a:rPr>
              <a:t>“555-987-9876”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name: </a:t>
            </a:r>
            <a:r>
              <a:rPr lang="en" sz="800">
                <a:solidFill>
                  <a:schemeClr val="dk1"/>
                </a:solidFill>
              </a:rPr>
              <a:t>“Jane@gmail.com”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Time-Series </a:t>
            </a:r>
            <a:r>
              <a:rPr b="1" lang="en"/>
              <a:t>Databases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017725"/>
            <a:ext cx="8520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database designed to store/retrieve data that are part of a “time series”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Basically a set of data points that are associated with timestamps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timestamps provide critical context of how the data points are 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DBs work by capturing </a:t>
            </a: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set of fixed values along with a set of dynamic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example, the stock market: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ticker is the fixed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stock price is the dynamic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Using the behaviour of the data over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ime we can make predictions about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data moving forward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68" name="Google Shape;168;p25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Time-Series Database: An Explainer</a:t>
            </a:r>
            <a:endParaRPr baseline="30000" sz="8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0" l="0" r="0" t="2018"/>
          <a:stretch/>
        </p:blipFill>
        <p:spPr>
          <a:xfrm>
            <a:off x="4665575" y="2422675"/>
            <a:ext cx="3797199" cy="22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 of </a:t>
            </a:r>
            <a:r>
              <a:rPr b="1" lang="en"/>
              <a:t>Time-Series Databases</a:t>
            </a:r>
            <a:endParaRPr b="1" baseline="300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01772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Time is fundamental, every data point is associated with a timestamp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write throughput as these DBs gather data constantly and quickly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built to optimize for large volumes of sequential writes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 e</a:t>
            </a:r>
            <a:r>
              <a:rPr lang="en">
                <a:solidFill>
                  <a:schemeClr val="dk1"/>
                </a:solidFill>
              </a:rPr>
              <a:t>fficient queries on time range, especially compared to traditional relational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retention and compression is key since time-series data grows quickly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</a:t>
            </a:r>
            <a:r>
              <a:rPr lang="en">
                <a:solidFill>
                  <a:schemeClr val="dk1"/>
                </a:solidFill>
              </a:rPr>
              <a:t>use data retention policies to automatically </a:t>
            </a:r>
            <a:r>
              <a:rPr lang="en">
                <a:solidFill>
                  <a:schemeClr val="dk1"/>
                </a:solidFill>
              </a:rPr>
              <a:t>downsample</a:t>
            </a:r>
            <a:r>
              <a:rPr lang="en">
                <a:solidFill>
                  <a:schemeClr val="dk1"/>
                </a:solidFill>
              </a:rPr>
              <a:t> or aggregate older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example: After 1 year, the stock prices may only save the closing price of a stock instead of the price at each second of the day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Cases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Monitoring &amp; observing software, financial data, tracking renewable energy production, utility metering (water, gas, electricity), environmental monitoring, patient monitoring in hospitals, and other similar cases where time is an important factor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77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					Traditional Relational DBs</a:t>
            </a:r>
            <a:endParaRPr b="1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0" y="1017725"/>
            <a:ext cx="42603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Structured data organized in 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Fixed schema with predefined relationships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Vertical scalability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only 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for applications needing complex relationships/transactions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Performance can degrade with extremely large datasets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017725"/>
            <a:ext cx="42603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Flexible data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schema-less/</a:t>
            </a:r>
            <a:r>
              <a:rPr lang="en">
                <a:solidFill>
                  <a:schemeClr val="dk1"/>
                </a:solidFill>
              </a:rPr>
              <a:t>optional</a:t>
            </a:r>
            <a:r>
              <a:rPr lang="en">
                <a:solidFill>
                  <a:schemeClr val="dk1"/>
                </a:solidFill>
              </a:rPr>
              <a:t> for dynamic data storage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Horizontal </a:t>
            </a:r>
            <a:r>
              <a:rPr lang="en">
                <a:solidFill>
                  <a:schemeClr val="dk1"/>
                </a:solidFill>
              </a:rPr>
              <a:t>scalability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Query languages vary by DB type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for applications needing high scalability and flexibility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Optimized for specific access patterns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7104325" y="1812875"/>
            <a:ext cx="164100" cy="525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rot="5400000">
            <a:off x="3573750" y="1558625"/>
            <a:ext cx="254700" cy="1305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 vs Traditional Relational DBs</a:t>
            </a:r>
            <a:endParaRPr b="1"/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7518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{02B997FF-B266-49EE-BCF6-36A6FC87CA2E}</a:tableStyleId>
              </a:tblPr>
              <a:tblGrid>
                <a:gridCol w="2451275"/>
                <a:gridCol w="2354325"/>
                <a:gridCol w="3005225"/>
              </a:tblGrid>
              <a:tr h="465275">
                <a:tc>
                  <a:txBody>
                    <a:bodyPr/>
                    <a:lstStyle/>
                    <a:p>
                      <a:pPr indent="0" lvl="0" marL="9144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Scenario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Relational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NoSQL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 relationships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(or limited support).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queries (joins)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or not optimized for joins.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Flexible, evolving schema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scalability (horizontal)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(complex to implement).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Large, unstructured datasets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Real-time analytics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(optimized for such use cases).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</a:t>
            </a:r>
            <a:endParaRPr b="1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017725"/>
            <a:ext cx="85206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Database is a catch all for non relational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encompasses many different types of data structures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Key-Value Stores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Document Stores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Column-Family Stores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Graph Databases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Time-Series Databases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Therefore if you ever need to work a NoSQL database be sure to ask: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type of NoSQL database?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technology stack (language, libraries, cloud service) will be used to interact with the database?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is the database being hosted?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MongoDB</a:t>
            </a:r>
            <a:endParaRPr b="1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017725"/>
            <a:ext cx="85206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MongoDB is a document-store NoSQL database, it stores data as JSON-like documents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MongoDB can be hosted locally on your machine or more commonly it is hosted on a </a:t>
            </a:r>
            <a:r>
              <a:rPr lang="en">
                <a:solidFill>
                  <a:schemeClr val="dk1"/>
                </a:solidFill>
              </a:rPr>
              <a:t>cloud</a:t>
            </a:r>
            <a:r>
              <a:rPr lang="en">
                <a:solidFill>
                  <a:schemeClr val="dk1"/>
                </a:solidFill>
              </a:rPr>
              <a:t> service like AWS, GCP, or Microsoft Azure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AWS - Amazon Web Services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GCP - Google Cloud Platform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</a:t>
            </a:r>
            <a:r>
              <a:rPr lang="en">
                <a:solidFill>
                  <a:schemeClr val="dk1"/>
                </a:solidFill>
              </a:rPr>
              <a:t>document</a:t>
            </a:r>
            <a:r>
              <a:rPr lang="en">
                <a:solidFill>
                  <a:schemeClr val="dk1"/>
                </a:solidFill>
              </a:rPr>
              <a:t> store MongoDB </a:t>
            </a:r>
            <a:r>
              <a:rPr lang="en">
                <a:solidFill>
                  <a:schemeClr val="dk1"/>
                </a:solidFill>
              </a:rPr>
              <a:t>allows a flexible schema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MongoDB instance can be accessed in a variety of ways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Through to command line using ‘mongosh’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Using a GUI, either the MongoDB Compass desktop app or the Mongo Atlas Web app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Libraries for many different programming </a:t>
            </a:r>
            <a:r>
              <a:rPr lang="en">
                <a:solidFill>
                  <a:schemeClr val="dk1"/>
                </a:solidFill>
              </a:rPr>
              <a:t>languages, including JavaScript &amp; C#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Connecting </a:t>
            </a:r>
            <a:r>
              <a:rPr b="1" lang="en"/>
              <a:t>to a </a:t>
            </a:r>
            <a:r>
              <a:rPr b="1" lang="en"/>
              <a:t>MongoDB Server</a:t>
            </a:r>
            <a:endParaRPr b="1"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017725"/>
            <a:ext cx="85206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‘mongosh’ and a commandline it is possible to accessa nd interact with databases in a MongoDB instance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connect we need the connection details: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mongosh "mongodb+srv://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http5126lab10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.grhlt.mongodb.net/" --apiVersion 1 --username 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&lt;db_username&gt;</a:t>
            </a:r>
            <a:endParaRPr>
              <a:solidFill>
                <a:schemeClr val="dk1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CE5CD"/>
                </a:highlight>
              </a:rPr>
              <a:t>The cluster being connected to</a:t>
            </a:r>
            <a:endParaRPr>
              <a:solidFill>
                <a:schemeClr val="dk1"/>
              </a:solidFill>
              <a:highlight>
                <a:srgbClr val="FCE5CD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cluster will contain databases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Databases will contain collections (like tables)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Collections will contain documents (the data)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Your username in the database</a:t>
            </a:r>
            <a:endParaRPr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772476" y="2785250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</a:t>
            </a:r>
            <a:endParaRPr b="1"/>
          </a:p>
        </p:txBody>
      </p:sp>
      <p:sp>
        <p:nvSpPr>
          <p:cNvPr id="211" name="Google Shape;211;p31"/>
          <p:cNvSpPr/>
          <p:nvPr/>
        </p:nvSpPr>
        <p:spPr>
          <a:xfrm>
            <a:off x="7802394" y="3355584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endParaRPr b="1"/>
          </a:p>
        </p:txBody>
      </p:sp>
      <p:sp>
        <p:nvSpPr>
          <p:cNvPr id="212" name="Google Shape;212;p31"/>
          <p:cNvSpPr/>
          <p:nvPr/>
        </p:nvSpPr>
        <p:spPr>
          <a:xfrm>
            <a:off x="5742559" y="3355584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endParaRPr b="1"/>
          </a:p>
        </p:txBody>
      </p:sp>
      <p:sp>
        <p:nvSpPr>
          <p:cNvPr id="213" name="Google Shape;213;p31"/>
          <p:cNvSpPr/>
          <p:nvPr/>
        </p:nvSpPr>
        <p:spPr>
          <a:xfrm>
            <a:off x="6257518" y="3979225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Collection</a:t>
            </a:r>
            <a:endParaRPr b="1"/>
          </a:p>
        </p:txBody>
      </p:sp>
      <p:sp>
        <p:nvSpPr>
          <p:cNvPr id="214" name="Google Shape;214;p31"/>
          <p:cNvSpPr/>
          <p:nvPr/>
        </p:nvSpPr>
        <p:spPr>
          <a:xfrm>
            <a:off x="5227600" y="3979225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Collection</a:t>
            </a:r>
            <a:endParaRPr b="1"/>
          </a:p>
        </p:txBody>
      </p:sp>
      <p:sp>
        <p:nvSpPr>
          <p:cNvPr id="215" name="Google Shape;215;p31"/>
          <p:cNvSpPr/>
          <p:nvPr/>
        </p:nvSpPr>
        <p:spPr>
          <a:xfrm>
            <a:off x="7802394" y="3979225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Collection</a:t>
            </a:r>
            <a:endParaRPr b="1"/>
          </a:p>
        </p:txBody>
      </p:sp>
      <p:sp>
        <p:nvSpPr>
          <p:cNvPr id="216" name="Google Shape;216;p31"/>
          <p:cNvSpPr/>
          <p:nvPr/>
        </p:nvSpPr>
        <p:spPr>
          <a:xfrm>
            <a:off x="6257505" y="4602850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Document</a:t>
            </a:r>
            <a:endParaRPr b="1"/>
          </a:p>
        </p:txBody>
      </p:sp>
      <p:sp>
        <p:nvSpPr>
          <p:cNvPr id="217" name="Google Shape;217;p31"/>
          <p:cNvSpPr/>
          <p:nvPr/>
        </p:nvSpPr>
        <p:spPr>
          <a:xfrm>
            <a:off x="5227588" y="4602850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Document</a:t>
            </a:r>
            <a:endParaRPr b="1"/>
          </a:p>
        </p:txBody>
      </p:sp>
      <p:sp>
        <p:nvSpPr>
          <p:cNvPr id="218" name="Google Shape;218;p31"/>
          <p:cNvSpPr/>
          <p:nvPr/>
        </p:nvSpPr>
        <p:spPr>
          <a:xfrm>
            <a:off x="4197688" y="4602850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</a:t>
            </a:r>
            <a:endParaRPr b="1"/>
          </a:p>
        </p:txBody>
      </p:sp>
      <p:cxnSp>
        <p:nvCxnSpPr>
          <p:cNvPr id="219" name="Google Shape;219;p31"/>
          <p:cNvCxnSpPr>
            <a:stCxn id="210" idx="1"/>
            <a:endCxn id="212" idx="0"/>
          </p:cNvCxnSpPr>
          <p:nvPr/>
        </p:nvCxnSpPr>
        <p:spPr>
          <a:xfrm flipH="1">
            <a:off x="6257376" y="2975750"/>
            <a:ext cx="515100" cy="379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210" idx="3"/>
            <a:endCxn id="211" idx="0"/>
          </p:cNvCxnSpPr>
          <p:nvPr/>
        </p:nvCxnSpPr>
        <p:spPr>
          <a:xfrm>
            <a:off x="7802376" y="2975750"/>
            <a:ext cx="515100" cy="379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>
            <a:stCxn id="211" idx="2"/>
            <a:endCxn id="215" idx="0"/>
          </p:cNvCxnSpPr>
          <p:nvPr/>
        </p:nvCxnSpPr>
        <p:spPr>
          <a:xfrm flipH="1" rot="-5400000">
            <a:off x="8196294" y="3857634"/>
            <a:ext cx="2427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2" idx="2"/>
            <a:endCxn id="213" idx="0"/>
          </p:cNvCxnSpPr>
          <p:nvPr/>
        </p:nvCxnSpPr>
        <p:spPr>
          <a:xfrm flipH="1" rot="-5400000">
            <a:off x="6393709" y="3600384"/>
            <a:ext cx="242700" cy="5151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>
            <a:stCxn id="212" idx="2"/>
            <a:endCxn id="214" idx="0"/>
          </p:cNvCxnSpPr>
          <p:nvPr/>
        </p:nvCxnSpPr>
        <p:spPr>
          <a:xfrm rot="5400000">
            <a:off x="5878609" y="3600384"/>
            <a:ext cx="242700" cy="5151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stCxn id="214" idx="2"/>
            <a:endCxn id="217" idx="0"/>
          </p:cNvCxnSpPr>
          <p:nvPr/>
        </p:nvCxnSpPr>
        <p:spPr>
          <a:xfrm flipH="1" rot="-5400000">
            <a:off x="5621500" y="4481275"/>
            <a:ext cx="2427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>
            <a:stCxn id="214" idx="2"/>
            <a:endCxn id="216" idx="0"/>
          </p:cNvCxnSpPr>
          <p:nvPr/>
        </p:nvCxnSpPr>
        <p:spPr>
          <a:xfrm flipH="1" rot="-5400000">
            <a:off x="6136150" y="3966625"/>
            <a:ext cx="242700" cy="1029900"/>
          </a:xfrm>
          <a:prstGeom prst="bentConnector3">
            <a:avLst>
              <a:gd fmla="val 3515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>
            <a:stCxn id="214" idx="2"/>
            <a:endCxn id="218" idx="0"/>
          </p:cNvCxnSpPr>
          <p:nvPr/>
        </p:nvCxnSpPr>
        <p:spPr>
          <a:xfrm rot="5400000">
            <a:off x="5106250" y="3966625"/>
            <a:ext cx="242700" cy="1029900"/>
          </a:xfrm>
          <a:prstGeom prst="bentConnector3">
            <a:avLst>
              <a:gd fmla="val 3515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1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</a:t>
            </a: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stands for "not only SQL"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NoSQL database is a database that stores data in a non-tabular format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databases handle unstructured, semi-structured, or structured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Unlike relational databases (SQL), NoSQL dbs provide a variety of data models that suit different types of applications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databases are flexible, easy to develop, and horizontally scalable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are often used for applications that require high availability, reliability, large scale, and frequent data changes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NoSQL databases will use the SQL programming language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will use alternative query languages to interact with their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 some will use APIs to interact with their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a Database</a:t>
            </a:r>
            <a:endParaRPr b="1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017725"/>
            <a:ext cx="85206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we need to select the DB we want to interact with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 lab10_db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DB does not exist, this command also creates it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Inserting Documents</a:t>
            </a:r>
            <a:endParaRPr b="1"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017725"/>
            <a:ext cx="85206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</a:t>
            </a:r>
            <a:r>
              <a:rPr lang="en">
                <a:solidFill>
                  <a:schemeClr val="dk1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 data we can use JavaScript in the command line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.insertOne({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title: "The Matrix",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genre: ["Action", "Sci-Fi"],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release_date: new Date("1999-03-31"),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runtime_minutes: 136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collection</a:t>
            </a:r>
            <a:r>
              <a:rPr lang="en">
                <a:solidFill>
                  <a:schemeClr val="dk1"/>
                </a:solidFill>
              </a:rPr>
              <a:t> does not exist, this command also creates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7514701" y="2011375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http5126lab10</a:t>
            </a:r>
            <a:endParaRPr sz="1200"/>
          </a:p>
        </p:txBody>
      </p:sp>
      <p:sp>
        <p:nvSpPr>
          <p:cNvPr id="242" name="Google Shape;242;p33"/>
          <p:cNvSpPr/>
          <p:nvPr/>
        </p:nvSpPr>
        <p:spPr>
          <a:xfrm>
            <a:off x="7514394" y="2635034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lab10_db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514394" y="3258675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movie</a:t>
            </a:r>
            <a:endParaRPr>
              <a:highlight>
                <a:srgbClr val="F4CCCC"/>
              </a:highlight>
            </a:endParaRPr>
          </a:p>
        </p:txBody>
      </p:sp>
      <p:cxnSp>
        <p:nvCxnSpPr>
          <p:cNvPr id="244" name="Google Shape;244;p33"/>
          <p:cNvCxnSpPr>
            <a:stCxn id="241" idx="2"/>
            <a:endCxn id="242" idx="0"/>
          </p:cNvCxnSpPr>
          <p:nvPr/>
        </p:nvCxnSpPr>
        <p:spPr>
          <a:xfrm flipH="1" rot="-5400000">
            <a:off x="7908601" y="2513425"/>
            <a:ext cx="2427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3"/>
          <p:cNvCxnSpPr>
            <a:stCxn id="242" idx="2"/>
            <a:endCxn id="243" idx="0"/>
          </p:cNvCxnSpPr>
          <p:nvPr/>
        </p:nvCxnSpPr>
        <p:spPr>
          <a:xfrm flipH="1" rot="-5400000">
            <a:off x="7908294" y="3137084"/>
            <a:ext cx="2427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6484194" y="2635034"/>
            <a:ext cx="1029900" cy="3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Database:</a:t>
            </a:r>
            <a:endParaRPr b="1"/>
          </a:p>
        </p:txBody>
      </p:sp>
      <p:sp>
        <p:nvSpPr>
          <p:cNvPr id="248" name="Google Shape;248;p33"/>
          <p:cNvSpPr/>
          <p:nvPr/>
        </p:nvSpPr>
        <p:spPr>
          <a:xfrm>
            <a:off x="6484194" y="3258675"/>
            <a:ext cx="1029900" cy="3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Collection:</a:t>
            </a:r>
            <a:endParaRPr b="1"/>
          </a:p>
        </p:txBody>
      </p:sp>
      <p:sp>
        <p:nvSpPr>
          <p:cNvPr id="249" name="Google Shape;249;p33"/>
          <p:cNvSpPr/>
          <p:nvPr/>
        </p:nvSpPr>
        <p:spPr>
          <a:xfrm>
            <a:off x="6398400" y="3951000"/>
            <a:ext cx="1115700" cy="3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</a:t>
            </a:r>
            <a:r>
              <a:rPr b="1" lang="en"/>
              <a:t>:</a:t>
            </a:r>
            <a:endParaRPr b="1"/>
          </a:p>
        </p:txBody>
      </p:sp>
      <p:sp>
        <p:nvSpPr>
          <p:cNvPr id="250" name="Google Shape;250;p33"/>
          <p:cNvSpPr/>
          <p:nvPr/>
        </p:nvSpPr>
        <p:spPr>
          <a:xfrm>
            <a:off x="7514994" y="3951000"/>
            <a:ext cx="1029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 Matrix }</a:t>
            </a:r>
            <a:endParaRPr/>
          </a:p>
        </p:txBody>
      </p:sp>
      <p:cxnSp>
        <p:nvCxnSpPr>
          <p:cNvPr id="251" name="Google Shape;251;p33"/>
          <p:cNvCxnSpPr>
            <a:stCxn id="243" idx="2"/>
            <a:endCxn id="250" idx="0"/>
          </p:cNvCxnSpPr>
          <p:nvPr/>
        </p:nvCxnSpPr>
        <p:spPr>
          <a:xfrm flipH="1" rot="-5400000">
            <a:off x="7873944" y="3795075"/>
            <a:ext cx="3114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Inserting Documents</a:t>
            </a:r>
            <a:endParaRPr b="1"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017725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insert multiple documents in 1 command we use insertMany()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db.movie.insertMany({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title: "The Matrix",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title: "Shrek",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4755925" y="1645525"/>
            <a:ext cx="3966000" cy="31779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lab10_db</a:t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843975" y="1965600"/>
            <a:ext cx="3789900" cy="2783700"/>
          </a:xfrm>
          <a:prstGeom prst="rect">
            <a:avLst/>
          </a:prstGeom>
          <a:solidFill>
            <a:srgbClr val="E8D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4977625" y="2310624"/>
            <a:ext cx="3522600" cy="110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"The Matrix",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4977625" y="3532354"/>
            <a:ext cx="3522600" cy="110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"Shrek",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</a:t>
            </a:r>
            <a:r>
              <a:rPr b="1" lang="en"/>
              <a:t> Documents</a:t>
            </a:r>
            <a:endParaRPr b="1"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0177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select data we use find()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db.movie.find();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also filter </a:t>
            </a: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db.movie.find(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{ "title": "The Matrix" }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the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query filter</a:t>
            </a:r>
            <a:r>
              <a:rPr lang="en">
                <a:solidFill>
                  <a:schemeClr val="dk1"/>
                </a:solidFill>
              </a:rPr>
              <a:t>, it is used to refine our searches like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Documents</a:t>
            </a:r>
            <a:endParaRPr b="1"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01772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select data we use find()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 db.movie.find();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also filter data with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query filter</a:t>
            </a:r>
            <a:r>
              <a:rPr lang="en">
                <a:solidFill>
                  <a:schemeClr val="dk1"/>
                </a:solidFill>
              </a:rPr>
              <a:t>, it is used to filter based on data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db.movie.find(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{ "title": "The Matrix" }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select just </a:t>
            </a:r>
            <a:r>
              <a:rPr lang="en">
                <a:solidFill>
                  <a:schemeClr val="dk1"/>
                </a:solidFill>
              </a:rPr>
              <a:t>parts of a document with the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projection section</a:t>
            </a:r>
            <a:endParaRPr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 indicates that we should include the field, 0 indicates exclusion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db.movie.find(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{ "title": "The Matrix" }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{ "genre": 1 }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Deleting</a:t>
            </a:r>
            <a:r>
              <a:rPr b="1" lang="en"/>
              <a:t> Documents</a:t>
            </a:r>
            <a:endParaRPr b="1"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017725"/>
            <a:ext cx="85206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delete all documents using deleteMany();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db.movie.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deleteMany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({});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with selecting, we can delete </a:t>
            </a:r>
            <a:r>
              <a:rPr lang="en">
                <a:solidFill>
                  <a:schemeClr val="dk1"/>
                </a:solidFill>
              </a:rPr>
              <a:t>with the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query filter</a:t>
            </a:r>
            <a:endParaRPr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deletes all movies matching the title</a:t>
            </a:r>
            <a:endParaRPr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db.movie.deleteMany(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{ "title": "The Matrix" }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Alternatively there is a deleteOne() function to ensure we only delete 1 doc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 exit the command like press ctrl+C twice, or type .exit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11700" y="262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13 / MongoDB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NoSQL Databases</a:t>
            </a:r>
            <a:endParaRPr b="1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554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{02B997FF-B266-49EE-BCF6-36A6FC87CA2E}</a:tableStyleId>
              </a:tblPr>
              <a:tblGrid>
                <a:gridCol w="1482950"/>
                <a:gridCol w="1897625"/>
                <a:gridCol w="2688500"/>
                <a:gridCol w="21641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Uses SQL/SQL-Like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Uses Other Query Language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Query Language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42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Key-Value Stores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DynamoDB (PartiQL)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Redis, Riak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Memcached, LevelDB, RocksDB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Document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Stores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BigQuery, CosmosDB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MongoDB (MQL), CouchDB, RavenDB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45700" marB="45700" marR="91425" marL="91425" anchor="ctr">
                    <a:solidFill>
                      <a:srgbClr val="F0F0F0"/>
                    </a:solidFill>
                  </a:tcPr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Column-Family Stores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Cassandra (CQL)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HBase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Graph Databases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OrientDB, ArangoDB (AQL)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Neo4j (Cypher)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Titan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EFEF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Time-Series Databases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Prometheus (PromQL), InfluxQL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InfluxDB (older versions)</a:t>
                      </a:r>
                      <a:endParaRPr sz="1200"/>
                    </a:p>
                  </a:txBody>
                  <a:tcPr marT="45700" marB="45700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455400" y="423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{02B997FF-B266-49EE-BCF6-36A6FC87CA2E}</a:tableStyleId>
              </a:tblPr>
              <a:tblGrid>
                <a:gridCol w="1482950"/>
                <a:gridCol w="1897625"/>
                <a:gridCol w="2688500"/>
                <a:gridCol w="2164125"/>
              </a:tblGrid>
              <a:tr h="42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Relational Databases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MySQL, SQL Server</a:t>
                      </a:r>
                      <a:endParaRPr b="1" sz="1200"/>
                    </a:p>
                  </a:txBody>
                  <a:tcPr marT="45700" marB="45700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45700" marB="45700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45700" marB="45700" marR="91425" marL="91425" anchor="ctr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Key-Value </a:t>
            </a:r>
            <a:r>
              <a:rPr b="1" lang="en"/>
              <a:t>Stores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Stores data as key-value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key is a </a:t>
            </a:r>
            <a:r>
              <a:rPr lang="en">
                <a:solidFill>
                  <a:schemeClr val="dk1"/>
                </a:solidFill>
              </a:rPr>
              <a:t>unique </a:t>
            </a:r>
            <a:r>
              <a:rPr lang="en">
                <a:solidFill>
                  <a:schemeClr val="dk1"/>
                </a:solidFill>
              </a:rPr>
              <a:t>string and the value is an arbitrary data field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value can be stored as an integer, a string, JSON, or an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Key-value stores have no query language but provide ways to add/remove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Typically the vendor, like AWS (Amazon Web Services), provides tools to access/insert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Just a straightforward option for data storage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76" name="Google Shape;76;p16"/>
          <p:cNvSpPr txBox="1"/>
          <p:nvPr/>
        </p:nvSpPr>
        <p:spPr>
          <a:xfrm>
            <a:off x="3396600" y="1803675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3396600" y="2203875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3396600" y="2604075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</a:t>
            </a:r>
            <a:endParaRPr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396600" y="3004275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</a:t>
            </a:r>
            <a:endParaRPr b="1"/>
          </a:p>
        </p:txBody>
      </p:sp>
      <p:sp>
        <p:nvSpPr>
          <p:cNvPr id="80" name="Google Shape;80;p16"/>
          <p:cNvSpPr txBox="1"/>
          <p:nvPr/>
        </p:nvSpPr>
        <p:spPr>
          <a:xfrm>
            <a:off x="2020200" y="1772925"/>
            <a:ext cx="1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key</a:t>
            </a:r>
            <a:endParaRPr b="1"/>
          </a:p>
        </p:txBody>
      </p:sp>
      <p:sp>
        <p:nvSpPr>
          <p:cNvPr id="81" name="Google Shape;81;p16"/>
          <p:cNvSpPr txBox="1"/>
          <p:nvPr/>
        </p:nvSpPr>
        <p:spPr>
          <a:xfrm>
            <a:off x="4530670" y="1772925"/>
            <a:ext cx="19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value</a:t>
            </a:r>
            <a:endParaRPr b="1"/>
          </a:p>
        </p:txBody>
      </p:sp>
      <p:sp>
        <p:nvSpPr>
          <p:cNvPr id="82" name="Google Shape;82;p16"/>
          <p:cNvSpPr txBox="1"/>
          <p:nvPr/>
        </p:nvSpPr>
        <p:spPr>
          <a:xfrm>
            <a:off x="2020200" y="2173125"/>
            <a:ext cx="1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"phone</a:t>
            </a:r>
            <a:r>
              <a:rPr lang="en" sz="1800">
                <a:solidFill>
                  <a:schemeClr val="dk1"/>
                </a:solidFill>
              </a:rPr>
              <a:t>"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533475" y="2173125"/>
            <a:ext cx="19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"(416) 675-3111"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020200" y="2573325"/>
            <a:ext cx="1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"binary"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4533475" y="2573325"/>
            <a:ext cx="19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1000111010101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20200" y="2973525"/>
            <a:ext cx="1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"address"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4017596" y="2973525"/>
            <a:ext cx="310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 street: </a:t>
            </a:r>
            <a:r>
              <a:rPr lang="en" sz="1500">
                <a:solidFill>
                  <a:schemeClr val="dk1"/>
                </a:solidFill>
              </a:rPr>
              <a:t>"Finch", city: "Etobicoke" }</a:t>
            </a:r>
            <a:endParaRPr b="1" sz="1100"/>
          </a:p>
        </p:txBody>
      </p:sp>
      <p:sp>
        <p:nvSpPr>
          <p:cNvPr id="88" name="Google Shape;88;p16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Redis: What is a Key-Value Database?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to use a Key-Value Database</a:t>
            </a:r>
            <a:r>
              <a:rPr b="1"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17725"/>
            <a:ext cx="8520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Handling Large Volume of Small and Continuous Reads and Writes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Suitable when handling a large volume of small and continuous reads and writes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Storing Basic Information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caching frequently accessed data in a key-value store, allows for faster data retrieval, leading to improved application performance and responsiveness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Applications with Infrequent Updates and Simple Queries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to prioritize simplicity and high-performance data access, </a:t>
            </a:r>
            <a:r>
              <a:rPr lang="en">
                <a:solidFill>
                  <a:schemeClr val="dk1"/>
                </a:solidFill>
              </a:rPr>
              <a:t>achieving</a:t>
            </a:r>
            <a:r>
              <a:rPr lang="en">
                <a:solidFill>
                  <a:schemeClr val="dk1"/>
                </a:solidFill>
              </a:rPr>
              <a:t> quick lookups and modifications without complex queries or extensive manipulation (like Relational DBs)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Key-Value Databases for Volatile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Volatile Data is temporary, typically stored in RAM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for apps that need fast data retrieval, like when training AI models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96" name="Google Shape;96;p17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Redis: What is a Key-Value Database?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 for Key-Value Databases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017725"/>
            <a:ext cx="85206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Session Management on a Large Scale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for managing session data in applications that require handling a large number of concurrent users like…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Managing Player Sessions in Massive Multiplayer Online Games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Massive Multiplayer Online Games (MMOGs) require real-time management of a large number of simultaneous player sessions, quick data interactions are very useful for this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Cache to Accelerate Application Responses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Caching frequently accessed data in a key-value store, allows for faster data retrieval, leading to improved application performance and responsiveness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Storing Personal Data on Specific Users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be used to store user profile information, user preferences, or other user-specific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simple key-value model allow for quick and efficient access to large volumes of user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Recommendations and Personalized Lists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That user data can be used to personalize product recommendations and lists quickly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04" name="Google Shape;104;p18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Redis: What is a Key-Value Database?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 Stores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2</a:t>
            </a:r>
            <a:endParaRPr b="1"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17725"/>
            <a:ext cx="8520600" cy="16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Designed for storing, retrieving, and managing document-oriented information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known as </a:t>
            </a:r>
            <a:r>
              <a:rPr i="1" lang="en">
                <a:solidFill>
                  <a:schemeClr val="dk1"/>
                </a:solidFill>
              </a:rPr>
              <a:t>semi-structured data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are also considered Key-Value stores but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some differences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Documents in a document store are roughly equivalent to an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example this is a document encoded in JSON: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144000" y="4835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What is a Document Database?</a:t>
            </a:r>
            <a:endParaRPr baseline="30000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2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Wikipedia: Document-oriented database</a:t>
            </a:r>
            <a:endParaRPr sz="800"/>
          </a:p>
        </p:txBody>
      </p:sp>
      <p:sp>
        <p:nvSpPr>
          <p:cNvPr id="113" name="Google Shape;113;p19"/>
          <p:cNvSpPr txBox="1"/>
          <p:nvPr/>
        </p:nvSpPr>
        <p:spPr>
          <a:xfrm>
            <a:off x="5754225" y="2310975"/>
            <a:ext cx="3389700" cy="2493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"firstName"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"lastName"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"Doe"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"address"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"Home"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"street1"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"40 Bay St."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"city"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"Etobicoke"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"province"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"ON"</a:t>
            </a:r>
            <a:endParaRPr sz="1000">
              <a:solidFill>
                <a:srgbClr val="CE9178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"hobby"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"hockey"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"phone"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"Cell"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00">
                <a:solidFill>
                  <a:srgbClr val="9CDCFE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"number"</a:t>
            </a: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"(555)-123-4567"</a:t>
            </a:r>
            <a:endParaRPr sz="1000">
              <a:solidFill>
                <a:srgbClr val="CE9178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highlight>
                  <a:srgbClr val="1F1F1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2621525"/>
            <a:ext cx="53967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traditional Key-Value store only allows querying of the key to get the entire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 stores allow for sub-querying of the document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Allowing for more refined CRUD </a:t>
            </a:r>
            <a:r>
              <a:rPr lang="en">
                <a:solidFill>
                  <a:schemeClr val="dk1"/>
                </a:solidFill>
              </a:rPr>
              <a:t>functionality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Ex: search(_source: ["address.province"]);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Column-Family Stores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2</a:t>
            </a:r>
            <a:endParaRPr b="1" baseline="300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17725"/>
            <a:ext cx="85206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Organizes data in columns instead of rows, grouped into column families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Column-Family databases are great for data analytics as scan fewer rows and process less data than row-oriented databases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Meaning they are best when needing to access only data in single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the flip side they are generally not optimized for frequent single-row updates or deletes, or searching for all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data across multiple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Column-Family databases support 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44000" y="471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are columnar databases?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Row-Storage vs. Column-Storage</a:t>
            </a:r>
            <a:endParaRPr baseline="30000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 of </a:t>
            </a:r>
            <a:r>
              <a:rPr b="1" lang="en"/>
              <a:t>Column-Family Stores</a:t>
            </a:r>
            <a:endParaRPr b="1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017725"/>
            <a:ext cx="85206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Column Families, they are essentially a container for multiple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A user_profile column family may include columns name, email, age, and address.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are considered dynamic columns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because a row can have different columns used within the same column family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Useful for storing sparse data, where some fields are irrelevant for certain rows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single row can store thousands or millions of columns (Wide Rows)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Making column families ideal for time-series data or other cases where data grows horizontally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this looks like a relational table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it stores the data internally as a column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family, optimized for distributed reads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writes of columns.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5250900" y="35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{02B997FF-B266-49EE-BCF6-36A6FC87CA2E}</a:tableStyleId>
              </a:tblPr>
              <a:tblGrid>
                <a:gridCol w="600075"/>
                <a:gridCol w="723900"/>
                <a:gridCol w="1209675"/>
                <a:gridCol w="304800"/>
                <a:gridCol w="742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address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alice@example.com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 Main 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bob@example.com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NULL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Charlie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NULL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456 Elm 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98250"/>
            <a:ext cx="8520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Types of NoSQL Databases</a:t>
            </a:r>
            <a:endParaRPr sz="13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