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oboto Mon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8E2AAD-0791-4052-A05A-7060623FFF02}">
  <a:tblStyle styleId="{8C8E2AAD-0791-4052-A05A-7060623FFF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8.xml"/><Relationship Id="rId36" Type="http://schemas.openxmlformats.org/officeDocument/2006/relationships/font" Target="fonts/RobotoMon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ac0c5726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ac0c5726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94b7ffe6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94b7ffe6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ac0c5726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8ac0c5726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ac0c5726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8ac0c5726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94b7ffe6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894b7ffe6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894b7ffe6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894b7ffe6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8ac0c5726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8ac0c5726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894b7ffe6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894b7ffe6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894b7ffe6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894b7ffe6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894b7ffe6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894b7ffe6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94b7ffe6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94b7ffe6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01d294db8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01d294db8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8ac0c5726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8ac0c5726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8ac0c5726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8ac0c5726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8ac0c5726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8ac0c5726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0208ce58d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0208ce58d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ff892e86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ff892e86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894b7ffe68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894b7ffe68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8af9c63589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8af9c63589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8ac0c5726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8ac0c5726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208ce58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208ce58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208ce58d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208ce58d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f892e860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f892e860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ac0c57266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ac0c57266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94b7ffe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94b7ffe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f892e860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f892e860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94b7ffe6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894b7ffe6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w3schools.com/sql/sql_or.asp" TargetMode="External"/><Relationship Id="rId4" Type="http://schemas.openxmlformats.org/officeDocument/2006/relationships/hyperlink" Target="https://www.w3schools.com/sql/sql_or.asp" TargetMode="External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3schools.com/sql/sql_not.asp" TargetMode="External"/><Relationship Id="rId4" Type="http://schemas.openxmlformats.org/officeDocument/2006/relationships/hyperlink" Target="https://www.w3schools.com/sql/sql_not.as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w3schools.com/sql/sql_or.asp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schools.com/sql/sql_and.asp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w3schools.com/sql/sql_like.asp" TargetMode="External"/><Relationship Id="rId4" Type="http://schemas.openxmlformats.org/officeDocument/2006/relationships/hyperlink" Target="https://www.w3schools.com/sql/sql_like.asp" TargetMode="External"/><Relationship Id="rId5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w3schools.com/sql/sql_between.asp" TargetMode="External"/><Relationship Id="rId4" Type="http://schemas.openxmlformats.org/officeDocument/2006/relationships/image" Target="../media/image6.png"/><Relationship Id="rId5" Type="http://schemas.openxmlformats.org/officeDocument/2006/relationships/hyperlink" Target="https://www.w3schools.com/sql/sql_between.asp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w3schools.com/sql/sql_in.asp" TargetMode="External"/><Relationship Id="rId4" Type="http://schemas.openxmlformats.org/officeDocument/2006/relationships/hyperlink" Target="https://www.w3schools.com/sql/sql_in.asp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w3schools.com/sql/sql_orderby.asp" TargetMode="External"/><Relationship Id="rId4" Type="http://schemas.openxmlformats.org/officeDocument/2006/relationships/hyperlink" Target="https://www.w3schools.com/sql/sql_orderby.asp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w3schools.com/sql/sql_orderby.asp" TargetMode="External"/><Relationship Id="rId4" Type="http://schemas.openxmlformats.org/officeDocument/2006/relationships/hyperlink" Target="https://www.w3schools.com/sql/sql_orderby.asp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w3schools.com/sql/sql_null_values.asp" TargetMode="External"/><Relationship Id="rId4" Type="http://schemas.openxmlformats.org/officeDocument/2006/relationships/hyperlink" Target="https://www.w3schools.com/sql/sql_null_values.asp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w3schools.com/sql/sql_null_values.asp" TargetMode="External"/><Relationship Id="rId4" Type="http://schemas.openxmlformats.org/officeDocument/2006/relationships/hyperlink" Target="https://www.w3schools.com/sql/sql_null_values.asp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w3schools.com/sql/sql_null_values.asp" TargetMode="External"/><Relationship Id="rId4" Type="http://schemas.openxmlformats.org/officeDocument/2006/relationships/hyperlink" Target="https://www.w3schools.com/sql/sql_null_values.asp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w3schools.com/sql/sql_and.asp" TargetMode="External"/><Relationship Id="rId4" Type="http://schemas.openxmlformats.org/officeDocument/2006/relationships/hyperlink" Target="https://sqlbolt.com/lesson/select_queries_introduc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w3schools.com/sql/sql_ref_limit.asp" TargetMode="External"/><Relationship Id="rId4" Type="http://schemas.openxmlformats.org/officeDocument/2006/relationships/hyperlink" Target="https://www.w3schools.com/sql/sql_ref_limit.asp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guru99.com/limit.html" TargetMode="External"/><Relationship Id="rId4" Type="http://schemas.openxmlformats.org/officeDocument/2006/relationships/hyperlink" Target="https://www.guru99.com/limit.html" TargetMode="External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w3schools.com/sql/sql_operators.asp#:~:text=SQL%20Logical%20Operators" TargetMode="External"/><Relationship Id="rId4" Type="http://schemas.openxmlformats.org/officeDocument/2006/relationships/hyperlink" Target="https://www.w3schools.com/sql/sql_operators.asp#:~:text=SQL%20Logical%20Operator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sql/sql_operators.asp#:~:text=SQL%20Logical%20Operators" TargetMode="External"/><Relationship Id="rId4" Type="http://schemas.openxmlformats.org/officeDocument/2006/relationships/hyperlink" Target="https://www.w3schools.com/sql/sql_operators.asp#:~:text=SQL%20Logical%20Operator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w3schools.com/sql/sql_operators.asp#:~:text=SQL%20Logical%20Operators" TargetMode="External"/><Relationship Id="rId4" Type="http://schemas.openxmlformats.org/officeDocument/2006/relationships/hyperlink" Target="https://www.w3schools.com/sql/sql_operators.asp#:~:text=SQL%20Logical%20Operator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3schools.com/sql/sql_and.asp" TargetMode="External"/><Relationship Id="rId4" Type="http://schemas.openxmlformats.org/officeDocument/2006/relationships/hyperlink" Target="https://www.w3schools.com/sql/sql_and.asp" TargetMode="External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Week 3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1152475"/>
            <a:ext cx="8520600" cy="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 </a:t>
            </a:r>
            <a:r>
              <a:rPr lang="en">
                <a:solidFill>
                  <a:schemeClr val="dk1"/>
                </a:solidFill>
              </a:rPr>
              <a:t>operator is used to filter records based on more than 1 condition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Example: Return all Animation movies, but also comedy movies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150" name="Google Shape;150;p22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</a:rPr>
              <a:t>1</a:t>
            </a:r>
            <a:r>
              <a:rPr baseline="30000" lang="en" sz="800">
                <a:solidFill>
                  <a:schemeClr val="dk1"/>
                </a:solidFill>
              </a:rPr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https://www.w3schools.com/sql/sql_or.asp</a:t>
            </a:r>
            <a:endParaRPr sz="800"/>
          </a:p>
        </p:txBody>
      </p:sp>
      <p:sp>
        <p:nvSpPr>
          <p:cNvPr id="151" name="Google Shape;151;p22"/>
          <p:cNvSpPr txBox="1"/>
          <p:nvPr/>
        </p:nvSpPr>
        <p:spPr>
          <a:xfrm>
            <a:off x="464100" y="1834353"/>
            <a:ext cx="85206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genre=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'Animation'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genre=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'Comedy'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4825" y="1952871"/>
            <a:ext cx="3007800" cy="8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/>
        </p:nvSpPr>
        <p:spPr>
          <a:xfrm>
            <a:off x="311700" y="3222650"/>
            <a:ext cx="8520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column_1, column_2, ...</a:t>
            </a:r>
            <a:endParaRPr i="1"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table_name</a:t>
            </a:r>
            <a:endParaRPr i="1"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&lt;condition_1&gt;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OR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&lt;condition_2&gt;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152475"/>
            <a:ext cx="8520600" cy="3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NOT </a:t>
            </a:r>
            <a:r>
              <a:rPr lang="en">
                <a:solidFill>
                  <a:schemeClr val="dk1"/>
                </a:solidFill>
              </a:rPr>
              <a:t>will give the opposite(or negative) result of the comparison it acts 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NOT </a:t>
            </a:r>
            <a:r>
              <a:rPr lang="en">
                <a:solidFill>
                  <a:schemeClr val="dk1"/>
                </a:solidFill>
              </a:rPr>
              <a:t>can be used to exclude rows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Example: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https://www.w3schools.com/sql/sql_not.asp</a:t>
            </a:r>
            <a:endParaRPr sz="800"/>
          </a:p>
        </p:txBody>
      </p:sp>
      <p:sp>
        <p:nvSpPr>
          <p:cNvPr id="161" name="Google Shape;161;p23"/>
          <p:cNvSpPr txBox="1"/>
          <p:nvPr/>
        </p:nvSpPr>
        <p:spPr>
          <a:xfrm>
            <a:off x="464100" y="1626575"/>
            <a:ext cx="8520600" cy="13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movie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genre&lt;&gt;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'Animation'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	Is the same as</a:t>
            </a:r>
            <a:endParaRPr sz="16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movie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genre=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'Animation'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464100" y="3739300"/>
            <a:ext cx="85206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NOT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(genre=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'Animation'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genre=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'Comedy'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/>
        </p:nvSpPr>
        <p:spPr>
          <a:xfrm>
            <a:off x="464100" y="1834353"/>
            <a:ext cx="85206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NOT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(genre=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'Animation'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genre=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'Comedy'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8" name="Google Shape;16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 NOT</a:t>
            </a:r>
            <a:endParaRPr b="1" baseline="30000"/>
          </a:p>
        </p:txBody>
      </p:sp>
      <p:sp>
        <p:nvSpPr>
          <p:cNvPr id="169" name="Google Shape;169;p24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</a:rPr>
              <a:t>1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https://www.w3schools.com/sql/sql_or.asp</a:t>
            </a:r>
            <a:endParaRPr sz="800"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311700" y="1152475"/>
            <a:ext cx="8520600" cy="8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">
                <a:solidFill>
                  <a:schemeClr val="dk1"/>
                </a:solidFill>
              </a:rPr>
              <a:t> with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chemeClr val="dk1"/>
                </a:solidFill>
              </a:rPr>
              <a:t> used to with exclude rows based on more than 1 condition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Using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">
                <a:solidFill>
                  <a:schemeClr val="dk1"/>
                </a:solidFill>
              </a:rPr>
              <a:t> to get the opposite: Return all movies that are </a:t>
            </a:r>
            <a:r>
              <a:rPr b="1" lang="en">
                <a:solidFill>
                  <a:schemeClr val="dk1"/>
                </a:solidFill>
              </a:rPr>
              <a:t>NOT </a:t>
            </a:r>
            <a:r>
              <a:rPr lang="en">
                <a:solidFill>
                  <a:schemeClr val="dk1"/>
                </a:solidFill>
              </a:rPr>
              <a:t>Animation or Comedy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311700" y="2934825"/>
            <a:ext cx="8520600" cy="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">
                <a:solidFill>
                  <a:schemeClr val="dk1"/>
                </a:solidFill>
              </a:rPr>
              <a:t> will be applied to all statements inside the brackets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Without brackets the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">
                <a:solidFill>
                  <a:schemeClr val="dk1"/>
                </a:solidFill>
              </a:rPr>
              <a:t> is only applied to the first comparison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464100" y="3707703"/>
            <a:ext cx="85206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NOT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genre=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'Animation'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genre=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'Comedy'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6220" y="3778975"/>
            <a:ext cx="2972649" cy="10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6227" y="1972950"/>
            <a:ext cx="2972650" cy="839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AND NOT</a:t>
            </a:r>
            <a:endParaRPr b="1" baseline="30000"/>
          </a:p>
        </p:txBody>
      </p:sp>
      <p:sp>
        <p:nvSpPr>
          <p:cNvPr id="180" name="Google Shape;180;p25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aseline="30000" lang="en" sz="800">
                <a:solidFill>
                  <a:schemeClr val="dk1"/>
                </a:solidFill>
              </a:rPr>
              <a:t>1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lang="en" sz="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https://www.w3schools.com/sql/sql_and.asp</a:t>
            </a:r>
            <a:endParaRPr sz="800"/>
          </a:p>
        </p:txBody>
      </p:sp>
      <p:sp>
        <p:nvSpPr>
          <p:cNvPr id="181" name="Google Shape;181;p25"/>
          <p:cNvSpPr txBox="1"/>
          <p:nvPr/>
        </p:nvSpPr>
        <p:spPr>
          <a:xfrm>
            <a:off x="464100" y="1834351"/>
            <a:ext cx="85206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b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release_year&lt;</a:t>
            </a:r>
            <a:r>
              <a:rPr lang="en" sz="165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2005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AND NOT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genre=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'Animation'</a:t>
            </a:r>
            <a:r>
              <a:rPr b="1"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311700" y="1152475"/>
            <a:ext cx="8520600" cy="8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">
                <a:solidFill>
                  <a:schemeClr val="dk1"/>
                </a:solidFill>
              </a:rPr>
              <a:t> can be used without brackets to apply to only the first condition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Return all movies that are were </a:t>
            </a:r>
            <a:r>
              <a:rPr lang="en">
                <a:solidFill>
                  <a:schemeClr val="dk1"/>
                </a:solidFill>
              </a:rPr>
              <a:t>released</a:t>
            </a:r>
            <a:r>
              <a:rPr lang="en">
                <a:solidFill>
                  <a:schemeClr val="dk1"/>
                </a:solidFill>
              </a:rPr>
              <a:t> before 2005, but not </a:t>
            </a:r>
            <a:r>
              <a:rPr lang="en">
                <a:solidFill>
                  <a:schemeClr val="dk1"/>
                </a:solidFill>
              </a:rPr>
              <a:t>animation</a:t>
            </a:r>
            <a:r>
              <a:rPr lang="en">
                <a:solidFill>
                  <a:schemeClr val="dk1"/>
                </a:solidFill>
              </a:rPr>
              <a:t> films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9388" y="2819050"/>
            <a:ext cx="492522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311700" y="2741806"/>
            <a:ext cx="85206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400">
                <a:solidFill>
                  <a:schemeClr val="dk1"/>
                </a:solidFill>
              </a:rPr>
              <a:t>Example: Return all Action movies, movies released before 2000, also movies with runtime under 100</a:t>
            </a:r>
            <a:endParaRPr b="1" i="1" sz="1400">
              <a:solidFill>
                <a:schemeClr val="dk1"/>
              </a:solidFill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311700" y="2962611"/>
            <a:ext cx="85206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genre=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'Action'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release_year&lt;</a:t>
            </a:r>
            <a:r>
              <a:rPr lang="en" sz="165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2000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runtime&lt;</a:t>
            </a:r>
            <a:r>
              <a:rPr lang="en" sz="165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0" name="Google Shape;19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Multiple AND/OR</a:t>
            </a:r>
            <a:endParaRPr b="1"/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311700" y="1017725"/>
            <a:ext cx="8520600" cy="15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Queries can contain one or many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>
                <a:solidFill>
                  <a:schemeClr val="dk1"/>
                </a:solidFill>
              </a:rPr>
              <a:t>/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chemeClr val="dk1"/>
                </a:solidFill>
              </a:rPr>
              <a:t> operators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Queries </a:t>
            </a:r>
            <a:r>
              <a:rPr lang="en">
                <a:solidFill>
                  <a:schemeClr val="dk1"/>
                </a:solidFill>
              </a:rPr>
              <a:t>can chain together to check multiple conditions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311700" y="1991933"/>
            <a:ext cx="85206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genre=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'Animation'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release_year=</a:t>
            </a:r>
            <a:r>
              <a:rPr lang="en" sz="165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2001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runtime&gt;</a:t>
            </a:r>
            <a:r>
              <a:rPr lang="en" sz="165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311700" y="177826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Example: Return all Animation movies released in 2001 and a runtime over 100 minutes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311700" y="3798827"/>
            <a:ext cx="85206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400">
                <a:solidFill>
                  <a:schemeClr val="dk1"/>
                </a:solidFill>
              </a:rPr>
              <a:t>Example: Return all Drama movies, Action movies, released before 2010</a:t>
            </a:r>
            <a:endParaRPr b="1" i="1" sz="1400">
              <a:solidFill>
                <a:schemeClr val="dk1"/>
              </a:solidFill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311700" y="4019632"/>
            <a:ext cx="85206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(g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enre=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'Drama'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genre=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'Action'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release_year&lt;</a:t>
            </a:r>
            <a:r>
              <a:rPr lang="en" sz="165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2010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Logical Operators / Truth Tables</a:t>
            </a:r>
            <a:endParaRPr b="1"/>
          </a:p>
        </p:txBody>
      </p:sp>
      <p:graphicFrame>
        <p:nvGraphicFramePr>
          <p:cNvPr id="201" name="Google Shape;201;p27"/>
          <p:cNvGraphicFramePr/>
          <p:nvPr/>
        </p:nvGraphicFramePr>
        <p:xfrm>
          <a:off x="582625" y="212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{8C8E2AAD-0791-4052-A05A-7060623FFF02}</a:tableStyleId>
              </a:tblPr>
              <a:tblGrid>
                <a:gridCol w="1063100"/>
                <a:gridCol w="10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!P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2" name="Google Shape;202;p27"/>
          <p:cNvGraphicFramePr/>
          <p:nvPr/>
        </p:nvGraphicFramePr>
        <p:xfrm>
          <a:off x="2972575" y="211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{8C8E2AAD-0791-4052-A05A-7060623FFF02}</a:tableStyleId>
              </a:tblPr>
              <a:tblGrid>
                <a:gridCol w="920325"/>
                <a:gridCol w="857325"/>
                <a:gridCol w="983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Q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 AND Q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550">
                        <a:solidFill>
                          <a:srgbClr val="3C78D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550">
                        <a:solidFill>
                          <a:srgbClr val="3C78D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550">
                        <a:solidFill>
                          <a:srgbClr val="3C78D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 sz="1550">
                        <a:solidFill>
                          <a:srgbClr val="3C78D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 sz="1550">
                        <a:solidFill>
                          <a:srgbClr val="3C78D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550">
                        <a:solidFill>
                          <a:srgbClr val="3C78D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 sz="1550">
                        <a:solidFill>
                          <a:srgbClr val="3C78D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 sz="1550">
                        <a:solidFill>
                          <a:srgbClr val="3C78D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3" name="Google Shape;203;p27"/>
          <p:cNvGraphicFramePr/>
          <p:nvPr/>
        </p:nvGraphicFramePr>
        <p:xfrm>
          <a:off x="5997300" y="211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{8C8E2AAD-0791-4052-A05A-7060623FFF02}</a:tableStyleId>
              </a:tblPr>
              <a:tblGrid>
                <a:gridCol w="920325"/>
                <a:gridCol w="920325"/>
                <a:gridCol w="920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Q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 OR Q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550">
                        <a:solidFill>
                          <a:srgbClr val="3C78D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550">
                        <a:solidFill>
                          <a:srgbClr val="3C78D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550">
                        <a:solidFill>
                          <a:srgbClr val="3C78D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 sz="1550">
                        <a:solidFill>
                          <a:srgbClr val="3C78D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 sz="1550">
                        <a:solidFill>
                          <a:srgbClr val="3C78D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550">
                        <a:solidFill>
                          <a:srgbClr val="3C78D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 sz="1550">
                        <a:solidFill>
                          <a:srgbClr val="3C78D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 sz="1550">
                        <a:solidFill>
                          <a:srgbClr val="3C78D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4" name="Google Shape;204;p27"/>
          <p:cNvSpPr txBox="1"/>
          <p:nvPr/>
        </p:nvSpPr>
        <p:spPr>
          <a:xfrm>
            <a:off x="582625" y="1628875"/>
            <a:ext cx="15774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NOT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2972575" y="1628875"/>
            <a:ext cx="15774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AND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5997300" y="1628875"/>
            <a:ext cx="15774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OR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LIKE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311700" y="1152475"/>
            <a:ext cx="8520600" cy="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LIKE</a:t>
            </a:r>
            <a:r>
              <a:rPr lang="en">
                <a:solidFill>
                  <a:schemeClr val="dk1"/>
                </a:solidFill>
              </a:rPr>
              <a:t> operator is used to search for a specified pattern in a column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Example: Return all movies that begin with the word ‘The’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464100" y="1834353"/>
            <a:ext cx="85206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title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LIKE 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'The%'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311700" y="3490250"/>
            <a:ext cx="85206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column_1, column_2,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table_name</a:t>
            </a:r>
            <a:endParaRPr i="1"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LIKE 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'Som_ Text%'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5" name="Google Shape;215;p28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</a:rPr>
              <a:t>1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https://www.w3schools.com/sql/sql_like.asp</a:t>
            </a:r>
            <a:endParaRPr sz="800"/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311700" y="2571759"/>
            <a:ext cx="85206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There are two wildcards used in conjunction with the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LIKE</a:t>
            </a:r>
            <a:r>
              <a:rPr lang="en">
                <a:solidFill>
                  <a:schemeClr val="dk1"/>
                </a:solidFill>
              </a:rPr>
              <a:t> operator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percent sign </a:t>
            </a:r>
            <a:r>
              <a:rPr lang="en">
                <a:solidFill>
                  <a:srgbClr val="FF0000"/>
                </a:solidFill>
              </a:rPr>
              <a:t>%</a:t>
            </a:r>
            <a:r>
              <a:rPr lang="en">
                <a:solidFill>
                  <a:schemeClr val="dk1"/>
                </a:solidFill>
              </a:rPr>
              <a:t> represents zero, one, or multiple of any characters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 The underscore sign </a:t>
            </a:r>
            <a:r>
              <a:rPr lang="en">
                <a:solidFill>
                  <a:srgbClr val="FF0000"/>
                </a:solidFill>
              </a:rPr>
              <a:t>_</a:t>
            </a:r>
            <a:r>
              <a:rPr lang="en">
                <a:solidFill>
                  <a:schemeClr val="dk1"/>
                </a:solidFill>
              </a:rPr>
              <a:t> represents any one, single character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3076" y="1610426"/>
            <a:ext cx="1547911" cy="9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BETWEEN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311700" y="1152475"/>
            <a:ext cx="85206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BETWEEN</a:t>
            </a:r>
            <a:r>
              <a:rPr lang="en">
                <a:solidFill>
                  <a:schemeClr val="dk1"/>
                </a:solidFill>
              </a:rPr>
              <a:t> selects values (</a:t>
            </a:r>
            <a:r>
              <a:rPr lang="en">
                <a:solidFill>
                  <a:schemeClr val="dk1"/>
                </a:solidFill>
              </a:rPr>
              <a:t>numbers, text, or dates)</a:t>
            </a:r>
            <a:r>
              <a:rPr lang="en">
                <a:solidFill>
                  <a:schemeClr val="dk1"/>
                </a:solidFill>
              </a:rPr>
              <a:t> within a given range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Example: Return all movies from A to J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464100" y="1834353"/>
            <a:ext cx="85206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title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BETWEEN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'A'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'J'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5" name="Google Shape;225;p29"/>
          <p:cNvSpPr txBox="1"/>
          <p:nvPr/>
        </p:nvSpPr>
        <p:spPr>
          <a:xfrm>
            <a:off x="311700" y="3330450"/>
            <a:ext cx="85206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column_1, column_2,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table_name</a:t>
            </a:r>
            <a:endParaRPr i="1"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BETWEEN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&lt;start_value&gt;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&lt;end_value&gt;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311700" y="2718709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Inclusive: begin and end values are included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7" name="Google Shape;22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7800" y="1966088"/>
            <a:ext cx="2789720" cy="5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</a:rPr>
              <a:t>1 </a:t>
            </a:r>
            <a:r>
              <a:rPr lang="en" sz="800" u="sng">
                <a:solidFill>
                  <a:schemeClr val="hlink"/>
                </a:solidFill>
                <a:hlinkClick r:id="rId5"/>
              </a:rPr>
              <a:t>https://www.w3schools.com/sql/sql_between.asp</a:t>
            </a:r>
            <a:endParaRPr sz="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/>
        </p:nvSpPr>
        <p:spPr>
          <a:xfrm>
            <a:off x="311700" y="3559050"/>
            <a:ext cx="85206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column_1, column_2, ...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table_name</a:t>
            </a:r>
            <a:endParaRPr i="1"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IN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(&lt;value_1&gt;, &lt;value_2&gt;, ...);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311700" y="2718699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chemeClr val="dk1"/>
                </a:solidFill>
              </a:rPr>
              <a:t> operator is a shorthand for multiple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chemeClr val="dk1"/>
                </a:solidFill>
              </a:rPr>
              <a:t> conditions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Values may be </a:t>
            </a:r>
            <a:r>
              <a:rPr lang="en">
                <a:solidFill>
                  <a:schemeClr val="dk1"/>
                </a:solidFill>
              </a:rPr>
              <a:t>numbers, text, or dates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5" name="Google Shape;23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236" name="Google Shape;236;p30"/>
          <p:cNvSpPr txBox="1"/>
          <p:nvPr>
            <p:ph idx="1" type="body"/>
          </p:nvPr>
        </p:nvSpPr>
        <p:spPr>
          <a:xfrm>
            <a:off x="311700" y="1152475"/>
            <a:ext cx="85206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operator allows you to specify multiple values in a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">
                <a:solidFill>
                  <a:schemeClr val="dk1"/>
                </a:solidFill>
              </a:rPr>
              <a:t> clause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Example: Return all Comedy, Drama, Romance movies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464100" y="1834353"/>
            <a:ext cx="85206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Comedy'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'Drama'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'Romance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8" name="Google Shape;238;p30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</a:rPr>
              <a:t>1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https://www.w3schools.com/sql/sql_in.asp</a:t>
            </a:r>
            <a:endParaRPr sz="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b="1" lang="en"/>
              <a:t>ORDER BY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311700" y="2718699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</a:t>
            </a:r>
            <a:r>
              <a:rPr lang="en">
                <a:solidFill>
                  <a:schemeClr val="dk1"/>
                </a:solidFill>
              </a:rPr>
              <a:t> reverse the order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we add the keyword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311700" y="1152475"/>
            <a:ext cx="85206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ORDER BY</a:t>
            </a:r>
            <a:r>
              <a:rPr lang="en">
                <a:solidFill>
                  <a:schemeClr val="dk1"/>
                </a:solidFill>
              </a:rPr>
              <a:t> is used to sort the output in ascending or descending order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 sort all the movies in the table alphabetically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6" name="Google Shape;246;p31"/>
          <p:cNvSpPr txBox="1"/>
          <p:nvPr/>
        </p:nvSpPr>
        <p:spPr>
          <a:xfrm>
            <a:off x="464100" y="1834353"/>
            <a:ext cx="85206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ORDER BY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7" name="Google Shape;247;p31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</a:rPr>
              <a:t>1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https://www.w3schools.com/sql/sql_orderby.asp</a:t>
            </a:r>
            <a:endParaRPr sz="800"/>
          </a:p>
        </p:txBody>
      </p:sp>
      <p:sp>
        <p:nvSpPr>
          <p:cNvPr id="248" name="Google Shape;248;p31"/>
          <p:cNvSpPr txBox="1"/>
          <p:nvPr/>
        </p:nvSpPr>
        <p:spPr>
          <a:xfrm>
            <a:off x="464100" y="3180403"/>
            <a:ext cx="85206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ORDER BY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title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49" name="Google Shape;249;p31"/>
          <p:cNvPicPr preferRelativeResize="0"/>
          <p:nvPr/>
        </p:nvPicPr>
        <p:blipFill rotWithShape="1">
          <a:blip r:embed="rId5">
            <a:alphaModFix/>
          </a:blip>
          <a:srcRect b="42837" l="0" r="0" t="0"/>
          <a:stretch/>
        </p:blipFill>
        <p:spPr>
          <a:xfrm>
            <a:off x="4572000" y="1857578"/>
            <a:ext cx="1319352" cy="8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6550" y="3312278"/>
            <a:ext cx="1270239" cy="851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Week 3 Agenda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Lecture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SQL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Filtering Data Queries with Logical Operators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Lab 3 (5%)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b="1" lang="en"/>
              <a:t>ORDER BY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256" name="Google Shape;256;p32"/>
          <p:cNvSpPr txBox="1"/>
          <p:nvPr/>
        </p:nvSpPr>
        <p:spPr>
          <a:xfrm>
            <a:off x="311700" y="3465988"/>
            <a:ext cx="85206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column_1, column_2, ...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table_name</a:t>
            </a:r>
            <a:endParaRPr i="1"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ORDER BY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column_1, column_2, ...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ASC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311700" y="2332974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By using ASC and DESC the order for each column can be set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8" name="Google Shape;258;p32"/>
          <p:cNvSpPr txBox="1"/>
          <p:nvPr>
            <p:ph idx="1" type="body"/>
          </p:nvPr>
        </p:nvSpPr>
        <p:spPr>
          <a:xfrm>
            <a:off x="311700" y="1152475"/>
            <a:ext cx="85206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ORDER BY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can</a:t>
            </a:r>
            <a:r>
              <a:rPr lang="en">
                <a:solidFill>
                  <a:schemeClr val="dk1"/>
                </a:solidFill>
              </a:rPr>
              <a:t> also sort by multiple columns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 sort all the movie by runtime and then alphabetically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464100" y="1871266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ORDER BY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runtime, t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itle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0" name="Google Shape;260;p32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</a:rPr>
              <a:t>1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https://www.w3schools.com/sql/sql_orderby.asp</a:t>
            </a:r>
            <a:endParaRPr sz="800"/>
          </a:p>
        </p:txBody>
      </p:sp>
      <p:sp>
        <p:nvSpPr>
          <p:cNvPr id="261" name="Google Shape;261;p32"/>
          <p:cNvSpPr txBox="1"/>
          <p:nvPr/>
        </p:nvSpPr>
        <p:spPr>
          <a:xfrm>
            <a:off x="464100" y="2794678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ORDER BY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runtime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ASC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title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NULL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267" name="Google Shape;267;p33"/>
          <p:cNvSpPr txBox="1"/>
          <p:nvPr>
            <p:ph idx="1" type="body"/>
          </p:nvPr>
        </p:nvSpPr>
        <p:spPr>
          <a:xfrm>
            <a:off x="311700" y="1152475"/>
            <a:ext cx="8520600" cy="19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 empty field in a table row will be filled with the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>
                <a:solidFill>
                  <a:schemeClr val="dk1"/>
                </a:solidFill>
              </a:rPr>
              <a:t> value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>
                <a:solidFill>
                  <a:schemeClr val="dk1"/>
                </a:solidFill>
              </a:rPr>
              <a:t> tells us there is an absence of data, the data </a:t>
            </a:r>
            <a:r>
              <a:rPr b="1" lang="en">
                <a:solidFill>
                  <a:schemeClr val="dk1"/>
                </a:solidFill>
              </a:rPr>
              <a:t>does not exist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is not possible to test for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>
                <a:solidFill>
                  <a:schemeClr val="dk1"/>
                </a:solidFill>
              </a:rPr>
              <a:t> values with comparison operators (=, &lt;, &lt;&gt;)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will have to use the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>
                <a:solidFill>
                  <a:schemeClr val="dk1"/>
                </a:solidFill>
              </a:rPr>
              <a:t> operators instead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Example: Find all movies without a release year set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Example: Find all movies with a valid runtime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8" name="Google Shape;268;p33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</a:rPr>
              <a:t>1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https://www.w3schools.com/sql/sql_null_values.asp</a:t>
            </a:r>
            <a:endParaRPr sz="800"/>
          </a:p>
        </p:txBody>
      </p:sp>
      <p:sp>
        <p:nvSpPr>
          <p:cNvPr id="269" name="Google Shape;269;p33"/>
          <p:cNvSpPr txBox="1"/>
          <p:nvPr/>
        </p:nvSpPr>
        <p:spPr>
          <a:xfrm>
            <a:off x="311700" y="3074875"/>
            <a:ext cx="85206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???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/>
        </p:nvSpPr>
        <p:spPr>
          <a:xfrm>
            <a:off x="311700" y="2617650"/>
            <a:ext cx="85206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column_1, column_2, ...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table_name</a:t>
            </a:r>
            <a:endParaRPr i="1"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IS NULL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5" name="Google Shape;27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IS</a:t>
            </a:r>
            <a:r>
              <a:rPr b="1" lang="en"/>
              <a:t> NULL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276" name="Google Shape;276;p34"/>
          <p:cNvSpPr txBox="1"/>
          <p:nvPr>
            <p:ph idx="1" type="body"/>
          </p:nvPr>
        </p:nvSpPr>
        <p:spPr>
          <a:xfrm>
            <a:off x="311700" y="1152475"/>
            <a:ext cx="85206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IS NULL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operator is used to test for empty values (NULL values)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Example: Find all movies without a release year set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464100" y="1834353"/>
            <a:ext cx="85206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release_year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IS NULL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</a:rPr>
              <a:t>1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https://www.w3schools.com/sql/sql_null_values.asp</a:t>
            </a:r>
            <a:endParaRPr sz="800"/>
          </a:p>
        </p:txBody>
      </p:sp>
      <p:sp>
        <p:nvSpPr>
          <p:cNvPr id="279" name="Google Shape;279;p34"/>
          <p:cNvSpPr txBox="1"/>
          <p:nvPr/>
        </p:nvSpPr>
        <p:spPr>
          <a:xfrm>
            <a:off x="272925" y="3916575"/>
            <a:ext cx="7748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*</a:t>
            </a:r>
            <a:r>
              <a:rPr lang="en" sz="1800">
                <a:solidFill>
                  <a:schemeClr val="dk1"/>
                </a:solidFill>
              </a:rPr>
              <a:t>Always use </a:t>
            </a:r>
            <a:r>
              <a:rPr b="1" lang="en" sz="1800">
                <a:solidFill>
                  <a:schemeClr val="dk1"/>
                </a:solidFill>
              </a:rPr>
              <a:t>IS NULL</a:t>
            </a:r>
            <a:r>
              <a:rPr lang="en" sz="1800">
                <a:solidFill>
                  <a:schemeClr val="dk1"/>
                </a:solidFill>
              </a:rPr>
              <a:t> to look for </a:t>
            </a:r>
            <a:r>
              <a:rPr b="1" lang="en" sz="1800">
                <a:solidFill>
                  <a:schemeClr val="dk1"/>
                </a:solidFill>
              </a:rPr>
              <a:t>NULL </a:t>
            </a:r>
            <a:r>
              <a:rPr lang="en" sz="1800">
                <a:solidFill>
                  <a:schemeClr val="dk1"/>
                </a:solidFill>
              </a:rPr>
              <a:t>values since NULL is not compatible with normal comparison operators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/>
        </p:nvSpPr>
        <p:spPr>
          <a:xfrm>
            <a:off x="311700" y="2617650"/>
            <a:ext cx="85206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column_1, column_2, ...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table_name</a:t>
            </a:r>
            <a:endParaRPr i="1"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IS NOT NULL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5" name="Google Shape;285;p35"/>
          <p:cNvSpPr txBox="1"/>
          <p:nvPr>
            <p:ph idx="1" type="body"/>
          </p:nvPr>
        </p:nvSpPr>
        <p:spPr>
          <a:xfrm>
            <a:off x="311700" y="1152475"/>
            <a:ext cx="85206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IS NOT NULL</a:t>
            </a:r>
            <a:r>
              <a:rPr lang="en">
                <a:solidFill>
                  <a:schemeClr val="dk1"/>
                </a:solidFill>
              </a:rPr>
              <a:t> is used to test for non-empty values (NOT NULL values)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Example: Find all movies with a valid runtime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286" name="Google Shape;286;p35"/>
          <p:cNvSpPr txBox="1"/>
          <p:nvPr/>
        </p:nvSpPr>
        <p:spPr>
          <a:xfrm>
            <a:off x="464100" y="1834353"/>
            <a:ext cx="85206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runtime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IS NOT NULL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7" name="Google Shape;2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IS NOT NULL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288" name="Google Shape;288;p35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</a:rPr>
              <a:t>1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https://www.w3schools.com/sql/sql_null_values.asp</a:t>
            </a:r>
            <a:endParaRPr sz="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/>
        </p:nvSpPr>
        <p:spPr>
          <a:xfrm>
            <a:off x="2217750" y="1508525"/>
            <a:ext cx="4708500" cy="23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column_1, column_2, ... </a:t>
            </a:r>
            <a:endParaRPr i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table_name</a:t>
            </a:r>
            <a:endParaRPr i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condition(s)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ORDER BY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column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ASC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endParaRPr i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LIMIT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num_limit</a:t>
            </a:r>
            <a:endParaRPr i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OFFSET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num_offset;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4" name="Google Shape;29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 Syntax</a:t>
            </a:r>
            <a:endParaRPr b="1" baseline="30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Next (Week 4)</a:t>
            </a:r>
            <a:endParaRPr b="1"/>
          </a:p>
        </p:txBody>
      </p:sp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11700" y="115247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Quiz (3%)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Lesson - Aggregate Functions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Lab 4 (6%)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Terminology</a:t>
            </a:r>
            <a:endParaRPr b="1"/>
          </a:p>
        </p:txBody>
      </p:sp>
      <p:sp>
        <p:nvSpPr>
          <p:cNvPr id="306" name="Google Shape;306;p38"/>
          <p:cNvSpPr txBox="1"/>
          <p:nvPr>
            <p:ph idx="1" type="body"/>
          </p:nvPr>
        </p:nvSpPr>
        <p:spPr>
          <a:xfrm>
            <a:off x="311700" y="1152475"/>
            <a:ext cx="8520600" cy="13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Logical Operators: Programming-language symbols that denote logical operations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 SQL - </a:t>
            </a:r>
            <a:r>
              <a:rPr b="1" lang="en">
                <a:solidFill>
                  <a:srgbClr val="0000FF"/>
                </a:solidFill>
              </a:rPr>
              <a:t>AND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rgbClr val="0000FF"/>
                </a:solidFill>
              </a:rPr>
              <a:t>OR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rgbClr val="0000FF"/>
                </a:solidFill>
              </a:rPr>
              <a:t>NOT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rgbClr val="0000FF"/>
                </a:solidFill>
              </a:rPr>
              <a:t>LIKE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rgbClr val="0000FF"/>
                </a:solidFill>
              </a:rPr>
              <a:t>BETWEEN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rgbClr val="0000FF"/>
                </a:solidFill>
              </a:rPr>
              <a:t>IN</a:t>
            </a:r>
            <a:endParaRPr b="1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</a:rPr>
              <a:t>NULL </a:t>
            </a:r>
            <a:r>
              <a:rPr lang="en">
                <a:solidFill>
                  <a:schemeClr val="dk1"/>
                </a:solidFill>
              </a:rPr>
              <a:t>- The value to represent the absence of a value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07" name="Google Shape;307;p38"/>
          <p:cNvSpPr txBox="1"/>
          <p:nvPr>
            <p:ph type="title"/>
          </p:nvPr>
        </p:nvSpPr>
        <p:spPr>
          <a:xfrm>
            <a:off x="0" y="0"/>
            <a:ext cx="931200" cy="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W3 Summary</a:t>
            </a:r>
            <a:endParaRPr b="1" sz="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SQL Keywords</a:t>
            </a:r>
            <a:endParaRPr b="1"/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171099" y="1164425"/>
            <a:ext cx="1671600" cy="3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LIMIT / OFFSET 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AND 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OR 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NOT 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LIKE 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BETWEEN 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IN 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ORDER BY 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IS NULL :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314" name="Google Shape;314;p39"/>
          <p:cNvSpPr txBox="1"/>
          <p:nvPr/>
        </p:nvSpPr>
        <p:spPr>
          <a:xfrm>
            <a:off x="1731950" y="1152475"/>
            <a:ext cx="72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LIMIT </a:t>
            </a:r>
            <a:r>
              <a:rPr lang="en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5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OFFSET </a:t>
            </a:r>
            <a:r>
              <a:rPr lang="en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5" name="Google Shape;315;p39"/>
          <p:cNvSpPr txBox="1"/>
          <p:nvPr/>
        </p:nvSpPr>
        <p:spPr>
          <a:xfrm>
            <a:off x="1731950" y="1952874"/>
            <a:ext cx="72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genre=</a:t>
            </a:r>
            <a:r>
              <a:rPr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'Drama'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genre=</a:t>
            </a:r>
            <a:r>
              <a:rPr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'Comedy'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/>
          </a:p>
        </p:txBody>
      </p:sp>
      <p:sp>
        <p:nvSpPr>
          <p:cNvPr id="316" name="Google Shape;316;p39"/>
          <p:cNvSpPr txBox="1"/>
          <p:nvPr/>
        </p:nvSpPr>
        <p:spPr>
          <a:xfrm>
            <a:off x="1731950" y="1552678"/>
            <a:ext cx="72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genre=</a:t>
            </a:r>
            <a:r>
              <a:rPr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'Drama'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AND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release_year&gt;</a:t>
            </a:r>
            <a:r>
              <a:rPr lang="en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2020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7" name="Google Shape;317;p39"/>
          <p:cNvSpPr txBox="1"/>
          <p:nvPr/>
        </p:nvSpPr>
        <p:spPr>
          <a:xfrm>
            <a:off x="1731950" y="2352449"/>
            <a:ext cx="72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movie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genre=</a:t>
            </a:r>
            <a:r>
              <a:rPr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'Animation'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8" name="Google Shape;318;p39"/>
          <p:cNvSpPr txBox="1"/>
          <p:nvPr/>
        </p:nvSpPr>
        <p:spPr>
          <a:xfrm>
            <a:off x="1731950" y="2753273"/>
            <a:ext cx="72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title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LIKE </a:t>
            </a:r>
            <a:r>
              <a:rPr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'The%'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9" name="Google Shape;319;p39"/>
          <p:cNvSpPr txBox="1"/>
          <p:nvPr/>
        </p:nvSpPr>
        <p:spPr>
          <a:xfrm>
            <a:off x="1731950" y="3152223"/>
            <a:ext cx="72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title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BETWEEN </a:t>
            </a:r>
            <a:r>
              <a:rPr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'A'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'J'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0" name="Google Shape;320;p39"/>
          <p:cNvSpPr txBox="1"/>
          <p:nvPr/>
        </p:nvSpPr>
        <p:spPr>
          <a:xfrm>
            <a:off x="1731950" y="3553676"/>
            <a:ext cx="72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'Comedy'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'Drama'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'Romance'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1" name="Google Shape;321;p39"/>
          <p:cNvSpPr txBox="1"/>
          <p:nvPr/>
        </p:nvSpPr>
        <p:spPr>
          <a:xfrm>
            <a:off x="1731950" y="3952000"/>
            <a:ext cx="72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ORDER BY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i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2" name="Google Shape;322;p39"/>
          <p:cNvSpPr txBox="1"/>
          <p:nvPr/>
        </p:nvSpPr>
        <p:spPr>
          <a:xfrm>
            <a:off x="1731950" y="4354075"/>
            <a:ext cx="72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release_year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IS NULL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23" name="Google Shape;323;p39"/>
          <p:cNvCxnSpPr/>
          <p:nvPr/>
        </p:nvCxnSpPr>
        <p:spPr>
          <a:xfrm>
            <a:off x="311775" y="155267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39"/>
          <p:cNvCxnSpPr/>
          <p:nvPr/>
        </p:nvCxnSpPr>
        <p:spPr>
          <a:xfrm>
            <a:off x="311775" y="195287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39"/>
          <p:cNvCxnSpPr/>
          <p:nvPr/>
        </p:nvCxnSpPr>
        <p:spPr>
          <a:xfrm>
            <a:off x="311775" y="235245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9"/>
          <p:cNvCxnSpPr/>
          <p:nvPr/>
        </p:nvCxnSpPr>
        <p:spPr>
          <a:xfrm>
            <a:off x="311775" y="275265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39"/>
          <p:cNvCxnSpPr/>
          <p:nvPr/>
        </p:nvCxnSpPr>
        <p:spPr>
          <a:xfrm>
            <a:off x="311775" y="315222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39"/>
          <p:cNvCxnSpPr/>
          <p:nvPr/>
        </p:nvCxnSpPr>
        <p:spPr>
          <a:xfrm>
            <a:off x="311775" y="355242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39"/>
          <p:cNvCxnSpPr/>
          <p:nvPr/>
        </p:nvCxnSpPr>
        <p:spPr>
          <a:xfrm>
            <a:off x="311775" y="39520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39"/>
          <p:cNvCxnSpPr/>
          <p:nvPr/>
        </p:nvCxnSpPr>
        <p:spPr>
          <a:xfrm>
            <a:off x="311775" y="43522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39"/>
          <p:cNvSpPr txBox="1"/>
          <p:nvPr>
            <p:ph type="title"/>
          </p:nvPr>
        </p:nvSpPr>
        <p:spPr>
          <a:xfrm>
            <a:off x="0" y="0"/>
            <a:ext cx="931200" cy="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W3 Summary</a:t>
            </a:r>
            <a:endParaRPr b="1" sz="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Practice</a:t>
            </a:r>
            <a:endParaRPr b="1"/>
          </a:p>
        </p:txBody>
      </p:sp>
      <p:sp>
        <p:nvSpPr>
          <p:cNvPr id="337" name="Google Shape;337;p40"/>
          <p:cNvSpPr txBox="1"/>
          <p:nvPr>
            <p:ph idx="1" type="body"/>
          </p:nvPr>
        </p:nvSpPr>
        <p:spPr>
          <a:xfrm>
            <a:off x="311700" y="1152475"/>
            <a:ext cx="8520600" cy="28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W3Schools SQL</a:t>
            </a:r>
            <a:endParaRPr b="1">
              <a:solidFill>
                <a:schemeClr val="dk1"/>
              </a:solidFill>
            </a:endParaRPr>
          </a:p>
          <a:p>
            <a:pPr indent="4572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LIKE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BETWEEN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LIMIT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SQL BOLT</a:t>
            </a:r>
            <a:endParaRPr b="1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SQL Lesson 2: Queries with constraints (Pt. 1)</a:t>
            </a:r>
            <a:endParaRPr sz="1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SQL Lesson 3: Queries with constraints (Pt. 2)</a:t>
            </a:r>
            <a:endParaRPr b="1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SQL Lesson 4: Filtering and sorting Query results</a:t>
            </a:r>
            <a:endParaRPr sz="1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SQL Review: Simple SELECT Queries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SQL Keywords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71099" y="1164425"/>
            <a:ext cx="1671600" cy="3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LIMIT / OFFSET 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AND 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OR 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NOT 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LIKE 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BETWEEN 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IN 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ORDER BY 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IS NULL :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731950" y="1152475"/>
            <a:ext cx="72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LIMIT </a:t>
            </a:r>
            <a:r>
              <a:rPr lang="en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5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OFFSET </a:t>
            </a:r>
            <a:r>
              <a:rPr lang="en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731950" y="1952874"/>
            <a:ext cx="72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genre=</a:t>
            </a:r>
            <a:r>
              <a:rPr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'Drama'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genre=</a:t>
            </a:r>
            <a:r>
              <a:rPr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'Comedy'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1731950" y="1552678"/>
            <a:ext cx="72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genre=</a:t>
            </a:r>
            <a:r>
              <a:rPr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'Drama'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AND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release_year&gt;</a:t>
            </a:r>
            <a:r>
              <a:rPr lang="en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2020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731950" y="2352449"/>
            <a:ext cx="72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movie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genre=</a:t>
            </a:r>
            <a:r>
              <a:rPr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'Animation'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731950" y="2753273"/>
            <a:ext cx="72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title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LIKE </a:t>
            </a:r>
            <a:r>
              <a:rPr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'The%'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731950" y="3152223"/>
            <a:ext cx="72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title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BETWEEN </a:t>
            </a:r>
            <a:r>
              <a:rPr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'A'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'J'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1731950" y="3553676"/>
            <a:ext cx="72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'Comedy'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'Drama'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'Romance'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731950" y="3952000"/>
            <a:ext cx="72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ORDER BY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i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731950" y="4354075"/>
            <a:ext cx="72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release_year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IS NULL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11775" y="155267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5"/>
          <p:cNvCxnSpPr/>
          <p:nvPr/>
        </p:nvCxnSpPr>
        <p:spPr>
          <a:xfrm>
            <a:off x="311775" y="195287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311775" y="235245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311775" y="275265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/>
          <p:nvPr/>
        </p:nvCxnSpPr>
        <p:spPr>
          <a:xfrm>
            <a:off x="311775" y="315222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5"/>
          <p:cNvCxnSpPr/>
          <p:nvPr/>
        </p:nvCxnSpPr>
        <p:spPr>
          <a:xfrm>
            <a:off x="311775" y="355242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/>
          <p:nvPr/>
        </p:nvCxnSpPr>
        <p:spPr>
          <a:xfrm>
            <a:off x="311775" y="39520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>
            <a:off x="311775" y="43522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LIMIT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90" name="Google Shape;90;p16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https://www.w3schools.com/sql/sql_ref_limit.asp</a:t>
            </a:r>
            <a:endParaRPr sz="800"/>
          </a:p>
        </p:txBody>
      </p:sp>
      <p:sp>
        <p:nvSpPr>
          <p:cNvPr id="91" name="Google Shape;91;p16"/>
          <p:cNvSpPr txBox="1"/>
          <p:nvPr/>
        </p:nvSpPr>
        <p:spPr>
          <a:xfrm>
            <a:off x="311700" y="101772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rgbClr val="0000FF"/>
                </a:solidFill>
              </a:rPr>
              <a:t>LIMIT</a:t>
            </a:r>
            <a:r>
              <a:rPr lang="en" sz="1800">
                <a:solidFill>
                  <a:schemeClr val="dk1"/>
                </a:solidFill>
              </a:rPr>
              <a:t> is used to specify the number of records to return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Example: Return the first 5 movies in the table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464100" y="1834353"/>
            <a:ext cx="8520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LIMIT </a:t>
            </a:r>
            <a:r>
              <a:rPr lang="en" sz="165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311700" y="2975775"/>
            <a:ext cx="8520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column_1, column_2, ...</a:t>
            </a:r>
            <a:endParaRPr i="1"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table_name</a:t>
            </a:r>
            <a:endParaRPr i="1"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LIMIT </a:t>
            </a:r>
            <a:r>
              <a:rPr i="1" lang="en" sz="165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&lt;limitNum&gt;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2917" y="1834347"/>
            <a:ext cx="2891154" cy="11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OFFSET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100" name="Google Shape;100;p17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https://www.guru99.com/limit.html</a:t>
            </a:r>
            <a:endParaRPr sz="800"/>
          </a:p>
        </p:txBody>
      </p:sp>
      <p:sp>
        <p:nvSpPr>
          <p:cNvPr id="101" name="Google Shape;101;p17"/>
          <p:cNvSpPr txBox="1"/>
          <p:nvPr/>
        </p:nvSpPr>
        <p:spPr>
          <a:xfrm>
            <a:off x="311700" y="101772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rgbClr val="0000FF"/>
                </a:solidFill>
              </a:rPr>
              <a:t>OFFSET</a:t>
            </a:r>
            <a:r>
              <a:rPr lang="en" sz="1800">
                <a:solidFill>
                  <a:schemeClr val="dk1"/>
                </a:solidFill>
              </a:rPr>
              <a:t> is used to skip the number of rows </a:t>
            </a:r>
            <a:r>
              <a:rPr lang="en" sz="1800">
                <a:solidFill>
                  <a:schemeClr val="dk1"/>
                </a:solidFill>
              </a:rPr>
              <a:t>specified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Example: Return the 6th to 10th movies in the table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464100" y="1756628"/>
            <a:ext cx="85206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LIMIT </a:t>
            </a:r>
            <a:r>
              <a:rPr lang="en" sz="165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5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OFFSET </a:t>
            </a:r>
            <a:r>
              <a:rPr lang="en" sz="165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0" y="3074225"/>
            <a:ext cx="3921600" cy="18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column_1,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i="1"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table_name </a:t>
            </a:r>
            <a:endParaRPr i="1"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LIMIT </a:t>
            </a:r>
            <a:r>
              <a:rPr i="1" lang="en" sz="165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&lt;limitNum&gt; </a:t>
            </a:r>
            <a:endParaRPr i="1" sz="1650">
              <a:solidFill>
                <a:srgbClr val="007F7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OFFSET </a:t>
            </a:r>
            <a:r>
              <a:rPr i="1" lang="en" sz="165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&lt;offsetNum&gt;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4525" y="1898374"/>
            <a:ext cx="2402737" cy="10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311700" y="2617638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rgbClr val="0000FF"/>
                </a:solidFill>
              </a:rPr>
              <a:t>OFFSET</a:t>
            </a:r>
            <a:r>
              <a:rPr lang="en" sz="1800">
                <a:solidFill>
                  <a:schemeClr val="dk1"/>
                </a:solidFill>
              </a:rPr>
              <a:t> must be used with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rgbClr val="0000FF"/>
                </a:solidFill>
              </a:rPr>
              <a:t>LIMIT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4454700" y="3074225"/>
            <a:ext cx="43776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column_1,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i="1"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table_name </a:t>
            </a:r>
            <a:endParaRPr i="1"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LIMIT </a:t>
            </a:r>
            <a:r>
              <a:rPr i="1" lang="en" sz="165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&lt;offsetNum&gt;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i="1" lang="en" sz="165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&lt;limitNum&gt;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7" name="Google Shape;107;p17"/>
          <p:cNvCxnSpPr/>
          <p:nvPr/>
        </p:nvCxnSpPr>
        <p:spPr>
          <a:xfrm>
            <a:off x="4208475" y="3434275"/>
            <a:ext cx="0" cy="14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Logical Operators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113" name="Google Shape;113;p18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https://www.w3schools.com/sql/sql_operators.asp#:~:text=SQL%20Logical%20Operators</a:t>
            </a:r>
            <a:endParaRPr sz="800"/>
          </a:p>
        </p:txBody>
      </p:sp>
      <p:sp>
        <p:nvSpPr>
          <p:cNvPr id="114" name="Google Shape;114;p18"/>
          <p:cNvSpPr txBox="1"/>
          <p:nvPr/>
        </p:nvSpPr>
        <p:spPr>
          <a:xfrm>
            <a:off x="311700" y="1017725"/>
            <a:ext cx="8520600" cy="3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Logical operators are used to refine SQL queries even more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These operators allow multiple comparisons to be made in 1 query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Example: Select all Drama or Comedy films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Without Logical Operator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With Logical Operator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311700" y="2408688"/>
            <a:ext cx="85206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genre=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'Drama'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genre=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'Comedy'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311700" y="3506050"/>
            <a:ext cx="8520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genre=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'Drama'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genre=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'Comedy'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Logical Operators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122" name="Google Shape;122;p19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https://www.w3schools.com/sql/sql_operators.asp#:~:text=SQL%20Logical%20Operators</a:t>
            </a:r>
            <a:endParaRPr sz="800"/>
          </a:p>
        </p:txBody>
      </p:sp>
      <p:sp>
        <p:nvSpPr>
          <p:cNvPr id="123" name="Google Shape;123;p19"/>
          <p:cNvSpPr txBox="1"/>
          <p:nvPr/>
        </p:nvSpPr>
        <p:spPr>
          <a:xfrm>
            <a:off x="311700" y="1017725"/>
            <a:ext cx="8520600" cy="3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Logical operators are used to refine SQL queries even more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These operators allow multiple comparisons to be made in 1 query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Example: Select all Animation films under 100 minutes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Without Logical Operator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With Logical Operator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311700" y="2408688"/>
            <a:ext cx="85206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genre=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'Animation'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runtime&lt;</a:t>
            </a:r>
            <a:r>
              <a:rPr lang="en" sz="165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311700" y="3506050"/>
            <a:ext cx="864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genre=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'Animation'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runtime&lt;</a:t>
            </a:r>
            <a:r>
              <a:rPr lang="en" sz="165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Logical Operators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131" name="Google Shape;131;p20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https://www.w3schools.com/sql/sql_operators.asp#:~:text=SQL%20Logical%20Operators</a:t>
            </a:r>
            <a:endParaRPr sz="800"/>
          </a:p>
        </p:txBody>
      </p:sp>
      <p:sp>
        <p:nvSpPr>
          <p:cNvPr id="132" name="Google Shape;132;p20"/>
          <p:cNvSpPr txBox="1"/>
          <p:nvPr/>
        </p:nvSpPr>
        <p:spPr>
          <a:xfrm>
            <a:off x="311700" y="1017725"/>
            <a:ext cx="10836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LIKE</a:t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BETWEEN</a:t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1395300" y="1024723"/>
            <a:ext cx="7290600" cy="40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b="1" lang="en" sz="1500">
                <a:solidFill>
                  <a:schemeClr val="dk1"/>
                </a:solidFill>
              </a:rPr>
              <a:t>TRUE</a:t>
            </a:r>
            <a:r>
              <a:rPr lang="en" sz="1500">
                <a:solidFill>
                  <a:schemeClr val="dk1"/>
                </a:solidFill>
              </a:rPr>
              <a:t> if all the conditions separated by </a:t>
            </a:r>
            <a:r>
              <a:rPr b="1" lang="en" sz="1500">
                <a:solidFill>
                  <a:srgbClr val="0000FF"/>
                </a:solidFill>
              </a:rPr>
              <a:t>AND</a:t>
            </a:r>
            <a:r>
              <a:rPr lang="en" sz="1500">
                <a:solidFill>
                  <a:schemeClr val="dk1"/>
                </a:solidFill>
              </a:rPr>
              <a:t> is </a:t>
            </a:r>
            <a:r>
              <a:rPr b="1" lang="en" sz="1500">
                <a:solidFill>
                  <a:schemeClr val="dk1"/>
                </a:solidFill>
              </a:rPr>
              <a:t>TRUE</a:t>
            </a:r>
            <a:endParaRPr b="1" sz="15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g. </a:t>
            </a:r>
            <a:r>
              <a:rPr b="1" lang="en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genre=</a:t>
            </a:r>
            <a:r>
              <a:rPr lang="en" sz="15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'Animation'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runtime&lt;</a:t>
            </a:r>
            <a:r>
              <a:rPr lang="en" sz="150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b="1" lang="en" sz="1500">
                <a:solidFill>
                  <a:schemeClr val="dk1"/>
                </a:solidFill>
              </a:rPr>
              <a:t>TRUE</a:t>
            </a:r>
            <a:r>
              <a:rPr lang="en" sz="1500">
                <a:solidFill>
                  <a:schemeClr val="dk1"/>
                </a:solidFill>
              </a:rPr>
              <a:t> if any of the conditions separated by </a:t>
            </a:r>
            <a:r>
              <a:rPr b="1" lang="en" sz="1500">
                <a:solidFill>
                  <a:srgbClr val="0000FF"/>
                </a:solidFill>
              </a:rPr>
              <a:t>OR </a:t>
            </a:r>
            <a:r>
              <a:rPr lang="en" sz="1500">
                <a:solidFill>
                  <a:schemeClr val="dk1"/>
                </a:solidFill>
              </a:rPr>
              <a:t>is </a:t>
            </a:r>
            <a:r>
              <a:rPr b="1" lang="en" sz="1500">
                <a:solidFill>
                  <a:schemeClr val="dk1"/>
                </a:solidFill>
              </a:rPr>
              <a:t>TRUE</a:t>
            </a:r>
            <a:endParaRPr b="1" sz="15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eg. </a:t>
            </a:r>
            <a:r>
              <a:rPr b="1" lang="en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genre=</a:t>
            </a:r>
            <a:r>
              <a:rPr lang="en" sz="15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'Animation'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 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runtime&lt;</a:t>
            </a:r>
            <a:r>
              <a:rPr lang="en" sz="150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➔"/>
            </a:pPr>
            <a:r>
              <a:rPr b="1" lang="en" sz="1500">
                <a:solidFill>
                  <a:schemeClr val="dk1"/>
                </a:solidFill>
              </a:rPr>
              <a:t>TRUE </a:t>
            </a:r>
            <a:r>
              <a:rPr lang="en" sz="1500">
                <a:solidFill>
                  <a:schemeClr val="dk1"/>
                </a:solidFill>
              </a:rPr>
              <a:t>if the operand is equal to </a:t>
            </a:r>
            <a:r>
              <a:rPr b="1" lang="en" sz="1500">
                <a:solidFill>
                  <a:schemeClr val="dk1"/>
                </a:solidFill>
              </a:rPr>
              <a:t>one</a:t>
            </a:r>
            <a:r>
              <a:rPr lang="en" sz="1500">
                <a:solidFill>
                  <a:schemeClr val="dk1"/>
                </a:solidFill>
              </a:rPr>
              <a:t> of a list of expressions</a:t>
            </a:r>
            <a:endParaRPr b="1" sz="15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eg. </a:t>
            </a:r>
            <a:r>
              <a:rPr b="1" lang="en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 </a:t>
            </a:r>
            <a:r>
              <a:rPr b="1" lang="en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5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'Drama'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'Romance'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'Comedy'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➔"/>
            </a:pPr>
            <a:r>
              <a:rPr b="1" lang="en" sz="1500">
                <a:solidFill>
                  <a:schemeClr val="dk1"/>
                </a:solidFill>
              </a:rPr>
              <a:t>TRUE </a:t>
            </a:r>
            <a:r>
              <a:rPr lang="en" sz="1500">
                <a:solidFill>
                  <a:schemeClr val="dk1"/>
                </a:solidFill>
              </a:rPr>
              <a:t>if the operand </a:t>
            </a:r>
            <a:r>
              <a:rPr b="1" lang="en" sz="1500">
                <a:solidFill>
                  <a:schemeClr val="dk1"/>
                </a:solidFill>
              </a:rPr>
              <a:t>matches a pattern</a:t>
            </a:r>
            <a:endParaRPr b="1" sz="15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eg. </a:t>
            </a:r>
            <a:r>
              <a:rPr b="1" lang="en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title </a:t>
            </a:r>
            <a:r>
              <a:rPr b="1" lang="en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LIKE </a:t>
            </a:r>
            <a:r>
              <a:rPr lang="en" sz="15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'The%'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➔"/>
            </a:pPr>
            <a:r>
              <a:rPr b="1" lang="en" sz="1500">
                <a:solidFill>
                  <a:schemeClr val="dk1"/>
                </a:solidFill>
              </a:rPr>
              <a:t>TRUE </a:t>
            </a:r>
            <a:r>
              <a:rPr lang="en" sz="1500">
                <a:solidFill>
                  <a:schemeClr val="dk1"/>
                </a:solidFill>
              </a:rPr>
              <a:t>if the operand is </a:t>
            </a:r>
            <a:r>
              <a:rPr b="1" lang="en" sz="1500">
                <a:solidFill>
                  <a:schemeClr val="dk1"/>
                </a:solidFill>
              </a:rPr>
              <a:t>within the range</a:t>
            </a:r>
            <a:r>
              <a:rPr lang="en" sz="1500">
                <a:solidFill>
                  <a:schemeClr val="dk1"/>
                </a:solidFill>
              </a:rPr>
              <a:t> of comparisons</a:t>
            </a:r>
            <a:endParaRPr b="1" sz="15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eg. </a:t>
            </a:r>
            <a:r>
              <a:rPr b="1" lang="en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runtime </a:t>
            </a:r>
            <a:r>
              <a:rPr b="1" lang="en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BETWEEN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60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110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➔"/>
            </a:pPr>
            <a:r>
              <a:rPr lang="en" sz="1500">
                <a:solidFill>
                  <a:schemeClr val="dk1"/>
                </a:solidFill>
              </a:rPr>
              <a:t>Displays a record if the </a:t>
            </a:r>
            <a:r>
              <a:rPr b="1" lang="en" sz="1500">
                <a:solidFill>
                  <a:schemeClr val="dk1"/>
                </a:solidFill>
              </a:rPr>
              <a:t>condition(s) is NOT TRUE</a:t>
            </a:r>
            <a:endParaRPr b="1" sz="15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eg. </a:t>
            </a:r>
            <a:r>
              <a:rPr b="1" lang="en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column_name</a:t>
            </a:r>
            <a:r>
              <a:rPr b="1" lang="en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NOT 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&lt;SomeComparison(s)&gt;;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AND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139" name="Google Shape;139;p21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aseline="30000" lang="en" sz="800">
                <a:solidFill>
                  <a:schemeClr val="dk1"/>
                </a:solidFill>
              </a:rPr>
              <a:t>1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lang="en" sz="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https://www.w3schools.com/sql/sql_and.asp</a:t>
            </a:r>
            <a:endParaRPr sz="800"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152475"/>
            <a:ext cx="8520600" cy="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>
                <a:solidFill>
                  <a:schemeClr val="dk1"/>
                </a:solidFill>
              </a:rPr>
              <a:t> o</a:t>
            </a:r>
            <a:r>
              <a:rPr lang="en">
                <a:solidFill>
                  <a:schemeClr val="dk1"/>
                </a:solidFill>
              </a:rPr>
              <a:t>perator is used to filter records based on more than 1 condition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Example: Return all Drama movies released after 2020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464100" y="1834353"/>
            <a:ext cx="85206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genre=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'Drama'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AND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release_year&gt;</a:t>
            </a:r>
            <a:r>
              <a:rPr lang="en" sz="165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2020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1250" y="2666625"/>
            <a:ext cx="4021499" cy="45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311700" y="3222650"/>
            <a:ext cx="8520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column_1, column_2, ...</a:t>
            </a:r>
            <a:endParaRPr i="1"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table_name</a:t>
            </a:r>
            <a:endParaRPr i="1"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&lt;condition_1&gt;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AND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&lt;condition_2&gt;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AND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