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74bdb568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74bdb568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4bdb568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4bdb568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4bdb56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4bdb56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4bdb56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4bdb56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74bdb568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74bdb56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74bdb568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74bdb568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4bdb568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74bdb568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346a840e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346a840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4bdb568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4bdb568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2ff4616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2ff4616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46a840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46a840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4bdb568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74bdb568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2ff4616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2ff4616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2ff4616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2ff4616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46a840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46a840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74bdb568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74bdb56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46a840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46a840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46a840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46a840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74bdb56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74bdb56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46a840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346a840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.mysql.com/doc/refman/8.4/en/if.html" TargetMode="External"/><Relationship Id="rId4" Type="http://schemas.openxmlformats.org/officeDocument/2006/relationships/hyperlink" Target="https://dev.mysql.com/doc/refman/8.4/en/if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sql/sql_ref_mysql.asp" TargetMode="External"/><Relationship Id="rId4" Type="http://schemas.openxmlformats.org/officeDocument/2006/relationships/hyperlink" Target="https://www.w3schools.com/sql/sql_ref_mysql.as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.mysql.com/doc/refman/8.4/en/if.html" TargetMode="External"/><Relationship Id="rId4" Type="http://schemas.openxmlformats.org/officeDocument/2006/relationships/hyperlink" Target="https://dev.mysql.com/doc/refman/8.4/en/if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mysql/mysql_datatypes.asp" TargetMode="External"/><Relationship Id="rId4" Type="http://schemas.openxmlformats.org/officeDocument/2006/relationships/hyperlink" Target="https://www.w3schools.com/mysql/mysql_ref_functions.asp" TargetMode="External"/><Relationship Id="rId5" Type="http://schemas.openxmlformats.org/officeDocument/2006/relationships/hyperlink" Target="https://www.w3schools.com/mysql/mysql_datatypes.asp" TargetMode="External"/><Relationship Id="rId6" Type="http://schemas.openxmlformats.org/officeDocument/2006/relationships/hyperlink" Target="https://www.w3schools.com/sql/sql_ref_mysql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mysql/mysql_datatypes.asp" TargetMode="External"/><Relationship Id="rId4" Type="http://schemas.openxmlformats.org/officeDocument/2006/relationships/hyperlink" Target="https://www.w3schools.com/mysql/mysql_datatypes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10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311700" y="1479413"/>
            <a:ext cx="852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fn_convert_currency 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(value </a:t>
            </a:r>
            <a:r>
              <a:rPr b="1" lang="en" sz="16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,conversion_rate </a:t>
            </a:r>
            <a:r>
              <a:rPr b="1" lang="en" sz="16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07F7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007F7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 sz="1600">
              <a:solidFill>
                <a:srgbClr val="0000FF"/>
              </a:solidFill>
              <a:highlight>
                <a:srgbClr val="FCE5C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RETURNS INT</a:t>
            </a:r>
            <a:endParaRPr b="1" sz="1600">
              <a:solidFill>
                <a:srgbClr val="0000FF"/>
              </a:solidFill>
              <a:highlight>
                <a:srgbClr val="FCE5C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declarative section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executable section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converted_value;</a:t>
            </a:r>
            <a:endParaRPr sz="16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sz="16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Multi-Line Scalar Function</a:t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459900" y="2063850"/>
            <a:ext cx="2372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CE5CD"/>
                </a:highlight>
              </a:rPr>
              <a:t>function declaration</a:t>
            </a:r>
            <a:endParaRPr>
              <a:solidFill>
                <a:schemeClr val="dk1"/>
              </a:solidFill>
              <a:highlight>
                <a:srgbClr val="FCE5CD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function body</a:t>
            </a:r>
            <a:endParaRPr>
              <a:solidFill>
                <a:schemeClr val="dk1"/>
              </a:solidFill>
              <a:highlight>
                <a:srgbClr val="D9D2E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311700" y="1017725"/>
            <a:ext cx="852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Declarative Section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declare all variables that will be used in the function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Including the 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 sz="1800">
                <a:solidFill>
                  <a:schemeClr val="dk1"/>
                </a:solidFill>
              </a:rPr>
              <a:t> variable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Our parameters have </a:t>
            </a:r>
            <a:r>
              <a:rPr lang="en" sz="1800">
                <a:solidFill>
                  <a:schemeClr val="dk1"/>
                </a:solidFill>
              </a:rPr>
              <a:t>already</a:t>
            </a:r>
            <a:r>
              <a:rPr lang="en" sz="1800">
                <a:solidFill>
                  <a:schemeClr val="dk1"/>
                </a:solidFill>
              </a:rPr>
              <a:t> been declared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Executable Section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SQL code to write the logic of the </a:t>
            </a:r>
            <a:r>
              <a:rPr lang="en" sz="1800">
                <a:solidFill>
                  <a:schemeClr val="dk1"/>
                </a:solidFill>
              </a:rPr>
              <a:t>function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Multi-Line Scalar Function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 Variables in SQL</a:t>
            </a:r>
            <a:endParaRPr b="1"/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1017725"/>
            <a:ext cx="85206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DECLARE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variable_name data_type;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Variables need a </a:t>
            </a:r>
            <a:r>
              <a:rPr b="1" lang="en" sz="1800">
                <a:solidFill>
                  <a:schemeClr val="dk1"/>
                </a:solidFill>
              </a:rPr>
              <a:t>name </a:t>
            </a:r>
            <a:r>
              <a:rPr lang="en" sz="1800">
                <a:solidFill>
                  <a:schemeClr val="dk1"/>
                </a:solidFill>
              </a:rPr>
              <a:t>and a </a:t>
            </a:r>
            <a:r>
              <a:rPr b="1" lang="en" sz="1800">
                <a:solidFill>
                  <a:schemeClr val="dk1"/>
                </a:solidFill>
              </a:rPr>
              <a:t>data type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is a </a:t>
            </a:r>
            <a:r>
              <a:rPr b="1" lang="en" sz="1800">
                <a:solidFill>
                  <a:schemeClr val="dk1"/>
                </a:solidFill>
              </a:rPr>
              <a:t>local SQL variable</a:t>
            </a:r>
            <a:r>
              <a:rPr lang="en" sz="1800">
                <a:solidFill>
                  <a:schemeClr val="dk1"/>
                </a:solidFill>
              </a:rPr>
              <a:t>, it can only used in the same session it is declared in, within the block in which it is declared, it is removed afterwards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Perfect for functions!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Local Variables in SQL</a:t>
            </a:r>
            <a:endParaRPr b="1"/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479413"/>
            <a:ext cx="852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fn_convert_currency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(value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,conversion_rate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RETURNS INT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DECLARE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converted_value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-- 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executable section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converted_value;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sz="16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 Value to </a:t>
            </a:r>
            <a:r>
              <a:rPr b="1" lang="en"/>
              <a:t>Variable in SQL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1017725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SET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variable_name = “some_value”;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*Same syntax as setting the updated value in an update statement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 Value to Variable in SQL</a:t>
            </a:r>
            <a:endParaRPr b="1"/>
          </a:p>
        </p:txBody>
      </p:sp>
      <p:sp>
        <p:nvSpPr>
          <p:cNvPr id="159" name="Google Shape;159;p27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11700" y="1479413"/>
            <a:ext cx="852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fn_convert_currency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(value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,conversion_rate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RETURNS INT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DECLARE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converted_value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converted_value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converted_value;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sz="1600"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311700" y="1479413"/>
            <a:ext cx="852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 INT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b="1" sz="1600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DECLARE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converted_value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converted_value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converted_value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Multi-Line Scalar Function</a:t>
            </a:r>
            <a:endParaRPr b="1"/>
          </a:p>
        </p:txBody>
      </p:sp>
      <p:sp>
        <p:nvSpPr>
          <p:cNvPr id="168" name="Google Shape;168;p28"/>
          <p:cNvSpPr txBox="1"/>
          <p:nvPr/>
        </p:nvSpPr>
        <p:spPr>
          <a:xfrm>
            <a:off x="6836800" y="1868400"/>
            <a:ext cx="19956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function_name</a:t>
            </a:r>
            <a:endParaRPr i="1"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 sz="18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2E9"/>
                </a:highlight>
              </a:rPr>
              <a:t>function body</a:t>
            </a:r>
            <a:endParaRPr i="1" sz="18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endParaRPr i="1" sz="18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Inline </a:t>
            </a:r>
            <a:r>
              <a:rPr b="1" lang="en"/>
              <a:t>Scalar Function</a:t>
            </a:r>
            <a:endParaRPr b="1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Create a function to converts values from one currency to another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11700" y="1479425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00">
                <a:solidFill>
                  <a:srgbClr val="007F7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6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 INT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*conversion_rate)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6836800" y="1868400"/>
            <a:ext cx="19956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function_name</a:t>
            </a:r>
            <a:endParaRPr i="1"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 sz="18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endParaRPr i="1" sz="18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Calling </a:t>
            </a:r>
            <a:r>
              <a:rPr b="1" lang="en"/>
              <a:t>Functions</a:t>
            </a:r>
            <a:endParaRPr b="1"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Functions are called just like all the MySQL built-in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11700" y="1479425"/>
            <a:ext cx="85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to_other_currency(box_office, 1.39)</a:t>
            </a:r>
            <a:endParaRPr b="1" sz="1600">
              <a:solidFill>
                <a:srgbClr val="0000F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 / IF </a:t>
            </a:r>
            <a:r>
              <a:rPr b="1" lang="en"/>
              <a:t>ELSE-IF ELSE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can use conditional logic just like other programming languages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4794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311700" y="1941125"/>
            <a:ext cx="85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comparison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comparison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311700" y="3572525"/>
            <a:ext cx="85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&gt; m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 = '&gt;';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= m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 = '=';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 = '&lt;';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31108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MySQL Reference Manual: IF Statement</a:t>
            </a:r>
            <a:endParaRPr sz="8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666500" y="1878300"/>
            <a:ext cx="39585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Must use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>
                <a:solidFill>
                  <a:schemeClr val="dk1"/>
                </a:solidFill>
              </a:rPr>
              <a:t> keyword before using a statement (excl. ELSE)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Must end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</a:rPr>
              <a:t> block with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5145750" y="360381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 See w10 example code for example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Functions in SQL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2 Types of functions when working with 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System defined functions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Native built in functions provided by mySQL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User defined functions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 functions that the database developer builds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MySQL Functions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 / IF ELSE-IF ELSE</a:t>
            </a:r>
            <a:r>
              <a:rPr b="1"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b="1" lang="en"/>
              <a:t> / Multi-Line</a:t>
            </a:r>
            <a:endParaRPr b="1"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11700" y="1479425"/>
            <a:ext cx="8520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comparison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statement_1;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statement_2;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comparison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statement_1;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statement_2;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statement_1;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statement_2;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MySQL Reference Manual: IF Statement</a:t>
            </a:r>
            <a:endParaRPr sz="800"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666500" y="1878300"/>
            <a:ext cx="39585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>
                <a:solidFill>
                  <a:schemeClr val="dk1"/>
                </a:solidFill>
              </a:rPr>
              <a:t> to use m</a:t>
            </a:r>
            <a:r>
              <a:rPr lang="en">
                <a:solidFill>
                  <a:schemeClr val="dk1"/>
                </a:solidFill>
              </a:rPr>
              <a:t>ultiple statements in a branch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145750" y="360381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 See w10 example code for example function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 / </a:t>
            </a:r>
            <a:r>
              <a:rPr b="1" lang="en"/>
              <a:t>Loops</a:t>
            </a:r>
            <a:endParaRPr b="1" baseline="30000"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0177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can use loops as well, there are multi components that all must be used to make a proper loop in 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7980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3316863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Continue until </a:t>
            </a: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loop_condition</a:t>
            </a:r>
            <a:r>
              <a:rPr lang="en">
                <a:solidFill>
                  <a:schemeClr val="dk1"/>
                </a:solidFill>
              </a:rPr>
              <a:t> becomes false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r>
              <a:rPr lang="en">
                <a:solidFill>
                  <a:schemeClr val="dk1"/>
                </a:solidFill>
              </a:rPr>
              <a:t> is MySQL version of a </a:t>
            </a:r>
            <a:r>
              <a:rPr i="1" lang="en">
                <a:solidFill>
                  <a:schemeClr val="dk1"/>
                </a:solidFill>
              </a:rPr>
              <a:t>do-while </a:t>
            </a:r>
            <a:r>
              <a:rPr lang="en">
                <a:solidFill>
                  <a:schemeClr val="dk1"/>
                </a:solidFill>
              </a:rPr>
              <a:t>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311700" y="2259725"/>
            <a:ext cx="349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WHILE </a:t>
            </a: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loop_condition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executable_statements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END WHILE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296100" y="2259725"/>
            <a:ext cx="43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REPEAT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executable_statements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UNTIL </a:t>
            </a: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loop_condition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END REPEAT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Defined Functions (UDFs)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851500"/>
            <a:ext cx="59040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function_name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highlight>
                <a:srgbClr val="FCE5C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CE5CD"/>
                </a:highlight>
                <a:latin typeface="Roboto Mono"/>
                <a:ea typeface="Roboto Mono"/>
                <a:cs typeface="Roboto Mono"/>
                <a:sym typeface="Roboto Mono"/>
              </a:rPr>
              <a:t>output_datatype</a:t>
            </a:r>
            <a:endParaRPr i="1">
              <a:solidFill>
                <a:schemeClr val="dk1"/>
              </a:solidFill>
              <a:highlight>
                <a:srgbClr val="FCE5CD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b="1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return_value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D9D2E9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1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DELIMITER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Functions can help: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Simplify complex queries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Enhance code readability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Promote code reusability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23898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459900" y="3431075"/>
            <a:ext cx="2372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CE5CD"/>
                </a:highlight>
              </a:rPr>
              <a:t>function declaration</a:t>
            </a:r>
            <a:endParaRPr>
              <a:solidFill>
                <a:schemeClr val="dk1"/>
              </a:solidFill>
              <a:highlight>
                <a:srgbClr val="FCE5CD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highlight>
                <a:srgbClr val="D9D2E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function body</a:t>
            </a:r>
            <a:endParaRPr>
              <a:solidFill>
                <a:schemeClr val="dk1"/>
              </a:solidFill>
              <a:highlight>
                <a:srgbClr val="D9D2E9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331700" y="1177025"/>
            <a:ext cx="450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So basically a</a:t>
            </a:r>
            <a:r>
              <a:rPr lang="en" sz="1800">
                <a:solidFill>
                  <a:schemeClr val="dk1"/>
                </a:solidFill>
              </a:rPr>
              <a:t>ll the same reasons functions are useful in any programming language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Defined Functions (UDFs)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D9EAD3"/>
                </a:highlight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return_value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2033525"/>
            <a:ext cx="85206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function_name</a:t>
            </a:r>
            <a:endParaRPr i="1" sz="18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name used when calling our function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inputs to the function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The data_type that will be returned from the function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;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i="1" lang="en" sz="1800">
                <a:solidFill>
                  <a:schemeClr val="dk1"/>
                </a:solidFill>
              </a:rPr>
              <a:t>The data output of the function, must match the </a:t>
            </a: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Name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D9EAD3"/>
                </a:highlight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output_datatype</a:t>
            </a:r>
            <a:endParaRPr i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return_value</a:t>
            </a:r>
            <a:r>
              <a:rPr lang="en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20335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f</a:t>
            </a:r>
            <a:r>
              <a:rPr i="1" lang="en" sz="1800">
                <a:solidFill>
                  <a:schemeClr val="dk1"/>
                </a:solidFill>
                <a:highlight>
                  <a:srgbClr val="D9EAD3"/>
                </a:highlight>
              </a:rPr>
              <a:t>unction_name</a:t>
            </a:r>
            <a:r>
              <a:rPr lang="en" sz="1800">
                <a:solidFill>
                  <a:schemeClr val="dk1"/>
                </a:solidFill>
              </a:rPr>
              <a:t> should be descriptive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Prefix the function using fn_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Always follow the </a:t>
            </a:r>
            <a:r>
              <a:rPr lang="en" sz="1800">
                <a:solidFill>
                  <a:schemeClr val="dk1"/>
                </a:solidFill>
              </a:rPr>
              <a:t>naming</a:t>
            </a:r>
            <a:r>
              <a:rPr lang="en" sz="1800">
                <a:solidFill>
                  <a:schemeClr val="dk1"/>
                </a:solidFill>
              </a:rPr>
              <a:t> standard that is already in place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049325"/>
            <a:ext cx="8520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output_datatype</a:t>
            </a:r>
            <a:endParaRPr i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return_value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20335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are inputs our function uses to determine an output (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parameters</a:t>
            </a:r>
            <a:r>
              <a:rPr i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need a name and a data type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example: create a function to convert values from one currency to another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3049325"/>
            <a:ext cx="85206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(3,2)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RETURNS output_datatype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return_value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033525"/>
            <a:ext cx="8520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r>
              <a:rPr lang="en" sz="1800">
                <a:solidFill>
                  <a:schemeClr val="dk1"/>
                </a:solidFill>
              </a:rPr>
              <a:t> defines what our function can actually return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return data type can be any </a:t>
            </a:r>
            <a:r>
              <a:rPr b="1" lang="en">
                <a:solidFill>
                  <a:schemeClr val="dk1"/>
                </a:solidFill>
              </a:rPr>
              <a:t>data type</a:t>
            </a:r>
            <a:r>
              <a:rPr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Therefore our user defined </a:t>
            </a:r>
            <a:r>
              <a:rPr b="1" lang="en" sz="1800">
                <a:solidFill>
                  <a:schemeClr val="dk1"/>
                </a:solidFill>
              </a:rPr>
              <a:t>functions </a:t>
            </a:r>
            <a:r>
              <a:rPr lang="en" sz="1800">
                <a:solidFill>
                  <a:schemeClr val="dk1"/>
                </a:solidFill>
              </a:rPr>
              <a:t>can </a:t>
            </a:r>
            <a:r>
              <a:rPr b="1" lang="en" sz="1800">
                <a:solidFill>
                  <a:schemeClr val="dk1"/>
                </a:solidFill>
              </a:rPr>
              <a:t>return a single value </a:t>
            </a:r>
            <a:r>
              <a:rPr lang="en" sz="1800">
                <a:solidFill>
                  <a:schemeClr val="dk1"/>
                </a:solidFill>
              </a:rPr>
              <a:t>for each row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>
                <a:solidFill>
                  <a:schemeClr val="dk1"/>
                </a:solidFill>
              </a:rPr>
              <a:t> and other MySQL functions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</a:rPr>
              <a:t>, but </a:t>
            </a:r>
            <a:r>
              <a:rPr b="1" i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aggregate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Functions are typically used for custom data manipulation/formatting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Calculations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Altering data to different formats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MySQL, functions cannot return tables, procedures return tables (Week 11)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owever other DBMSs allow functions to return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46993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W3Schools: MySQL Data Types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W3Schools: MySQL Functions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RETURNS output_datatype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endParaRPr i="1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return_value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03352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 sz="18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CFE2F3"/>
                </a:highlight>
              </a:rPr>
              <a:t>output_datatype</a:t>
            </a:r>
            <a:r>
              <a:rPr lang="en" sz="1800">
                <a:solidFill>
                  <a:schemeClr val="dk1"/>
                </a:solidFill>
              </a:rPr>
              <a:t> defines what our function can actually return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return data type can be any </a:t>
            </a:r>
            <a:r>
              <a:rPr b="1" lang="en">
                <a:solidFill>
                  <a:schemeClr val="dk1"/>
                </a:solidFill>
              </a:rPr>
              <a:t>data type</a:t>
            </a:r>
            <a:r>
              <a:rPr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Therefore our user defined </a:t>
            </a:r>
            <a:r>
              <a:rPr b="1" lang="en" sz="1800">
                <a:solidFill>
                  <a:schemeClr val="dk1"/>
                </a:solidFill>
              </a:rPr>
              <a:t>functions </a:t>
            </a:r>
            <a:r>
              <a:rPr lang="en" sz="1800">
                <a:solidFill>
                  <a:schemeClr val="dk1"/>
                </a:solidFill>
              </a:rPr>
              <a:t>can </a:t>
            </a:r>
            <a:r>
              <a:rPr b="1" lang="en" sz="1800">
                <a:solidFill>
                  <a:schemeClr val="dk1"/>
                </a:solidFill>
              </a:rPr>
              <a:t>return a single 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3049325"/>
            <a:ext cx="85206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(3,2)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 INT</a:t>
            </a:r>
            <a:endParaRPr b="1" sz="1600">
              <a:solidFill>
                <a:srgbClr val="0000FF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MySQL Data Types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 return_value;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017725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function_name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parameters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output_datatype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i="1" lang="en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203352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 sz="1800">
                <a:solidFill>
                  <a:schemeClr val="dk1"/>
                </a:solidFill>
              </a:rPr>
              <a:t> marks the</a:t>
            </a:r>
            <a:r>
              <a:rPr lang="en" sz="1800">
                <a:solidFill>
                  <a:schemeClr val="dk1"/>
                </a:solidFill>
              </a:rPr>
              <a:t> end of our functions logic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return_value</a:t>
            </a:r>
            <a:r>
              <a:rPr lang="en" sz="1800">
                <a:solidFill>
                  <a:schemeClr val="dk1"/>
                </a:solidFill>
              </a:rPr>
              <a:t> is the variable holding the value that is created when our function is finished running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3049325"/>
            <a:ext cx="85206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example: Create a function to converts values from one currency to another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FUNCTION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fn_convert_currency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value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conversion_rate </a:t>
            </a:r>
            <a:r>
              <a:rPr b="1" lang="en" sz="1600">
                <a:solidFill>
                  <a:srgbClr val="0000F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(3,2)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RETURNS INT</a:t>
            </a:r>
            <a:endParaRPr b="1" sz="1600">
              <a:solidFill>
                <a:srgbClr val="0000FF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converted_value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