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CFECA3-F5BD-4894-8BE3-7A8C71960D47}">
  <a:tblStyle styleId="{AACFECA3-F5BD-4894-8BE3-7A8C71960D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6e705439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6e705439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74792dc6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74792dc6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74792dc6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74792dc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74792dc6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74792dc6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6e705439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6e705439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 JOIN</a:t>
            </a:r>
            <a:r>
              <a:rPr lang="en" sz="1800">
                <a:solidFill>
                  <a:schemeClr val="dk1"/>
                </a:solidFill>
              </a:rPr>
              <a:t> returns: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all rows </a:t>
            </a:r>
            <a:r>
              <a:rPr lang="en" sz="1800">
                <a:solidFill>
                  <a:schemeClr val="dk1"/>
                </a:solidFill>
              </a:rPr>
              <a:t>from</a:t>
            </a:r>
            <a:r>
              <a:rPr b="1" lang="en" sz="1800">
                <a:solidFill>
                  <a:schemeClr val="dk1"/>
                </a:solidFill>
              </a:rPr>
              <a:t> left </a:t>
            </a:r>
            <a:r>
              <a:rPr lang="en" sz="1800">
                <a:solidFill>
                  <a:schemeClr val="dk1"/>
                </a:solidFill>
              </a:rPr>
              <a:t>table,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			</a:t>
            </a:r>
            <a:r>
              <a:rPr b="1" i="1" lang="en" sz="1800">
                <a:solidFill>
                  <a:schemeClr val="dk1"/>
                </a:solidFill>
              </a:rPr>
              <a:t>AND JOINS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matching rows</a:t>
            </a:r>
            <a:r>
              <a:rPr lang="en" sz="1800">
                <a:solidFill>
                  <a:schemeClr val="dk1"/>
                </a:solidFill>
              </a:rPr>
              <a:t> from the </a:t>
            </a:r>
            <a:r>
              <a:rPr b="1" lang="en" sz="1800">
                <a:solidFill>
                  <a:schemeClr val="dk1"/>
                </a:solidFill>
              </a:rPr>
              <a:t>right </a:t>
            </a:r>
            <a:r>
              <a:rPr lang="en" sz="1800">
                <a:solidFill>
                  <a:schemeClr val="dk1"/>
                </a:solidFill>
              </a:rPr>
              <a:t>table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ELSE: </a:t>
            </a:r>
            <a:r>
              <a:rPr b="1" i="1" lang="en" sz="1800">
                <a:solidFill>
                  <a:schemeClr val="dk1"/>
                </a:solidFill>
              </a:rPr>
              <a:t>NULL</a:t>
            </a:r>
            <a:r>
              <a:rPr b="1" lang="en" sz="1800">
                <a:solidFill>
                  <a:schemeClr val="dk1"/>
                </a:solidFill>
              </a:rPr>
              <a:t> value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b="1" lang="en" sz="1800">
                <a:solidFill>
                  <a:schemeClr val="dk1"/>
                </a:solidFill>
              </a:rPr>
              <a:t>fill non match</a:t>
            </a:r>
            <a:r>
              <a:rPr lang="en" sz="1800">
                <a:solidFill>
                  <a:schemeClr val="dk1"/>
                </a:solidFill>
              </a:rPr>
              <a:t> rows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74792dc6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74792dc6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6e705439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6e705439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RIGHT JOIN</a:t>
            </a:r>
            <a:r>
              <a:rPr lang="en" sz="1800">
                <a:solidFill>
                  <a:schemeClr val="dk1"/>
                </a:solidFill>
              </a:rPr>
              <a:t> returns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all rows </a:t>
            </a:r>
            <a:r>
              <a:rPr lang="en" sz="1800">
                <a:solidFill>
                  <a:schemeClr val="dk1"/>
                </a:solidFill>
              </a:rPr>
              <a:t>from</a:t>
            </a:r>
            <a:r>
              <a:rPr b="1" lang="en" sz="1800">
                <a:solidFill>
                  <a:schemeClr val="dk1"/>
                </a:solidFill>
              </a:rPr>
              <a:t> right </a:t>
            </a:r>
            <a:r>
              <a:rPr lang="en" sz="1800">
                <a:solidFill>
                  <a:schemeClr val="dk1"/>
                </a:solidFill>
              </a:rPr>
              <a:t>table,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			</a:t>
            </a:r>
            <a:r>
              <a:rPr b="1" i="1" lang="en" sz="1800">
                <a:solidFill>
                  <a:schemeClr val="dk1"/>
                </a:solidFill>
              </a:rPr>
              <a:t>AND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matching rows</a:t>
            </a:r>
            <a:r>
              <a:rPr lang="en" sz="1800">
                <a:solidFill>
                  <a:schemeClr val="dk1"/>
                </a:solidFill>
              </a:rPr>
              <a:t> from the </a:t>
            </a:r>
            <a:r>
              <a:rPr b="1" lang="en" sz="1800">
                <a:solidFill>
                  <a:schemeClr val="dk1"/>
                </a:solidFill>
              </a:rPr>
              <a:t>left </a:t>
            </a:r>
            <a:r>
              <a:rPr lang="en" sz="1800">
                <a:solidFill>
                  <a:schemeClr val="dk1"/>
                </a:solidFill>
              </a:rPr>
              <a:t>table</a:t>
            </a:r>
            <a:endParaRPr sz="18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 sz="1800">
                <a:solidFill>
                  <a:schemeClr val="dk1"/>
                </a:solidFill>
              </a:rPr>
              <a:t>ELSE: </a:t>
            </a:r>
            <a:r>
              <a:rPr b="1" i="1" lang="en" sz="1800">
                <a:solidFill>
                  <a:schemeClr val="dk1"/>
                </a:solidFill>
              </a:rPr>
              <a:t>NULL</a:t>
            </a:r>
            <a:r>
              <a:rPr b="1" lang="en" sz="1800">
                <a:solidFill>
                  <a:schemeClr val="dk1"/>
                </a:solidFill>
              </a:rPr>
              <a:t> value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b="1" lang="en" sz="1800">
                <a:solidFill>
                  <a:schemeClr val="dk1"/>
                </a:solidFill>
              </a:rPr>
              <a:t>fill non match</a:t>
            </a:r>
            <a:r>
              <a:rPr lang="en" sz="1800">
                <a:solidFill>
                  <a:schemeClr val="dk1"/>
                </a:solidFill>
              </a:rPr>
              <a:t> rows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7b2263f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7b2263f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6e70543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6e70543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775bc45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775bc45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6e70543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6e70543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7b2263f4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7b2263f4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06e705439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06e705439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74792dc6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074792dc6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6e705439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6e705439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Exclusive 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 JOIN</a:t>
            </a:r>
            <a:r>
              <a:rPr lang="en" sz="1800">
                <a:solidFill>
                  <a:schemeClr val="dk1"/>
                </a:solidFill>
              </a:rPr>
              <a:t> returns: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all rows </a:t>
            </a:r>
            <a:r>
              <a:rPr lang="en" sz="1800">
                <a:solidFill>
                  <a:schemeClr val="dk1"/>
                </a:solidFill>
              </a:rPr>
              <a:t>from</a:t>
            </a:r>
            <a:r>
              <a:rPr b="1" lang="en" sz="1800">
                <a:solidFill>
                  <a:schemeClr val="dk1"/>
                </a:solidFill>
              </a:rPr>
              <a:t> left </a:t>
            </a:r>
            <a:r>
              <a:rPr lang="en" sz="1800">
                <a:solidFill>
                  <a:schemeClr val="dk1"/>
                </a:solidFill>
              </a:rPr>
              <a:t>table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			</a:t>
            </a:r>
            <a:r>
              <a:rPr b="1" i="1" lang="en" sz="1800">
                <a:solidFill>
                  <a:schemeClr val="dk1"/>
                </a:solidFill>
              </a:rPr>
              <a:t>AND JOINS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matching rows</a:t>
            </a:r>
            <a:r>
              <a:rPr lang="en" sz="1800">
                <a:solidFill>
                  <a:schemeClr val="dk1"/>
                </a:solidFill>
              </a:rPr>
              <a:t> from the </a:t>
            </a:r>
            <a:r>
              <a:rPr b="1" lang="en" sz="1800">
                <a:solidFill>
                  <a:schemeClr val="dk1"/>
                </a:solidFill>
              </a:rPr>
              <a:t>right </a:t>
            </a:r>
            <a:r>
              <a:rPr lang="en" sz="1800">
                <a:solidFill>
                  <a:schemeClr val="dk1"/>
                </a:solidFill>
              </a:rPr>
              <a:t>table / </a:t>
            </a:r>
            <a:r>
              <a:rPr i="1" lang="en" sz="1800">
                <a:solidFill>
                  <a:schemeClr val="dk1"/>
                </a:solidFill>
              </a:rPr>
              <a:t>NULL</a:t>
            </a:r>
            <a:r>
              <a:rPr lang="en" sz="1800">
                <a:solidFill>
                  <a:schemeClr val="dk1"/>
                </a:solidFill>
              </a:rPr>
              <a:t> no match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i="1" lang="en" sz="1400">
                <a:solidFill>
                  <a:schemeClr val="dk1"/>
                </a:solidFill>
              </a:rPr>
              <a:t>THEN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filter </a:t>
            </a:r>
            <a:r>
              <a:rPr lang="en" sz="1400">
                <a:solidFill>
                  <a:schemeClr val="dk1"/>
                </a:solidFill>
              </a:rPr>
              <a:t>joined table for </a:t>
            </a:r>
            <a:r>
              <a:rPr b="1" lang="en" sz="1400">
                <a:solidFill>
                  <a:schemeClr val="dk1"/>
                </a:solidFill>
              </a:rPr>
              <a:t>rows </a:t>
            </a:r>
            <a:r>
              <a:rPr lang="en" sz="1400">
                <a:solidFill>
                  <a:schemeClr val="dk1"/>
                </a:solidFill>
              </a:rPr>
              <a:t>with</a:t>
            </a:r>
            <a:r>
              <a:rPr b="1" lang="en" sz="1400">
                <a:solidFill>
                  <a:schemeClr val="dk1"/>
                </a:solidFill>
              </a:rPr>
              <a:t> no </a:t>
            </a:r>
            <a:r>
              <a:rPr b="1" i="1" lang="en" sz="1400">
                <a:solidFill>
                  <a:schemeClr val="dk1"/>
                </a:solidFill>
              </a:rPr>
              <a:t>left </a:t>
            </a:r>
            <a:r>
              <a:rPr b="1" lang="en" sz="1400">
                <a:solidFill>
                  <a:schemeClr val="dk1"/>
                </a:solidFill>
              </a:rPr>
              <a:t>match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74792dc6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074792dc6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6e70543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6e70543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074792dc6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074792dc6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07b2263f4d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07b2263f4d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07b2263f4d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07b2263f4d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07b2263f4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07b2263f4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6e705439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6e705439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07b2263f4d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07b2263f4d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SELF JOIN with movies:</a:t>
            </a:r>
            <a:br>
              <a:rPr lang="en"/>
            </a:br>
            <a:r>
              <a:rPr lang="en"/>
              <a:t>SELECT A.title AS movie1, B.title AS movie2, A.release_year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movie A, movie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A.movie_id &lt;&gt; B.movie_id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A.release_year= B.release_year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ORDER BY A.release_year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A.title &gt; B.title;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JOIN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movie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JOIN director;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07b2263f4d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07b2263f4d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07b2263f4d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07b2263f4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07b2263f4d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07b2263f4d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07b2263f4d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07b2263f4d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intersection is the rows that satisfy the ON condition in our query. Typically the ON condition is used to link the 2 shared columns between the tables. We call that shared column the Foreign Key.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6e705439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6e705439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6e705439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6e705439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6e705439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6e705439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6e70543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6e70543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74792dc6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74792dc6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74792dc6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74792dc6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mysql/mysql_join_inner.asp" TargetMode="External"/><Relationship Id="rId4" Type="http://schemas.openxmlformats.org/officeDocument/2006/relationships/hyperlink" Target="https://www.w3schools.com/mysql/mysql_join_inner.as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mysql/mysql_join_left.asp" TargetMode="External"/><Relationship Id="rId4" Type="http://schemas.openxmlformats.org/officeDocument/2006/relationships/hyperlink" Target="https://www.w3schools.com/mysql/mysql_join_left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mysql/mysql_join_right.asp" TargetMode="External"/><Relationship Id="rId4" Type="http://schemas.openxmlformats.org/officeDocument/2006/relationships/hyperlink" Target="https://www.w3schools.com/mysql/mysql_join_right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mysql/mysql_union.asp" TargetMode="External"/><Relationship Id="rId4" Type="http://schemas.openxmlformats.org/officeDocument/2006/relationships/hyperlink" Target="https://www.w3schools.com/mysql/mysql_union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w3schools.com/sql/sql_join_full.asp" TargetMode="External"/><Relationship Id="rId4" Type="http://schemas.openxmlformats.org/officeDocument/2006/relationships/hyperlink" Target="https://www.w3schools.com/sql/sql_join_full.as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w3schools.com/mysql/mysql_join.asp" TargetMode="External"/><Relationship Id="rId4" Type="http://schemas.openxmlformats.org/officeDocument/2006/relationships/hyperlink" Target="https://www.w3schools.com/mysql/mysql_join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w3schools.com/mysql/mysql_join_cross.asp" TargetMode="External"/><Relationship Id="rId4" Type="http://schemas.openxmlformats.org/officeDocument/2006/relationships/hyperlink" Target="https://www.w3schools.com/mysql/mysql_join_self.asp" TargetMode="External"/><Relationship Id="rId5" Type="http://schemas.openxmlformats.org/officeDocument/2006/relationships/hyperlink" Target="https://www.w3schools.com/mysql/mysql_join_cross.asp" TargetMode="External"/><Relationship Id="rId6" Type="http://schemas.openxmlformats.org/officeDocument/2006/relationships/hyperlink" Target="https://www.w3schools.com/mysql/mysql_join_self.asp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mysql/mysql_join.asp" TargetMode="External"/><Relationship Id="rId4" Type="http://schemas.openxmlformats.org/officeDocument/2006/relationships/hyperlink" Target="https://mode.com/sql-tutorial/sql-joins" TargetMode="External"/><Relationship Id="rId5" Type="http://schemas.openxmlformats.org/officeDocument/2006/relationships/hyperlink" Target="https://www.w3schools.com/mysql/mysql_join.asp" TargetMode="External"/><Relationship Id="rId6" Type="http://schemas.openxmlformats.org/officeDocument/2006/relationships/hyperlink" Target="https://mode.com/sql-tutorial/sql-joi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5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Multiple Tables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INNER </a:t>
            </a:r>
            <a:r>
              <a:rPr b="1" lang="en"/>
              <a:t>JOIN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101772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INNER JOIN </a:t>
            </a:r>
            <a:r>
              <a:rPr lang="en">
                <a:solidFill>
                  <a:schemeClr val="dk1"/>
                </a:solidFill>
              </a:rPr>
              <a:t>selects records that have matching </a:t>
            </a:r>
            <a:r>
              <a:rPr lang="en">
                <a:solidFill>
                  <a:schemeClr val="dk1"/>
                </a:solidFill>
              </a:rPr>
              <a:t>"keys"</a:t>
            </a:r>
            <a:r>
              <a:rPr lang="en">
                <a:solidFill>
                  <a:schemeClr val="dk1"/>
                </a:solidFill>
              </a:rPr>
              <a:t> in both tables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Show the movie title and the name of the </a:t>
            </a:r>
            <a:r>
              <a:rPr lang="en">
                <a:solidFill>
                  <a:schemeClr val="dk1"/>
                </a:solidFill>
              </a:rPr>
              <a:t>director</a:t>
            </a:r>
            <a:r>
              <a:rPr lang="en">
                <a:solidFill>
                  <a:schemeClr val="dk1"/>
                </a:solidFill>
              </a:rPr>
              <a:t> for the movie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464100" y="1834353"/>
            <a:ext cx="8520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movie.title, director.name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 FROM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INNER JOIN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movie.director_id =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.director_id;</a:t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2567300"/>
            <a:ext cx="8520600" cy="12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Query returns only rows from both tables where the director ids match</a:t>
            </a:r>
            <a:endParaRPr b="1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INNER JOIN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The intersection of 2 tables where the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intersection is made of rows that satisfy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condition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69" name="Google Shape;169;p22"/>
          <p:cNvGrpSpPr/>
          <p:nvPr/>
        </p:nvGrpSpPr>
        <p:grpSpPr>
          <a:xfrm>
            <a:off x="6988565" y="3514626"/>
            <a:ext cx="2059953" cy="1473165"/>
            <a:chOff x="6264575" y="3114954"/>
            <a:chExt cx="2810687" cy="2010050"/>
          </a:xfrm>
        </p:grpSpPr>
        <p:sp>
          <p:nvSpPr>
            <p:cNvPr id="170" name="Google Shape;170;p22"/>
            <p:cNvSpPr/>
            <p:nvPr/>
          </p:nvSpPr>
          <p:spPr>
            <a:xfrm>
              <a:off x="7354700" y="3403800"/>
              <a:ext cx="1431900" cy="14319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Table 2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22"/>
            <p:cNvSpPr/>
            <p:nvPr/>
          </p:nvSpPr>
          <p:spPr>
            <a:xfrm flipH="1" rot="900208">
              <a:off x="7931668" y="3770222"/>
              <a:ext cx="353449" cy="699478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flipH="1" rot="-2920340">
              <a:off x="7944309" y="3143032"/>
              <a:ext cx="718694" cy="1422542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264575" y="3403800"/>
              <a:ext cx="1431900" cy="143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LEFT</a:t>
              </a:r>
              <a:endParaRPr b="1" sz="1200"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 flipH="1">
              <a:off x="8064200" y="3408650"/>
              <a:ext cx="718800" cy="1422600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 flipH="1">
              <a:off x="7532050" y="3654850"/>
              <a:ext cx="566400" cy="929100"/>
            </a:xfrm>
            <a:prstGeom prst="moon">
              <a:avLst>
                <a:gd fmla="val 7016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 flipH="1" rot="2931545">
              <a:off x="7944045" y="3674969"/>
              <a:ext cx="718636" cy="1422568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7470150" y="3867417"/>
              <a:ext cx="1276500" cy="5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</a:rPr>
                <a:t>RIGHT</a:t>
              </a:r>
              <a:endParaRPr b="1" sz="1200">
                <a:solidFill>
                  <a:schemeClr val="dk1"/>
                </a:solidFill>
              </a:endParaRPr>
            </a:p>
          </p:txBody>
        </p:sp>
      </p:grpSp>
      <p:sp>
        <p:nvSpPr>
          <p:cNvPr id="178" name="Google Shape;178;p22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https://www.w3schools.com/mysql/mysql_join_inner.asp</a:t>
            </a:r>
            <a:endParaRPr sz="800"/>
          </a:p>
        </p:txBody>
      </p:sp>
      <p:graphicFrame>
        <p:nvGraphicFramePr>
          <p:cNvPr id="179" name="Google Shape;179;p22"/>
          <p:cNvGraphicFramePr/>
          <p:nvPr/>
        </p:nvGraphicFramePr>
        <p:xfrm>
          <a:off x="4398300" y="4041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625275"/>
                <a:gridCol w="269000"/>
                <a:gridCol w="267975"/>
                <a:gridCol w="76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2"/>
          <p:cNvSpPr/>
          <p:nvPr/>
        </p:nvSpPr>
        <p:spPr>
          <a:xfrm>
            <a:off x="2761125" y="4130138"/>
            <a:ext cx="242100" cy="242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4032538" y="4135100"/>
            <a:ext cx="232200" cy="23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2"/>
          <p:cNvGraphicFramePr/>
          <p:nvPr/>
        </p:nvGraphicFramePr>
        <p:xfrm>
          <a:off x="1954063" y="393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22"/>
          <p:cNvGraphicFramePr/>
          <p:nvPr/>
        </p:nvGraphicFramePr>
        <p:xfrm>
          <a:off x="3167913" y="3936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257150"/>
                <a:gridCol w="473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/>
          <p:nvPr/>
        </p:nvSpPr>
        <p:spPr>
          <a:xfrm>
            <a:off x="5445579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RIGH</a:t>
            </a:r>
            <a:r>
              <a:rPr b="1" lang="en" sz="3200">
                <a:solidFill>
                  <a:schemeClr val="dk1"/>
                </a:solidFill>
              </a:rPr>
              <a:t>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765863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LEFT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1103513" y="41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316825"/>
                <a:gridCol w="948775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3"/>
          <p:cNvGraphicFramePr/>
          <p:nvPr/>
        </p:nvGraphicFramePr>
        <p:xfrm>
          <a:off x="5783225" y="411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796900"/>
                <a:gridCol w="1468700"/>
              </a:tblGrid>
              <a:tr h="27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78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 rot="-2700000">
            <a:off x="4406961" y="2099834"/>
            <a:ext cx="330077" cy="330077"/>
          </a:xfrm>
          <a:prstGeom prst="teardrop">
            <a:avLst>
              <a:gd fmla="val 106767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8100000">
            <a:off x="4406961" y="3418603"/>
            <a:ext cx="330077" cy="330077"/>
          </a:xfrm>
          <a:prstGeom prst="teardrop">
            <a:avLst>
              <a:gd fmla="val 106767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4230898" y="2124825"/>
            <a:ext cx="410400" cy="1608600"/>
          </a:xfrm>
          <a:prstGeom prst="moon">
            <a:avLst>
              <a:gd fmla="val 87500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 rot="10800000">
            <a:off x="4512648" y="2122425"/>
            <a:ext cx="410400" cy="1608600"/>
          </a:xfrm>
          <a:prstGeom prst="moon">
            <a:avLst>
              <a:gd fmla="val 87500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RIGHT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1982138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LEFT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1812875" y="4527900"/>
            <a:ext cx="55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INNER JOIN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4220941" y="1456425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cxnSp>
        <p:nvCxnSpPr>
          <p:cNvPr id="204" name="Google Shape;204;p24"/>
          <p:cNvCxnSpPr>
            <a:endCxn id="205" idx="2"/>
          </p:cNvCxnSpPr>
          <p:nvPr/>
        </p:nvCxnSpPr>
        <p:spPr>
          <a:xfrm rot="10800000">
            <a:off x="4576175" y="1408625"/>
            <a:ext cx="0" cy="154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5" name="Google Shape;205;p24"/>
          <p:cNvSpPr txBox="1"/>
          <p:nvPr/>
        </p:nvSpPr>
        <p:spPr>
          <a:xfrm>
            <a:off x="1812875" y="669725"/>
            <a:ext cx="55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where “keys” match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06" name="Google Shape;206;p24"/>
          <p:cNvGraphicFramePr/>
          <p:nvPr/>
        </p:nvGraphicFramePr>
        <p:xfrm>
          <a:off x="3610363" y="2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625275"/>
                <a:gridCol w="269000"/>
                <a:gridCol w="267975"/>
                <a:gridCol w="76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24"/>
          <p:cNvGraphicFramePr/>
          <p:nvPr/>
        </p:nvGraphicFramePr>
        <p:xfrm>
          <a:off x="3131413" y="347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24"/>
          <p:cNvGraphicFramePr/>
          <p:nvPr/>
        </p:nvGraphicFramePr>
        <p:xfrm>
          <a:off x="5325850" y="347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257150"/>
                <a:gridCol w="473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RIGHT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982138" y="1456413"/>
            <a:ext cx="2940900" cy="2940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LEFT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table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1812875" y="4527900"/>
            <a:ext cx="55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LEFT </a:t>
            </a:r>
            <a:r>
              <a:rPr b="1" lang="en" sz="2800">
                <a:solidFill>
                  <a:schemeClr val="dk1"/>
                </a:solidFill>
              </a:rPr>
              <a:t>JOIN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17" name="Google Shape;217;p25"/>
          <p:cNvCxnSpPr>
            <a:endCxn id="218" idx="2"/>
          </p:cNvCxnSpPr>
          <p:nvPr/>
        </p:nvCxnSpPr>
        <p:spPr>
          <a:xfrm rot="10800000">
            <a:off x="1246350" y="2032150"/>
            <a:ext cx="1318800" cy="9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5"/>
          <p:cNvSpPr txBox="1"/>
          <p:nvPr/>
        </p:nvSpPr>
        <p:spPr>
          <a:xfrm>
            <a:off x="0" y="1016350"/>
            <a:ext cx="249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r>
              <a:rPr b="1" lang="en" sz="1800">
                <a:solidFill>
                  <a:schemeClr val="dk1"/>
                </a:solidFill>
              </a:rPr>
              <a:t>without </a:t>
            </a:r>
            <a:r>
              <a:rPr lang="en" sz="1800">
                <a:solidFill>
                  <a:schemeClr val="dk1"/>
                </a:solidFill>
              </a:rPr>
              <a:t>right table “keys” match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19" name="Google Shape;219;p25"/>
          <p:cNvGraphicFramePr/>
          <p:nvPr/>
        </p:nvGraphicFramePr>
        <p:xfrm>
          <a:off x="405588" y="6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52425"/>
                <a:gridCol w="257150"/>
                <a:gridCol w="402575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25"/>
          <p:cNvSpPr txBox="1"/>
          <p:nvPr/>
        </p:nvSpPr>
        <p:spPr>
          <a:xfrm>
            <a:off x="0" y="4118200"/>
            <a:ext cx="226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rows of data from left table + right data if it exists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21" name="Google Shape;221;p25"/>
          <p:cNvCxnSpPr>
            <a:stCxn id="220" idx="3"/>
          </p:cNvCxnSpPr>
          <p:nvPr/>
        </p:nvCxnSpPr>
        <p:spPr>
          <a:xfrm flipH="1" rot="10800000">
            <a:off x="2265600" y="3966400"/>
            <a:ext cx="147300" cy="65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aphicFrame>
        <p:nvGraphicFramePr>
          <p:cNvPr id="222" name="Google Shape;222;p25"/>
          <p:cNvGraphicFramePr/>
          <p:nvPr/>
        </p:nvGraphicFramePr>
        <p:xfrm>
          <a:off x="374088" y="35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  <a:gridCol w="432800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23" name="Google Shape;223;p25"/>
          <p:cNvCxnSpPr>
            <a:endCxn id="224" idx="2"/>
          </p:cNvCxnSpPr>
          <p:nvPr/>
        </p:nvCxnSpPr>
        <p:spPr>
          <a:xfrm rot="10800000">
            <a:off x="4576175" y="1408625"/>
            <a:ext cx="0" cy="154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4" name="Google Shape;224;p25"/>
          <p:cNvSpPr txBox="1"/>
          <p:nvPr/>
        </p:nvSpPr>
        <p:spPr>
          <a:xfrm>
            <a:off x="1812875" y="669725"/>
            <a:ext cx="55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where “keys” match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25" name="Google Shape;225;p25"/>
          <p:cNvGraphicFramePr/>
          <p:nvPr/>
        </p:nvGraphicFramePr>
        <p:xfrm>
          <a:off x="3610363" y="2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625275"/>
                <a:gridCol w="269000"/>
                <a:gridCol w="267975"/>
                <a:gridCol w="76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LEFT </a:t>
            </a:r>
            <a:r>
              <a:rPr b="1" lang="en"/>
              <a:t>JOIN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311700" y="1017725"/>
            <a:ext cx="85206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 JOIN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keyword returns all records from the left table</a:t>
            </a:r>
            <a:r>
              <a:rPr lang="en">
                <a:solidFill>
                  <a:schemeClr val="dk1"/>
                </a:solidFill>
              </a:rPr>
              <a:t>, and the records that fulfill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</a:rPr>
              <a:t> condition from the right table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there is no matching value from right table, </a:t>
            </a:r>
            <a:r>
              <a:rPr i="1" lang="en">
                <a:solidFill>
                  <a:schemeClr val="dk1"/>
                </a:solidFill>
              </a:rPr>
              <a:t>NULL</a:t>
            </a:r>
            <a:r>
              <a:rPr lang="en">
                <a:solidFill>
                  <a:schemeClr val="dk1"/>
                </a:solidFill>
              </a:rPr>
              <a:t> fills the rows cells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“Show me all the movies, and show me all the directors for the movies, if they exist”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464100" y="2373728"/>
            <a:ext cx="8520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movie.title,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.name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movie.director_id=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https://www.w3schools.com/mysql/mysql_join_left.asp</a:t>
            </a:r>
            <a:endParaRPr sz="800"/>
          </a:p>
        </p:txBody>
      </p:sp>
      <p:graphicFrame>
        <p:nvGraphicFramePr>
          <p:cNvPr id="234" name="Google Shape;234;p26"/>
          <p:cNvGraphicFramePr/>
          <p:nvPr/>
        </p:nvGraphicFramePr>
        <p:xfrm>
          <a:off x="3984738" y="371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  <a:gridCol w="432800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26"/>
          <p:cNvSpPr/>
          <p:nvPr/>
        </p:nvSpPr>
        <p:spPr>
          <a:xfrm>
            <a:off x="6443968" y="3347643"/>
            <a:ext cx="1356000" cy="13560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7476304" y="3347643"/>
            <a:ext cx="1356000" cy="13560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455650" y="3866313"/>
            <a:ext cx="242100" cy="242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3727013" y="3909538"/>
            <a:ext cx="232200" cy="23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26"/>
          <p:cNvGraphicFramePr/>
          <p:nvPr/>
        </p:nvGraphicFramePr>
        <p:xfrm>
          <a:off x="1687288" y="371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0" name="Google Shape;240;p26"/>
          <p:cNvGraphicFramePr/>
          <p:nvPr/>
        </p:nvGraphicFramePr>
        <p:xfrm>
          <a:off x="2846838" y="371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257150"/>
                <a:gridCol w="473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41" name="Google Shape;241;p26"/>
          <p:cNvCxnSpPr/>
          <p:nvPr/>
        </p:nvCxnSpPr>
        <p:spPr>
          <a:xfrm>
            <a:off x="2826288" y="4245150"/>
            <a:ext cx="77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RIGHT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table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1982138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LEFT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1812875" y="4527900"/>
            <a:ext cx="55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RIGH</a:t>
            </a:r>
            <a:r>
              <a:rPr b="1" lang="en" sz="2800">
                <a:solidFill>
                  <a:schemeClr val="dk1"/>
                </a:solidFill>
              </a:rPr>
              <a:t>T JOIN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0" name="Google Shape;250;p27"/>
          <p:cNvCxnSpPr>
            <a:endCxn id="251" idx="2"/>
          </p:cNvCxnSpPr>
          <p:nvPr/>
        </p:nvCxnSpPr>
        <p:spPr>
          <a:xfrm rot="10800000">
            <a:off x="4576175" y="1408625"/>
            <a:ext cx="0" cy="154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2" name="Google Shape;252;p27"/>
          <p:cNvSpPr txBox="1"/>
          <p:nvPr/>
        </p:nvSpPr>
        <p:spPr>
          <a:xfrm>
            <a:off x="6575375" y="1016350"/>
            <a:ext cx="25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r>
              <a:rPr b="1" lang="en" sz="1800">
                <a:solidFill>
                  <a:schemeClr val="dk1"/>
                </a:solidFill>
              </a:rPr>
              <a:t>without </a:t>
            </a:r>
            <a:r>
              <a:rPr lang="en" sz="1800">
                <a:solidFill>
                  <a:schemeClr val="dk1"/>
                </a:solidFill>
              </a:rPr>
              <a:t>left table “keys” match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3" name="Google Shape;253;p27"/>
          <p:cNvCxnSpPr>
            <a:endCxn id="252" idx="2"/>
          </p:cNvCxnSpPr>
          <p:nvPr/>
        </p:nvCxnSpPr>
        <p:spPr>
          <a:xfrm flipH="1" rot="10800000">
            <a:off x="6711425" y="2032150"/>
            <a:ext cx="1148400" cy="9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4" name="Google Shape;254;p27"/>
          <p:cNvSpPr txBox="1"/>
          <p:nvPr/>
        </p:nvSpPr>
        <p:spPr>
          <a:xfrm>
            <a:off x="6941725" y="4128700"/>
            <a:ext cx="220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rows of data from right table + left data if it exists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5" name="Google Shape;255;p27"/>
          <p:cNvCxnSpPr>
            <a:stCxn id="254" idx="1"/>
          </p:cNvCxnSpPr>
          <p:nvPr/>
        </p:nvCxnSpPr>
        <p:spPr>
          <a:xfrm rot="10800000">
            <a:off x="6731125" y="3966400"/>
            <a:ext cx="210600" cy="6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1" name="Google Shape;251;p27"/>
          <p:cNvSpPr txBox="1"/>
          <p:nvPr/>
        </p:nvSpPr>
        <p:spPr>
          <a:xfrm>
            <a:off x="1812875" y="669725"/>
            <a:ext cx="55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where “keys” match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256" name="Google Shape;256;p27"/>
          <p:cNvGraphicFramePr/>
          <p:nvPr/>
        </p:nvGraphicFramePr>
        <p:xfrm>
          <a:off x="3610363" y="2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625275"/>
                <a:gridCol w="269000"/>
                <a:gridCol w="267975"/>
                <a:gridCol w="76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Google Shape;257;p27"/>
          <p:cNvGraphicFramePr/>
          <p:nvPr/>
        </p:nvGraphicFramePr>
        <p:xfrm>
          <a:off x="7000775" y="5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277275"/>
                <a:gridCol w="522500"/>
              </a:tblGrid>
              <a:tr h="20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8" name="Google Shape;258;p27"/>
          <p:cNvGraphicFramePr/>
          <p:nvPr/>
        </p:nvGraphicFramePr>
        <p:xfrm>
          <a:off x="7196600" y="35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277275"/>
                <a:gridCol w="52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RIGHT</a:t>
            </a:r>
            <a:r>
              <a:rPr b="1" lang="en"/>
              <a:t> JOIN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017725"/>
            <a:ext cx="85206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RIGHT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keyword returns all records from the right table, and the records that fulfill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</a:rPr>
              <a:t> condition from the left table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there is no matching value from left table, </a:t>
            </a:r>
            <a:r>
              <a:rPr i="1" lang="en">
                <a:solidFill>
                  <a:schemeClr val="dk1"/>
                </a:solidFill>
              </a:rPr>
              <a:t>NULL</a:t>
            </a:r>
            <a:r>
              <a:rPr lang="en">
                <a:solidFill>
                  <a:schemeClr val="dk1"/>
                </a:solidFill>
              </a:rPr>
              <a:t> fills the rows cells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“Show me all the directors, and all the movies they directed, if they exist”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464100" y="2373728"/>
            <a:ext cx="8520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movie.title,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.name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RIGHT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movie.director_id=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</a:t>
            </a:r>
            <a:r>
              <a:rPr baseline="30000" lang="en" sz="800">
                <a:solidFill>
                  <a:schemeClr val="dk1"/>
                </a:solidFill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https://www.w3schools.com/mysql/mysql_join_right.asp</a:t>
            </a:r>
            <a:endParaRPr sz="800"/>
          </a:p>
        </p:txBody>
      </p:sp>
      <p:sp>
        <p:nvSpPr>
          <p:cNvPr id="267" name="Google Shape;267;p28"/>
          <p:cNvSpPr/>
          <p:nvPr/>
        </p:nvSpPr>
        <p:spPr>
          <a:xfrm>
            <a:off x="7476335" y="3347674"/>
            <a:ext cx="1356000" cy="13560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6443971" y="3347674"/>
            <a:ext cx="1356000" cy="13560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2727213" y="3904613"/>
            <a:ext cx="242100" cy="2421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3983938" y="3909563"/>
            <a:ext cx="232200" cy="23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1" name="Google Shape;271;p28"/>
          <p:cNvGraphicFramePr/>
          <p:nvPr/>
        </p:nvGraphicFramePr>
        <p:xfrm>
          <a:off x="4303550" y="371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257150"/>
                <a:gridCol w="465500"/>
                <a:gridCol w="465500"/>
                <a:gridCol w="465500"/>
              </a:tblGrid>
              <a:tr h="19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28"/>
          <p:cNvGraphicFramePr/>
          <p:nvPr/>
        </p:nvGraphicFramePr>
        <p:xfrm>
          <a:off x="3111088" y="3711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257150"/>
                <a:gridCol w="473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28"/>
          <p:cNvGraphicFramePr/>
          <p:nvPr/>
        </p:nvGraphicFramePr>
        <p:xfrm>
          <a:off x="1932850" y="371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274" name="Google Shape;274;p28"/>
          <p:cNvCxnSpPr/>
          <p:nvPr/>
        </p:nvCxnSpPr>
        <p:spPr>
          <a:xfrm>
            <a:off x="1877525" y="4245150"/>
            <a:ext cx="77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6165725" y="1448825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Table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7255850" y="1448825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RIGHT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6165725" y="1448825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LEFT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546400" y="1448825"/>
            <a:ext cx="1431900" cy="143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RIGHT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456275" y="1448825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LEFT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1546400" y="1448825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285" name="Google Shape;285;p29"/>
          <p:cNvGrpSpPr/>
          <p:nvPr/>
        </p:nvGrpSpPr>
        <p:grpSpPr>
          <a:xfrm>
            <a:off x="3319063" y="1159754"/>
            <a:ext cx="2810687" cy="2010050"/>
            <a:chOff x="6264575" y="3114954"/>
            <a:chExt cx="2810687" cy="2010050"/>
          </a:xfrm>
        </p:grpSpPr>
        <p:sp>
          <p:nvSpPr>
            <p:cNvPr id="286" name="Google Shape;286;p29"/>
            <p:cNvSpPr/>
            <p:nvPr/>
          </p:nvSpPr>
          <p:spPr>
            <a:xfrm>
              <a:off x="7354700" y="3403800"/>
              <a:ext cx="1431900" cy="14319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Table 2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 flipH="1" rot="900208">
              <a:off x="7931668" y="3770222"/>
              <a:ext cx="353449" cy="699478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 flipH="1" rot="-2920340">
              <a:off x="7944309" y="3143032"/>
              <a:ext cx="718694" cy="1422542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6264575" y="3403800"/>
              <a:ext cx="1431900" cy="143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LEFT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 flipH="1">
              <a:off x="8064200" y="3408650"/>
              <a:ext cx="718800" cy="1422600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 flipH="1">
              <a:off x="7532050" y="3654850"/>
              <a:ext cx="566400" cy="929100"/>
            </a:xfrm>
            <a:prstGeom prst="moon">
              <a:avLst>
                <a:gd fmla="val 7016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 flipH="1" rot="2931545">
              <a:off x="7944045" y="3674969"/>
              <a:ext cx="718636" cy="1422568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9"/>
            <p:cNvSpPr txBox="1"/>
            <p:nvPr/>
          </p:nvSpPr>
          <p:spPr>
            <a:xfrm>
              <a:off x="7470125" y="3919300"/>
              <a:ext cx="12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RIGHT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sp>
        <p:nvSpPr>
          <p:cNvPr id="294" name="Google Shape;294;p29"/>
          <p:cNvSpPr txBox="1"/>
          <p:nvPr/>
        </p:nvSpPr>
        <p:spPr>
          <a:xfrm>
            <a:off x="6519525" y="1017725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RIGHT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3653113" y="1017725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INNER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800721" y="1017725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LEFT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97" name="Google Shape;2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JOINS</a:t>
            </a:r>
            <a:endParaRPr b="1" baseline="30000"/>
          </a:p>
        </p:txBody>
      </p:sp>
      <p:cxnSp>
        <p:nvCxnSpPr>
          <p:cNvPr id="298" name="Google Shape;298;p29"/>
          <p:cNvCxnSpPr>
            <a:stCxn id="297" idx="2"/>
            <a:endCxn id="299" idx="2"/>
          </p:cNvCxnSpPr>
          <p:nvPr/>
        </p:nvCxnSpPr>
        <p:spPr>
          <a:xfrm rot="10800000">
            <a:off x="4572000" y="867725"/>
            <a:ext cx="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9"/>
          <p:cNvCxnSpPr>
            <a:stCxn id="296" idx="3"/>
            <a:endCxn id="299" idx="2"/>
          </p:cNvCxnSpPr>
          <p:nvPr/>
        </p:nvCxnSpPr>
        <p:spPr>
          <a:xfrm flipH="1" rot="10800000">
            <a:off x="2638521" y="867575"/>
            <a:ext cx="19335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9"/>
          <p:cNvSpPr txBox="1"/>
          <p:nvPr/>
        </p:nvSpPr>
        <p:spPr>
          <a:xfrm>
            <a:off x="3804450" y="128775"/>
            <a:ext cx="15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 Main Joins in MySQL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01" name="Google Shape;301;p29"/>
          <p:cNvCxnSpPr>
            <a:stCxn id="299" idx="2"/>
            <a:endCxn id="294" idx="1"/>
          </p:cNvCxnSpPr>
          <p:nvPr/>
        </p:nvCxnSpPr>
        <p:spPr>
          <a:xfrm>
            <a:off x="4572000" y="867675"/>
            <a:ext cx="194760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/>
        </p:nvSpPr>
        <p:spPr>
          <a:xfrm>
            <a:off x="3947688" y="2562894"/>
            <a:ext cx="12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/>
          </a:p>
        </p:txBody>
      </p:sp>
      <p:graphicFrame>
        <p:nvGraphicFramePr>
          <p:cNvPr id="307" name="Google Shape;307;p30"/>
          <p:cNvGraphicFramePr/>
          <p:nvPr/>
        </p:nvGraphicFramePr>
        <p:xfrm>
          <a:off x="1516400" y="25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171450"/>
                <a:gridCol w="1259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column_1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column_2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q1_c1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_output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q1_c2_output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" name="Google Shape;308;p30"/>
          <p:cNvGraphicFramePr/>
          <p:nvPr/>
        </p:nvGraphicFramePr>
        <p:xfrm>
          <a:off x="5196300" y="25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171450"/>
                <a:gridCol w="1259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column_2</a:t>
                      </a:r>
                      <a:endParaRPr b="1" sz="10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column_1</a:t>
                      </a:r>
                      <a:endParaRPr b="1" sz="10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q2_c2_output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q2_c1_output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9" name="Google Shape;309;p30"/>
          <p:cNvCxnSpPr>
            <a:stCxn id="310" idx="2"/>
          </p:cNvCxnSpPr>
          <p:nvPr/>
        </p:nvCxnSpPr>
        <p:spPr>
          <a:xfrm>
            <a:off x="4571988" y="3033450"/>
            <a:ext cx="0" cy="1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11" name="Google Shape;311;p30"/>
          <p:cNvGraphicFramePr/>
          <p:nvPr/>
        </p:nvGraphicFramePr>
        <p:xfrm>
          <a:off x="3356350" y="32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171450"/>
                <a:gridCol w="1259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column_1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column_2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q1_c1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_output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q1_c2_output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q2_c2_output</a:t>
                      </a:r>
                      <a:endParaRPr sz="10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q2_c1_output</a:t>
                      </a:r>
                      <a:endParaRPr sz="1000">
                        <a:solidFill>
                          <a:srgbClr val="FF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UNION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313" name="Google Shape;313;p30"/>
          <p:cNvSpPr txBox="1"/>
          <p:nvPr>
            <p:ph idx="1" type="body"/>
          </p:nvPr>
        </p:nvSpPr>
        <p:spPr>
          <a:xfrm>
            <a:off x="311700" y="1017725"/>
            <a:ext cx="85206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en">
                <a:solidFill>
                  <a:schemeClr val="dk1"/>
                </a:solidFill>
              </a:rPr>
              <a:t> operator combines the results of two or more SELECT statements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en">
                <a:solidFill>
                  <a:schemeClr val="dk1"/>
                </a:solidFill>
              </a:rPr>
              <a:t> runs queries in order, </a:t>
            </a:r>
            <a:r>
              <a:rPr lang="en">
                <a:solidFill>
                  <a:schemeClr val="dk1"/>
                </a:solidFill>
              </a:rPr>
              <a:t>then</a:t>
            </a:r>
            <a:r>
              <a:rPr lang="en">
                <a:solidFill>
                  <a:schemeClr val="dk1"/>
                </a:solidFill>
              </a:rPr>
              <a:t> stacks results on top of each other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Every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solidFill>
                  <a:schemeClr val="dk1"/>
                </a:solidFill>
              </a:rPr>
              <a:t> statement within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MUST HAVE</a:t>
            </a:r>
            <a:r>
              <a:rPr lang="en">
                <a:solidFill>
                  <a:schemeClr val="dk1"/>
                </a:solidFill>
              </a:rPr>
              <a:t> the same number of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columns </a:t>
            </a:r>
            <a:r>
              <a:rPr b="1" lang="en">
                <a:solidFill>
                  <a:schemeClr val="dk1"/>
                </a:solidFill>
              </a:rPr>
              <a:t>MUST HAVE</a:t>
            </a:r>
            <a:r>
              <a:rPr lang="en">
                <a:solidFill>
                  <a:schemeClr val="dk1"/>
                </a:solidFill>
              </a:rPr>
              <a:t> the same order and data types (*MySQL is not strict on this)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1359900" y="2456763"/>
            <a:ext cx="6424200" cy="156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https://www.w3schools.com/mysql/mysql_union.asp</a:t>
            </a:r>
            <a:endParaRPr sz="800"/>
          </a:p>
        </p:txBody>
      </p:sp>
      <p:graphicFrame>
        <p:nvGraphicFramePr>
          <p:cNvPr id="316" name="Google Shape;316;p30"/>
          <p:cNvGraphicFramePr/>
          <p:nvPr/>
        </p:nvGraphicFramePr>
        <p:xfrm>
          <a:off x="1516400" y="258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171450"/>
                <a:gridCol w="1259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column_1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column_2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q1_c1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_output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q1_c2_output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7" name="Google Shape;317;p30"/>
          <p:cNvSpPr txBox="1"/>
          <p:nvPr/>
        </p:nvSpPr>
        <p:spPr>
          <a:xfrm>
            <a:off x="3947688" y="2567469"/>
            <a:ext cx="12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/>
          </a:p>
        </p:txBody>
      </p:sp>
      <p:graphicFrame>
        <p:nvGraphicFramePr>
          <p:cNvPr id="318" name="Google Shape;318;p30"/>
          <p:cNvGraphicFramePr/>
          <p:nvPr/>
        </p:nvGraphicFramePr>
        <p:xfrm>
          <a:off x="5196300" y="2584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171450"/>
                <a:gridCol w="1259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column_1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column_2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q2_c1_output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q2_c2_output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19" name="Google Shape;319;p30"/>
          <p:cNvCxnSpPr>
            <a:stCxn id="317" idx="2"/>
          </p:cNvCxnSpPr>
          <p:nvPr/>
        </p:nvCxnSpPr>
        <p:spPr>
          <a:xfrm>
            <a:off x="4571988" y="3029169"/>
            <a:ext cx="0" cy="1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20" name="Google Shape;320;p30"/>
          <p:cNvGraphicFramePr/>
          <p:nvPr/>
        </p:nvGraphicFramePr>
        <p:xfrm>
          <a:off x="3356350" y="3284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171450"/>
                <a:gridCol w="1259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column_1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column_2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q1_c1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_output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q1_c2_output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q2_c1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_output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q2_c2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_output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30"/>
          <p:cNvSpPr txBox="1"/>
          <p:nvPr/>
        </p:nvSpPr>
        <p:spPr>
          <a:xfrm>
            <a:off x="311700" y="402427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Note: UNION will eliminate exact duplicates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</a:rPr>
              <a:t>Use UNION ALL to keep duplicates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31"/>
          <p:cNvGraphicFramePr/>
          <p:nvPr/>
        </p:nvGraphicFramePr>
        <p:xfrm>
          <a:off x="3665275" y="2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420900"/>
                <a:gridCol w="4998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31"/>
          <p:cNvSpPr/>
          <p:nvPr/>
        </p:nvSpPr>
        <p:spPr>
          <a:xfrm>
            <a:off x="3599850" y="214700"/>
            <a:ext cx="1957800" cy="101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1812875" y="4527900"/>
            <a:ext cx="55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FULL</a:t>
            </a:r>
            <a:r>
              <a:rPr b="1" lang="en" sz="2800">
                <a:solidFill>
                  <a:schemeClr val="dk1"/>
                </a:solidFill>
              </a:rPr>
              <a:t> JOIN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9" name="Google Shape;329;p31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RIGHT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table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1982138" y="1456413"/>
            <a:ext cx="2940900" cy="2940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LEFT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table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332" name="Google Shape;332;p31"/>
          <p:cNvCxnSpPr>
            <a:endCxn id="333" idx="2"/>
          </p:cNvCxnSpPr>
          <p:nvPr/>
        </p:nvCxnSpPr>
        <p:spPr>
          <a:xfrm rot="10800000">
            <a:off x="1246350" y="2032150"/>
            <a:ext cx="1318800" cy="9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3" name="Google Shape;333;p31"/>
          <p:cNvSpPr txBox="1"/>
          <p:nvPr/>
        </p:nvSpPr>
        <p:spPr>
          <a:xfrm>
            <a:off x="0" y="1016350"/>
            <a:ext cx="249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r>
              <a:rPr b="1" lang="en" sz="1800">
                <a:solidFill>
                  <a:schemeClr val="dk1"/>
                </a:solidFill>
              </a:rPr>
              <a:t>without </a:t>
            </a:r>
            <a:r>
              <a:rPr lang="en" sz="1800">
                <a:solidFill>
                  <a:schemeClr val="dk1"/>
                </a:solidFill>
              </a:rPr>
              <a:t>right table “keys” match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34" name="Google Shape;334;p31"/>
          <p:cNvGraphicFramePr/>
          <p:nvPr/>
        </p:nvGraphicFramePr>
        <p:xfrm>
          <a:off x="405588" y="6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52425"/>
                <a:gridCol w="257150"/>
                <a:gridCol w="402575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35" name="Google Shape;335;p31"/>
          <p:cNvCxnSpPr>
            <a:endCxn id="336" idx="2"/>
          </p:cNvCxnSpPr>
          <p:nvPr/>
        </p:nvCxnSpPr>
        <p:spPr>
          <a:xfrm rot="10800000">
            <a:off x="4576175" y="1408625"/>
            <a:ext cx="0" cy="154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6" name="Google Shape;336;p31"/>
          <p:cNvSpPr txBox="1"/>
          <p:nvPr/>
        </p:nvSpPr>
        <p:spPr>
          <a:xfrm>
            <a:off x="1812875" y="669725"/>
            <a:ext cx="55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where “keys” match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37" name="Google Shape;337;p31"/>
          <p:cNvGraphicFramePr/>
          <p:nvPr/>
        </p:nvGraphicFramePr>
        <p:xfrm>
          <a:off x="3610363" y="2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625275"/>
                <a:gridCol w="269000"/>
                <a:gridCol w="267975"/>
                <a:gridCol w="76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8" name="Google Shape;338;p31"/>
          <p:cNvSpPr txBox="1"/>
          <p:nvPr/>
        </p:nvSpPr>
        <p:spPr>
          <a:xfrm>
            <a:off x="6575375" y="1016350"/>
            <a:ext cx="25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r>
              <a:rPr b="1" lang="en" sz="1800">
                <a:solidFill>
                  <a:schemeClr val="dk1"/>
                </a:solidFill>
              </a:rPr>
              <a:t>without </a:t>
            </a:r>
            <a:r>
              <a:rPr lang="en" sz="1800">
                <a:solidFill>
                  <a:schemeClr val="dk1"/>
                </a:solidFill>
              </a:rPr>
              <a:t>left table “keys” match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39" name="Google Shape;339;p31"/>
          <p:cNvCxnSpPr>
            <a:endCxn id="338" idx="2"/>
          </p:cNvCxnSpPr>
          <p:nvPr/>
        </p:nvCxnSpPr>
        <p:spPr>
          <a:xfrm flipH="1" rot="10800000">
            <a:off x="6711425" y="2032150"/>
            <a:ext cx="1148400" cy="9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0" name="Google Shape;340;p31"/>
          <p:cNvSpPr txBox="1"/>
          <p:nvPr/>
        </p:nvSpPr>
        <p:spPr>
          <a:xfrm>
            <a:off x="6941725" y="4128700"/>
            <a:ext cx="220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rows of data from right table + left data if it exists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41" name="Google Shape;341;p31"/>
          <p:cNvCxnSpPr>
            <a:stCxn id="340" idx="1"/>
          </p:cNvCxnSpPr>
          <p:nvPr/>
        </p:nvCxnSpPr>
        <p:spPr>
          <a:xfrm rot="10800000">
            <a:off x="6731125" y="3966400"/>
            <a:ext cx="210600" cy="6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aphicFrame>
        <p:nvGraphicFramePr>
          <p:cNvPr id="342" name="Google Shape;342;p31"/>
          <p:cNvGraphicFramePr/>
          <p:nvPr/>
        </p:nvGraphicFramePr>
        <p:xfrm>
          <a:off x="7000775" y="5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277275"/>
                <a:gridCol w="522500"/>
              </a:tblGrid>
              <a:tr h="20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3" name="Google Shape;343;p31"/>
          <p:cNvGraphicFramePr/>
          <p:nvPr/>
        </p:nvGraphicFramePr>
        <p:xfrm>
          <a:off x="7196600" y="35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277275"/>
                <a:gridCol w="52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31"/>
          <p:cNvSpPr txBox="1"/>
          <p:nvPr/>
        </p:nvSpPr>
        <p:spPr>
          <a:xfrm>
            <a:off x="0" y="4118200"/>
            <a:ext cx="226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rows of data from left table + right data if it exists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45" name="Google Shape;345;p31"/>
          <p:cNvCxnSpPr>
            <a:stCxn id="344" idx="3"/>
          </p:cNvCxnSpPr>
          <p:nvPr/>
        </p:nvCxnSpPr>
        <p:spPr>
          <a:xfrm flipH="1" rot="10800000">
            <a:off x="2265600" y="3966400"/>
            <a:ext cx="147300" cy="65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aphicFrame>
        <p:nvGraphicFramePr>
          <p:cNvPr id="346" name="Google Shape;346;p31"/>
          <p:cNvGraphicFramePr/>
          <p:nvPr/>
        </p:nvGraphicFramePr>
        <p:xfrm>
          <a:off x="374088" y="35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  <a:gridCol w="432800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Storing More Data</a:t>
            </a:r>
            <a:endParaRPr b="1" baseline="30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 far our in class examples have used a single movie table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What other data could we store related to movies?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382275" y="173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793300"/>
                <a:gridCol w="2722200"/>
                <a:gridCol w="803025"/>
                <a:gridCol w="970950"/>
                <a:gridCol w="10899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movie_id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runtime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genre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release_year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Banshees of Inisherin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109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Drama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2022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Truman Show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107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Drama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1998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Eternal Sunshine of the Spotless Mind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Romance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Dark Knight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152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Action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Grand Budapest Hotel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99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Comedy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6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Spider-Man: Into the Spider-Verse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116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Animation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2018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Shrek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89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Animation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Spirited Away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125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Animation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2001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311700" y="380160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</a:t>
            </a:r>
            <a:r>
              <a:rPr lang="en" sz="1800">
                <a:solidFill>
                  <a:schemeClr val="dk1"/>
                </a:solidFill>
              </a:rPr>
              <a:t>xpanding this table indefinitely would quickly end up storing duplicated data, leading to data integrity issues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/>
        </p:nvSpPr>
        <p:spPr>
          <a:xfrm>
            <a:off x="1812875" y="4527900"/>
            <a:ext cx="55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FULL JOIN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RIGHT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table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1982138" y="1456413"/>
            <a:ext cx="2940900" cy="2940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LEFT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table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graphicFrame>
        <p:nvGraphicFramePr>
          <p:cNvPr id="355" name="Google Shape;355;p32"/>
          <p:cNvGraphicFramePr/>
          <p:nvPr/>
        </p:nvGraphicFramePr>
        <p:xfrm>
          <a:off x="3665275" y="22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420900"/>
                <a:gridCol w="4998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32"/>
          <p:cNvSpPr txBox="1"/>
          <p:nvPr/>
        </p:nvSpPr>
        <p:spPr>
          <a:xfrm>
            <a:off x="5478750" y="137875"/>
            <a:ext cx="229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where “keys” match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or do not match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7" name="Google Shape;357;p32"/>
          <p:cNvSpPr/>
          <p:nvPr/>
        </p:nvSpPr>
        <p:spPr>
          <a:xfrm rot="-5400000">
            <a:off x="4466713" y="-960774"/>
            <a:ext cx="210600" cy="4534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/>
          <p:nvPr/>
        </p:nvSpPr>
        <p:spPr>
          <a:xfrm>
            <a:off x="5888988" y="4024763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311700" y="1017725"/>
            <a:ext cx="85206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is both a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in 1 query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returns all matching records from both tables whether the other table “key” matches or not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does not exist in MySQL but does in other DBMSs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 MySQL we can use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LEFT/RIGHT JOIN</a:t>
            </a:r>
            <a:r>
              <a:rPr lang="en">
                <a:solidFill>
                  <a:schemeClr val="dk1"/>
                </a:solidFill>
              </a:rPr>
              <a:t> to create a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FULL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+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FULL </a:t>
            </a:r>
            <a:r>
              <a:rPr b="1" lang="en"/>
              <a:t>JOIN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365" name="Google Shape;365;p33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https://www.w3schools.com/sql/sql_join_full.asp</a:t>
            </a:r>
            <a:endParaRPr sz="800"/>
          </a:p>
        </p:txBody>
      </p:sp>
      <p:sp>
        <p:nvSpPr>
          <p:cNvPr id="366" name="Google Shape;366;p33"/>
          <p:cNvSpPr txBox="1"/>
          <p:nvPr/>
        </p:nvSpPr>
        <p:spPr>
          <a:xfrm>
            <a:off x="311700" y="2571750"/>
            <a:ext cx="6274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movie.director_id=director.director_id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movie.director_id=director.director_id;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33"/>
          <p:cNvSpPr txBox="1"/>
          <p:nvPr/>
        </p:nvSpPr>
        <p:spPr>
          <a:xfrm>
            <a:off x="311700" y="31029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endParaRPr sz="1200"/>
          </a:p>
        </p:txBody>
      </p:sp>
      <p:sp>
        <p:nvSpPr>
          <p:cNvPr id="368" name="Google Shape;368;p33"/>
          <p:cNvSpPr txBox="1"/>
          <p:nvPr/>
        </p:nvSpPr>
        <p:spPr>
          <a:xfrm>
            <a:off x="311700" y="4055400"/>
            <a:ext cx="8475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removes the duplicate rows </a:t>
            </a:r>
            <a:b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from the intersection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7936242" y="2286950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0" name="Google Shape;370;p33"/>
          <p:cNvSpPr/>
          <p:nvPr/>
        </p:nvSpPr>
        <p:spPr>
          <a:xfrm>
            <a:off x="7500238" y="2286950"/>
            <a:ext cx="572700" cy="572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371" name="Google Shape;371;p33"/>
          <p:cNvGraphicFramePr/>
          <p:nvPr/>
        </p:nvGraphicFramePr>
        <p:xfrm>
          <a:off x="7245875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15250"/>
                <a:gridCol w="394500"/>
                <a:gridCol w="257150"/>
                <a:gridCol w="473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2" name="Google Shape;372;p33"/>
          <p:cNvGraphicFramePr/>
          <p:nvPr/>
        </p:nvGraphicFramePr>
        <p:xfrm>
          <a:off x="5634588" y="29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  <a:gridCol w="432800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33"/>
          <p:cNvSpPr/>
          <p:nvPr/>
        </p:nvSpPr>
        <p:spPr>
          <a:xfrm>
            <a:off x="5888963" y="2286950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4" name="Google Shape;374;p33"/>
          <p:cNvSpPr/>
          <p:nvPr/>
        </p:nvSpPr>
        <p:spPr>
          <a:xfrm>
            <a:off x="6324967" y="2286950"/>
            <a:ext cx="572700" cy="572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6324967" y="4024763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5888963" y="4024763"/>
            <a:ext cx="572700" cy="572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377" name="Google Shape;377;p33"/>
          <p:cNvGraphicFramePr/>
          <p:nvPr/>
        </p:nvGraphicFramePr>
        <p:xfrm>
          <a:off x="7056213" y="389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98425"/>
                <a:gridCol w="436000"/>
                <a:gridCol w="426650"/>
                <a:gridCol w="4694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8" name="Google Shape;378;p33"/>
          <p:cNvSpPr/>
          <p:nvPr/>
        </p:nvSpPr>
        <p:spPr>
          <a:xfrm>
            <a:off x="7045063" y="2419400"/>
            <a:ext cx="307800" cy="307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7045075" y="3575338"/>
            <a:ext cx="307800" cy="307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/>
          <p:nvPr/>
        </p:nvSpPr>
        <p:spPr>
          <a:xfrm>
            <a:off x="1982138" y="1456413"/>
            <a:ext cx="2940900" cy="2940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LEFT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table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1812875" y="4527900"/>
            <a:ext cx="55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EXCLUSIVE </a:t>
            </a:r>
            <a:r>
              <a:rPr b="1" lang="en" sz="2800">
                <a:solidFill>
                  <a:schemeClr val="dk1"/>
                </a:solidFill>
              </a:rPr>
              <a:t>LEFT JOIN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RIGHT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19821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cxnSp>
        <p:nvCxnSpPr>
          <p:cNvPr id="388" name="Google Shape;388;p34"/>
          <p:cNvCxnSpPr>
            <a:endCxn id="389" idx="2"/>
          </p:cNvCxnSpPr>
          <p:nvPr/>
        </p:nvCxnSpPr>
        <p:spPr>
          <a:xfrm rot="10800000">
            <a:off x="1246350" y="2032150"/>
            <a:ext cx="1318800" cy="9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89" name="Google Shape;389;p34"/>
          <p:cNvSpPr txBox="1"/>
          <p:nvPr/>
        </p:nvSpPr>
        <p:spPr>
          <a:xfrm>
            <a:off x="0" y="1016350"/>
            <a:ext cx="249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r>
              <a:rPr b="1" lang="en" sz="1800">
                <a:solidFill>
                  <a:schemeClr val="dk1"/>
                </a:solidFill>
              </a:rPr>
              <a:t>without </a:t>
            </a:r>
            <a:r>
              <a:rPr lang="en" sz="1800">
                <a:solidFill>
                  <a:schemeClr val="dk1"/>
                </a:solidFill>
              </a:rPr>
              <a:t>right table “keys” match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90" name="Google Shape;390;p34"/>
          <p:cNvGraphicFramePr/>
          <p:nvPr/>
        </p:nvGraphicFramePr>
        <p:xfrm>
          <a:off x="405588" y="6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52425"/>
                <a:gridCol w="257150"/>
                <a:gridCol w="402575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Exclusive </a:t>
            </a:r>
            <a:r>
              <a:rPr b="1" lang="en"/>
              <a:t>LEFT JOIN</a:t>
            </a:r>
            <a:endParaRPr b="1" baseline="30000"/>
          </a:p>
        </p:txBody>
      </p:sp>
      <p:sp>
        <p:nvSpPr>
          <p:cNvPr id="396" name="Google Shape;396;p35"/>
          <p:cNvSpPr txBox="1"/>
          <p:nvPr>
            <p:ph idx="1" type="body"/>
          </p:nvPr>
        </p:nvSpPr>
        <p:spPr>
          <a:xfrm>
            <a:off x="311700" y="101772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Exclusive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 JOIN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returns all records from the left table, but </a:t>
            </a:r>
            <a:r>
              <a:rPr b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the records that fulfill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</a:rPr>
              <a:t> condition from the right table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“Show me all the movies, </a:t>
            </a:r>
            <a:r>
              <a:rPr i="1" lang="en">
                <a:solidFill>
                  <a:schemeClr val="dk1"/>
                </a:solidFill>
              </a:rPr>
              <a:t>without</a:t>
            </a:r>
            <a:r>
              <a:rPr lang="en">
                <a:solidFill>
                  <a:schemeClr val="dk1"/>
                </a:solidFill>
              </a:rPr>
              <a:t> directors assigned to them”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464100" y="2055128"/>
            <a:ext cx="8520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movie.title,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.name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movie.director_id=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director.director_id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98" name="Google Shape;398;p35"/>
          <p:cNvGraphicFramePr/>
          <p:nvPr/>
        </p:nvGraphicFramePr>
        <p:xfrm>
          <a:off x="3499463" y="410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625275"/>
                <a:gridCol w="269000"/>
                <a:gridCol w="267975"/>
                <a:gridCol w="76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9" name="Google Shape;399;p35"/>
          <p:cNvGraphicFramePr/>
          <p:nvPr/>
        </p:nvGraphicFramePr>
        <p:xfrm>
          <a:off x="5852450" y="410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52425"/>
                <a:gridCol w="257150"/>
                <a:gridCol w="402575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" name="Google Shape;400;p35"/>
          <p:cNvGraphicFramePr/>
          <p:nvPr/>
        </p:nvGraphicFramePr>
        <p:xfrm>
          <a:off x="1552338" y="399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  <a:gridCol w="432800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35"/>
          <p:cNvSpPr/>
          <p:nvPr/>
        </p:nvSpPr>
        <p:spPr>
          <a:xfrm>
            <a:off x="1806713" y="3348063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2242717" y="3348063"/>
            <a:ext cx="572700" cy="572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075306" y="3347613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6511320" y="3347613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6075309" y="3347613"/>
            <a:ext cx="572700" cy="572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406" name="Google Shape;406;p35"/>
          <p:cNvSpPr/>
          <p:nvPr/>
        </p:nvSpPr>
        <p:spPr>
          <a:xfrm rot="-2700000">
            <a:off x="4428999" y="3472873"/>
            <a:ext cx="64064" cy="64064"/>
          </a:xfrm>
          <a:prstGeom prst="teardrop">
            <a:avLst>
              <a:gd fmla="val 106767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5"/>
          <p:cNvSpPr/>
          <p:nvPr/>
        </p:nvSpPr>
        <p:spPr>
          <a:xfrm rot="8100000">
            <a:off x="4429219" y="3729452"/>
            <a:ext cx="64064" cy="64064"/>
          </a:xfrm>
          <a:prstGeom prst="teardrop">
            <a:avLst>
              <a:gd fmla="val 106767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"/>
          <p:cNvSpPr/>
          <p:nvPr/>
        </p:nvSpPr>
        <p:spPr>
          <a:xfrm>
            <a:off x="4394777" y="3477657"/>
            <a:ext cx="79800" cy="312900"/>
          </a:xfrm>
          <a:prstGeom prst="moon">
            <a:avLst>
              <a:gd fmla="val 87500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 rot="10800000">
            <a:off x="4449640" y="3477258"/>
            <a:ext cx="79800" cy="312900"/>
          </a:xfrm>
          <a:prstGeom prst="moon">
            <a:avLst>
              <a:gd fmla="val 87500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5"/>
          <p:cNvSpPr/>
          <p:nvPr/>
        </p:nvSpPr>
        <p:spPr>
          <a:xfrm>
            <a:off x="4392842" y="3347612"/>
            <a:ext cx="572100" cy="572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11" name="Google Shape;411;p35"/>
          <p:cNvSpPr/>
          <p:nvPr/>
        </p:nvSpPr>
        <p:spPr>
          <a:xfrm>
            <a:off x="3957265" y="3347612"/>
            <a:ext cx="572100" cy="572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12" name="Google Shape;412;p35"/>
          <p:cNvSpPr/>
          <p:nvPr/>
        </p:nvSpPr>
        <p:spPr>
          <a:xfrm>
            <a:off x="4392842" y="3348079"/>
            <a:ext cx="572100" cy="572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13" name="Google Shape;413;p35"/>
          <p:cNvSpPr/>
          <p:nvPr/>
        </p:nvSpPr>
        <p:spPr>
          <a:xfrm>
            <a:off x="5527638" y="3518038"/>
            <a:ext cx="232200" cy="23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5527638" y="4196688"/>
            <a:ext cx="232200" cy="23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3210388" y="3517538"/>
            <a:ext cx="232200" cy="232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"/>
          <p:cNvSpPr/>
          <p:nvPr/>
        </p:nvSpPr>
        <p:spPr>
          <a:xfrm>
            <a:off x="3210388" y="4192013"/>
            <a:ext cx="232200" cy="232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"/>
          <p:cNvSpPr txBox="1"/>
          <p:nvPr/>
        </p:nvSpPr>
        <p:spPr>
          <a:xfrm>
            <a:off x="152400" y="463462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(left join)</a:t>
            </a:r>
            <a:r>
              <a:rPr lang="en" sz="1200">
                <a:solidFill>
                  <a:schemeClr val="dk1"/>
                </a:solidFill>
              </a:rPr>
              <a:t> - (</a:t>
            </a:r>
            <a:r>
              <a:rPr i="1" lang="en" sz="1200">
                <a:solidFill>
                  <a:schemeClr val="dk1"/>
                </a:solidFill>
              </a:rPr>
              <a:t>inner join) </a:t>
            </a:r>
            <a:r>
              <a:rPr lang="en" sz="1200">
                <a:solidFill>
                  <a:schemeClr val="dk1"/>
                </a:solidFill>
              </a:rPr>
              <a:t>= </a:t>
            </a:r>
            <a:r>
              <a:rPr i="1" lang="en" sz="1200">
                <a:solidFill>
                  <a:schemeClr val="dk1"/>
                </a:solidFill>
              </a:rPr>
              <a:t>lef</a:t>
            </a:r>
            <a:r>
              <a:rPr i="1" lang="en" sz="1200">
                <a:solidFill>
                  <a:schemeClr val="dk1"/>
                </a:solidFill>
              </a:rPr>
              <a:t>t joined table where “keys” do </a:t>
            </a:r>
            <a:r>
              <a:rPr b="1" i="1" lang="en" sz="1200">
                <a:solidFill>
                  <a:schemeClr val="dk1"/>
                </a:solidFill>
              </a:rPr>
              <a:t>NOT </a:t>
            </a:r>
            <a:r>
              <a:rPr i="1" lang="en" sz="1200">
                <a:solidFill>
                  <a:schemeClr val="dk1"/>
                </a:solidFill>
              </a:rPr>
              <a:t>match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/>
        </p:nvSpPr>
        <p:spPr>
          <a:xfrm>
            <a:off x="1812875" y="4527900"/>
            <a:ext cx="55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EXCLUSIVE RIGHT JOIN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3" name="Google Shape;423;p36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RIGHT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</a:rPr>
              <a:t>table</a:t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1982138" y="1456413"/>
            <a:ext cx="2940900" cy="29406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LEFT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25" name="Google Shape;425;p36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6575375" y="1016350"/>
            <a:ext cx="25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r>
              <a:rPr b="1" lang="en" sz="1800">
                <a:solidFill>
                  <a:schemeClr val="dk1"/>
                </a:solidFill>
              </a:rPr>
              <a:t>without </a:t>
            </a:r>
            <a:r>
              <a:rPr lang="en" sz="1800">
                <a:solidFill>
                  <a:schemeClr val="dk1"/>
                </a:solidFill>
              </a:rPr>
              <a:t>left table “keys” match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27" name="Google Shape;427;p36"/>
          <p:cNvCxnSpPr>
            <a:endCxn id="426" idx="2"/>
          </p:cNvCxnSpPr>
          <p:nvPr/>
        </p:nvCxnSpPr>
        <p:spPr>
          <a:xfrm flipH="1" rot="10800000">
            <a:off x="6711425" y="2032150"/>
            <a:ext cx="1148400" cy="9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aphicFrame>
        <p:nvGraphicFramePr>
          <p:cNvPr id="428" name="Google Shape;428;p36"/>
          <p:cNvGraphicFramePr/>
          <p:nvPr/>
        </p:nvGraphicFramePr>
        <p:xfrm>
          <a:off x="7000775" y="5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277275"/>
                <a:gridCol w="522500"/>
              </a:tblGrid>
              <a:tr h="20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Exclusive </a:t>
            </a:r>
            <a:r>
              <a:rPr b="1" lang="en"/>
              <a:t>RIGHT JOIN</a:t>
            </a:r>
            <a:endParaRPr b="1" baseline="30000"/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311700" y="101772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Exclusive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RIGHT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returns all records from the left table, but </a:t>
            </a:r>
            <a:r>
              <a:rPr b="1" lang="en">
                <a:solidFill>
                  <a:schemeClr val="dk1"/>
                </a:solidFill>
              </a:rPr>
              <a:t>NOT</a:t>
            </a:r>
            <a:r>
              <a:rPr lang="en">
                <a:solidFill>
                  <a:schemeClr val="dk1"/>
                </a:solidFill>
              </a:rPr>
              <a:t> the records that fulfill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</a:rPr>
              <a:t> condition from the left table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“Show me all the movies, </a:t>
            </a:r>
            <a:r>
              <a:rPr i="1" lang="en">
                <a:solidFill>
                  <a:schemeClr val="dk1"/>
                </a:solidFill>
              </a:rPr>
              <a:t>without</a:t>
            </a:r>
            <a:r>
              <a:rPr lang="en">
                <a:solidFill>
                  <a:schemeClr val="dk1"/>
                </a:solidFill>
              </a:rPr>
              <a:t> directors assigned to them”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5" name="Google Shape;435;p37"/>
          <p:cNvSpPr txBox="1"/>
          <p:nvPr/>
        </p:nvSpPr>
        <p:spPr>
          <a:xfrm>
            <a:off x="464100" y="2055128"/>
            <a:ext cx="8520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movie.title,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.name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RIGHT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movie.director_id=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.director_id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IS NULL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36" name="Google Shape;436;p37"/>
          <p:cNvGraphicFramePr/>
          <p:nvPr/>
        </p:nvGraphicFramePr>
        <p:xfrm>
          <a:off x="3499463" y="4103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625275"/>
                <a:gridCol w="269000"/>
                <a:gridCol w="267975"/>
                <a:gridCol w="76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37"/>
          <p:cNvSpPr/>
          <p:nvPr/>
        </p:nvSpPr>
        <p:spPr>
          <a:xfrm>
            <a:off x="6641670" y="3347613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205656" y="3347613"/>
            <a:ext cx="572700" cy="572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439" name="Google Shape;439;p37"/>
          <p:cNvSpPr/>
          <p:nvPr/>
        </p:nvSpPr>
        <p:spPr>
          <a:xfrm>
            <a:off x="6643684" y="3347613"/>
            <a:ext cx="572700" cy="572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</p:txBody>
      </p:sp>
      <p:sp>
        <p:nvSpPr>
          <p:cNvPr id="440" name="Google Shape;440;p37"/>
          <p:cNvSpPr/>
          <p:nvPr/>
        </p:nvSpPr>
        <p:spPr>
          <a:xfrm rot="8100000">
            <a:off x="4429219" y="3729452"/>
            <a:ext cx="64064" cy="64064"/>
          </a:xfrm>
          <a:prstGeom prst="teardrop">
            <a:avLst>
              <a:gd fmla="val 106767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4394777" y="3477657"/>
            <a:ext cx="79800" cy="312900"/>
          </a:xfrm>
          <a:prstGeom prst="moon">
            <a:avLst>
              <a:gd fmla="val 87500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 rot="10800000">
            <a:off x="4449640" y="3477258"/>
            <a:ext cx="79800" cy="312900"/>
          </a:xfrm>
          <a:prstGeom prst="moon">
            <a:avLst>
              <a:gd fmla="val 87500" name="adj"/>
            </a:avLst>
          </a:prstGeom>
          <a:solidFill>
            <a:schemeClr val="accent5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4392842" y="3347612"/>
            <a:ext cx="572100" cy="572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3957265" y="3347612"/>
            <a:ext cx="572100" cy="572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4392842" y="3348079"/>
            <a:ext cx="572100" cy="5721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446" name="Google Shape;446;p37"/>
          <p:cNvSpPr/>
          <p:nvPr/>
        </p:nvSpPr>
        <p:spPr>
          <a:xfrm>
            <a:off x="5527638" y="3518038"/>
            <a:ext cx="232200" cy="23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5527638" y="4196688"/>
            <a:ext cx="232200" cy="23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3210388" y="3517538"/>
            <a:ext cx="232200" cy="232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3210388" y="4192013"/>
            <a:ext cx="232200" cy="232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 txBox="1"/>
          <p:nvPr/>
        </p:nvSpPr>
        <p:spPr>
          <a:xfrm>
            <a:off x="152400" y="4634625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(right join)</a:t>
            </a:r>
            <a:r>
              <a:rPr lang="en" sz="1200">
                <a:solidFill>
                  <a:schemeClr val="dk1"/>
                </a:solidFill>
              </a:rPr>
              <a:t> - (</a:t>
            </a:r>
            <a:r>
              <a:rPr i="1" lang="en" sz="1200">
                <a:solidFill>
                  <a:schemeClr val="dk1"/>
                </a:solidFill>
              </a:rPr>
              <a:t>inner join</a:t>
            </a:r>
            <a:r>
              <a:rPr i="1" lang="en" sz="1200">
                <a:solidFill>
                  <a:schemeClr val="dk1"/>
                </a:solidFill>
              </a:rPr>
              <a:t>) </a:t>
            </a:r>
            <a:r>
              <a:rPr lang="en" sz="1200">
                <a:solidFill>
                  <a:schemeClr val="dk1"/>
                </a:solidFill>
              </a:rPr>
              <a:t>= </a:t>
            </a:r>
            <a:r>
              <a:rPr i="1" lang="en" sz="1200">
                <a:solidFill>
                  <a:schemeClr val="dk1"/>
                </a:solidFill>
              </a:rPr>
              <a:t>right </a:t>
            </a:r>
            <a:r>
              <a:rPr i="1" lang="en" sz="1200">
                <a:solidFill>
                  <a:schemeClr val="dk1"/>
                </a:solidFill>
              </a:rPr>
              <a:t>joined table </a:t>
            </a:r>
            <a:r>
              <a:rPr i="1" lang="en" sz="1200">
                <a:solidFill>
                  <a:schemeClr val="dk1"/>
                </a:solidFill>
              </a:rPr>
              <a:t>where “keys” do </a:t>
            </a:r>
            <a:r>
              <a:rPr b="1" i="1" lang="en" sz="1200">
                <a:solidFill>
                  <a:schemeClr val="dk1"/>
                </a:solidFill>
              </a:rPr>
              <a:t>NOT </a:t>
            </a:r>
            <a:r>
              <a:rPr i="1" lang="en" sz="1200">
                <a:solidFill>
                  <a:schemeClr val="dk1"/>
                </a:solidFill>
              </a:rPr>
              <a:t>match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2219317" y="3347600"/>
            <a:ext cx="572700" cy="572700"/>
          </a:xfrm>
          <a:prstGeom prst="ellipse">
            <a:avLst/>
          </a:prstGeom>
          <a:solidFill>
            <a:schemeClr val="accent5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1783313" y="3347600"/>
            <a:ext cx="572700" cy="5727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453" name="Google Shape;453;p37"/>
          <p:cNvGraphicFramePr/>
          <p:nvPr/>
        </p:nvGraphicFramePr>
        <p:xfrm>
          <a:off x="1528950" y="39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15250"/>
                <a:gridCol w="394500"/>
                <a:gridCol w="257150"/>
                <a:gridCol w="473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4" name="Google Shape;454;p37"/>
          <p:cNvGraphicFramePr/>
          <p:nvPr/>
        </p:nvGraphicFramePr>
        <p:xfrm>
          <a:off x="5864750" y="411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277275"/>
                <a:gridCol w="522500"/>
              </a:tblGrid>
              <a:tr h="20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ON or WHERE in JOIN</a:t>
            </a:r>
            <a:endParaRPr b="1" baseline="30000"/>
          </a:p>
        </p:txBody>
      </p:sp>
      <p:sp>
        <p:nvSpPr>
          <p:cNvPr id="460" name="Google Shape;460;p38"/>
          <p:cNvSpPr txBox="1"/>
          <p:nvPr>
            <p:ph idx="1" type="body"/>
          </p:nvPr>
        </p:nvSpPr>
        <p:spPr>
          <a:xfrm>
            <a:off x="311700" y="1017725"/>
            <a:ext cx="8520600" cy="35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</a:rPr>
              <a:t> is used to </a:t>
            </a:r>
            <a:r>
              <a:rPr b="1" lang="en">
                <a:solidFill>
                  <a:schemeClr val="dk1"/>
                </a:solidFill>
              </a:rPr>
              <a:t>filter data before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occurs, while both tables are separated. Example:</a:t>
            </a:r>
            <a:endParaRPr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movie.title, director.name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movie.director_id=director.director_id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director.name&lt;&gt;</a:t>
            </a: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"Wes Anderson"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>
                <a:solidFill>
                  <a:schemeClr val="dk1"/>
                </a:solidFill>
              </a:rPr>
              <a:t> is used to </a:t>
            </a:r>
            <a:r>
              <a:rPr b="1" lang="en">
                <a:solidFill>
                  <a:schemeClr val="dk1"/>
                </a:solidFill>
              </a:rPr>
              <a:t>filter data after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occurs, once 2 tables become 1 Example: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movie.title, director.name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movie.director_id=director.director_id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director.name&lt;&gt;</a:t>
            </a:r>
            <a:r>
              <a:rPr lang="en" sz="1600">
                <a:solidFill>
                  <a:srgbClr val="008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"Wes Anderson"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JOIN - Aliases</a:t>
            </a:r>
            <a:endParaRPr b="1" baseline="30000"/>
          </a:p>
        </p:txBody>
      </p:sp>
      <p:sp>
        <p:nvSpPr>
          <p:cNvPr id="466" name="Google Shape;466;p39"/>
          <p:cNvSpPr txBox="1"/>
          <p:nvPr>
            <p:ph idx="1" type="body"/>
          </p:nvPr>
        </p:nvSpPr>
        <p:spPr>
          <a:xfrm>
            <a:off x="311700" y="1479425"/>
            <a:ext cx="85206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m.title, d.name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m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 d</a:t>
            </a:r>
            <a:b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m.director_id=d.director_id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39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shorten JOIN queries we can use aliases for our query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JOIN - 2+ Tables</a:t>
            </a:r>
            <a:endParaRPr b="1" baseline="30000"/>
          </a:p>
        </p:txBody>
      </p:sp>
      <p:sp>
        <p:nvSpPr>
          <p:cNvPr id="473" name="Google Shape;473;p40"/>
          <p:cNvSpPr txBox="1"/>
          <p:nvPr>
            <p:ph idx="1" type="body"/>
          </p:nvPr>
        </p:nvSpPr>
        <p:spPr>
          <a:xfrm>
            <a:off x="311700" y="1479425"/>
            <a:ext cx="8520600" cy="1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t1.column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t2.column, t3.column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table_1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t1</a:t>
            </a:r>
            <a:endParaRPr i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table_2 t2</a:t>
            </a:r>
            <a:b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t1.id = t2.id</a:t>
            </a:r>
            <a:endParaRPr i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table_3 t3</a:t>
            </a:r>
            <a:b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t1.id = t3.id</a:t>
            </a:r>
            <a:r>
              <a:rPr i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474" name="Google Shape;474;p40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also join more than 2 tables in a single query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/>
          <p:nvPr/>
        </p:nvSpPr>
        <p:spPr>
          <a:xfrm>
            <a:off x="6165725" y="1448825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Table 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0" name="Google Shape;480;p41"/>
          <p:cNvSpPr/>
          <p:nvPr/>
        </p:nvSpPr>
        <p:spPr>
          <a:xfrm>
            <a:off x="7255850" y="1448825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RIGHT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1" name="Google Shape;481;p41"/>
          <p:cNvSpPr/>
          <p:nvPr/>
        </p:nvSpPr>
        <p:spPr>
          <a:xfrm>
            <a:off x="6165725" y="1448825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LEFT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1546400" y="1448825"/>
            <a:ext cx="1431900" cy="143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RIGHT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83" name="Google Shape;483;p41"/>
          <p:cNvSpPr/>
          <p:nvPr/>
        </p:nvSpPr>
        <p:spPr>
          <a:xfrm>
            <a:off x="456275" y="1448825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LEFT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84" name="Google Shape;484;p41"/>
          <p:cNvSpPr/>
          <p:nvPr/>
        </p:nvSpPr>
        <p:spPr>
          <a:xfrm>
            <a:off x="1546400" y="1448825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grpSp>
        <p:nvGrpSpPr>
          <p:cNvPr id="485" name="Google Shape;485;p41"/>
          <p:cNvGrpSpPr/>
          <p:nvPr/>
        </p:nvGrpSpPr>
        <p:grpSpPr>
          <a:xfrm>
            <a:off x="3319063" y="1159754"/>
            <a:ext cx="2810687" cy="2010050"/>
            <a:chOff x="6264575" y="3114954"/>
            <a:chExt cx="2810687" cy="2010050"/>
          </a:xfrm>
        </p:grpSpPr>
        <p:sp>
          <p:nvSpPr>
            <p:cNvPr id="486" name="Google Shape;486;p41"/>
            <p:cNvSpPr/>
            <p:nvPr/>
          </p:nvSpPr>
          <p:spPr>
            <a:xfrm>
              <a:off x="7354700" y="3403800"/>
              <a:ext cx="1431900" cy="14319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Table 2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 flipH="1" rot="900208">
              <a:off x="7931668" y="3770222"/>
              <a:ext cx="353449" cy="699478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1"/>
            <p:cNvSpPr/>
            <p:nvPr/>
          </p:nvSpPr>
          <p:spPr>
            <a:xfrm flipH="1" rot="-2920340">
              <a:off x="7944309" y="3143032"/>
              <a:ext cx="718694" cy="1422542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6264575" y="3403800"/>
              <a:ext cx="1431900" cy="14319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LEFT</a:t>
              </a:r>
              <a:endParaRPr b="1"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 flipH="1">
              <a:off x="8064200" y="3408650"/>
              <a:ext cx="718800" cy="1422600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1"/>
            <p:cNvSpPr/>
            <p:nvPr/>
          </p:nvSpPr>
          <p:spPr>
            <a:xfrm flipH="1">
              <a:off x="7532050" y="3654850"/>
              <a:ext cx="566400" cy="929100"/>
            </a:xfrm>
            <a:prstGeom prst="moon">
              <a:avLst>
                <a:gd fmla="val 70169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1"/>
            <p:cNvSpPr/>
            <p:nvPr/>
          </p:nvSpPr>
          <p:spPr>
            <a:xfrm flipH="1" rot="2931545">
              <a:off x="7944045" y="3674969"/>
              <a:ext cx="718636" cy="1422568"/>
            </a:xfrm>
            <a:prstGeom prst="moon">
              <a:avLst>
                <a:gd fmla="val 875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1"/>
            <p:cNvSpPr txBox="1"/>
            <p:nvPr/>
          </p:nvSpPr>
          <p:spPr>
            <a:xfrm>
              <a:off x="7470125" y="3919300"/>
              <a:ext cx="127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</a:rPr>
                <a:t>RIGHT</a:t>
              </a:r>
              <a:endParaRPr b="1">
                <a:solidFill>
                  <a:schemeClr val="dk1"/>
                </a:solidFill>
              </a:endParaRPr>
            </a:p>
          </p:txBody>
        </p:sp>
      </p:grpSp>
      <p:sp>
        <p:nvSpPr>
          <p:cNvPr id="494" name="Google Shape;494;p41"/>
          <p:cNvSpPr txBox="1"/>
          <p:nvPr/>
        </p:nvSpPr>
        <p:spPr>
          <a:xfrm>
            <a:off x="6519525" y="1017725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RIGHT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95" name="Google Shape;495;p41"/>
          <p:cNvSpPr txBox="1"/>
          <p:nvPr/>
        </p:nvSpPr>
        <p:spPr>
          <a:xfrm>
            <a:off x="3653113" y="1017725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INNER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96" name="Google Shape;496;p41"/>
          <p:cNvSpPr txBox="1"/>
          <p:nvPr/>
        </p:nvSpPr>
        <p:spPr>
          <a:xfrm>
            <a:off x="800721" y="1017725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LEFT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497" name="Google Shape;4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JOINS</a:t>
            </a:r>
            <a:r>
              <a:rPr b="1"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="1" baseline="30000"/>
          </a:p>
        </p:txBody>
      </p:sp>
      <p:sp>
        <p:nvSpPr>
          <p:cNvPr id="498" name="Google Shape;498;p41"/>
          <p:cNvSpPr/>
          <p:nvPr/>
        </p:nvSpPr>
        <p:spPr>
          <a:xfrm>
            <a:off x="458600" y="3385100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LEFT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1548725" y="3385100"/>
            <a:ext cx="1431900" cy="143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RIGHT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458600" y="3385100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7267538" y="3403800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RIGHT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6177413" y="3403800"/>
            <a:ext cx="1431900" cy="143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LEFT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7267538" y="3403800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3311000" y="3385100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4401125" y="3385100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RIGHT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3311000" y="3385100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LEFT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07" name="Google Shape;507;p41"/>
          <p:cNvSpPr txBox="1"/>
          <p:nvPr/>
        </p:nvSpPr>
        <p:spPr>
          <a:xfrm>
            <a:off x="6201825" y="2972700"/>
            <a:ext cx="247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Exclusive </a:t>
            </a:r>
            <a:r>
              <a:rPr b="1" lang="en" sz="1600">
                <a:solidFill>
                  <a:schemeClr val="dk1"/>
                </a:solidFill>
              </a:rPr>
              <a:t>RIGHT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08" name="Google Shape;508;p41"/>
          <p:cNvSpPr txBox="1"/>
          <p:nvPr/>
        </p:nvSpPr>
        <p:spPr>
          <a:xfrm>
            <a:off x="3646088" y="2972688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FULL</a:t>
            </a:r>
            <a:r>
              <a:rPr b="1" lang="en" sz="1600">
                <a:solidFill>
                  <a:schemeClr val="dk1"/>
                </a:solidFill>
              </a:rPr>
              <a:t>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09" name="Google Shape;509;p41"/>
          <p:cNvSpPr txBox="1"/>
          <p:nvPr/>
        </p:nvSpPr>
        <p:spPr>
          <a:xfrm>
            <a:off x="458575" y="2972700"/>
            <a:ext cx="252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Exclusive </a:t>
            </a:r>
            <a:r>
              <a:rPr b="1" lang="en" sz="1600">
                <a:solidFill>
                  <a:schemeClr val="dk1"/>
                </a:solidFill>
              </a:rPr>
              <a:t>LEFT JOIN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10" name="Google Shape;510;p41"/>
          <p:cNvSpPr txBox="1"/>
          <p:nvPr/>
        </p:nvSpPr>
        <p:spPr>
          <a:xfrm>
            <a:off x="2422700" y="4835700"/>
            <a:ext cx="6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https://www.w3schools.com/mysql/mysql_join.asp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Multiple Tables</a:t>
            </a:r>
            <a:endParaRPr b="1" baseline="300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017725"/>
            <a:ext cx="85206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Splitting up data into multiple tables to </a:t>
            </a:r>
            <a:r>
              <a:rPr lang="en">
                <a:solidFill>
                  <a:schemeClr val="dk1"/>
                </a:solidFill>
              </a:rPr>
              <a:t>remove </a:t>
            </a:r>
            <a:r>
              <a:rPr lang="en">
                <a:solidFill>
                  <a:schemeClr val="dk1"/>
                </a:solidFill>
              </a:rPr>
              <a:t>duplication and improve data integrity is known as </a:t>
            </a:r>
            <a:r>
              <a:rPr b="1" lang="en">
                <a:solidFill>
                  <a:schemeClr val="dk1"/>
                </a:solidFill>
              </a:rPr>
              <a:t>normalization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Normalization is a deep topic, and there are complex sets of rules which dictate the extent to which a database is judged to be normalized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now these are the 2 most important notes: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reason for normalization is to reduce data redundancy and improve data integrity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mechanism for carrying out normalization is arranging data in multiple tables and defining relationships between them (AKA Relational Databases!)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Other </a:t>
            </a:r>
            <a:r>
              <a:rPr b="1" lang="en"/>
              <a:t>JOINS</a:t>
            </a:r>
            <a:endParaRPr b="1" baseline="30000"/>
          </a:p>
        </p:txBody>
      </p:sp>
      <p:sp>
        <p:nvSpPr>
          <p:cNvPr id="516" name="Google Shape;516;p42"/>
          <p:cNvSpPr/>
          <p:nvPr/>
        </p:nvSpPr>
        <p:spPr>
          <a:xfrm>
            <a:off x="1190100" y="1430125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2280225" y="1430125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RIGHT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18" name="Google Shape;518;p42"/>
          <p:cNvSpPr/>
          <p:nvPr/>
        </p:nvSpPr>
        <p:spPr>
          <a:xfrm>
            <a:off x="1190100" y="1430125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LEFT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1525188" y="1017713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CROSS </a:t>
            </a:r>
            <a:r>
              <a:rPr b="1" lang="en" sz="1600">
                <a:solidFill>
                  <a:schemeClr val="dk1"/>
                </a:solidFill>
              </a:rPr>
              <a:t>JOIN</a:t>
            </a:r>
            <a:r>
              <a:rPr b="1" baseline="30000" lang="en" sz="1600" u="sng">
                <a:solidFill>
                  <a:schemeClr val="hlink"/>
                </a:solidFill>
                <a:hlinkClick r:id="rId3"/>
              </a:rPr>
              <a:t>1</a:t>
            </a:r>
            <a:endParaRPr baseline="30000" sz="600">
              <a:solidFill>
                <a:schemeClr val="dk1"/>
              </a:solidFill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311698" y="2862025"/>
            <a:ext cx="426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CROSS JOIN is a full join that does not use the ON keyword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Therefore it returns every left row matched up with every right row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21" name="Google Shape;521;p42"/>
          <p:cNvSpPr/>
          <p:nvPr/>
        </p:nvSpPr>
        <p:spPr>
          <a:xfrm>
            <a:off x="5450400" y="1430725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6540525" y="1430725"/>
            <a:ext cx="1431900" cy="1431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LEFT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5450400" y="1430725"/>
            <a:ext cx="1431900" cy="143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LEFT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5785488" y="1018313"/>
            <a:ext cx="183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SELF </a:t>
            </a:r>
            <a:r>
              <a:rPr b="1" lang="en" sz="1600">
                <a:solidFill>
                  <a:schemeClr val="dk1"/>
                </a:solidFill>
              </a:rPr>
              <a:t>JOIN</a:t>
            </a:r>
            <a:r>
              <a:rPr b="1" baseline="30000" lang="en" sz="1600" u="sng">
                <a:solidFill>
                  <a:schemeClr val="hlink"/>
                </a:solidFill>
                <a:hlinkClick r:id="rId4"/>
              </a:rPr>
              <a:t>2</a:t>
            </a:r>
            <a:endParaRPr baseline="30000" sz="600">
              <a:solidFill>
                <a:schemeClr val="dk1"/>
              </a:solidFill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4571998" y="2862625"/>
            <a:ext cx="426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self join is a regular join, but the table is joined with itself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4572000" y="3619950"/>
            <a:ext cx="42648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Self Join Syntax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SELECT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column_name(s)</a:t>
            </a:r>
            <a:endParaRPr i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FROM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table1 T1, table1 T2</a:t>
            </a:r>
            <a:endParaRPr i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WHERE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condition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311700" y="3903150"/>
            <a:ext cx="4352700" cy="11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Cross Join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</a:rPr>
              <a:t>Syntax</a:t>
            </a:r>
            <a:endParaRPr b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SELECT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column_name(s)</a:t>
            </a:r>
            <a:endParaRPr i="1"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FROM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table1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CROSS JOIN </a:t>
            </a:r>
            <a:r>
              <a:rPr i="1" lang="en" sz="1600">
                <a:solidFill>
                  <a:schemeClr val="dk1"/>
                </a:solidFill>
                <a:highlight>
                  <a:srgbClr val="FFFFFF"/>
                </a:highlight>
              </a:rPr>
              <a:t>table2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28" name="Google Shape;528;p42"/>
          <p:cNvSpPr txBox="1"/>
          <p:nvPr/>
        </p:nvSpPr>
        <p:spPr>
          <a:xfrm>
            <a:off x="4152900" y="0"/>
            <a:ext cx="499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https://www.w3schools.com/mysql/mysql_join_cross.asp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2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https://www.w3schools.com/mysql/mysql_join_self.asp</a:t>
            </a:r>
            <a:endParaRPr baseline="30000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Week</a:t>
            </a:r>
            <a:endParaRPr b="1"/>
          </a:p>
        </p:txBody>
      </p:sp>
      <p:sp>
        <p:nvSpPr>
          <p:cNvPr id="534" name="Google Shape;534;p43"/>
          <p:cNvSpPr txBox="1"/>
          <p:nvPr>
            <p:ph idx="1" type="body"/>
          </p:nvPr>
        </p:nvSpPr>
        <p:spPr>
          <a:xfrm>
            <a:off x="311700" y="1152475"/>
            <a:ext cx="85206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 Design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Database design fundamentals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Identifying tables &amp; assigning columns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Relationships between tables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Primary keys and foreign keys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types in MySQL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 6 (6%)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Week 5 Terminology</a:t>
            </a:r>
            <a:endParaRPr b="1"/>
          </a:p>
        </p:txBody>
      </p:sp>
      <p:sp>
        <p:nvSpPr>
          <p:cNvPr id="540" name="Google Shape;540;p44"/>
          <p:cNvSpPr txBox="1"/>
          <p:nvPr>
            <p:ph idx="1" type="body"/>
          </p:nvPr>
        </p:nvSpPr>
        <p:spPr>
          <a:xfrm>
            <a:off x="311700" y="1152475"/>
            <a:ext cx="85206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Normalization: </a:t>
            </a:r>
            <a:r>
              <a:rPr lang="en">
                <a:solidFill>
                  <a:schemeClr val="dk1"/>
                </a:solidFill>
              </a:rPr>
              <a:t>the process of organizing data into tables in such a way that the results of using the database are always unambiguous and as intended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Primary Key: </a:t>
            </a:r>
            <a:r>
              <a:rPr lang="en">
                <a:solidFill>
                  <a:schemeClr val="dk1"/>
                </a:solidFill>
              </a:rPr>
              <a:t>a column in a relational database table that's distinctive for each record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Foreign Key: </a:t>
            </a:r>
            <a:r>
              <a:rPr lang="en">
                <a:solidFill>
                  <a:schemeClr val="dk1"/>
                </a:solidFill>
              </a:rPr>
              <a:t>a column or group of columns in a relational database table that provides a link between data in two tables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Inner Join:</a:t>
            </a:r>
            <a:r>
              <a:rPr lang="en">
                <a:solidFill>
                  <a:schemeClr val="dk1"/>
                </a:solidFill>
              </a:rPr>
              <a:t> combine records from two tables whenever there are matching values in a field common to both tables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Outer Join:  </a:t>
            </a:r>
            <a:r>
              <a:rPr lang="en">
                <a:solidFill>
                  <a:schemeClr val="dk1"/>
                </a:solidFill>
              </a:rPr>
              <a:t>joins that return matched values and unmatched values from either or both tables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Left, Right, Full, Cross are all “outer” joins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541" name="Google Shape;541;p44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W5 Summary</a:t>
            </a:r>
            <a:endParaRPr b="1" sz="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Conventions &amp; Keywords</a:t>
            </a:r>
            <a:endParaRPr b="1"/>
          </a:p>
        </p:txBody>
      </p:sp>
      <p:sp>
        <p:nvSpPr>
          <p:cNvPr id="547" name="Google Shape;547;p45"/>
          <p:cNvSpPr txBox="1"/>
          <p:nvPr>
            <p:ph idx="1" type="body"/>
          </p:nvPr>
        </p:nvSpPr>
        <p:spPr>
          <a:xfrm>
            <a:off x="311700" y="1152475"/>
            <a:ext cx="8520600" cy="30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SQL Syntax Conventions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When </a:t>
            </a:r>
            <a:r>
              <a:rPr lang="en">
                <a:solidFill>
                  <a:schemeClr val="dk1"/>
                </a:solidFill>
              </a:rPr>
              <a:t>referencing</a:t>
            </a:r>
            <a:r>
              <a:rPr lang="en">
                <a:solidFill>
                  <a:schemeClr val="dk1"/>
                </a:solidFill>
              </a:rPr>
              <a:t> multiple tables in a single query, the columns must be prefixed with the table name and a dot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Eg. </a:t>
            </a:r>
            <a:r>
              <a:rPr b="1" lang="en">
                <a:solidFill>
                  <a:schemeClr val="dk1"/>
                </a:solidFill>
              </a:rPr>
              <a:t>m</a:t>
            </a:r>
            <a:r>
              <a:rPr b="1" lang="en">
                <a:solidFill>
                  <a:schemeClr val="dk1"/>
                </a:solidFill>
              </a:rPr>
              <a:t>ovie.title, director.name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Keywords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INNER JOIN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LEFT JOIN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RIGH</a:t>
            </a:r>
            <a:r>
              <a:rPr b="1" lang="en">
                <a:solidFill>
                  <a:schemeClr val="dk1"/>
                </a:solidFill>
              </a:rPr>
              <a:t>T JOIN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UNION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48" name="Google Shape;548;p45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W5 Summary</a:t>
            </a:r>
            <a:endParaRPr b="1" sz="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553;p46"/>
          <p:cNvCxnSpPr>
            <a:endCxn id="554" idx="2"/>
          </p:cNvCxnSpPr>
          <p:nvPr/>
        </p:nvCxnSpPr>
        <p:spPr>
          <a:xfrm rot="10800000">
            <a:off x="4576175" y="1408625"/>
            <a:ext cx="0" cy="154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5" name="Google Shape;555;p46"/>
          <p:cNvSpPr/>
          <p:nvPr/>
        </p:nvSpPr>
        <p:spPr>
          <a:xfrm>
            <a:off x="1982138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LEFT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556" name="Google Shape;556;p46"/>
          <p:cNvSpPr/>
          <p:nvPr/>
        </p:nvSpPr>
        <p:spPr>
          <a:xfrm>
            <a:off x="4220954" y="1456413"/>
            <a:ext cx="2940900" cy="29406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RIGHT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table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557" name="Google Shape;557;p46"/>
          <p:cNvSpPr txBox="1"/>
          <p:nvPr/>
        </p:nvSpPr>
        <p:spPr>
          <a:xfrm>
            <a:off x="6575375" y="1016350"/>
            <a:ext cx="256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r>
              <a:rPr b="1" lang="en" sz="1800">
                <a:solidFill>
                  <a:schemeClr val="dk1"/>
                </a:solidFill>
              </a:rPr>
              <a:t>without </a:t>
            </a:r>
            <a:r>
              <a:rPr lang="en" sz="1800">
                <a:solidFill>
                  <a:schemeClr val="dk1"/>
                </a:solidFill>
              </a:rPr>
              <a:t>left table “keys” match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558" name="Google Shape;558;p46"/>
          <p:cNvCxnSpPr>
            <a:endCxn id="559" idx="2"/>
          </p:cNvCxnSpPr>
          <p:nvPr/>
        </p:nvCxnSpPr>
        <p:spPr>
          <a:xfrm rot="10800000">
            <a:off x="1246350" y="2032150"/>
            <a:ext cx="1318800" cy="9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60" name="Google Shape;560;p46"/>
          <p:cNvCxnSpPr>
            <a:endCxn id="557" idx="2"/>
          </p:cNvCxnSpPr>
          <p:nvPr/>
        </p:nvCxnSpPr>
        <p:spPr>
          <a:xfrm flipH="1" rot="10800000">
            <a:off x="6711425" y="2032150"/>
            <a:ext cx="1148400" cy="93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9" name="Google Shape;559;p46"/>
          <p:cNvSpPr txBox="1"/>
          <p:nvPr/>
        </p:nvSpPr>
        <p:spPr>
          <a:xfrm>
            <a:off x="0" y="1016350"/>
            <a:ext cx="249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r>
              <a:rPr b="1" lang="en" sz="1800">
                <a:solidFill>
                  <a:schemeClr val="dk1"/>
                </a:solidFill>
              </a:rPr>
              <a:t>without </a:t>
            </a:r>
            <a:r>
              <a:rPr lang="en" sz="1800">
                <a:solidFill>
                  <a:schemeClr val="dk1"/>
                </a:solidFill>
              </a:rPr>
              <a:t>right table “keys” match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4" name="Google Shape;554;p46"/>
          <p:cNvSpPr txBox="1"/>
          <p:nvPr/>
        </p:nvSpPr>
        <p:spPr>
          <a:xfrm>
            <a:off x="1812875" y="669725"/>
            <a:ext cx="552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Joined table rows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where “keys” match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561" name="Google Shape;561;p46"/>
          <p:cNvGraphicFramePr/>
          <p:nvPr/>
        </p:nvGraphicFramePr>
        <p:xfrm>
          <a:off x="3610363" y="25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625275"/>
                <a:gridCol w="269000"/>
                <a:gridCol w="267975"/>
                <a:gridCol w="761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2" name="Google Shape;562;p46"/>
          <p:cNvGraphicFramePr/>
          <p:nvPr/>
        </p:nvGraphicFramePr>
        <p:xfrm>
          <a:off x="405588" y="60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52425"/>
                <a:gridCol w="257150"/>
                <a:gridCol w="402575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" name="Google Shape;563;p46"/>
          <p:cNvGraphicFramePr/>
          <p:nvPr/>
        </p:nvGraphicFramePr>
        <p:xfrm>
          <a:off x="7000775" y="5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277275"/>
                <a:gridCol w="522500"/>
              </a:tblGrid>
              <a:tr h="202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4" name="Google Shape;564;p46"/>
          <p:cNvSpPr txBox="1"/>
          <p:nvPr/>
        </p:nvSpPr>
        <p:spPr>
          <a:xfrm>
            <a:off x="1812875" y="4527900"/>
            <a:ext cx="552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JOINED TABLES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5" name="Google Shape;565;p46"/>
          <p:cNvSpPr txBox="1"/>
          <p:nvPr/>
        </p:nvSpPr>
        <p:spPr>
          <a:xfrm>
            <a:off x="6941725" y="4128700"/>
            <a:ext cx="220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rows of data from right table + left data if it exists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566" name="Google Shape;566;p46"/>
          <p:cNvCxnSpPr>
            <a:stCxn id="565" idx="1"/>
          </p:cNvCxnSpPr>
          <p:nvPr/>
        </p:nvCxnSpPr>
        <p:spPr>
          <a:xfrm rot="10800000">
            <a:off x="6731125" y="3966400"/>
            <a:ext cx="210600" cy="6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aphicFrame>
        <p:nvGraphicFramePr>
          <p:cNvPr id="567" name="Google Shape;567;p46"/>
          <p:cNvGraphicFramePr/>
          <p:nvPr/>
        </p:nvGraphicFramePr>
        <p:xfrm>
          <a:off x="7196600" y="35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457800"/>
                <a:gridCol w="434950"/>
                <a:gridCol w="277275"/>
                <a:gridCol w="52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8" name="Google Shape;568;p46"/>
          <p:cNvSpPr txBox="1"/>
          <p:nvPr/>
        </p:nvSpPr>
        <p:spPr>
          <a:xfrm>
            <a:off x="0" y="4118200"/>
            <a:ext cx="226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All rows of data from left table + right data if it exists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569" name="Google Shape;569;p46"/>
          <p:cNvCxnSpPr>
            <a:stCxn id="568" idx="3"/>
          </p:cNvCxnSpPr>
          <p:nvPr/>
        </p:nvCxnSpPr>
        <p:spPr>
          <a:xfrm flipH="1" rot="10800000">
            <a:off x="2265600" y="3966400"/>
            <a:ext cx="147300" cy="65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aphicFrame>
        <p:nvGraphicFramePr>
          <p:cNvPr id="570" name="Google Shape;570;p46"/>
          <p:cNvGraphicFramePr/>
          <p:nvPr/>
        </p:nvGraphicFramePr>
        <p:xfrm>
          <a:off x="374088" y="35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  <a:gridCol w="432800"/>
                <a:gridCol w="4422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NULL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1" name="Google Shape;571;p46"/>
          <p:cNvGraphicFramePr/>
          <p:nvPr/>
        </p:nvGraphicFramePr>
        <p:xfrm>
          <a:off x="3131413" y="347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373350"/>
                <a:gridCol w="2690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left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2" name="Google Shape;572;p46"/>
          <p:cNvGraphicFramePr/>
          <p:nvPr/>
        </p:nvGraphicFramePr>
        <p:xfrm>
          <a:off x="5325850" y="3475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257150"/>
                <a:gridCol w="4739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right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i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i="1" sz="100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3" name="Google Shape;573;p46"/>
          <p:cNvSpPr txBox="1"/>
          <p:nvPr>
            <p:ph type="title"/>
          </p:nvPr>
        </p:nvSpPr>
        <p:spPr>
          <a:xfrm>
            <a:off x="0" y="0"/>
            <a:ext cx="9312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W5 Summary</a:t>
            </a:r>
            <a:endParaRPr b="1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1642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Relational Databases Summary</a:t>
            </a:r>
            <a:endParaRPr b="1" sz="25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Databases </a:t>
            </a:r>
            <a:r>
              <a:rPr lang="en">
                <a:solidFill>
                  <a:schemeClr val="dk1"/>
                </a:solidFill>
              </a:rPr>
              <a:t>hold </a:t>
            </a:r>
            <a:r>
              <a:rPr b="1" lang="en">
                <a:solidFill>
                  <a:schemeClr val="dk1"/>
                </a:solidFill>
              </a:rPr>
              <a:t>Tables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Tables </a:t>
            </a:r>
            <a:r>
              <a:rPr lang="en">
                <a:solidFill>
                  <a:schemeClr val="dk1"/>
                </a:solidFill>
              </a:rPr>
              <a:t>hold pieces of </a:t>
            </a:r>
            <a:r>
              <a:rPr b="1" lang="en">
                <a:solidFill>
                  <a:schemeClr val="dk1"/>
                </a:solidFill>
              </a:rPr>
              <a:t>Data </a:t>
            </a:r>
            <a:r>
              <a:rPr lang="en">
                <a:solidFill>
                  <a:schemeClr val="dk1"/>
                </a:solidFill>
              </a:rPr>
              <a:t>about a single </a:t>
            </a:r>
            <a:r>
              <a:rPr b="1" lang="en">
                <a:solidFill>
                  <a:schemeClr val="dk1"/>
                </a:solidFill>
              </a:rPr>
              <a:t>subject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Relational Databases</a:t>
            </a:r>
            <a:r>
              <a:rPr lang="en">
                <a:solidFill>
                  <a:schemeClr val="dk1"/>
                </a:solidFill>
              </a:rPr>
              <a:t> allow </a:t>
            </a:r>
            <a:r>
              <a:rPr b="1" lang="en">
                <a:solidFill>
                  <a:schemeClr val="dk1"/>
                </a:solidFill>
              </a:rPr>
              <a:t>Tables to connect (relate) to each other </a:t>
            </a:r>
            <a:r>
              <a:rPr lang="en">
                <a:solidFill>
                  <a:schemeClr val="dk1"/>
                </a:solidFill>
              </a:rPr>
              <a:t>to each other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1981150" y="2627025"/>
            <a:ext cx="6655200" cy="237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981150" y="2627025"/>
            <a:ext cx="2307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24F-HumberWebDev-DB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353725" y="3061777"/>
            <a:ext cx="1658400" cy="273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353725" y="3334777"/>
            <a:ext cx="1658400" cy="10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Student_ID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Last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479550" y="3061777"/>
            <a:ext cx="1658400" cy="273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Assessments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479550" y="3334777"/>
            <a:ext cx="1658400" cy="10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Grade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Title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Student_ID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Course_ID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605375" y="3061777"/>
            <a:ext cx="1658400" cy="273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Courses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6605375" y="3334777"/>
            <a:ext cx="1658400" cy="10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Course_ID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Instructor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33600" y="4540883"/>
            <a:ext cx="1350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Tables</a:t>
            </a:r>
            <a:endParaRPr b="1" i="1" sz="1800">
              <a:solidFill>
                <a:schemeClr val="dk1"/>
              </a:solidFill>
            </a:endParaRPr>
          </a:p>
        </p:txBody>
      </p:sp>
      <p:cxnSp>
        <p:nvCxnSpPr>
          <p:cNvPr id="85" name="Google Shape;85;p16"/>
          <p:cNvCxnSpPr>
            <a:stCxn id="84" idx="1"/>
            <a:endCxn id="79" idx="2"/>
          </p:cNvCxnSpPr>
          <p:nvPr/>
        </p:nvCxnSpPr>
        <p:spPr>
          <a:xfrm rot="10800000">
            <a:off x="3182800" y="4398233"/>
            <a:ext cx="145080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stCxn id="84" idx="0"/>
            <a:endCxn id="81" idx="2"/>
          </p:cNvCxnSpPr>
          <p:nvPr/>
        </p:nvCxnSpPr>
        <p:spPr>
          <a:xfrm rot="10800000">
            <a:off x="5308750" y="4398383"/>
            <a:ext cx="0" cy="14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6"/>
          <p:cNvCxnSpPr>
            <a:stCxn id="84" idx="3"/>
            <a:endCxn id="83" idx="2"/>
          </p:cNvCxnSpPr>
          <p:nvPr/>
        </p:nvCxnSpPr>
        <p:spPr>
          <a:xfrm flipH="1" rot="10800000">
            <a:off x="5983900" y="4398233"/>
            <a:ext cx="145080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338375" y="3562375"/>
            <a:ext cx="14508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Database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(Relational)</a:t>
            </a:r>
            <a:endParaRPr b="1" i="1" sz="18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1687900" y="2742525"/>
            <a:ext cx="198300" cy="214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6"/>
          <p:cNvCxnSpPr/>
          <p:nvPr/>
        </p:nvCxnSpPr>
        <p:spPr>
          <a:xfrm>
            <a:off x="3360425" y="3522775"/>
            <a:ext cx="1168800" cy="42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1" name="Google Shape;91;p16"/>
          <p:cNvCxnSpPr/>
          <p:nvPr/>
        </p:nvCxnSpPr>
        <p:spPr>
          <a:xfrm flipH="1" rot="10800000">
            <a:off x="5473800" y="3550775"/>
            <a:ext cx="1175700" cy="62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92" name="Google Shape;92;p16"/>
          <p:cNvSpPr txBox="1"/>
          <p:nvPr/>
        </p:nvSpPr>
        <p:spPr>
          <a:xfrm>
            <a:off x="4479550" y="2661000"/>
            <a:ext cx="1658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Data Subjects</a:t>
            </a:r>
            <a:endParaRPr b="1" i="1" sz="1500">
              <a:solidFill>
                <a:schemeClr val="dk1"/>
              </a:solidFill>
            </a:endParaRPr>
          </a:p>
        </p:txBody>
      </p:sp>
      <p:cxnSp>
        <p:nvCxnSpPr>
          <p:cNvPr id="93" name="Google Shape;93;p16"/>
          <p:cNvCxnSpPr>
            <a:stCxn id="92" idx="1"/>
          </p:cNvCxnSpPr>
          <p:nvPr/>
        </p:nvCxnSpPr>
        <p:spPr>
          <a:xfrm flipH="1">
            <a:off x="3627850" y="2791500"/>
            <a:ext cx="8517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92" idx="2"/>
          </p:cNvCxnSpPr>
          <p:nvPr/>
        </p:nvCxnSpPr>
        <p:spPr>
          <a:xfrm>
            <a:off x="5308750" y="2922000"/>
            <a:ext cx="3900" cy="1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>
            <a:stCxn id="92" idx="3"/>
          </p:cNvCxnSpPr>
          <p:nvPr/>
        </p:nvCxnSpPr>
        <p:spPr>
          <a:xfrm>
            <a:off x="6137950" y="2791500"/>
            <a:ext cx="8817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 rot="1220227">
            <a:off x="3475311" y="3474164"/>
            <a:ext cx="725953" cy="22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Link between tables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-1665711">
            <a:off x="5922906" y="3506984"/>
            <a:ext cx="725852" cy="2238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Link between tables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Database Design</a:t>
            </a:r>
            <a:endParaRPr b="1" baseline="30000"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017725"/>
            <a:ext cx="85206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create Relational Databases we need to complete 2 steps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Define our </a:t>
            </a:r>
            <a:r>
              <a:rPr lang="en">
                <a:solidFill>
                  <a:schemeClr val="dk1"/>
                </a:solidFill>
              </a:rPr>
              <a:t>entities</a:t>
            </a:r>
            <a:r>
              <a:rPr lang="en">
                <a:solidFill>
                  <a:schemeClr val="dk1"/>
                </a:solidFill>
              </a:rPr>
              <a:t> (Tables)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Connect them together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entity represents a real world </a:t>
            </a:r>
            <a:r>
              <a:rPr b="1" lang="en">
                <a:solidFill>
                  <a:schemeClr val="dk1"/>
                </a:solidFill>
              </a:rPr>
              <a:t>object, subject, or concept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Basically a set of data that we want to model within our database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11700" y="2550725"/>
            <a:ext cx="4556400" cy="237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954475" y="2550725"/>
            <a:ext cx="2307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movie_database_5126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84275" y="2985477"/>
            <a:ext cx="1658400" cy="273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movie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84275" y="3258475"/>
            <a:ext cx="1658400" cy="144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movie_id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itle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untime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enre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release_year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810100" y="2985477"/>
            <a:ext cx="1658400" cy="273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director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810100" y="3258477"/>
            <a:ext cx="1658400" cy="10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director_id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name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birth_date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84275" y="42988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director_id</a:t>
            </a:r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 flipH="1" rot="10800000">
            <a:off x="1648975" y="3480675"/>
            <a:ext cx="1231800" cy="102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2" name="Google Shape;112;p17"/>
          <p:cNvSpPr txBox="1"/>
          <p:nvPr/>
        </p:nvSpPr>
        <p:spPr>
          <a:xfrm rot="-1962">
            <a:off x="5151900" y="3035683"/>
            <a:ext cx="3680401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This can be defined as a </a:t>
            </a:r>
            <a:r>
              <a:rPr b="1" lang="en" sz="1800">
                <a:solidFill>
                  <a:schemeClr val="dk1"/>
                </a:solidFill>
              </a:rPr>
              <a:t>one-to-many relationship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As in 1 director can belong to many movies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*More on this next week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SQL &amp; Multiple Tables </a:t>
            </a:r>
            <a:endParaRPr b="1" baseline="3000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0177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can </a:t>
            </a:r>
            <a:r>
              <a:rPr lang="en">
                <a:solidFill>
                  <a:schemeClr val="dk1"/>
                </a:solidFill>
              </a:rPr>
              <a:t>access</a:t>
            </a:r>
            <a:r>
              <a:rPr lang="en">
                <a:solidFill>
                  <a:schemeClr val="dk1"/>
                </a:solidFill>
              </a:rPr>
              <a:t> multiple related tables </a:t>
            </a:r>
            <a:r>
              <a:rPr lang="en">
                <a:solidFill>
                  <a:schemeClr val="dk1"/>
                </a:solidFill>
              </a:rPr>
              <a:t>in a single query using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</a:rPr>
              <a:t> allow 2 tables to output data into a single output table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1237950" y="20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763500"/>
                <a:gridCol w="858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Banshees of Inisherin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Truman Show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8"/>
          <p:cNvSpPr txBox="1"/>
          <p:nvPr/>
        </p:nvSpPr>
        <p:spPr>
          <a:xfrm>
            <a:off x="4186350" y="2104325"/>
            <a:ext cx="7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/>
          </a:p>
        </p:txBody>
      </p:sp>
      <p:graphicFrame>
        <p:nvGraphicFramePr>
          <p:cNvPr id="121" name="Google Shape;121;p18"/>
          <p:cNvGraphicFramePr/>
          <p:nvPr/>
        </p:nvGraphicFramePr>
        <p:xfrm>
          <a:off x="5283975" y="20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864775"/>
                <a:gridCol w="1364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Martin McDonagh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Peter Weir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18"/>
          <p:cNvGraphicFramePr/>
          <p:nvPr/>
        </p:nvGraphicFramePr>
        <p:xfrm>
          <a:off x="2105700" y="395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764625"/>
                <a:gridCol w="969600"/>
                <a:gridCol w="969600"/>
                <a:gridCol w="1228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83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Banshees of Inisherin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Martin McDonagh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Truman Show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Peter Weir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18"/>
          <p:cNvSpPr/>
          <p:nvPr/>
        </p:nvSpPr>
        <p:spPr>
          <a:xfrm rot="5400000">
            <a:off x="4267800" y="1391200"/>
            <a:ext cx="608400" cy="4120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2255250" y="2732375"/>
            <a:ext cx="463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Connects rows together by the related id columns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irector_id = </a:t>
            </a:r>
            <a:r>
              <a:rPr lang="en">
                <a:solidFill>
                  <a:schemeClr val="dk1"/>
                </a:solidFill>
              </a:rPr>
              <a:t>director_id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 rot="10800000">
            <a:off x="2511610" y="2773464"/>
            <a:ext cx="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 rot="10800000">
            <a:off x="6632410" y="2773464"/>
            <a:ext cx="0" cy="3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6521825" y="4712400"/>
            <a:ext cx="262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800">
                <a:solidFill>
                  <a:schemeClr val="dk1"/>
                </a:solidFill>
              </a:rPr>
              <a:t>1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https://www.w3schools.com/mysql/mysql_join.asp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800">
                <a:solidFill>
                  <a:schemeClr val="dk1"/>
                </a:solidFill>
              </a:rPr>
              <a:t>2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https://mode.com/sql-tutorial/sql-joins</a:t>
            </a:r>
            <a:endParaRPr baseline="30000" sz="800">
              <a:solidFill>
                <a:schemeClr val="dk1"/>
              </a:solidFill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SQL JOINs</a:t>
            </a:r>
            <a:r>
              <a:rPr b="1" baseline="30000" lang="en" u="sng">
                <a:solidFill>
                  <a:schemeClr val="hlink"/>
                </a:solidFill>
                <a:hlinkClick r:id="rId5"/>
              </a:rPr>
              <a:t>1</a:t>
            </a:r>
            <a:r>
              <a:rPr b="1" lang="en"/>
              <a:t> and ON</a:t>
            </a:r>
            <a:r>
              <a:rPr b="1" baseline="30000" lang="en" u="sng">
                <a:solidFill>
                  <a:schemeClr val="hlink"/>
                </a:solidFill>
                <a:hlinkClick r:id="rId6"/>
              </a:rPr>
              <a:t>2</a:t>
            </a:r>
            <a:endParaRPr b="1" baseline="30000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0177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>
                <a:solidFill>
                  <a:schemeClr val="dk1"/>
                </a:solidFill>
              </a:rPr>
              <a:t> is used to combine rows from two or more tables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</a:rPr>
              <a:t> is used to define the connection of the 2 tables, using the related column between them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1237950" y="232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1763500"/>
                <a:gridCol w="858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Banshees of Inisherin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Truman Show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19"/>
          <p:cNvSpPr txBox="1"/>
          <p:nvPr/>
        </p:nvSpPr>
        <p:spPr>
          <a:xfrm>
            <a:off x="4186350" y="2412650"/>
            <a:ext cx="7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/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5283975" y="232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864775"/>
                <a:gridCol w="1364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Martin McDonagh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Peter Weir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98325" y="3077613"/>
            <a:ext cx="85206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movie.movie_id, movie.director_id, director.name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director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movie.director_id = director.director_id;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ON</a:t>
            </a:r>
            <a:endParaRPr b="1" baseline="30000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2015225"/>
            <a:ext cx="85206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>
                <a:solidFill>
                  <a:schemeClr val="dk1"/>
                </a:solidFill>
              </a:rPr>
              <a:t> indicates how the two tables, </a:t>
            </a:r>
            <a:r>
              <a:rPr i="1" lang="en">
                <a:solidFill>
                  <a:schemeClr val="dk1"/>
                </a:solidFill>
              </a:rPr>
              <a:t>movie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i="1" lang="en">
                <a:solidFill>
                  <a:schemeClr val="dk1"/>
                </a:solidFill>
              </a:rPr>
              <a:t>director</a:t>
            </a:r>
            <a:r>
              <a:rPr lang="en">
                <a:solidFill>
                  <a:schemeClr val="dk1"/>
                </a:solidFill>
              </a:rPr>
              <a:t>, relate to each other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 the query above means: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Join the rows from both tables together </a:t>
            </a:r>
            <a:r>
              <a:rPr lang="en">
                <a:solidFill>
                  <a:schemeClr val="dk1"/>
                </a:solidFill>
              </a:rPr>
              <a:t>where </a:t>
            </a:r>
            <a:r>
              <a:rPr lang="en">
                <a:solidFill>
                  <a:schemeClr val="dk1"/>
                </a:solidFill>
              </a:rPr>
              <a:t>the director_id field in the movie table is equal to the director_id field from the director table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portion of the statement picks the columns for both tables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2 columns that map to one another, </a:t>
            </a:r>
            <a:r>
              <a:rPr i="1" lang="en">
                <a:solidFill>
                  <a:schemeClr val="dk1"/>
                </a:solidFill>
              </a:rPr>
              <a:t>director_id</a:t>
            </a:r>
            <a:r>
              <a:rPr lang="en">
                <a:solidFill>
                  <a:schemeClr val="dk1"/>
                </a:solidFill>
              </a:rPr>
              <a:t>, are called "keys"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98325" y="1017713"/>
            <a:ext cx="85206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SELECT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movie.movie_id, movie.director_id, director.name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director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movie.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 = director.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director_id</a:t>
            </a:r>
            <a:r>
              <a:rPr lang="en" sz="1600">
                <a:solidFill>
                  <a:schemeClr val="dk1"/>
                </a:solidFill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highlight>
                <a:srgbClr val="F4CC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017713"/>
            <a:ext cx="8520600" cy="17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many ‘Keys’ in SQL, the 2 main keys are: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Primary Key: a column in a table, that can uniquely identify a row in the 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Foreign Key: a column in one table that refers to the PRIMARY KEY in another table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b="1" lang="en"/>
              <a:t>Keys</a:t>
            </a:r>
            <a:endParaRPr b="1" baseline="30000"/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875825" y="37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723900"/>
                <a:gridCol w="2495550"/>
                <a:gridCol w="8477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movie_id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title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Banshees of Inisherin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Truman Show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Eternal Sunshine of the Spotless Mind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The Dark Knight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1"/>
          <p:cNvGraphicFramePr/>
          <p:nvPr/>
        </p:nvGraphicFramePr>
        <p:xfrm>
          <a:off x="6201250" y="37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{AACFECA3-F5BD-4894-8BE3-7A8C71960D47}</a:tableStyleId>
              </a:tblPr>
              <a:tblGrid>
                <a:gridCol w="847725"/>
                <a:gridCol w="12192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director_id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name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DD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Martin McDonagh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Peter Weir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Michel Gondry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Christopher Nolan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21"/>
          <p:cNvSpPr txBox="1"/>
          <p:nvPr/>
        </p:nvSpPr>
        <p:spPr>
          <a:xfrm>
            <a:off x="758759" y="2864825"/>
            <a:ext cx="93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Primary Key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3949166" y="2864825"/>
            <a:ext cx="11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Foreign</a:t>
            </a:r>
            <a:r>
              <a:rPr b="1" lang="en">
                <a:solidFill>
                  <a:schemeClr val="dk1"/>
                </a:solidFill>
              </a:rPr>
              <a:t> Key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152752" y="2864825"/>
            <a:ext cx="93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Primary Key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56" name="Google Shape;156;p21"/>
          <p:cNvCxnSpPr>
            <a:stCxn id="153" idx="2"/>
          </p:cNvCxnSpPr>
          <p:nvPr/>
        </p:nvCxnSpPr>
        <p:spPr>
          <a:xfrm>
            <a:off x="1227809" y="3480425"/>
            <a:ext cx="0" cy="24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>
            <a:stCxn id="154" idx="2"/>
          </p:cNvCxnSpPr>
          <p:nvPr/>
        </p:nvCxnSpPr>
        <p:spPr>
          <a:xfrm>
            <a:off x="4511816" y="3480425"/>
            <a:ext cx="0" cy="24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>
            <a:stCxn id="155" idx="2"/>
          </p:cNvCxnSpPr>
          <p:nvPr/>
        </p:nvCxnSpPr>
        <p:spPr>
          <a:xfrm>
            <a:off x="6621802" y="3480425"/>
            <a:ext cx="0" cy="24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4953000" y="3845600"/>
            <a:ext cx="125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1"/>
          <p:cNvSpPr txBox="1"/>
          <p:nvPr/>
        </p:nvSpPr>
        <p:spPr>
          <a:xfrm>
            <a:off x="4985216" y="3180734"/>
            <a:ext cx="112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References director table Primary Key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