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fd98fbd1c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fd98fbd1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fd98fbd1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fd98fbd1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fd98fbd1c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fd98fbd1c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fd98fbd1c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fd98fbd1c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fd98fbd1c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fd98fbd1c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fd98fbd1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fd98fbd1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fd98fbd1c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fd98fbd1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fd98fbd1c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fd98fbd1c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fd98fbd1c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fd98fbd1c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fd98fbd1c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fd98fbd1c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b9364b6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b9364b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06b44ff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06b44ff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fd98fbd1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fd98fbd1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0fd98fbd1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0fd98fbd1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fd98fbd1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0fd98fbd1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fd98fbd1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fd98fbd1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06b44ff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06b44ff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0fd98fbd1c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0fd98fbd1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0fd98fbd1c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0fd98fbd1c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fd98fbd1c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fd98fbd1c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0fd98fbd1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0fd98fbd1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86d2f16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f86d2f16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0fd98fbd1c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0fd98fbd1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f86d2f16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f86d2f16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fd98fbd1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0fd98fbd1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0fd98fbd1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0fd98fbd1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0fd98fbd1c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0fd98fbd1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0fd98fbd1c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0fd98fbd1c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0fd98fbd1c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0fd98fbd1c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0fd98fbd1c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0fd98fbd1c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0fd98fbd1c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0fd98fbd1c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f86d2f1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f86d2f1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86d2f16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86d2f16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fd98fbd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fd98fbd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fd98fbd1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fd98fbd1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fd98fbd1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fd98fbd1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fd98fbd1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fd98fbd1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sql/sql_insert.asp" TargetMode="External"/><Relationship Id="rId4" Type="http://schemas.openxmlformats.org/officeDocument/2006/relationships/hyperlink" Target="https://www.w3schools.com/sql/sql_insert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sql/sql_insert.asp" TargetMode="External"/><Relationship Id="rId4" Type="http://schemas.openxmlformats.org/officeDocument/2006/relationships/hyperlink" Target="https://www.w3schools.com/sql/sql_insert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sql/sql_constraints.asp" TargetMode="External"/><Relationship Id="rId4" Type="http://schemas.openxmlformats.org/officeDocument/2006/relationships/hyperlink" Target="https://www.w3schools.com/sql/sql_constraints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sql/sql_default.asp" TargetMode="External"/><Relationship Id="rId4" Type="http://schemas.openxmlformats.org/officeDocument/2006/relationships/hyperlink" Target="https://www.w3schools.com/sql/sql_default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sql/sql_check.asp" TargetMode="External"/><Relationship Id="rId4" Type="http://schemas.openxmlformats.org/officeDocument/2006/relationships/hyperlink" Target="https://www.w3schools.com/sql/sql_check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sql/sql_alter.asp" TargetMode="External"/><Relationship Id="rId4" Type="http://schemas.openxmlformats.org/officeDocument/2006/relationships/hyperlink" Target="https://www.w3schools.com/sql/sql_alter.asp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w3schools.com/sql/sql_alter.asp" TargetMode="External"/><Relationship Id="rId4" Type="http://schemas.openxmlformats.org/officeDocument/2006/relationships/hyperlink" Target="https://www.w3schools.com/sql/sql_alter.asp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schools.com/sql/sql_alter.asp" TargetMode="External"/><Relationship Id="rId4" Type="http://schemas.openxmlformats.org/officeDocument/2006/relationships/hyperlink" Target="https://www.w3schools.com/sql/sql_alter.as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w3schools.com/sql/sql_update.asp" TargetMode="External"/><Relationship Id="rId4" Type="http://schemas.openxmlformats.org/officeDocument/2006/relationships/hyperlink" Target="https://www.w3schools.com/sql/sql_update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sql/sql_delete.asp" TargetMode="External"/><Relationship Id="rId4" Type="http://schemas.openxmlformats.org/officeDocument/2006/relationships/hyperlink" Target="https://www.w3schools.com/sql/sql_delete.as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w3schools.com/sql/sql_drop_table.asp" TargetMode="External"/><Relationship Id="rId4" Type="http://schemas.openxmlformats.org/officeDocument/2006/relationships/hyperlink" Target="https://www.w3schools.com/sql/sql_drop_table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w3schools.com/sql/sql_create_db.asp" TargetMode="External"/><Relationship Id="rId4" Type="http://schemas.openxmlformats.org/officeDocument/2006/relationships/hyperlink" Target="https://www.w3schools.com/sql/sql_create_db.asp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schools.com/sql/sql_drop_db.asp" TargetMode="External"/><Relationship Id="rId4" Type="http://schemas.openxmlformats.org/officeDocument/2006/relationships/hyperlink" Target="https://www.w3schools.com/sql/sql_drop_db.asp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w3schools.com/sql/sql_create_index.asp" TargetMode="External"/><Relationship Id="rId4" Type="http://schemas.openxmlformats.org/officeDocument/2006/relationships/hyperlink" Target="https://www.w3schools.com/sql/sql_create_index.asp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atlassian.com/data/sql/multicolumn-indexes" TargetMode="External"/><Relationship Id="rId4" Type="http://schemas.openxmlformats.org/officeDocument/2006/relationships/image" Target="../media/image1.gif"/><Relationship Id="rId5" Type="http://schemas.openxmlformats.org/officeDocument/2006/relationships/hyperlink" Target="https://www.atlassian.com/data/sql/multicolumn-indexe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gif"/><Relationship Id="rId4" Type="http://schemas.openxmlformats.org/officeDocument/2006/relationships/hyperlink" Target="https://www.atlassian.com/data/sql/multicolumn-indexes" TargetMode="External"/><Relationship Id="rId5" Type="http://schemas.openxmlformats.org/officeDocument/2006/relationships/hyperlink" Target="https://www.atlassian.com/data/sql/multicolumn-indexe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gif"/><Relationship Id="rId4" Type="http://schemas.openxmlformats.org/officeDocument/2006/relationships/hyperlink" Target="https://www.atlassian.com/data/sql/multicolumn-indexes" TargetMode="External"/><Relationship Id="rId5" Type="http://schemas.openxmlformats.org/officeDocument/2006/relationships/hyperlink" Target="https://www.atlassian.com/data/sql/multicolumn-indexe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w3schools.com/sql/sql_create_index.asp" TargetMode="External"/><Relationship Id="rId4" Type="http://schemas.openxmlformats.org/officeDocument/2006/relationships/hyperlink" Target="https://www.w3schools.com/sql/sql_create_index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sql/sql_create_table.asp" TargetMode="External"/><Relationship Id="rId4" Type="http://schemas.openxmlformats.org/officeDocument/2006/relationships/hyperlink" Target="https://www.w3schools.com/sql/sql_create_table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sql/sql_create_table.asp" TargetMode="External"/><Relationship Id="rId4" Type="http://schemas.openxmlformats.org/officeDocument/2006/relationships/hyperlink" Target="https://www.w3schools.com/sql/sql_create_table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sql/sql_create_table.asp" TargetMode="External"/><Relationship Id="rId4" Type="http://schemas.openxmlformats.org/officeDocument/2006/relationships/hyperlink" Target="https://www.w3schools.com/sql/sql_create_table.as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sql/sql_create_table.asp" TargetMode="External"/><Relationship Id="rId4" Type="http://schemas.openxmlformats.org/officeDocument/2006/relationships/hyperlink" Target="https://www.w3schools.com/sql/sql_create_table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sql/sql_create_table.asp" TargetMode="External"/><Relationship Id="rId4" Type="http://schemas.openxmlformats.org/officeDocument/2006/relationships/hyperlink" Target="https://www.w3schools.com/sql/sql_create_tabl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8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 INTO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197" name="Google Shape;197;p22"/>
          <p:cNvSpPr txBox="1"/>
          <p:nvPr/>
        </p:nvSpPr>
        <p:spPr>
          <a:xfrm>
            <a:off x="311700" y="1017725"/>
            <a:ext cx="85206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With tables created it is time to insert data into the created tables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INTO</a:t>
            </a:r>
            <a:r>
              <a:rPr lang="en" sz="1800">
                <a:solidFill>
                  <a:schemeClr val="dk1"/>
                </a:solidFill>
              </a:rPr>
              <a:t> statement is used to insert new records in a table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Insert data from our table examples into our created tables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INSERT INTO</a:t>
            </a:r>
            <a:endParaRPr sz="800"/>
          </a:p>
        </p:txBody>
      </p:sp>
      <p:sp>
        <p:nvSpPr>
          <p:cNvPr id="199" name="Google Shape;199;p22"/>
          <p:cNvSpPr txBox="1"/>
          <p:nvPr/>
        </p:nvSpPr>
        <p:spPr>
          <a:xfrm>
            <a:off x="311700" y="2013725"/>
            <a:ext cx="951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minute_runtime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release_year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('The Banshees of Inisherin', 109, 2022),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('The Truman Show', 107, 1998),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('The Dark Knight', 152, 2008);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11700" y="3720000"/>
            <a:ext cx="85206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 (column_1, column_2, ...)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(value_1, value_2, ...);</a:t>
            </a:r>
            <a:endParaRPr b="1" i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22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/>
        </p:nvSpPr>
        <p:spPr>
          <a:xfrm>
            <a:off x="311700" y="1017725"/>
            <a:ext cx="85206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With tables created it is time to insert data into the created tables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INTO</a:t>
            </a:r>
            <a:r>
              <a:rPr lang="en" sz="1800">
                <a:solidFill>
                  <a:schemeClr val="dk1"/>
                </a:solidFill>
              </a:rPr>
              <a:t> statement is used to insert new records in a table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Insert data from our table </a:t>
            </a:r>
            <a:r>
              <a:rPr lang="en">
                <a:solidFill>
                  <a:schemeClr val="dk1"/>
                </a:solidFill>
              </a:rPr>
              <a:t>examples</a:t>
            </a:r>
            <a:r>
              <a:rPr lang="en">
                <a:solidFill>
                  <a:schemeClr val="dk1"/>
                </a:solidFill>
              </a:rPr>
              <a:t> into our created tables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311700" y="2013725"/>
            <a:ext cx="951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('Martin McDonagh'),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('Peter Weir'),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('Christopher Nolan');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311700" y="3720000"/>
            <a:ext cx="85206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 (column_1, column_2, ...)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(value_1, value_2, ...);</a:t>
            </a:r>
            <a:endParaRPr b="1" i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23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  <p:sp>
        <p:nvSpPr>
          <p:cNvPr id="212" name="Google Shape;2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 INTO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213" name="Google Shape;213;p23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INSERT INTO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 INTO / Bridge Table</a:t>
            </a:r>
            <a:endParaRPr b="1"/>
          </a:p>
        </p:txBody>
      </p:sp>
      <p:sp>
        <p:nvSpPr>
          <p:cNvPr id="219" name="Google Shape;219;p24"/>
          <p:cNvSpPr txBox="1"/>
          <p:nvPr/>
        </p:nvSpPr>
        <p:spPr>
          <a:xfrm>
            <a:off x="311700" y="1017725"/>
            <a:ext cx="85206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With tables created it is time to insert data into the created tables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INTO</a:t>
            </a:r>
            <a:r>
              <a:rPr lang="en" sz="1800">
                <a:solidFill>
                  <a:schemeClr val="dk1"/>
                </a:solidFill>
              </a:rPr>
              <a:t> statement is used to insert new records in a table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Insert data from our table examples into our created tables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311700" y="2013725"/>
            <a:ext cx="951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movie_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movie_id, director_id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(1,1),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(2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,2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(3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,3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311700" y="3720000"/>
            <a:ext cx="85206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 (column_1, column_2, ...)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(value_1, value_2, ...);</a:t>
            </a:r>
            <a:endParaRPr b="1" i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24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 INTO / Bridge Table</a:t>
            </a:r>
            <a:endParaRPr b="1"/>
          </a:p>
        </p:txBody>
      </p:sp>
      <p:sp>
        <p:nvSpPr>
          <p:cNvPr id="229" name="Google Shape;229;p25"/>
          <p:cNvSpPr txBox="1"/>
          <p:nvPr/>
        </p:nvSpPr>
        <p:spPr>
          <a:xfrm>
            <a:off x="311700" y="1017725"/>
            <a:ext cx="85206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With tables created it is time to insert data into the created tables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INTO</a:t>
            </a:r>
            <a:r>
              <a:rPr lang="en" sz="1800">
                <a:solidFill>
                  <a:schemeClr val="dk1"/>
                </a:solidFill>
              </a:rPr>
              <a:t> statement is used to insert new records in a table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Insert data from our table examples into our created tables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113550" y="2013725"/>
            <a:ext cx="8916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minute_runtime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release_year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('O Brother, where art thou?', 107, 2000);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('Joel Coen'),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('Ethan Coen');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movie_director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3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movie_id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director_id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movie_id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movie_id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1),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director_id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director_id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1) ),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movie_id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movie_id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1),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director_id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director_id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 </a:t>
            </a:r>
            <a:r>
              <a:rPr b="1" lang="en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OFFSET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1) );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" name="Google Shape;231;p25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Constraint Types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238" name="Google Shape;238;p26"/>
          <p:cNvSpPr txBox="1"/>
          <p:nvPr/>
        </p:nvSpPr>
        <p:spPr>
          <a:xfrm>
            <a:off x="311700" y="1017725"/>
            <a:ext cx="85206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80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 - Ensures that a column cannot have a </a:t>
            </a:r>
            <a:r>
              <a:rPr i="1" lang="en" sz="1800">
                <a:solidFill>
                  <a:schemeClr val="dk1"/>
                </a:solidFill>
                <a:highlight>
                  <a:srgbClr val="FFFF00"/>
                </a:highlight>
              </a:rPr>
              <a:t>NULL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value</a:t>
            </a:r>
            <a:endParaRPr sz="18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UNIQUE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 - Ensures that all values in a column are different</a:t>
            </a:r>
            <a:endParaRPr sz="18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PRIMARY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" sz="1800">
                <a:solidFill>
                  <a:schemeClr val="dk1"/>
                </a:solidFill>
              </a:rPr>
              <a:t> - A combination of a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UNIQUE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FOREIGN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" sz="1800">
                <a:solidFill>
                  <a:schemeClr val="dk1"/>
                </a:solidFill>
              </a:rPr>
              <a:t> - Prevents actions that would destroy links between tables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 - Sets a default value for a column if no value is specified</a:t>
            </a:r>
            <a:endParaRPr i="1" sz="18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CHECK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 - Ensures that the values in a column satisfies a specific condition</a:t>
            </a:r>
            <a:endParaRPr i="1" sz="18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SQL Constraints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/>
        </p:nvSpPr>
        <p:spPr>
          <a:xfrm>
            <a:off x="311700" y="2370313"/>
            <a:ext cx="9513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	username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VARCHAR(255)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mail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VARCHAR(255)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UNIQUE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NOT NULL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bio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VARCHAR(2000)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</a:t>
            </a:r>
            <a:r>
              <a:rPr lang="en" sz="1800">
                <a:solidFill>
                  <a:schemeClr val="dk1"/>
                </a:solidFill>
              </a:rPr>
              <a:t>Movie movie! WOO!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PRIMARY KEY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DEFAULT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246" name="Google Shape;246;p27"/>
          <p:cNvSpPr txBox="1"/>
          <p:nvPr/>
        </p:nvSpPr>
        <p:spPr>
          <a:xfrm>
            <a:off x="311700" y="1017725"/>
            <a:ext cx="8520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is used to set a default value for a column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Create the user table and set the default bio value to “Movie movie! WOO!”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DEFAULT Constraint</a:t>
            </a:r>
            <a:endParaRPr sz="800"/>
          </a:p>
        </p:txBody>
      </p:sp>
      <p:sp>
        <p:nvSpPr>
          <p:cNvPr id="248" name="Google Shape;248;p27"/>
          <p:cNvSpPr/>
          <p:nvPr/>
        </p:nvSpPr>
        <p:spPr>
          <a:xfrm>
            <a:off x="4876137" y="2121465"/>
            <a:ext cx="25743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PK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username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VARCHAR(255)</a:t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UN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email</a:t>
            </a:r>
            <a:r>
              <a:rPr lang="en" sz="1000"/>
              <a:t>		</a:t>
            </a:r>
            <a:r>
              <a:rPr lang="en" sz="1000">
                <a:highlight>
                  <a:srgbClr val="00FFFF"/>
                </a:highlight>
              </a:rPr>
              <a:t>VARCHAR(255)</a:t>
            </a:r>
            <a:endParaRPr sz="1000">
              <a:highlight>
                <a:srgbClr val="00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bio</a:t>
            </a:r>
            <a:r>
              <a:rPr lang="en" sz="1000"/>
              <a:t>		</a:t>
            </a:r>
            <a:r>
              <a:rPr lang="en" sz="1000">
                <a:highlight>
                  <a:srgbClr val="00FFFF"/>
                </a:highlight>
              </a:rPr>
              <a:t>VARCHAR(2000)</a:t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9" name="Google Shape;249;p27"/>
          <p:cNvSpPr/>
          <p:nvPr/>
        </p:nvSpPr>
        <p:spPr>
          <a:xfrm>
            <a:off x="4876237" y="1964215"/>
            <a:ext cx="25743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00"/>
                </a:highlight>
              </a:rPr>
              <a:t>user</a:t>
            </a:r>
            <a:endParaRPr sz="11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250" name="Google Shape;250;p27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/>
        </p:nvSpPr>
        <p:spPr>
          <a:xfrm>
            <a:off x="311700" y="2116613"/>
            <a:ext cx="951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('humber_bebis', 'humber.bebis@humber.ca')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 INTO / </a:t>
            </a:r>
            <a:r>
              <a:rPr b="1" lang="en"/>
              <a:t>DEFAULT</a:t>
            </a:r>
            <a:endParaRPr b="1"/>
          </a:p>
        </p:txBody>
      </p:sp>
      <p:sp>
        <p:nvSpPr>
          <p:cNvPr id="258" name="Google Shape;258;p28"/>
          <p:cNvSpPr txBox="1"/>
          <p:nvPr/>
        </p:nvSpPr>
        <p:spPr>
          <a:xfrm>
            <a:off x="311700" y="1017725"/>
            <a:ext cx="8520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800">
                <a:solidFill>
                  <a:schemeClr val="dk1"/>
                </a:solidFill>
              </a:rPr>
              <a:t> is used to set a default value for a column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Create the user table and set the default bio value to “Movie movie! WOO!”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3284812" y="3343365"/>
            <a:ext cx="25743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PK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username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VARCHAR(255)</a:t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UN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email</a:t>
            </a:r>
            <a:r>
              <a:rPr lang="en" sz="1000"/>
              <a:t>		</a:t>
            </a:r>
            <a:r>
              <a:rPr lang="en" sz="1000">
                <a:highlight>
                  <a:srgbClr val="00FFFF"/>
                </a:highlight>
              </a:rPr>
              <a:t>VARCHAR(255)</a:t>
            </a:r>
            <a:endParaRPr sz="1000">
              <a:highlight>
                <a:srgbClr val="00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bio</a:t>
            </a:r>
            <a:r>
              <a:rPr lang="en" sz="1000"/>
              <a:t>		</a:t>
            </a:r>
            <a:r>
              <a:rPr lang="en" sz="1000">
                <a:highlight>
                  <a:srgbClr val="00FFFF"/>
                </a:highlight>
              </a:rPr>
              <a:t>VARCHAR(2000)</a:t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" name="Google Shape;260;p28"/>
          <p:cNvSpPr/>
          <p:nvPr/>
        </p:nvSpPr>
        <p:spPr>
          <a:xfrm>
            <a:off x="3284912" y="3186115"/>
            <a:ext cx="25743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00"/>
                </a:highlight>
              </a:rPr>
              <a:t>user</a:t>
            </a:r>
            <a:endParaRPr sz="11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261" name="Google Shape;261;p28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/>
        </p:nvSpPr>
        <p:spPr>
          <a:xfrm>
            <a:off x="311700" y="2116613"/>
            <a:ext cx="951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('humber_bebis_2', 'humber.bebis@humber.ca');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8" name="Google Shape;2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 INTO / </a:t>
            </a:r>
            <a:r>
              <a:rPr b="1" lang="en"/>
              <a:t>UNIQUE</a:t>
            </a:r>
            <a:endParaRPr b="1"/>
          </a:p>
        </p:txBody>
      </p:sp>
      <p:sp>
        <p:nvSpPr>
          <p:cNvPr id="269" name="Google Shape;269;p29"/>
          <p:cNvSpPr txBox="1"/>
          <p:nvPr/>
        </p:nvSpPr>
        <p:spPr>
          <a:xfrm>
            <a:off x="311700" y="1017725"/>
            <a:ext cx="8520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UNIQUE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constraint ensures that all values in a column are different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Insert  another user with the same email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3284812" y="3343365"/>
            <a:ext cx="25743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PK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username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VARCHAR(255)</a:t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UN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email</a:t>
            </a:r>
            <a:r>
              <a:rPr lang="en" sz="1000"/>
              <a:t>		</a:t>
            </a:r>
            <a:r>
              <a:rPr lang="en" sz="1000">
                <a:highlight>
                  <a:srgbClr val="00FFFF"/>
                </a:highlight>
              </a:rPr>
              <a:t>VARCHAR(255)</a:t>
            </a:r>
            <a:endParaRPr sz="1000">
              <a:highlight>
                <a:srgbClr val="00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bio</a:t>
            </a:r>
            <a:r>
              <a:rPr lang="en" sz="1000"/>
              <a:t>		</a:t>
            </a:r>
            <a:r>
              <a:rPr lang="en" sz="1000">
                <a:highlight>
                  <a:srgbClr val="00FFFF"/>
                </a:highlight>
              </a:rPr>
              <a:t>VARCHAR(2000)</a:t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1" name="Google Shape;271;p29"/>
          <p:cNvSpPr/>
          <p:nvPr/>
        </p:nvSpPr>
        <p:spPr>
          <a:xfrm>
            <a:off x="3284912" y="3186115"/>
            <a:ext cx="25743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00"/>
                </a:highlight>
              </a:rPr>
              <a:t>user</a:t>
            </a:r>
            <a:endParaRPr sz="11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272" name="Google Shape;272;p29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/>
        </p:nvSpPr>
        <p:spPr>
          <a:xfrm>
            <a:off x="311700" y="2116625"/>
            <a:ext cx="9513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review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	review_id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AUTO_INCREMENT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VARCHAR(255)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VARCHAR(255)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NOT NULL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rating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DECIMAL(2,1)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NOT NULL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VARCHAR(2000)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movie_id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NOT NULL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PRIMARY KEY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review_id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FOREIGN KEY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movie_id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REFERENCES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movie(movie_id),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CHECK</a:t>
            </a:r>
            <a:r>
              <a:rPr b="1"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(rating &gt;= 0 </a:t>
            </a:r>
            <a:r>
              <a:rPr b="1" i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b="1"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rating &lt;= 5)</a:t>
            </a:r>
            <a:endParaRPr b="1"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280" name="Google Shape;280;p30"/>
          <p:cNvSpPr txBox="1"/>
          <p:nvPr/>
        </p:nvSpPr>
        <p:spPr>
          <a:xfrm>
            <a:off x="311700" y="1017725"/>
            <a:ext cx="85206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CHECK</a:t>
            </a:r>
            <a:r>
              <a:rPr lang="en" sz="1800">
                <a:solidFill>
                  <a:schemeClr val="dk1"/>
                </a:solidFill>
              </a:rPr>
              <a:t> is used to limit values that can be placed in columns of a table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Create the rating table and limit the rating column to only accept values from 0 to 5 inclusive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1" name="Google Shape;281;p30"/>
          <p:cNvGrpSpPr/>
          <p:nvPr/>
        </p:nvGrpSpPr>
        <p:grpSpPr>
          <a:xfrm>
            <a:off x="5538388" y="2079490"/>
            <a:ext cx="2574300" cy="1362350"/>
            <a:chOff x="5593000" y="3851325"/>
            <a:chExt cx="2574300" cy="1362350"/>
          </a:xfrm>
        </p:grpSpPr>
        <p:sp>
          <p:nvSpPr>
            <p:cNvPr id="282" name="Google Shape;282;p30"/>
            <p:cNvSpPr/>
            <p:nvPr/>
          </p:nvSpPr>
          <p:spPr>
            <a:xfrm>
              <a:off x="5593000" y="4008575"/>
              <a:ext cx="2574300" cy="1205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highlight>
                    <a:srgbClr val="FF00FF"/>
                  </a:highlight>
                </a:rPr>
                <a:t>PK</a:t>
              </a:r>
              <a:r>
                <a:rPr b="1" lang="en" sz="1000"/>
                <a:t>	</a:t>
              </a:r>
              <a:r>
                <a:rPr lang="en" sz="1000">
                  <a:highlight>
                    <a:srgbClr val="00FF00"/>
                  </a:highlight>
                </a:rPr>
                <a:t>review_id</a:t>
              </a:r>
              <a:r>
                <a:rPr lang="en" sz="1000"/>
                <a:t>	</a:t>
              </a:r>
              <a:r>
                <a:rPr lang="en" sz="1000">
                  <a:highlight>
                    <a:srgbClr val="00FFFF"/>
                  </a:highlight>
                </a:rPr>
                <a:t>INT</a:t>
              </a:r>
              <a:endParaRPr sz="1000">
                <a:highlight>
                  <a:srgbClr val="00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	</a:t>
              </a:r>
              <a:r>
                <a:rPr lang="en" sz="1000">
                  <a:highlight>
                    <a:srgbClr val="00FF00"/>
                  </a:highlight>
                </a:rPr>
                <a:t>title</a:t>
              </a:r>
              <a:r>
                <a:rPr lang="en" sz="1000"/>
                <a:t>		</a:t>
              </a:r>
              <a:r>
                <a:rPr lang="en" sz="1000">
                  <a:highlight>
                    <a:srgbClr val="00FFFF"/>
                  </a:highlight>
                </a:rPr>
                <a:t>VARCHAR(255)</a:t>
              </a:r>
              <a:endParaRPr sz="1000">
                <a:highlight>
                  <a:srgbClr val="00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highlight>
                    <a:srgbClr val="FF00FF"/>
                  </a:highlight>
                </a:rPr>
                <a:t>FK N</a:t>
              </a:r>
              <a:r>
                <a:rPr b="1" lang="en" sz="1000"/>
                <a:t>	</a:t>
              </a:r>
              <a:r>
                <a:rPr lang="en" sz="1000">
                  <a:highlight>
                    <a:srgbClr val="00FF00"/>
                  </a:highlight>
                </a:rPr>
                <a:t>username</a:t>
              </a:r>
              <a:r>
                <a:rPr lang="en" sz="1000"/>
                <a:t>	</a:t>
              </a:r>
              <a:r>
                <a:rPr lang="en" sz="1000">
                  <a:highlight>
                    <a:srgbClr val="00FFFF"/>
                  </a:highlight>
                </a:rPr>
                <a:t>VARCHAR(255)</a:t>
              </a:r>
              <a:endParaRPr sz="1000">
                <a:highlight>
                  <a:srgbClr val="00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highlight>
                    <a:srgbClr val="FF00FF"/>
                  </a:highlight>
                </a:rPr>
                <a:t>N</a:t>
              </a:r>
              <a:r>
                <a:rPr b="1" lang="en" sz="1000"/>
                <a:t>	</a:t>
              </a:r>
              <a:r>
                <a:rPr lang="en" sz="1000">
                  <a:highlight>
                    <a:srgbClr val="00FF00"/>
                  </a:highlight>
                </a:rPr>
                <a:t>rating</a:t>
              </a:r>
              <a:r>
                <a:rPr lang="en" sz="1000"/>
                <a:t>		</a:t>
              </a:r>
              <a:r>
                <a:rPr lang="en" sz="1000">
                  <a:highlight>
                    <a:srgbClr val="00FFFF"/>
                  </a:highlight>
                </a:rPr>
                <a:t>DECIMAL(2,1)</a:t>
              </a:r>
              <a:endParaRPr sz="1000">
                <a:highlight>
                  <a:srgbClr val="00FFFF"/>
                </a:highlight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highlight>
                    <a:srgbClr val="00FF00"/>
                  </a:highlight>
                </a:rPr>
                <a:t>content</a:t>
              </a:r>
              <a:r>
                <a:rPr lang="en" sz="1000"/>
                <a:t>		</a:t>
              </a:r>
              <a:r>
                <a:rPr lang="en" sz="1000">
                  <a:highlight>
                    <a:srgbClr val="00FFFF"/>
                  </a:highlight>
                </a:rPr>
                <a:t>VARCHAR(2000)</a:t>
              </a:r>
              <a:endParaRPr sz="1000">
                <a:highlight>
                  <a:srgbClr val="00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highlight>
                    <a:srgbClr val="FF00FF"/>
                  </a:highlight>
                </a:rPr>
                <a:t>FK N</a:t>
              </a:r>
              <a:r>
                <a:rPr b="1" lang="en" sz="1000">
                  <a:highlight>
                    <a:srgbClr val="00FFFF"/>
                  </a:highlight>
                </a:rPr>
                <a:t>	</a:t>
              </a:r>
              <a:r>
                <a:rPr lang="en" sz="1000">
                  <a:highlight>
                    <a:srgbClr val="00FF00"/>
                  </a:highlight>
                </a:rPr>
                <a:t>movie_id</a:t>
              </a:r>
              <a:r>
                <a:rPr lang="en" sz="1000">
                  <a:highlight>
                    <a:srgbClr val="00FFFF"/>
                  </a:highlight>
                </a:rPr>
                <a:t>	</a:t>
              </a:r>
              <a:r>
                <a:rPr lang="en" sz="1000">
                  <a:highlight>
                    <a:srgbClr val="00FFFF"/>
                  </a:highlight>
                </a:rPr>
                <a:t>INT</a:t>
              </a:r>
              <a:endParaRPr sz="1000">
                <a:highlight>
                  <a:srgbClr val="00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593000" y="3851325"/>
              <a:ext cx="2574300" cy="218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highlight>
                    <a:srgbClr val="FFFF00"/>
                  </a:highlight>
                </a:rPr>
                <a:t>review</a:t>
              </a:r>
              <a:endParaRPr sz="1100">
                <a:solidFill>
                  <a:srgbClr val="000000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284" name="Google Shape;284;p30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CHECK Constraint</a:t>
            </a:r>
            <a:endParaRPr sz="800"/>
          </a:p>
        </p:txBody>
      </p:sp>
      <p:sp>
        <p:nvSpPr>
          <p:cNvPr id="285" name="Google Shape;285;p30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/>
        </p:nvSpPr>
        <p:spPr>
          <a:xfrm>
            <a:off x="311700" y="2116625"/>
            <a:ext cx="951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 Mono"/>
              <a:buChar char="✖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review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rating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movie_id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(“humber_bebis”,100,1);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 Mono"/>
              <a:buChar char="✓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review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rating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movie_id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(“humber_bebis”,4.5,1);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 INTO / </a:t>
            </a:r>
            <a:r>
              <a:rPr b="1" lang="en"/>
              <a:t>CHECK</a:t>
            </a:r>
            <a:endParaRPr b="1"/>
          </a:p>
        </p:txBody>
      </p:sp>
      <p:sp>
        <p:nvSpPr>
          <p:cNvPr id="293" name="Google Shape;293;p31"/>
          <p:cNvSpPr txBox="1"/>
          <p:nvPr/>
        </p:nvSpPr>
        <p:spPr>
          <a:xfrm>
            <a:off x="311700" y="1017725"/>
            <a:ext cx="8520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CHECK</a:t>
            </a:r>
            <a:r>
              <a:rPr lang="en" sz="1800">
                <a:solidFill>
                  <a:schemeClr val="dk1"/>
                </a:solidFill>
              </a:rPr>
              <a:t> is used to limit values that can be placed in columns of a table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Create the rating table and limit the rating column to only accept values from 0 to 5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94" name="Google Shape;294;p31"/>
          <p:cNvGrpSpPr/>
          <p:nvPr/>
        </p:nvGrpSpPr>
        <p:grpSpPr>
          <a:xfrm>
            <a:off x="5538388" y="2079490"/>
            <a:ext cx="2574300" cy="1362350"/>
            <a:chOff x="5593000" y="3851325"/>
            <a:chExt cx="2574300" cy="1362350"/>
          </a:xfrm>
        </p:grpSpPr>
        <p:sp>
          <p:nvSpPr>
            <p:cNvPr id="295" name="Google Shape;295;p31"/>
            <p:cNvSpPr/>
            <p:nvPr/>
          </p:nvSpPr>
          <p:spPr>
            <a:xfrm>
              <a:off x="5593000" y="4008575"/>
              <a:ext cx="2574300" cy="1205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PK	</a:t>
              </a:r>
              <a:r>
                <a:rPr lang="en" sz="1000"/>
                <a:t>review_id	INT</a:t>
              </a:r>
              <a:endParaRPr sz="10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	</a:t>
              </a:r>
              <a:r>
                <a:rPr lang="en" sz="1000"/>
                <a:t>title		VARCHAR(255)</a:t>
              </a:r>
              <a:endParaRPr sz="10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FK N	</a:t>
              </a:r>
              <a:r>
                <a:rPr lang="en" sz="1000">
                  <a:highlight>
                    <a:srgbClr val="00FF00"/>
                  </a:highlight>
                </a:rPr>
                <a:t>username</a:t>
              </a:r>
              <a:r>
                <a:rPr lang="en" sz="1000"/>
                <a:t>	VARCHAR(255)</a:t>
              </a:r>
              <a:endParaRPr sz="10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N	</a:t>
              </a:r>
              <a:r>
                <a:rPr lang="en" sz="1000">
                  <a:highlight>
                    <a:srgbClr val="00FF00"/>
                  </a:highlight>
                </a:rPr>
                <a:t>rating</a:t>
              </a:r>
              <a:r>
                <a:rPr lang="en" sz="1000"/>
                <a:t>		DECIMAL(2,1)</a:t>
              </a:r>
              <a:endParaRPr sz="1000"/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content		VARCHAR(2000)</a:t>
              </a:r>
              <a:endParaRPr sz="10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FK N	</a:t>
              </a:r>
              <a:r>
                <a:rPr lang="en" sz="1000">
                  <a:highlight>
                    <a:srgbClr val="00FF00"/>
                  </a:highlight>
                </a:rPr>
                <a:t>movie_id</a:t>
              </a:r>
              <a:r>
                <a:rPr lang="en" sz="1000"/>
                <a:t>	</a:t>
              </a:r>
              <a:r>
                <a:rPr lang="en" sz="1000"/>
                <a:t>INT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5593000" y="3851325"/>
              <a:ext cx="2574300" cy="218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highlight>
                    <a:srgbClr val="FFFF00"/>
                  </a:highlight>
                </a:rPr>
                <a:t>review</a:t>
              </a:r>
              <a:endParaRPr sz="1100">
                <a:solidFill>
                  <a:srgbClr val="000000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297" name="Google Shape;297;p31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CRUD in SQL</a:t>
            </a:r>
            <a:endParaRPr b="1"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017725"/>
            <a:ext cx="85206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CRUD </a:t>
            </a:r>
            <a:r>
              <a:rPr lang="en" sz="1800">
                <a:solidFill>
                  <a:schemeClr val="dk1"/>
                </a:solidFill>
              </a:rPr>
              <a:t>is an acronym to describe the 4 main actions of SQL, it stands for: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	</a:t>
            </a:r>
            <a:r>
              <a:rPr b="1" lang="en" sz="3600">
                <a:solidFill>
                  <a:schemeClr val="dk1"/>
                </a:solidFill>
              </a:rPr>
              <a:t>C</a:t>
            </a:r>
            <a:r>
              <a:rPr lang="en" sz="3600">
                <a:solidFill>
                  <a:schemeClr val="dk1"/>
                </a:solidFill>
              </a:rPr>
              <a:t>reate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	</a:t>
            </a:r>
            <a:r>
              <a:rPr b="1" lang="en" sz="3600">
                <a:solidFill>
                  <a:schemeClr val="dk1"/>
                </a:solidFill>
              </a:rPr>
              <a:t>R</a:t>
            </a:r>
            <a:r>
              <a:rPr lang="en" sz="3600">
                <a:solidFill>
                  <a:schemeClr val="dk1"/>
                </a:solidFill>
              </a:rPr>
              <a:t>ead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	</a:t>
            </a:r>
            <a:r>
              <a:rPr b="1" lang="en" sz="3600">
                <a:solidFill>
                  <a:schemeClr val="dk1"/>
                </a:solidFill>
              </a:rPr>
              <a:t>U</a:t>
            </a:r>
            <a:r>
              <a:rPr lang="en" sz="3600">
                <a:solidFill>
                  <a:schemeClr val="dk1"/>
                </a:solidFill>
              </a:rPr>
              <a:t>pdate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	</a:t>
            </a:r>
            <a:r>
              <a:rPr b="1" lang="en" sz="3600">
                <a:solidFill>
                  <a:schemeClr val="dk1"/>
                </a:solidFill>
              </a:rPr>
              <a:t>D</a:t>
            </a:r>
            <a:r>
              <a:rPr lang="en" sz="3600">
                <a:solidFill>
                  <a:schemeClr val="dk1"/>
                </a:solidFill>
              </a:rPr>
              <a:t>elete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/>
        </p:nvSpPr>
        <p:spPr>
          <a:xfrm>
            <a:off x="311700" y="1798013"/>
            <a:ext cx="951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VALUES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('humber_bebis_2');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 INTO / NOT NULL</a:t>
            </a:r>
            <a:endParaRPr b="1"/>
          </a:p>
        </p:txBody>
      </p:sp>
      <p:sp>
        <p:nvSpPr>
          <p:cNvPr id="305" name="Google Shape;305;p32"/>
          <p:cNvSpPr txBox="1"/>
          <p:nvPr/>
        </p:nvSpPr>
        <p:spPr>
          <a:xfrm>
            <a:off x="311700" y="1017725"/>
            <a:ext cx="8520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 NULL </a:t>
            </a:r>
            <a:r>
              <a:rPr lang="en" sz="1800">
                <a:solidFill>
                  <a:schemeClr val="dk1"/>
                </a:solidFill>
              </a:rPr>
              <a:t>constraint enforces a column to </a:t>
            </a:r>
            <a:r>
              <a:rPr b="1" lang="en" sz="1800">
                <a:solidFill>
                  <a:schemeClr val="dk1"/>
                </a:solidFill>
              </a:rPr>
              <a:t>NOT </a:t>
            </a:r>
            <a:r>
              <a:rPr lang="en" sz="1800">
                <a:solidFill>
                  <a:schemeClr val="dk1"/>
                </a:solidFill>
              </a:rPr>
              <a:t>accept </a:t>
            </a:r>
            <a:r>
              <a:rPr b="1" lang="en" sz="1800">
                <a:solidFill>
                  <a:schemeClr val="dk1"/>
                </a:solidFill>
              </a:rPr>
              <a:t>NULL </a:t>
            </a:r>
            <a:r>
              <a:rPr lang="en" sz="1800">
                <a:solidFill>
                  <a:schemeClr val="dk1"/>
                </a:solidFill>
              </a:rPr>
              <a:t>values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Insert  another user with the same email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3284812" y="2728990"/>
            <a:ext cx="25743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PK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username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VARCHAR(255)</a:t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UN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email</a:t>
            </a:r>
            <a:r>
              <a:rPr lang="en" sz="1000"/>
              <a:t>		</a:t>
            </a:r>
            <a:r>
              <a:rPr lang="en" sz="1000">
                <a:highlight>
                  <a:srgbClr val="00FFFF"/>
                </a:highlight>
              </a:rPr>
              <a:t>VARCHAR(255)</a:t>
            </a:r>
            <a:endParaRPr sz="1000">
              <a:highlight>
                <a:srgbClr val="00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bio</a:t>
            </a:r>
            <a:r>
              <a:rPr lang="en" sz="1000"/>
              <a:t>		</a:t>
            </a:r>
            <a:r>
              <a:rPr lang="en" sz="1000">
                <a:highlight>
                  <a:srgbClr val="00FFFF"/>
                </a:highlight>
              </a:rPr>
              <a:t>VARCHAR(2000)</a:t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7" name="Google Shape;307;p32"/>
          <p:cNvSpPr/>
          <p:nvPr/>
        </p:nvSpPr>
        <p:spPr>
          <a:xfrm>
            <a:off x="3284912" y="2571740"/>
            <a:ext cx="25743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00"/>
                </a:highlight>
              </a:rPr>
              <a:t>user</a:t>
            </a:r>
            <a:endParaRPr sz="11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308" name="Google Shape;308;p32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  <p:sp>
        <p:nvSpPr>
          <p:cNvPr id="310" name="Google Shape;310;p32"/>
          <p:cNvSpPr txBox="1"/>
          <p:nvPr/>
        </p:nvSpPr>
        <p:spPr>
          <a:xfrm>
            <a:off x="311750" y="3687875"/>
            <a:ext cx="852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NOT NULL </a:t>
            </a:r>
            <a:r>
              <a:rPr lang="en" sz="1800">
                <a:solidFill>
                  <a:schemeClr val="dk1"/>
                </a:solidFill>
              </a:rPr>
              <a:t>constraints mean there must be a value inserted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If no value is given, a default value is entered, which is a blank string (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To throw errors on absent values we must add a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CHECK</a:t>
            </a:r>
            <a:r>
              <a:rPr lang="en" sz="1800">
                <a:solidFill>
                  <a:schemeClr val="dk1"/>
                </a:solidFill>
              </a:rPr>
              <a:t> constraint (slide 25)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CRUD in SQL</a:t>
            </a:r>
            <a:endParaRPr b="1"/>
          </a:p>
        </p:txBody>
      </p:sp>
      <p:sp>
        <p:nvSpPr>
          <p:cNvPr id="316" name="Google Shape;316;p33"/>
          <p:cNvSpPr txBox="1"/>
          <p:nvPr/>
        </p:nvSpPr>
        <p:spPr>
          <a:xfrm>
            <a:off x="311700" y="1017725"/>
            <a:ext cx="85206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CRUD </a:t>
            </a:r>
            <a:r>
              <a:rPr lang="en" sz="1800">
                <a:solidFill>
                  <a:schemeClr val="dk1"/>
                </a:solidFill>
              </a:rPr>
              <a:t>is an acronym to describe the 4 main actions of SQL, it stands for: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b="1" lang="en" sz="1800">
                <a:solidFill>
                  <a:schemeClr val="dk1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reate -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CREATE/INSERT</a:t>
            </a:r>
            <a:r>
              <a:rPr lang="en" sz="1800">
                <a:solidFill>
                  <a:schemeClr val="dk1"/>
                </a:solidFill>
              </a:rPr>
              <a:t> statements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solidFill>
                  <a:schemeClr val="dk1"/>
                </a:solidFill>
              </a:rPr>
              <a:t> databases, tables, indices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INTO</a:t>
            </a:r>
            <a:r>
              <a:rPr lang="en" sz="1800">
                <a:solidFill>
                  <a:schemeClr val="dk1"/>
                </a:solidFill>
              </a:rPr>
              <a:t> tables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ead -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solidFill>
                  <a:schemeClr val="dk1"/>
                </a:solidFill>
              </a:rPr>
              <a:t> statements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</a:rPr>
              <a:t>U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pdate</a:t>
            </a:r>
            <a:endParaRPr sz="18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elete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UPDATE and ALTER</a:t>
            </a:r>
            <a:endParaRPr b="1"/>
          </a:p>
        </p:txBody>
      </p:sp>
      <p:sp>
        <p:nvSpPr>
          <p:cNvPr id="322" name="Google Shape;322;p34"/>
          <p:cNvSpPr txBox="1"/>
          <p:nvPr/>
        </p:nvSpPr>
        <p:spPr>
          <a:xfrm>
            <a:off x="311700" y="1017725"/>
            <a:ext cx="8520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can be used to update tables after they are created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TABLE </a:t>
            </a:r>
            <a:r>
              <a:rPr lang="en" sz="1800">
                <a:solidFill>
                  <a:schemeClr val="dk1"/>
                </a:solidFill>
              </a:rPr>
              <a:t>after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can be used to update rows of data after they have been inserted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en" sz="1800">
                <a:solidFill>
                  <a:schemeClr val="dk1"/>
                </a:solidFill>
              </a:rPr>
              <a:t> after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3" name="Google Shape;323;p34"/>
          <p:cNvSpPr/>
          <p:nvPr/>
        </p:nvSpPr>
        <p:spPr>
          <a:xfrm flipH="1" rot="10800000">
            <a:off x="4277969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 R 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U</a:t>
            </a:r>
            <a:r>
              <a:rPr lang="en" sz="1800">
                <a:solidFill>
                  <a:schemeClr val="lt1"/>
                </a:solidFill>
              </a:rPr>
              <a:t>pdate 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ALTER TABLE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330" name="Google Shape;330;p35"/>
          <p:cNvSpPr txBox="1"/>
          <p:nvPr/>
        </p:nvSpPr>
        <p:spPr>
          <a:xfrm>
            <a:off x="311700" y="1017725"/>
            <a:ext cx="852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</a:t>
            </a:r>
            <a:r>
              <a:rPr lang="en" sz="1800">
                <a:solidFill>
                  <a:schemeClr val="dk1"/>
                </a:solidFill>
              </a:rPr>
              <a:t> can be used to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RENAME</a:t>
            </a:r>
            <a:r>
              <a:rPr lang="en" sz="1800">
                <a:solidFill>
                  <a:schemeClr val="dk1"/>
                </a:solidFill>
              </a:rPr>
              <a:t> or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MODIFY</a:t>
            </a:r>
            <a:r>
              <a:rPr lang="en" sz="1800">
                <a:solidFill>
                  <a:schemeClr val="dk1"/>
                </a:solidFill>
              </a:rPr>
              <a:t> columns in an existing table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</a:t>
            </a:r>
            <a:r>
              <a:rPr lang="en" sz="1800">
                <a:solidFill>
                  <a:schemeClr val="dk1"/>
                </a:solidFill>
              </a:rPr>
              <a:t> can also be used to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800">
                <a:solidFill>
                  <a:schemeClr val="dk1"/>
                </a:solidFill>
              </a:rPr>
              <a:t> or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</a:t>
            </a:r>
            <a:r>
              <a:rPr lang="en" sz="1800">
                <a:solidFill>
                  <a:schemeClr val="dk1"/>
                </a:solidFill>
              </a:rPr>
              <a:t> constraints in tables</a:t>
            </a:r>
            <a:r>
              <a:rPr baseline="30000" lang="en" sz="1800">
                <a:solidFill>
                  <a:schemeClr val="dk1"/>
                </a:solidFill>
              </a:rPr>
              <a:t>2</a:t>
            </a:r>
            <a:endParaRPr b="1" baseline="30000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311700" y="2270525"/>
            <a:ext cx="8520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</a:t>
            </a:r>
            <a:r>
              <a:rPr lang="en" sz="1800">
                <a:solidFill>
                  <a:schemeClr val="dk1"/>
                </a:solidFill>
              </a:rPr>
              <a:t> …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800">
                <a:solidFill>
                  <a:schemeClr val="dk1"/>
                </a:solidFill>
              </a:rPr>
              <a:t> - </a:t>
            </a:r>
            <a:r>
              <a:rPr i="1" lang="en" sz="1800">
                <a:solidFill>
                  <a:schemeClr val="dk1"/>
                </a:solidFill>
              </a:rPr>
              <a:t>Example: Add a genre column to our movie table</a:t>
            </a:r>
            <a:endParaRPr b="1" i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VARCHAR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(100);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311700" y="3630063"/>
            <a:ext cx="8520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</a:t>
            </a:r>
            <a:r>
              <a:rPr lang="en" sz="1800">
                <a:solidFill>
                  <a:schemeClr val="dk1"/>
                </a:solidFill>
              </a:rPr>
              <a:t> …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</a:t>
            </a:r>
            <a:r>
              <a:rPr lang="en" sz="1800">
                <a:solidFill>
                  <a:schemeClr val="dk1"/>
                </a:solidFill>
              </a:rPr>
              <a:t> - </a:t>
            </a:r>
            <a:r>
              <a:rPr i="1" lang="en" sz="1800">
                <a:solidFill>
                  <a:schemeClr val="dk1"/>
                </a:solidFill>
              </a:rPr>
              <a:t>Example: Delete the genre column from movie table</a:t>
            </a:r>
            <a:endParaRPr b="1" i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 COLUMN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35"/>
          <p:cNvSpPr/>
          <p:nvPr/>
        </p:nvSpPr>
        <p:spPr>
          <a:xfrm flipH="1" rot="10800000">
            <a:off x="4277969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 R 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U</a:t>
            </a:r>
            <a:r>
              <a:rPr lang="en" sz="1800">
                <a:solidFill>
                  <a:schemeClr val="lt1"/>
                </a:solidFill>
              </a:rPr>
              <a:t>pdate 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  <p:sp>
        <p:nvSpPr>
          <p:cNvPr id="335" name="Google Shape;335;p35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ALTER TABLE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/>
        </p:nvSpPr>
        <p:spPr>
          <a:xfrm>
            <a:off x="311700" y="1017713"/>
            <a:ext cx="85206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</a:t>
            </a:r>
            <a:r>
              <a:rPr lang="en" sz="1800">
                <a:solidFill>
                  <a:schemeClr val="dk1"/>
                </a:solidFill>
              </a:rPr>
              <a:t> …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CHANGE </a:t>
            </a:r>
            <a:r>
              <a:rPr lang="en" sz="1800">
                <a:solidFill>
                  <a:schemeClr val="dk1"/>
                </a:solidFill>
              </a:rPr>
              <a:t>- </a:t>
            </a:r>
            <a:r>
              <a:rPr i="1" lang="en" sz="1800">
                <a:solidFill>
                  <a:schemeClr val="dk1"/>
                </a:solidFill>
              </a:rPr>
              <a:t>Example: Rename the </a:t>
            </a:r>
            <a:r>
              <a:rPr i="1" lang="en" sz="1800">
                <a:solidFill>
                  <a:schemeClr val="dk1"/>
                </a:solidFill>
              </a:rPr>
              <a:t>minute_runtime </a:t>
            </a:r>
            <a:r>
              <a:rPr i="1" lang="en" sz="1800">
                <a:solidFill>
                  <a:schemeClr val="dk1"/>
                </a:solidFill>
              </a:rPr>
              <a:t>column to runtime</a:t>
            </a:r>
            <a:endParaRPr b="1" i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CHANGE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minute_runtime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311700" y="2739675"/>
            <a:ext cx="8520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</a:t>
            </a:r>
            <a:r>
              <a:rPr lang="en" sz="1800">
                <a:solidFill>
                  <a:schemeClr val="dk1"/>
                </a:solidFill>
              </a:rPr>
              <a:t> …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MODIFY</a:t>
            </a:r>
            <a:r>
              <a:rPr lang="en" sz="1800">
                <a:solidFill>
                  <a:schemeClr val="dk1"/>
                </a:solidFill>
              </a:rPr>
              <a:t> - </a:t>
            </a:r>
            <a:r>
              <a:rPr i="1" lang="en" sz="1800">
                <a:solidFill>
                  <a:schemeClr val="dk1"/>
                </a:solidFill>
              </a:rPr>
              <a:t>Example: Change the data type of year column</a:t>
            </a:r>
            <a:endParaRPr b="1" i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</a:t>
            </a:r>
            <a:r>
              <a:rPr b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MODIFY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ear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36"/>
          <p:cNvSpPr/>
          <p:nvPr/>
        </p:nvSpPr>
        <p:spPr>
          <a:xfrm flipH="1" rot="10800000">
            <a:off x="4277969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 R 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U</a:t>
            </a:r>
            <a:r>
              <a:rPr lang="en" sz="1800">
                <a:solidFill>
                  <a:schemeClr val="lt1"/>
                </a:solidFill>
              </a:rPr>
              <a:t>pdate 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  <p:sp>
        <p:nvSpPr>
          <p:cNvPr id="344" name="Google Shape;34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ALTER TABLE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345" name="Google Shape;345;p36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ALTER TABLE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/>
        </p:nvSpPr>
        <p:spPr>
          <a:xfrm>
            <a:off x="311700" y="1017713"/>
            <a:ext cx="8520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</a:t>
            </a:r>
            <a:r>
              <a:rPr lang="en" sz="1800">
                <a:solidFill>
                  <a:schemeClr val="dk1"/>
                </a:solidFill>
              </a:rPr>
              <a:t> …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lang="en" sz="1800">
                <a:solidFill>
                  <a:schemeClr val="dk1"/>
                </a:solidFill>
              </a:rPr>
              <a:t>- </a:t>
            </a:r>
            <a:r>
              <a:rPr i="1" lang="en" sz="1800">
                <a:solidFill>
                  <a:schemeClr val="dk1"/>
                </a:solidFill>
              </a:rPr>
              <a:t>Example: Add a check constraint to the runtime column</a:t>
            </a:r>
            <a:endParaRPr b="1" i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ADD CHECK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 &gt;= 0);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1" name="Google Shape;351;p37"/>
          <p:cNvSpPr/>
          <p:nvPr/>
        </p:nvSpPr>
        <p:spPr>
          <a:xfrm flipH="1" rot="10800000">
            <a:off x="4277969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 R 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U</a:t>
            </a:r>
            <a:r>
              <a:rPr lang="en" sz="1800">
                <a:solidFill>
                  <a:schemeClr val="lt1"/>
                </a:solidFill>
              </a:rPr>
              <a:t>pdate 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  <p:sp>
        <p:nvSpPr>
          <p:cNvPr id="353" name="Google Shape;35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ALTER TABLE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354" name="Google Shape;354;p37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ALTER TABLE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/>
        </p:nvSpPr>
        <p:spPr>
          <a:xfrm>
            <a:off x="311700" y="101772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UPDATE </a:t>
            </a:r>
            <a:r>
              <a:rPr lang="en" sz="1800">
                <a:solidFill>
                  <a:schemeClr val="dk1"/>
                </a:solidFill>
              </a:rPr>
              <a:t>is used to modify existing records in a table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Example: Change the runtime for a movie in the movie table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311700" y="1798025"/>
            <a:ext cx="852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UPDATE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runtime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66</a:t>
            </a:r>
            <a:endParaRPr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title = 'The Banshees of Inisherin';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311700" y="289692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en" sz="1800">
                <a:solidFill>
                  <a:schemeClr val="dk1"/>
                </a:solidFill>
              </a:rPr>
              <a:t> uses the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800">
                <a:solidFill>
                  <a:schemeClr val="dk1"/>
                </a:solidFill>
              </a:rPr>
              <a:t> keyword to identify which rows should be updated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Note: If you omit the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800">
                <a:solidFill>
                  <a:schemeClr val="dk1"/>
                </a:solidFill>
              </a:rPr>
              <a:t> clause, </a:t>
            </a:r>
            <a:r>
              <a:rPr b="1" lang="en" sz="1800">
                <a:solidFill>
                  <a:schemeClr val="dk1"/>
                </a:solidFill>
              </a:rPr>
              <a:t>ALL </a:t>
            </a:r>
            <a:r>
              <a:rPr lang="en" sz="1800">
                <a:solidFill>
                  <a:schemeClr val="dk1"/>
                </a:solidFill>
              </a:rPr>
              <a:t>records will be updated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311700" y="3677225"/>
            <a:ext cx="8520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UPDATE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SET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column1 = value1, column2 = value2, ...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condition;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3" name="Google Shape;363;p38"/>
          <p:cNvSpPr/>
          <p:nvPr/>
        </p:nvSpPr>
        <p:spPr>
          <a:xfrm flipH="1" rot="10800000">
            <a:off x="4277969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 R 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U</a:t>
            </a:r>
            <a:r>
              <a:rPr lang="en" sz="1800">
                <a:solidFill>
                  <a:schemeClr val="lt1"/>
                </a:solidFill>
              </a:rPr>
              <a:t>pdate 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  <p:sp>
        <p:nvSpPr>
          <p:cNvPr id="365" name="Google Shape;3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UPDATE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366" name="Google Shape;366;p38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UPDATE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CRUD in SQL</a:t>
            </a:r>
            <a:endParaRPr b="1"/>
          </a:p>
        </p:txBody>
      </p:sp>
      <p:sp>
        <p:nvSpPr>
          <p:cNvPr id="372" name="Google Shape;372;p39"/>
          <p:cNvSpPr txBox="1"/>
          <p:nvPr/>
        </p:nvSpPr>
        <p:spPr>
          <a:xfrm>
            <a:off x="311700" y="1017725"/>
            <a:ext cx="85206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CRUD </a:t>
            </a:r>
            <a:r>
              <a:rPr lang="en" sz="1800">
                <a:solidFill>
                  <a:schemeClr val="dk1"/>
                </a:solidFill>
              </a:rPr>
              <a:t>is an acronym to describe the 4 main actions of SQL, i</a:t>
            </a:r>
            <a:r>
              <a:rPr lang="en" sz="1800">
                <a:solidFill>
                  <a:schemeClr val="dk1"/>
                </a:solidFill>
              </a:rPr>
              <a:t>t stands for: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b="1" lang="en" sz="1800">
                <a:solidFill>
                  <a:schemeClr val="dk1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reate -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CREATE/INSERT</a:t>
            </a:r>
            <a:r>
              <a:rPr lang="en" sz="1800">
                <a:solidFill>
                  <a:schemeClr val="dk1"/>
                </a:solidFill>
              </a:rPr>
              <a:t> statements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solidFill>
                  <a:schemeClr val="dk1"/>
                </a:solidFill>
              </a:rPr>
              <a:t> tables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INTO</a:t>
            </a:r>
            <a:r>
              <a:rPr lang="en" sz="1800">
                <a:solidFill>
                  <a:schemeClr val="dk1"/>
                </a:solidFill>
              </a:rPr>
              <a:t> tables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ead -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solidFill>
                  <a:schemeClr val="dk1"/>
                </a:solidFill>
              </a:rPr>
              <a:t> statements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pdate</a:t>
            </a:r>
            <a:r>
              <a:rPr lang="en" sz="1800">
                <a:solidFill>
                  <a:schemeClr val="dk1"/>
                </a:solidFill>
              </a:rPr>
              <a:t> -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UPDATE/ALTER </a:t>
            </a:r>
            <a:r>
              <a:rPr lang="en" sz="1800">
                <a:solidFill>
                  <a:schemeClr val="dk1"/>
                </a:solidFill>
              </a:rPr>
              <a:t>statements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</a:t>
            </a:r>
            <a:r>
              <a:rPr lang="en" sz="1800">
                <a:solidFill>
                  <a:schemeClr val="dk1"/>
                </a:solidFill>
              </a:rPr>
              <a:t>column definitions in tables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UPDATE </a:t>
            </a:r>
            <a:r>
              <a:rPr lang="en" sz="1800">
                <a:solidFill>
                  <a:schemeClr val="dk1"/>
                </a:solidFill>
              </a:rPr>
              <a:t>data in rows in tables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</a:rPr>
              <a:t>D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elete</a:t>
            </a:r>
            <a:endParaRPr sz="18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/>
          <p:nvPr/>
        </p:nvSpPr>
        <p:spPr>
          <a:xfrm flipH="1" rot="10800000">
            <a:off x="4544284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379" name="Google Shape;379;p40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 R U</a:t>
            </a:r>
            <a:r>
              <a:rPr lang="en" sz="1800">
                <a:solidFill>
                  <a:schemeClr val="dk1"/>
                </a:solidFill>
              </a:rPr>
              <a:t>  </a:t>
            </a:r>
            <a:r>
              <a:rPr b="1" lang="en" sz="1800">
                <a:solidFill>
                  <a:schemeClr val="lt1"/>
                </a:solidFill>
              </a:rPr>
              <a:t>D</a:t>
            </a:r>
            <a:r>
              <a:rPr lang="en" sz="1800">
                <a:solidFill>
                  <a:schemeClr val="lt1"/>
                </a:solidFill>
              </a:rPr>
              <a:t>elete</a:t>
            </a:r>
            <a:endParaRPr sz="1800"/>
          </a:p>
        </p:txBody>
      </p:sp>
      <p:sp>
        <p:nvSpPr>
          <p:cNvPr id="380" name="Google Shape;380;p40"/>
          <p:cNvSpPr txBox="1"/>
          <p:nvPr/>
        </p:nvSpPr>
        <p:spPr>
          <a:xfrm>
            <a:off x="311700" y="101772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 </a:t>
            </a:r>
            <a:r>
              <a:rPr lang="en" sz="1800">
                <a:solidFill>
                  <a:schemeClr val="dk1"/>
                </a:solidFill>
              </a:rPr>
              <a:t>statement is used to delete existing records(rows) in a table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</a:t>
            </a:r>
            <a:r>
              <a:rPr lang="en" sz="1800">
                <a:solidFill>
                  <a:schemeClr val="dk1"/>
                </a:solidFill>
              </a:rPr>
              <a:t>ample: Remove ‘</a:t>
            </a:r>
            <a:r>
              <a:rPr lang="en" sz="1800">
                <a:solidFill>
                  <a:schemeClr val="dk1"/>
                </a:solidFill>
              </a:rPr>
              <a:t>The Banshees of Inisherin’</a:t>
            </a:r>
            <a:r>
              <a:rPr lang="en" sz="1800">
                <a:solidFill>
                  <a:schemeClr val="dk1"/>
                </a:solidFill>
              </a:rPr>
              <a:t> from movie table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1" name="Google Shape;381;p40"/>
          <p:cNvSpPr txBox="1"/>
          <p:nvPr/>
        </p:nvSpPr>
        <p:spPr>
          <a:xfrm>
            <a:off x="311700" y="179802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 FROM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title = 'The Banshees of Inisherin';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40"/>
          <p:cNvSpPr txBox="1"/>
          <p:nvPr/>
        </p:nvSpPr>
        <p:spPr>
          <a:xfrm>
            <a:off x="311700" y="2620025"/>
            <a:ext cx="8520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</a:rPr>
              <a:t>ses the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800">
                <a:solidFill>
                  <a:schemeClr val="dk1"/>
                </a:solidFill>
              </a:rPr>
              <a:t> keyword to identify which rows should be removed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If you omit the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800">
                <a:solidFill>
                  <a:schemeClr val="dk1"/>
                </a:solidFill>
              </a:rPr>
              <a:t> clause, </a:t>
            </a:r>
            <a:r>
              <a:rPr b="1" lang="en" sz="1800">
                <a:solidFill>
                  <a:schemeClr val="dk1"/>
                </a:solidFill>
              </a:rPr>
              <a:t>ALL </a:t>
            </a:r>
            <a:r>
              <a:rPr lang="en" sz="1800">
                <a:solidFill>
                  <a:schemeClr val="dk1"/>
                </a:solidFill>
              </a:rPr>
              <a:t>records will be deleted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Note: Rows cannot be deleted if they are being pointed at by a FK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3" name="Google Shape;383;p40"/>
          <p:cNvSpPr txBox="1"/>
          <p:nvPr/>
        </p:nvSpPr>
        <p:spPr>
          <a:xfrm>
            <a:off x="311700" y="3748000"/>
            <a:ext cx="85206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 FROM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condition;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DELETE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DROP TABLE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390" name="Google Shape;390;p41"/>
          <p:cNvSpPr txBox="1"/>
          <p:nvPr/>
        </p:nvSpPr>
        <p:spPr>
          <a:xfrm>
            <a:off x="311700" y="101772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 TABLE </a:t>
            </a:r>
            <a:r>
              <a:rPr lang="en" sz="1800">
                <a:solidFill>
                  <a:schemeClr val="dk1"/>
                </a:solidFill>
              </a:rPr>
              <a:t>statement is used to completely remove a table from a DB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Example: Complete remove the movie table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311700" y="17980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 TABLE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311700" y="3997200"/>
            <a:ext cx="85206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 TABLE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41"/>
          <p:cNvSpPr/>
          <p:nvPr/>
        </p:nvSpPr>
        <p:spPr>
          <a:xfrm flipH="1" rot="10800000">
            <a:off x="4544284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 R U</a:t>
            </a:r>
            <a:r>
              <a:rPr lang="en" sz="1800">
                <a:solidFill>
                  <a:schemeClr val="dk1"/>
                </a:solidFill>
              </a:rPr>
              <a:t>  </a:t>
            </a:r>
            <a:r>
              <a:rPr b="1" lang="en" sz="1800">
                <a:solidFill>
                  <a:schemeClr val="lt1"/>
                </a:solidFill>
              </a:rPr>
              <a:t>D</a:t>
            </a:r>
            <a:r>
              <a:rPr lang="en" sz="1800">
                <a:solidFill>
                  <a:schemeClr val="lt1"/>
                </a:solidFill>
              </a:rPr>
              <a:t>elete</a:t>
            </a:r>
            <a:endParaRPr sz="1800"/>
          </a:p>
        </p:txBody>
      </p:sp>
      <p:sp>
        <p:nvSpPr>
          <p:cNvPr id="395" name="Google Shape;395;p41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DROP TABLE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CRUD in SQL</a:t>
            </a:r>
            <a:endParaRPr b="1"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1017725"/>
            <a:ext cx="85206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CRUD </a:t>
            </a:r>
            <a:r>
              <a:rPr lang="en" sz="1800">
                <a:solidFill>
                  <a:schemeClr val="dk1"/>
                </a:solidFill>
              </a:rPr>
              <a:t>is an acronym to describe the 4 main actions of SQL, it stands for: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</a:rPr>
              <a:t>C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reate</a:t>
            </a:r>
            <a:endParaRPr sz="18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ead -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solidFill>
                  <a:schemeClr val="dk1"/>
                </a:solidFill>
              </a:rPr>
              <a:t> statements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pdate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elete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CRUD in SQL</a:t>
            </a:r>
            <a:endParaRPr b="1"/>
          </a:p>
        </p:txBody>
      </p:sp>
      <p:sp>
        <p:nvSpPr>
          <p:cNvPr id="401" name="Google Shape;401;p42"/>
          <p:cNvSpPr txBox="1"/>
          <p:nvPr/>
        </p:nvSpPr>
        <p:spPr>
          <a:xfrm>
            <a:off x="311700" y="1017725"/>
            <a:ext cx="8520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CRUD </a:t>
            </a:r>
            <a:r>
              <a:rPr lang="en" sz="1800">
                <a:solidFill>
                  <a:schemeClr val="dk1"/>
                </a:solidFill>
              </a:rPr>
              <a:t>is an acronym to describe the 4 main actions of SQL, it stands for: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b="1" lang="en" sz="1800">
                <a:solidFill>
                  <a:schemeClr val="dk1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reate -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CREATE/INSERT</a:t>
            </a:r>
            <a:r>
              <a:rPr lang="en" sz="1800">
                <a:solidFill>
                  <a:schemeClr val="dk1"/>
                </a:solidFill>
              </a:rPr>
              <a:t> statements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databases</a:t>
            </a:r>
            <a:r>
              <a:rPr lang="en" sz="1800">
                <a:solidFill>
                  <a:schemeClr val="dk1"/>
                </a:solidFill>
              </a:rPr>
              <a:t>, tables,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indices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INTO</a:t>
            </a:r>
            <a:r>
              <a:rPr lang="en" sz="1800">
                <a:solidFill>
                  <a:schemeClr val="dk1"/>
                </a:solidFill>
              </a:rPr>
              <a:t> tables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ead -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800">
                <a:solidFill>
                  <a:schemeClr val="dk1"/>
                </a:solidFill>
              </a:rPr>
              <a:t> statements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pdate -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UPDATE/ALTER </a:t>
            </a:r>
            <a:r>
              <a:rPr lang="en" sz="1800">
                <a:solidFill>
                  <a:schemeClr val="dk1"/>
                </a:solidFill>
              </a:rPr>
              <a:t>statements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</a:t>
            </a:r>
            <a:r>
              <a:rPr lang="en" sz="1800">
                <a:solidFill>
                  <a:schemeClr val="dk1"/>
                </a:solidFill>
              </a:rPr>
              <a:t>columns in tables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UPDATE </a:t>
            </a:r>
            <a:r>
              <a:rPr lang="en" sz="1800">
                <a:solidFill>
                  <a:schemeClr val="dk1"/>
                </a:solidFill>
              </a:rPr>
              <a:t>rows of data in tables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✓"/>
            </a:pPr>
            <a:r>
              <a:rPr b="1" lang="en" sz="1800">
                <a:solidFill>
                  <a:schemeClr val="dk1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elete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 </a:t>
            </a:r>
            <a:r>
              <a:rPr lang="en" sz="1800">
                <a:solidFill>
                  <a:schemeClr val="dk1"/>
                </a:solidFill>
              </a:rPr>
              <a:t>rows, 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 TABLE </a:t>
            </a:r>
            <a:r>
              <a:rPr lang="en" sz="1800">
                <a:solidFill>
                  <a:schemeClr val="dk1"/>
                </a:solidFill>
              </a:rPr>
              <a:t>from our database, </a:t>
            </a:r>
            <a:r>
              <a:rPr b="1" lang="en" sz="18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DROP DATABASE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from DBMS</a:t>
            </a:r>
            <a:endParaRPr sz="18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</a:t>
            </a:r>
            <a:r>
              <a:rPr b="1" lang="en"/>
              <a:t>DATABASE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407" name="Google Shape;407;p43"/>
          <p:cNvSpPr txBox="1"/>
          <p:nvPr/>
        </p:nvSpPr>
        <p:spPr>
          <a:xfrm>
            <a:off x="311700" y="1017725"/>
            <a:ext cx="85206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solidFill>
                  <a:schemeClr val="dk1"/>
                </a:solidFill>
              </a:rPr>
              <a:t> can also be used to make a new database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Example</a:t>
            </a:r>
            <a:r>
              <a:rPr lang="en" sz="1800">
                <a:solidFill>
                  <a:schemeClr val="dk1"/>
                </a:solidFill>
              </a:rPr>
              <a:t>: Create a database for week 8 examples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DATABASE</a:t>
            </a:r>
            <a:r>
              <a:rPr lang="en" sz="1800">
                <a:solidFill>
                  <a:schemeClr val="dk1"/>
                </a:solidFill>
              </a:rPr>
              <a:t> week_8_db_example;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NOTE: Check the list of databases with this SQL command:</a:t>
            </a:r>
            <a:endParaRPr i="1" sz="18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SHOW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DATABASES</a:t>
            </a:r>
            <a:r>
              <a:rPr lang="en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8" name="Google Shape;408;p43"/>
          <p:cNvSpPr txBox="1"/>
          <p:nvPr/>
        </p:nvSpPr>
        <p:spPr>
          <a:xfrm>
            <a:off x="311700" y="3997200"/>
            <a:ext cx="85206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DATABASE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i="1" lang="en" sz="1800">
                <a:solidFill>
                  <a:schemeClr val="dk1"/>
                </a:solidFill>
              </a:rPr>
              <a:t>databasename</a:t>
            </a:r>
            <a:r>
              <a:rPr lang="en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09" name="Google Shape;409;p43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3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  <p:sp>
        <p:nvSpPr>
          <p:cNvPr id="411" name="Google Shape;411;p43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CREATE DB</a:t>
            </a:r>
            <a:endParaRPr sz="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DROP DATABASE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417" name="Google Shape;417;p44"/>
          <p:cNvSpPr txBox="1"/>
          <p:nvPr/>
        </p:nvSpPr>
        <p:spPr>
          <a:xfrm>
            <a:off x="311700" y="1017725"/>
            <a:ext cx="85206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 </a:t>
            </a:r>
            <a:r>
              <a:rPr lang="en" sz="1800">
                <a:solidFill>
                  <a:schemeClr val="dk1"/>
                </a:solidFill>
              </a:rPr>
              <a:t>can also be used to delete a database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Example</a:t>
            </a:r>
            <a:r>
              <a:rPr lang="en" sz="1800">
                <a:solidFill>
                  <a:schemeClr val="dk1"/>
                </a:solidFill>
              </a:rPr>
              <a:t>: Create a database for week 8 examples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DATABASE</a:t>
            </a:r>
            <a:r>
              <a:rPr lang="en" sz="1800">
                <a:solidFill>
                  <a:schemeClr val="dk1"/>
                </a:solidFill>
              </a:rPr>
              <a:t> week_8_db_example;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8" name="Google Shape;418;p44"/>
          <p:cNvSpPr txBox="1"/>
          <p:nvPr/>
        </p:nvSpPr>
        <p:spPr>
          <a:xfrm>
            <a:off x="311700" y="3997200"/>
            <a:ext cx="85206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DATABASE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i="1" lang="en" sz="1800">
                <a:solidFill>
                  <a:schemeClr val="dk1"/>
                </a:solidFill>
              </a:rPr>
              <a:t>databasename</a:t>
            </a:r>
            <a:r>
              <a:rPr lang="en" sz="1800">
                <a:solidFill>
                  <a:schemeClr val="dk1"/>
                </a:solidFill>
              </a:rPr>
              <a:t>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9" name="Google Shape;419;p44"/>
          <p:cNvSpPr/>
          <p:nvPr/>
        </p:nvSpPr>
        <p:spPr>
          <a:xfrm flipH="1" rot="10800000">
            <a:off x="4544284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4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 R U</a:t>
            </a:r>
            <a:r>
              <a:rPr lang="en" sz="1800">
                <a:solidFill>
                  <a:schemeClr val="dk1"/>
                </a:solidFill>
              </a:rPr>
              <a:t>  </a:t>
            </a:r>
            <a:r>
              <a:rPr b="1" lang="en" sz="1800">
                <a:solidFill>
                  <a:schemeClr val="lt1"/>
                </a:solidFill>
              </a:rPr>
              <a:t>D</a:t>
            </a:r>
            <a:r>
              <a:rPr lang="en" sz="1800">
                <a:solidFill>
                  <a:schemeClr val="lt1"/>
                </a:solidFill>
              </a:rPr>
              <a:t>elete</a:t>
            </a:r>
            <a:endParaRPr sz="1800"/>
          </a:p>
        </p:txBody>
      </p:sp>
      <p:sp>
        <p:nvSpPr>
          <p:cNvPr id="421" name="Google Shape;421;p44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DROP DB</a:t>
            </a:r>
            <a:endParaRPr sz="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INDEX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427" name="Google Shape;427;p45"/>
          <p:cNvSpPr txBox="1"/>
          <p:nvPr/>
        </p:nvSpPr>
        <p:spPr>
          <a:xfrm>
            <a:off x="311700" y="1017725"/>
            <a:ext cx="85206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Indexes are used to create shortcuts for retrieving data therefore speeding up searches/queries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This is especially helpful when your </a:t>
            </a:r>
            <a:r>
              <a:rPr lang="en" sz="1800">
                <a:solidFill>
                  <a:schemeClr val="dk1"/>
                </a:solidFill>
              </a:rPr>
              <a:t>dataset</a:t>
            </a:r>
            <a:r>
              <a:rPr lang="en" sz="1800">
                <a:solidFill>
                  <a:schemeClr val="dk1"/>
                </a:solidFill>
              </a:rPr>
              <a:t> becomes extremely large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 can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solidFill>
                  <a:schemeClr val="dk1"/>
                </a:solidFill>
              </a:rPr>
              <a:t> an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en" sz="1800">
                <a:solidFill>
                  <a:schemeClr val="dk1"/>
                </a:solidFill>
              </a:rPr>
              <a:t> for our movie table for examples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INDEX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idx_movie_info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8" name="Google Shape;428;p45"/>
          <p:cNvSpPr txBox="1"/>
          <p:nvPr/>
        </p:nvSpPr>
        <p:spPr>
          <a:xfrm>
            <a:off x="311700" y="3720000"/>
            <a:ext cx="85206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INDEX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index_name 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column_1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column_2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...);</a:t>
            </a:r>
            <a:endParaRPr/>
          </a:p>
        </p:txBody>
      </p:sp>
      <p:sp>
        <p:nvSpPr>
          <p:cNvPr id="429" name="Google Shape;429;p45"/>
          <p:cNvSpPr txBox="1"/>
          <p:nvPr/>
        </p:nvSpPr>
        <p:spPr>
          <a:xfrm>
            <a:off x="5106900" y="3492725"/>
            <a:ext cx="372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Indexes can be made for multiple columns (See </a:t>
            </a:r>
            <a:r>
              <a:rPr b="1" lang="en">
                <a:solidFill>
                  <a:schemeClr val="dk1"/>
                </a:solidFill>
              </a:rPr>
              <a:t>Syntax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0" name="Google Shape;430;p45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5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  <p:sp>
        <p:nvSpPr>
          <p:cNvPr id="432" name="Google Shape;432;p45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INDEX</a:t>
            </a:r>
            <a:endParaRPr sz="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Optimizing with Indexes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438" name="Google Shape;438;p46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short, an Index reduces the amount of operations </a:t>
            </a:r>
            <a:r>
              <a:rPr lang="en" sz="1800">
                <a:solidFill>
                  <a:schemeClr val="dk1"/>
                </a:solidFill>
              </a:rPr>
              <a:t>completed</a:t>
            </a:r>
            <a:r>
              <a:rPr lang="en" sz="1800">
                <a:solidFill>
                  <a:schemeClr val="dk1"/>
                </a:solidFill>
              </a:rPr>
              <a:t> by a query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39" name="Google Shape;43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31825"/>
            <a:ext cx="8839199" cy="237210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6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Atlassian: Multicolumn Indexes</a:t>
            </a:r>
            <a:endParaRPr sz="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short, an Index reduces the amount of operations completed by a query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46" name="Google Shape;4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538" y="1537425"/>
            <a:ext cx="6920924" cy="30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Optimizing with Indexes</a:t>
            </a:r>
            <a:r>
              <a:rPr b="1" baseline="30000" lang="en" u="sng">
                <a:solidFill>
                  <a:schemeClr val="hlink"/>
                </a:solidFill>
                <a:hlinkClick r:id="rId4"/>
              </a:rPr>
              <a:t>1</a:t>
            </a:r>
            <a:endParaRPr b="1"/>
          </a:p>
        </p:txBody>
      </p:sp>
      <p:sp>
        <p:nvSpPr>
          <p:cNvPr id="448" name="Google Shape;448;p47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Atlassian: Multicolumn Indexes</a:t>
            </a:r>
            <a:endParaRPr sz="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8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short, an Index reduces the amount of operations completed by a query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54" name="Google Shape;4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3499"/>
            <a:ext cx="8520598" cy="306395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Optimizing with Indexes</a:t>
            </a:r>
            <a:r>
              <a:rPr b="1" baseline="30000" lang="en" u="sng">
                <a:solidFill>
                  <a:schemeClr val="hlink"/>
                </a:solidFill>
                <a:hlinkClick r:id="rId4"/>
              </a:rPr>
              <a:t>1</a:t>
            </a:r>
            <a:endParaRPr b="1"/>
          </a:p>
        </p:txBody>
      </p:sp>
      <p:sp>
        <p:nvSpPr>
          <p:cNvPr id="456" name="Google Shape;456;p48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Atlassian: Multicolumn Indexes</a:t>
            </a:r>
            <a:endParaRPr sz="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/>
        </p:nvSpPr>
        <p:spPr>
          <a:xfrm>
            <a:off x="311700" y="1017725"/>
            <a:ext cx="85206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Index should only be used for large data sets that will not be updated often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Inserting or updating a table with indexes takes more time than updating a table without 	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Because the indexes also need an update when new data is stored 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So, only create indexes on columns that will be frequently searched against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62" name="Google Shape;46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Optimizing with Indexes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 txBox="1"/>
          <p:nvPr/>
        </p:nvSpPr>
        <p:spPr>
          <a:xfrm>
            <a:off x="311700" y="1017725"/>
            <a:ext cx="85206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Just like anything we can create, we can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</a:t>
            </a:r>
            <a:r>
              <a:rPr lang="en" sz="1800">
                <a:solidFill>
                  <a:schemeClr val="dk1"/>
                </a:solidFill>
              </a:rPr>
              <a:t> a</a:t>
            </a:r>
            <a:r>
              <a:rPr lang="en" sz="1800">
                <a:solidFill>
                  <a:schemeClr val="dk1"/>
                </a:solidFill>
              </a:rPr>
              <a:t>n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en" sz="1800">
                <a:solidFill>
                  <a:schemeClr val="dk1"/>
                </a:solidFill>
              </a:rPr>
              <a:t> t</a:t>
            </a:r>
            <a:r>
              <a:rPr lang="en" sz="1800">
                <a:solidFill>
                  <a:schemeClr val="dk1"/>
                </a:solidFill>
              </a:rPr>
              <a:t>oo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INDEX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idx_movie_info;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68" name="Google Shape;468;p50"/>
          <p:cNvSpPr txBox="1"/>
          <p:nvPr/>
        </p:nvSpPr>
        <p:spPr>
          <a:xfrm>
            <a:off x="311700" y="3720000"/>
            <a:ext cx="85206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ALTER TABLE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endParaRPr b="1" i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DROP INDEX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index_name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</p:txBody>
      </p:sp>
      <p:sp>
        <p:nvSpPr>
          <p:cNvPr id="469" name="Google Shape;469;p50"/>
          <p:cNvSpPr/>
          <p:nvPr/>
        </p:nvSpPr>
        <p:spPr>
          <a:xfrm flipH="1" rot="10800000">
            <a:off x="4544284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0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 R U</a:t>
            </a:r>
            <a:r>
              <a:rPr lang="en" sz="1800">
                <a:solidFill>
                  <a:schemeClr val="dk1"/>
                </a:solidFill>
              </a:rPr>
              <a:t>  </a:t>
            </a:r>
            <a:r>
              <a:rPr b="1" lang="en" sz="1800">
                <a:solidFill>
                  <a:schemeClr val="lt1"/>
                </a:solidFill>
              </a:rPr>
              <a:t>D</a:t>
            </a:r>
            <a:r>
              <a:rPr lang="en" sz="1800">
                <a:solidFill>
                  <a:schemeClr val="lt1"/>
                </a:solidFill>
              </a:rPr>
              <a:t>elete</a:t>
            </a:r>
            <a:endParaRPr sz="1800"/>
          </a:p>
        </p:txBody>
      </p:sp>
      <p:sp>
        <p:nvSpPr>
          <p:cNvPr id="471" name="Google Shape;47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DROP </a:t>
            </a:r>
            <a:r>
              <a:rPr b="1" lang="en"/>
              <a:t>INDEX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472" name="Google Shape;472;p50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INDEX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</a:t>
            </a:r>
            <a:endParaRPr b="1"/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1017725"/>
            <a:ext cx="85206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solidFill>
                  <a:schemeClr val="dk1"/>
                </a:solidFill>
              </a:rPr>
              <a:t> can be used to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 a </a:t>
            </a:r>
            <a:r>
              <a:rPr b="1" lang="en" sz="1800">
                <a:solidFill>
                  <a:srgbClr val="0000F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 inside a database using SQL</a:t>
            </a:r>
            <a:endParaRPr sz="18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solidFill>
                  <a:schemeClr val="dk1"/>
                </a:solidFill>
              </a:rPr>
              <a:t> a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DATABASE</a:t>
            </a:r>
            <a:r>
              <a:rPr lang="en" sz="1800">
                <a:solidFill>
                  <a:schemeClr val="dk1"/>
                </a:solidFill>
              </a:rPr>
              <a:t> using SQL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optimizations using an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11700" y="1469616"/>
            <a:ext cx="85206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table_name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column1 datatype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constraint,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column2 datatype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constraint,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column3 datatype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constraint,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1469616"/>
            <a:ext cx="8520600" cy="22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Syntax</a:t>
            </a:r>
            <a:endParaRPr b="1"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i="1"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table_name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column1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datatype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i="1"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olumn2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datatype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column3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datatype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800">
                <a:solidFill>
                  <a:schemeClr val="dk1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constraint</a:t>
            </a: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TABLE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800">
                <a:solidFill>
                  <a:schemeClr val="dk1"/>
                </a:solidFill>
              </a:rPr>
              <a:t> can be used to define new tables in a DB using the following syntax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CREATE TABLE</a:t>
            </a:r>
            <a:endParaRPr sz="800"/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3703325"/>
            <a:ext cx="8520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</a:t>
            </a:r>
            <a:r>
              <a:rPr lang="en" sz="1800">
                <a:solidFill>
                  <a:schemeClr val="dk1"/>
                </a:solidFill>
              </a:rPr>
              <a:t> needs more information before it can be used, specifically the: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</a:rPr>
              <a:t>Name of the table</a:t>
            </a:r>
            <a:r>
              <a:rPr lang="en" sz="1800">
                <a:solidFill>
                  <a:schemeClr val="dk1"/>
                </a:solidFill>
              </a:rPr>
              <a:t>, the 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</a:rPr>
              <a:t>columns</a:t>
            </a:r>
            <a:r>
              <a:rPr lang="en" sz="1800">
                <a:solidFill>
                  <a:schemeClr val="dk1"/>
                </a:solidFill>
              </a:rPr>
              <a:t> for the table, the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</a:rPr>
              <a:t>data types</a:t>
            </a:r>
            <a:r>
              <a:rPr lang="en" sz="1800">
                <a:solidFill>
                  <a:schemeClr val="dk1"/>
                </a:solidFill>
              </a:rPr>
              <a:t>, and the </a:t>
            </a:r>
            <a:r>
              <a:rPr lang="en" sz="1800">
                <a:solidFill>
                  <a:schemeClr val="dk1"/>
                </a:solidFill>
                <a:highlight>
                  <a:srgbClr val="FF00FF"/>
                </a:highlight>
              </a:rPr>
              <a:t>constraints</a:t>
            </a:r>
            <a:endParaRPr sz="1800">
              <a:solidFill>
                <a:schemeClr val="dk1"/>
              </a:solidFill>
              <a:highlight>
                <a:srgbClr val="FF00FF"/>
              </a:highlight>
            </a:endParaRPr>
          </a:p>
        </p:txBody>
      </p:sp>
      <p:sp>
        <p:nvSpPr>
          <p:cNvPr id="88" name="Google Shape;88;p17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311700" y="2020800"/>
            <a:ext cx="2574300" cy="86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PK	</a:t>
            </a:r>
            <a:r>
              <a:rPr lang="en" sz="1000"/>
              <a:t>movie_id	INT</a:t>
            </a:r>
            <a:endParaRPr sz="1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/>
              <a:t>itle		VARCHAR(100)</a:t>
            </a:r>
            <a:endParaRPr sz="1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minute_runtime	INT</a:t>
            </a:r>
            <a:endParaRPr sz="1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</a:t>
            </a:r>
            <a:r>
              <a:rPr lang="en" sz="1000"/>
              <a:t>ealease_year	YEAR</a:t>
            </a:r>
            <a:endParaRPr sz="1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5" name="Google Shape;95;p18"/>
          <p:cNvSpPr/>
          <p:nvPr/>
        </p:nvSpPr>
        <p:spPr>
          <a:xfrm>
            <a:off x="5280237" y="3695575"/>
            <a:ext cx="25743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PK	</a:t>
            </a:r>
            <a:r>
              <a:rPr lang="en" sz="1000"/>
              <a:t>username	VARCHAR(255)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UN	</a:t>
            </a:r>
            <a:r>
              <a:rPr lang="en" sz="1000"/>
              <a:t>email		VARCHAR(255)</a:t>
            </a:r>
            <a:endParaRPr sz="1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r>
              <a:rPr lang="en" sz="1000"/>
              <a:t>io		VARCHAR(2000)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6" name="Google Shape;96;p18"/>
          <p:cNvSpPr/>
          <p:nvPr/>
        </p:nvSpPr>
        <p:spPr>
          <a:xfrm>
            <a:off x="5280337" y="3538325"/>
            <a:ext cx="25743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11700" y="2018391"/>
            <a:ext cx="2574300" cy="86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PK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movie_id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INT</a:t>
            </a:r>
            <a:endParaRPr sz="1000">
              <a:highlight>
                <a:srgbClr val="00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title</a:t>
            </a:r>
            <a:r>
              <a:rPr lang="en" sz="1000"/>
              <a:t>		</a:t>
            </a:r>
            <a:r>
              <a:rPr lang="en" sz="1000">
                <a:highlight>
                  <a:srgbClr val="00FFFF"/>
                </a:highlight>
              </a:rPr>
              <a:t>VARCHAR(100)</a:t>
            </a:r>
            <a:endParaRPr sz="1000">
              <a:highlight>
                <a:srgbClr val="00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minute_runtime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INT</a:t>
            </a:r>
            <a:endParaRPr sz="1000">
              <a:highlight>
                <a:srgbClr val="00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release_year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YEAR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98" name="Google Shape;98;p18"/>
          <p:cNvGrpSpPr/>
          <p:nvPr/>
        </p:nvGrpSpPr>
        <p:grpSpPr>
          <a:xfrm>
            <a:off x="1289363" y="3537825"/>
            <a:ext cx="2574300" cy="1362350"/>
            <a:chOff x="5593000" y="3851325"/>
            <a:chExt cx="2574300" cy="1362350"/>
          </a:xfrm>
        </p:grpSpPr>
        <p:sp>
          <p:nvSpPr>
            <p:cNvPr id="99" name="Google Shape;99;p18"/>
            <p:cNvSpPr/>
            <p:nvPr/>
          </p:nvSpPr>
          <p:spPr>
            <a:xfrm>
              <a:off x="5593000" y="4008575"/>
              <a:ext cx="2574300" cy="1205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PK	</a:t>
              </a:r>
              <a:r>
                <a:rPr lang="en" sz="1000"/>
                <a:t>review_id	INT</a:t>
              </a:r>
              <a:endParaRPr sz="10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N	</a:t>
              </a:r>
              <a:r>
                <a:rPr lang="en" sz="1000"/>
                <a:t>title		VARCHAR(255)</a:t>
              </a:r>
              <a:endParaRPr sz="10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FK N	</a:t>
              </a:r>
              <a:r>
                <a:rPr lang="en" sz="1000"/>
                <a:t>username	VARCHAR(255)</a:t>
              </a:r>
              <a:endParaRPr sz="10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N	</a:t>
              </a:r>
              <a:r>
                <a:rPr lang="en" sz="1000"/>
                <a:t>rating		DECIMAL(2,1)</a:t>
              </a:r>
              <a:endParaRPr sz="1000"/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</a:t>
              </a:r>
              <a:r>
                <a:rPr lang="en" sz="1000"/>
                <a:t>ontent		VARCHAR(2000)</a:t>
              </a:r>
              <a:endParaRPr sz="10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FK N	</a:t>
              </a:r>
              <a:r>
                <a:rPr lang="en" sz="1000"/>
                <a:t>movie_id	VARCHAR(2000)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593000" y="3851325"/>
              <a:ext cx="2574300" cy="218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review</a:t>
              </a:r>
              <a:endParaRPr sz="1100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18"/>
          <p:cNvSpPr/>
          <p:nvPr/>
        </p:nvSpPr>
        <p:spPr>
          <a:xfrm>
            <a:off x="311812" y="1863538"/>
            <a:ext cx="25743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movie</a:t>
            </a:r>
            <a:endParaRPr sz="1100">
              <a:solidFill>
                <a:srgbClr val="000000"/>
              </a:solidFill>
            </a:endParaRPr>
          </a:p>
        </p:txBody>
      </p:sp>
      <p:grpSp>
        <p:nvGrpSpPr>
          <p:cNvPr id="102" name="Google Shape;102;p18"/>
          <p:cNvGrpSpPr/>
          <p:nvPr/>
        </p:nvGrpSpPr>
        <p:grpSpPr>
          <a:xfrm>
            <a:off x="6158863" y="1863550"/>
            <a:ext cx="2574312" cy="828962"/>
            <a:chOff x="6598225" y="3851325"/>
            <a:chExt cx="2574312" cy="828962"/>
          </a:xfrm>
        </p:grpSpPr>
        <p:sp>
          <p:nvSpPr>
            <p:cNvPr id="103" name="Google Shape;103;p18"/>
            <p:cNvSpPr/>
            <p:nvPr/>
          </p:nvSpPr>
          <p:spPr>
            <a:xfrm>
              <a:off x="6598238" y="4008587"/>
              <a:ext cx="2574300" cy="671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PK	</a:t>
              </a:r>
              <a:r>
                <a:rPr lang="en" sz="1000"/>
                <a:t>director_id	INT</a:t>
              </a:r>
              <a:endParaRPr sz="10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N	</a:t>
              </a:r>
              <a:r>
                <a:rPr lang="en" sz="1000"/>
                <a:t>name		VARCHAR(255)</a:t>
              </a:r>
              <a:endParaRPr sz="1000"/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r>
                <a:rPr lang="en" sz="1000"/>
                <a:t>irth_date	DATE</a:t>
              </a:r>
              <a:endParaRPr b="1" sz="1200"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6598225" y="3851325"/>
              <a:ext cx="2574300" cy="218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director</a:t>
              </a:r>
              <a:endParaRPr sz="1100">
                <a:solidFill>
                  <a:srgbClr val="000000"/>
                </a:solidFill>
              </a:endParaRPr>
            </a:p>
          </p:txBody>
        </p:sp>
      </p:grpSp>
      <p:sp>
        <p:nvSpPr>
          <p:cNvPr id="105" name="Google Shape;105;p18"/>
          <p:cNvSpPr/>
          <p:nvPr/>
        </p:nvSpPr>
        <p:spPr>
          <a:xfrm>
            <a:off x="3633853" y="2049450"/>
            <a:ext cx="18768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PK	</a:t>
            </a:r>
            <a:r>
              <a:rPr lang="en" sz="1000"/>
              <a:t>movie_id	INT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PK	</a:t>
            </a:r>
            <a:r>
              <a:rPr lang="en" sz="1000"/>
              <a:t>director_id	INT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6" name="Google Shape;106;p18"/>
          <p:cNvSpPr/>
          <p:nvPr/>
        </p:nvSpPr>
        <p:spPr>
          <a:xfrm>
            <a:off x="3633926" y="1892200"/>
            <a:ext cx="1876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movie_director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5280237" y="3693165"/>
            <a:ext cx="25743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PK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username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VARCHAR(255)</a:t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UN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email</a:t>
            </a:r>
            <a:r>
              <a:rPr lang="en" sz="1000"/>
              <a:t>		</a:t>
            </a:r>
            <a:r>
              <a:rPr lang="en" sz="1000">
                <a:highlight>
                  <a:srgbClr val="00FFFF"/>
                </a:highlight>
              </a:rPr>
              <a:t>VARCHAR(255)</a:t>
            </a:r>
            <a:endParaRPr sz="1000">
              <a:highlight>
                <a:srgbClr val="00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bio</a:t>
            </a:r>
            <a:r>
              <a:rPr lang="en" sz="1000"/>
              <a:t>		</a:t>
            </a:r>
            <a:r>
              <a:rPr lang="en" sz="1000">
                <a:highlight>
                  <a:srgbClr val="00FFFF"/>
                </a:highlight>
              </a:rPr>
              <a:t>VARCHAR(2000)</a:t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" name="Google Shape;108;p18"/>
          <p:cNvSpPr/>
          <p:nvPr/>
        </p:nvSpPr>
        <p:spPr>
          <a:xfrm>
            <a:off x="5280337" y="3535915"/>
            <a:ext cx="25743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00"/>
                </a:highlight>
              </a:rPr>
              <a:t>user</a:t>
            </a:r>
            <a:endParaRPr sz="11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grpSp>
        <p:nvGrpSpPr>
          <p:cNvPr id="109" name="Google Shape;109;p18"/>
          <p:cNvGrpSpPr/>
          <p:nvPr/>
        </p:nvGrpSpPr>
        <p:grpSpPr>
          <a:xfrm>
            <a:off x="1289363" y="3535415"/>
            <a:ext cx="2574300" cy="1362350"/>
            <a:chOff x="5593000" y="3851325"/>
            <a:chExt cx="2574300" cy="1362350"/>
          </a:xfrm>
        </p:grpSpPr>
        <p:sp>
          <p:nvSpPr>
            <p:cNvPr id="110" name="Google Shape;110;p18"/>
            <p:cNvSpPr/>
            <p:nvPr/>
          </p:nvSpPr>
          <p:spPr>
            <a:xfrm>
              <a:off x="5593000" y="4008575"/>
              <a:ext cx="2574300" cy="1205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highlight>
                    <a:srgbClr val="FF00FF"/>
                  </a:highlight>
                </a:rPr>
                <a:t>PK</a:t>
              </a:r>
              <a:r>
                <a:rPr b="1" lang="en" sz="1000"/>
                <a:t>	</a:t>
              </a:r>
              <a:r>
                <a:rPr lang="en" sz="1000">
                  <a:highlight>
                    <a:srgbClr val="00FF00"/>
                  </a:highlight>
                </a:rPr>
                <a:t>review_id</a:t>
              </a:r>
              <a:r>
                <a:rPr lang="en" sz="1000"/>
                <a:t>	</a:t>
              </a:r>
              <a:r>
                <a:rPr lang="en" sz="1000">
                  <a:highlight>
                    <a:srgbClr val="00FFFF"/>
                  </a:highlight>
                </a:rPr>
                <a:t>INT</a:t>
              </a:r>
              <a:endParaRPr sz="1000">
                <a:highlight>
                  <a:srgbClr val="00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highlight>
                    <a:srgbClr val="FF00FF"/>
                  </a:highlight>
                </a:rPr>
                <a:t>N</a:t>
              </a:r>
              <a:r>
                <a:rPr b="1" lang="en" sz="1000"/>
                <a:t>	</a:t>
              </a:r>
              <a:r>
                <a:rPr lang="en" sz="1000">
                  <a:highlight>
                    <a:srgbClr val="00FF00"/>
                  </a:highlight>
                </a:rPr>
                <a:t>title</a:t>
              </a:r>
              <a:r>
                <a:rPr lang="en" sz="1000"/>
                <a:t>		</a:t>
              </a:r>
              <a:r>
                <a:rPr lang="en" sz="1000">
                  <a:highlight>
                    <a:srgbClr val="00FFFF"/>
                  </a:highlight>
                </a:rPr>
                <a:t>VARCHAR</a:t>
              </a:r>
              <a:r>
                <a:rPr lang="en" sz="1000">
                  <a:highlight>
                    <a:srgbClr val="00FFFF"/>
                  </a:highlight>
                </a:rPr>
                <a:t>(255)</a:t>
              </a:r>
              <a:endParaRPr sz="1000">
                <a:highlight>
                  <a:srgbClr val="00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highlight>
                    <a:srgbClr val="FF00FF"/>
                  </a:highlight>
                </a:rPr>
                <a:t>FK N</a:t>
              </a:r>
              <a:r>
                <a:rPr b="1" lang="en" sz="1000"/>
                <a:t>	</a:t>
              </a:r>
              <a:r>
                <a:rPr lang="en" sz="1000">
                  <a:highlight>
                    <a:srgbClr val="00FF00"/>
                  </a:highlight>
                </a:rPr>
                <a:t>username</a:t>
              </a:r>
              <a:r>
                <a:rPr lang="en" sz="1000"/>
                <a:t>	</a:t>
              </a:r>
              <a:r>
                <a:rPr lang="en" sz="1000">
                  <a:highlight>
                    <a:srgbClr val="00FFFF"/>
                  </a:highlight>
                </a:rPr>
                <a:t>VARCHAR</a:t>
              </a:r>
              <a:r>
                <a:rPr lang="en" sz="1000">
                  <a:highlight>
                    <a:srgbClr val="00FFFF"/>
                  </a:highlight>
                </a:rPr>
                <a:t>(255)</a:t>
              </a:r>
              <a:endParaRPr sz="1000">
                <a:highlight>
                  <a:srgbClr val="00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highlight>
                    <a:srgbClr val="FF00FF"/>
                  </a:highlight>
                </a:rPr>
                <a:t>N</a:t>
              </a:r>
              <a:r>
                <a:rPr b="1" lang="en" sz="1000"/>
                <a:t>	</a:t>
              </a:r>
              <a:r>
                <a:rPr lang="en" sz="1000">
                  <a:highlight>
                    <a:srgbClr val="00FF00"/>
                  </a:highlight>
                </a:rPr>
                <a:t>rating</a:t>
              </a:r>
              <a:r>
                <a:rPr lang="en" sz="1000"/>
                <a:t>		</a:t>
              </a:r>
              <a:r>
                <a:rPr lang="en" sz="1000">
                  <a:highlight>
                    <a:srgbClr val="00FFFF"/>
                  </a:highlight>
                </a:rPr>
                <a:t>DECIMAL</a:t>
              </a:r>
              <a:r>
                <a:rPr lang="en" sz="1000">
                  <a:highlight>
                    <a:srgbClr val="00FFFF"/>
                  </a:highlight>
                </a:rPr>
                <a:t>(2,1)</a:t>
              </a:r>
              <a:endParaRPr sz="1000">
                <a:highlight>
                  <a:srgbClr val="00FFFF"/>
                </a:highlight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highlight>
                    <a:srgbClr val="00FF00"/>
                  </a:highlight>
                </a:rPr>
                <a:t>content</a:t>
              </a:r>
              <a:r>
                <a:rPr lang="en" sz="1000"/>
                <a:t>		</a:t>
              </a:r>
              <a:r>
                <a:rPr lang="en" sz="1000">
                  <a:highlight>
                    <a:srgbClr val="00FFFF"/>
                  </a:highlight>
                </a:rPr>
                <a:t>VARCHAR</a:t>
              </a:r>
              <a:r>
                <a:rPr lang="en" sz="1000">
                  <a:highlight>
                    <a:srgbClr val="00FFFF"/>
                  </a:highlight>
                </a:rPr>
                <a:t>(</a:t>
              </a:r>
              <a:r>
                <a:rPr lang="en" sz="1000">
                  <a:highlight>
                    <a:srgbClr val="00FFFF"/>
                  </a:highlight>
                </a:rPr>
                <a:t>2000</a:t>
              </a:r>
              <a:r>
                <a:rPr lang="en" sz="1000">
                  <a:highlight>
                    <a:srgbClr val="00FFFF"/>
                  </a:highlight>
                </a:rPr>
                <a:t>)</a:t>
              </a:r>
              <a:endParaRPr sz="1000">
                <a:highlight>
                  <a:srgbClr val="00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highlight>
                    <a:srgbClr val="FF00FF"/>
                  </a:highlight>
                </a:rPr>
                <a:t>FK N</a:t>
              </a:r>
              <a:r>
                <a:rPr b="1" lang="en" sz="1000">
                  <a:highlight>
                    <a:srgbClr val="00FFFF"/>
                  </a:highlight>
                </a:rPr>
                <a:t>	</a:t>
              </a:r>
              <a:r>
                <a:rPr lang="en" sz="1000">
                  <a:highlight>
                    <a:srgbClr val="00FF00"/>
                  </a:highlight>
                </a:rPr>
                <a:t>movie_id</a:t>
              </a:r>
              <a:r>
                <a:rPr lang="en" sz="1000">
                  <a:highlight>
                    <a:srgbClr val="00FFFF"/>
                  </a:highlight>
                </a:rPr>
                <a:t>	VARCHAR(2000)</a:t>
              </a:r>
              <a:endParaRPr sz="1000">
                <a:highlight>
                  <a:srgbClr val="00FFFF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5593000" y="3851325"/>
              <a:ext cx="2574300" cy="218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highlight>
                    <a:srgbClr val="FFFF00"/>
                  </a:highlight>
                </a:rPr>
                <a:t>review</a:t>
              </a:r>
              <a:endParaRPr sz="1100">
                <a:solidFill>
                  <a:srgbClr val="000000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112" name="Google Shape;112;p18"/>
          <p:cNvSpPr/>
          <p:nvPr/>
        </p:nvSpPr>
        <p:spPr>
          <a:xfrm>
            <a:off x="311812" y="1861128"/>
            <a:ext cx="25743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00"/>
                </a:highlight>
              </a:rPr>
              <a:t>movie</a:t>
            </a:r>
            <a:endParaRPr sz="11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6158863" y="1861140"/>
            <a:ext cx="2574312" cy="828962"/>
            <a:chOff x="6598225" y="3851325"/>
            <a:chExt cx="2574312" cy="828962"/>
          </a:xfrm>
        </p:grpSpPr>
        <p:sp>
          <p:nvSpPr>
            <p:cNvPr id="114" name="Google Shape;114;p18"/>
            <p:cNvSpPr/>
            <p:nvPr/>
          </p:nvSpPr>
          <p:spPr>
            <a:xfrm>
              <a:off x="6598238" y="4008587"/>
              <a:ext cx="2574300" cy="671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highlight>
                    <a:srgbClr val="FF00FF"/>
                  </a:highlight>
                </a:rPr>
                <a:t>PK</a:t>
              </a:r>
              <a:r>
                <a:rPr b="1" lang="en" sz="1000"/>
                <a:t>	</a:t>
              </a:r>
              <a:r>
                <a:rPr lang="en" sz="1000">
                  <a:highlight>
                    <a:srgbClr val="00FF00"/>
                  </a:highlight>
                </a:rPr>
                <a:t>director_id</a:t>
              </a:r>
              <a:r>
                <a:rPr lang="en" sz="1000"/>
                <a:t>	</a:t>
              </a:r>
              <a:r>
                <a:rPr lang="en" sz="1000">
                  <a:highlight>
                    <a:srgbClr val="00FFFF"/>
                  </a:highlight>
                </a:rPr>
                <a:t>INT</a:t>
              </a:r>
              <a:endParaRPr sz="1000">
                <a:highlight>
                  <a:srgbClr val="00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highlight>
                    <a:srgbClr val="FF00FF"/>
                  </a:highlight>
                </a:rPr>
                <a:t>N</a:t>
              </a:r>
              <a:r>
                <a:rPr b="1" lang="en" sz="1000"/>
                <a:t>	</a:t>
              </a:r>
              <a:r>
                <a:rPr lang="en" sz="1000">
                  <a:highlight>
                    <a:srgbClr val="00FF00"/>
                  </a:highlight>
                </a:rPr>
                <a:t>name</a:t>
              </a:r>
              <a:r>
                <a:rPr lang="en" sz="1000"/>
                <a:t>		</a:t>
              </a:r>
              <a:r>
                <a:rPr lang="en" sz="1000">
                  <a:highlight>
                    <a:srgbClr val="00FFFF"/>
                  </a:highlight>
                </a:rPr>
                <a:t>VARCHAR(255)</a:t>
              </a:r>
              <a:endParaRPr sz="1000">
                <a:highlight>
                  <a:srgbClr val="00FFFF"/>
                </a:highlight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highlight>
                    <a:srgbClr val="00FF00"/>
                  </a:highlight>
                </a:rPr>
                <a:t>birth_date</a:t>
              </a:r>
              <a:r>
                <a:rPr lang="en" sz="1000"/>
                <a:t>	</a:t>
              </a:r>
              <a:r>
                <a:rPr lang="en" sz="1000">
                  <a:highlight>
                    <a:srgbClr val="00FFFF"/>
                  </a:highlight>
                </a:rPr>
                <a:t>DATE</a:t>
              </a:r>
              <a:endParaRPr b="1" sz="1200">
                <a:highlight>
                  <a:srgbClr val="00FFFF"/>
                </a:highlight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6598225" y="3851325"/>
              <a:ext cx="2574300" cy="218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highlight>
                    <a:srgbClr val="FFFF00"/>
                  </a:highlight>
                </a:rPr>
                <a:t>director</a:t>
              </a:r>
              <a:endParaRPr sz="1100">
                <a:solidFill>
                  <a:srgbClr val="000000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116" name="Google Shape;116;p18"/>
          <p:cNvSpPr/>
          <p:nvPr/>
        </p:nvSpPr>
        <p:spPr>
          <a:xfrm>
            <a:off x="3633853" y="2047040"/>
            <a:ext cx="18768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PK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movie_id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INT</a:t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PK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director_id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INT</a:t>
            </a:r>
            <a:endParaRPr b="1" sz="10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" name="Google Shape;117;p18"/>
          <p:cNvSpPr/>
          <p:nvPr/>
        </p:nvSpPr>
        <p:spPr>
          <a:xfrm>
            <a:off x="3633926" y="1889790"/>
            <a:ext cx="1876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00"/>
                </a:highlight>
              </a:rPr>
              <a:t>movie_director</a:t>
            </a:r>
            <a:endParaRPr sz="11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11700" y="101772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Using Entity Relationship Diagrams from the design stage, this information is already determined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 rot="10800000">
            <a:off x="3869923" y="3999739"/>
            <a:ext cx="1410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/>
          <p:nvPr/>
        </p:nvCxnSpPr>
        <p:spPr>
          <a:xfrm flipH="1">
            <a:off x="3866198" y="3999358"/>
            <a:ext cx="99600" cy="5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3866098" y="3943658"/>
            <a:ext cx="97200" cy="5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/>
          <p:nvPr/>
        </p:nvCxnSpPr>
        <p:spPr>
          <a:xfrm rot="10800000">
            <a:off x="5228498" y="3937158"/>
            <a:ext cx="0" cy="125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8"/>
          <p:cNvCxnSpPr/>
          <p:nvPr/>
        </p:nvCxnSpPr>
        <p:spPr>
          <a:xfrm flipH="1">
            <a:off x="2538025" y="2892700"/>
            <a:ext cx="600" cy="645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 flipH="1" rot="-5400000">
            <a:off x="2516710" y="3458935"/>
            <a:ext cx="99600" cy="5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 rot="-5400000">
            <a:off x="2461460" y="3460985"/>
            <a:ext cx="97200" cy="5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2538335" y="2894720"/>
            <a:ext cx="0" cy="125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2885998" y="2338091"/>
            <a:ext cx="744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/>
          <p:nvPr/>
        </p:nvCxnSpPr>
        <p:spPr>
          <a:xfrm flipH="1" rot="10800000">
            <a:off x="3534375" y="2280883"/>
            <a:ext cx="99600" cy="5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 rot="10800000">
            <a:off x="3536875" y="2338083"/>
            <a:ext cx="97200" cy="5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2930050" y="2275283"/>
            <a:ext cx="0" cy="125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 rot="10800000">
            <a:off x="5513875" y="2337767"/>
            <a:ext cx="645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 flipH="1">
            <a:off x="5510707" y="2337375"/>
            <a:ext cx="86400" cy="5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5510725" y="2281675"/>
            <a:ext cx="84300" cy="5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6120707" y="2275175"/>
            <a:ext cx="0" cy="125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 rot="10800000">
            <a:off x="3869923" y="3997329"/>
            <a:ext cx="1410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 flipH="1">
            <a:off x="3866198" y="3996948"/>
            <a:ext cx="99600" cy="5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3866098" y="3941248"/>
            <a:ext cx="97200" cy="5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/>
          <p:nvPr/>
        </p:nvCxnSpPr>
        <p:spPr>
          <a:xfrm rot="10800000">
            <a:off x="5228498" y="3934748"/>
            <a:ext cx="0" cy="125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/>
          <p:nvPr/>
        </p:nvCxnSpPr>
        <p:spPr>
          <a:xfrm flipH="1">
            <a:off x="2538025" y="2890290"/>
            <a:ext cx="600" cy="645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 flipH="1" rot="-5400000">
            <a:off x="2516710" y="3456525"/>
            <a:ext cx="99600" cy="5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 rot="-5400000">
            <a:off x="2461460" y="3458575"/>
            <a:ext cx="97200" cy="5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2538335" y="2892311"/>
            <a:ext cx="0" cy="125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2885998" y="2335681"/>
            <a:ext cx="744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 flipH="1" rot="10800000">
            <a:off x="3534375" y="2278473"/>
            <a:ext cx="99600" cy="5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/>
          <p:nvPr/>
        </p:nvCxnSpPr>
        <p:spPr>
          <a:xfrm rot="10800000">
            <a:off x="3536875" y="2335673"/>
            <a:ext cx="97200" cy="5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2930050" y="2272873"/>
            <a:ext cx="0" cy="125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/>
          <p:nvPr/>
        </p:nvCxnSpPr>
        <p:spPr>
          <a:xfrm rot="10800000">
            <a:off x="5513875" y="2335357"/>
            <a:ext cx="645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/>
          <p:nvPr/>
        </p:nvCxnSpPr>
        <p:spPr>
          <a:xfrm flipH="1">
            <a:off x="5510707" y="2334965"/>
            <a:ext cx="86400" cy="5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5510725" y="2279265"/>
            <a:ext cx="84300" cy="5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/>
          <p:nvPr/>
        </p:nvCxnSpPr>
        <p:spPr>
          <a:xfrm rot="10800000">
            <a:off x="6120707" y="2272765"/>
            <a:ext cx="0" cy="125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8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W3Schools: CREATE TABLE</a:t>
            </a:r>
            <a:endParaRPr sz="800"/>
          </a:p>
        </p:txBody>
      </p:sp>
      <p:sp>
        <p:nvSpPr>
          <p:cNvPr id="154" name="Google Shape;15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TABLE</a:t>
            </a:r>
            <a:r>
              <a:rPr b="1" baseline="30000" lang="en" u="sng">
                <a:solidFill>
                  <a:schemeClr val="hlink"/>
                </a:solidFill>
                <a:hlinkClick r:id="rId4"/>
              </a:rPr>
              <a:t>1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1: Create a movie table from an ERD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5920875" y="2018391"/>
            <a:ext cx="2574300" cy="86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PK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movie_id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INT</a:t>
            </a:r>
            <a:endParaRPr sz="1000">
              <a:highlight>
                <a:srgbClr val="00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title</a:t>
            </a:r>
            <a:r>
              <a:rPr lang="en" sz="1000"/>
              <a:t>		</a:t>
            </a:r>
            <a:r>
              <a:rPr lang="en" sz="1000">
                <a:highlight>
                  <a:srgbClr val="00FFFF"/>
                </a:highlight>
              </a:rPr>
              <a:t>VARCHAR(100)</a:t>
            </a:r>
            <a:endParaRPr sz="1000">
              <a:highlight>
                <a:srgbClr val="00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00FF00"/>
                </a:highlight>
              </a:rPr>
              <a:t>minute_</a:t>
            </a:r>
            <a:r>
              <a:rPr lang="en" sz="1000">
                <a:highlight>
                  <a:srgbClr val="00FF00"/>
                </a:highlight>
              </a:rPr>
              <a:t>runtime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INT</a:t>
            </a:r>
            <a:endParaRPr sz="1000">
              <a:highlight>
                <a:srgbClr val="00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release_year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YEAR</a:t>
            </a:r>
            <a:endParaRPr sz="1200"/>
          </a:p>
        </p:txBody>
      </p:sp>
      <p:sp>
        <p:nvSpPr>
          <p:cNvPr id="161" name="Google Shape;161;p19"/>
          <p:cNvSpPr/>
          <p:nvPr/>
        </p:nvSpPr>
        <p:spPr>
          <a:xfrm>
            <a:off x="5920987" y="1861128"/>
            <a:ext cx="25743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00"/>
                </a:highlight>
              </a:rPr>
              <a:t>movie</a:t>
            </a:r>
            <a:endParaRPr sz="11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311700" y="1469625"/>
            <a:ext cx="549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ovie_id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AUTO_INCREMENT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VARCHAR(100)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minute_runtime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release_year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PRIMARY KEY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movie_id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19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TABLE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/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W3Schools: CREATE TABLE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2: Create director table from an ERD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311700" y="1469625"/>
            <a:ext cx="5491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irector_id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AUTO_INCREMENT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VARCHAR(255)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 sz="1800">
                <a:solidFill>
                  <a:schemeClr val="dk1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birth_date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PRIMARY KEY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_id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3" name="Google Shape;173;p20"/>
          <p:cNvGrpSpPr/>
          <p:nvPr/>
        </p:nvGrpSpPr>
        <p:grpSpPr>
          <a:xfrm>
            <a:off x="5803488" y="1851515"/>
            <a:ext cx="2574312" cy="828962"/>
            <a:chOff x="6598225" y="3851325"/>
            <a:chExt cx="2574312" cy="828962"/>
          </a:xfrm>
        </p:grpSpPr>
        <p:sp>
          <p:nvSpPr>
            <p:cNvPr id="174" name="Google Shape;174;p20"/>
            <p:cNvSpPr/>
            <p:nvPr/>
          </p:nvSpPr>
          <p:spPr>
            <a:xfrm>
              <a:off x="6598238" y="4008587"/>
              <a:ext cx="2574300" cy="671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highlight>
                    <a:srgbClr val="FF00FF"/>
                  </a:highlight>
                </a:rPr>
                <a:t>PK</a:t>
              </a:r>
              <a:r>
                <a:rPr b="1" lang="en" sz="1000"/>
                <a:t>	</a:t>
              </a:r>
              <a:r>
                <a:rPr lang="en" sz="1000">
                  <a:highlight>
                    <a:srgbClr val="00FF00"/>
                  </a:highlight>
                </a:rPr>
                <a:t>director_id</a:t>
              </a:r>
              <a:r>
                <a:rPr lang="en" sz="1000"/>
                <a:t>	</a:t>
              </a:r>
              <a:r>
                <a:rPr lang="en" sz="1000">
                  <a:highlight>
                    <a:srgbClr val="00FFFF"/>
                  </a:highlight>
                </a:rPr>
                <a:t>INT</a:t>
              </a:r>
              <a:endParaRPr sz="1000">
                <a:highlight>
                  <a:srgbClr val="00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highlight>
                    <a:srgbClr val="FF00FF"/>
                  </a:highlight>
                </a:rPr>
                <a:t>N</a:t>
              </a:r>
              <a:r>
                <a:rPr b="1" lang="en" sz="1000"/>
                <a:t>	</a:t>
              </a:r>
              <a:r>
                <a:rPr lang="en" sz="1000">
                  <a:highlight>
                    <a:srgbClr val="00FF00"/>
                  </a:highlight>
                </a:rPr>
                <a:t>name</a:t>
              </a:r>
              <a:r>
                <a:rPr lang="en" sz="1000"/>
                <a:t>		</a:t>
              </a:r>
              <a:r>
                <a:rPr lang="en" sz="1000">
                  <a:highlight>
                    <a:srgbClr val="00FFFF"/>
                  </a:highlight>
                </a:rPr>
                <a:t>VARCHAR(255)</a:t>
              </a:r>
              <a:endParaRPr sz="1000">
                <a:highlight>
                  <a:srgbClr val="00FFFF"/>
                </a:highlight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highlight>
                    <a:srgbClr val="00FF00"/>
                  </a:highlight>
                </a:rPr>
                <a:t>birth_date</a:t>
              </a:r>
              <a:r>
                <a:rPr lang="en" sz="1000"/>
                <a:t>	</a:t>
              </a:r>
              <a:r>
                <a:rPr lang="en" sz="1000">
                  <a:highlight>
                    <a:srgbClr val="00FFFF"/>
                  </a:highlight>
                </a:rPr>
                <a:t>DATE</a:t>
              </a:r>
              <a:endParaRPr b="1" sz="1200">
                <a:highlight>
                  <a:srgbClr val="00FFFF"/>
                </a:highlight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6598225" y="3851325"/>
              <a:ext cx="2574300" cy="218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highlight>
                    <a:srgbClr val="FFFF00"/>
                  </a:highlight>
                </a:rPr>
                <a:t>director</a:t>
              </a:r>
              <a:endParaRPr sz="1100">
                <a:solidFill>
                  <a:srgbClr val="000000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176" name="Google Shape;176;p20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  <p:sp>
        <p:nvSpPr>
          <p:cNvPr id="178" name="Google Shape;178;p20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W3Schools: CREATE TABLE</a:t>
            </a:r>
            <a:endParaRPr sz="800"/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TABLE</a:t>
            </a:r>
            <a:r>
              <a:rPr b="1" baseline="30000" lang="en" u="sng">
                <a:solidFill>
                  <a:schemeClr val="hlink"/>
                </a:solidFill>
                <a:hlinkClick r:id="rId4"/>
              </a:rPr>
              <a:t>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3: Create movie_director bridge table from ERD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11700" y="1469625"/>
            <a:ext cx="951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movie_director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	movie_id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i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director_id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00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PRIMARY KEY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movie_id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,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director_id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FOREIGN </a:t>
            </a:r>
            <a:r>
              <a:rPr b="1" lang="en" sz="1800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movie_id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REFERENCES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movie(movie_id),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00FF"/>
                </a:highlight>
                <a:latin typeface="Roboto Mono"/>
                <a:ea typeface="Roboto Mono"/>
                <a:cs typeface="Roboto Mono"/>
                <a:sym typeface="Roboto Mono"/>
              </a:rPr>
              <a:t>FOREIGN KEY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800">
                <a:solidFill>
                  <a:schemeClr val="dk1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director_id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REFERENCES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director(director_id)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8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428803" y="1636665"/>
            <a:ext cx="1876800" cy="76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PK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movie_id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INT</a:t>
            </a:r>
            <a:endParaRPr sz="1000">
              <a:highlight>
                <a:srgbClr val="00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00FF"/>
                </a:highlight>
              </a:rPr>
              <a:t>PK</a:t>
            </a:r>
            <a:r>
              <a:rPr b="1" lang="en" sz="1000"/>
              <a:t>	</a:t>
            </a:r>
            <a:r>
              <a:rPr lang="en" sz="1000">
                <a:highlight>
                  <a:srgbClr val="00FF00"/>
                </a:highlight>
              </a:rPr>
              <a:t>director_id</a:t>
            </a:r>
            <a:r>
              <a:rPr lang="en" sz="1000"/>
              <a:t>	</a:t>
            </a:r>
            <a:r>
              <a:rPr lang="en" sz="1000">
                <a:highlight>
                  <a:srgbClr val="00FFFF"/>
                </a:highlight>
              </a:rPr>
              <a:t>INT</a:t>
            </a:r>
            <a:endParaRPr b="1" sz="1000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7" name="Google Shape;187;p21"/>
          <p:cNvSpPr/>
          <p:nvPr/>
        </p:nvSpPr>
        <p:spPr>
          <a:xfrm>
            <a:off x="6428876" y="1479415"/>
            <a:ext cx="1876800" cy="21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00"/>
                </a:highlight>
              </a:rPr>
              <a:t>movie_director</a:t>
            </a:r>
            <a:endParaRPr sz="11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88" name="Google Shape;188;p21"/>
          <p:cNvSpPr/>
          <p:nvPr/>
        </p:nvSpPr>
        <p:spPr>
          <a:xfrm flipH="1" rot="10800000">
            <a:off x="3792675" y="0"/>
            <a:ext cx="817800" cy="328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3434250" y="-76200"/>
            <a:ext cx="22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reate  </a:t>
            </a:r>
            <a:r>
              <a:rPr b="1"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U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</a:t>
            </a:r>
            <a:endParaRPr sz="1800"/>
          </a:p>
        </p:txBody>
      </p:sp>
      <p:sp>
        <p:nvSpPr>
          <p:cNvPr id="190" name="Google Shape;190;p21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/>
              <a:t>1</a:t>
            </a:r>
            <a:r>
              <a:rPr lang="en" sz="800"/>
              <a:t>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W3Schools: CREATE TABLE</a:t>
            </a:r>
            <a:endParaRPr sz="800"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TABLE</a:t>
            </a:r>
            <a:r>
              <a:rPr b="1" baseline="30000" lang="en" u="sng">
                <a:solidFill>
                  <a:schemeClr val="hlink"/>
                </a:solidFill>
                <a:hlinkClick r:id="rId4"/>
              </a:rPr>
              <a:t>1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