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59C23F-139B-4771-813F-0FE6417C7B95}">
  <a:tblStyle styleId="{4859C23F-139B-4771-813F-0FE6417C7B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f99b42f9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f99b42f9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9f99b42f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9f99b42f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9f99b42f9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9f99b42f9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9248ed20f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9248ed20f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9248ed20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9248ed20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9248ed20f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9248ed20f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9248ed2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9248ed2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0480a0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0480a0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90480a0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90480a0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90480a00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90480a00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90480a0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90480a0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90480a00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90480a0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90480a00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90480a00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90480a0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90480a0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9248ed2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9248ed2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sql/sql_datatypes.asp#:~:text=MySQL%20Data%20Types%20(Version%208.0)" TargetMode="External"/><Relationship Id="rId4" Type="http://schemas.openxmlformats.org/officeDocument/2006/relationships/hyperlink" Target="https://www.w3schools.com/sql/sql_datatypes.asp#:~:text=MySQL%20Data%20Types%20(Version%20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sql/sql_datatypes.asp#:~:text=MySQL%20Data%20Types%20(Version%208.0)" TargetMode="External"/><Relationship Id="rId4" Type="http://schemas.openxmlformats.org/officeDocument/2006/relationships/hyperlink" Target="https://www.w3schools.com/sql/sql_datatypes.asp#:~:text=MySQL%20Data%20Types%20(Version%208.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schools.com/sql/sql_datatypes.asp#:~:text=MySQL%20Data%20Types%20(Version%208.0)" TargetMode="External"/><Relationship Id="rId4" Type="http://schemas.openxmlformats.org/officeDocument/2006/relationships/hyperlink" Target="https://www.w3schools.com/sql/sql_datatypes.asp#:~:text=MySQL%20Data%20Types%20(Version%208.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elerdata.com/glossary/foreign-keys" TargetMode="External"/><Relationship Id="rId4" Type="http://schemas.openxmlformats.org/officeDocument/2006/relationships/hyperlink" Target="https://celerdata.com/glossary/foreign-keys#:~:text=A%20foreign%20key%20ensures%20that,class_id%20in%20the%20classes%20t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upport.microsoft.com/en-gb/office/database-design-basics-eb2159cf-1e30-401a-8084-bd4f9c9ca1f5#:~:text=Top%20of%20Page-,The%20design%20process,-The%20design%20process" TargetMode="External"/><Relationship Id="rId4" Type="http://schemas.openxmlformats.org/officeDocument/2006/relationships/hyperlink" Target="https://support.microsoft.com/en-gb/office/database-design-basics-eb2159cf-1e30-401a-8084-bd4f9c9ca1f5#:~:text=Top%20of%20Page-,The%20design%20process,-The%20design%20pro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upport.microsoft.com/en-gb/office/database-design-basics-eb2159cf-1e30-401a-8084-bd4f9c9ca1f5#:~:text=Top%20of%20Page-,The%20design%20process,-The%20design%20process" TargetMode="External"/><Relationship Id="rId4" Type="http://schemas.openxmlformats.org/officeDocument/2006/relationships/hyperlink" Target="https://support.microsoft.com/en-gb/office/database-design-basics-eb2159cf-1e30-401a-8084-bd4f9c9ca1f5#:~:text=Top%20of%20Page-,The%20design%20process,-The%20design%20proce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upport.microsoft.com/en-gb/office/database-design-basics-eb2159cf-1e30-401a-8084-bd4f9c9ca1f5#:~:text=Top%20of%20Page-,The%20design%20process,-The%20design%20process" TargetMode="External"/><Relationship Id="rId4" Type="http://schemas.openxmlformats.org/officeDocument/2006/relationships/hyperlink" Target="https://support.microsoft.com/en-gb/office/database-design-basics-eb2159cf-1e30-401a-8084-bd4f9c9ca1f5#:~:text=Top%20of%20Page-,The%20design%20process,-The%20design%20proce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upport.microsoft.com/en-gb/office/database-design-basics-eb2159cf-1e30-401a-8084-bd4f9c9ca1f5#:~:text=Top%20of%20Page-,The%20design%20process,-The%20design%20process" TargetMode="External"/><Relationship Id="rId4" Type="http://schemas.openxmlformats.org/officeDocument/2006/relationships/hyperlink" Target="https://support.microsoft.com/en-gb/office/database-design-basics-eb2159cf-1e30-401a-8084-bd4f9c9ca1f5#:~:text=Top%20of%20Page-,The%20design%20process,-The%20design%20proc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upport.microsoft.com/en-gb/office/database-design-basics-eb2159cf-1e30-401a-8084-bd4f9c9ca1f5#:~:text=Top%20of%20Page-,The%20design%20process,-The%20design%20process" TargetMode="External"/><Relationship Id="rId4" Type="http://schemas.openxmlformats.org/officeDocument/2006/relationships/hyperlink" Target="https://support.microsoft.com/en-gb/office/database-design-basics-eb2159cf-1e30-401a-8084-bd4f9c9ca1f5#:~:text=Top%20of%20Page-,The%20design%20process,-The%20design%20proce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sql/sql_datatypes.asp#:~:text=MySQL%20Data%20Types%20(Version%208.0)" TargetMode="External"/><Relationship Id="rId4" Type="http://schemas.openxmlformats.org/officeDocument/2006/relationships/hyperlink" Target="https://www.w3schools.com/sql/sql_datatypes.asp#:~:text=MySQL%20Data%20Types%20(Version%208.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Week 6</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Database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311700" y="1479425"/>
            <a:ext cx="852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VARCHAR</a:t>
            </a:r>
            <a:r>
              <a:rPr lang="en"/>
              <a:t>(</a:t>
            </a:r>
            <a:r>
              <a:rPr i="1" lang="en"/>
              <a:t>size</a:t>
            </a:r>
            <a:r>
              <a:rPr lang="en"/>
              <a:t>)</a:t>
            </a:r>
            <a:endParaRPr/>
          </a:p>
          <a:p>
            <a:pPr indent="-317500" lvl="0" marL="457200" rtl="0" algn="l">
              <a:spcBef>
                <a:spcPts val="0"/>
              </a:spcBef>
              <a:spcAft>
                <a:spcPts val="0"/>
              </a:spcAft>
              <a:buSzPts val="1400"/>
              <a:buChar char="●"/>
            </a:pPr>
            <a:r>
              <a:rPr lang="en"/>
              <a:t>Most common string data type for columns of string data</a:t>
            </a:r>
            <a:endParaRPr/>
          </a:p>
          <a:p>
            <a:pPr indent="-317500" lvl="0" marL="457200" rtl="0" algn="l">
              <a:spcBef>
                <a:spcPts val="0"/>
              </a:spcBef>
              <a:spcAft>
                <a:spcPts val="0"/>
              </a:spcAft>
              <a:buSzPts val="1400"/>
              <a:buChar char="●"/>
            </a:pPr>
            <a:r>
              <a:rPr i="1" lang="en"/>
              <a:t>size </a:t>
            </a:r>
            <a:r>
              <a:rPr lang="en"/>
              <a:t>specifies maximum length in characters, which can be from 0 to 65535</a:t>
            </a:r>
            <a:endParaRPr/>
          </a:p>
          <a:p>
            <a:pPr indent="-317500" lvl="0" marL="457200" rtl="0" algn="l">
              <a:spcBef>
                <a:spcPts val="0"/>
              </a:spcBef>
              <a:spcAft>
                <a:spcPts val="0"/>
              </a:spcAft>
              <a:buSzPts val="1400"/>
              <a:buChar char="●"/>
            </a:pPr>
            <a:r>
              <a:rPr lang="en"/>
              <a:t>VARCHAR only uses the memory space required, it is a VARIABLE length string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CHAR</a:t>
            </a:r>
            <a:r>
              <a:rPr lang="en">
                <a:solidFill>
                  <a:schemeClr val="dk1"/>
                </a:solidFill>
              </a:rPr>
              <a:t>(</a:t>
            </a:r>
            <a:r>
              <a:rPr i="1" lang="en">
                <a:solidFill>
                  <a:schemeClr val="dk1"/>
                </a:solidFill>
              </a:rPr>
              <a:t>size</a:t>
            </a:r>
            <a:r>
              <a:rPr lang="en">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i="1" lang="en">
                <a:solidFill>
                  <a:schemeClr val="dk1"/>
                </a:solidFill>
              </a:rPr>
              <a:t>size </a:t>
            </a:r>
            <a:r>
              <a:rPr lang="en">
                <a:solidFill>
                  <a:schemeClr val="dk1"/>
                </a:solidFill>
              </a:rPr>
              <a:t>specifies maximum length in characters, which can be from 0 to 255</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CHAR always uses the memory space requested, it is a FIXED length string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Useful for strictly formatted columns, like 3 character country codes or postal codes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ENUM</a:t>
            </a:r>
            <a:r>
              <a:rPr lang="en">
                <a:solidFill>
                  <a:schemeClr val="dk1"/>
                </a:solidFill>
              </a:rPr>
              <a:t>(</a:t>
            </a:r>
            <a:r>
              <a:rPr i="1" lang="en">
                <a:solidFill>
                  <a:schemeClr val="dk1"/>
                </a:solidFill>
              </a:rPr>
              <a:t>val1, val2, val3, ...</a:t>
            </a:r>
            <a:r>
              <a:rPr lang="en">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Only allows column to hold strings that are defined in the list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Useful for restricted columns, like province lists or dropdown menus</a:t>
            </a:r>
            <a:endParaRPr/>
          </a:p>
        </p:txBody>
      </p:sp>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Column Data Types</a:t>
            </a:r>
            <a:r>
              <a:rPr b="1" baseline="30000" lang="en" u="sng">
                <a:solidFill>
                  <a:schemeClr val="hlink"/>
                </a:solidFill>
                <a:hlinkClick r:id="rId3"/>
              </a:rPr>
              <a:t>1</a:t>
            </a:r>
            <a:endParaRPr b="1" baseline="30000"/>
          </a:p>
        </p:txBody>
      </p:sp>
      <p:sp>
        <p:nvSpPr>
          <p:cNvPr id="146" name="Google Shape;146;p22"/>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W3Schools - MySQL Data Types</a:t>
            </a:r>
            <a:endParaRPr sz="800"/>
          </a:p>
        </p:txBody>
      </p:sp>
      <p:sp>
        <p:nvSpPr>
          <p:cNvPr id="147" name="Google Shape;147;p22"/>
          <p:cNvSpPr txBox="1"/>
          <p:nvPr/>
        </p:nvSpPr>
        <p:spPr>
          <a:xfrm>
            <a:off x="311700" y="10177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String Types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311700" y="1479425"/>
            <a:ext cx="8520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INT</a:t>
            </a:r>
            <a:r>
              <a:rPr lang="en"/>
              <a:t>(</a:t>
            </a:r>
            <a:r>
              <a:rPr i="1" lang="en"/>
              <a:t>size</a:t>
            </a:r>
            <a:r>
              <a:rPr lang="en"/>
              <a:t>) – </a:t>
            </a:r>
            <a:r>
              <a:rPr lang="en"/>
              <a:t>Signed</a:t>
            </a:r>
            <a:r>
              <a:rPr lang="en"/>
              <a:t> range: -2147483648 to 2147483647 – Unsigned range: 0 to 4294967295</a:t>
            </a:r>
            <a:endParaRPr/>
          </a:p>
          <a:p>
            <a:pPr indent="-317500" lvl="0" marL="457200" rtl="0" algn="l">
              <a:spcBef>
                <a:spcPts val="0"/>
              </a:spcBef>
              <a:spcAft>
                <a:spcPts val="0"/>
              </a:spcAft>
              <a:buSzPts val="1400"/>
              <a:buChar char="●"/>
            </a:pPr>
            <a:r>
              <a:rPr lang="en"/>
              <a:t>Most common data type for columns of </a:t>
            </a:r>
            <a:r>
              <a:rPr lang="en">
                <a:solidFill>
                  <a:schemeClr val="dk1"/>
                </a:solidFill>
              </a:rPr>
              <a:t>whole number </a:t>
            </a:r>
            <a:r>
              <a:rPr lang="en"/>
              <a:t>data</a:t>
            </a:r>
            <a:endParaRPr/>
          </a:p>
          <a:p>
            <a:pPr indent="-317500" lvl="0" marL="457200" rtl="0" algn="l">
              <a:spcBef>
                <a:spcPts val="0"/>
              </a:spcBef>
              <a:spcAft>
                <a:spcPts val="0"/>
              </a:spcAft>
              <a:buSzPts val="1400"/>
              <a:buChar char="●"/>
            </a:pPr>
            <a:r>
              <a:rPr i="1" lang="en"/>
              <a:t>size </a:t>
            </a:r>
            <a:r>
              <a:rPr lang="en"/>
              <a:t>specifies maximum digit length of the number</a:t>
            </a:r>
            <a:endParaRPr/>
          </a:p>
          <a:p>
            <a:pPr indent="-317500" lvl="0" marL="457200" rtl="0" algn="l">
              <a:spcBef>
                <a:spcPts val="0"/>
              </a:spcBef>
              <a:spcAft>
                <a:spcPts val="0"/>
              </a:spcAft>
              <a:buSzPts val="1400"/>
              <a:buChar char="●"/>
            </a:pPr>
            <a:r>
              <a:rPr lang="en"/>
              <a:t>Used for numerical data, including id column values</a:t>
            </a:r>
            <a:endParaRPr/>
          </a:p>
          <a:p>
            <a:pPr indent="0" lvl="0" marL="0" rtl="0" algn="l">
              <a:spcBef>
                <a:spcPts val="1000"/>
              </a:spcBef>
              <a:spcAft>
                <a:spcPts val="0"/>
              </a:spcAft>
              <a:buNone/>
            </a:pPr>
            <a:r>
              <a:rPr b="1" lang="en">
                <a:solidFill>
                  <a:schemeClr val="dk1"/>
                </a:solidFill>
              </a:rPr>
              <a:t>DECIMAL</a:t>
            </a:r>
            <a:r>
              <a:rPr lang="en">
                <a:solidFill>
                  <a:schemeClr val="dk1"/>
                </a:solidFill>
              </a:rPr>
              <a:t>(</a:t>
            </a:r>
            <a:r>
              <a:rPr i="1" lang="en">
                <a:solidFill>
                  <a:schemeClr val="dk1"/>
                </a:solidFill>
              </a:rPr>
              <a:t>size, d</a:t>
            </a:r>
            <a:r>
              <a:rPr lang="en">
                <a:solidFill>
                  <a:schemeClr val="dk1"/>
                </a:solidFill>
              </a:rPr>
              <a: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Most common data type for columns of decimal point numbers</a:t>
            </a:r>
            <a:endParaRPr i="1">
              <a:solidFill>
                <a:schemeClr val="dk1"/>
              </a:solidFill>
            </a:endParaRPr>
          </a:p>
          <a:p>
            <a:pPr indent="-317500" lvl="0" marL="457200" rtl="0" algn="l">
              <a:spcBef>
                <a:spcPts val="0"/>
              </a:spcBef>
              <a:spcAft>
                <a:spcPts val="0"/>
              </a:spcAft>
              <a:buClr>
                <a:schemeClr val="dk1"/>
              </a:buClr>
              <a:buSzPts val="1400"/>
              <a:buChar char="●"/>
            </a:pPr>
            <a:r>
              <a:rPr i="1" lang="en">
                <a:solidFill>
                  <a:schemeClr val="dk1"/>
                </a:solidFill>
              </a:rPr>
              <a:t>size </a:t>
            </a:r>
            <a:r>
              <a:rPr lang="en">
                <a:solidFill>
                  <a:schemeClr val="dk1"/>
                </a:solidFill>
              </a:rPr>
              <a:t>limited to 65 digits, </a:t>
            </a:r>
            <a:r>
              <a:rPr i="1" lang="en">
                <a:solidFill>
                  <a:schemeClr val="dk1"/>
                </a:solidFill>
              </a:rPr>
              <a:t>d</a:t>
            </a:r>
            <a:r>
              <a:rPr i="1" lang="en">
                <a:solidFill>
                  <a:schemeClr val="dk1"/>
                </a:solidFill>
              </a:rPr>
              <a:t> </a:t>
            </a:r>
            <a:r>
              <a:rPr lang="en">
                <a:solidFill>
                  <a:schemeClr val="dk1"/>
                </a:solidFill>
              </a:rPr>
              <a:t>specifies the number of digits right of the decimal point (max 30)</a:t>
            </a:r>
            <a:endParaRPr>
              <a:solidFill>
                <a:schemeClr val="dk1"/>
              </a:solidFill>
            </a:endParaRPr>
          </a:p>
          <a:p>
            <a:pPr indent="-317500" lvl="0" marL="457200" rtl="0" algn="l">
              <a:spcBef>
                <a:spcPts val="0"/>
              </a:spcBef>
              <a:spcAft>
                <a:spcPts val="0"/>
              </a:spcAft>
              <a:buClr>
                <a:schemeClr val="dk1"/>
              </a:buClr>
              <a:buSzPts val="1400"/>
              <a:buChar char="●"/>
            </a:pPr>
            <a:r>
              <a:rPr lang="en"/>
              <a:t>Use when working with financial or accounting data, like currency values</a:t>
            </a:r>
            <a:endParaRPr>
              <a:solidFill>
                <a:schemeClr val="dk1"/>
              </a:solidFill>
            </a:endParaRPr>
          </a:p>
          <a:p>
            <a:pPr indent="0" lvl="0" marL="0" rtl="0" algn="l">
              <a:spcBef>
                <a:spcPts val="1000"/>
              </a:spcBef>
              <a:spcAft>
                <a:spcPts val="0"/>
              </a:spcAft>
              <a:buNone/>
            </a:pPr>
            <a:r>
              <a:rPr b="1" lang="en">
                <a:solidFill>
                  <a:schemeClr val="dk1"/>
                </a:solidFill>
              </a:rPr>
              <a:t>FLOAT</a:t>
            </a:r>
            <a:r>
              <a:rPr lang="en">
                <a:solidFill>
                  <a:schemeClr val="dk1"/>
                </a:solidFill>
              </a:rPr>
              <a:t>(</a:t>
            </a:r>
            <a:r>
              <a:rPr i="1" lang="en">
                <a:solidFill>
                  <a:schemeClr val="dk1"/>
                </a:solidFill>
              </a:rPr>
              <a:t>size, d</a:t>
            </a:r>
            <a:r>
              <a:rPr lang="en">
                <a:solidFill>
                  <a:schemeClr val="dk1"/>
                </a:solidFill>
              </a:rPr>
              <a:t>) – Range: -1.79E+308 to 1.79E+308</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Used where extreme numeric values are encountered, like scientific applications</a:t>
            </a:r>
            <a:endParaRPr>
              <a:solidFill>
                <a:schemeClr val="dk1"/>
              </a:solidFill>
            </a:endParaRPr>
          </a:p>
          <a:p>
            <a:pPr indent="0" lvl="0" marL="0" rtl="0" algn="l">
              <a:spcBef>
                <a:spcPts val="1000"/>
              </a:spcBef>
              <a:spcAft>
                <a:spcPts val="0"/>
              </a:spcAft>
              <a:buNone/>
            </a:pPr>
            <a:r>
              <a:rPr b="1" lang="en">
                <a:solidFill>
                  <a:schemeClr val="dk1"/>
                </a:solidFill>
              </a:rPr>
              <a:t>BOOL – </a:t>
            </a:r>
            <a:r>
              <a:rPr lang="en">
                <a:solidFill>
                  <a:schemeClr val="dk1"/>
                </a:solidFill>
              </a:rPr>
              <a:t>Zero is considered as false, nonzero values are considered as true</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Used to represent on/off, true/false, is/is not values</a:t>
            </a:r>
            <a:endParaRPr>
              <a:solidFill>
                <a:schemeClr val="dk1"/>
              </a:solidFill>
            </a:endParaRPr>
          </a:p>
        </p:txBody>
      </p:sp>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Column Data Types</a:t>
            </a:r>
            <a:r>
              <a:rPr b="1" baseline="30000" lang="en" u="sng">
                <a:solidFill>
                  <a:schemeClr val="hlink"/>
                </a:solidFill>
                <a:hlinkClick r:id="rId3"/>
              </a:rPr>
              <a:t>1</a:t>
            </a:r>
            <a:endParaRPr b="1" baseline="30000"/>
          </a:p>
        </p:txBody>
      </p:sp>
      <p:sp>
        <p:nvSpPr>
          <p:cNvPr id="154" name="Google Shape;154;p23"/>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W3Schools - MySQL Data Types</a:t>
            </a:r>
            <a:endParaRPr sz="800"/>
          </a:p>
        </p:txBody>
      </p:sp>
      <p:sp>
        <p:nvSpPr>
          <p:cNvPr id="155" name="Google Shape;155;p23"/>
          <p:cNvSpPr txBox="1"/>
          <p:nvPr/>
        </p:nvSpPr>
        <p:spPr>
          <a:xfrm>
            <a:off x="311700" y="10177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Number Types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311700" y="1479425"/>
            <a:ext cx="8520600" cy="194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DATE</a:t>
            </a:r>
            <a:r>
              <a:rPr lang="en"/>
              <a:t> – Range: '1000-01-01' to '9999-12-31'</a:t>
            </a:r>
            <a:endParaRPr/>
          </a:p>
          <a:p>
            <a:pPr indent="-317500" lvl="0" marL="457200" rtl="0" algn="l">
              <a:spcBef>
                <a:spcPts val="0"/>
              </a:spcBef>
              <a:spcAft>
                <a:spcPts val="0"/>
              </a:spcAft>
              <a:buSzPts val="1400"/>
              <a:buChar char="●"/>
            </a:pPr>
            <a:r>
              <a:rPr lang="en"/>
              <a:t>Format: YYYY-MM-DD</a:t>
            </a:r>
            <a:endParaRPr/>
          </a:p>
          <a:p>
            <a:pPr indent="0" lvl="0" marL="0" rtl="0" algn="l">
              <a:spcBef>
                <a:spcPts val="1000"/>
              </a:spcBef>
              <a:spcAft>
                <a:spcPts val="0"/>
              </a:spcAft>
              <a:buNone/>
            </a:pPr>
            <a:r>
              <a:rPr b="1" lang="en">
                <a:solidFill>
                  <a:schemeClr val="dk1"/>
                </a:solidFill>
              </a:rPr>
              <a:t>DATETIME</a:t>
            </a:r>
            <a:r>
              <a:rPr lang="en">
                <a:solidFill>
                  <a:schemeClr val="dk1"/>
                </a:solidFill>
              </a:rPr>
              <a:t>(</a:t>
            </a:r>
            <a:r>
              <a:rPr i="1" lang="en">
                <a:solidFill>
                  <a:schemeClr val="dk1"/>
                </a:solidFill>
              </a:rPr>
              <a:t>fsp</a:t>
            </a:r>
            <a:r>
              <a:rPr lang="en">
                <a:solidFill>
                  <a:schemeClr val="dk1"/>
                </a:solidFill>
              </a:rPr>
              <a:t>) – Range: 1000-01-01 00:00:00' to '9999-12-31 23:59:59'</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Format: YYYY-MM-DD hh:mm:ss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date and time combination</a:t>
            </a:r>
            <a:endParaRPr>
              <a:solidFill>
                <a:schemeClr val="dk1"/>
              </a:solidFill>
            </a:endParaRPr>
          </a:p>
          <a:p>
            <a:pPr indent="0" lvl="0" marL="0" rtl="0" algn="l">
              <a:spcBef>
                <a:spcPts val="1000"/>
              </a:spcBef>
              <a:spcAft>
                <a:spcPts val="0"/>
              </a:spcAft>
              <a:buNone/>
            </a:pPr>
            <a:r>
              <a:rPr b="1" lang="en">
                <a:solidFill>
                  <a:schemeClr val="dk1"/>
                </a:solidFill>
              </a:rPr>
              <a:t>TIME(</a:t>
            </a:r>
            <a:r>
              <a:rPr i="1" lang="en">
                <a:solidFill>
                  <a:schemeClr val="dk1"/>
                </a:solidFill>
              </a:rPr>
              <a:t>fsp)</a:t>
            </a:r>
            <a:r>
              <a:rPr b="1" lang="en">
                <a:solidFill>
                  <a:schemeClr val="dk1"/>
                </a:solidFill>
              </a:rPr>
              <a:t> – </a:t>
            </a:r>
            <a:r>
              <a:rPr lang="en">
                <a:solidFill>
                  <a:schemeClr val="dk1"/>
                </a:solidFill>
              </a:rPr>
              <a:t>Range: '-838:59:59' to '838:59:59'</a:t>
            </a:r>
            <a:endParaRPr b="1">
              <a:solidFill>
                <a:schemeClr val="dk1"/>
              </a:solidFill>
            </a:endParaRPr>
          </a:p>
          <a:p>
            <a:pPr indent="-317500" lvl="0" marL="457200" rtl="0" algn="l">
              <a:spcBef>
                <a:spcPts val="0"/>
              </a:spcBef>
              <a:spcAft>
                <a:spcPts val="1000"/>
              </a:spcAft>
              <a:buClr>
                <a:schemeClr val="dk1"/>
              </a:buClr>
              <a:buSzPts val="1400"/>
              <a:buChar char="●"/>
            </a:pPr>
            <a:r>
              <a:rPr lang="en">
                <a:solidFill>
                  <a:schemeClr val="dk1"/>
                </a:solidFill>
              </a:rPr>
              <a:t>Format: hh:mm:ss.</a:t>
            </a:r>
            <a:endParaRPr>
              <a:solidFill>
                <a:schemeClr val="dk1"/>
              </a:solidFill>
            </a:endParaRPr>
          </a:p>
        </p:txBody>
      </p:sp>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Column Data Types</a:t>
            </a:r>
            <a:r>
              <a:rPr b="1" baseline="30000" lang="en" u="sng">
                <a:solidFill>
                  <a:schemeClr val="hlink"/>
                </a:solidFill>
                <a:hlinkClick r:id="rId3"/>
              </a:rPr>
              <a:t>1</a:t>
            </a:r>
            <a:endParaRPr b="1" baseline="30000"/>
          </a:p>
        </p:txBody>
      </p:sp>
      <p:sp>
        <p:nvSpPr>
          <p:cNvPr id="162" name="Google Shape;162;p24"/>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W3Schools - MySQL Data Types</a:t>
            </a:r>
            <a:endParaRPr sz="800"/>
          </a:p>
        </p:txBody>
      </p:sp>
      <p:sp>
        <p:nvSpPr>
          <p:cNvPr id="163" name="Google Shape;163;p24"/>
          <p:cNvSpPr txBox="1"/>
          <p:nvPr/>
        </p:nvSpPr>
        <p:spPr>
          <a:xfrm>
            <a:off x="311700" y="10177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Date/Time</a:t>
            </a:r>
            <a:r>
              <a:rPr b="1" lang="en" sz="1800">
                <a:solidFill>
                  <a:schemeClr val="dk1"/>
                </a:solidFill>
              </a:rPr>
              <a:t> Types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311700" y="1152475"/>
            <a:ext cx="8520600" cy="25950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Every table should include a column that uniquely identifies each row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unique column is the </a:t>
            </a:r>
            <a:r>
              <a:rPr b="1" lang="en">
                <a:solidFill>
                  <a:schemeClr val="dk1"/>
                </a:solidFill>
              </a:rPr>
              <a:t>primary key</a:t>
            </a:r>
            <a:r>
              <a:rPr lang="en">
                <a:solidFill>
                  <a:schemeClr val="dk1"/>
                </a:solidFill>
              </a:rPr>
              <a:t> for the table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Primary key is referenced </a:t>
            </a:r>
            <a:r>
              <a:rPr i="1" lang="en">
                <a:solidFill>
                  <a:schemeClr val="dk1"/>
                </a:solidFill>
              </a:rPr>
              <a:t>(by FK*)</a:t>
            </a:r>
            <a:r>
              <a:rPr lang="en">
                <a:solidFill>
                  <a:schemeClr val="dk1"/>
                </a:solidFill>
              </a:rPr>
              <a:t> in </a:t>
            </a:r>
            <a:r>
              <a:rPr b="1" lang="en">
                <a:solidFill>
                  <a:schemeClr val="dk1"/>
                </a:solidFill>
              </a:rPr>
              <a:t>creating </a:t>
            </a:r>
            <a:r>
              <a:rPr lang="en">
                <a:solidFill>
                  <a:schemeClr val="dk1"/>
                </a:solidFill>
              </a:rPr>
              <a:t>the </a:t>
            </a:r>
            <a:r>
              <a:rPr b="1" lang="en">
                <a:solidFill>
                  <a:schemeClr val="dk1"/>
                </a:solidFill>
              </a:rPr>
              <a:t>links </a:t>
            </a:r>
            <a:r>
              <a:rPr lang="en">
                <a:solidFill>
                  <a:schemeClr val="dk1"/>
                </a:solidFill>
              </a:rPr>
              <a:t>(relationships) </a:t>
            </a:r>
            <a:r>
              <a:rPr b="1" lang="en">
                <a:solidFill>
                  <a:schemeClr val="dk1"/>
                </a:solidFill>
              </a:rPr>
              <a:t>between tables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primary key must be different in every row, there </a:t>
            </a:r>
            <a:r>
              <a:rPr b="1" lang="en">
                <a:solidFill>
                  <a:schemeClr val="dk1"/>
                </a:solidFill>
              </a:rPr>
              <a:t>cannot be duplicated values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Primary keys </a:t>
            </a:r>
            <a:r>
              <a:rPr b="1" lang="en">
                <a:solidFill>
                  <a:schemeClr val="dk1"/>
                </a:solidFill>
              </a:rPr>
              <a:t>should not change</a:t>
            </a:r>
            <a:r>
              <a:rPr lang="en">
                <a:solidFill>
                  <a:schemeClr val="dk1"/>
                </a:solidFill>
              </a:rPr>
              <a:t> their value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Primary Keys can be any column in your table, as long as they are unique</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The key can be a column of data that is unique</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The key can also be a combination of columns that when combined make a unique value</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Typically creating an “id” column as the unique identifier is easiest</a:t>
            </a:r>
            <a:endParaRPr b="1">
              <a:solidFill>
                <a:schemeClr val="dk1"/>
              </a:solidFill>
            </a:endParaRPr>
          </a:p>
        </p:txBody>
      </p:sp>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Keys - Specify Primary Keys</a:t>
            </a:r>
            <a:endParaRPr b="1"/>
          </a:p>
        </p:txBody>
      </p:sp>
      <p:graphicFrame>
        <p:nvGraphicFramePr>
          <p:cNvPr id="170" name="Google Shape;170;p25"/>
          <p:cNvGraphicFramePr/>
          <p:nvPr/>
        </p:nvGraphicFramePr>
        <p:xfrm>
          <a:off x="624988" y="4234381"/>
          <a:ext cx="3000000" cy="3000000"/>
        </p:xfrm>
        <a:graphic>
          <a:graphicData uri="http://schemas.openxmlformats.org/drawingml/2006/table">
            <a:tbl>
              <a:tblPr>
                <a:noFill/>
                <a:tableStyleId>{4859C23F-139B-4771-813F-0FE6417C7B95}</a:tableStyleId>
              </a:tblPr>
              <a:tblGrid>
                <a:gridCol w="1259525"/>
                <a:gridCol w="10334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student_number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name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n01234567</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Auston Matthews</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71" name="Google Shape;171;p25"/>
          <p:cNvSpPr txBox="1"/>
          <p:nvPr/>
        </p:nvSpPr>
        <p:spPr>
          <a:xfrm>
            <a:off x="267400" y="4263638"/>
            <a:ext cx="3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a:t>
            </a:r>
            <a:endParaRPr b="1">
              <a:solidFill>
                <a:schemeClr val="dk1"/>
              </a:solidFill>
            </a:endParaRPr>
          </a:p>
        </p:txBody>
      </p:sp>
      <p:graphicFrame>
        <p:nvGraphicFramePr>
          <p:cNvPr id="172" name="Google Shape;172;p25"/>
          <p:cNvGraphicFramePr/>
          <p:nvPr/>
        </p:nvGraphicFramePr>
        <p:xfrm>
          <a:off x="3708638" y="4234381"/>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course_code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instructor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HTTP5126</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Matthew Bebis</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73" name="Google Shape;173;p25"/>
          <p:cNvSpPr txBox="1"/>
          <p:nvPr/>
        </p:nvSpPr>
        <p:spPr>
          <a:xfrm>
            <a:off x="3350975" y="4263638"/>
            <a:ext cx="3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ii.</a:t>
            </a:r>
            <a:endParaRPr b="1">
              <a:solidFill>
                <a:schemeClr val="dk1"/>
              </a:solidFill>
            </a:endParaRPr>
          </a:p>
        </p:txBody>
      </p:sp>
      <p:graphicFrame>
        <p:nvGraphicFramePr>
          <p:cNvPr id="174" name="Google Shape;174;p25"/>
          <p:cNvGraphicFramePr/>
          <p:nvPr/>
        </p:nvGraphicFramePr>
        <p:xfrm>
          <a:off x="6747925" y="4234381"/>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bus_id</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route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508</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75" name="Google Shape;175;p25"/>
          <p:cNvSpPr txBox="1"/>
          <p:nvPr/>
        </p:nvSpPr>
        <p:spPr>
          <a:xfrm>
            <a:off x="6360751" y="4263638"/>
            <a:ext cx="387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iii.</a:t>
            </a:r>
            <a:endParaRPr b="1">
              <a:solidFill>
                <a:schemeClr val="dk1"/>
              </a:solidFill>
            </a:endParaRPr>
          </a:p>
        </p:txBody>
      </p:sp>
      <p:sp>
        <p:nvSpPr>
          <p:cNvPr id="176" name="Google Shape;176;p25"/>
          <p:cNvSpPr txBox="1"/>
          <p:nvPr/>
        </p:nvSpPr>
        <p:spPr>
          <a:xfrm>
            <a:off x="3604375" y="3691538"/>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Composite Key</a:t>
            </a:r>
            <a:endParaRPr b="1">
              <a:solidFill>
                <a:schemeClr val="dk1"/>
              </a:solidFill>
            </a:endParaRPr>
          </a:p>
        </p:txBody>
      </p:sp>
      <p:sp>
        <p:nvSpPr>
          <p:cNvPr id="177" name="Google Shape;177;p25"/>
          <p:cNvSpPr/>
          <p:nvPr/>
        </p:nvSpPr>
        <p:spPr>
          <a:xfrm rot="5400000">
            <a:off x="4082050" y="3635150"/>
            <a:ext cx="201000" cy="924600"/>
          </a:xfrm>
          <a:prstGeom prst="leftBrace">
            <a:avLst>
              <a:gd fmla="val 50000" name="adj1"/>
              <a:gd fmla="val 33331"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5"/>
          <p:cNvSpPr/>
          <p:nvPr/>
        </p:nvSpPr>
        <p:spPr>
          <a:xfrm rot="5400000">
            <a:off x="1118698" y="3585350"/>
            <a:ext cx="201000" cy="10242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5"/>
          <p:cNvSpPr txBox="1"/>
          <p:nvPr/>
        </p:nvSpPr>
        <p:spPr>
          <a:xfrm>
            <a:off x="72750" y="3672488"/>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Primary Key</a:t>
            </a:r>
            <a:endParaRPr b="1">
              <a:solidFill>
                <a:schemeClr val="dk1"/>
              </a:solidFill>
            </a:endParaRPr>
          </a:p>
        </p:txBody>
      </p:sp>
      <p:sp>
        <p:nvSpPr>
          <p:cNvPr id="180" name="Google Shape;180;p25"/>
          <p:cNvSpPr txBox="1"/>
          <p:nvPr/>
        </p:nvSpPr>
        <p:spPr>
          <a:xfrm>
            <a:off x="3138985" y="3684546"/>
            <a:ext cx="1024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(Primary)</a:t>
            </a:r>
            <a:endParaRPr/>
          </a:p>
        </p:txBody>
      </p:sp>
      <p:sp>
        <p:nvSpPr>
          <p:cNvPr id="181" name="Google Shape;181;p25"/>
          <p:cNvSpPr/>
          <p:nvPr/>
        </p:nvSpPr>
        <p:spPr>
          <a:xfrm rot="5400000">
            <a:off x="7174550" y="3652250"/>
            <a:ext cx="201000" cy="8904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5"/>
          <p:cNvSpPr txBox="1"/>
          <p:nvPr/>
        </p:nvSpPr>
        <p:spPr>
          <a:xfrm>
            <a:off x="6128600" y="3672488"/>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Primary Key</a:t>
            </a:r>
            <a:endParaRPr b="1">
              <a:solidFill>
                <a:schemeClr val="dk1"/>
              </a:solidFill>
            </a:endParaRPr>
          </a:p>
        </p:txBody>
      </p:sp>
      <p:sp>
        <p:nvSpPr>
          <p:cNvPr id="183" name="Google Shape;183;p25"/>
          <p:cNvSpPr/>
          <p:nvPr/>
        </p:nvSpPr>
        <p:spPr>
          <a:xfrm rot="5400000">
            <a:off x="5238625" y="3662150"/>
            <a:ext cx="201000" cy="870600"/>
          </a:xfrm>
          <a:prstGeom prst="leftBrace">
            <a:avLst>
              <a:gd fmla="val 50000" name="adj1"/>
              <a:gd fmla="val 68608"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5"/>
          <p:cNvSpPr/>
          <p:nvPr/>
        </p:nvSpPr>
        <p:spPr>
          <a:xfrm>
            <a:off x="4673838" y="3996950"/>
            <a:ext cx="201000" cy="201000"/>
          </a:xfrm>
          <a:prstGeom prst="mathPlus">
            <a:avLst>
              <a:gd fmla="val 9384"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5"/>
          <p:cNvSpPr txBox="1"/>
          <p:nvPr/>
        </p:nvSpPr>
        <p:spPr>
          <a:xfrm>
            <a:off x="-39573" y="-28432"/>
            <a:ext cx="3000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chemeClr val="dk1"/>
                </a:solidFill>
              </a:rPr>
              <a:t>*</a:t>
            </a:r>
            <a:r>
              <a:rPr i="1" lang="en" sz="1000">
                <a:solidFill>
                  <a:schemeClr val="dk1"/>
                </a:solidFill>
              </a:rPr>
              <a:t>FK = Foreign Key</a:t>
            </a:r>
            <a:endParaRPr i="1" sz="1000">
              <a:solidFill>
                <a:schemeClr val="dk1"/>
              </a:solidFill>
            </a:endParaRPr>
          </a:p>
          <a:p>
            <a:pPr indent="0" lvl="0" marL="0" rtl="0" algn="l">
              <a:lnSpc>
                <a:spcPct val="115000"/>
              </a:lnSpc>
              <a:spcBef>
                <a:spcPts val="0"/>
              </a:spcBef>
              <a:spcAft>
                <a:spcPts val="0"/>
              </a:spcAft>
              <a:buNone/>
            </a:pPr>
            <a:r>
              <a:rPr i="1" lang="en" sz="1000">
                <a:solidFill>
                  <a:schemeClr val="dk1"/>
                </a:solidFill>
              </a:rPr>
              <a:t>PK = Primary Key</a:t>
            </a:r>
            <a:endParaRPr i="1"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idx="1" type="body"/>
          </p:nvPr>
        </p:nvSpPr>
        <p:spPr>
          <a:xfrm>
            <a:off x="311700" y="1152475"/>
            <a:ext cx="8520600" cy="1851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b="1" lang="en">
                <a:solidFill>
                  <a:schemeClr val="dk1"/>
                </a:solidFill>
              </a:rPr>
              <a:t>Foreign Key:</a:t>
            </a:r>
            <a:r>
              <a:rPr lang="en">
                <a:solidFill>
                  <a:schemeClr val="dk1"/>
                </a:solidFill>
              </a:rPr>
              <a:t> a column(s) in one table </a:t>
            </a:r>
            <a:r>
              <a:rPr b="1" lang="en">
                <a:solidFill>
                  <a:schemeClr val="dk1"/>
                </a:solidFill>
              </a:rPr>
              <a:t>that refers to the Primary Key</a:t>
            </a:r>
            <a:r>
              <a:rPr lang="en">
                <a:solidFill>
                  <a:schemeClr val="dk1"/>
                </a:solidFill>
              </a:rPr>
              <a:t> in another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Foreign Key</a:t>
            </a:r>
            <a:r>
              <a:rPr lang="en">
                <a:solidFill>
                  <a:schemeClr val="dk1"/>
                </a:solidFill>
              </a:rPr>
              <a:t>s can reference any type of primary key from other tables</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Unique Data PK*</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Composite PK*</a:t>
            </a:r>
            <a:endParaRPr>
              <a:solidFill>
                <a:schemeClr val="dk1"/>
              </a:solidFill>
            </a:endParaRPr>
          </a:p>
          <a:p>
            <a:pPr indent="-317500" lvl="1" marL="914400" rtl="0" algn="l">
              <a:spcBef>
                <a:spcPts val="0"/>
              </a:spcBef>
              <a:spcAft>
                <a:spcPts val="0"/>
              </a:spcAft>
              <a:buClr>
                <a:schemeClr val="dk1"/>
              </a:buClr>
              <a:buSzPts val="1400"/>
              <a:buAutoNum type="romanLcPeriod"/>
            </a:pPr>
            <a:r>
              <a:rPr lang="en">
                <a:solidFill>
                  <a:schemeClr val="dk1"/>
                </a:solidFill>
              </a:rPr>
              <a:t>id PK*</a:t>
            </a:r>
            <a:endParaRPr>
              <a:solidFill>
                <a:schemeClr val="dk1"/>
              </a:solidFill>
            </a:endParaRPr>
          </a:p>
        </p:txBody>
      </p:sp>
      <p:sp>
        <p:nvSpPr>
          <p:cNvPr id="191" name="Google Shape;191;p26"/>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3"/>
              </a:rPr>
              <a:t>What are Foreign Keys?</a:t>
            </a:r>
            <a:endParaRPr sz="800"/>
          </a:p>
        </p:txBody>
      </p:sp>
      <p:sp>
        <p:nvSpPr>
          <p:cNvPr id="192" name="Google Shape;19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Keys - Specify Foreign Keys</a:t>
            </a:r>
            <a:r>
              <a:rPr b="1" baseline="30000" lang="en" u="sng">
                <a:solidFill>
                  <a:schemeClr val="hlink"/>
                </a:solidFill>
                <a:hlinkClick r:id="rId4"/>
              </a:rPr>
              <a:t>1</a:t>
            </a:r>
            <a:endParaRPr b="1" baseline="30000"/>
          </a:p>
        </p:txBody>
      </p:sp>
      <p:graphicFrame>
        <p:nvGraphicFramePr>
          <p:cNvPr id="193" name="Google Shape;193;p26"/>
          <p:cNvGraphicFramePr/>
          <p:nvPr/>
        </p:nvGraphicFramePr>
        <p:xfrm>
          <a:off x="624988" y="3413556"/>
          <a:ext cx="3000000" cy="3000000"/>
        </p:xfrm>
        <a:graphic>
          <a:graphicData uri="http://schemas.openxmlformats.org/drawingml/2006/table">
            <a:tbl>
              <a:tblPr>
                <a:noFill/>
                <a:tableStyleId>{4859C23F-139B-4771-813F-0FE6417C7B95}</a:tableStyleId>
              </a:tblPr>
              <a:tblGrid>
                <a:gridCol w="1259525"/>
                <a:gridCol w="10334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student_number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name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n01234567</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Auston Matthews</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94" name="Google Shape;194;p26"/>
          <p:cNvSpPr txBox="1"/>
          <p:nvPr/>
        </p:nvSpPr>
        <p:spPr>
          <a:xfrm>
            <a:off x="267400" y="3442813"/>
            <a:ext cx="3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a:t>
            </a:r>
            <a:endParaRPr b="1">
              <a:solidFill>
                <a:schemeClr val="dk1"/>
              </a:solidFill>
            </a:endParaRPr>
          </a:p>
        </p:txBody>
      </p:sp>
      <p:graphicFrame>
        <p:nvGraphicFramePr>
          <p:cNvPr id="195" name="Google Shape;195;p26"/>
          <p:cNvGraphicFramePr/>
          <p:nvPr/>
        </p:nvGraphicFramePr>
        <p:xfrm>
          <a:off x="3708638" y="3413556"/>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course_code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instructor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HTTP5126</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Matthew Bebis</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96" name="Google Shape;196;p26"/>
          <p:cNvSpPr txBox="1"/>
          <p:nvPr/>
        </p:nvSpPr>
        <p:spPr>
          <a:xfrm>
            <a:off x="3350975" y="3442813"/>
            <a:ext cx="357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ii.</a:t>
            </a:r>
            <a:endParaRPr b="1">
              <a:solidFill>
                <a:schemeClr val="dk1"/>
              </a:solidFill>
            </a:endParaRPr>
          </a:p>
        </p:txBody>
      </p:sp>
      <p:graphicFrame>
        <p:nvGraphicFramePr>
          <p:cNvPr id="197" name="Google Shape;197;p26"/>
          <p:cNvGraphicFramePr/>
          <p:nvPr/>
        </p:nvGraphicFramePr>
        <p:xfrm>
          <a:off x="6747925" y="3413556"/>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bus_id</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route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508</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98" name="Google Shape;198;p26"/>
          <p:cNvSpPr txBox="1"/>
          <p:nvPr/>
        </p:nvSpPr>
        <p:spPr>
          <a:xfrm>
            <a:off x="6360751" y="3442813"/>
            <a:ext cx="387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iii.</a:t>
            </a:r>
            <a:endParaRPr b="1">
              <a:solidFill>
                <a:schemeClr val="dk1"/>
              </a:solidFill>
            </a:endParaRPr>
          </a:p>
        </p:txBody>
      </p:sp>
      <p:sp>
        <p:nvSpPr>
          <p:cNvPr id="199" name="Google Shape;199;p26"/>
          <p:cNvSpPr txBox="1"/>
          <p:nvPr/>
        </p:nvSpPr>
        <p:spPr>
          <a:xfrm>
            <a:off x="3604375" y="2870713"/>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Composite Key</a:t>
            </a:r>
            <a:endParaRPr b="1">
              <a:solidFill>
                <a:schemeClr val="dk1"/>
              </a:solidFill>
            </a:endParaRPr>
          </a:p>
        </p:txBody>
      </p:sp>
      <p:sp>
        <p:nvSpPr>
          <p:cNvPr id="200" name="Google Shape;200;p26"/>
          <p:cNvSpPr/>
          <p:nvPr/>
        </p:nvSpPr>
        <p:spPr>
          <a:xfrm rot="5400000">
            <a:off x="4082050" y="2814325"/>
            <a:ext cx="201000" cy="924600"/>
          </a:xfrm>
          <a:prstGeom prst="leftBrace">
            <a:avLst>
              <a:gd fmla="val 50000" name="adj1"/>
              <a:gd fmla="val 33331"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rot="5400000">
            <a:off x="1118698" y="2764525"/>
            <a:ext cx="201000" cy="10242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txBox="1"/>
          <p:nvPr/>
        </p:nvSpPr>
        <p:spPr>
          <a:xfrm>
            <a:off x="72750" y="2851663"/>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PK</a:t>
            </a:r>
            <a:endParaRPr b="1">
              <a:solidFill>
                <a:schemeClr val="dk1"/>
              </a:solidFill>
            </a:endParaRPr>
          </a:p>
        </p:txBody>
      </p:sp>
      <p:sp>
        <p:nvSpPr>
          <p:cNvPr id="203" name="Google Shape;203;p26"/>
          <p:cNvSpPr txBox="1"/>
          <p:nvPr/>
        </p:nvSpPr>
        <p:spPr>
          <a:xfrm>
            <a:off x="3138985" y="2863721"/>
            <a:ext cx="1024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(Primary)</a:t>
            </a:r>
            <a:endParaRPr/>
          </a:p>
        </p:txBody>
      </p:sp>
      <p:sp>
        <p:nvSpPr>
          <p:cNvPr id="204" name="Google Shape;204;p26"/>
          <p:cNvSpPr/>
          <p:nvPr/>
        </p:nvSpPr>
        <p:spPr>
          <a:xfrm rot="5400000">
            <a:off x="7174550" y="2831425"/>
            <a:ext cx="201000" cy="8904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txBox="1"/>
          <p:nvPr/>
        </p:nvSpPr>
        <p:spPr>
          <a:xfrm>
            <a:off x="6128600" y="2851663"/>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PK</a:t>
            </a:r>
            <a:endParaRPr b="1">
              <a:solidFill>
                <a:schemeClr val="dk1"/>
              </a:solidFill>
            </a:endParaRPr>
          </a:p>
        </p:txBody>
      </p:sp>
      <p:sp>
        <p:nvSpPr>
          <p:cNvPr id="206" name="Google Shape;206;p26"/>
          <p:cNvSpPr/>
          <p:nvPr/>
        </p:nvSpPr>
        <p:spPr>
          <a:xfrm rot="5400000">
            <a:off x="5238625" y="2841325"/>
            <a:ext cx="201000" cy="870600"/>
          </a:xfrm>
          <a:prstGeom prst="leftBrace">
            <a:avLst>
              <a:gd fmla="val 50000" name="adj1"/>
              <a:gd fmla="val 68608"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6"/>
          <p:cNvSpPr/>
          <p:nvPr/>
        </p:nvSpPr>
        <p:spPr>
          <a:xfrm>
            <a:off x="4673838" y="3176125"/>
            <a:ext cx="201000" cy="201000"/>
          </a:xfrm>
          <a:prstGeom prst="mathPlus">
            <a:avLst>
              <a:gd fmla="val 9384"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08" name="Google Shape;208;p26"/>
          <p:cNvGraphicFramePr/>
          <p:nvPr/>
        </p:nvGraphicFramePr>
        <p:xfrm>
          <a:off x="624988" y="4404906"/>
          <a:ext cx="3000000" cy="3000000"/>
        </p:xfrm>
        <a:graphic>
          <a:graphicData uri="http://schemas.openxmlformats.org/drawingml/2006/table">
            <a:tbl>
              <a:tblPr>
                <a:noFill/>
                <a:tableStyleId>{4859C23F-139B-4771-813F-0FE6417C7B95}</a:tableStyleId>
              </a:tblPr>
              <a:tblGrid>
                <a:gridCol w="1259525"/>
                <a:gridCol w="10334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student_number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address</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n01234567</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40 Bay St.</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209" name="Google Shape;209;p26"/>
          <p:cNvSpPr/>
          <p:nvPr/>
        </p:nvSpPr>
        <p:spPr>
          <a:xfrm rot="5400000">
            <a:off x="1118698" y="3755875"/>
            <a:ext cx="201000" cy="10242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6"/>
          <p:cNvSpPr txBox="1"/>
          <p:nvPr/>
        </p:nvSpPr>
        <p:spPr>
          <a:xfrm>
            <a:off x="72750" y="3843013"/>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Foreign</a:t>
            </a:r>
            <a:r>
              <a:rPr b="1" lang="en">
                <a:solidFill>
                  <a:schemeClr val="dk1"/>
                </a:solidFill>
              </a:rPr>
              <a:t> Key</a:t>
            </a:r>
            <a:endParaRPr b="1">
              <a:solidFill>
                <a:schemeClr val="dk1"/>
              </a:solidFill>
            </a:endParaRPr>
          </a:p>
        </p:txBody>
      </p:sp>
      <p:graphicFrame>
        <p:nvGraphicFramePr>
          <p:cNvPr id="211" name="Google Shape;211;p26"/>
          <p:cNvGraphicFramePr/>
          <p:nvPr/>
        </p:nvGraphicFramePr>
        <p:xfrm>
          <a:off x="3708638" y="4403031"/>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course_code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instructor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HTTP5126</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Matthew Bebis</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212" name="Google Shape;212;p26"/>
          <p:cNvSpPr txBox="1"/>
          <p:nvPr/>
        </p:nvSpPr>
        <p:spPr>
          <a:xfrm>
            <a:off x="3604375" y="3860188"/>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Composite Key</a:t>
            </a:r>
            <a:endParaRPr b="1">
              <a:solidFill>
                <a:schemeClr val="dk1"/>
              </a:solidFill>
            </a:endParaRPr>
          </a:p>
        </p:txBody>
      </p:sp>
      <p:sp>
        <p:nvSpPr>
          <p:cNvPr id="213" name="Google Shape;213;p26"/>
          <p:cNvSpPr/>
          <p:nvPr/>
        </p:nvSpPr>
        <p:spPr>
          <a:xfrm rot="5400000">
            <a:off x="4082050" y="3803800"/>
            <a:ext cx="201000" cy="924600"/>
          </a:xfrm>
          <a:prstGeom prst="leftBrace">
            <a:avLst>
              <a:gd fmla="val 50000" name="adj1"/>
              <a:gd fmla="val 33331"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6"/>
          <p:cNvSpPr txBox="1"/>
          <p:nvPr/>
        </p:nvSpPr>
        <p:spPr>
          <a:xfrm>
            <a:off x="3138985" y="3853196"/>
            <a:ext cx="1024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rPr>
              <a:t>(Foreign)</a:t>
            </a:r>
            <a:endParaRPr/>
          </a:p>
        </p:txBody>
      </p:sp>
      <p:sp>
        <p:nvSpPr>
          <p:cNvPr id="215" name="Google Shape;215;p26"/>
          <p:cNvSpPr/>
          <p:nvPr/>
        </p:nvSpPr>
        <p:spPr>
          <a:xfrm rot="5400000">
            <a:off x="5238625" y="3830800"/>
            <a:ext cx="201000" cy="870600"/>
          </a:xfrm>
          <a:prstGeom prst="leftBrace">
            <a:avLst>
              <a:gd fmla="val 50000" name="adj1"/>
              <a:gd fmla="val 68608"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6"/>
          <p:cNvSpPr/>
          <p:nvPr/>
        </p:nvSpPr>
        <p:spPr>
          <a:xfrm>
            <a:off x="4673838" y="4165600"/>
            <a:ext cx="201000" cy="201000"/>
          </a:xfrm>
          <a:prstGeom prst="mathPlus">
            <a:avLst>
              <a:gd fmla="val 9384"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217" name="Google Shape;217;p26"/>
          <p:cNvGraphicFramePr/>
          <p:nvPr/>
        </p:nvGraphicFramePr>
        <p:xfrm>
          <a:off x="6747925" y="4404906"/>
          <a:ext cx="3000000" cy="3000000"/>
        </p:xfrm>
        <a:graphic>
          <a:graphicData uri="http://schemas.openxmlformats.org/drawingml/2006/table">
            <a:tbl>
              <a:tblPr>
                <a:noFill/>
                <a:tableStyleId>{4859C23F-139B-4771-813F-0FE6417C7B95}</a:tableStyleId>
              </a:tblPr>
              <a:tblGrid>
                <a:gridCol w="1078175"/>
                <a:gridCol w="1006200"/>
              </a:tblGrid>
              <a:tr h="1656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bus_id</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driver</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000">
                          <a:solidFill>
                            <a:schemeClr val="dk1"/>
                          </a:solidFill>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chemeClr val="dk1"/>
                          </a:solidFill>
                        </a:rPr>
                        <a:t>Sean Doyle</a:t>
                      </a:r>
                      <a:endParaRPr sz="10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218" name="Google Shape;218;p26"/>
          <p:cNvSpPr/>
          <p:nvPr/>
        </p:nvSpPr>
        <p:spPr>
          <a:xfrm rot="5400000">
            <a:off x="7174550" y="3822775"/>
            <a:ext cx="201000" cy="8904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6"/>
          <p:cNvSpPr txBox="1"/>
          <p:nvPr/>
        </p:nvSpPr>
        <p:spPr>
          <a:xfrm>
            <a:off x="6128600" y="3843013"/>
            <a:ext cx="2292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F</a:t>
            </a:r>
            <a:r>
              <a:rPr b="1" lang="en">
                <a:solidFill>
                  <a:schemeClr val="dk1"/>
                </a:solidFill>
              </a:rPr>
              <a:t>K</a:t>
            </a:r>
            <a:endParaRPr b="1">
              <a:solidFill>
                <a:schemeClr val="dk1"/>
              </a:solidFill>
            </a:endParaRPr>
          </a:p>
        </p:txBody>
      </p:sp>
      <p:sp>
        <p:nvSpPr>
          <p:cNvPr id="220" name="Google Shape;220;p26"/>
          <p:cNvSpPr txBox="1"/>
          <p:nvPr/>
        </p:nvSpPr>
        <p:spPr>
          <a:xfrm>
            <a:off x="-39573" y="-28432"/>
            <a:ext cx="3000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chemeClr val="dk1"/>
                </a:solidFill>
              </a:rPr>
              <a:t>*FK = Foreign Key</a:t>
            </a:r>
            <a:endParaRPr i="1" sz="1000">
              <a:solidFill>
                <a:schemeClr val="dk1"/>
              </a:solidFill>
            </a:endParaRPr>
          </a:p>
          <a:p>
            <a:pPr indent="0" lvl="0" marL="0" rtl="0" algn="l">
              <a:lnSpc>
                <a:spcPct val="115000"/>
              </a:lnSpc>
              <a:spcBef>
                <a:spcPts val="0"/>
              </a:spcBef>
              <a:spcAft>
                <a:spcPts val="0"/>
              </a:spcAft>
              <a:buNone/>
            </a:pPr>
            <a:r>
              <a:rPr i="1" lang="en" sz="1000">
                <a:solidFill>
                  <a:schemeClr val="dk1"/>
                </a:solidFill>
              </a:rPr>
              <a:t>PK = Primary Key</a:t>
            </a:r>
            <a:endParaRPr i="1"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 type="body"/>
          </p:nvPr>
        </p:nvSpPr>
        <p:spPr>
          <a:xfrm>
            <a:off x="311700" y="1152475"/>
            <a:ext cx="8520600" cy="18564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Purpose of foreign keys is to create a relationship between two tables that: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Maintain Consistency</a:t>
            </a:r>
            <a:endParaRPr>
              <a:solidFill>
                <a:schemeClr val="dk1"/>
              </a:solidFill>
            </a:endParaRPr>
          </a:p>
          <a:p>
            <a:pPr indent="-304800" lvl="2" marL="1371600" marR="0" rtl="0" algn="l">
              <a:lnSpc>
                <a:spcPct val="115000"/>
              </a:lnSpc>
              <a:spcBef>
                <a:spcPts val="0"/>
              </a:spcBef>
              <a:spcAft>
                <a:spcPts val="0"/>
              </a:spcAft>
              <a:buClr>
                <a:schemeClr val="dk1"/>
              </a:buClr>
              <a:buSzPts val="1200"/>
              <a:buChar char="■"/>
            </a:pPr>
            <a:r>
              <a:rPr lang="en" sz="1200">
                <a:solidFill>
                  <a:schemeClr val="dk1"/>
                </a:solidFill>
              </a:rPr>
              <a:t>Ensure values in one table correspond to valid rows in another table, preventing data inconsistencies</a:t>
            </a:r>
            <a:endParaRPr sz="1200">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Can Prevent Invalid Data</a:t>
            </a:r>
            <a:endParaRPr>
              <a:solidFill>
                <a:schemeClr val="dk1"/>
              </a:solidFill>
            </a:endParaRPr>
          </a:p>
          <a:p>
            <a:pPr indent="-304800" lvl="2" marL="1371600" marR="0" rtl="0" algn="l">
              <a:lnSpc>
                <a:spcPct val="115000"/>
              </a:lnSpc>
              <a:spcBef>
                <a:spcPts val="0"/>
              </a:spcBef>
              <a:spcAft>
                <a:spcPts val="0"/>
              </a:spcAft>
              <a:buClr>
                <a:schemeClr val="dk1"/>
              </a:buClr>
              <a:buSzPts val="1200"/>
              <a:buChar char="■"/>
            </a:pPr>
            <a:r>
              <a:rPr lang="en" sz="1200">
                <a:solidFill>
                  <a:schemeClr val="dk1"/>
                </a:solidFill>
              </a:rPr>
              <a:t>Blocks attempts at adding data with foreign key that does not have matching primary key</a:t>
            </a:r>
            <a:endParaRPr sz="12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Enable Cascading Actions</a:t>
            </a:r>
            <a:endParaRPr>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Changes in the parent table automatically apply to the related rows in the child table</a:t>
            </a:r>
            <a:endParaRPr>
              <a:solidFill>
                <a:schemeClr val="dk1"/>
              </a:solidFill>
            </a:endParaRPr>
          </a:p>
        </p:txBody>
      </p:sp>
      <p:sp>
        <p:nvSpPr>
          <p:cNvPr id="226" name="Google Shape;226;p27"/>
          <p:cNvSpPr txBox="1"/>
          <p:nvPr/>
        </p:nvSpPr>
        <p:spPr>
          <a:xfrm>
            <a:off x="311700" y="3377300"/>
            <a:ext cx="852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Relationships will fall into 1 of 3 categories*</a:t>
            </a:r>
            <a:endParaRPr>
              <a:solidFill>
                <a:schemeClr val="dk1"/>
              </a:solidFill>
            </a:endParaRPr>
          </a:p>
        </p:txBody>
      </p:sp>
      <p:sp>
        <p:nvSpPr>
          <p:cNvPr id="227" name="Google Shape;227;p27"/>
          <p:cNvSpPr txBox="1"/>
          <p:nvPr/>
        </p:nvSpPr>
        <p:spPr>
          <a:xfrm>
            <a:off x="717300" y="3839000"/>
            <a:ext cx="7709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1"/>
                </a:solidFill>
              </a:rPr>
              <a:t>one-to-one relationship</a:t>
            </a:r>
            <a:endParaRPr>
              <a:solidFill>
                <a:schemeClr val="dk1"/>
              </a:solidFill>
            </a:endParaRPr>
          </a:p>
        </p:txBody>
      </p:sp>
      <p:sp>
        <p:nvSpPr>
          <p:cNvPr id="228" name="Google Shape;228;p27"/>
          <p:cNvSpPr txBox="1"/>
          <p:nvPr/>
        </p:nvSpPr>
        <p:spPr>
          <a:xfrm>
            <a:off x="717300" y="3839000"/>
            <a:ext cx="77094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chemeClr val="dk1"/>
                </a:solidFill>
              </a:rPr>
              <a:t>one-to-many relationship</a:t>
            </a:r>
            <a:endParaRPr>
              <a:solidFill>
                <a:schemeClr val="dk1"/>
              </a:solidFill>
            </a:endParaRPr>
          </a:p>
        </p:txBody>
      </p:sp>
      <p:sp>
        <p:nvSpPr>
          <p:cNvPr id="229" name="Google Shape;229;p27"/>
          <p:cNvSpPr txBox="1"/>
          <p:nvPr/>
        </p:nvSpPr>
        <p:spPr>
          <a:xfrm>
            <a:off x="717300" y="3839000"/>
            <a:ext cx="77094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
                <a:solidFill>
                  <a:schemeClr val="dk1"/>
                </a:solidFill>
              </a:rPr>
              <a:t>many-to-many relationship</a:t>
            </a:r>
            <a:endParaRPr>
              <a:solidFill>
                <a:schemeClr val="dk1"/>
              </a:solidFill>
            </a:endParaRPr>
          </a:p>
        </p:txBody>
      </p:sp>
      <p:cxnSp>
        <p:nvCxnSpPr>
          <p:cNvPr id="230" name="Google Shape;230;p27"/>
          <p:cNvCxnSpPr/>
          <p:nvPr/>
        </p:nvCxnSpPr>
        <p:spPr>
          <a:xfrm>
            <a:off x="3121688" y="3828350"/>
            <a:ext cx="0" cy="421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7"/>
          <p:cNvCxnSpPr/>
          <p:nvPr/>
        </p:nvCxnSpPr>
        <p:spPr>
          <a:xfrm>
            <a:off x="5928613" y="3828350"/>
            <a:ext cx="0" cy="42150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Keys - Specify Foreign Keys</a:t>
            </a:r>
            <a:endParaRPr b="1"/>
          </a:p>
        </p:txBody>
      </p:sp>
      <p:sp>
        <p:nvSpPr>
          <p:cNvPr id="233" name="Google Shape;233;p27"/>
          <p:cNvSpPr txBox="1"/>
          <p:nvPr/>
        </p:nvSpPr>
        <p:spPr>
          <a:xfrm>
            <a:off x="-39573" y="-28432"/>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chemeClr val="dk1"/>
                </a:solidFill>
              </a:rPr>
              <a:t>*Week 7</a:t>
            </a:r>
            <a:endParaRPr i="1"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nvSpPr>
        <p:spPr>
          <a:xfrm>
            <a:off x="6130613" y="3201102"/>
            <a:ext cx="237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solidFill>
                  <a:schemeClr val="dk1"/>
                </a:solidFill>
              </a:rPr>
              <a:t>director</a:t>
            </a:r>
            <a:endParaRPr i="1" sz="1600">
              <a:solidFill>
                <a:schemeClr val="dk1"/>
              </a:solidFill>
            </a:endParaRPr>
          </a:p>
        </p:txBody>
      </p:sp>
      <p:sp>
        <p:nvSpPr>
          <p:cNvPr id="239" name="Google Shape;239;p28"/>
          <p:cNvSpPr txBox="1"/>
          <p:nvPr>
            <p:ph idx="1" type="body"/>
          </p:nvPr>
        </p:nvSpPr>
        <p:spPr>
          <a:xfrm>
            <a:off x="311700" y="1017725"/>
            <a:ext cx="8520600" cy="178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b="1" lang="en">
                <a:solidFill>
                  <a:schemeClr val="dk1"/>
                </a:solidFill>
              </a:rPr>
              <a:t>Primary </a:t>
            </a:r>
            <a:r>
              <a:rPr b="1" lang="en">
                <a:solidFill>
                  <a:schemeClr val="dk1"/>
                </a:solidFill>
              </a:rPr>
              <a:t>Key</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Should follow all column naming conventions (Week 2) </a:t>
            </a:r>
            <a:r>
              <a:rPr i="1" lang="en">
                <a:solidFill>
                  <a:schemeClr val="dk1"/>
                </a:solidFill>
              </a:rPr>
              <a:t>AND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Should be named: table it is in, followed by </a:t>
            </a:r>
            <a:r>
              <a:rPr i="1" lang="en">
                <a:solidFill>
                  <a:schemeClr val="dk1"/>
                </a:solidFill>
              </a:rPr>
              <a:t>_id</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Foreign Key</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Should follow all column naming conventions </a:t>
            </a:r>
            <a:r>
              <a:rPr lang="en">
                <a:solidFill>
                  <a:schemeClr val="dk1"/>
                </a:solidFill>
              </a:rPr>
              <a:t>(Week 2) </a:t>
            </a:r>
            <a:r>
              <a:rPr i="1" lang="en">
                <a:solidFill>
                  <a:schemeClr val="dk1"/>
                </a:solidFill>
              </a:rPr>
              <a:t>AND</a:t>
            </a:r>
            <a:endParaRPr i="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Should be named: table it is </a:t>
            </a:r>
            <a:r>
              <a:rPr lang="en">
                <a:solidFill>
                  <a:schemeClr val="dk1"/>
                </a:solidFill>
              </a:rPr>
              <a:t>referring</a:t>
            </a:r>
            <a:r>
              <a:rPr lang="en">
                <a:solidFill>
                  <a:schemeClr val="dk1"/>
                </a:solidFill>
              </a:rPr>
              <a:t> to, followed by </a:t>
            </a:r>
            <a:r>
              <a:rPr i="1" lang="en">
                <a:solidFill>
                  <a:schemeClr val="dk1"/>
                </a:solidFill>
              </a:rPr>
              <a:t>_id</a:t>
            </a:r>
            <a:endParaRPr i="1">
              <a:solidFill>
                <a:schemeClr val="dk1"/>
              </a:solidFill>
            </a:endParaRPr>
          </a:p>
        </p:txBody>
      </p:sp>
      <p:sp>
        <p:nvSpPr>
          <p:cNvPr id="240" name="Google Shape;2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Keys - Naming Conventions</a:t>
            </a:r>
            <a:endParaRPr b="1"/>
          </a:p>
        </p:txBody>
      </p:sp>
      <p:graphicFrame>
        <p:nvGraphicFramePr>
          <p:cNvPr id="241" name="Google Shape;241;p28"/>
          <p:cNvGraphicFramePr/>
          <p:nvPr/>
        </p:nvGraphicFramePr>
        <p:xfrm>
          <a:off x="593763" y="3571213"/>
          <a:ext cx="3000000" cy="3000000"/>
        </p:xfrm>
        <a:graphic>
          <a:graphicData uri="http://schemas.openxmlformats.org/drawingml/2006/table">
            <a:tbl>
              <a:tblPr>
                <a:noFill/>
                <a:tableStyleId>{4859C23F-139B-4771-813F-0FE6417C7B95}</a:tableStyleId>
              </a:tblPr>
              <a:tblGrid>
                <a:gridCol w="1095475"/>
                <a:gridCol w="2491500"/>
                <a:gridCol w="1217125"/>
              </a:tblGrid>
              <a:tr h="2000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m</a:t>
                      </a:r>
                      <a:r>
                        <a:rPr b="1" lang="en" sz="1000">
                          <a:latin typeface="Verdana"/>
                          <a:ea typeface="Verdana"/>
                          <a:cs typeface="Verdana"/>
                          <a:sym typeface="Verdana"/>
                        </a:rPr>
                        <a:t>ovie_id (PK)</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title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d</a:t>
                      </a:r>
                      <a:r>
                        <a:rPr b="1" lang="en" sz="1000">
                          <a:latin typeface="Verdana"/>
                          <a:ea typeface="Verdana"/>
                          <a:cs typeface="Verdana"/>
                          <a:sym typeface="Verdana"/>
                        </a:rPr>
                        <a:t>irector_id (FK)</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The Banshees of Inisherin</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2</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The Truman Show</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2</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3</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Eternal Sunshine of the Spotless Mind</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3</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4</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The Dark Knight</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4</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r>
            </a:tbl>
          </a:graphicData>
        </a:graphic>
      </p:graphicFrame>
      <p:graphicFrame>
        <p:nvGraphicFramePr>
          <p:cNvPr id="242" name="Google Shape;242;p28"/>
          <p:cNvGraphicFramePr/>
          <p:nvPr/>
        </p:nvGraphicFramePr>
        <p:xfrm>
          <a:off x="6090888" y="3571213"/>
          <a:ext cx="3000000" cy="3000000"/>
        </p:xfrm>
        <a:graphic>
          <a:graphicData uri="http://schemas.openxmlformats.org/drawingml/2006/table">
            <a:tbl>
              <a:tblPr>
                <a:noFill/>
                <a:tableStyleId>{4859C23F-139B-4771-813F-0FE6417C7B95}</a:tableStyleId>
              </a:tblPr>
              <a:tblGrid>
                <a:gridCol w="1240150"/>
                <a:gridCol w="1219200"/>
              </a:tblGrid>
              <a:tr h="200025">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d</a:t>
                      </a:r>
                      <a:r>
                        <a:rPr b="1" lang="en" sz="1000">
                          <a:latin typeface="Verdana"/>
                          <a:ea typeface="Verdana"/>
                          <a:cs typeface="Verdana"/>
                          <a:sym typeface="Verdana"/>
                        </a:rPr>
                        <a:t>irector_id </a:t>
                      </a:r>
                      <a:r>
                        <a:rPr b="1" lang="en" sz="1000">
                          <a:solidFill>
                            <a:schemeClr val="dk1"/>
                          </a:solidFill>
                          <a:latin typeface="Verdana"/>
                          <a:ea typeface="Verdana"/>
                          <a:cs typeface="Verdana"/>
                          <a:sym typeface="Verdana"/>
                        </a:rPr>
                        <a:t>(PK)</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000">
                          <a:latin typeface="Verdana"/>
                          <a:ea typeface="Verdana"/>
                          <a:cs typeface="Verdana"/>
                          <a:sym typeface="Verdana"/>
                        </a:rPr>
                        <a:t>name</a:t>
                      </a:r>
                      <a:endParaRPr b="1"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1</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Martin McDonagh</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2</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Peter Weir</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3</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Michel Gondry</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r h="200025">
                <a:tc>
                  <a:txBody>
                    <a:bodyPr/>
                    <a:lstStyle/>
                    <a:p>
                      <a:pPr indent="0" lvl="0" marL="0" rtl="0" algn="r">
                        <a:lnSpc>
                          <a:spcPct val="115000"/>
                        </a:lnSpc>
                        <a:spcBef>
                          <a:spcPts val="0"/>
                        </a:spcBef>
                        <a:spcAft>
                          <a:spcPts val="0"/>
                        </a:spcAft>
                        <a:buNone/>
                      </a:pPr>
                      <a:r>
                        <a:rPr lang="en" sz="1000">
                          <a:latin typeface="Verdana"/>
                          <a:ea typeface="Verdana"/>
                          <a:cs typeface="Verdana"/>
                          <a:sym typeface="Verdana"/>
                        </a:rPr>
                        <a:t>4</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lang="en" sz="1000">
                          <a:latin typeface="Verdana"/>
                          <a:ea typeface="Verdana"/>
                          <a:cs typeface="Verdana"/>
                          <a:sym typeface="Verdana"/>
                        </a:rPr>
                        <a:t>Christopher Nolan</a:t>
                      </a:r>
                      <a:endParaRPr sz="10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5F5F5"/>
                    </a:solidFill>
                  </a:tcPr>
                </a:tc>
              </a:tr>
            </a:tbl>
          </a:graphicData>
        </a:graphic>
      </p:graphicFrame>
      <p:sp>
        <p:nvSpPr>
          <p:cNvPr id="243" name="Google Shape;243;p28"/>
          <p:cNvSpPr txBox="1"/>
          <p:nvPr/>
        </p:nvSpPr>
        <p:spPr>
          <a:xfrm>
            <a:off x="675513" y="2830161"/>
            <a:ext cx="938100" cy="5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Primary Key</a:t>
            </a:r>
            <a:endParaRPr b="1">
              <a:solidFill>
                <a:srgbClr val="000000"/>
              </a:solidFill>
            </a:endParaRPr>
          </a:p>
        </p:txBody>
      </p:sp>
      <p:sp>
        <p:nvSpPr>
          <p:cNvPr id="244" name="Google Shape;244;p28"/>
          <p:cNvSpPr txBox="1"/>
          <p:nvPr/>
        </p:nvSpPr>
        <p:spPr>
          <a:xfrm>
            <a:off x="4228023" y="2830161"/>
            <a:ext cx="1125300" cy="5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Foreign Key</a:t>
            </a:r>
            <a:endParaRPr b="1">
              <a:solidFill>
                <a:srgbClr val="000000"/>
              </a:solidFill>
            </a:endParaRPr>
          </a:p>
        </p:txBody>
      </p:sp>
      <p:sp>
        <p:nvSpPr>
          <p:cNvPr id="245" name="Google Shape;245;p28"/>
          <p:cNvSpPr txBox="1"/>
          <p:nvPr/>
        </p:nvSpPr>
        <p:spPr>
          <a:xfrm>
            <a:off x="6230736" y="2830161"/>
            <a:ext cx="938100" cy="5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Primary Key</a:t>
            </a:r>
            <a:endParaRPr b="1">
              <a:solidFill>
                <a:srgbClr val="000000"/>
              </a:solidFill>
            </a:endParaRPr>
          </a:p>
        </p:txBody>
      </p:sp>
      <p:cxnSp>
        <p:nvCxnSpPr>
          <p:cNvPr id="246" name="Google Shape;246;p28"/>
          <p:cNvCxnSpPr>
            <a:stCxn id="243" idx="2"/>
          </p:cNvCxnSpPr>
          <p:nvPr/>
        </p:nvCxnSpPr>
        <p:spPr>
          <a:xfrm>
            <a:off x="1144563" y="3368961"/>
            <a:ext cx="0" cy="202200"/>
          </a:xfrm>
          <a:prstGeom prst="straightConnector1">
            <a:avLst/>
          </a:prstGeom>
          <a:noFill/>
          <a:ln cap="flat" cmpd="sng" w="9525">
            <a:solidFill>
              <a:srgbClr val="000000"/>
            </a:solidFill>
            <a:prstDash val="solid"/>
            <a:round/>
            <a:headEnd len="med" w="med" type="none"/>
            <a:tailEnd len="med" w="med" type="triangle"/>
          </a:ln>
        </p:spPr>
      </p:cxnSp>
      <p:cxnSp>
        <p:nvCxnSpPr>
          <p:cNvPr id="247" name="Google Shape;247;p28"/>
          <p:cNvCxnSpPr>
            <a:stCxn id="244" idx="2"/>
          </p:cNvCxnSpPr>
          <p:nvPr/>
        </p:nvCxnSpPr>
        <p:spPr>
          <a:xfrm>
            <a:off x="4790673" y="3368961"/>
            <a:ext cx="0" cy="202200"/>
          </a:xfrm>
          <a:prstGeom prst="straightConnector1">
            <a:avLst/>
          </a:prstGeom>
          <a:noFill/>
          <a:ln cap="flat" cmpd="sng" w="9525">
            <a:solidFill>
              <a:srgbClr val="000000"/>
            </a:solidFill>
            <a:prstDash val="solid"/>
            <a:round/>
            <a:headEnd len="med" w="med" type="none"/>
            <a:tailEnd len="med" w="med" type="triangle"/>
          </a:ln>
        </p:spPr>
      </p:cxnSp>
      <p:cxnSp>
        <p:nvCxnSpPr>
          <p:cNvPr id="248" name="Google Shape;248;p28"/>
          <p:cNvCxnSpPr>
            <a:stCxn id="245" idx="2"/>
          </p:cNvCxnSpPr>
          <p:nvPr/>
        </p:nvCxnSpPr>
        <p:spPr>
          <a:xfrm>
            <a:off x="6699786" y="3368961"/>
            <a:ext cx="0" cy="202200"/>
          </a:xfrm>
          <a:prstGeom prst="straightConnector1">
            <a:avLst/>
          </a:prstGeom>
          <a:noFill/>
          <a:ln cap="flat" cmpd="sng" w="9525">
            <a:solidFill>
              <a:srgbClr val="000000"/>
            </a:solidFill>
            <a:prstDash val="solid"/>
            <a:round/>
            <a:headEnd len="med" w="med" type="none"/>
            <a:tailEnd len="med" w="med" type="triangle"/>
          </a:ln>
        </p:spPr>
      </p:cxnSp>
      <p:sp>
        <p:nvSpPr>
          <p:cNvPr id="249" name="Google Shape;249;p28"/>
          <p:cNvSpPr txBox="1"/>
          <p:nvPr/>
        </p:nvSpPr>
        <p:spPr>
          <a:xfrm>
            <a:off x="1805875" y="3201102"/>
            <a:ext cx="237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solidFill>
                  <a:schemeClr val="dk1"/>
                </a:solidFill>
              </a:rPr>
              <a:t>movie</a:t>
            </a:r>
            <a:endParaRPr i="1"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0" y="1017725"/>
            <a:ext cx="8520600" cy="273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Database (DB): </a:t>
            </a:r>
            <a:r>
              <a:rPr lang="en" sz="1800">
                <a:solidFill>
                  <a:srgbClr val="000000"/>
                </a:solidFill>
              </a:rPr>
              <a:t>Organized collection of</a:t>
            </a:r>
            <a:r>
              <a:rPr lang="en" sz="1800"/>
              <a:t> data</a:t>
            </a:r>
            <a:endParaRPr sz="1800">
              <a:solidFill>
                <a:srgbClr val="000000"/>
              </a:solidFill>
            </a:endParaRPr>
          </a:p>
          <a:p>
            <a:pPr indent="-317500" lvl="1" marL="914400" rtl="0" algn="l">
              <a:lnSpc>
                <a:spcPct val="115000"/>
              </a:lnSpc>
              <a:spcBef>
                <a:spcPts val="0"/>
              </a:spcBef>
              <a:spcAft>
                <a:spcPts val="0"/>
              </a:spcAft>
              <a:buClr>
                <a:srgbClr val="595959"/>
              </a:buClr>
              <a:buSzPts val="1400"/>
              <a:buChar char="○"/>
            </a:pPr>
            <a:r>
              <a:rPr lang="en"/>
              <a:t>Data can be structured or </a:t>
            </a:r>
            <a:r>
              <a:rPr lang="en"/>
              <a:t>unstructured, depending on the DB type</a:t>
            </a:r>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Relational </a:t>
            </a:r>
            <a:r>
              <a:rPr b="1" lang="en" sz="1800"/>
              <a:t>DB</a:t>
            </a:r>
            <a:r>
              <a:rPr b="1" lang="en" sz="1800">
                <a:solidFill>
                  <a:srgbClr val="000000"/>
                </a:solidFill>
              </a:rPr>
              <a:t>: </a:t>
            </a:r>
            <a:r>
              <a:rPr lang="en" sz="1800"/>
              <a:t>DB </a:t>
            </a:r>
            <a:r>
              <a:rPr lang="en" sz="1800">
                <a:solidFill>
                  <a:srgbClr val="000000"/>
                </a:solidFill>
              </a:rPr>
              <a:t>one or more tables</a:t>
            </a:r>
            <a:r>
              <a:rPr lang="en" sz="1800"/>
              <a:t> that </a:t>
            </a:r>
            <a:r>
              <a:rPr lang="en" sz="1800">
                <a:solidFill>
                  <a:srgbClr val="000000"/>
                </a:solidFill>
              </a:rPr>
              <a:t>are related through shared fields</a:t>
            </a:r>
            <a:endParaRPr sz="1800">
              <a:solidFill>
                <a:srgbClr val="000000"/>
              </a:solidFill>
            </a:endParaRPr>
          </a:p>
          <a:p>
            <a:pPr indent="-342900" lvl="0" marL="457200" rtl="0" algn="l">
              <a:lnSpc>
                <a:spcPct val="115000"/>
              </a:lnSpc>
              <a:spcBef>
                <a:spcPts val="0"/>
              </a:spcBef>
              <a:spcAft>
                <a:spcPts val="0"/>
              </a:spcAft>
              <a:buClr>
                <a:srgbClr val="595959"/>
              </a:buClr>
              <a:buSzPts val="1800"/>
              <a:buChar char="●"/>
            </a:pPr>
            <a:r>
              <a:rPr b="1" lang="en" sz="1800"/>
              <a:t>Non-Relational DB:</a:t>
            </a:r>
            <a:r>
              <a:rPr lang="en" sz="1800"/>
              <a:t> Typically for large volumes of data and/or unstructured data, like files of different types</a:t>
            </a:r>
            <a:endParaRPr sz="1800"/>
          </a:p>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Tables: </a:t>
            </a:r>
            <a:r>
              <a:rPr lang="en" sz="1800">
                <a:solidFill>
                  <a:srgbClr val="000000"/>
                </a:solidFill>
              </a:rPr>
              <a:t>Data stored in columns and rows</a:t>
            </a:r>
            <a:endParaRPr sz="1800">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a:t>Tables</a:t>
            </a:r>
            <a:r>
              <a:rPr lang="en"/>
              <a:t> represent an </a:t>
            </a:r>
            <a:r>
              <a:rPr b="1" lang="en"/>
              <a:t>entity</a:t>
            </a:r>
            <a:endParaRPr b="1">
              <a:solidFill>
                <a:srgbClr val="000000"/>
              </a:solidFill>
            </a:endParaRPr>
          </a:p>
          <a:p>
            <a:pPr indent="-317500" lvl="1" marL="914400" rtl="0" algn="l">
              <a:lnSpc>
                <a:spcPct val="115000"/>
              </a:lnSpc>
              <a:spcBef>
                <a:spcPts val="0"/>
              </a:spcBef>
              <a:spcAft>
                <a:spcPts val="0"/>
              </a:spcAft>
              <a:buClr>
                <a:srgbClr val="000000"/>
              </a:buClr>
              <a:buSzPts val="1400"/>
              <a:buChar char="○"/>
            </a:pPr>
            <a:r>
              <a:rPr b="1" lang="en">
                <a:solidFill>
                  <a:srgbClr val="000000"/>
                </a:solidFill>
              </a:rPr>
              <a:t>Rows: </a:t>
            </a:r>
            <a:r>
              <a:rPr lang="en"/>
              <a:t>Each row of a table represents a single </a:t>
            </a:r>
            <a:r>
              <a:rPr i="1" lang="en"/>
              <a:t>record</a:t>
            </a:r>
            <a:r>
              <a:rPr lang="en"/>
              <a:t> of that entity</a:t>
            </a:r>
            <a:endParaRPr/>
          </a:p>
          <a:p>
            <a:pPr indent="-317500" lvl="1" marL="914400" rtl="0" algn="l">
              <a:lnSpc>
                <a:spcPct val="115000"/>
              </a:lnSpc>
              <a:spcBef>
                <a:spcPts val="0"/>
              </a:spcBef>
              <a:spcAft>
                <a:spcPts val="0"/>
              </a:spcAft>
              <a:buClr>
                <a:srgbClr val="595959"/>
              </a:buClr>
              <a:buSzPts val="1400"/>
              <a:buChar char="○"/>
            </a:pPr>
            <a:r>
              <a:rPr b="1" lang="en">
                <a:solidFill>
                  <a:schemeClr val="dk1"/>
                </a:solidFill>
              </a:rPr>
              <a:t>Columns:</a:t>
            </a:r>
            <a:r>
              <a:rPr lang="en">
                <a:solidFill>
                  <a:schemeClr val="dk1"/>
                </a:solidFill>
              </a:rPr>
              <a:t> Each column represents a single </a:t>
            </a:r>
            <a:r>
              <a:rPr i="1" lang="en">
                <a:solidFill>
                  <a:schemeClr val="dk1"/>
                </a:solidFill>
              </a:rPr>
              <a:t>field</a:t>
            </a:r>
            <a:r>
              <a:rPr lang="en">
                <a:solidFill>
                  <a:schemeClr val="dk1"/>
                </a:solidFill>
              </a:rPr>
              <a:t> of that entity</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Fundamentals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Design Process</a:t>
            </a:r>
            <a:r>
              <a:rPr b="1" baseline="30000" lang="en" u="sng">
                <a:solidFill>
                  <a:schemeClr val="hlink"/>
                </a:solidFill>
                <a:hlinkClick r:id="rId3"/>
              </a:rPr>
              <a:t>1</a:t>
            </a:r>
            <a:endParaRPr b="1"/>
          </a:p>
        </p:txBody>
      </p:sp>
      <p:sp>
        <p:nvSpPr>
          <p:cNvPr id="67" name="Google Shape;67;p15"/>
          <p:cNvSpPr txBox="1"/>
          <p:nvPr>
            <p:ph idx="1" type="body"/>
          </p:nvPr>
        </p:nvSpPr>
        <p:spPr>
          <a:xfrm>
            <a:off x="311700" y="1017725"/>
            <a:ext cx="8520600" cy="412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b="1" lang="en">
                <a:solidFill>
                  <a:schemeClr val="dk1"/>
                </a:solidFill>
              </a:rPr>
              <a:t>Determine the purpose of your database</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is the high level purpose of this database?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Find and organize the information required</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a:t>
            </a:r>
            <a:r>
              <a:rPr lang="en">
                <a:solidFill>
                  <a:schemeClr val="dk1"/>
                </a:solidFill>
              </a:rPr>
              <a:t>information</a:t>
            </a:r>
            <a:r>
              <a:rPr lang="en">
                <a:solidFill>
                  <a:schemeClr val="dk1"/>
                </a:solidFill>
              </a:rPr>
              <a:t> should be stored to fulfill the high level purpose?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Divide the information into tables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are the </a:t>
            </a:r>
            <a:r>
              <a:rPr lang="en">
                <a:solidFill>
                  <a:schemeClr val="dk1"/>
                </a:solidFill>
              </a:rPr>
              <a:t>entities</a:t>
            </a:r>
            <a:r>
              <a:rPr lang="en">
                <a:solidFill>
                  <a:schemeClr val="dk1"/>
                </a:solidFill>
              </a:rPr>
              <a:t> to store?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Turn information items into columns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are the individual data pieces that make up those entities </a:t>
            </a:r>
            <a:r>
              <a:rPr lang="en">
                <a:solidFill>
                  <a:schemeClr val="dk1"/>
                </a:solidFill>
              </a:rPr>
              <a:t>(tables)?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Specify primary keys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is the unique field (column) for each entity (table)?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Set up the table relationships*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Do these tables relate? If so what is the connection?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Refine your design*</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Look for errors to inform improvements. </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Apply the normalization rules*</a:t>
            </a:r>
            <a:endParaRPr b="1">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Review normalization rules and adjust as necessary.</a:t>
            </a:r>
            <a:endParaRPr>
              <a:solidFill>
                <a:schemeClr val="dk1"/>
              </a:solidFill>
            </a:endParaRPr>
          </a:p>
        </p:txBody>
      </p:sp>
      <p:sp>
        <p:nvSpPr>
          <p:cNvPr id="68" name="Google Shape;68;p15"/>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Microsoft - DB Design Basics - The design process</a:t>
            </a:r>
            <a:endParaRPr sz="800"/>
          </a:p>
        </p:txBody>
      </p:sp>
      <p:sp>
        <p:nvSpPr>
          <p:cNvPr id="69" name="Google Shape;69;p15"/>
          <p:cNvSpPr txBox="1"/>
          <p:nvPr/>
        </p:nvSpPr>
        <p:spPr>
          <a:xfrm>
            <a:off x="-39573" y="-28432"/>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solidFill>
                  <a:schemeClr val="dk1"/>
                </a:solidFill>
              </a:rPr>
              <a:t>*Week 7</a:t>
            </a:r>
            <a:endParaRPr i="1"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Design Process: </a:t>
            </a:r>
            <a:r>
              <a:rPr b="1" lang="en"/>
              <a:t>Strategize w/ Documents</a:t>
            </a:r>
            <a:endParaRPr b="1"/>
          </a:p>
        </p:txBody>
      </p:sp>
      <p:sp>
        <p:nvSpPr>
          <p:cNvPr id="75" name="Google Shape;75;p16"/>
          <p:cNvSpPr txBox="1"/>
          <p:nvPr>
            <p:ph idx="1" type="body"/>
          </p:nvPr>
        </p:nvSpPr>
        <p:spPr>
          <a:xfrm>
            <a:off x="311700" y="1017725"/>
            <a:ext cx="8520600" cy="2559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We can use pen&amp;paper, docs, or diagrams to plan our database before implementing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result from this planning is a database </a:t>
            </a:r>
            <a:r>
              <a:rPr b="1" lang="en">
                <a:solidFill>
                  <a:schemeClr val="dk1"/>
                </a:solidFill>
              </a:rPr>
              <a:t>Schema</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Schema:</a:t>
            </a:r>
            <a:r>
              <a:rPr lang="en">
                <a:solidFill>
                  <a:schemeClr val="dk1"/>
                </a:solidFill>
              </a:rPr>
              <a:t> Defines the structure and organization of your database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Includes logical constraints such as table names, fields, data types, keys,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schema does not contain any data, it is simply a blueprint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Should document the process step by step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808775" y="3687288"/>
            <a:ext cx="1403899" cy="789699"/>
          </a:xfrm>
          <a:prstGeom prst="rect">
            <a:avLst/>
          </a:prstGeom>
          <a:noFill/>
          <a:ln>
            <a:noFill/>
          </a:ln>
        </p:spPr>
      </p:pic>
      <p:pic>
        <p:nvPicPr>
          <p:cNvPr id="77" name="Google Shape;77;p16"/>
          <p:cNvPicPr preferRelativeResize="0"/>
          <p:nvPr/>
        </p:nvPicPr>
        <p:blipFill>
          <a:blip r:embed="rId4">
            <a:alphaModFix/>
          </a:blip>
          <a:stretch>
            <a:fillRect/>
          </a:stretch>
        </p:blipFill>
        <p:spPr>
          <a:xfrm>
            <a:off x="2519800" y="3761888"/>
            <a:ext cx="1344874" cy="640500"/>
          </a:xfrm>
          <a:prstGeom prst="rect">
            <a:avLst/>
          </a:prstGeom>
          <a:noFill/>
          <a:ln>
            <a:noFill/>
          </a:ln>
        </p:spPr>
      </p:pic>
      <p:pic>
        <p:nvPicPr>
          <p:cNvPr id="78" name="Google Shape;78;p16"/>
          <p:cNvPicPr preferRelativeResize="0"/>
          <p:nvPr/>
        </p:nvPicPr>
        <p:blipFill rotWithShape="1">
          <a:blip r:embed="rId5">
            <a:alphaModFix/>
          </a:blip>
          <a:srcRect b="0" l="0" r="62520" t="0"/>
          <a:stretch/>
        </p:blipFill>
        <p:spPr>
          <a:xfrm>
            <a:off x="4412700" y="4021550"/>
            <a:ext cx="3313001" cy="385400"/>
          </a:xfrm>
          <a:prstGeom prst="rect">
            <a:avLst/>
          </a:prstGeom>
          <a:noFill/>
          <a:ln>
            <a:noFill/>
          </a:ln>
        </p:spPr>
      </p:pic>
      <p:pic>
        <p:nvPicPr>
          <p:cNvPr id="79" name="Google Shape;79;p16"/>
          <p:cNvPicPr preferRelativeResize="0"/>
          <p:nvPr/>
        </p:nvPicPr>
        <p:blipFill rotWithShape="1">
          <a:blip r:embed="rId5">
            <a:alphaModFix/>
          </a:blip>
          <a:srcRect b="0" l="37480" r="0" t="0"/>
          <a:stretch/>
        </p:blipFill>
        <p:spPr>
          <a:xfrm>
            <a:off x="3306100" y="4406950"/>
            <a:ext cx="5526201" cy="38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Determining the Purpose of a Database</a:t>
            </a:r>
            <a:r>
              <a:rPr b="1" baseline="30000" lang="en" u="sng">
                <a:solidFill>
                  <a:schemeClr val="accent5"/>
                </a:solidFill>
                <a:hlinkClick r:id="rId3">
                  <a:extLst>
                    <a:ext uri="{A12FA001-AC4F-418D-AE19-62706E023703}">
                      <ahyp:hlinkClr val="tx"/>
                    </a:ext>
                  </a:extLst>
                </a:hlinkClick>
              </a:rPr>
              <a:t>1</a:t>
            </a:r>
            <a:endParaRPr b="1"/>
          </a:p>
        </p:txBody>
      </p:sp>
      <p:sp>
        <p:nvSpPr>
          <p:cNvPr id="85" name="Google Shape;85;p17"/>
          <p:cNvSpPr txBox="1"/>
          <p:nvPr>
            <p:ph idx="1" type="body"/>
          </p:nvPr>
        </p:nvSpPr>
        <p:spPr>
          <a:xfrm>
            <a:off x="311700" y="1017725"/>
            <a:ext cx="8520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solidFill>
                  <a:schemeClr val="dk1"/>
                </a:solidFill>
              </a:rPr>
              <a:t>Who will use the database? </a:t>
            </a:r>
            <a:r>
              <a:rPr lang="en">
                <a:solidFill>
                  <a:schemeClr val="dk1"/>
                </a:solidFill>
              </a:rPr>
              <a:t>H</a:t>
            </a:r>
            <a:r>
              <a:rPr lang="en">
                <a:solidFill>
                  <a:schemeClr val="dk1"/>
                </a:solidFill>
              </a:rPr>
              <a:t>ow do you expect to use the database? </a:t>
            </a:r>
            <a:endParaRPr b="1">
              <a:solidFill>
                <a:schemeClr val="dk1"/>
              </a:solidFill>
            </a:endParaRPr>
          </a:p>
        </p:txBody>
      </p:sp>
      <p:sp>
        <p:nvSpPr>
          <p:cNvPr id="86" name="Google Shape;86;p17"/>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Microsoft - DB Design Basics - The design process</a:t>
            </a:r>
            <a:endParaRPr sz="800"/>
          </a:p>
        </p:txBody>
      </p:sp>
      <p:sp>
        <p:nvSpPr>
          <p:cNvPr id="87" name="Google Shape;87;p17"/>
          <p:cNvSpPr txBox="1"/>
          <p:nvPr/>
        </p:nvSpPr>
        <p:spPr>
          <a:xfrm>
            <a:off x="311700" y="1479425"/>
            <a:ext cx="4260300" cy="126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Movie DB - Class Use - Simple </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Used by Instructor (or class members)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Used to store information about movies for instructional purposes</a:t>
            </a:r>
            <a:endParaRPr sz="1500">
              <a:solidFill>
                <a:schemeClr val="dk1"/>
              </a:solidFill>
            </a:endParaRPr>
          </a:p>
        </p:txBody>
      </p:sp>
      <p:sp>
        <p:nvSpPr>
          <p:cNvPr id="88" name="Google Shape;88;p17"/>
          <p:cNvSpPr txBox="1"/>
          <p:nvPr/>
        </p:nvSpPr>
        <p:spPr>
          <a:xfrm>
            <a:off x="4572000" y="1479425"/>
            <a:ext cx="4260300" cy="270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 Movie DB - </a:t>
            </a:r>
            <a:r>
              <a:rPr b="1" lang="en" sz="1800">
                <a:solidFill>
                  <a:schemeClr val="dk1"/>
                </a:solidFill>
              </a:rPr>
              <a:t>IMDB Use</a:t>
            </a:r>
            <a:r>
              <a:rPr b="1" lang="en" sz="1800">
                <a:solidFill>
                  <a:schemeClr val="dk1"/>
                </a:solidFill>
              </a:rPr>
              <a:t> - Specific</a:t>
            </a:r>
            <a:endParaRPr b="1" sz="18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Used by Employees and Accessed by the public</a:t>
            </a:r>
            <a:endParaRPr sz="15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Used to store information about movies all over the world, to act as the go to international movie information source</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Employees must be able to access only portions of the database they are authorized for</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Public users should have READ ONLY access, accessible through the IMDB web app or authorized APIs</a:t>
            </a:r>
            <a:endParaRPr sz="1500">
              <a:solidFill>
                <a:schemeClr val="dk1"/>
              </a:solidFill>
            </a:endParaRPr>
          </a:p>
        </p:txBody>
      </p:sp>
      <p:sp>
        <p:nvSpPr>
          <p:cNvPr id="89" name="Google Shape;89;p17"/>
          <p:cNvSpPr txBox="1"/>
          <p:nvPr>
            <p:ph idx="1" type="body"/>
          </p:nvPr>
        </p:nvSpPr>
        <p:spPr>
          <a:xfrm>
            <a:off x="402675" y="3283450"/>
            <a:ext cx="42603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solidFill>
                  <a:schemeClr val="dk1"/>
                </a:solidFill>
              </a:rPr>
              <a:t>This step should define your guiding </a:t>
            </a:r>
            <a:r>
              <a:rPr b="1" lang="en">
                <a:solidFill>
                  <a:schemeClr val="dk1"/>
                </a:solidFill>
              </a:rPr>
              <a:t>mission statement</a:t>
            </a:r>
            <a:r>
              <a:rPr lang="en">
                <a:solidFill>
                  <a:schemeClr val="dk1"/>
                </a:solidFill>
              </a:rPr>
              <a:t> that informs your goals and decision making as you develop your DB</a:t>
            </a:r>
            <a:endParaRPr b="1">
              <a:solidFill>
                <a:schemeClr val="dk1"/>
              </a:solidFill>
            </a:endParaRPr>
          </a:p>
        </p:txBody>
      </p:sp>
      <p:cxnSp>
        <p:nvCxnSpPr>
          <p:cNvPr id="90" name="Google Shape;90;p17"/>
          <p:cNvCxnSpPr>
            <a:stCxn id="88" idx="1"/>
            <a:endCxn id="86" idx="2"/>
          </p:cNvCxnSpPr>
          <p:nvPr/>
        </p:nvCxnSpPr>
        <p:spPr>
          <a:xfrm>
            <a:off x="4572000" y="2832425"/>
            <a:ext cx="0" cy="23112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7"/>
          <p:cNvCxnSpPr/>
          <p:nvPr/>
        </p:nvCxnSpPr>
        <p:spPr>
          <a:xfrm>
            <a:off x="1400" y="3017125"/>
            <a:ext cx="4744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Finding and Organizing the Information</a:t>
            </a:r>
            <a:r>
              <a:rPr b="1" baseline="30000" lang="en" u="sng">
                <a:solidFill>
                  <a:schemeClr val="accent5"/>
                </a:solidFill>
                <a:hlinkClick r:id="rId3">
                  <a:extLst>
                    <a:ext uri="{A12FA001-AC4F-418D-AE19-62706E023703}">
                      <ahyp:hlinkClr val="tx"/>
                    </a:ext>
                  </a:extLst>
                </a:hlinkClick>
              </a:rPr>
              <a:t>1</a:t>
            </a:r>
            <a:endParaRPr b="1"/>
          </a:p>
        </p:txBody>
      </p:sp>
      <p:sp>
        <p:nvSpPr>
          <p:cNvPr id="97" name="Google Shape;97;p18"/>
          <p:cNvSpPr txBox="1"/>
          <p:nvPr>
            <p:ph idx="1" type="body"/>
          </p:nvPr>
        </p:nvSpPr>
        <p:spPr>
          <a:xfrm>
            <a:off x="311700" y="1017725"/>
            <a:ext cx="8520600" cy="2161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Identify the information that is already present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data do I currently track or store?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Consider use cases of your software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may </a:t>
            </a:r>
            <a:r>
              <a:rPr lang="en">
                <a:solidFill>
                  <a:schemeClr val="dk1"/>
                </a:solidFill>
              </a:rPr>
              <a:t>my </a:t>
            </a:r>
            <a:r>
              <a:rPr lang="en">
                <a:solidFill>
                  <a:schemeClr val="dk1"/>
                </a:solidFill>
              </a:rPr>
              <a:t>users or I use this software for? What data is needed for those use cases?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Ask human questions about your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would you like to learn about your data? What are you curious about?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Don’t limit yourself</a:t>
            </a:r>
            <a:endParaRPr>
              <a:solidFill>
                <a:schemeClr val="dk1"/>
              </a:solidFill>
            </a:endParaRPr>
          </a:p>
        </p:txBody>
      </p:sp>
      <p:sp>
        <p:nvSpPr>
          <p:cNvPr id="98" name="Google Shape;98;p18"/>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Microsoft - DB Design Basics - The design process</a:t>
            </a:r>
            <a:endParaRPr sz="800"/>
          </a:p>
        </p:txBody>
      </p:sp>
      <p:sp>
        <p:nvSpPr>
          <p:cNvPr id="99" name="Google Shape;99;p18"/>
          <p:cNvSpPr txBox="1"/>
          <p:nvPr/>
        </p:nvSpPr>
        <p:spPr>
          <a:xfrm>
            <a:off x="1719411" y="3178925"/>
            <a:ext cx="22689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2400">
                <a:solidFill>
                  <a:schemeClr val="dk1"/>
                </a:solidFill>
              </a:rPr>
              <a:t>Find </a:t>
            </a:r>
            <a:r>
              <a:rPr b="1" lang="en" sz="2400">
                <a:solidFill>
                  <a:schemeClr val="dk1"/>
                </a:solidFill>
              </a:rPr>
              <a:t>any </a:t>
            </a:r>
            <a:r>
              <a:rPr b="1" lang="en" sz="2400">
                <a:solidFill>
                  <a:schemeClr val="dk1"/>
                </a:solidFill>
              </a:rPr>
              <a:t>data</a:t>
            </a:r>
            <a:endParaRPr sz="2400"/>
          </a:p>
        </p:txBody>
      </p:sp>
      <p:sp>
        <p:nvSpPr>
          <p:cNvPr id="100" name="Google Shape;100;p18"/>
          <p:cNvSpPr txBox="1"/>
          <p:nvPr/>
        </p:nvSpPr>
        <p:spPr>
          <a:xfrm>
            <a:off x="5155747" y="3178925"/>
            <a:ext cx="22689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2400">
                <a:solidFill>
                  <a:schemeClr val="dk1"/>
                </a:solidFill>
              </a:rPr>
              <a:t>Organize later</a:t>
            </a:r>
            <a:endParaRPr sz="2400"/>
          </a:p>
        </p:txBody>
      </p:sp>
      <p:sp>
        <p:nvSpPr>
          <p:cNvPr id="101" name="Google Shape;101;p18"/>
          <p:cNvSpPr/>
          <p:nvPr/>
        </p:nvSpPr>
        <p:spPr>
          <a:xfrm>
            <a:off x="4080025" y="3351725"/>
            <a:ext cx="984000" cy="208500"/>
          </a:xfrm>
          <a:prstGeom prst="right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Group Information into Tables</a:t>
            </a:r>
            <a:r>
              <a:rPr b="1" baseline="30000" lang="en" u="sng">
                <a:solidFill>
                  <a:schemeClr val="accent5"/>
                </a:solidFill>
                <a:hlinkClick r:id="rId3">
                  <a:extLst>
                    <a:ext uri="{A12FA001-AC4F-418D-AE19-62706E023703}">
                      <ahyp:hlinkClr val="tx"/>
                    </a:ext>
                  </a:extLst>
                </a:hlinkClick>
              </a:rPr>
              <a:t>1</a:t>
            </a:r>
            <a:endParaRPr b="1"/>
          </a:p>
        </p:txBody>
      </p:sp>
      <p:sp>
        <p:nvSpPr>
          <p:cNvPr id="107" name="Google Shape;107;p19"/>
          <p:cNvSpPr txBox="1"/>
          <p:nvPr>
            <p:ph idx="1" type="body"/>
          </p:nvPr>
        </p:nvSpPr>
        <p:spPr>
          <a:xfrm>
            <a:off x="311700" y="1017725"/>
            <a:ext cx="8520600" cy="1911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Identify entities from your list of data ideas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data is actually a representation of a thing with many data fields?</a:t>
            </a:r>
            <a:endParaRPr>
              <a:solidFill>
                <a:schemeClr val="dk1"/>
              </a:solidFill>
            </a:endParaRPr>
          </a:p>
          <a:p>
            <a:pPr indent="0" lvl="0" marL="457200" rtl="0" algn="l">
              <a:spcBef>
                <a:spcPts val="1200"/>
              </a:spcBef>
              <a:spcAft>
                <a:spcPts val="0"/>
              </a:spcAft>
              <a:buNone/>
            </a:pPr>
            <a:r>
              <a:rPr b="1" lang="en">
                <a:solidFill>
                  <a:schemeClr val="dk1"/>
                </a:solidFill>
              </a:rPr>
              <a:t>OR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Group smaller related </a:t>
            </a:r>
            <a:r>
              <a:rPr lang="en">
                <a:solidFill>
                  <a:schemeClr val="dk1"/>
                </a:solidFill>
              </a:rPr>
              <a:t>fields</a:t>
            </a:r>
            <a:r>
              <a:rPr lang="en">
                <a:solidFill>
                  <a:schemeClr val="dk1"/>
                </a:solidFill>
              </a:rPr>
              <a:t> into tables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Are some of these fields individual properties? Can they be combined to create an entity?</a:t>
            </a:r>
            <a:endParaRPr>
              <a:solidFill>
                <a:schemeClr val="dk1"/>
              </a:solidFill>
            </a:endParaRPr>
          </a:p>
        </p:txBody>
      </p:sp>
      <p:sp>
        <p:nvSpPr>
          <p:cNvPr id="108" name="Google Shape;108;p19"/>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Microsoft - DB Design Basics - The design process</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017725"/>
            <a:ext cx="8520600" cy="2028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With the entities identified, round out the table with other related fields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information in your list relates to the tables you’ve created?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Refine your columns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Are some of your fields heavy with information?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Could you split them up into multiple columns</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Data with multiple parts, like an address, can be stored in multiple columns instead of just 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a:t>
            </a:r>
            <a:endParaRPr>
              <a:solidFill>
                <a:schemeClr val="dk1"/>
              </a:solidFill>
            </a:endParaRPr>
          </a:p>
        </p:txBody>
      </p:sp>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Add or Expand Tables with Columns</a:t>
            </a:r>
            <a:r>
              <a:rPr b="1" baseline="30000" lang="en" u="sng">
                <a:solidFill>
                  <a:schemeClr val="accent5"/>
                </a:solidFill>
                <a:hlinkClick r:id="rId3">
                  <a:extLst>
                    <a:ext uri="{A12FA001-AC4F-418D-AE19-62706E023703}">
                      <ahyp:hlinkClr val="tx"/>
                    </a:ext>
                  </a:extLst>
                </a:hlinkClick>
              </a:rPr>
              <a:t>1</a:t>
            </a:r>
            <a:r>
              <a:rPr b="1" lang="en"/>
              <a:t> </a:t>
            </a:r>
            <a:endParaRPr b="1"/>
          </a:p>
        </p:txBody>
      </p:sp>
      <p:sp>
        <p:nvSpPr>
          <p:cNvPr id="115" name="Google Shape;115;p20"/>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Microsoft - DB Design Basics - The design process</a:t>
            </a:r>
            <a:endParaRPr sz="800"/>
          </a:p>
        </p:txBody>
      </p:sp>
      <p:graphicFrame>
        <p:nvGraphicFramePr>
          <p:cNvPr id="116" name="Google Shape;116;p20"/>
          <p:cNvGraphicFramePr/>
          <p:nvPr/>
        </p:nvGraphicFramePr>
        <p:xfrm>
          <a:off x="311688" y="3103018"/>
          <a:ext cx="3000000" cy="3000000"/>
        </p:xfrm>
        <a:graphic>
          <a:graphicData uri="http://schemas.openxmlformats.org/drawingml/2006/table">
            <a:tbl>
              <a:tblPr>
                <a:noFill/>
                <a:tableStyleId>{4859C23F-139B-4771-813F-0FE6417C7B95}</a:tableStyleId>
              </a:tblPr>
              <a:tblGrid>
                <a:gridCol w="3286675"/>
              </a:tblGrid>
              <a:tr h="204325">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address</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100">
                          <a:solidFill>
                            <a:schemeClr val="dk1"/>
                          </a:solidFill>
                        </a:rPr>
                        <a:t>205 Humber College Blvd, Etobicoke, ON M9W 5L7</a:t>
                      </a:r>
                      <a:endParaRPr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graphicFrame>
        <p:nvGraphicFramePr>
          <p:cNvPr id="117" name="Google Shape;117;p20"/>
          <p:cNvGraphicFramePr/>
          <p:nvPr/>
        </p:nvGraphicFramePr>
        <p:xfrm>
          <a:off x="4263938" y="3103018"/>
          <a:ext cx="3000000" cy="3000000"/>
        </p:xfrm>
        <a:graphic>
          <a:graphicData uri="http://schemas.openxmlformats.org/drawingml/2006/table">
            <a:tbl>
              <a:tblPr>
                <a:noFill/>
                <a:tableStyleId>{4859C23F-139B-4771-813F-0FE6417C7B95}</a:tableStyleId>
              </a:tblPr>
              <a:tblGrid>
                <a:gridCol w="691300"/>
                <a:gridCol w="1407450"/>
                <a:gridCol w="696600"/>
                <a:gridCol w="745200"/>
                <a:gridCol w="1027800"/>
              </a:tblGrid>
              <a:tr h="204325">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number</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name</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city</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province</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c>
                  <a:txBody>
                    <a:bodyPr/>
                    <a:lstStyle/>
                    <a:p>
                      <a:pPr indent="0" lvl="0" marL="0" rtl="0" algn="ctr">
                        <a:lnSpc>
                          <a:spcPct val="115000"/>
                        </a:lnSpc>
                        <a:spcBef>
                          <a:spcPts val="0"/>
                        </a:spcBef>
                        <a:spcAft>
                          <a:spcPts val="0"/>
                        </a:spcAft>
                        <a:buNone/>
                      </a:pPr>
                      <a:r>
                        <a:rPr b="1" lang="en" sz="1100">
                          <a:latin typeface="Verdana"/>
                          <a:ea typeface="Verdana"/>
                          <a:cs typeface="Verdana"/>
                          <a:sym typeface="Verdana"/>
                        </a:rPr>
                        <a:t>postal_code</a:t>
                      </a:r>
                      <a:endParaRPr b="1"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DDDDFF"/>
                    </a:solidFill>
                  </a:tcPr>
                </a:tc>
              </a:tr>
              <a:tr h="230100">
                <a:tc>
                  <a:txBody>
                    <a:bodyPr/>
                    <a:lstStyle/>
                    <a:p>
                      <a:pPr indent="0" lvl="0" marL="0" rtl="0" algn="l">
                        <a:lnSpc>
                          <a:spcPct val="115000"/>
                        </a:lnSpc>
                        <a:spcBef>
                          <a:spcPts val="0"/>
                        </a:spcBef>
                        <a:spcAft>
                          <a:spcPts val="0"/>
                        </a:spcAft>
                        <a:buNone/>
                      </a:pPr>
                      <a:r>
                        <a:rPr lang="en" sz="1100">
                          <a:solidFill>
                            <a:schemeClr val="dk1"/>
                          </a:solidFill>
                        </a:rPr>
                        <a:t>205</a:t>
                      </a:r>
                      <a:endParaRPr sz="1100">
                        <a:latin typeface="Verdana"/>
                        <a:ea typeface="Verdana"/>
                        <a:cs typeface="Verdana"/>
                        <a:sym typeface="Verdana"/>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Humber College Blvd</a:t>
                      </a:r>
                      <a:endParaRPr sz="11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Etobicoke</a:t>
                      </a:r>
                      <a:endParaRPr sz="11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ON</a:t>
                      </a:r>
                      <a:endParaRPr sz="11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M9W 5L7</a:t>
                      </a:r>
                      <a:endParaRPr sz="1100">
                        <a:solidFill>
                          <a:schemeClr val="dk1"/>
                        </a:solidFill>
                      </a:endParaRPr>
                    </a:p>
                  </a:txBody>
                  <a:tcPr marT="19050" marB="19050" marR="28575" marL="28575" anchor="b">
                    <a:lnL cap="flat" cmpd="sng" w="7625">
                      <a:solidFill>
                        <a:srgbClr val="999999"/>
                      </a:solidFill>
                      <a:prstDash val="solid"/>
                      <a:round/>
                      <a:headEnd len="sm" w="sm" type="none"/>
                      <a:tailEnd len="sm" w="sm" type="none"/>
                    </a:lnL>
                    <a:lnR cap="flat" cmpd="sng" w="7625">
                      <a:solidFill>
                        <a:srgbClr val="999999"/>
                      </a:solidFill>
                      <a:prstDash val="solid"/>
                      <a:round/>
                      <a:headEnd len="sm" w="sm" type="none"/>
                      <a:tailEnd len="sm" w="sm" type="none"/>
                    </a:lnR>
                    <a:lnT cap="flat" cmpd="sng" w="7625">
                      <a:solidFill>
                        <a:srgbClr val="999999"/>
                      </a:solidFill>
                      <a:prstDash val="solid"/>
                      <a:round/>
                      <a:headEnd len="sm" w="sm" type="none"/>
                      <a:tailEnd len="sm" w="sm" type="none"/>
                    </a:lnT>
                    <a:lnB cap="flat" cmpd="sng" w="7625">
                      <a:solidFill>
                        <a:srgbClr val="999999"/>
                      </a:solidFill>
                      <a:prstDash val="solid"/>
                      <a:round/>
                      <a:headEnd len="sm" w="sm" type="none"/>
                      <a:tailEnd len="sm" w="sm" type="none"/>
                    </a:lnB>
                    <a:solidFill>
                      <a:srgbClr val="FFFFFF"/>
                    </a:solidFill>
                  </a:tcPr>
                </a:tc>
              </a:tr>
            </a:tbl>
          </a:graphicData>
        </a:graphic>
      </p:graphicFrame>
      <p:sp>
        <p:nvSpPr>
          <p:cNvPr id="118" name="Google Shape;118;p20"/>
          <p:cNvSpPr/>
          <p:nvPr/>
        </p:nvSpPr>
        <p:spPr>
          <a:xfrm>
            <a:off x="3759113" y="3293912"/>
            <a:ext cx="344100" cy="132900"/>
          </a:xfrm>
          <a:prstGeom prst="right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0"/>
          <p:cNvSpPr txBox="1"/>
          <p:nvPr/>
        </p:nvSpPr>
        <p:spPr>
          <a:xfrm>
            <a:off x="311700" y="3648038"/>
            <a:ext cx="8520600" cy="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Don’t include calculated data</a:t>
            </a:r>
            <a:endParaRPr sz="1800">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that could be counted, sumed, averaged, or calculated in any way are typically too dynamic to be stored. It is best to calculate this information using SQL queries when needed.</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017725"/>
            <a:ext cx="8520600" cy="10989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There are 3 main data type categories in MySQL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Every column in SQL must be declared with a type from these 3 categories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common types are listed here, descriptions are on the following slides</a:t>
            </a:r>
            <a:endParaRPr>
              <a:solidFill>
                <a:schemeClr val="dk1"/>
              </a:solidFill>
            </a:endParaRPr>
          </a:p>
        </p:txBody>
      </p:sp>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Column Data Types</a:t>
            </a:r>
            <a:r>
              <a:rPr b="1" baseline="30000" lang="en" u="sng">
                <a:solidFill>
                  <a:schemeClr val="hlink"/>
                </a:solidFill>
                <a:hlinkClick r:id="rId3"/>
              </a:rPr>
              <a:t>1</a:t>
            </a:r>
            <a:endParaRPr b="1" baseline="30000"/>
          </a:p>
        </p:txBody>
      </p:sp>
      <p:sp>
        <p:nvSpPr>
          <p:cNvPr id="126" name="Google Shape;126;p21"/>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W3Schools - MySQL Data Types</a:t>
            </a:r>
            <a:endParaRPr sz="800"/>
          </a:p>
        </p:txBody>
      </p:sp>
      <p:sp>
        <p:nvSpPr>
          <p:cNvPr id="127" name="Google Shape;127;p21"/>
          <p:cNvSpPr txBox="1"/>
          <p:nvPr/>
        </p:nvSpPr>
        <p:spPr>
          <a:xfrm>
            <a:off x="311700" y="21166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String</a:t>
            </a:r>
            <a:r>
              <a:rPr b="1" lang="en" sz="1800">
                <a:solidFill>
                  <a:schemeClr val="dk1"/>
                </a:solidFill>
              </a:rPr>
              <a:t> Types</a:t>
            </a:r>
            <a:endParaRPr b="1"/>
          </a:p>
        </p:txBody>
      </p:sp>
      <p:sp>
        <p:nvSpPr>
          <p:cNvPr id="128" name="Google Shape;128;p21"/>
          <p:cNvSpPr txBox="1"/>
          <p:nvPr/>
        </p:nvSpPr>
        <p:spPr>
          <a:xfrm>
            <a:off x="3072000" y="21166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Number </a:t>
            </a:r>
            <a:r>
              <a:rPr b="1" lang="en" sz="1800">
                <a:solidFill>
                  <a:schemeClr val="dk1"/>
                </a:solidFill>
              </a:rPr>
              <a:t>Types</a:t>
            </a:r>
            <a:endParaRPr b="1"/>
          </a:p>
        </p:txBody>
      </p:sp>
      <p:sp>
        <p:nvSpPr>
          <p:cNvPr id="129" name="Google Shape;129;p21"/>
          <p:cNvSpPr txBox="1"/>
          <p:nvPr/>
        </p:nvSpPr>
        <p:spPr>
          <a:xfrm>
            <a:off x="5832300" y="21166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Date/Time </a:t>
            </a:r>
            <a:r>
              <a:rPr b="1" lang="en" sz="1800">
                <a:solidFill>
                  <a:schemeClr val="dk1"/>
                </a:solidFill>
              </a:rPr>
              <a:t>Types</a:t>
            </a:r>
            <a:endParaRPr b="1"/>
          </a:p>
        </p:txBody>
      </p:sp>
      <p:sp>
        <p:nvSpPr>
          <p:cNvPr id="130" name="Google Shape;130;p21"/>
          <p:cNvSpPr txBox="1"/>
          <p:nvPr/>
        </p:nvSpPr>
        <p:spPr>
          <a:xfrm>
            <a:off x="311700" y="2578325"/>
            <a:ext cx="15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VARCHAR</a:t>
            </a:r>
            <a:r>
              <a:rPr lang="en">
                <a:solidFill>
                  <a:schemeClr val="dk1"/>
                </a:solidFill>
              </a:rPr>
              <a:t>(</a:t>
            </a:r>
            <a:r>
              <a:rPr i="1" lang="en">
                <a:solidFill>
                  <a:schemeClr val="dk1"/>
                </a:solidFill>
              </a:rPr>
              <a:t>size</a:t>
            </a:r>
            <a:r>
              <a:rPr lang="en">
                <a:solidFill>
                  <a:schemeClr val="dk1"/>
                </a:solidFill>
              </a:rPr>
              <a:t>)</a:t>
            </a:r>
            <a:endParaRPr/>
          </a:p>
        </p:txBody>
      </p:sp>
      <p:sp>
        <p:nvSpPr>
          <p:cNvPr id="131" name="Google Shape;131;p21"/>
          <p:cNvSpPr txBox="1"/>
          <p:nvPr/>
        </p:nvSpPr>
        <p:spPr>
          <a:xfrm>
            <a:off x="311700" y="2978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CHAR</a:t>
            </a:r>
            <a:r>
              <a:rPr lang="en">
                <a:solidFill>
                  <a:schemeClr val="dk1"/>
                </a:solidFill>
              </a:rPr>
              <a:t>(</a:t>
            </a:r>
            <a:r>
              <a:rPr i="1" lang="en">
                <a:solidFill>
                  <a:schemeClr val="dk1"/>
                </a:solidFill>
              </a:rPr>
              <a:t>size</a:t>
            </a:r>
            <a:r>
              <a:rPr lang="en">
                <a:solidFill>
                  <a:schemeClr val="dk1"/>
                </a:solidFill>
              </a:rPr>
              <a:t>)</a:t>
            </a:r>
            <a:endParaRPr>
              <a:solidFill>
                <a:schemeClr val="dk1"/>
              </a:solidFill>
            </a:endParaRPr>
          </a:p>
        </p:txBody>
      </p:sp>
      <p:sp>
        <p:nvSpPr>
          <p:cNvPr id="132" name="Google Shape;132;p21"/>
          <p:cNvSpPr txBox="1"/>
          <p:nvPr/>
        </p:nvSpPr>
        <p:spPr>
          <a:xfrm>
            <a:off x="311700" y="3378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ENUM</a:t>
            </a:r>
            <a:r>
              <a:rPr lang="en">
                <a:solidFill>
                  <a:schemeClr val="dk1"/>
                </a:solidFill>
              </a:rPr>
              <a:t>(</a:t>
            </a:r>
            <a:r>
              <a:rPr i="1" lang="en">
                <a:solidFill>
                  <a:schemeClr val="dk1"/>
                </a:solidFill>
              </a:rPr>
              <a:t>val1, val2, val3, ...</a:t>
            </a:r>
            <a:r>
              <a:rPr lang="en">
                <a:solidFill>
                  <a:schemeClr val="dk1"/>
                </a:solidFill>
              </a:rPr>
              <a:t>)</a:t>
            </a:r>
            <a:endParaRPr>
              <a:solidFill>
                <a:schemeClr val="dk1"/>
              </a:solidFill>
            </a:endParaRPr>
          </a:p>
        </p:txBody>
      </p:sp>
      <p:sp>
        <p:nvSpPr>
          <p:cNvPr id="133" name="Google Shape;133;p21"/>
          <p:cNvSpPr txBox="1"/>
          <p:nvPr/>
        </p:nvSpPr>
        <p:spPr>
          <a:xfrm>
            <a:off x="3072000" y="2578325"/>
            <a:ext cx="15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INT</a:t>
            </a:r>
            <a:r>
              <a:rPr lang="en">
                <a:solidFill>
                  <a:schemeClr val="dk1"/>
                </a:solidFill>
              </a:rPr>
              <a:t>(</a:t>
            </a:r>
            <a:r>
              <a:rPr i="1" lang="en">
                <a:solidFill>
                  <a:schemeClr val="dk1"/>
                </a:solidFill>
              </a:rPr>
              <a:t>size</a:t>
            </a:r>
            <a:r>
              <a:rPr lang="en">
                <a:solidFill>
                  <a:schemeClr val="dk1"/>
                </a:solidFill>
              </a:rPr>
              <a:t>)</a:t>
            </a:r>
            <a:endParaRPr/>
          </a:p>
        </p:txBody>
      </p:sp>
      <p:sp>
        <p:nvSpPr>
          <p:cNvPr id="134" name="Google Shape;134;p21"/>
          <p:cNvSpPr txBox="1"/>
          <p:nvPr/>
        </p:nvSpPr>
        <p:spPr>
          <a:xfrm>
            <a:off x="3072000" y="2978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DECIMAL</a:t>
            </a:r>
            <a:r>
              <a:rPr lang="en">
                <a:solidFill>
                  <a:schemeClr val="dk1"/>
                </a:solidFill>
              </a:rPr>
              <a:t>(</a:t>
            </a:r>
            <a:r>
              <a:rPr i="1" lang="en">
                <a:solidFill>
                  <a:schemeClr val="dk1"/>
                </a:solidFill>
              </a:rPr>
              <a:t>size</a:t>
            </a:r>
            <a:r>
              <a:rPr i="1" lang="en">
                <a:solidFill>
                  <a:schemeClr val="dk1"/>
                </a:solidFill>
              </a:rPr>
              <a:t>, d</a:t>
            </a:r>
            <a:r>
              <a:rPr lang="en">
                <a:solidFill>
                  <a:schemeClr val="dk1"/>
                </a:solidFill>
              </a:rPr>
              <a:t>)</a:t>
            </a:r>
            <a:endParaRPr>
              <a:solidFill>
                <a:schemeClr val="dk1"/>
              </a:solidFill>
            </a:endParaRPr>
          </a:p>
        </p:txBody>
      </p:sp>
      <p:sp>
        <p:nvSpPr>
          <p:cNvPr id="135" name="Google Shape;135;p21"/>
          <p:cNvSpPr txBox="1"/>
          <p:nvPr/>
        </p:nvSpPr>
        <p:spPr>
          <a:xfrm>
            <a:off x="3072000" y="377891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BOOL</a:t>
            </a:r>
            <a:endParaRPr>
              <a:solidFill>
                <a:schemeClr val="dk1"/>
              </a:solidFill>
            </a:endParaRPr>
          </a:p>
        </p:txBody>
      </p:sp>
      <p:sp>
        <p:nvSpPr>
          <p:cNvPr id="136" name="Google Shape;136;p21"/>
          <p:cNvSpPr txBox="1"/>
          <p:nvPr/>
        </p:nvSpPr>
        <p:spPr>
          <a:xfrm>
            <a:off x="3072000" y="337871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FLOAT</a:t>
            </a:r>
            <a:r>
              <a:rPr lang="en">
                <a:solidFill>
                  <a:schemeClr val="dk1"/>
                </a:solidFill>
              </a:rPr>
              <a:t>(</a:t>
            </a:r>
            <a:r>
              <a:rPr i="1" lang="en">
                <a:solidFill>
                  <a:schemeClr val="dk1"/>
                </a:solidFill>
              </a:rPr>
              <a:t>size, d</a:t>
            </a:r>
            <a:r>
              <a:rPr lang="en">
                <a:solidFill>
                  <a:schemeClr val="dk1"/>
                </a:solidFill>
              </a:rPr>
              <a:t>)</a:t>
            </a:r>
            <a:endParaRPr>
              <a:solidFill>
                <a:schemeClr val="dk1"/>
              </a:solidFill>
            </a:endParaRPr>
          </a:p>
        </p:txBody>
      </p:sp>
      <p:sp>
        <p:nvSpPr>
          <p:cNvPr id="137" name="Google Shape;137;p21"/>
          <p:cNvSpPr txBox="1"/>
          <p:nvPr/>
        </p:nvSpPr>
        <p:spPr>
          <a:xfrm>
            <a:off x="5832300" y="2578325"/>
            <a:ext cx="15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DATE</a:t>
            </a:r>
            <a:endParaRPr/>
          </a:p>
        </p:txBody>
      </p:sp>
      <p:sp>
        <p:nvSpPr>
          <p:cNvPr id="138" name="Google Shape;138;p21"/>
          <p:cNvSpPr txBox="1"/>
          <p:nvPr/>
        </p:nvSpPr>
        <p:spPr>
          <a:xfrm>
            <a:off x="5832300" y="29785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DATETIME</a:t>
            </a:r>
            <a:r>
              <a:rPr lang="en">
                <a:solidFill>
                  <a:schemeClr val="dk1"/>
                </a:solidFill>
              </a:rPr>
              <a:t>(</a:t>
            </a:r>
            <a:r>
              <a:rPr i="1" lang="en">
                <a:solidFill>
                  <a:schemeClr val="dk1"/>
                </a:solidFill>
              </a:rPr>
              <a:t>fsp</a:t>
            </a:r>
            <a:r>
              <a:rPr lang="en">
                <a:solidFill>
                  <a:schemeClr val="dk1"/>
                </a:solidFill>
              </a:rPr>
              <a:t>)</a:t>
            </a:r>
            <a:endParaRPr>
              <a:solidFill>
                <a:schemeClr val="dk1"/>
              </a:solidFill>
            </a:endParaRPr>
          </a:p>
        </p:txBody>
      </p:sp>
      <p:sp>
        <p:nvSpPr>
          <p:cNvPr id="139" name="Google Shape;139;p21"/>
          <p:cNvSpPr txBox="1"/>
          <p:nvPr/>
        </p:nvSpPr>
        <p:spPr>
          <a:xfrm>
            <a:off x="5832300" y="337871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TIME</a:t>
            </a:r>
            <a:r>
              <a:rPr lang="en">
                <a:solidFill>
                  <a:schemeClr val="dk1"/>
                </a:solidFill>
              </a:rPr>
              <a:t>(</a:t>
            </a:r>
            <a:r>
              <a:rPr i="1" lang="en">
                <a:solidFill>
                  <a:schemeClr val="dk1"/>
                </a:solidFill>
              </a:rPr>
              <a:t>fsp</a:t>
            </a:r>
            <a:r>
              <a:rPr lang="en">
                <a:solidFill>
                  <a:schemeClr val="dk1"/>
                </a:solidFill>
              </a:rPr>
              <a: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