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9b837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69b837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835be37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835be37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35be37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35be37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35be37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835be37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68e647c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68e647c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9b8373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9b8373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69b8373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69b8373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3ca985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83ca985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9b83732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9b83732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9b8373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9b8373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a55a4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a55a4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9b8373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9b8373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69b83732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69b83732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835be37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835be37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83ca985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83ca985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8e647c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8e647c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8e647c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8e647c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68e647c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68e647c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8e647ca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8e647c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9b8373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9b8373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9b8373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9b8373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35be37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35be37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11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</a:t>
            </a:r>
            <a:endParaRPr b="1"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479425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/>
              <a:t>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highlight>
                  <a:srgbClr val="FCE5CD"/>
                </a:highlight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n" sz="1800">
                <a:highlight>
                  <a:srgbClr val="FCE5CD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procedure_name</a:t>
            </a:r>
            <a:r>
              <a:rPr i="1" lang="en" sz="1800">
                <a:highlight>
                  <a:srgbClr val="FCE5CD"/>
                </a:highlight>
              </a:rPr>
              <a:t> </a:t>
            </a:r>
            <a:r>
              <a:rPr lang="en" sz="1800">
                <a:highlight>
                  <a:srgbClr val="FCE5CD"/>
                </a:highlight>
              </a:rPr>
              <a:t>(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param1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CE5CD"/>
                </a:highlight>
              </a:rPr>
              <a:t>,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param2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CE5CD"/>
                </a:highlight>
              </a:rPr>
              <a:t>) </a:t>
            </a:r>
            <a:endParaRPr sz="1800">
              <a:highlight>
                <a:srgbClr val="FCE5CD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1800">
                <a:highlight>
                  <a:srgbClr val="D9D2E9"/>
                </a:highlight>
              </a:rPr>
              <a:t> </a:t>
            </a:r>
            <a:endParaRPr sz="1800">
              <a:highlight>
                <a:srgbClr val="D9D2E9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</a:t>
            </a: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procedure body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800">
                <a:highlight>
                  <a:srgbClr val="D9D2E9"/>
                </a:highlight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 sz="1800">
              <a:highlight>
                <a:srgbClr val="D9D2E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6320550" y="2418813"/>
            <a:ext cx="251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CE5CD"/>
                </a:highlight>
              </a:rPr>
              <a:t>procedure</a:t>
            </a:r>
            <a:r>
              <a:rPr lang="en" sz="1800">
                <a:solidFill>
                  <a:srgbClr val="000000"/>
                </a:solidFill>
                <a:highlight>
                  <a:srgbClr val="FCE5CD"/>
                </a:highlight>
              </a:rPr>
              <a:t> declaration</a:t>
            </a:r>
            <a:endParaRPr sz="18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2E9"/>
                </a:highlight>
              </a:rPr>
              <a:t>procedure </a:t>
            </a:r>
            <a:r>
              <a:rPr lang="en" sz="1800">
                <a:solidFill>
                  <a:srgbClr val="000000"/>
                </a:solidFill>
                <a:highlight>
                  <a:srgbClr val="D9D2E9"/>
                </a:highlight>
              </a:rPr>
              <a:t>body</a:t>
            </a:r>
            <a:endParaRPr sz="1800">
              <a:solidFill>
                <a:srgbClr val="000000"/>
              </a:solidFill>
              <a:highlight>
                <a:srgbClr val="D9D2E9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Body</a:t>
            </a:r>
            <a:endParaRPr b="1"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4794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declarative section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executable section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35490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Same as</a:t>
            </a:r>
            <a:r>
              <a:rPr lang="en">
                <a:solidFill>
                  <a:schemeClr val="dk1"/>
                </a:solidFill>
              </a:rPr>
              <a:t> functions, procedures must </a:t>
            </a:r>
            <a:r>
              <a:rPr lang="en">
                <a:solidFill>
                  <a:schemeClr val="dk1"/>
                </a:solidFill>
              </a:rPr>
              <a:t>declare</a:t>
            </a:r>
            <a:r>
              <a:rPr lang="en">
                <a:solidFill>
                  <a:schemeClr val="dk1"/>
                </a:solidFill>
              </a:rPr>
              <a:t> their variables before creating the </a:t>
            </a:r>
            <a:r>
              <a:rPr lang="en">
                <a:solidFill>
                  <a:schemeClr val="dk1"/>
                </a:solidFill>
              </a:rPr>
              <a:t>executable</a:t>
            </a:r>
            <a:r>
              <a:rPr lang="en">
                <a:solidFill>
                  <a:schemeClr val="dk1"/>
                </a:solidFill>
              </a:rPr>
              <a:t> section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6431100" y="4598400"/>
            <a:ext cx="2712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*Full code in W11 Example scripts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017725"/>
            <a:ext cx="8520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 Create a procedure that will insert a new movie, with a new director, and connect them with a new record in the movie_director bridge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Requirements: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Insert new movie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Insert new director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Insert new data ids into the movie_director table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 		Vs. 		Functions</a:t>
            </a:r>
            <a:endParaRPr b="1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29225" y="1017725"/>
            <a:ext cx="37428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not need to </a:t>
            </a: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return multiple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be used for more complex processes, calculations, data modification (CRUD),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Called independently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1980" y="1017725"/>
            <a:ext cx="37428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Must return a value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Must r</a:t>
            </a:r>
            <a:r>
              <a:rPr lang="en">
                <a:solidFill>
                  <a:schemeClr val="dk1"/>
                </a:solidFill>
              </a:rPr>
              <a:t>eturn a single value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Typically used for calculations and lightweight operations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Called within SQL queries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(e.g., SELECT, WHERE)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4151200" y="1263975"/>
            <a:ext cx="200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3682325" y="1719804"/>
            <a:ext cx="181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4151246" y="2190750"/>
            <a:ext cx="52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5"/>
          <p:cNvCxnSpPr/>
          <p:nvPr/>
        </p:nvCxnSpPr>
        <p:spPr>
          <a:xfrm>
            <a:off x="3144256" y="3282583"/>
            <a:ext cx="159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017725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CURSOR</a:t>
            </a:r>
            <a:r>
              <a:rPr lang="en" sz="1800">
                <a:solidFill>
                  <a:schemeClr val="dk1"/>
                </a:solidFill>
              </a:rPr>
              <a:t> allows developers to process query results row-by-row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Cursors must be used </a:t>
            </a:r>
            <a:r>
              <a:rPr lang="en" sz="1800">
                <a:solidFill>
                  <a:schemeClr val="dk1"/>
                </a:solidFill>
              </a:rPr>
              <a:t>within a stored procedure or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Cursors are useful </a:t>
            </a:r>
            <a:r>
              <a:rPr lang="en" sz="1800">
                <a:solidFill>
                  <a:schemeClr val="dk1"/>
                </a:solidFill>
              </a:rPr>
              <a:t>for operations requiring sequential access to data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Basically, use them when to interact with each row one by 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row by row process works by looping over each row in a SELECT </a:t>
            </a:r>
            <a:r>
              <a:rPr lang="en">
                <a:solidFill>
                  <a:schemeClr val="dk1"/>
                </a:solidFill>
              </a:rPr>
              <a:t>statements</a:t>
            </a:r>
            <a:r>
              <a:rPr lang="en">
                <a:solidFill>
                  <a:schemeClr val="dk1"/>
                </a:solidFill>
              </a:rPr>
              <a:t> result 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</a:t>
            </a:r>
            <a:endParaRPr b="1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82" y="2960219"/>
            <a:ext cx="4731504" cy="1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access result sets row by row we need to complete 4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</a:t>
            </a:r>
            <a:endParaRPr b="1"/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1479425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Declare: </a:t>
            </a:r>
            <a:r>
              <a:rPr lang="en" sz="1800">
                <a:solidFill>
                  <a:schemeClr val="dk1"/>
                </a:solidFill>
              </a:rPr>
              <a:t>Define the cursor with</a:t>
            </a:r>
            <a:r>
              <a:rPr lang="en" sz="1800">
                <a:solidFill>
                  <a:schemeClr val="dk1"/>
                </a:solidFill>
              </a:rPr>
              <a:t> a </a:t>
            </a:r>
            <a:r>
              <a:rPr lang="en" sz="1800">
                <a:solidFill>
                  <a:schemeClr val="dk1"/>
                </a:solidFill>
              </a:rPr>
              <a:t>SQL query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Open: Execute the query and initialize the result 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Fetch: Retrieve one row at a time into variables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Close: Release the cursor after processing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Declare</a:t>
            </a:r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1017725"/>
            <a:ext cx="85206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Cursor Declaration 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DECLARE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CURSOR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select_statement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31834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Handler </a:t>
            </a:r>
            <a:r>
              <a:rPr b="1" lang="en" sz="1800">
                <a:solidFill>
                  <a:schemeClr val="dk1"/>
                </a:solidFill>
              </a:rPr>
              <a:t>Declaration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DECLARE CONTINUE HANDLER FOR NOT FOUND SET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2229125"/>
            <a:ext cx="852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Cursors are similar to iterators, start at top of a list, iterate through one by one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 in the databases case, row by row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Cursors also require a handler to detect when no more rows are available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11700" y="41176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HANDLER</a:t>
            </a:r>
            <a:r>
              <a:rPr lang="en" sz="1800">
                <a:solidFill>
                  <a:schemeClr val="dk1"/>
                </a:solidFill>
              </a:rPr>
              <a:t> catches a</a:t>
            </a:r>
            <a:r>
              <a:rPr lang="en" sz="1800">
                <a:solidFill>
                  <a:srgbClr val="1F1F1F"/>
                </a:solidFill>
              </a:rPr>
              <a:t>ny </a:t>
            </a:r>
            <a:r>
              <a:rPr b="1" lang="en" sz="18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800">
                <a:solidFill>
                  <a:srgbClr val="1F1F1F"/>
                </a:solidFill>
              </a:rPr>
              <a:t> </a:t>
            </a:r>
            <a:r>
              <a:rPr b="1" lang="en" sz="1800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FOUND</a:t>
            </a:r>
            <a:r>
              <a:rPr lang="en" sz="1800">
                <a:solidFill>
                  <a:srgbClr val="1F1F1F"/>
                </a:solidFill>
              </a:rPr>
              <a:t> condition in the procedures scope, including when </a:t>
            </a:r>
            <a:r>
              <a:rPr lang="en" sz="1800">
                <a:solidFill>
                  <a:srgbClr val="1F1F1F"/>
                </a:solidFill>
              </a:rPr>
              <a:t>cursors perform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operations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Declare</a:t>
            </a:r>
            <a:endParaRPr b="1"/>
          </a:p>
        </p:txBody>
      </p:sp>
      <p:sp>
        <p:nvSpPr>
          <p:cNvPr id="181" name="Google Shape;181;p29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*Important Note: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CURSOR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and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HANDLER</a:t>
            </a:r>
            <a:r>
              <a:rPr lang="en" sz="1800">
                <a:solidFill>
                  <a:schemeClr val="dk1"/>
                </a:solidFill>
              </a:rPr>
              <a:t> must be declared last in the </a:t>
            </a:r>
            <a:r>
              <a:rPr lang="en" sz="1800">
                <a:solidFill>
                  <a:schemeClr val="dk1"/>
                </a:solidFill>
              </a:rPr>
              <a:t>declaration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section, otherwise error will occur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756613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declarative section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DECLARE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CURSOR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select_statement...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DECLARE CONTINUE HANDLER FOR NOT FOUND SET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done = </a:t>
            </a:r>
            <a:r>
              <a:rPr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executable section</a:t>
            </a:r>
            <a:endParaRPr i="1" sz="18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Open</a:t>
            </a:r>
            <a:endParaRPr b="1"/>
          </a:p>
        </p:txBody>
      </p:sp>
      <p:sp>
        <p:nvSpPr>
          <p:cNvPr id="188" name="Google Shape;188;p30"/>
          <p:cNvSpPr txBox="1"/>
          <p:nvPr/>
        </p:nvSpPr>
        <p:spPr>
          <a:xfrm>
            <a:off x="311700" y="10177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OPEN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11700" y="19519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When executed, the cursor is activated and will perform the following actions: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Executes the SQL query defined in the cursors declaration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Stores the result set of the query that is executed, making each row available for the next step of fetching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</a:t>
            </a:r>
            <a:r>
              <a:rPr b="1" lang="en"/>
              <a:t>Fetch</a:t>
            </a:r>
            <a:endParaRPr b="1"/>
          </a:p>
        </p:txBody>
      </p:sp>
      <p:sp>
        <p:nvSpPr>
          <p:cNvPr id="195" name="Google Shape;195;p31"/>
          <p:cNvSpPr txBox="1"/>
          <p:nvPr/>
        </p:nvSpPr>
        <p:spPr>
          <a:xfrm>
            <a:off x="311700" y="10177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FETCH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INTO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variable_1, variable_2,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311700" y="195192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Fetching gives access to each row, 1 row at a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Every time a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" sz="1800">
                <a:solidFill>
                  <a:schemeClr val="dk1"/>
                </a:solidFill>
              </a:rPr>
              <a:t> i</a:t>
            </a:r>
            <a:r>
              <a:rPr lang="en" sz="1800">
                <a:solidFill>
                  <a:schemeClr val="dk1"/>
                </a:solidFill>
              </a:rPr>
              <a:t>s executed, the row advances and stores the requested data into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given variables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1 column is requested in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</a:rPr>
              <a:t> query, 1 variable is required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5 columns a</a:t>
            </a:r>
            <a:r>
              <a:rPr lang="en" sz="1800">
                <a:solidFill>
                  <a:schemeClr val="dk1"/>
                </a:solidFill>
              </a:rPr>
              <a:t>re</a:t>
            </a:r>
            <a:r>
              <a:rPr lang="en" sz="1800">
                <a:solidFill>
                  <a:schemeClr val="dk1"/>
                </a:solidFill>
              </a:rPr>
              <a:t> requested, 5 variables are required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tc.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Just like an array, to iterate through all the data we must loop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17725"/>
            <a:ext cx="85206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Procedures are very similar to </a:t>
            </a:r>
            <a:r>
              <a:rPr lang="en">
                <a:solidFill>
                  <a:schemeClr val="dk1"/>
                </a:solidFill>
              </a:rPr>
              <a:t>functions: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</a:t>
            </a:r>
            <a:r>
              <a:rPr lang="en">
                <a:solidFill>
                  <a:schemeClr val="dk1"/>
                </a:solidFill>
              </a:rPr>
              <a:t>made</a:t>
            </a:r>
            <a:r>
              <a:rPr lang="en">
                <a:solidFill>
                  <a:schemeClr val="dk1"/>
                </a:solidFill>
              </a:rPr>
              <a:t> to perform a specific task, such as data manipulation or calculations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reusable and encapsulate logic to simplify complex 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accept input parameters and return outputs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are especially useful for: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Automating repetitive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Enforcing business rules to promote data integrity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Centralizing logic for consistency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 / Like Functions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Iterating</a:t>
            </a:r>
            <a:endParaRPr b="1"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1017725"/>
            <a:ext cx="85206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DECLARE CONTINUE HANDLER FOR NOT FOUND SET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done = </a:t>
            </a:r>
            <a:r>
              <a:rPr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FETCH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b="1" lang="en" sz="18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INTO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variable_1, variable_2,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...;</a:t>
            </a:r>
            <a:endParaRPr b="1" sz="1800">
              <a:solidFill>
                <a:srgbClr val="0000F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 NOT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-- Row interaction logic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FETCH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INTO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variable_1, variable_2,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 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Get the first row to initiate the loop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Then loop until a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FOUND</a:t>
            </a:r>
            <a:r>
              <a:rPr b="1"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error occurs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When that happens, the done variable will flip and the loop will exit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 / Close</a:t>
            </a:r>
            <a:endParaRPr b="1"/>
          </a:p>
        </p:txBody>
      </p:sp>
      <p:sp>
        <p:nvSpPr>
          <p:cNvPr id="208" name="Google Shape;208;p33"/>
          <p:cNvSpPr txBox="1"/>
          <p:nvPr/>
        </p:nvSpPr>
        <p:spPr>
          <a:xfrm>
            <a:off x="311700" y="19519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Close cursors after fetching all rows to free memory and prevent leaks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cursor can only be opened once and closed once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Best practice is to close cursors at the end of the procedure for efficient resource management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1700" y="10177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CLOSE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cursor_name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Cursors</a:t>
            </a:r>
            <a:endParaRPr b="1"/>
          </a:p>
        </p:txBody>
      </p:sp>
      <p:sp>
        <p:nvSpPr>
          <p:cNvPr id="215" name="Google Shape;215;p34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Example: Select each movie title row by row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11700" y="1479425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DECLARE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movie_cursor</a:t>
            </a: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CURSOR FOR SELECT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b="1">
              <a:solidFill>
                <a:srgbClr val="0000FF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DECLARE CONTINUE HANDLER FOR NOT FOUND SET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done = </a:t>
            </a:r>
            <a:r>
              <a:rPr lang="en">
                <a:solidFill>
                  <a:schemeClr val="accent5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OPEN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movie_cursor;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FETCH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movie_cursor</a:t>
            </a:r>
            <a:r>
              <a:rPr b="1" lang="en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 INTO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movie_title;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WHILE NOT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movie_title;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FETCH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movie_cursor</a:t>
            </a:r>
            <a:r>
              <a:rPr b="1" lang="en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 INTO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 movie_title;</a:t>
            </a:r>
            <a:r>
              <a:rPr b="1" lang="en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b="1">
              <a:solidFill>
                <a:srgbClr val="0000FF"/>
              </a:solidFill>
              <a:highlight>
                <a:srgbClr val="D9EAD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END WHILE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CLOSE </a:t>
            </a:r>
            <a:r>
              <a:rPr lang="en">
                <a:solidFill>
                  <a:schemeClr val="dk1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movie_cursor;</a:t>
            </a:r>
            <a:endParaRPr>
              <a:solidFill>
                <a:schemeClr val="dk1"/>
              </a:solidFill>
              <a:highlight>
                <a:srgbClr val="C9DA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CALL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usp_list_titles();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6888025" y="2248175"/>
            <a:ext cx="16881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Declare</a:t>
            </a:r>
            <a:endParaRPr sz="18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Open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Fetch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Close</a:t>
            </a:r>
            <a:endParaRPr sz="18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6431100" y="4598400"/>
            <a:ext cx="2712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*Full code in W11 Example scripts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Extra: ON DELETE CASCADE</a:t>
            </a:r>
            <a:endParaRPr b="1"/>
          </a:p>
        </p:txBody>
      </p:sp>
      <p:sp>
        <p:nvSpPr>
          <p:cNvPr id="224" name="Google Shape;224;p35"/>
          <p:cNvSpPr txBox="1"/>
          <p:nvPr/>
        </p:nvSpPr>
        <p:spPr>
          <a:xfrm>
            <a:off x="311700" y="1017725"/>
            <a:ext cx="85206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>
                <a:solidFill>
                  <a:schemeClr val="dk1"/>
                </a:solidFill>
              </a:rPr>
              <a:t> is a constraint used to automatically delete related child table rows when a parent row is deleted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Ensures referential integrity by preventing orphaned records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in many-to-one or many-to-many relationships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*See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" sz="1800">
                <a:solidFill>
                  <a:schemeClr val="dk1"/>
                </a:solidFill>
              </a:rPr>
              <a:t> code for movie_director and review tables in the db_example_tables.sql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1772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Procedures do not need a return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other words they can act like void functions if you would like them 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Procedures are a lot more 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can be used to perform multiple tasks at a time, like inserting into multiple tables and their bridge table in 1 procedure call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 / But Not Functions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Procedures</a:t>
            </a:r>
            <a:endParaRPr b="1"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479425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/>
              <a:t>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highlight>
                  <a:srgbClr val="FCE5CD"/>
                </a:highlight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n" sz="1800">
                <a:highlight>
                  <a:srgbClr val="FCE5CD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procedure_name</a:t>
            </a:r>
            <a:r>
              <a:rPr i="1" lang="en" sz="1800">
                <a:highlight>
                  <a:srgbClr val="FCE5CD"/>
                </a:highlight>
              </a:rPr>
              <a:t> </a:t>
            </a:r>
            <a:r>
              <a:rPr lang="en" sz="1800">
                <a:highlight>
                  <a:srgbClr val="FCE5CD"/>
                </a:highlight>
              </a:rPr>
              <a:t>(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param1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CE5CD"/>
                </a:highlight>
              </a:rPr>
              <a:t>,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param2 </a:t>
            </a:r>
            <a:r>
              <a:rPr b="1" lang="en" sz="18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CE5CD"/>
                </a:highlight>
              </a:rPr>
              <a:t>) </a:t>
            </a:r>
            <a:endParaRPr sz="1800">
              <a:highlight>
                <a:srgbClr val="FCE5CD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1800">
                <a:highlight>
                  <a:srgbClr val="D9D2E9"/>
                </a:highlight>
              </a:rPr>
              <a:t> </a:t>
            </a:r>
            <a:endParaRPr sz="1800">
              <a:highlight>
                <a:srgbClr val="D9D2E9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procedure body</a:t>
            </a:r>
            <a:endParaRPr i="1" sz="1800">
              <a:highlight>
                <a:srgbClr val="D9D2E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800">
                <a:highlight>
                  <a:srgbClr val="D9D2E9"/>
                </a:highlight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 sz="1800">
              <a:highlight>
                <a:srgbClr val="D9D2E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5490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Also like functions, procedures have a </a:t>
            </a:r>
            <a:r>
              <a:rPr lang="en">
                <a:solidFill>
                  <a:srgbClr val="000000"/>
                </a:solidFill>
                <a:highlight>
                  <a:srgbClr val="FCE5CD"/>
                </a:highlight>
              </a:rPr>
              <a:t>declaration</a:t>
            </a:r>
            <a:r>
              <a:rPr lang="en">
                <a:solidFill>
                  <a:srgbClr val="000000"/>
                </a:solidFill>
              </a:rPr>
              <a:t> and a </a:t>
            </a:r>
            <a:r>
              <a:rPr lang="en">
                <a:solidFill>
                  <a:srgbClr val="000000"/>
                </a:solidFill>
                <a:highlight>
                  <a:srgbClr val="D9D2E9"/>
                </a:highlight>
              </a:rPr>
              <a:t>body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320550" y="2418813"/>
            <a:ext cx="251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CE5CD"/>
                </a:highlight>
              </a:rPr>
              <a:t>procedure</a:t>
            </a:r>
            <a:r>
              <a:rPr lang="en" sz="1800">
                <a:solidFill>
                  <a:srgbClr val="000000"/>
                </a:solidFill>
                <a:highlight>
                  <a:srgbClr val="FCE5CD"/>
                </a:highlight>
              </a:rPr>
              <a:t> declaration</a:t>
            </a:r>
            <a:endParaRPr sz="18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2E9"/>
                </a:highlight>
              </a:rPr>
              <a:t>procedure </a:t>
            </a:r>
            <a:r>
              <a:rPr lang="en" sz="1800">
                <a:solidFill>
                  <a:srgbClr val="000000"/>
                </a:solidFill>
                <a:highlight>
                  <a:srgbClr val="D9D2E9"/>
                </a:highlight>
              </a:rPr>
              <a:t>body</a:t>
            </a:r>
            <a:endParaRPr sz="1800">
              <a:solidFill>
                <a:srgbClr val="000000"/>
              </a:solidFill>
              <a:highlight>
                <a:srgbClr val="D9D2E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Declaration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procedure_name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param1 </a:t>
            </a:r>
            <a:r>
              <a:rPr b="1"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b="1"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 param2 </a:t>
            </a:r>
            <a:r>
              <a:rPr b="1"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1479425"/>
            <a:ext cx="85206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procedure_name</a:t>
            </a:r>
            <a:endParaRPr i="1"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name used when calling our function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Inputs AND outputs to the 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</a:t>
            </a:r>
            <a:r>
              <a:rPr b="1" lang="en"/>
              <a:t> Name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PROCEDURE </a:t>
            </a:r>
            <a:r>
              <a:rPr i="1" lang="en">
                <a:solidFill>
                  <a:schemeClr val="dk1"/>
                </a:solidFill>
                <a:highlight>
                  <a:srgbClr val="D9EAD3"/>
                </a:highlight>
              </a:rPr>
              <a:t>procedure_name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4794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procedure_name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should be descriptive, explain what it does </a:t>
            </a:r>
            <a:r>
              <a:rPr lang="en" sz="1800">
                <a:solidFill>
                  <a:schemeClr val="dk1"/>
                </a:solidFill>
              </a:rPr>
              <a:t>succinctly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Prefix the function using </a:t>
            </a:r>
            <a:r>
              <a:rPr lang="en" sz="1800">
                <a:solidFill>
                  <a:schemeClr val="dk1"/>
                </a:solidFill>
              </a:rPr>
              <a:t>usp_ (meaning </a:t>
            </a:r>
            <a:r>
              <a:rPr b="1" lang="en" sz="1800">
                <a:solidFill>
                  <a:schemeClr val="dk1"/>
                </a:solidFill>
              </a:rPr>
              <a:t>us</a:t>
            </a:r>
            <a:r>
              <a:rPr lang="en" sz="1800">
                <a:solidFill>
                  <a:schemeClr val="dk1"/>
                </a:solidFill>
              </a:rPr>
              <a:t>er </a:t>
            </a:r>
            <a:r>
              <a:rPr b="1" lang="en" sz="1800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rocedure)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As always, follow the naming standard that is already in place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2495225"/>
            <a:ext cx="85206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procedure that inserts a new review and </a:t>
            </a:r>
            <a:r>
              <a:rPr lang="en" sz="1800">
                <a:solidFill>
                  <a:schemeClr val="dk1"/>
                </a:solidFill>
              </a:rPr>
              <a:t>retrieves the new average for the reviews movie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usp_update_and_get_average_rating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431100" y="4598400"/>
            <a:ext cx="2712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*Full code in W11 Example scripts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P</a:t>
            </a:r>
            <a:r>
              <a:rPr b="1" lang="en"/>
              <a:t>arameters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PROCEDURE </a:t>
            </a:r>
            <a:r>
              <a:rPr i="1" lang="en">
                <a:solidFill>
                  <a:schemeClr val="dk1"/>
                </a:solidFill>
              </a:rPr>
              <a:t>procedure_name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lang="en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1479425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</a:t>
            </a:r>
            <a:r>
              <a:rPr lang="en" sz="1800">
                <a:solidFill>
                  <a:schemeClr val="dk1"/>
                </a:solidFill>
              </a:rPr>
              <a:t>procedures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are inputs AND outputs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lang="en" sz="1800">
                <a:solidFill>
                  <a:schemeClr val="dk1"/>
                </a:solidFill>
              </a:rPr>
              <a:t> can be denoted as either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chemeClr val="dk1"/>
                </a:solidFill>
              </a:rPr>
              <a:t>, or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</a:rPr>
              <a:t> - denotes a normal input parameter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chemeClr val="dk1"/>
                </a:solidFill>
              </a:rPr>
              <a:t> - denotes a return variable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800">
                <a:solidFill>
                  <a:schemeClr val="dk1"/>
                </a:solidFill>
              </a:rPr>
              <a:t> - denotes an input parameter that will also be returned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Example of procedure declaration with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800">
                <a:solidFill>
                  <a:schemeClr val="dk1"/>
                </a:solidFill>
              </a:rPr>
              <a:t> parameters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326525"/>
            <a:ext cx="8520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PROCEDURE </a:t>
            </a:r>
            <a:r>
              <a:rPr i="1" lang="en" sz="1600">
                <a:solidFill>
                  <a:schemeClr val="dk1"/>
                </a:solidFill>
              </a:rPr>
              <a:t>usp_update_and_get_average_rating</a:t>
            </a:r>
            <a:r>
              <a:rPr lang="en" sz="1600">
                <a:solidFill>
                  <a:schemeClr val="dk1"/>
                </a:solidFill>
              </a:rPr>
              <a:t>(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 movie_id </a:t>
            </a:r>
            <a:r>
              <a:rPr b="1" lang="en" sz="16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,</a:t>
            </a:r>
            <a:endParaRPr sz="16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 username </a:t>
            </a:r>
            <a:r>
              <a:rPr b="1" lang="en" sz="16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VARCHAR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(255),</a:t>
            </a:r>
            <a:endParaRPr sz="16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</a:rPr>
              <a:t> user_rating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</a:rPr>
              <a:t>(3, 2),</a:t>
            </a:r>
            <a:endParaRPr sz="16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C9DAF8"/>
                </a:highlight>
              </a:rPr>
              <a:t> avg_rating </a:t>
            </a:r>
            <a:r>
              <a:rPr b="1" lang="en" sz="1600">
                <a:solidFill>
                  <a:srgbClr val="0000FF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C9DAF8"/>
                </a:highlight>
              </a:rPr>
              <a:t>(3, 2)</a:t>
            </a:r>
            <a:endParaRPr sz="16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)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</a:rPr>
              <a:t>…</a:t>
            </a:r>
            <a:endParaRPr sz="1600">
              <a:solidFill>
                <a:schemeClr val="dk1"/>
              </a:solidFill>
              <a:highlight>
                <a:srgbClr val="D9D2E9"/>
              </a:highlight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431100" y="4598400"/>
            <a:ext cx="2712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*Full code in W11 Example scripts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1700" y="1978300"/>
            <a:ext cx="7656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@movie_id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@username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'humber_bebis'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@user_rating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@avg_rating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@movie_id, @username, @user_rating, @avg_rating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 Calls</a:t>
            </a:r>
            <a:endParaRPr b="1"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017725"/>
            <a:ext cx="8520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Procedure calls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parameters must be included in the call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>
                <a:solidFill>
                  <a:schemeClr val="dk1"/>
                </a:solidFill>
              </a:rPr>
              <a:t> must be </a:t>
            </a:r>
            <a:r>
              <a:rPr i="1" lang="en">
                <a:solidFill>
                  <a:schemeClr val="dk1"/>
                </a:solidFill>
              </a:rPr>
              <a:t>session variables</a:t>
            </a:r>
            <a:r>
              <a:rPr lang="en">
                <a:solidFill>
                  <a:schemeClr val="dk1"/>
                </a:solidFill>
              </a:rPr>
              <a:t> to capture returned values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usp_update_and_get_average_rating(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@movie_id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@username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@user_rating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1600">
                <a:solidFill>
                  <a:schemeClr val="dk1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@avg_rating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0" y="1682350"/>
            <a:ext cx="4260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4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 movie_id </a:t>
            </a:r>
            <a:r>
              <a:rPr b="1" lang="en" sz="14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4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INOUT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 username </a:t>
            </a:r>
            <a:r>
              <a:rPr b="1" lang="en" sz="1400">
                <a:solidFill>
                  <a:srgbClr val="0000FF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VARCHAR</a:t>
            </a: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</a:rPr>
              <a:t>(255),</a:t>
            </a:r>
            <a:endParaRPr sz="14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4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 user_rating </a:t>
            </a:r>
            <a:r>
              <a:rPr b="1" lang="en" sz="14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(3, 2),</a:t>
            </a:r>
            <a:endParaRPr sz="14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400">
                <a:solidFill>
                  <a:srgbClr val="0000FF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C9DAF8"/>
                </a:highlight>
              </a:rPr>
              <a:t> avg_rating </a:t>
            </a:r>
            <a:r>
              <a:rPr b="1" lang="en" sz="1400">
                <a:solidFill>
                  <a:srgbClr val="0000FF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400">
                <a:solidFill>
                  <a:schemeClr val="dk1"/>
                </a:solidFill>
                <a:highlight>
                  <a:srgbClr val="C9DAF8"/>
                </a:highlight>
              </a:rPr>
              <a:t>(3, 2)</a:t>
            </a:r>
            <a:endParaRPr sz="14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D9D2E9"/>
              </a:highlight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431100" y="4598400"/>
            <a:ext cx="2712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*Full code in W11 Example scripts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Session Variables</a:t>
            </a:r>
            <a:endParaRPr b="1"/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10177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are session variables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They are temporary variables for a single connection/session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They do not need to be declared, just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3148000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 data type declaration needed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as temporary variables between queries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Automatically destroyed after the session ends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Prefixing with @ helps to easily identify them as session variables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1978300"/>
            <a:ext cx="483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@movie_id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@username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'humber_bebis'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@user_rating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@avg_rating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