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16"/>
  </p:notesMasterIdLst>
  <p:sldIdLst>
    <p:sldId id="256" r:id="rId6"/>
    <p:sldId id="257" r:id="rId7"/>
    <p:sldId id="258" r:id="rId8"/>
    <p:sldId id="259" r:id="rId9"/>
    <p:sldId id="260" r:id="rId10"/>
    <p:sldId id="261" r:id="rId11"/>
    <p:sldId id="262" r:id="rId12"/>
    <p:sldId id="263" r:id="rId13"/>
  </p:sldIdLst>
  <p:sldSz cx="18288000" cy="10287000"/>
  <p:notesSz cx="6858000" cy="9144000"/>
  <p:embeddedFontLst>
    <p:embeddedFont>
      <p:font typeface="Poppins Bold" charset="1" panose="00000800000000000000"/>
      <p:regular r:id="rId14"/>
    </p:embeddedFont>
    <p:embeddedFont>
      <p:font typeface="Poppins" charset="1" panose="00000500000000000000"/>
      <p:regular r:id="rId1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fonts/font14.fntdata" Type="http://schemas.openxmlformats.org/officeDocument/2006/relationships/font"/><Relationship Id="rId15" Target="fonts/font15.fntdata" Type="http://schemas.openxmlformats.org/officeDocument/2006/relationships/font"/><Relationship Id="rId16" Target="notesMasters/notesMaster1.xml" Type="http://schemas.openxmlformats.org/officeDocument/2006/relationships/notesMaster"/><Relationship Id="rId17" Target="theme/theme2.xml" Type="http://schemas.openxmlformats.org/officeDocument/2006/relationships/theme"/><Relationship Id="rId18" Target="notesSlides/notesSlide1.xml" Type="http://schemas.openxmlformats.org/officeDocument/2006/relationships/notesSlide"/><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3.xml" Type="http://schemas.openxmlformats.org/officeDocument/2006/relationships/slide"/></Relationships>
</file>

<file path=ppt/notesSlides/notesSlide1.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problem</a:t>
            </a:r>
          </a:p>
          <a:p>
            <a:r>
              <a:rPr lang="en-US"/>
              <a:t>-- Keeping product, brand, and store details up-to-date can be messy, especially when there are frequent changes like new products or updates. It’s important to make this process easier and ensure any changes are tracked for future reference</a:t>
            </a:r>
          </a:p>
          <a:p>
            <a:r>
              <a:rPr lang="en-US"/>
              <a:t/>
            </a:r>
          </a:p>
          <a:p>
            <a:r>
              <a:rPr lang="en-US"/>
              <a:t>solution</a:t>
            </a:r>
          </a:p>
          <a:p>
            <a:r>
              <a:rPr lang="en-US"/>
              <a:t>-- A stored procedure automates the process of adding or updating product details, saving time and reducing errors. A trigger logs any product name changes automatically, keeping a history of updates for accountability and easy tracking.</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 Id="rId3" Target="../media/image3.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jpeg" Type="http://schemas.openxmlformats.org/officeDocument/2006/relationships/image"/><Relationship Id="rId3" Target="../media/image4.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jpe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jpeg" Type="http://schemas.openxmlformats.org/officeDocument/2006/relationships/image"/><Relationship Id="rId3" Target="../media/image5.png" Type="http://schemas.openxmlformats.org/officeDocument/2006/relationships/image"/><Relationship Id="rId4" Target="../media/image6.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jpeg" Type="http://schemas.openxmlformats.org/officeDocument/2006/relationships/image"/><Relationship Id="rId3" Target="../media/image7.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jpe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777" r="0" b="-777"/>
            </a:stretch>
          </a:blipFill>
        </p:spPr>
      </p:sp>
      <p:sp>
        <p:nvSpPr>
          <p:cNvPr name="TextBox 3" id="3"/>
          <p:cNvSpPr txBox="true"/>
          <p:nvPr/>
        </p:nvSpPr>
        <p:spPr>
          <a:xfrm rot="0">
            <a:off x="1028700" y="2375209"/>
            <a:ext cx="10860488" cy="1716399"/>
          </a:xfrm>
          <a:prstGeom prst="rect">
            <a:avLst/>
          </a:prstGeom>
        </p:spPr>
        <p:txBody>
          <a:bodyPr anchor="t" rtlCol="false" tIns="0" lIns="0" bIns="0" rIns="0">
            <a:spAutoFit/>
          </a:bodyPr>
          <a:lstStyle/>
          <a:p>
            <a:pPr algn="l">
              <a:lnSpc>
                <a:spcPts val="6720"/>
              </a:lnSpc>
            </a:pPr>
            <a:r>
              <a:rPr lang="en-US" sz="4800" b="true">
                <a:solidFill>
                  <a:srgbClr val="FFFFFF"/>
                </a:solidFill>
                <a:latin typeface="Poppins Bold"/>
                <a:ea typeface="Poppins Bold"/>
                <a:cs typeface="Poppins Bold"/>
                <a:sym typeface="Poppins Bold"/>
              </a:rPr>
              <a:t>PERFUME DATABASE MANAGEMENT SYSTEM</a:t>
            </a:r>
          </a:p>
        </p:txBody>
      </p:sp>
      <p:sp>
        <p:nvSpPr>
          <p:cNvPr name="TextBox 4" id="4"/>
          <p:cNvSpPr txBox="true"/>
          <p:nvPr/>
        </p:nvSpPr>
        <p:spPr>
          <a:xfrm rot="0">
            <a:off x="1028700" y="4533569"/>
            <a:ext cx="7088425" cy="609931"/>
          </a:xfrm>
          <a:prstGeom prst="rect">
            <a:avLst/>
          </a:prstGeom>
        </p:spPr>
        <p:txBody>
          <a:bodyPr anchor="t" rtlCol="false" tIns="0" lIns="0" bIns="0" rIns="0">
            <a:spAutoFit/>
          </a:bodyPr>
          <a:lstStyle/>
          <a:p>
            <a:pPr algn="l">
              <a:lnSpc>
                <a:spcPts val="4706"/>
              </a:lnSpc>
            </a:pPr>
            <a:r>
              <a:rPr lang="en-US" sz="3361">
                <a:solidFill>
                  <a:srgbClr val="FFFFFF"/>
                </a:solidFill>
                <a:latin typeface="Poppins"/>
                <a:ea typeface="Poppins"/>
                <a:cs typeface="Poppins"/>
                <a:sym typeface="Poppins"/>
              </a:rPr>
              <a:t>Presented by Genevieve Awa</a:t>
            </a:r>
          </a:p>
        </p:txBody>
      </p:sp>
      <p:sp>
        <p:nvSpPr>
          <p:cNvPr name="TextBox 5" id="5"/>
          <p:cNvSpPr txBox="true"/>
          <p:nvPr/>
        </p:nvSpPr>
        <p:spPr>
          <a:xfrm rot="0">
            <a:off x="1028700" y="8243152"/>
            <a:ext cx="5703689" cy="358775"/>
          </a:xfrm>
          <a:prstGeom prst="rect">
            <a:avLst/>
          </a:prstGeom>
        </p:spPr>
        <p:txBody>
          <a:bodyPr anchor="t" rtlCol="false" tIns="0" lIns="0" bIns="0" rIns="0">
            <a:spAutoFit/>
          </a:bodyPr>
          <a:lstStyle/>
          <a:p>
            <a:pPr algn="ctr">
              <a:lnSpc>
                <a:spcPts val="2799"/>
              </a:lnSpc>
              <a:spcBef>
                <a:spcPct val="0"/>
              </a:spcBef>
            </a:pPr>
            <a:r>
              <a:rPr lang="en-US" sz="1999">
                <a:solidFill>
                  <a:srgbClr val="FFFFFF"/>
                </a:solidFill>
                <a:latin typeface="Poppins"/>
                <a:ea typeface="Poppins"/>
                <a:cs typeface="Poppins"/>
                <a:sym typeface="Poppins"/>
              </a:rPr>
              <a:t>HTTP 5126 - Database Design &amp; Development</a:t>
            </a:r>
          </a:p>
        </p:txBody>
      </p:sp>
      <p:sp>
        <p:nvSpPr>
          <p:cNvPr name="TextBox 6" id="6"/>
          <p:cNvSpPr txBox="true"/>
          <p:nvPr/>
        </p:nvSpPr>
        <p:spPr>
          <a:xfrm rot="0">
            <a:off x="1028700" y="8899525"/>
            <a:ext cx="4832598" cy="358775"/>
          </a:xfrm>
          <a:prstGeom prst="rect">
            <a:avLst/>
          </a:prstGeom>
        </p:spPr>
        <p:txBody>
          <a:bodyPr anchor="t" rtlCol="false" tIns="0" lIns="0" bIns="0" rIns="0">
            <a:spAutoFit/>
          </a:bodyPr>
          <a:lstStyle/>
          <a:p>
            <a:pPr algn="ctr">
              <a:lnSpc>
                <a:spcPts val="2799"/>
              </a:lnSpc>
              <a:spcBef>
                <a:spcPct val="0"/>
              </a:spcBef>
            </a:pPr>
            <a:r>
              <a:rPr lang="en-US" sz="1999">
                <a:solidFill>
                  <a:srgbClr val="FFFFFF"/>
                </a:solidFill>
                <a:latin typeface="Poppins"/>
                <a:ea typeface="Poppins"/>
                <a:cs typeface="Poppins"/>
                <a:sym typeface="Poppins"/>
              </a:rPr>
              <a:t>Humber Polytechnic - North | Fall 2024</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814" r="0" b="-814"/>
            </a:stretch>
          </a:blipFill>
        </p:spPr>
      </p:sp>
      <p:grpSp>
        <p:nvGrpSpPr>
          <p:cNvPr name="Group 3" id="3"/>
          <p:cNvGrpSpPr/>
          <p:nvPr/>
        </p:nvGrpSpPr>
        <p:grpSpPr>
          <a:xfrm rot="0">
            <a:off x="1634679" y="1442420"/>
            <a:ext cx="15018641" cy="7402160"/>
            <a:chOff x="0" y="0"/>
            <a:chExt cx="3955527" cy="1949540"/>
          </a:xfrm>
        </p:grpSpPr>
        <p:sp>
          <p:nvSpPr>
            <p:cNvPr name="Freeform 4" id="4"/>
            <p:cNvSpPr/>
            <p:nvPr/>
          </p:nvSpPr>
          <p:spPr>
            <a:xfrm flipH="false" flipV="false" rot="0">
              <a:off x="0" y="0"/>
              <a:ext cx="3955527" cy="1949540"/>
            </a:xfrm>
            <a:custGeom>
              <a:avLst/>
              <a:gdLst/>
              <a:ahLst/>
              <a:cxnLst/>
              <a:rect r="r" b="b" t="t" l="l"/>
              <a:pathLst>
                <a:path h="1949540" w="3955527">
                  <a:moveTo>
                    <a:pt x="26290" y="0"/>
                  </a:moveTo>
                  <a:lnTo>
                    <a:pt x="3929237" y="0"/>
                  </a:lnTo>
                  <a:cubicBezTo>
                    <a:pt x="3943757" y="0"/>
                    <a:pt x="3955527" y="11770"/>
                    <a:pt x="3955527" y="26290"/>
                  </a:cubicBezTo>
                  <a:lnTo>
                    <a:pt x="3955527" y="1923250"/>
                  </a:lnTo>
                  <a:cubicBezTo>
                    <a:pt x="3955527" y="1937770"/>
                    <a:pt x="3943757" y="1949540"/>
                    <a:pt x="3929237" y="1949540"/>
                  </a:cubicBezTo>
                  <a:lnTo>
                    <a:pt x="26290" y="1949540"/>
                  </a:lnTo>
                  <a:cubicBezTo>
                    <a:pt x="11770" y="1949540"/>
                    <a:pt x="0" y="1937770"/>
                    <a:pt x="0" y="1923250"/>
                  </a:cubicBezTo>
                  <a:lnTo>
                    <a:pt x="0" y="26290"/>
                  </a:lnTo>
                  <a:cubicBezTo>
                    <a:pt x="0" y="11770"/>
                    <a:pt x="11770" y="0"/>
                    <a:pt x="26290" y="0"/>
                  </a:cubicBezTo>
                  <a:close/>
                </a:path>
              </a:pathLst>
            </a:custGeom>
            <a:solidFill>
              <a:srgbClr val="FFFFFF">
                <a:alpha val="74902"/>
              </a:srgbClr>
            </a:solidFill>
          </p:spPr>
        </p:sp>
        <p:sp>
          <p:nvSpPr>
            <p:cNvPr name="TextBox 5" id="5"/>
            <p:cNvSpPr txBox="true"/>
            <p:nvPr/>
          </p:nvSpPr>
          <p:spPr>
            <a:xfrm>
              <a:off x="0" y="-57150"/>
              <a:ext cx="3955527" cy="2006690"/>
            </a:xfrm>
            <a:prstGeom prst="rect">
              <a:avLst/>
            </a:prstGeom>
          </p:spPr>
          <p:txBody>
            <a:bodyPr anchor="ctr" rtlCol="false" tIns="50800" lIns="50800" bIns="50800" rIns="50800"/>
            <a:lstStyle/>
            <a:p>
              <a:pPr algn="ctr">
                <a:lnSpc>
                  <a:spcPts val="2659"/>
                </a:lnSpc>
                <a:spcBef>
                  <a:spcPct val="0"/>
                </a:spcBef>
              </a:pPr>
            </a:p>
          </p:txBody>
        </p:sp>
      </p:grpSp>
      <p:sp>
        <p:nvSpPr>
          <p:cNvPr name="TextBox 6" id="6"/>
          <p:cNvSpPr txBox="true"/>
          <p:nvPr/>
        </p:nvSpPr>
        <p:spPr>
          <a:xfrm rot="0">
            <a:off x="5070972" y="2152354"/>
            <a:ext cx="8146056" cy="801779"/>
          </a:xfrm>
          <a:prstGeom prst="rect">
            <a:avLst/>
          </a:prstGeom>
        </p:spPr>
        <p:txBody>
          <a:bodyPr anchor="t" rtlCol="false" tIns="0" lIns="0" bIns="0" rIns="0">
            <a:spAutoFit/>
          </a:bodyPr>
          <a:lstStyle/>
          <a:p>
            <a:pPr algn="ctr">
              <a:lnSpc>
                <a:spcPts val="6207"/>
              </a:lnSpc>
            </a:pPr>
            <a:r>
              <a:rPr lang="en-US" b="true" sz="4433">
                <a:solidFill>
                  <a:srgbClr val="0A152F"/>
                </a:solidFill>
                <a:latin typeface="Poppins Bold"/>
                <a:ea typeface="Poppins Bold"/>
                <a:cs typeface="Poppins Bold"/>
                <a:sym typeface="Poppins Bold"/>
              </a:rPr>
              <a:t>REAL-WORLD SCENARIO </a:t>
            </a:r>
          </a:p>
        </p:txBody>
      </p:sp>
      <p:sp>
        <p:nvSpPr>
          <p:cNvPr name="TextBox 7" id="7"/>
          <p:cNvSpPr txBox="true"/>
          <p:nvPr/>
        </p:nvSpPr>
        <p:spPr>
          <a:xfrm rot="0">
            <a:off x="3229146" y="3138894"/>
            <a:ext cx="11829708" cy="3962082"/>
          </a:xfrm>
          <a:prstGeom prst="rect">
            <a:avLst/>
          </a:prstGeom>
        </p:spPr>
        <p:txBody>
          <a:bodyPr anchor="t" rtlCol="false" tIns="0" lIns="0" bIns="0" rIns="0">
            <a:spAutoFit/>
          </a:bodyPr>
          <a:lstStyle/>
          <a:p>
            <a:pPr algn="ctr">
              <a:lnSpc>
                <a:spcPts val="4453"/>
              </a:lnSpc>
            </a:pPr>
          </a:p>
          <a:p>
            <a:pPr algn="ctr">
              <a:lnSpc>
                <a:spcPts val="4453"/>
              </a:lnSpc>
            </a:pPr>
            <a:r>
              <a:rPr lang="en-US" sz="3180">
                <a:solidFill>
                  <a:srgbClr val="0A152F"/>
                </a:solidFill>
                <a:latin typeface="Poppins"/>
                <a:ea typeface="Poppins"/>
                <a:cs typeface="Poppins"/>
                <a:sym typeface="Poppins"/>
              </a:rPr>
              <a:t>As a database manager hired by a retail perfume company to manage their database system, which tracks brands, products, fragrance notes, retail availability, sales, and related information. You will ensure seamless product updates and provide tools for inventory management, sales analysis, and marketing decisions.</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3"/>
            <a:stretch>
              <a:fillRect l="0" t="-814" r="0" b="-814"/>
            </a:stretch>
          </a:blipFill>
        </p:spPr>
      </p:sp>
      <p:sp>
        <p:nvSpPr>
          <p:cNvPr name="TextBox 3" id="3"/>
          <p:cNvSpPr txBox="true"/>
          <p:nvPr/>
        </p:nvSpPr>
        <p:spPr>
          <a:xfrm rot="0">
            <a:off x="3634030" y="101367"/>
            <a:ext cx="11239509" cy="1135848"/>
          </a:xfrm>
          <a:prstGeom prst="rect">
            <a:avLst/>
          </a:prstGeom>
        </p:spPr>
        <p:txBody>
          <a:bodyPr anchor="t" rtlCol="false" tIns="0" lIns="0" bIns="0" rIns="0">
            <a:spAutoFit/>
          </a:bodyPr>
          <a:lstStyle/>
          <a:p>
            <a:pPr algn="l">
              <a:lnSpc>
                <a:spcPts val="8794"/>
              </a:lnSpc>
            </a:pPr>
            <a:r>
              <a:rPr lang="en-US" sz="6281" b="true">
                <a:solidFill>
                  <a:srgbClr val="FFFFFF"/>
                </a:solidFill>
                <a:latin typeface="Poppins Bold"/>
                <a:ea typeface="Poppins Bold"/>
                <a:cs typeface="Poppins Bold"/>
                <a:sym typeface="Poppins Bold"/>
              </a:rPr>
              <a:t>PROBLEMS &amp; DB SOLUTIONS</a:t>
            </a:r>
          </a:p>
        </p:txBody>
      </p:sp>
      <p:grpSp>
        <p:nvGrpSpPr>
          <p:cNvPr name="Group 4" id="4"/>
          <p:cNvGrpSpPr/>
          <p:nvPr/>
        </p:nvGrpSpPr>
        <p:grpSpPr>
          <a:xfrm rot="0">
            <a:off x="462378" y="1237215"/>
            <a:ext cx="7327854" cy="4461413"/>
            <a:chOff x="0" y="0"/>
            <a:chExt cx="2340597" cy="1425024"/>
          </a:xfrm>
        </p:grpSpPr>
        <p:sp>
          <p:nvSpPr>
            <p:cNvPr name="Freeform 5" id="5"/>
            <p:cNvSpPr/>
            <p:nvPr/>
          </p:nvSpPr>
          <p:spPr>
            <a:xfrm flipH="false" flipV="false" rot="0">
              <a:off x="0" y="0"/>
              <a:ext cx="2340597" cy="1425024"/>
            </a:xfrm>
            <a:custGeom>
              <a:avLst/>
              <a:gdLst/>
              <a:ahLst/>
              <a:cxnLst/>
              <a:rect r="r" b="b" t="t" l="l"/>
              <a:pathLst>
                <a:path h="1425024" w="2340597">
                  <a:moveTo>
                    <a:pt x="53882" y="0"/>
                  </a:moveTo>
                  <a:lnTo>
                    <a:pt x="2286715" y="0"/>
                  </a:lnTo>
                  <a:cubicBezTo>
                    <a:pt x="2316473" y="0"/>
                    <a:pt x="2340597" y="24124"/>
                    <a:pt x="2340597" y="53882"/>
                  </a:cubicBezTo>
                  <a:lnTo>
                    <a:pt x="2340597" y="1371143"/>
                  </a:lnTo>
                  <a:cubicBezTo>
                    <a:pt x="2340597" y="1400901"/>
                    <a:pt x="2316473" y="1425024"/>
                    <a:pt x="2286715" y="1425024"/>
                  </a:cubicBezTo>
                  <a:lnTo>
                    <a:pt x="53882" y="1425024"/>
                  </a:lnTo>
                  <a:cubicBezTo>
                    <a:pt x="24124" y="1425024"/>
                    <a:pt x="0" y="1400901"/>
                    <a:pt x="0" y="1371143"/>
                  </a:cubicBezTo>
                  <a:lnTo>
                    <a:pt x="0" y="53882"/>
                  </a:lnTo>
                  <a:cubicBezTo>
                    <a:pt x="0" y="24124"/>
                    <a:pt x="24124" y="0"/>
                    <a:pt x="53882" y="0"/>
                  </a:cubicBezTo>
                  <a:close/>
                </a:path>
              </a:pathLst>
            </a:custGeom>
            <a:solidFill>
              <a:srgbClr val="FFFFFF">
                <a:alpha val="74902"/>
              </a:srgbClr>
            </a:solidFill>
          </p:spPr>
        </p:sp>
        <p:sp>
          <p:nvSpPr>
            <p:cNvPr name="TextBox 6" id="6"/>
            <p:cNvSpPr txBox="true"/>
            <p:nvPr/>
          </p:nvSpPr>
          <p:spPr>
            <a:xfrm>
              <a:off x="0" y="-57150"/>
              <a:ext cx="2340597" cy="1482174"/>
            </a:xfrm>
            <a:prstGeom prst="rect">
              <a:avLst/>
            </a:prstGeom>
          </p:spPr>
          <p:txBody>
            <a:bodyPr anchor="ctr" rtlCol="false" tIns="50800" lIns="50800" bIns="50800" rIns="50800"/>
            <a:lstStyle/>
            <a:p>
              <a:pPr algn="ctr">
                <a:lnSpc>
                  <a:spcPts val="2659"/>
                </a:lnSpc>
                <a:spcBef>
                  <a:spcPct val="0"/>
                </a:spcBef>
              </a:pPr>
            </a:p>
          </p:txBody>
        </p:sp>
      </p:grpSp>
      <p:grpSp>
        <p:nvGrpSpPr>
          <p:cNvPr name="Group 7" id="7"/>
          <p:cNvGrpSpPr/>
          <p:nvPr/>
        </p:nvGrpSpPr>
        <p:grpSpPr>
          <a:xfrm rot="0">
            <a:off x="672031" y="5899900"/>
            <a:ext cx="7118201" cy="3559671"/>
            <a:chOff x="0" y="0"/>
            <a:chExt cx="2449317" cy="1224855"/>
          </a:xfrm>
        </p:grpSpPr>
        <p:sp>
          <p:nvSpPr>
            <p:cNvPr name="Freeform 8" id="8"/>
            <p:cNvSpPr/>
            <p:nvPr/>
          </p:nvSpPr>
          <p:spPr>
            <a:xfrm flipH="false" flipV="false" rot="0">
              <a:off x="0" y="0"/>
              <a:ext cx="2449317" cy="1224855"/>
            </a:xfrm>
            <a:custGeom>
              <a:avLst/>
              <a:gdLst/>
              <a:ahLst/>
              <a:cxnLst/>
              <a:rect r="r" b="b" t="t" l="l"/>
              <a:pathLst>
                <a:path h="1224855" w="2449317">
                  <a:moveTo>
                    <a:pt x="55469" y="0"/>
                  </a:moveTo>
                  <a:lnTo>
                    <a:pt x="2393848" y="0"/>
                  </a:lnTo>
                  <a:cubicBezTo>
                    <a:pt x="2424483" y="0"/>
                    <a:pt x="2449317" y="24834"/>
                    <a:pt x="2449317" y="55469"/>
                  </a:cubicBezTo>
                  <a:lnTo>
                    <a:pt x="2449317" y="1169386"/>
                  </a:lnTo>
                  <a:cubicBezTo>
                    <a:pt x="2449317" y="1200021"/>
                    <a:pt x="2424483" y="1224855"/>
                    <a:pt x="2393848" y="1224855"/>
                  </a:cubicBezTo>
                  <a:lnTo>
                    <a:pt x="55469" y="1224855"/>
                  </a:lnTo>
                  <a:cubicBezTo>
                    <a:pt x="24834" y="1224855"/>
                    <a:pt x="0" y="1200021"/>
                    <a:pt x="0" y="1169386"/>
                  </a:cubicBezTo>
                  <a:lnTo>
                    <a:pt x="0" y="55469"/>
                  </a:lnTo>
                  <a:cubicBezTo>
                    <a:pt x="0" y="24834"/>
                    <a:pt x="24834" y="0"/>
                    <a:pt x="55469" y="0"/>
                  </a:cubicBezTo>
                  <a:close/>
                </a:path>
              </a:pathLst>
            </a:custGeom>
            <a:solidFill>
              <a:srgbClr val="FFFFFF">
                <a:alpha val="74902"/>
              </a:srgbClr>
            </a:solidFill>
          </p:spPr>
        </p:sp>
        <p:sp>
          <p:nvSpPr>
            <p:cNvPr name="TextBox 9" id="9"/>
            <p:cNvSpPr txBox="true"/>
            <p:nvPr/>
          </p:nvSpPr>
          <p:spPr>
            <a:xfrm>
              <a:off x="0" y="-57150"/>
              <a:ext cx="2449317" cy="1282005"/>
            </a:xfrm>
            <a:prstGeom prst="rect">
              <a:avLst/>
            </a:prstGeom>
          </p:spPr>
          <p:txBody>
            <a:bodyPr anchor="ctr" rtlCol="false" tIns="50800" lIns="50800" bIns="50800" rIns="50800"/>
            <a:lstStyle/>
            <a:p>
              <a:pPr algn="ctr">
                <a:lnSpc>
                  <a:spcPts val="2659"/>
                </a:lnSpc>
                <a:spcBef>
                  <a:spcPct val="0"/>
                </a:spcBef>
              </a:pPr>
            </a:p>
          </p:txBody>
        </p:sp>
      </p:grpSp>
      <p:sp>
        <p:nvSpPr>
          <p:cNvPr name="TextBox 10" id="10"/>
          <p:cNvSpPr txBox="true"/>
          <p:nvPr/>
        </p:nvSpPr>
        <p:spPr>
          <a:xfrm rot="0">
            <a:off x="873287" y="1492110"/>
            <a:ext cx="6451128" cy="3381630"/>
          </a:xfrm>
          <a:prstGeom prst="rect">
            <a:avLst/>
          </a:prstGeom>
        </p:spPr>
        <p:txBody>
          <a:bodyPr anchor="t" rtlCol="false" tIns="0" lIns="0" bIns="0" rIns="0">
            <a:spAutoFit/>
          </a:bodyPr>
          <a:lstStyle/>
          <a:p>
            <a:pPr algn="l">
              <a:lnSpc>
                <a:spcPts val="3223"/>
              </a:lnSpc>
            </a:pPr>
            <a:r>
              <a:rPr lang="en-US" sz="2302" b="true">
                <a:solidFill>
                  <a:srgbClr val="0A152F"/>
                </a:solidFill>
                <a:latin typeface="Poppins Bold"/>
                <a:ea typeface="Poppins Bold"/>
                <a:cs typeface="Poppins Bold"/>
                <a:sym typeface="Poppins Bold"/>
              </a:rPr>
              <a:t>Problem:</a:t>
            </a:r>
          </a:p>
          <a:p>
            <a:pPr algn="l">
              <a:lnSpc>
                <a:spcPts val="3223"/>
              </a:lnSpc>
            </a:pPr>
            <a:r>
              <a:rPr lang="en-US" sz="2302" b="true">
                <a:solidFill>
                  <a:srgbClr val="0A152F"/>
                </a:solidFill>
                <a:latin typeface="Poppins Bold"/>
                <a:ea typeface="Poppins Bold"/>
                <a:cs typeface="Poppins Bold"/>
                <a:sym typeface="Poppins Bold"/>
              </a:rPr>
              <a:t>Product Inventory Management</a:t>
            </a:r>
          </a:p>
          <a:p>
            <a:pPr algn="l">
              <a:lnSpc>
                <a:spcPts val="3223"/>
              </a:lnSpc>
            </a:pPr>
          </a:p>
          <a:p>
            <a:pPr algn="l" marL="532712" indent="-266356" lvl="1">
              <a:lnSpc>
                <a:spcPts val="3454"/>
              </a:lnSpc>
              <a:buFont typeface="Arial"/>
              <a:buChar char="•"/>
            </a:pPr>
            <a:r>
              <a:rPr lang="en-US" sz="2467">
                <a:solidFill>
                  <a:srgbClr val="0A152F"/>
                </a:solidFill>
                <a:latin typeface="Poppins"/>
                <a:ea typeface="Poppins"/>
                <a:cs typeface="Poppins"/>
                <a:sym typeface="Poppins"/>
              </a:rPr>
              <a:t>Maintain accurate product, brand, and retail data with efficient updates.</a:t>
            </a:r>
          </a:p>
          <a:p>
            <a:pPr algn="l" marL="532712" indent="-266356" lvl="1">
              <a:lnSpc>
                <a:spcPts val="3454"/>
              </a:lnSpc>
              <a:buFont typeface="Arial"/>
              <a:buChar char="•"/>
            </a:pPr>
            <a:r>
              <a:rPr lang="en-US" sz="2467">
                <a:solidFill>
                  <a:srgbClr val="0A152F"/>
                </a:solidFill>
                <a:latin typeface="Poppins"/>
                <a:ea typeface="Poppins"/>
                <a:cs typeface="Poppins"/>
                <a:sym typeface="Poppins"/>
              </a:rPr>
              <a:t>Automate logging of inventory changes for traceability.</a:t>
            </a:r>
          </a:p>
          <a:p>
            <a:pPr algn="l">
              <a:lnSpc>
                <a:spcPts val="3454"/>
              </a:lnSpc>
            </a:pPr>
          </a:p>
        </p:txBody>
      </p:sp>
      <p:sp>
        <p:nvSpPr>
          <p:cNvPr name="TextBox 11" id="11"/>
          <p:cNvSpPr txBox="true"/>
          <p:nvPr/>
        </p:nvSpPr>
        <p:spPr>
          <a:xfrm rot="0">
            <a:off x="1008157" y="6123826"/>
            <a:ext cx="6316258" cy="3134474"/>
          </a:xfrm>
          <a:prstGeom prst="rect">
            <a:avLst/>
          </a:prstGeom>
        </p:spPr>
        <p:txBody>
          <a:bodyPr anchor="t" rtlCol="false" tIns="0" lIns="0" bIns="0" rIns="0">
            <a:spAutoFit/>
          </a:bodyPr>
          <a:lstStyle/>
          <a:p>
            <a:pPr algn="l">
              <a:lnSpc>
                <a:spcPts val="3108"/>
              </a:lnSpc>
            </a:pPr>
            <a:r>
              <a:rPr lang="en-US" sz="2220" b="true">
                <a:solidFill>
                  <a:srgbClr val="0A152F"/>
                </a:solidFill>
                <a:latin typeface="Poppins Bold"/>
                <a:ea typeface="Poppins Bold"/>
                <a:cs typeface="Poppins Bold"/>
                <a:sym typeface="Poppins Bold"/>
              </a:rPr>
              <a:t>Solution:</a:t>
            </a:r>
          </a:p>
          <a:p>
            <a:pPr algn="l">
              <a:lnSpc>
                <a:spcPts val="3108"/>
              </a:lnSpc>
            </a:pPr>
          </a:p>
          <a:p>
            <a:pPr algn="l" marL="479406" indent="-239703" lvl="1">
              <a:lnSpc>
                <a:spcPts val="3108"/>
              </a:lnSpc>
              <a:buFont typeface="Arial"/>
              <a:buChar char="•"/>
            </a:pPr>
            <a:r>
              <a:rPr lang="en-US" sz="2220">
                <a:solidFill>
                  <a:srgbClr val="0A152F"/>
                </a:solidFill>
                <a:latin typeface="Poppins"/>
                <a:ea typeface="Poppins"/>
                <a:cs typeface="Poppins"/>
                <a:sym typeface="Poppins"/>
              </a:rPr>
              <a:t>Stored procedure for adding/updating products, brands, fragrance notes, and retail data.</a:t>
            </a:r>
          </a:p>
          <a:p>
            <a:pPr algn="l">
              <a:lnSpc>
                <a:spcPts val="3108"/>
              </a:lnSpc>
            </a:pPr>
          </a:p>
          <a:p>
            <a:pPr algn="l" marL="479406" indent="-239703" lvl="1">
              <a:lnSpc>
                <a:spcPts val="3108"/>
              </a:lnSpc>
              <a:buFont typeface="Arial"/>
              <a:buChar char="•"/>
            </a:pPr>
            <a:r>
              <a:rPr lang="en-US" sz="2220">
                <a:solidFill>
                  <a:srgbClr val="0A152F"/>
                </a:solidFill>
                <a:latin typeface="Poppins"/>
                <a:ea typeface="Poppins"/>
                <a:cs typeface="Poppins"/>
                <a:sym typeface="Poppins"/>
              </a:rPr>
              <a:t>Triggers for logging product name changes in the audit_log table.</a:t>
            </a:r>
          </a:p>
        </p:txBody>
      </p:sp>
      <p:grpSp>
        <p:nvGrpSpPr>
          <p:cNvPr name="Group 12" id="12"/>
          <p:cNvGrpSpPr/>
          <p:nvPr/>
        </p:nvGrpSpPr>
        <p:grpSpPr>
          <a:xfrm rot="0">
            <a:off x="9556203" y="1237215"/>
            <a:ext cx="7437179" cy="4461413"/>
            <a:chOff x="0" y="0"/>
            <a:chExt cx="1958763" cy="1175022"/>
          </a:xfrm>
        </p:grpSpPr>
        <p:sp>
          <p:nvSpPr>
            <p:cNvPr name="Freeform 13" id="13"/>
            <p:cNvSpPr/>
            <p:nvPr/>
          </p:nvSpPr>
          <p:spPr>
            <a:xfrm flipH="false" flipV="false" rot="0">
              <a:off x="0" y="0"/>
              <a:ext cx="1958763" cy="1175022"/>
            </a:xfrm>
            <a:custGeom>
              <a:avLst/>
              <a:gdLst/>
              <a:ahLst/>
              <a:cxnLst/>
              <a:rect r="r" b="b" t="t" l="l"/>
              <a:pathLst>
                <a:path h="1175022" w="1958763">
                  <a:moveTo>
                    <a:pt x="53090" y="0"/>
                  </a:moveTo>
                  <a:lnTo>
                    <a:pt x="1905673" y="0"/>
                  </a:lnTo>
                  <a:cubicBezTo>
                    <a:pt x="1934994" y="0"/>
                    <a:pt x="1958763" y="23769"/>
                    <a:pt x="1958763" y="53090"/>
                  </a:cubicBezTo>
                  <a:lnTo>
                    <a:pt x="1958763" y="1121933"/>
                  </a:lnTo>
                  <a:cubicBezTo>
                    <a:pt x="1958763" y="1151253"/>
                    <a:pt x="1934994" y="1175022"/>
                    <a:pt x="1905673" y="1175022"/>
                  </a:cubicBezTo>
                  <a:lnTo>
                    <a:pt x="53090" y="1175022"/>
                  </a:lnTo>
                  <a:cubicBezTo>
                    <a:pt x="23769" y="1175022"/>
                    <a:pt x="0" y="1151253"/>
                    <a:pt x="0" y="1121933"/>
                  </a:cubicBezTo>
                  <a:lnTo>
                    <a:pt x="0" y="53090"/>
                  </a:lnTo>
                  <a:cubicBezTo>
                    <a:pt x="0" y="23769"/>
                    <a:pt x="23769" y="0"/>
                    <a:pt x="53090" y="0"/>
                  </a:cubicBezTo>
                  <a:close/>
                </a:path>
              </a:pathLst>
            </a:custGeom>
            <a:solidFill>
              <a:srgbClr val="FFFFFF">
                <a:alpha val="74902"/>
              </a:srgbClr>
            </a:solidFill>
          </p:spPr>
        </p:sp>
        <p:sp>
          <p:nvSpPr>
            <p:cNvPr name="TextBox 14" id="14"/>
            <p:cNvSpPr txBox="true"/>
            <p:nvPr/>
          </p:nvSpPr>
          <p:spPr>
            <a:xfrm>
              <a:off x="0" y="-57150"/>
              <a:ext cx="1958763" cy="1232172"/>
            </a:xfrm>
            <a:prstGeom prst="rect">
              <a:avLst/>
            </a:prstGeom>
          </p:spPr>
          <p:txBody>
            <a:bodyPr anchor="ctr" rtlCol="false" tIns="50800" lIns="50800" bIns="50800" rIns="50800"/>
            <a:lstStyle/>
            <a:p>
              <a:pPr algn="ctr">
                <a:lnSpc>
                  <a:spcPts val="2659"/>
                </a:lnSpc>
                <a:spcBef>
                  <a:spcPct val="0"/>
                </a:spcBef>
              </a:pPr>
            </a:p>
          </p:txBody>
        </p:sp>
      </p:grpSp>
      <p:sp>
        <p:nvSpPr>
          <p:cNvPr name="TextBox 15" id="15"/>
          <p:cNvSpPr txBox="true"/>
          <p:nvPr/>
        </p:nvSpPr>
        <p:spPr>
          <a:xfrm rot="0">
            <a:off x="10402189" y="1867411"/>
            <a:ext cx="6092856" cy="2642362"/>
          </a:xfrm>
          <a:prstGeom prst="rect">
            <a:avLst/>
          </a:prstGeom>
        </p:spPr>
        <p:txBody>
          <a:bodyPr anchor="t" rtlCol="false" tIns="0" lIns="0" bIns="0" rIns="0">
            <a:spAutoFit/>
          </a:bodyPr>
          <a:lstStyle/>
          <a:p>
            <a:pPr algn="l">
              <a:lnSpc>
                <a:spcPts val="3457"/>
              </a:lnSpc>
            </a:pPr>
            <a:r>
              <a:rPr lang="en-US" sz="2469" b="true">
                <a:solidFill>
                  <a:srgbClr val="0A152F"/>
                </a:solidFill>
                <a:latin typeface="Poppins Bold"/>
                <a:ea typeface="Poppins Bold"/>
                <a:cs typeface="Poppins Bold"/>
                <a:sym typeface="Poppins Bold"/>
              </a:rPr>
              <a:t>Problem:</a:t>
            </a:r>
          </a:p>
          <a:p>
            <a:pPr algn="l">
              <a:lnSpc>
                <a:spcPts val="3457"/>
              </a:lnSpc>
            </a:pPr>
            <a:r>
              <a:rPr lang="en-US" sz="2469" b="true">
                <a:solidFill>
                  <a:srgbClr val="0A152F"/>
                </a:solidFill>
                <a:latin typeface="Poppins Bold"/>
                <a:ea typeface="Poppins Bold"/>
                <a:cs typeface="Poppins Bold"/>
                <a:sym typeface="Poppins Bold"/>
              </a:rPr>
              <a:t>Fragrance and Sales Analysis:</a:t>
            </a:r>
          </a:p>
          <a:p>
            <a:pPr algn="l">
              <a:lnSpc>
                <a:spcPts val="3457"/>
              </a:lnSpc>
            </a:pPr>
          </a:p>
          <a:p>
            <a:pPr algn="l" marL="533272" indent="-266636" lvl="1">
              <a:lnSpc>
                <a:spcPts val="3457"/>
              </a:lnSpc>
              <a:buFont typeface="Arial"/>
              <a:buChar char="•"/>
            </a:pPr>
            <a:r>
              <a:rPr lang="en-US" sz="2469">
                <a:solidFill>
                  <a:srgbClr val="0A152F"/>
                </a:solidFill>
                <a:latin typeface="Poppins"/>
                <a:ea typeface="Poppins"/>
                <a:cs typeface="Poppins"/>
                <a:sym typeface="Poppins"/>
              </a:rPr>
              <a:t>Simplify access to fragrance profiles and sales trends for data driven decision making.</a:t>
            </a:r>
          </a:p>
        </p:txBody>
      </p:sp>
      <p:grpSp>
        <p:nvGrpSpPr>
          <p:cNvPr name="Group 16" id="16"/>
          <p:cNvGrpSpPr/>
          <p:nvPr/>
        </p:nvGrpSpPr>
        <p:grpSpPr>
          <a:xfrm rot="0">
            <a:off x="9556203" y="5899900"/>
            <a:ext cx="7437179" cy="3559671"/>
            <a:chOff x="0" y="0"/>
            <a:chExt cx="1958763" cy="937527"/>
          </a:xfrm>
        </p:grpSpPr>
        <p:sp>
          <p:nvSpPr>
            <p:cNvPr name="Freeform 17" id="17"/>
            <p:cNvSpPr/>
            <p:nvPr/>
          </p:nvSpPr>
          <p:spPr>
            <a:xfrm flipH="false" flipV="false" rot="0">
              <a:off x="0" y="0"/>
              <a:ext cx="1958763" cy="937527"/>
            </a:xfrm>
            <a:custGeom>
              <a:avLst/>
              <a:gdLst/>
              <a:ahLst/>
              <a:cxnLst/>
              <a:rect r="r" b="b" t="t" l="l"/>
              <a:pathLst>
                <a:path h="937527" w="1958763">
                  <a:moveTo>
                    <a:pt x="53090" y="0"/>
                  </a:moveTo>
                  <a:lnTo>
                    <a:pt x="1905673" y="0"/>
                  </a:lnTo>
                  <a:cubicBezTo>
                    <a:pt x="1934994" y="0"/>
                    <a:pt x="1958763" y="23769"/>
                    <a:pt x="1958763" y="53090"/>
                  </a:cubicBezTo>
                  <a:lnTo>
                    <a:pt x="1958763" y="884437"/>
                  </a:lnTo>
                  <a:cubicBezTo>
                    <a:pt x="1958763" y="913758"/>
                    <a:pt x="1934994" y="937527"/>
                    <a:pt x="1905673" y="937527"/>
                  </a:cubicBezTo>
                  <a:lnTo>
                    <a:pt x="53090" y="937527"/>
                  </a:lnTo>
                  <a:cubicBezTo>
                    <a:pt x="23769" y="937527"/>
                    <a:pt x="0" y="913758"/>
                    <a:pt x="0" y="884437"/>
                  </a:cubicBezTo>
                  <a:lnTo>
                    <a:pt x="0" y="53090"/>
                  </a:lnTo>
                  <a:cubicBezTo>
                    <a:pt x="0" y="23769"/>
                    <a:pt x="23769" y="0"/>
                    <a:pt x="53090" y="0"/>
                  </a:cubicBezTo>
                  <a:close/>
                </a:path>
              </a:pathLst>
            </a:custGeom>
            <a:solidFill>
              <a:srgbClr val="FFFFFF">
                <a:alpha val="74902"/>
              </a:srgbClr>
            </a:solidFill>
          </p:spPr>
        </p:sp>
        <p:sp>
          <p:nvSpPr>
            <p:cNvPr name="TextBox 18" id="18"/>
            <p:cNvSpPr txBox="true"/>
            <p:nvPr/>
          </p:nvSpPr>
          <p:spPr>
            <a:xfrm>
              <a:off x="0" y="-57150"/>
              <a:ext cx="1958763" cy="994677"/>
            </a:xfrm>
            <a:prstGeom prst="rect">
              <a:avLst/>
            </a:prstGeom>
          </p:spPr>
          <p:txBody>
            <a:bodyPr anchor="ctr" rtlCol="false" tIns="50800" lIns="50800" bIns="50800" rIns="50800"/>
            <a:lstStyle/>
            <a:p>
              <a:pPr algn="ctr">
                <a:lnSpc>
                  <a:spcPts val="2659"/>
                </a:lnSpc>
                <a:spcBef>
                  <a:spcPct val="0"/>
                </a:spcBef>
              </a:pPr>
            </a:p>
          </p:txBody>
        </p:sp>
      </p:grpSp>
      <p:sp>
        <p:nvSpPr>
          <p:cNvPr name="TextBox 19" id="19"/>
          <p:cNvSpPr txBox="true"/>
          <p:nvPr/>
        </p:nvSpPr>
        <p:spPr>
          <a:xfrm rot="0">
            <a:off x="10208159" y="6051596"/>
            <a:ext cx="6077790" cy="2799080"/>
          </a:xfrm>
          <a:prstGeom prst="rect">
            <a:avLst/>
          </a:prstGeom>
        </p:spPr>
        <p:txBody>
          <a:bodyPr anchor="t" rtlCol="false" tIns="0" lIns="0" bIns="0" rIns="0">
            <a:spAutoFit/>
          </a:bodyPr>
          <a:lstStyle/>
          <a:p>
            <a:pPr algn="l">
              <a:lnSpc>
                <a:spcPts val="3220"/>
              </a:lnSpc>
            </a:pPr>
            <a:r>
              <a:rPr lang="en-US" sz="2300" b="true">
                <a:solidFill>
                  <a:srgbClr val="0A152F"/>
                </a:solidFill>
                <a:latin typeface="Poppins Bold"/>
                <a:ea typeface="Poppins Bold"/>
                <a:cs typeface="Poppins Bold"/>
                <a:sym typeface="Poppins Bold"/>
              </a:rPr>
              <a:t>Solution:</a:t>
            </a:r>
          </a:p>
          <a:p>
            <a:pPr algn="l">
              <a:lnSpc>
                <a:spcPts val="3220"/>
              </a:lnSpc>
            </a:pPr>
          </a:p>
          <a:p>
            <a:pPr algn="l" marL="496571" indent="-248285" lvl="1">
              <a:lnSpc>
                <a:spcPts val="3220"/>
              </a:lnSpc>
              <a:buFont typeface="Arial"/>
              <a:buChar char="•"/>
            </a:pPr>
            <a:r>
              <a:rPr lang="en-US" sz="2300">
                <a:solidFill>
                  <a:srgbClr val="0A152F"/>
                </a:solidFill>
                <a:latin typeface="Poppins"/>
                <a:ea typeface="Poppins"/>
                <a:cs typeface="Poppins"/>
                <a:sym typeface="Poppins"/>
              </a:rPr>
              <a:t>Views for simplified access to fragrance profiles and sales trends.</a:t>
            </a:r>
          </a:p>
          <a:p>
            <a:pPr algn="l">
              <a:lnSpc>
                <a:spcPts val="3220"/>
              </a:lnSpc>
            </a:pPr>
          </a:p>
          <a:p>
            <a:pPr algn="l" marL="496571" indent="-248285" lvl="1">
              <a:lnSpc>
                <a:spcPts val="3220"/>
              </a:lnSpc>
              <a:buFont typeface="Arial"/>
              <a:buChar char="•"/>
            </a:pPr>
            <a:r>
              <a:rPr lang="en-US" sz="2300">
                <a:solidFill>
                  <a:srgbClr val="0A152F"/>
                </a:solidFill>
                <a:latin typeface="Poppins"/>
                <a:ea typeface="Poppins"/>
                <a:cs typeface="Poppins"/>
                <a:sym typeface="Poppins"/>
              </a:rPr>
              <a:t>Functions for calculating revenue and profitability.</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814" r="0" b="-814"/>
            </a:stretch>
          </a:blipFill>
        </p:spPr>
      </p:sp>
      <p:sp>
        <p:nvSpPr>
          <p:cNvPr name="Freeform 3" id="3"/>
          <p:cNvSpPr/>
          <p:nvPr/>
        </p:nvSpPr>
        <p:spPr>
          <a:xfrm flipH="false" flipV="false" rot="0">
            <a:off x="1877354" y="2650437"/>
            <a:ext cx="14533292" cy="6889700"/>
          </a:xfrm>
          <a:custGeom>
            <a:avLst/>
            <a:gdLst/>
            <a:ahLst/>
            <a:cxnLst/>
            <a:rect r="r" b="b" t="t" l="l"/>
            <a:pathLst>
              <a:path h="6889700" w="14533292">
                <a:moveTo>
                  <a:pt x="0" y="0"/>
                </a:moveTo>
                <a:lnTo>
                  <a:pt x="14533292" y="0"/>
                </a:lnTo>
                <a:lnTo>
                  <a:pt x="14533292" y="6889701"/>
                </a:lnTo>
                <a:lnTo>
                  <a:pt x="0" y="6889701"/>
                </a:lnTo>
                <a:lnTo>
                  <a:pt x="0" y="0"/>
                </a:lnTo>
                <a:close/>
              </a:path>
            </a:pathLst>
          </a:custGeom>
          <a:blipFill>
            <a:blip r:embed="rId3"/>
            <a:stretch>
              <a:fillRect l="-1952" t="0" r="-1952" b="0"/>
            </a:stretch>
          </a:blipFill>
        </p:spPr>
      </p:sp>
      <p:sp>
        <p:nvSpPr>
          <p:cNvPr name="TextBox 4" id="4"/>
          <p:cNvSpPr txBox="true"/>
          <p:nvPr/>
        </p:nvSpPr>
        <p:spPr>
          <a:xfrm rot="0">
            <a:off x="1924925" y="971550"/>
            <a:ext cx="14921301" cy="979275"/>
          </a:xfrm>
          <a:prstGeom prst="rect">
            <a:avLst/>
          </a:prstGeom>
        </p:spPr>
        <p:txBody>
          <a:bodyPr anchor="t" rtlCol="false" tIns="0" lIns="0" bIns="0" rIns="0">
            <a:spAutoFit/>
          </a:bodyPr>
          <a:lstStyle/>
          <a:p>
            <a:pPr algn="l">
              <a:lnSpc>
                <a:spcPts val="7238"/>
              </a:lnSpc>
            </a:pPr>
            <a:r>
              <a:rPr lang="en-US" b="true" sz="6082">
                <a:solidFill>
                  <a:srgbClr val="FFFFFF"/>
                </a:solidFill>
                <a:latin typeface="Poppins Bold"/>
                <a:ea typeface="Poppins Bold"/>
                <a:cs typeface="Poppins Bold"/>
                <a:sym typeface="Poppins Bold"/>
              </a:rPr>
              <a:t>ENTITY RELATIONSHIP DIAGRAM (ERD)</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814" r="0" b="-814"/>
            </a:stretch>
          </a:blipFill>
        </p:spPr>
      </p:sp>
      <p:grpSp>
        <p:nvGrpSpPr>
          <p:cNvPr name="Group 3" id="3"/>
          <p:cNvGrpSpPr/>
          <p:nvPr/>
        </p:nvGrpSpPr>
        <p:grpSpPr>
          <a:xfrm rot="0">
            <a:off x="2470068" y="1467505"/>
            <a:ext cx="13604028" cy="7790795"/>
            <a:chOff x="0" y="0"/>
            <a:chExt cx="3582954" cy="2051897"/>
          </a:xfrm>
        </p:grpSpPr>
        <p:sp>
          <p:nvSpPr>
            <p:cNvPr name="Freeform 4" id="4"/>
            <p:cNvSpPr/>
            <p:nvPr/>
          </p:nvSpPr>
          <p:spPr>
            <a:xfrm flipH="false" flipV="false" rot="0">
              <a:off x="0" y="0"/>
              <a:ext cx="3582954" cy="2051897"/>
            </a:xfrm>
            <a:custGeom>
              <a:avLst/>
              <a:gdLst/>
              <a:ahLst/>
              <a:cxnLst/>
              <a:rect r="r" b="b" t="t" l="l"/>
              <a:pathLst>
                <a:path h="2051897" w="3582954">
                  <a:moveTo>
                    <a:pt x="29024" y="0"/>
                  </a:moveTo>
                  <a:lnTo>
                    <a:pt x="3553930" y="0"/>
                  </a:lnTo>
                  <a:cubicBezTo>
                    <a:pt x="3569960" y="0"/>
                    <a:pt x="3582954" y="12994"/>
                    <a:pt x="3582954" y="29024"/>
                  </a:cubicBezTo>
                  <a:lnTo>
                    <a:pt x="3582954" y="2022873"/>
                  </a:lnTo>
                  <a:cubicBezTo>
                    <a:pt x="3582954" y="2038902"/>
                    <a:pt x="3569960" y="2051897"/>
                    <a:pt x="3553930" y="2051897"/>
                  </a:cubicBezTo>
                  <a:lnTo>
                    <a:pt x="29024" y="2051897"/>
                  </a:lnTo>
                  <a:cubicBezTo>
                    <a:pt x="12994" y="2051897"/>
                    <a:pt x="0" y="2038902"/>
                    <a:pt x="0" y="2022873"/>
                  </a:cubicBezTo>
                  <a:lnTo>
                    <a:pt x="0" y="29024"/>
                  </a:lnTo>
                  <a:cubicBezTo>
                    <a:pt x="0" y="12994"/>
                    <a:pt x="12994" y="0"/>
                    <a:pt x="29024" y="0"/>
                  </a:cubicBezTo>
                  <a:close/>
                </a:path>
              </a:pathLst>
            </a:custGeom>
            <a:solidFill>
              <a:srgbClr val="FFFFFF">
                <a:alpha val="74902"/>
              </a:srgbClr>
            </a:solidFill>
          </p:spPr>
        </p:sp>
        <p:sp>
          <p:nvSpPr>
            <p:cNvPr name="TextBox 5" id="5"/>
            <p:cNvSpPr txBox="true"/>
            <p:nvPr/>
          </p:nvSpPr>
          <p:spPr>
            <a:xfrm>
              <a:off x="0" y="-57150"/>
              <a:ext cx="3582954" cy="2109047"/>
            </a:xfrm>
            <a:prstGeom prst="rect">
              <a:avLst/>
            </a:prstGeom>
          </p:spPr>
          <p:txBody>
            <a:bodyPr anchor="ctr" rtlCol="false" tIns="50800" lIns="50800" bIns="50800" rIns="50800"/>
            <a:lstStyle/>
            <a:p>
              <a:pPr algn="ctr">
                <a:lnSpc>
                  <a:spcPts val="2659"/>
                </a:lnSpc>
                <a:spcBef>
                  <a:spcPct val="0"/>
                </a:spcBef>
              </a:pPr>
            </a:p>
          </p:txBody>
        </p:sp>
      </p:grpSp>
      <p:sp>
        <p:nvSpPr>
          <p:cNvPr name="TextBox 6" id="6"/>
          <p:cNvSpPr txBox="true"/>
          <p:nvPr/>
        </p:nvSpPr>
        <p:spPr>
          <a:xfrm rot="0">
            <a:off x="5960329" y="1543669"/>
            <a:ext cx="6367341" cy="1671307"/>
          </a:xfrm>
          <a:prstGeom prst="rect">
            <a:avLst/>
          </a:prstGeom>
        </p:spPr>
        <p:txBody>
          <a:bodyPr anchor="t" rtlCol="false" tIns="0" lIns="0" bIns="0" rIns="0">
            <a:spAutoFit/>
          </a:bodyPr>
          <a:lstStyle/>
          <a:p>
            <a:pPr algn="ctr">
              <a:lnSpc>
                <a:spcPts val="6580"/>
              </a:lnSpc>
            </a:pPr>
            <a:r>
              <a:rPr lang="en-US" b="true" sz="4700">
                <a:solidFill>
                  <a:srgbClr val="0A152F"/>
                </a:solidFill>
                <a:latin typeface="Poppins Bold"/>
                <a:ea typeface="Poppins Bold"/>
                <a:cs typeface="Poppins Bold"/>
                <a:sym typeface="Poppins Bold"/>
              </a:rPr>
              <a:t>KEY FEATURES IN THE DATABASE</a:t>
            </a:r>
          </a:p>
        </p:txBody>
      </p:sp>
      <p:sp>
        <p:nvSpPr>
          <p:cNvPr name="TextBox 7" id="7"/>
          <p:cNvSpPr txBox="true"/>
          <p:nvPr/>
        </p:nvSpPr>
        <p:spPr>
          <a:xfrm rot="0">
            <a:off x="2741352" y="3648161"/>
            <a:ext cx="13061460" cy="4471890"/>
          </a:xfrm>
          <a:prstGeom prst="rect">
            <a:avLst/>
          </a:prstGeom>
        </p:spPr>
        <p:txBody>
          <a:bodyPr anchor="t" rtlCol="false" tIns="0" lIns="0" bIns="0" rIns="0">
            <a:spAutoFit/>
          </a:bodyPr>
          <a:lstStyle/>
          <a:p>
            <a:pPr algn="l">
              <a:lnSpc>
                <a:spcPts val="3942"/>
              </a:lnSpc>
            </a:pPr>
          </a:p>
          <a:p>
            <a:pPr algn="l" marL="608045" indent="-304022" lvl="1">
              <a:lnSpc>
                <a:spcPts val="3942"/>
              </a:lnSpc>
              <a:buFont typeface="Arial"/>
              <a:buChar char="•"/>
            </a:pPr>
            <a:r>
              <a:rPr lang="en-US" b="true" sz="2816">
                <a:solidFill>
                  <a:srgbClr val="0A152F"/>
                </a:solidFill>
                <a:latin typeface="Poppins Bold"/>
                <a:ea typeface="Poppins Bold"/>
                <a:cs typeface="Poppins Bold"/>
                <a:sym typeface="Poppins Bold"/>
              </a:rPr>
              <a:t>Feature 1: Stored Procedure </a:t>
            </a:r>
            <a:r>
              <a:rPr lang="en-US" sz="2816">
                <a:solidFill>
                  <a:srgbClr val="0A152F"/>
                </a:solidFill>
                <a:latin typeface="Poppins"/>
                <a:ea typeface="Poppins"/>
                <a:cs typeface="Poppins"/>
                <a:sym typeface="Poppins"/>
              </a:rPr>
              <a:t>(usp_add_product_brand_note_retail)</a:t>
            </a:r>
          </a:p>
          <a:p>
            <a:pPr algn="l">
              <a:lnSpc>
                <a:spcPts val="3942"/>
              </a:lnSpc>
            </a:pPr>
          </a:p>
          <a:p>
            <a:pPr algn="l" marL="608045" indent="-304022" lvl="1">
              <a:lnSpc>
                <a:spcPts val="3942"/>
              </a:lnSpc>
              <a:buFont typeface="Arial"/>
              <a:buChar char="•"/>
            </a:pPr>
            <a:r>
              <a:rPr lang="en-US" b="true" sz="2816">
                <a:solidFill>
                  <a:srgbClr val="0A152F"/>
                </a:solidFill>
                <a:latin typeface="Poppins Bold"/>
                <a:ea typeface="Poppins Bold"/>
                <a:cs typeface="Poppins Bold"/>
                <a:sym typeface="Poppins Bold"/>
              </a:rPr>
              <a:t>Feature 2: Trigger </a:t>
            </a:r>
            <a:r>
              <a:rPr lang="en-US" sz="2816">
                <a:solidFill>
                  <a:srgbClr val="0A152F"/>
                </a:solidFill>
                <a:latin typeface="Poppins"/>
                <a:ea typeface="Poppins"/>
                <a:cs typeface="Poppins"/>
                <a:sym typeface="Poppins"/>
              </a:rPr>
              <a:t>(trg_product_update)</a:t>
            </a:r>
          </a:p>
          <a:p>
            <a:pPr algn="l">
              <a:lnSpc>
                <a:spcPts val="3942"/>
              </a:lnSpc>
            </a:pPr>
          </a:p>
          <a:p>
            <a:pPr algn="l" marL="608045" indent="-304022" lvl="1">
              <a:lnSpc>
                <a:spcPts val="3942"/>
              </a:lnSpc>
              <a:buFont typeface="Arial"/>
              <a:buChar char="•"/>
            </a:pPr>
            <a:r>
              <a:rPr lang="en-US" b="true" sz="2816">
                <a:solidFill>
                  <a:srgbClr val="0A152F"/>
                </a:solidFill>
                <a:latin typeface="Poppins Bold"/>
                <a:ea typeface="Poppins Bold"/>
                <a:cs typeface="Poppins Bold"/>
                <a:sym typeface="Poppins Bold"/>
              </a:rPr>
              <a:t>Feature 3: View </a:t>
            </a:r>
            <a:r>
              <a:rPr lang="en-US" sz="2816">
                <a:solidFill>
                  <a:srgbClr val="0A152F"/>
                </a:solidFill>
                <a:latin typeface="Poppins"/>
                <a:ea typeface="Poppins"/>
                <a:cs typeface="Poppins"/>
                <a:sym typeface="Poppins"/>
              </a:rPr>
              <a:t>(fragrance_profile_view)</a:t>
            </a:r>
          </a:p>
          <a:p>
            <a:pPr algn="l">
              <a:lnSpc>
                <a:spcPts val="3942"/>
              </a:lnSpc>
            </a:pPr>
          </a:p>
          <a:p>
            <a:pPr algn="l" marL="608045" indent="-304022" lvl="1">
              <a:lnSpc>
                <a:spcPts val="3942"/>
              </a:lnSpc>
              <a:buFont typeface="Arial"/>
              <a:buChar char="•"/>
            </a:pPr>
            <a:r>
              <a:rPr lang="en-US" b="true" sz="2816">
                <a:solidFill>
                  <a:srgbClr val="0A152F"/>
                </a:solidFill>
                <a:latin typeface="Poppins Bold"/>
                <a:ea typeface="Poppins Bold"/>
                <a:cs typeface="Poppins Bold"/>
                <a:sym typeface="Poppins Bold"/>
              </a:rPr>
              <a:t>Feature 4: Function </a:t>
            </a:r>
            <a:r>
              <a:rPr lang="en-US" sz="2816">
                <a:solidFill>
                  <a:srgbClr val="0A152F"/>
                </a:solidFill>
                <a:latin typeface="Poppins"/>
                <a:ea typeface="Poppins"/>
                <a:cs typeface="Poppins"/>
                <a:sym typeface="Poppins"/>
              </a:rPr>
              <a:t>(fn_get_total_profit)</a:t>
            </a:r>
          </a:p>
          <a:p>
            <a:pPr algn="l">
              <a:lnSpc>
                <a:spcPts val="3942"/>
              </a:lnSpc>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814" r="0" b="-814"/>
            </a:stretch>
          </a:blipFill>
        </p:spPr>
      </p:sp>
      <p:sp>
        <p:nvSpPr>
          <p:cNvPr name="Freeform 3" id="3"/>
          <p:cNvSpPr/>
          <p:nvPr/>
        </p:nvSpPr>
        <p:spPr>
          <a:xfrm flipH="false" flipV="false" rot="0">
            <a:off x="519525" y="2776025"/>
            <a:ext cx="8167328" cy="5308763"/>
          </a:xfrm>
          <a:custGeom>
            <a:avLst/>
            <a:gdLst/>
            <a:ahLst/>
            <a:cxnLst/>
            <a:rect r="r" b="b" t="t" l="l"/>
            <a:pathLst>
              <a:path h="5308763" w="8167328">
                <a:moveTo>
                  <a:pt x="0" y="0"/>
                </a:moveTo>
                <a:lnTo>
                  <a:pt x="8167329" y="0"/>
                </a:lnTo>
                <a:lnTo>
                  <a:pt x="8167329" y="5308763"/>
                </a:lnTo>
                <a:lnTo>
                  <a:pt x="0" y="5308763"/>
                </a:lnTo>
                <a:lnTo>
                  <a:pt x="0" y="0"/>
                </a:lnTo>
                <a:close/>
              </a:path>
            </a:pathLst>
          </a:custGeom>
          <a:blipFill>
            <a:blip r:embed="rId3"/>
            <a:stretch>
              <a:fillRect l="0" t="0" r="0" b="0"/>
            </a:stretch>
          </a:blipFill>
        </p:spPr>
      </p:sp>
      <p:sp>
        <p:nvSpPr>
          <p:cNvPr name="Freeform 4" id="4"/>
          <p:cNvSpPr/>
          <p:nvPr/>
        </p:nvSpPr>
        <p:spPr>
          <a:xfrm flipH="false" flipV="false" rot="0">
            <a:off x="9601146" y="2776025"/>
            <a:ext cx="8167328" cy="5308763"/>
          </a:xfrm>
          <a:custGeom>
            <a:avLst/>
            <a:gdLst/>
            <a:ahLst/>
            <a:cxnLst/>
            <a:rect r="r" b="b" t="t" l="l"/>
            <a:pathLst>
              <a:path h="5308763" w="8167328">
                <a:moveTo>
                  <a:pt x="0" y="0"/>
                </a:moveTo>
                <a:lnTo>
                  <a:pt x="8167329" y="0"/>
                </a:lnTo>
                <a:lnTo>
                  <a:pt x="8167329" y="5308763"/>
                </a:lnTo>
                <a:lnTo>
                  <a:pt x="0" y="5308763"/>
                </a:lnTo>
                <a:lnTo>
                  <a:pt x="0" y="0"/>
                </a:lnTo>
                <a:close/>
              </a:path>
            </a:pathLst>
          </a:custGeom>
          <a:blipFill>
            <a:blip r:embed="rId4"/>
            <a:stretch>
              <a:fillRect l="0" t="0" r="0" b="0"/>
            </a:stretch>
          </a:blipFill>
        </p:spPr>
      </p:sp>
      <p:sp>
        <p:nvSpPr>
          <p:cNvPr name="TextBox 5" id="5"/>
          <p:cNvSpPr txBox="true"/>
          <p:nvPr/>
        </p:nvSpPr>
        <p:spPr>
          <a:xfrm rot="0">
            <a:off x="2523192" y="736860"/>
            <a:ext cx="13241616" cy="1356233"/>
          </a:xfrm>
          <a:prstGeom prst="rect">
            <a:avLst/>
          </a:prstGeom>
        </p:spPr>
        <p:txBody>
          <a:bodyPr anchor="t" rtlCol="false" tIns="0" lIns="0" bIns="0" rIns="0">
            <a:spAutoFit/>
          </a:bodyPr>
          <a:lstStyle/>
          <a:p>
            <a:pPr algn="ctr">
              <a:lnSpc>
                <a:spcPts val="9855"/>
              </a:lnSpc>
            </a:pPr>
            <a:r>
              <a:rPr lang="en-US" b="true" sz="8799">
                <a:solidFill>
                  <a:srgbClr val="FFFFFF"/>
                </a:solidFill>
                <a:latin typeface="Poppins Bold"/>
                <a:ea typeface="Poppins Bold"/>
                <a:cs typeface="Poppins Bold"/>
                <a:sym typeface="Poppins Bold"/>
              </a:rPr>
              <a:t>WIREFRAME</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814" r="0" b="-814"/>
            </a:stretch>
          </a:blipFill>
        </p:spPr>
      </p:sp>
      <p:sp>
        <p:nvSpPr>
          <p:cNvPr name="Freeform 3" id="3"/>
          <p:cNvSpPr/>
          <p:nvPr/>
        </p:nvSpPr>
        <p:spPr>
          <a:xfrm flipH="false" flipV="false" rot="0">
            <a:off x="4685383" y="2885809"/>
            <a:ext cx="8917234" cy="5796202"/>
          </a:xfrm>
          <a:custGeom>
            <a:avLst/>
            <a:gdLst/>
            <a:ahLst/>
            <a:cxnLst/>
            <a:rect r="r" b="b" t="t" l="l"/>
            <a:pathLst>
              <a:path h="5796202" w="8917234">
                <a:moveTo>
                  <a:pt x="0" y="0"/>
                </a:moveTo>
                <a:lnTo>
                  <a:pt x="8917234" y="0"/>
                </a:lnTo>
                <a:lnTo>
                  <a:pt x="8917234" y="5796202"/>
                </a:lnTo>
                <a:lnTo>
                  <a:pt x="0" y="5796202"/>
                </a:lnTo>
                <a:lnTo>
                  <a:pt x="0" y="0"/>
                </a:lnTo>
                <a:close/>
              </a:path>
            </a:pathLst>
          </a:custGeom>
          <a:blipFill>
            <a:blip r:embed="rId3"/>
            <a:stretch>
              <a:fillRect l="0" t="0" r="0" b="0"/>
            </a:stretch>
          </a:blipFill>
        </p:spPr>
      </p:sp>
      <p:sp>
        <p:nvSpPr>
          <p:cNvPr name="TextBox 4" id="4"/>
          <p:cNvSpPr txBox="true"/>
          <p:nvPr/>
        </p:nvSpPr>
        <p:spPr>
          <a:xfrm rot="0">
            <a:off x="2523192" y="736860"/>
            <a:ext cx="13241616" cy="1356233"/>
          </a:xfrm>
          <a:prstGeom prst="rect">
            <a:avLst/>
          </a:prstGeom>
        </p:spPr>
        <p:txBody>
          <a:bodyPr anchor="t" rtlCol="false" tIns="0" lIns="0" bIns="0" rIns="0">
            <a:spAutoFit/>
          </a:bodyPr>
          <a:lstStyle/>
          <a:p>
            <a:pPr algn="ctr">
              <a:lnSpc>
                <a:spcPts val="9855"/>
              </a:lnSpc>
            </a:pPr>
            <a:r>
              <a:rPr lang="en-US" b="true" sz="8799">
                <a:solidFill>
                  <a:srgbClr val="FFFFFF"/>
                </a:solidFill>
                <a:latin typeface="Poppins Bold"/>
                <a:ea typeface="Poppins Bold"/>
                <a:cs typeface="Poppins Bold"/>
                <a:sym typeface="Poppins Bold"/>
              </a:rPr>
              <a:t>WIREFRAME</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814" r="0" b="-814"/>
            </a:stretch>
          </a:blipFill>
        </p:spPr>
      </p:sp>
      <p:sp>
        <p:nvSpPr>
          <p:cNvPr name="TextBox 3" id="3"/>
          <p:cNvSpPr txBox="true"/>
          <p:nvPr/>
        </p:nvSpPr>
        <p:spPr>
          <a:xfrm rot="0">
            <a:off x="4017684" y="2610822"/>
            <a:ext cx="10252632" cy="5036781"/>
          </a:xfrm>
          <a:prstGeom prst="rect">
            <a:avLst/>
          </a:prstGeom>
        </p:spPr>
        <p:txBody>
          <a:bodyPr anchor="t" rtlCol="false" tIns="0" lIns="0" bIns="0" rIns="0">
            <a:spAutoFit/>
          </a:bodyPr>
          <a:lstStyle/>
          <a:p>
            <a:pPr algn="ctr">
              <a:lnSpc>
                <a:spcPts val="19044"/>
              </a:lnSpc>
            </a:pPr>
            <a:r>
              <a:rPr lang="en-US" b="true" sz="17003">
                <a:solidFill>
                  <a:srgbClr val="FFFFFF"/>
                </a:solidFill>
                <a:latin typeface="Poppins Bold"/>
                <a:ea typeface="Poppins Bold"/>
                <a:cs typeface="Poppins Bold"/>
                <a:sym typeface="Poppins Bold"/>
              </a:rPr>
              <a:t>THANK YOU</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DAGYReSc_nU</dc:identifier>
  <dcterms:modified xsi:type="dcterms:W3CDTF">2011-08-01T06:04:30Z</dcterms:modified>
  <cp:revision>1</cp:revision>
  <dc:title>Dark Blue and White Simple Thesis Defense Presentation</dc:title>
</cp:coreProperties>
</file>