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66" r:id="rId6"/>
    <p:sldId id="270" r:id="rId7"/>
    <p:sldId id="267" r:id="rId8"/>
    <p:sldId id="268" r:id="rId9"/>
    <p:sldId id="269"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DF17-3716-4C40-B4EA-716123C23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1998C-6B12-4BA2-B519-F58DDA593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A16357-247F-42D6-980A-A5368F742789}"/>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BF767DA1-4A29-4443-A2DF-E44E6CF5F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DDB4F-6B87-4B9A-8AAC-B5737EFBCE3E}"/>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207687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72D-FD64-46D1-8D59-59080C2694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EB74F9-4EC7-4C75-8145-87E907AFD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FB16A-D5C2-44EF-A421-D1671808653F}"/>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E8761A7B-4A8C-4D35-94DE-0D31E9620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BFF48-0603-4AE2-8F4A-D219D8743059}"/>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121962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291F4-220A-4EB2-8A41-6E1B776CC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C3F942-BA22-4EAD-BA72-29DE5C4D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711AC-90F9-4A57-B461-D394B8F4F349}"/>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AA6DFAC4-EAB0-4E55-AABA-0CC172A2D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0DB5-C825-4DFF-B31E-39FC73E95173}"/>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47165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471C-1640-4756-AC87-A1BFC19953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646DF-7B66-4A95-AE3B-54773EF73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A6809-AA7A-4202-86A2-8BF886F1ED3E}"/>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2809353E-CC6C-4D77-AB09-BCA65A8F6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147DF-8A48-4D21-B0CA-468962EBE17F}"/>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8869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9326-0D6D-4E00-A365-0E2A30AC98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8CF31-9956-4DE2-9A86-3CB867047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E5E04-37A2-4864-BFA7-6A2C46F36CB6}"/>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36726BBC-526F-42B1-B110-CAFE9BF9F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F58C3-D122-43CA-BFE7-EB144B12D992}"/>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31624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7972-4921-4FB3-AA6C-4D4EC48C6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7A8D2-29E9-4A39-9990-E3EBB6FA1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9C2A6-8F5A-4FDB-AE4F-8DFC8A738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4C20C7-C5A0-4C96-8DE8-89770A337B8F}"/>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6" name="Footer Placeholder 5">
            <a:extLst>
              <a:ext uri="{FF2B5EF4-FFF2-40B4-BE49-F238E27FC236}">
                <a16:creationId xmlns:a16="http://schemas.microsoft.com/office/drawing/2014/main" id="{78AA422F-46E3-4A39-AF4B-D6D9F0B5B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154EA-1126-4C82-9201-CB3914F571D6}"/>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9417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3B2C-FE00-49AC-9E3F-038F7A4E4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EC6F01-A41F-4331-8FCC-FEDDA8922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88D68-F0EB-4759-90DC-C937D0A8C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BBE13-FAE5-493D-893D-AC912479B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C5116-E1DE-4298-BB8D-ACE3BCD776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B2084-FB62-49D3-B768-E3637AD3A6E1}"/>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8" name="Footer Placeholder 7">
            <a:extLst>
              <a:ext uri="{FF2B5EF4-FFF2-40B4-BE49-F238E27FC236}">
                <a16:creationId xmlns:a16="http://schemas.microsoft.com/office/drawing/2014/main" id="{0153AB29-A03D-4D34-BC9C-F2CA38CF7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27BBD7-464C-4E6A-A720-AF85B40BBB75}"/>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25260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4616-0116-436D-BFDB-3DD009FE3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43CF8D-D431-4FDF-A324-117B020EEC78}"/>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4" name="Footer Placeholder 3">
            <a:extLst>
              <a:ext uri="{FF2B5EF4-FFF2-40B4-BE49-F238E27FC236}">
                <a16:creationId xmlns:a16="http://schemas.microsoft.com/office/drawing/2014/main" id="{12BC131B-4178-4C2F-9C35-8BAF2A5BCE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8277C-A0A8-4BB5-BB5B-768956C12BB4}"/>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45382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57697-A1D2-4C41-A630-FE1845532775}"/>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3" name="Footer Placeholder 2">
            <a:extLst>
              <a:ext uri="{FF2B5EF4-FFF2-40B4-BE49-F238E27FC236}">
                <a16:creationId xmlns:a16="http://schemas.microsoft.com/office/drawing/2014/main" id="{D4CFA901-4776-4414-A3F6-76AFFB92D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1A2C7-FBEB-4908-960B-F798784DDB8D}"/>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174348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118-D357-48C6-A865-19EC813C1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46E4B-0A55-4648-930F-1E9BE2B0D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B271BA-7FD7-4C45-9983-B40FD8A98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CD13B-A746-40A2-8C83-B2EFBA5EFECF}"/>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6" name="Footer Placeholder 5">
            <a:extLst>
              <a:ext uri="{FF2B5EF4-FFF2-40B4-BE49-F238E27FC236}">
                <a16:creationId xmlns:a16="http://schemas.microsoft.com/office/drawing/2014/main" id="{9C82A454-CDFE-4F18-81C7-FA51B3235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01DE-8FD5-4471-B779-14823FC0958C}"/>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16277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2E11-BD2B-4C38-9181-EC3409FB8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0D999-4CF2-416C-A292-8C15FBF0D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4093B-E745-45FC-A4BF-34B2C6E7C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641CC-E5A1-46BD-9341-469FC83022E5}"/>
              </a:ext>
            </a:extLst>
          </p:cNvPr>
          <p:cNvSpPr>
            <a:spLocks noGrp="1"/>
          </p:cNvSpPr>
          <p:nvPr>
            <p:ph type="dt" sz="half" idx="10"/>
          </p:nvPr>
        </p:nvSpPr>
        <p:spPr/>
        <p:txBody>
          <a:bodyPr/>
          <a:lstStyle/>
          <a:p>
            <a:fld id="{008BE502-683E-4E51-8DBF-5B71C94D709E}" type="datetimeFigureOut">
              <a:rPr lang="en-US" smtClean="0"/>
              <a:t>12/19/2020</a:t>
            </a:fld>
            <a:endParaRPr lang="en-US"/>
          </a:p>
        </p:txBody>
      </p:sp>
      <p:sp>
        <p:nvSpPr>
          <p:cNvPr id="6" name="Footer Placeholder 5">
            <a:extLst>
              <a:ext uri="{FF2B5EF4-FFF2-40B4-BE49-F238E27FC236}">
                <a16:creationId xmlns:a16="http://schemas.microsoft.com/office/drawing/2014/main" id="{CDDE70ED-F83A-40D2-817F-6226B7548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0181D-1A49-4601-BDB5-8D1D95AB49CD}"/>
              </a:ext>
            </a:extLst>
          </p:cNvPr>
          <p:cNvSpPr>
            <a:spLocks noGrp="1"/>
          </p:cNvSpPr>
          <p:nvPr>
            <p:ph type="sldNum" sz="quarter" idx="12"/>
          </p:nvPr>
        </p:nvSpPr>
        <p:spPr/>
        <p:txBody>
          <a:bodyPr/>
          <a:lstStyle/>
          <a:p>
            <a:fld id="{173FE6B3-BE5B-43B4-B6B5-1C089F649ABE}" type="slidenum">
              <a:rPr lang="en-US" smtClean="0"/>
              <a:t>‹#›</a:t>
            </a:fld>
            <a:endParaRPr lang="en-US"/>
          </a:p>
        </p:txBody>
      </p:sp>
    </p:spTree>
    <p:extLst>
      <p:ext uri="{BB962C8B-B14F-4D97-AF65-F5344CB8AC3E}">
        <p14:creationId xmlns:p14="http://schemas.microsoft.com/office/powerpoint/2010/main" val="346098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0AF3B-21E7-48C8-A81B-D6727F70B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C17CF7-8FAE-4BC8-B51B-C6E6D20C3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1685-8D44-4E1C-BC87-5601AC9A0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BE502-683E-4E51-8DBF-5B71C94D709E}" type="datetimeFigureOut">
              <a:rPr lang="en-US" smtClean="0"/>
              <a:t>12/19/2020</a:t>
            </a:fld>
            <a:endParaRPr lang="en-US"/>
          </a:p>
        </p:txBody>
      </p:sp>
      <p:sp>
        <p:nvSpPr>
          <p:cNvPr id="5" name="Footer Placeholder 4">
            <a:extLst>
              <a:ext uri="{FF2B5EF4-FFF2-40B4-BE49-F238E27FC236}">
                <a16:creationId xmlns:a16="http://schemas.microsoft.com/office/drawing/2014/main" id="{AB45D8DD-39A1-4A93-823D-CC7DDE30B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48294-083F-4016-AFEB-300EE5A5F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FE6B3-BE5B-43B4-B6B5-1C089F649ABE}" type="slidenum">
              <a:rPr lang="en-US" smtClean="0"/>
              <a:t>‹#›</a:t>
            </a:fld>
            <a:endParaRPr lang="en-US"/>
          </a:p>
        </p:txBody>
      </p:sp>
    </p:spTree>
    <p:extLst>
      <p:ext uri="{BB962C8B-B14F-4D97-AF65-F5344CB8AC3E}">
        <p14:creationId xmlns:p14="http://schemas.microsoft.com/office/powerpoint/2010/main" val="261711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CzhqLeyGNf0" TargetMode="External"/><Relationship Id="rId2" Type="http://schemas.openxmlformats.org/officeDocument/2006/relationships/hyperlink" Target="https://youtu.be/vyCifOARicI"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8A7F-02E4-4E5B-9BAB-3FD05929D3AF}"/>
              </a:ext>
            </a:extLst>
          </p:cNvPr>
          <p:cNvSpPr>
            <a:spLocks noGrp="1"/>
          </p:cNvSpPr>
          <p:nvPr>
            <p:ph type="title"/>
          </p:nvPr>
        </p:nvSpPr>
        <p:spPr/>
        <p:txBody>
          <a:bodyPr>
            <a:normAutofit fontScale="90000"/>
          </a:bodyPr>
          <a:lstStyle/>
          <a:p>
            <a:pPr algn="l"/>
            <a:r>
              <a:rPr lang="en-US" sz="6000" dirty="0"/>
              <a:t>                  </a:t>
            </a:r>
            <a:br>
              <a:rPr lang="en-US" sz="1800" b="0" i="0" u="none" strike="noStrike" baseline="0" dirty="0">
                <a:solidFill>
                  <a:srgbClr val="000000"/>
                </a:solidFill>
              </a:rPr>
            </a:br>
            <a:r>
              <a:rPr lang="en-US" sz="3600" b="1" i="0" strike="noStrike" baseline="0" dirty="0">
                <a:solidFill>
                  <a:srgbClr val="0070C0"/>
                </a:solidFill>
              </a:rPr>
              <a:t>             </a:t>
            </a:r>
            <a:r>
              <a:rPr lang="en-US" sz="3600" b="1" i="0" u="sng" strike="noStrike" baseline="0" dirty="0">
                <a:solidFill>
                  <a:srgbClr val="0070C0"/>
                </a:solidFill>
              </a:rPr>
              <a:t>Generation of Power from Wind Turbine </a:t>
            </a:r>
            <a:endParaRPr lang="en-US" sz="3600" b="1" u="sng" dirty="0">
              <a:solidFill>
                <a:srgbClr val="0070C0"/>
              </a:solidFill>
            </a:endParaRPr>
          </a:p>
        </p:txBody>
      </p:sp>
      <p:sp>
        <p:nvSpPr>
          <p:cNvPr id="3" name="TextBox 2">
            <a:extLst>
              <a:ext uri="{FF2B5EF4-FFF2-40B4-BE49-F238E27FC236}">
                <a16:creationId xmlns:a16="http://schemas.microsoft.com/office/drawing/2014/main" id="{B14FDB84-2EBE-4C47-96B0-35B79CEA67BD}"/>
              </a:ext>
            </a:extLst>
          </p:cNvPr>
          <p:cNvSpPr txBox="1"/>
          <p:nvPr/>
        </p:nvSpPr>
        <p:spPr>
          <a:xfrm>
            <a:off x="2093843" y="2160104"/>
            <a:ext cx="7951305" cy="4093428"/>
          </a:xfrm>
          <a:prstGeom prst="rect">
            <a:avLst/>
          </a:prstGeom>
          <a:noFill/>
        </p:spPr>
        <p:txBody>
          <a:bodyPr wrap="square" rtlCol="0">
            <a:spAutoFit/>
          </a:bodyPr>
          <a:lstStyle/>
          <a:p>
            <a:pPr algn="l"/>
            <a:endParaRPr lang="en-US" sz="1800" b="0" i="0" u="none" strike="noStrike" baseline="0" dirty="0">
              <a:solidFill>
                <a:srgbClr val="000000"/>
              </a:solidFill>
              <a:latin typeface="Calibri" panose="020F0502020204030204" pitchFamily="34" charset="0"/>
            </a:endParaRPr>
          </a:p>
          <a:p>
            <a:r>
              <a:rPr lang="en-US" sz="2800" b="1" i="0" u="none" strike="noStrike" baseline="0" dirty="0">
                <a:solidFill>
                  <a:srgbClr val="000000"/>
                </a:solidFill>
              </a:rPr>
              <a:t>Group – 1: </a:t>
            </a:r>
            <a:endParaRPr lang="en-US" sz="2800" b="0" i="0" u="none" strike="noStrike" baseline="0" dirty="0">
              <a:solidFill>
                <a:srgbClr val="000000"/>
              </a:solidFill>
            </a:endParaRPr>
          </a:p>
          <a:p>
            <a:r>
              <a:rPr lang="en-US" sz="2800" b="1" i="0" u="none" strike="noStrike" baseline="0" dirty="0">
                <a:solidFill>
                  <a:srgbClr val="000000"/>
                </a:solidFill>
              </a:rPr>
              <a:t>Group Members: </a:t>
            </a:r>
            <a:endParaRPr lang="en-US" sz="2800" b="0" i="0" u="none" strike="noStrike" baseline="0" dirty="0">
              <a:solidFill>
                <a:srgbClr val="000000"/>
              </a:solidFill>
            </a:endParaRPr>
          </a:p>
          <a:p>
            <a:r>
              <a:rPr lang="en-US" sz="2800" b="0" i="0" u="none" strike="noStrike" baseline="0" dirty="0">
                <a:solidFill>
                  <a:srgbClr val="000000"/>
                </a:solidFill>
              </a:rPr>
              <a:t>• Md. </a:t>
            </a:r>
            <a:r>
              <a:rPr lang="en-US" sz="2800" b="0" i="0" u="none" strike="noStrike" baseline="0" dirty="0" err="1">
                <a:solidFill>
                  <a:srgbClr val="000000"/>
                </a:solidFill>
              </a:rPr>
              <a:t>Awsafur</a:t>
            </a:r>
            <a:r>
              <a:rPr lang="en-US" sz="2800" b="0" i="0" u="none" strike="noStrike" baseline="0" dirty="0">
                <a:solidFill>
                  <a:srgbClr val="000000"/>
                </a:solidFill>
              </a:rPr>
              <a:t> Rahman – 1706066 </a:t>
            </a:r>
          </a:p>
          <a:p>
            <a:r>
              <a:rPr lang="en-US" sz="2800" b="0" i="0" u="none" strike="noStrike" baseline="0" dirty="0">
                <a:solidFill>
                  <a:srgbClr val="000000"/>
                </a:solidFill>
              </a:rPr>
              <a:t>• Abdul </a:t>
            </a:r>
            <a:r>
              <a:rPr lang="en-US" sz="2800" b="0" i="0" u="none" strike="noStrike" baseline="0" dirty="0" err="1">
                <a:solidFill>
                  <a:srgbClr val="000000"/>
                </a:solidFill>
              </a:rPr>
              <a:t>Mukit</a:t>
            </a:r>
            <a:r>
              <a:rPr lang="en-US" sz="2800" b="0" i="0" u="none" strike="noStrike" baseline="0" dirty="0">
                <a:solidFill>
                  <a:srgbClr val="000000"/>
                </a:solidFill>
              </a:rPr>
              <a:t> – 1706067 </a:t>
            </a:r>
          </a:p>
          <a:p>
            <a:r>
              <a:rPr lang="en-US" sz="2800" b="0" i="0" u="none" strike="noStrike" baseline="0" dirty="0">
                <a:solidFill>
                  <a:srgbClr val="000000"/>
                </a:solidFill>
              </a:rPr>
              <a:t>• Nabila Tasnim – 1706068 </a:t>
            </a:r>
          </a:p>
          <a:p>
            <a:r>
              <a:rPr lang="en-US" sz="2800" b="0" i="0" u="none" strike="noStrike" baseline="0" dirty="0">
                <a:solidFill>
                  <a:srgbClr val="000000"/>
                </a:solidFill>
              </a:rPr>
              <a:t>• </a:t>
            </a:r>
            <a:r>
              <a:rPr lang="en-US" sz="2800" b="0" i="0" u="none" strike="noStrike" baseline="0" dirty="0" err="1">
                <a:solidFill>
                  <a:srgbClr val="000000"/>
                </a:solidFill>
              </a:rPr>
              <a:t>Joyita</a:t>
            </a:r>
            <a:r>
              <a:rPr lang="en-US" sz="2800" b="0" i="0" u="none" strike="noStrike" baseline="0" dirty="0">
                <a:solidFill>
                  <a:srgbClr val="000000"/>
                </a:solidFill>
              </a:rPr>
              <a:t> Halder – 1706069 </a:t>
            </a:r>
          </a:p>
          <a:p>
            <a:r>
              <a:rPr lang="en-US" sz="2800" b="0" i="0" u="none" strike="noStrike" baseline="0" dirty="0">
                <a:solidFill>
                  <a:srgbClr val="000000"/>
                </a:solidFill>
              </a:rPr>
              <a:t>• </a:t>
            </a:r>
            <a:r>
              <a:rPr lang="en-US" sz="2800" b="0" i="0" u="none" strike="noStrike" baseline="0" dirty="0" err="1">
                <a:solidFill>
                  <a:srgbClr val="000000"/>
                </a:solidFill>
              </a:rPr>
              <a:t>Tusaddique</a:t>
            </a:r>
            <a:r>
              <a:rPr lang="en-US" sz="2800" b="0" i="0" u="none" strike="noStrike" baseline="0" dirty="0">
                <a:solidFill>
                  <a:srgbClr val="000000"/>
                </a:solidFill>
              </a:rPr>
              <a:t> Ahmed </a:t>
            </a:r>
            <a:r>
              <a:rPr lang="en-US" sz="2800" b="0" i="0" u="none" strike="noStrike" baseline="0" dirty="0" err="1">
                <a:solidFill>
                  <a:srgbClr val="000000"/>
                </a:solidFill>
              </a:rPr>
              <a:t>Azfer</a:t>
            </a:r>
            <a:r>
              <a:rPr lang="en-US" sz="2800" b="0" i="0" u="none" strike="noStrike" baseline="0" dirty="0">
                <a:solidFill>
                  <a:srgbClr val="000000"/>
                </a:solidFill>
              </a:rPr>
              <a:t> – 1706070 </a:t>
            </a:r>
          </a:p>
          <a:p>
            <a:r>
              <a:rPr lang="sv-SE" sz="2800" b="0" i="0" u="none" strike="noStrike" baseline="0" dirty="0">
                <a:solidFill>
                  <a:srgbClr val="000000"/>
                </a:solidFill>
              </a:rPr>
              <a:t>• Md. Jahid Hasan Rifat – 1706071 </a:t>
            </a:r>
          </a:p>
          <a:p>
            <a:endParaRPr lang="en-US" dirty="0"/>
          </a:p>
        </p:txBody>
      </p:sp>
    </p:spTree>
    <p:extLst>
      <p:ext uri="{BB962C8B-B14F-4D97-AF65-F5344CB8AC3E}">
        <p14:creationId xmlns:p14="http://schemas.microsoft.com/office/powerpoint/2010/main" val="278404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110062-4666-43F4-824D-AE03BF72BB05}"/>
              </a:ext>
            </a:extLst>
          </p:cNvPr>
          <p:cNvPicPr>
            <a:picLocks noChangeAspect="1"/>
          </p:cNvPicPr>
          <p:nvPr/>
        </p:nvPicPr>
        <p:blipFill>
          <a:blip r:embed="rId2"/>
          <a:stretch>
            <a:fillRect/>
          </a:stretch>
        </p:blipFill>
        <p:spPr>
          <a:xfrm>
            <a:off x="725714" y="290286"/>
            <a:ext cx="10813143" cy="6096000"/>
          </a:xfrm>
          <a:prstGeom prst="rect">
            <a:avLst/>
          </a:prstGeom>
        </p:spPr>
      </p:pic>
    </p:spTree>
    <p:extLst>
      <p:ext uri="{BB962C8B-B14F-4D97-AF65-F5344CB8AC3E}">
        <p14:creationId xmlns:p14="http://schemas.microsoft.com/office/powerpoint/2010/main" val="135471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565B-1B6A-4560-A3DD-338FBFEE0C39}"/>
              </a:ext>
            </a:extLst>
          </p:cNvPr>
          <p:cNvSpPr>
            <a:spLocks noGrp="1"/>
          </p:cNvSpPr>
          <p:nvPr>
            <p:ph type="title"/>
          </p:nvPr>
        </p:nvSpPr>
        <p:spPr/>
        <p:txBody>
          <a:bodyPr/>
          <a:lstStyle/>
          <a:p>
            <a:r>
              <a:rPr lang="en-US" b="1" dirty="0"/>
              <a:t>                             </a:t>
            </a:r>
            <a:r>
              <a:rPr lang="en-US" b="1" u="sng" dirty="0">
                <a:solidFill>
                  <a:srgbClr val="0070C0"/>
                </a:solidFill>
              </a:rPr>
              <a:t>Tasks</a:t>
            </a:r>
          </a:p>
        </p:txBody>
      </p:sp>
      <p:sp>
        <p:nvSpPr>
          <p:cNvPr id="3" name="Content Placeholder 2">
            <a:extLst>
              <a:ext uri="{FF2B5EF4-FFF2-40B4-BE49-F238E27FC236}">
                <a16:creationId xmlns:a16="http://schemas.microsoft.com/office/drawing/2014/main" id="{0A2A3CC4-2308-4802-9161-D302231BA8D0}"/>
              </a:ext>
            </a:extLst>
          </p:cNvPr>
          <p:cNvSpPr>
            <a:spLocks noGrp="1"/>
          </p:cNvSpPr>
          <p:nvPr>
            <p:ph idx="1"/>
          </p:nvPr>
        </p:nvSpPr>
        <p:spPr/>
        <p:txBody>
          <a:bodyPr/>
          <a:lstStyle/>
          <a:p>
            <a:r>
              <a:rPr lang="en-US" dirty="0"/>
              <a:t>Input to Wind Turbine and Boost Chopper – Nabila</a:t>
            </a:r>
          </a:p>
          <a:p>
            <a:r>
              <a:rPr lang="en-US" dirty="0"/>
              <a:t>3-phase generation from PMSG – </a:t>
            </a:r>
            <a:r>
              <a:rPr lang="en-US" dirty="0" err="1"/>
              <a:t>Awsaf</a:t>
            </a:r>
            <a:endParaRPr lang="en-US" dirty="0"/>
          </a:p>
          <a:p>
            <a:r>
              <a:rPr lang="en-US" dirty="0"/>
              <a:t>3-phase to DC (3 phase rectifier) – Jahid</a:t>
            </a:r>
          </a:p>
          <a:p>
            <a:r>
              <a:rPr lang="en-US" dirty="0"/>
              <a:t>DC to 3-phase ( 50 Hz) [PWM Inverter] – </a:t>
            </a:r>
            <a:r>
              <a:rPr lang="en-US" dirty="0" err="1"/>
              <a:t>Mukit</a:t>
            </a:r>
            <a:endParaRPr lang="en-US" dirty="0"/>
          </a:p>
          <a:p>
            <a:r>
              <a:rPr lang="en-US" dirty="0"/>
              <a:t>Load design ( AC, DC, grid) – </a:t>
            </a:r>
            <a:r>
              <a:rPr lang="en-US" dirty="0" err="1"/>
              <a:t>Azfer</a:t>
            </a:r>
            <a:endParaRPr lang="en-US" dirty="0"/>
          </a:p>
          <a:p>
            <a:r>
              <a:rPr lang="en-US" dirty="0"/>
              <a:t>GUI - </a:t>
            </a:r>
            <a:r>
              <a:rPr lang="en-US" dirty="0" err="1"/>
              <a:t>Joyita</a:t>
            </a:r>
            <a:endParaRPr lang="en-US" dirty="0"/>
          </a:p>
          <a:p>
            <a:endParaRPr lang="en-US" dirty="0"/>
          </a:p>
          <a:p>
            <a:endParaRPr lang="en-US" dirty="0"/>
          </a:p>
        </p:txBody>
      </p:sp>
    </p:spTree>
    <p:extLst>
      <p:ext uri="{BB962C8B-B14F-4D97-AF65-F5344CB8AC3E}">
        <p14:creationId xmlns:p14="http://schemas.microsoft.com/office/powerpoint/2010/main" val="121071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ACE3FF-DE59-4514-8860-65899B6961DD}"/>
              </a:ext>
            </a:extLst>
          </p:cNvPr>
          <p:cNvPicPr>
            <a:picLocks noChangeAspect="1"/>
          </p:cNvPicPr>
          <p:nvPr/>
        </p:nvPicPr>
        <p:blipFill>
          <a:blip r:embed="rId2"/>
          <a:stretch>
            <a:fillRect/>
          </a:stretch>
        </p:blipFill>
        <p:spPr>
          <a:xfrm>
            <a:off x="1175657" y="667657"/>
            <a:ext cx="9666514" cy="5515429"/>
          </a:xfrm>
          <a:prstGeom prst="rect">
            <a:avLst/>
          </a:prstGeom>
        </p:spPr>
      </p:pic>
    </p:spTree>
    <p:extLst>
      <p:ext uri="{BB962C8B-B14F-4D97-AF65-F5344CB8AC3E}">
        <p14:creationId xmlns:p14="http://schemas.microsoft.com/office/powerpoint/2010/main" val="238911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4798A-79E4-4E6C-A0FB-965CD12AE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0"/>
            <a:ext cx="9042400" cy="3352800"/>
          </a:xfrm>
          <a:prstGeom prst="rect">
            <a:avLst/>
          </a:prstGeom>
        </p:spPr>
      </p:pic>
      <p:sp>
        <p:nvSpPr>
          <p:cNvPr id="5" name="TextBox 4">
            <a:extLst>
              <a:ext uri="{FF2B5EF4-FFF2-40B4-BE49-F238E27FC236}">
                <a16:creationId xmlns:a16="http://schemas.microsoft.com/office/drawing/2014/main" id="{3461C2EF-3AC4-41D0-914F-EADC9817036F}"/>
              </a:ext>
            </a:extLst>
          </p:cNvPr>
          <p:cNvSpPr txBox="1"/>
          <p:nvPr/>
        </p:nvSpPr>
        <p:spPr>
          <a:xfrm>
            <a:off x="571500" y="3429000"/>
            <a:ext cx="10871200" cy="646331"/>
          </a:xfrm>
          <a:prstGeom prst="rect">
            <a:avLst/>
          </a:prstGeom>
          <a:noFill/>
        </p:spPr>
        <p:txBody>
          <a:bodyPr wrap="square">
            <a:spAutoFit/>
          </a:bodyPr>
          <a:lstStyle/>
          <a:p>
            <a:pPr algn="just"/>
            <a:r>
              <a:rPr lang="en-US" b="1" i="0" dirty="0">
                <a:solidFill>
                  <a:srgbClr val="303030"/>
                </a:solidFill>
                <a:effectLst/>
                <a:latin typeface="Open Sans"/>
              </a:rPr>
              <a:t>STEP – 1</a:t>
            </a:r>
            <a:endParaRPr lang="en-US" b="0" i="0" dirty="0">
              <a:solidFill>
                <a:srgbClr val="303030"/>
              </a:solidFill>
              <a:effectLst/>
              <a:latin typeface="Open Sans"/>
            </a:endParaRPr>
          </a:p>
          <a:p>
            <a:pPr algn="just"/>
            <a:r>
              <a:rPr lang="en-US" b="0" i="0" dirty="0">
                <a:solidFill>
                  <a:srgbClr val="303030"/>
                </a:solidFill>
                <a:effectLst/>
                <a:latin typeface="Open Sans"/>
              </a:rPr>
              <a:t>Here, nothing happens. The output capacitor is charged to the input voltage minus one diode drop.</a:t>
            </a:r>
          </a:p>
        </p:txBody>
      </p:sp>
      <p:sp>
        <p:nvSpPr>
          <p:cNvPr id="7" name="TextBox 6">
            <a:extLst>
              <a:ext uri="{FF2B5EF4-FFF2-40B4-BE49-F238E27FC236}">
                <a16:creationId xmlns:a16="http://schemas.microsoft.com/office/drawing/2014/main" id="{451F3CA4-0B82-4547-A6A3-EB455CC486C5}"/>
              </a:ext>
            </a:extLst>
          </p:cNvPr>
          <p:cNvSpPr txBox="1"/>
          <p:nvPr/>
        </p:nvSpPr>
        <p:spPr>
          <a:xfrm>
            <a:off x="571500" y="3948837"/>
            <a:ext cx="11620500" cy="1200329"/>
          </a:xfrm>
          <a:prstGeom prst="rect">
            <a:avLst/>
          </a:prstGeom>
          <a:noFill/>
        </p:spPr>
        <p:txBody>
          <a:bodyPr wrap="square">
            <a:spAutoFit/>
          </a:bodyPr>
          <a:lstStyle/>
          <a:p>
            <a:pPr algn="just"/>
            <a:r>
              <a:rPr lang="en-US" b="1" i="0" dirty="0">
                <a:solidFill>
                  <a:srgbClr val="303030"/>
                </a:solidFill>
                <a:effectLst/>
                <a:latin typeface="Open Sans"/>
              </a:rPr>
              <a:t>STEP – 2</a:t>
            </a:r>
            <a:endParaRPr lang="en-US" b="0" i="0" dirty="0">
              <a:solidFill>
                <a:srgbClr val="303030"/>
              </a:solidFill>
              <a:effectLst/>
              <a:latin typeface="Open Sans"/>
            </a:endParaRPr>
          </a:p>
          <a:p>
            <a:pPr algn="just"/>
            <a:r>
              <a:rPr lang="en-US" b="0" i="0" dirty="0">
                <a:solidFill>
                  <a:srgbClr val="303030"/>
                </a:solidFill>
                <a:effectLst/>
                <a:latin typeface="Open Sans"/>
              </a:rPr>
              <a:t>Now, it’s time to turn the switch on. Our signal source goes high, turning on the MOSFET. All the current is diverted through to the MOSFET through the inductor. Note that the output capacitor stays charged since it can’t discharge through the now back-biased diode.</a:t>
            </a:r>
          </a:p>
        </p:txBody>
      </p:sp>
      <p:sp>
        <p:nvSpPr>
          <p:cNvPr id="9" name="TextBox 8">
            <a:extLst>
              <a:ext uri="{FF2B5EF4-FFF2-40B4-BE49-F238E27FC236}">
                <a16:creationId xmlns:a16="http://schemas.microsoft.com/office/drawing/2014/main" id="{BF2E822F-EDB3-46DB-AB93-1787033A4A8B}"/>
              </a:ext>
            </a:extLst>
          </p:cNvPr>
          <p:cNvSpPr txBox="1"/>
          <p:nvPr/>
        </p:nvSpPr>
        <p:spPr>
          <a:xfrm>
            <a:off x="571500" y="5015638"/>
            <a:ext cx="11480800" cy="646331"/>
          </a:xfrm>
          <a:prstGeom prst="rect">
            <a:avLst/>
          </a:prstGeom>
          <a:noFill/>
        </p:spPr>
        <p:txBody>
          <a:bodyPr wrap="square">
            <a:spAutoFit/>
          </a:bodyPr>
          <a:lstStyle/>
          <a:p>
            <a:r>
              <a:rPr lang="en-US" b="1" i="0" dirty="0">
                <a:solidFill>
                  <a:srgbClr val="303030"/>
                </a:solidFill>
                <a:effectLst/>
                <a:latin typeface="Open Sans"/>
              </a:rPr>
              <a:t>Step-3</a:t>
            </a:r>
          </a:p>
          <a:p>
            <a:r>
              <a:rPr lang="en-US" b="0" i="0" dirty="0">
                <a:solidFill>
                  <a:srgbClr val="303030"/>
                </a:solidFill>
                <a:effectLst/>
                <a:latin typeface="Open Sans"/>
              </a:rPr>
              <a:t>The MOSFET is turned off and the current to the inductor is stopped abruptly.</a:t>
            </a:r>
            <a:endParaRPr lang="en-US" dirty="0"/>
          </a:p>
        </p:txBody>
      </p:sp>
      <p:sp>
        <p:nvSpPr>
          <p:cNvPr id="11" name="TextBox 10">
            <a:extLst>
              <a:ext uri="{FF2B5EF4-FFF2-40B4-BE49-F238E27FC236}">
                <a16:creationId xmlns:a16="http://schemas.microsoft.com/office/drawing/2014/main" id="{B4E894EA-F1E9-4FD7-9C88-783BC52EFC79}"/>
              </a:ext>
            </a:extLst>
          </p:cNvPr>
          <p:cNvSpPr txBox="1"/>
          <p:nvPr/>
        </p:nvSpPr>
        <p:spPr>
          <a:xfrm>
            <a:off x="571500" y="5633813"/>
            <a:ext cx="11760200" cy="923330"/>
          </a:xfrm>
          <a:prstGeom prst="rect">
            <a:avLst/>
          </a:prstGeom>
          <a:noFill/>
        </p:spPr>
        <p:txBody>
          <a:bodyPr wrap="square">
            <a:spAutoFit/>
          </a:bodyPr>
          <a:lstStyle/>
          <a:p>
            <a:pPr algn="just"/>
            <a:r>
              <a:rPr lang="en-US" b="0" i="0" dirty="0">
                <a:solidFill>
                  <a:srgbClr val="303030"/>
                </a:solidFill>
                <a:effectLst/>
                <a:latin typeface="Open Sans"/>
              </a:rPr>
              <a:t>The inductor now acts like a voltage source in series with the supply voltage. This means that the anode of the diode is now at a higher voltage than the cathode (remember, the cap was already charged to supply voltage in the beginning) and is forward biased.</a:t>
            </a:r>
          </a:p>
        </p:txBody>
      </p:sp>
    </p:spTree>
    <p:extLst>
      <p:ext uri="{BB962C8B-B14F-4D97-AF65-F5344CB8AC3E}">
        <p14:creationId xmlns:p14="http://schemas.microsoft.com/office/powerpoint/2010/main" val="17233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498E72-C979-4A96-A193-527676CD5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236" y="1347305"/>
            <a:ext cx="8010625" cy="36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647C1-5D0D-4E19-AF34-2B9224B69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591" y="0"/>
            <a:ext cx="6891131" cy="6858000"/>
          </a:xfrm>
          <a:prstGeom prst="rect">
            <a:avLst/>
          </a:prstGeom>
        </p:spPr>
      </p:pic>
    </p:spTree>
    <p:extLst>
      <p:ext uri="{BB962C8B-B14F-4D97-AF65-F5344CB8AC3E}">
        <p14:creationId xmlns:p14="http://schemas.microsoft.com/office/powerpoint/2010/main" val="293338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4E98D3-4DFB-4159-8E23-422FB9153A56}"/>
              </a:ext>
            </a:extLst>
          </p:cNvPr>
          <p:cNvPicPr>
            <a:picLocks noChangeAspect="1"/>
          </p:cNvPicPr>
          <p:nvPr/>
        </p:nvPicPr>
        <p:blipFill>
          <a:blip r:embed="rId2"/>
          <a:stretch>
            <a:fillRect/>
          </a:stretch>
        </p:blipFill>
        <p:spPr>
          <a:xfrm>
            <a:off x="2262187" y="1343025"/>
            <a:ext cx="7667625" cy="4171950"/>
          </a:xfrm>
          <a:prstGeom prst="rect">
            <a:avLst/>
          </a:prstGeom>
        </p:spPr>
      </p:pic>
    </p:spTree>
    <p:extLst>
      <p:ext uri="{BB962C8B-B14F-4D97-AF65-F5344CB8AC3E}">
        <p14:creationId xmlns:p14="http://schemas.microsoft.com/office/powerpoint/2010/main" val="188363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70E32-AC22-4E08-A455-23BE70DF3EFF}"/>
              </a:ext>
            </a:extLst>
          </p:cNvPr>
          <p:cNvSpPr txBox="1"/>
          <p:nvPr/>
        </p:nvSpPr>
        <p:spPr>
          <a:xfrm>
            <a:off x="1913860" y="1382233"/>
            <a:ext cx="7953154" cy="5509200"/>
          </a:xfrm>
          <a:prstGeom prst="rect">
            <a:avLst/>
          </a:prstGeom>
          <a:noFill/>
        </p:spPr>
        <p:txBody>
          <a:bodyPr wrap="square" rtlCol="0">
            <a:spAutoFit/>
          </a:bodyPr>
          <a:lstStyle/>
          <a:p>
            <a:pPr marL="457200" indent="-457200">
              <a:buFont typeface="Arial" panose="020B0604020202020204" pitchFamily="34" charset="0"/>
              <a:buChar char="•"/>
            </a:pPr>
            <a:r>
              <a:rPr lang="en-US" sz="3200" b="1" u="sng" dirty="0"/>
              <a:t>Ziegler-Nichols Method:</a:t>
            </a:r>
          </a:p>
          <a:p>
            <a:r>
              <a:rPr lang="en-US" sz="3200" dirty="0"/>
              <a:t>     </a:t>
            </a:r>
            <a:r>
              <a:rPr lang="en-US" sz="3200" dirty="0" err="1"/>
              <a:t>Kp</a:t>
            </a:r>
            <a:r>
              <a:rPr lang="en-US" sz="3200" dirty="0"/>
              <a:t> = 0.45Ku</a:t>
            </a:r>
          </a:p>
          <a:p>
            <a:r>
              <a:rPr lang="en-US" sz="3200" dirty="0"/>
              <a:t>     Ki = 1.2*0.45*Ku/Tu</a:t>
            </a:r>
          </a:p>
          <a:p>
            <a:endParaRPr lang="en-US" sz="3200" dirty="0"/>
          </a:p>
          <a:p>
            <a:pPr marL="457200" indent="-457200">
              <a:buFont typeface="Arial" panose="020B0604020202020204" pitchFamily="34" charset="0"/>
              <a:buChar char="•"/>
            </a:pPr>
            <a:r>
              <a:rPr lang="en-US" sz="3200" b="1" u="sng" dirty="0"/>
              <a:t>Relational Operator</a:t>
            </a:r>
            <a:r>
              <a:rPr lang="en-US" sz="3200" dirty="0"/>
              <a:t>:</a:t>
            </a:r>
          </a:p>
          <a:p>
            <a:r>
              <a:rPr lang="en-US" sz="3200" dirty="0"/>
              <a:t>      </a:t>
            </a:r>
            <a:r>
              <a:rPr lang="en-US" sz="3200" dirty="0">
                <a:hlinkClick r:id="rId2"/>
              </a:rPr>
              <a:t>https://youtu.be/vyCifOARicI</a:t>
            </a:r>
            <a:endParaRPr lang="en-US" sz="3200" dirty="0"/>
          </a:p>
          <a:p>
            <a:endParaRPr lang="en-US" sz="3200" dirty="0"/>
          </a:p>
          <a:p>
            <a:pPr marL="457200" indent="-457200">
              <a:buFont typeface="Arial" panose="020B0604020202020204" pitchFamily="34" charset="0"/>
              <a:buChar char="•"/>
            </a:pPr>
            <a:r>
              <a:rPr lang="en-US" sz="3200" b="1" i="0" u="sng" dirty="0">
                <a:effectLst/>
                <a:latin typeface="Roboto"/>
              </a:rPr>
              <a:t>How to design a Boost Converter: </a:t>
            </a:r>
          </a:p>
          <a:p>
            <a:r>
              <a:rPr lang="en-US" sz="3200" dirty="0">
                <a:latin typeface="Roboto"/>
              </a:rPr>
              <a:t>     </a:t>
            </a:r>
            <a:r>
              <a:rPr lang="en-US" sz="3200" dirty="0">
                <a:latin typeface="Roboto"/>
                <a:hlinkClick r:id="rId3"/>
              </a:rPr>
              <a:t>https://youtu.be/CzhqLeyGNf0</a:t>
            </a:r>
            <a:endParaRPr lang="en-US" sz="3200" dirty="0">
              <a:latin typeface="Roboto"/>
            </a:endParaRPr>
          </a:p>
          <a:p>
            <a:endParaRPr lang="en-US" sz="3200" i="0" dirty="0">
              <a:effectLst/>
              <a:latin typeface="Roboto"/>
            </a:endParaRPr>
          </a:p>
          <a:p>
            <a:endParaRPr lang="en-US" sz="3200" dirty="0"/>
          </a:p>
        </p:txBody>
      </p:sp>
    </p:spTree>
    <p:extLst>
      <p:ext uri="{BB962C8B-B14F-4D97-AF65-F5344CB8AC3E}">
        <p14:creationId xmlns:p14="http://schemas.microsoft.com/office/powerpoint/2010/main" val="109978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5706B-6749-4CFE-BB14-59FFEEAE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278" y="1479108"/>
            <a:ext cx="8574157" cy="3994039"/>
          </a:xfrm>
          <a:prstGeom prst="rect">
            <a:avLst/>
          </a:prstGeom>
        </p:spPr>
      </p:pic>
    </p:spTree>
    <p:extLst>
      <p:ext uri="{BB962C8B-B14F-4D97-AF65-F5344CB8AC3E}">
        <p14:creationId xmlns:p14="http://schemas.microsoft.com/office/powerpoint/2010/main" val="140801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D0F29-4740-4011-8925-EBF3615D4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074" y="959644"/>
            <a:ext cx="5915851" cy="2857899"/>
          </a:xfrm>
          <a:prstGeom prst="rect">
            <a:avLst/>
          </a:prstGeom>
        </p:spPr>
      </p:pic>
      <p:pic>
        <p:nvPicPr>
          <p:cNvPr id="5" name="Picture 4">
            <a:extLst>
              <a:ext uri="{FF2B5EF4-FFF2-40B4-BE49-F238E27FC236}">
                <a16:creationId xmlns:a16="http://schemas.microsoft.com/office/drawing/2014/main" id="{78083E80-51CA-4476-BD2E-8F384EAF5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086" y="3817543"/>
            <a:ext cx="5915851" cy="2638793"/>
          </a:xfrm>
          <a:prstGeom prst="rect">
            <a:avLst/>
          </a:prstGeom>
        </p:spPr>
      </p:pic>
      <p:sp>
        <p:nvSpPr>
          <p:cNvPr id="6" name="TextBox 5">
            <a:extLst>
              <a:ext uri="{FF2B5EF4-FFF2-40B4-BE49-F238E27FC236}">
                <a16:creationId xmlns:a16="http://schemas.microsoft.com/office/drawing/2014/main" id="{8C678491-E601-4EBC-A7E7-82EEDEDE22E7}"/>
              </a:ext>
            </a:extLst>
          </p:cNvPr>
          <p:cNvSpPr txBox="1"/>
          <p:nvPr/>
        </p:nvSpPr>
        <p:spPr>
          <a:xfrm>
            <a:off x="2756452" y="225287"/>
            <a:ext cx="6427305" cy="523220"/>
          </a:xfrm>
          <a:prstGeom prst="rect">
            <a:avLst/>
          </a:prstGeom>
          <a:noFill/>
        </p:spPr>
        <p:txBody>
          <a:bodyPr wrap="square" rtlCol="0">
            <a:spAutoFit/>
          </a:bodyPr>
          <a:lstStyle/>
          <a:p>
            <a:r>
              <a:rPr lang="en-US" sz="2800" b="1" u="sng" dirty="0"/>
              <a:t>Design of Boost Chopper</a:t>
            </a:r>
            <a:r>
              <a:rPr lang="en-US" sz="2800" dirty="0"/>
              <a:t>:</a:t>
            </a:r>
          </a:p>
        </p:txBody>
      </p:sp>
    </p:spTree>
    <p:extLst>
      <p:ext uri="{BB962C8B-B14F-4D97-AF65-F5344CB8AC3E}">
        <p14:creationId xmlns:p14="http://schemas.microsoft.com/office/powerpoint/2010/main" val="1648300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9272435DF6CD44B943EDF910467F43" ma:contentTypeVersion="8" ma:contentTypeDescription="Create a new document." ma:contentTypeScope="" ma:versionID="b1c937a0047b8b637911e4b4bf62e703">
  <xsd:schema xmlns:xsd="http://www.w3.org/2001/XMLSchema" xmlns:xs="http://www.w3.org/2001/XMLSchema" xmlns:p="http://schemas.microsoft.com/office/2006/metadata/properties" xmlns:ns2="8a6a7c81-d6cb-4658-810d-930303bfe2ca" targetNamespace="http://schemas.microsoft.com/office/2006/metadata/properties" ma:root="true" ma:fieldsID="0b55e24ac0aa615a0588bbc21958f156" ns2:_="">
    <xsd:import namespace="8a6a7c81-d6cb-4658-810d-930303bfe2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a7c81-d6cb-4658-810d-930303bf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059D14-BD8E-45A4-A09A-B1F567B11A24}"/>
</file>

<file path=customXml/itemProps2.xml><?xml version="1.0" encoding="utf-8"?>
<ds:datastoreItem xmlns:ds="http://schemas.openxmlformats.org/officeDocument/2006/customXml" ds:itemID="{B0FED3A6-6E03-4163-9419-DCA944BAD1E9}"/>
</file>

<file path=customXml/itemProps3.xml><?xml version="1.0" encoding="utf-8"?>
<ds:datastoreItem xmlns:ds="http://schemas.openxmlformats.org/officeDocument/2006/customXml" ds:itemID="{B64ED380-6B74-49CF-A4C0-3ADE3A9B6B56}"/>
</file>

<file path=docProps/app.xml><?xml version="1.0" encoding="utf-8"?>
<Properties xmlns="http://schemas.openxmlformats.org/officeDocument/2006/extended-properties" xmlns:vt="http://schemas.openxmlformats.org/officeDocument/2006/docPropsVTypes">
  <TotalTime>5425</TotalTime>
  <Words>296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 Sans</vt:lpstr>
      <vt:lpstr>Roboto</vt:lpstr>
      <vt:lpstr>Office Theme</vt:lpstr>
      <vt:lpstr>                                Generation of Power from Wind Turbine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Model</dc:title>
  <dc:creator>1706068 - Nabila Tasnim</dc:creator>
  <cp:lastModifiedBy>1706068 - Nabila Tasnim</cp:lastModifiedBy>
  <cp:revision>18</cp:revision>
  <dcterms:created xsi:type="dcterms:W3CDTF">2020-11-16T12:27:03Z</dcterms:created>
  <dcterms:modified xsi:type="dcterms:W3CDTF">2020-12-19T18:07:32Z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0x010100DB9272435DF6CD44B943EDF910467F43</vt:lpwstr>
  </property>
</Properties>
</file>