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4" r:id="rId3"/>
    <p:sldId id="265" r:id="rId4"/>
    <p:sldId id="275" r:id="rId5"/>
    <p:sldId id="267" r:id="rId6"/>
    <p:sldId id="262" r:id="rId7"/>
    <p:sldId id="257" r:id="rId8"/>
    <p:sldId id="258" r:id="rId9"/>
    <p:sldId id="259" r:id="rId10"/>
    <p:sldId id="268" r:id="rId11"/>
    <p:sldId id="260" r:id="rId12"/>
    <p:sldId id="261" r:id="rId13"/>
    <p:sldId id="256" r:id="rId14"/>
    <p:sldId id="270" r:id="rId15"/>
    <p:sldId id="271" r:id="rId16"/>
    <p:sldId id="272" r:id="rId17"/>
    <p:sldId id="273" r:id="rId18"/>
    <p:sldId id="277" r:id="rId19"/>
    <p:sldId id="278" r:id="rId20"/>
    <p:sldId id="279" r:id="rId21"/>
    <p:sldId id="264" r:id="rId22"/>
    <p:sldId id="280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03B9-6064-451C-8567-26EC0A49A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24012-7531-45F9-B1CF-14BDBF805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FAB65-D8C3-48C4-A041-22B01AC0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B72A-3BA4-45B6-B92A-AA47D9C6E24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AE547-78A3-4102-9425-CC020E5A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3B588-08E5-4F51-B899-F3BF4F23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5197-BDA1-4E1B-AD0B-EB354D13B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0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E6B2-B4C8-4636-ABAE-61F606B9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F89BF-1674-4B78-AC7C-9A6FDD0ED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56D6F-2B32-44D8-AFC5-E2EEB097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B72A-3BA4-45B6-B92A-AA47D9C6E24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4CCD6-0BBA-4D41-8730-5604972D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85FCA-E94B-4EAD-A112-43AA8CDE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5197-BDA1-4E1B-AD0B-EB354D13B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D7AA2-E933-4168-AF3D-E2D188612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9BADF-CD22-4B1F-BB97-BCFC1FDF5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0B7-5645-4683-922D-A8F19ACA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B72A-3BA4-45B6-B92A-AA47D9C6E24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FE6D-C23F-4369-A3AF-E86E66D3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50A0-4521-4D85-ADC2-6FBF7ADD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5197-BDA1-4E1B-AD0B-EB354D13B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CC15-0D36-44E2-8170-7887A483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6181C-598D-416E-A749-D55676C2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FAB5-E4A9-42C1-90D1-5BC7C1BA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B72A-3BA4-45B6-B92A-AA47D9C6E24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B7562-DBAF-49FF-8E8D-855E87AB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6D396-FCE2-491E-B69C-4F6852E4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5197-BDA1-4E1B-AD0B-EB354D13B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E14C-F464-430A-982B-6715CEDA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05DC-1081-4F34-8385-F56841F7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3743-C132-497B-AA2B-7DAB4580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B72A-3BA4-45B6-B92A-AA47D9C6E24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CEBE8-B240-414F-8EE0-38E77566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7782-5B7C-4C9E-BEC2-B53D5AB1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5197-BDA1-4E1B-AD0B-EB354D13B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2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5E31-A135-4A3C-8A34-18F47CF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EE70-56B9-41AA-8C4B-F852E7D35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347E4-9C7C-4216-9EB8-34737AE90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CB14B-B808-44F5-BFFB-4BB9A0EC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B72A-3BA4-45B6-B92A-AA47D9C6E24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F0608-121D-453C-A8DE-0FB7283F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608CC-3578-4479-8D6D-FC381017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5197-BDA1-4E1B-AD0B-EB354D13B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8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96FA-3D47-4D60-8F1E-6E009247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2F0A9-4631-4102-AE2F-606C9BB78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6CC52-313A-4F7B-8656-4AA88B7E0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7AB93-49E9-43E9-BA3E-23E7EE83D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D8CF3-31A6-4C3E-BE01-889AE4CC1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19B3F-612D-428E-844B-33B29948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B72A-3BA4-45B6-B92A-AA47D9C6E24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55065-7488-4C08-ADBB-C90831F9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5AC5B-81A0-44E9-B85F-454CD49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5197-BDA1-4E1B-AD0B-EB354D13B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7A91-CC0F-422E-95E7-0C91D285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086D4-1E10-406C-8A82-5628FDB3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B72A-3BA4-45B6-B92A-AA47D9C6E24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1C215-85CB-4918-9244-317C19EC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F900C-5720-4D52-8160-78167A34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5197-BDA1-4E1B-AD0B-EB354D13B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8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4B1CB-9357-4C09-A593-557EE1BA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B72A-3BA4-45B6-B92A-AA47D9C6E24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BC7DB-94D2-43CD-8C34-7607F9D1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C0C80-8863-47C4-A011-7F3DCE40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5197-BDA1-4E1B-AD0B-EB354D13B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46AC-17B8-42A2-AEC6-1E34CA29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9AB5-7F79-453E-AF56-1E091C35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9333F-86B9-4229-8279-2027FDFDB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BB316-77C4-49B4-B0E1-E659D8DE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B72A-3BA4-45B6-B92A-AA47D9C6E24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A2752-4621-4F4B-9470-16B84467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5D36A-0A37-4CB1-89DA-560CE95F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5197-BDA1-4E1B-AD0B-EB354D13B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2B1D-6512-4929-9C30-D5AD79BF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33ED7-214D-411B-963A-1D4D8EB52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87A28-5E15-47E7-8F30-C3D29D3A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E278D-24F1-44E3-8839-9E0219BB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B72A-3BA4-45B6-B92A-AA47D9C6E24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4FD1-E0A8-436A-A70A-7071CCF1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88952-4A08-4819-A2B6-8A68D1AE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5197-BDA1-4E1B-AD0B-EB354D13B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5EFAB-0419-416C-8293-6D80D464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02CA-62BF-44EB-BC82-BBB5FDCD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B79EF-950A-4BBC-B960-F19CDA3F7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8B72A-3BA4-45B6-B92A-AA47D9C6E24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49E31-D418-456B-A29D-11F860ACE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F72F-F393-4E17-89B9-A65ED93E8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5197-BDA1-4E1B-AD0B-EB354D13B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aussianwaves.com/buy-book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aussianwaves.com/buy-book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aussianwaves.com/buy-books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aussianwaves.com/buy-books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AA64-886C-4942-9D94-962A66C0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6" y="287476"/>
            <a:ext cx="9144000" cy="2387600"/>
          </a:xfrm>
        </p:spPr>
        <p:txBody>
          <a:bodyPr/>
          <a:lstStyle/>
          <a:p>
            <a:r>
              <a:rPr lang="en-US" b="1" dirty="0"/>
              <a:t>Design of BPSK and ASK Modulator and Demodulator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8F78C-A6CF-4756-808A-1B465FD88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b="1" dirty="0"/>
              <a:t>                             </a:t>
            </a:r>
            <a:r>
              <a:rPr lang="en-US" sz="3400" b="1" u="sng" dirty="0"/>
              <a:t>Presented by</a:t>
            </a:r>
          </a:p>
          <a:p>
            <a:pPr algn="ctr"/>
            <a:r>
              <a:rPr lang="en-US" sz="3400" dirty="0"/>
              <a:t>                </a:t>
            </a:r>
            <a:r>
              <a:rPr lang="en-US" sz="3400" b="1" dirty="0"/>
              <a:t>1706066-Md. </a:t>
            </a:r>
            <a:r>
              <a:rPr lang="en-US" sz="3400" b="1" dirty="0" err="1"/>
              <a:t>Awsafur</a:t>
            </a:r>
            <a:r>
              <a:rPr lang="en-US" sz="3400" b="1" dirty="0"/>
              <a:t> Rahman</a:t>
            </a:r>
          </a:p>
          <a:p>
            <a:pPr algn="ctr"/>
            <a:r>
              <a:rPr lang="en-US" sz="3400" b="1" dirty="0"/>
              <a:t>1706067-Abdul </a:t>
            </a:r>
            <a:r>
              <a:rPr lang="en-US" sz="3400" b="1" dirty="0" err="1"/>
              <a:t>Mukit</a:t>
            </a:r>
            <a:endParaRPr lang="en-US" sz="3400" b="1" dirty="0"/>
          </a:p>
          <a:p>
            <a:pPr algn="ctr"/>
            <a:r>
              <a:rPr lang="en-US" sz="3400" b="1" dirty="0"/>
              <a:t>   1706068-Nabila Tasnim</a:t>
            </a:r>
          </a:p>
          <a:p>
            <a:pPr algn="ctr"/>
            <a:r>
              <a:rPr lang="en-US" sz="3400" b="1" dirty="0"/>
              <a:t> 1706069-Joyita Halder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6332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timum Receiver for BPSK">
            <a:hlinkClick r:id="rId2" tgtFrame="&quot;_blank&quot;"/>
            <a:extLst>
              <a:ext uri="{FF2B5EF4-FFF2-40B4-BE49-F238E27FC236}">
                <a16:creationId xmlns:a16="http://schemas.microsoft.com/office/drawing/2014/main" id="{B4AACE8B-6DD1-41A7-8789-978F7EF56A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00915"/>
            <a:ext cx="5677535" cy="15354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D67240-39DF-4601-BA4B-1DCA07890453}"/>
              </a:ext>
            </a:extLst>
          </p:cNvPr>
          <p:cNvSpPr txBox="1"/>
          <p:nvPr/>
        </p:nvSpPr>
        <p:spPr>
          <a:xfrm>
            <a:off x="3337373" y="58659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Figure: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Optimum Receiver for BPSK</a:t>
            </a:r>
            <a:endParaRPr lang="en-US" dirty="0"/>
          </a:p>
        </p:txBody>
      </p:sp>
      <p:pic>
        <p:nvPicPr>
          <p:cNvPr id="7" name="Picture 6" descr="Role of Correlation or Matched Filter ">
            <a:hlinkClick r:id="rId2" tgtFrame="&quot;_blank&quot;"/>
            <a:extLst>
              <a:ext uri="{FF2B5EF4-FFF2-40B4-BE49-F238E27FC236}">
                <a16:creationId xmlns:a16="http://schemas.microsoft.com/office/drawing/2014/main" id="{C93AEA57-B621-46DB-9578-43BFC83A0D4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140" y="994383"/>
            <a:ext cx="6229350" cy="25076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BD04F9-2FB7-4E23-A8FE-2D4C1B414CE7}"/>
              </a:ext>
            </a:extLst>
          </p:cNvPr>
          <p:cNvSpPr txBox="1"/>
          <p:nvPr/>
        </p:nvSpPr>
        <p:spPr>
          <a:xfrm>
            <a:off x="2838767" y="3395625"/>
            <a:ext cx="6096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Figure: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Role of correlation/Matched Filter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7C94A-C896-47A5-A3DB-737A35D4D356}"/>
              </a:ext>
            </a:extLst>
          </p:cNvPr>
          <p:cNvSpPr txBox="1"/>
          <p:nvPr/>
        </p:nvSpPr>
        <p:spPr>
          <a:xfrm>
            <a:off x="431800" y="320224"/>
            <a:ext cx="6096000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Simulation Process: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260A8-7633-4772-BA13-986290641892}"/>
              </a:ext>
            </a:extLst>
          </p:cNvPr>
          <p:cNvSpPr txBox="1"/>
          <p:nvPr/>
        </p:nvSpPr>
        <p:spPr>
          <a:xfrm>
            <a:off x="863600" y="3581399"/>
            <a:ext cx="11036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modulated signal is transmitted through Additive White Gaussian Noise (AWGN)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noisy signal is fed to the saturation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blockwhich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imposes upper and lower bounds on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saturated signal is then multiplied a synchronous carrier with same phase and frequency as that of received signal, then fed to integrate and dump filter block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the signal is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fed to the control input to compare with data inputs of switch block.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48D92-68AD-4C1E-B055-66D75399094B}"/>
              </a:ext>
            </a:extLst>
          </p:cNvPr>
          <p:cNvSpPr txBox="1"/>
          <p:nvPr/>
        </p:nvSpPr>
        <p:spPr>
          <a:xfrm>
            <a:off x="3048000" y="29627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Figure: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Simulation Diagram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7C9EE-536C-4F6D-8405-DA1948FA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33" y="800549"/>
            <a:ext cx="8591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AA6343-4D4A-41B0-ADC3-9E2B8566AA46}"/>
              </a:ext>
            </a:extLst>
          </p:cNvPr>
          <p:cNvSpPr txBox="1"/>
          <p:nvPr/>
        </p:nvSpPr>
        <p:spPr>
          <a:xfrm>
            <a:off x="723900" y="41542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Result: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D4AD8-A153-44A9-9957-A580EC36112B}"/>
              </a:ext>
            </a:extLst>
          </p:cNvPr>
          <p:cNvSpPr txBox="1"/>
          <p:nvPr/>
        </p:nvSpPr>
        <p:spPr>
          <a:xfrm>
            <a:off x="4409108" y="58963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Figure: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Simulated Result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17A39-F0B7-40EF-8CBA-5F04BF4C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114978"/>
            <a:ext cx="11468100" cy="46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4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049D63-4F25-426A-A39D-5A37F089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AD235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Amplitude Shift Keying (</a:t>
            </a:r>
            <a:r>
              <a:rPr lang="en-US" sz="3200" b="1" u="sng" dirty="0">
                <a:solidFill>
                  <a:srgbClr val="AD235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3200" b="1" u="sng" dirty="0">
                <a:solidFill>
                  <a:srgbClr val="AD235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SK) Modulation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122C3A-F049-4859-A5F5-89FD601C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3851"/>
            <a:ext cx="11353801" cy="481311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Principle and Methodology:</a:t>
            </a:r>
          </a:p>
          <a:p>
            <a:pPr marL="514350" indent="-514350">
              <a:buAutoNum type="romanL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type of Amplitude Modulation which represents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binary data in the form of variations in the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amplitude of a signal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ii.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amplitude of the carrier only changes in the 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two states. 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iii. "1" is output when a carrier wave is output, and 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"0" is transmitted when no carrier wave is output. </a:t>
            </a:r>
            <a:endParaRPr lang="en-US" sz="2400" b="1" u="sng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8F0AC-3AE6-4264-810A-E70E533EE0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94" y="1242204"/>
            <a:ext cx="4814806" cy="38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3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EEA0C-D0DE-4692-87D9-7371809E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704095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1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Principle and Methodology:</a:t>
            </a:r>
            <a:br>
              <a:rPr lang="en-US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ASK signal can be expressed as: </a:t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e(t) = s(t) *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Acos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A is the amplitude of carrier and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the angular frequency. s(t) is the unipolar NRZ rectangular pulse train.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s(t) = ∑ a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g(t 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nT</a:t>
            </a:r>
            <a:r>
              <a:rPr lang="en-US" sz="2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s(t) is a rectangular pulse of duration Tb and height 1, and is often called a gate function.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ACBF6-28CB-40A9-9C08-BC41111D6D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15" y="3704095"/>
            <a:ext cx="10515599" cy="28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68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246A-1EF3-4F72-893B-ED8DE97B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926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Simulation Process: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E338-D47D-472C-8D38-045BDB489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73" y="1022888"/>
            <a:ext cx="11639227" cy="556389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signal source output (Binary Data Generator) and the carrier (sine wave) are multiplied by the multiplier.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multiplied signal is then transmitted into the additive white Gaussian noise (AWGN) channel.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carrier signal frequency is generally greater than the frequency of the signal source.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transmission channel adds white gaussian noise to the signal.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0C3E4-F4FF-4353-A10D-683D644CF4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12923"/>
            <a:ext cx="11442915" cy="351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7ADD-09FD-4779-8899-28598DFA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4" y="0"/>
            <a:ext cx="10515600" cy="68876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Result: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9971F3-FC48-4C94-A935-15417521D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91" y="688760"/>
            <a:ext cx="11732217" cy="548820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the graph shows the output attached to of the carrier wave (above) and Binary Data (message signal).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binary data is generated Randomly from Bernoulli Binary Generator and it is unipolar not return to zero. 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52245A-38B7-4298-A007-CB5875ED14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9" y="2893275"/>
            <a:ext cx="11892364" cy="32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0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5AD5-0866-4910-AA84-7BD9933C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261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Result: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CF21-6377-497D-AA20-01A98FD6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58" y="1038386"/>
            <a:ext cx="11220773" cy="5454489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graphs show the modulated wave after the multiplier (above) and the modulated wave at the receiving end after crossing the channel (below).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1D95A-E21A-447A-9C0F-56887A49E6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0" y="2154264"/>
            <a:ext cx="11220772" cy="43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9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3F88-DE55-4505-8920-F47591E43CD7}"/>
              </a:ext>
            </a:extLst>
          </p:cNvPr>
          <p:cNvSpPr txBox="1">
            <a:spLocks/>
          </p:cNvSpPr>
          <p:nvPr/>
        </p:nvSpPr>
        <p:spPr>
          <a:xfrm>
            <a:off x="724544" y="365125"/>
            <a:ext cx="10515600" cy="6732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Synchronous demodulation or Coherent demodulation: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FD8A-A077-4B5B-87A7-83F6D766DE00}"/>
              </a:ext>
            </a:extLst>
          </p:cNvPr>
          <p:cNvSpPr txBox="1">
            <a:spLocks/>
          </p:cNvSpPr>
          <p:nvPr/>
        </p:nvSpPr>
        <p:spPr>
          <a:xfrm>
            <a:off x="724544" y="3287897"/>
            <a:ext cx="9171810" cy="28658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/>
              <a:t>Modulated signal goes through the band-pass filter to suppress out-of-band interference from the channel.</a:t>
            </a:r>
          </a:p>
          <a:p>
            <a:pPr algn="just"/>
            <a:r>
              <a:rPr lang="en-US" sz="2200" dirty="0"/>
              <a:t>Modulated signal is multiplied with synchronous carrier to reverse the removal of the spectrum to restore the baseband signal.</a:t>
            </a:r>
          </a:p>
          <a:p>
            <a:pPr algn="just"/>
            <a:r>
              <a:rPr lang="en-US" sz="2200" dirty="0"/>
              <a:t>Modulated signal passes through low-pass filter to suppress high-order harmonics generated by the multiplier.</a:t>
            </a:r>
          </a:p>
          <a:p>
            <a:pPr algn="just"/>
            <a:endParaRPr lang="en-US" sz="2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9C5E2B-06B8-4738-9CD4-51BF08F86CB6}"/>
              </a:ext>
            </a:extLst>
          </p:cNvPr>
          <p:cNvGrpSpPr/>
          <p:nvPr/>
        </p:nvGrpSpPr>
        <p:grpSpPr>
          <a:xfrm>
            <a:off x="2321021" y="1038386"/>
            <a:ext cx="6312073" cy="1861185"/>
            <a:chOff x="2645113" y="1078958"/>
            <a:chExt cx="6312073" cy="18611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713639-B965-4BC3-83FB-7E8B74B1B27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113" y="1078958"/>
              <a:ext cx="5715000" cy="186118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8D6A598-5A5B-448C-BE23-1A0A34386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0113" y="1467284"/>
              <a:ext cx="597073" cy="34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305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537B-1428-4FEF-A6FE-EF632C8DD076}"/>
              </a:ext>
            </a:extLst>
          </p:cNvPr>
          <p:cNvSpPr txBox="1">
            <a:spLocks/>
          </p:cNvSpPr>
          <p:nvPr/>
        </p:nvSpPr>
        <p:spPr>
          <a:xfrm>
            <a:off x="724544" y="365125"/>
            <a:ext cx="10515600" cy="6732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Synchronous demodulation (Simulink):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7451-1C87-4232-AE96-7D0011AD5D65}"/>
              </a:ext>
            </a:extLst>
          </p:cNvPr>
          <p:cNvSpPr txBox="1">
            <a:spLocks/>
          </p:cNvSpPr>
          <p:nvPr/>
        </p:nvSpPr>
        <p:spPr>
          <a:xfrm>
            <a:off x="740379" y="3189512"/>
            <a:ext cx="9271722" cy="36684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/>
              <a:t>Modulated signal goes through the Butterworth band-pass filter to suppress out-of-band interference from the channel.</a:t>
            </a:r>
          </a:p>
          <a:p>
            <a:pPr algn="just"/>
            <a:r>
              <a:rPr lang="en-US" sz="2200" dirty="0"/>
              <a:t>Modulated signal is multiplied with Sine-Wave (synchronous carrier) to restore the baseband signal.</a:t>
            </a:r>
          </a:p>
          <a:p>
            <a:pPr algn="just"/>
            <a:r>
              <a:rPr lang="en-US" sz="2200" dirty="0"/>
              <a:t>Modulated signal passes through Butterworth low-pass filter to suppress high-order harmonics generated by the multiplier.</a:t>
            </a:r>
          </a:p>
          <a:p>
            <a:pPr algn="just"/>
            <a:r>
              <a:rPr lang="en-US" sz="2200" dirty="0"/>
              <a:t>Output Signal is discretized using  Zero-Order-Hold block. Which holds its input for certain period</a:t>
            </a:r>
          </a:p>
          <a:p>
            <a:pPr algn="just"/>
            <a:r>
              <a:rPr lang="en-US" sz="2200" dirty="0"/>
              <a:t>Finally, Output is binarized using Quantized-Encoder and to adjust the amplitude signal is multiplied with 2.</a:t>
            </a:r>
          </a:p>
          <a:p>
            <a:pPr algn="just"/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AF025-8D73-4DB2-AB49-F884748E163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7"/>
          <a:stretch/>
        </p:blipFill>
        <p:spPr>
          <a:xfrm>
            <a:off x="2179900" y="845349"/>
            <a:ext cx="6894027" cy="240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8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A8FDA7-85C1-41F6-A581-9EABFC9144B5}"/>
              </a:ext>
            </a:extLst>
          </p:cNvPr>
          <p:cNvSpPr txBox="1"/>
          <p:nvPr/>
        </p:nvSpPr>
        <p:spPr>
          <a:xfrm>
            <a:off x="1152939" y="842794"/>
            <a:ext cx="7593496" cy="4784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signal transmission using modulation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 modulation using amplitude variation in ASK and phase variation in BPSK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Observing the effect of channel noise on the modulated signal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Denoising the signal using Integrate and Dump Filter and Bandpass and Lowpass Filter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Reconstruction of modulating signal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of ASK and BPSK using bit error rate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AA8A-66D3-42DB-8367-7478B6D0753B}"/>
              </a:ext>
            </a:extLst>
          </p:cNvPr>
          <p:cNvSpPr txBox="1">
            <a:spLocks/>
          </p:cNvSpPr>
          <p:nvPr/>
        </p:nvSpPr>
        <p:spPr>
          <a:xfrm>
            <a:off x="691046" y="365124"/>
            <a:ext cx="10515600" cy="6732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Result: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CA7B-7E75-44D6-A269-69F8D26F4410}"/>
              </a:ext>
            </a:extLst>
          </p:cNvPr>
          <p:cNvSpPr txBox="1">
            <a:spLocks/>
          </p:cNvSpPr>
          <p:nvPr/>
        </p:nvSpPr>
        <p:spPr>
          <a:xfrm>
            <a:off x="371958" y="1038386"/>
            <a:ext cx="4419961" cy="4431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Modulated Signal: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4089D-E352-4149-928D-B7A5FB00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6" y="1572748"/>
            <a:ext cx="4100873" cy="178243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F3FD2F-0786-4158-A625-042E047E9640}"/>
              </a:ext>
            </a:extLst>
          </p:cNvPr>
          <p:cNvSpPr txBox="1">
            <a:spLocks/>
          </p:cNvSpPr>
          <p:nvPr/>
        </p:nvSpPr>
        <p:spPr>
          <a:xfrm>
            <a:off x="371958" y="3724171"/>
            <a:ext cx="4419961" cy="4431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Band-Pass: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44D891-8DF6-4281-BB69-0D4520BE2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47" y="4258533"/>
            <a:ext cx="4100872" cy="178243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E5D9B7-74FB-4582-AE2B-ECAD8860BFEF}"/>
              </a:ext>
            </a:extLst>
          </p:cNvPr>
          <p:cNvSpPr txBox="1">
            <a:spLocks/>
          </p:cNvSpPr>
          <p:nvPr/>
        </p:nvSpPr>
        <p:spPr>
          <a:xfrm>
            <a:off x="5853354" y="1038385"/>
            <a:ext cx="4419961" cy="4431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Multiplier: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1646DC-A389-46FC-9701-CFE88EBB4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443" y="1572748"/>
            <a:ext cx="4100872" cy="17824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BBACE8-AF43-4DBD-9322-656C88D44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443" y="4258533"/>
            <a:ext cx="4100872" cy="1782434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6AC997-4315-4403-8410-111E1D450E5D}"/>
              </a:ext>
            </a:extLst>
          </p:cNvPr>
          <p:cNvSpPr txBox="1">
            <a:spLocks/>
          </p:cNvSpPr>
          <p:nvPr/>
        </p:nvSpPr>
        <p:spPr>
          <a:xfrm>
            <a:off x="5853354" y="3724171"/>
            <a:ext cx="4419961" cy="4431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Low-Pass:</a:t>
            </a:r>
          </a:p>
        </p:txBody>
      </p:sp>
    </p:spTree>
    <p:extLst>
      <p:ext uri="{BB962C8B-B14F-4D97-AF65-F5344CB8AC3E}">
        <p14:creationId xmlns:p14="http://schemas.microsoft.com/office/powerpoint/2010/main" val="269412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5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AA8A-66D3-42DB-8367-7478B6D075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32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Result: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CA7B-7E75-44D6-A269-69F8D26F4410}"/>
              </a:ext>
            </a:extLst>
          </p:cNvPr>
          <p:cNvSpPr txBox="1">
            <a:spLocks/>
          </p:cNvSpPr>
          <p:nvPr/>
        </p:nvSpPr>
        <p:spPr>
          <a:xfrm>
            <a:off x="371958" y="1038386"/>
            <a:ext cx="4419961" cy="4431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Discretizer: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F3FD2F-0786-4158-A625-042E047E9640}"/>
              </a:ext>
            </a:extLst>
          </p:cNvPr>
          <p:cNvSpPr txBox="1">
            <a:spLocks/>
          </p:cNvSpPr>
          <p:nvPr/>
        </p:nvSpPr>
        <p:spPr>
          <a:xfrm>
            <a:off x="5853354" y="3724171"/>
            <a:ext cx="4419961" cy="4431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Binarizer: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96CE7-818B-4BF9-B6A7-4336454F2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7" y="1572748"/>
            <a:ext cx="4100872" cy="1782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EE53C4-37AF-437C-A955-C0EB38ECE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443" y="4296248"/>
            <a:ext cx="4100872" cy="17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4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AA8A-66D3-42DB-8367-7478B6D075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32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Result: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CA7B-7E75-44D6-A269-69F8D26F4410}"/>
              </a:ext>
            </a:extLst>
          </p:cNvPr>
          <p:cNvSpPr txBox="1">
            <a:spLocks/>
          </p:cNvSpPr>
          <p:nvPr/>
        </p:nvSpPr>
        <p:spPr>
          <a:xfrm>
            <a:off x="371958" y="1038386"/>
            <a:ext cx="4419961" cy="4431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 Vs 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265748-288E-4232-A8B9-62CA6F60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711647"/>
            <a:ext cx="105346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7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17C0D2-764E-4642-AE2C-5B21ADA9D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95250"/>
            <a:ext cx="66675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9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AD235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</a:t>
            </a:r>
            <a:r>
              <a:rPr lang="en-US" sz="3200" b="1" u="sng" dirty="0">
                <a:solidFill>
                  <a:srgbClr val="AD235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Binary Phase Shift Keying (BPSK) Modulation</a:t>
            </a:r>
            <a:br>
              <a:rPr lang="en-US" sz="32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2030" y="1316052"/>
                <a:ext cx="10601770" cy="4860911"/>
              </a:xfrm>
            </p:spPr>
            <p:txBody>
              <a:bodyPr/>
              <a:lstStyle/>
              <a:p>
                <a:r>
                  <a:rPr lang="en-US" b="1" u="sng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Methodology: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Digital input </a:t>
                </a:r>
                <a:r>
                  <a:rPr lang="en-US" sz="2000" dirty="0"/>
                  <a:t>: Binary Pulse Train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Carrier signal</a:t>
                </a:r>
                <a:r>
                  <a:rPr lang="en-US" sz="2000" b="1" dirty="0"/>
                  <a:t>:</a:t>
                </a:r>
              </a:p>
              <a:p>
                <a:r>
                  <a:rPr lang="en-US" sz="2000" dirty="0"/>
                  <a:t>S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(t)=sin(2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 err="1"/>
                  <a:t>f</a:t>
                </a:r>
                <a:r>
                  <a:rPr lang="en-US" sz="2000" baseline="-25000" dirty="0" err="1"/>
                  <a:t>c</a:t>
                </a:r>
                <a:r>
                  <a:rPr lang="en-US" sz="2000" dirty="0" err="1"/>
                  <a:t>t</a:t>
                </a:r>
                <a:r>
                  <a:rPr lang="en-US" sz="2000" dirty="0"/>
                  <a:t>) ;   0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t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T</a:t>
                </a:r>
                <a:r>
                  <a:rPr lang="en-US" sz="2000" baseline="-25000" dirty="0"/>
                  <a:t>b </a:t>
                </a:r>
                <a:r>
                  <a:rPr lang="en-US" sz="2000" dirty="0"/>
                  <a:t> ; for binary ‘1’</a:t>
                </a:r>
              </a:p>
              <a:p>
                <a:r>
                  <a:rPr lang="en-US" sz="2000" dirty="0"/>
                  <a:t>S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(t)=sin(2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 err="1"/>
                  <a:t>f</a:t>
                </a:r>
                <a:r>
                  <a:rPr lang="en-US" sz="2000" baseline="-25000" dirty="0" err="1"/>
                  <a:t>c</a:t>
                </a:r>
                <a:r>
                  <a:rPr lang="en-US" sz="2000" dirty="0" err="1"/>
                  <a:t>t</a:t>
                </a:r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) ;   0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t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T</a:t>
                </a:r>
                <a:r>
                  <a:rPr lang="en-US" sz="2000" baseline="-25000" dirty="0"/>
                  <a:t>b</a:t>
                </a:r>
                <a:r>
                  <a:rPr lang="en-US" sz="2000" dirty="0"/>
                  <a:t> ; for binary ‘0’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030" y="1316052"/>
                <a:ext cx="10601770" cy="4860911"/>
              </a:xfrm>
              <a:blipFill rotWithShape="0">
                <a:blip r:embed="rId2"/>
                <a:stretch>
                  <a:fillRect l="-1034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75" y="1808135"/>
            <a:ext cx="5263296" cy="22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1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8F5DD2-7E40-404D-828F-3B8D2B0D2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89" y="1050264"/>
            <a:ext cx="8431657" cy="3230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3238D7-B9A0-4AF2-95F0-2A89EB207851}"/>
              </a:ext>
            </a:extLst>
          </p:cNvPr>
          <p:cNvSpPr txBox="1"/>
          <p:nvPr/>
        </p:nvSpPr>
        <p:spPr>
          <a:xfrm>
            <a:off x="3419061" y="485116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Figure: </a:t>
            </a:r>
            <a:r>
              <a:rPr lang="en-US" sz="2800" dirty="0"/>
              <a:t>BPSK modulation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62298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Simulation Process: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84" y="1435693"/>
            <a:ext cx="10610316" cy="4741270"/>
          </a:xfrm>
        </p:spPr>
        <p:txBody>
          <a:bodyPr>
            <a:normAutofit fontScale="70000" lnSpcReduction="20000"/>
          </a:bodyPr>
          <a:lstStyle/>
          <a:p>
            <a:r>
              <a:rPr lang="en-US" sz="3600" b="1" u="sng" dirty="0">
                <a:solidFill>
                  <a:srgbClr val="7030A0"/>
                </a:solidFill>
              </a:rPr>
              <a:t>Block </a:t>
            </a:r>
            <a:r>
              <a:rPr lang="en-US" sz="3600" b="1" u="sng" dirty="0" err="1">
                <a:solidFill>
                  <a:srgbClr val="7030A0"/>
                </a:solidFill>
              </a:rPr>
              <a:t>diadram</a:t>
            </a:r>
            <a:r>
              <a:rPr lang="en-US" sz="3600" b="1" u="sng" dirty="0">
                <a:solidFill>
                  <a:srgbClr val="7030A0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                                                                                      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                                                                                                        Figure:</a:t>
            </a:r>
            <a:r>
              <a:rPr lang="en-US" sz="2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Simulation Diagram</a:t>
            </a:r>
            <a:endParaRPr lang="en-US" dirty="0"/>
          </a:p>
        </p:txBody>
      </p:sp>
      <p:sp>
        <p:nvSpPr>
          <p:cNvPr id="4" name="Text Box 9"/>
          <p:cNvSpPr txBox="1"/>
          <p:nvPr/>
        </p:nvSpPr>
        <p:spPr>
          <a:xfrm>
            <a:off x="1215390" y="2252947"/>
            <a:ext cx="1165860" cy="7239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Discrete sine wave block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(carrier wave)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 Box 10"/>
          <p:cNvSpPr txBox="1"/>
          <p:nvPr/>
        </p:nvSpPr>
        <p:spPr>
          <a:xfrm>
            <a:off x="3017520" y="2275404"/>
            <a:ext cx="1684020" cy="61722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Bernoulli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Binary block(digital signal)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 Box 11"/>
          <p:cNvSpPr txBox="1"/>
          <p:nvPr/>
        </p:nvSpPr>
        <p:spPr>
          <a:xfrm>
            <a:off x="3101340" y="3443979"/>
            <a:ext cx="1440180" cy="7620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Switch block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checking whether 1 or 0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1798320" y="3197827"/>
            <a:ext cx="1303020" cy="70104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798320" y="2976847"/>
            <a:ext cx="0" cy="22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16"/>
          <p:cNvSpPr txBox="1"/>
          <p:nvPr/>
        </p:nvSpPr>
        <p:spPr>
          <a:xfrm>
            <a:off x="5541912" y="2280570"/>
            <a:ext cx="1013460" cy="5638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Output block (BPSK)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81250" y="2540285"/>
            <a:ext cx="63246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01540" y="2584014"/>
            <a:ext cx="8382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59530" y="2892624"/>
            <a:ext cx="0" cy="47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005698" y="32759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(If 0 multiplied by -1)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517" y="2960011"/>
            <a:ext cx="4230169" cy="242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Result: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               </a:t>
            </a:r>
            <a:r>
              <a:rPr lang="en-US" sz="1600" b="1" dirty="0">
                <a:solidFill>
                  <a:srgbClr val="7030A0"/>
                </a:solidFill>
              </a:rPr>
              <a:t>Figure:   </a:t>
            </a:r>
            <a:r>
              <a:rPr lang="en-US" sz="1600" dirty="0"/>
              <a:t>BPSK Modulation 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Simulated Result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84419" y="1418603"/>
            <a:ext cx="7683381" cy="31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6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2D7040-3F22-47F3-B48E-EC0A11B4257A}"/>
              </a:ext>
            </a:extLst>
          </p:cNvPr>
          <p:cNvSpPr txBox="1"/>
          <p:nvPr/>
        </p:nvSpPr>
        <p:spPr>
          <a:xfrm>
            <a:off x="3048000" y="166757"/>
            <a:ext cx="7086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AD235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Binary Phase Shift Keying (BPSK) Demodulation</a:t>
            </a:r>
            <a:br>
              <a:rPr lang="en-US" sz="8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8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B70C9-F4F3-4735-AB47-D2B154AE436A}"/>
              </a:ext>
            </a:extLst>
          </p:cNvPr>
          <p:cNvSpPr txBox="1"/>
          <p:nvPr/>
        </p:nvSpPr>
        <p:spPr>
          <a:xfrm>
            <a:off x="685800" y="1174234"/>
            <a:ext cx="5905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Methodology:</a:t>
            </a:r>
            <a:endParaRPr lang="en-US" sz="2400" dirty="0"/>
          </a:p>
        </p:txBody>
      </p:sp>
      <p:pic>
        <p:nvPicPr>
          <p:cNvPr id="6" name="Picture 5" descr="Coherent detection of BPSK (correlation type)">
            <a:hlinkClick r:id="rId2" tgtFrame="&quot;_blank&quot;"/>
            <a:extLst>
              <a:ext uri="{FF2B5EF4-FFF2-40B4-BE49-F238E27FC236}">
                <a16:creationId xmlns:a16="http://schemas.microsoft.com/office/drawing/2014/main" id="{E654F1CC-C45A-4239-B9F9-88F5A50B21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56" y="1752624"/>
            <a:ext cx="6731001" cy="203073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5DF463-DCCF-4799-8F7F-91640AEAF8D7}"/>
              </a:ext>
            </a:extLst>
          </p:cNvPr>
          <p:cNvSpPr txBox="1"/>
          <p:nvPr/>
        </p:nvSpPr>
        <p:spPr>
          <a:xfrm>
            <a:off x="1092752" y="40821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Figure: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Coherent detection of BPSK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1315D-07D0-48AB-9A22-DE65A6C0E741}"/>
              </a:ext>
            </a:extLst>
          </p:cNvPr>
          <p:cNvSpPr txBox="1"/>
          <p:nvPr/>
        </p:nvSpPr>
        <p:spPr>
          <a:xfrm>
            <a:off x="685800" y="4750352"/>
            <a:ext cx="1088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utput is completely synchronized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utput is integrated over one bit period using an integrator. A threshold detector makes a decision on each integrated bit based on a threshold which is 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2E3BD-D160-4957-817F-6D4B12953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757" y="990921"/>
            <a:ext cx="3505200" cy="1543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B7B6EC-8F94-4901-B2CA-963AC0285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682" y="2547381"/>
            <a:ext cx="29622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84272D-0172-4C11-8FB5-24E6AF5FFF73}"/>
              </a:ext>
            </a:extLst>
          </p:cNvPr>
          <p:cNvSpPr txBox="1"/>
          <p:nvPr/>
        </p:nvSpPr>
        <p:spPr>
          <a:xfrm>
            <a:off x="507365" y="272184"/>
            <a:ext cx="6096000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spc="-5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Addition of AWGN channel model</a:t>
            </a:r>
            <a:r>
              <a:rPr lang="en-US" sz="2800" b="1" u="sng" spc="-5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imulation model for additive white Gaussian noise (awgn) channel">
            <a:hlinkClick r:id="rId2"/>
            <a:extLst>
              <a:ext uri="{FF2B5EF4-FFF2-40B4-BE49-F238E27FC236}">
                <a16:creationId xmlns:a16="http://schemas.microsoft.com/office/drawing/2014/main" id="{8293B8A3-75DF-4EE8-B05D-7BE73CAE4F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65" y="797376"/>
            <a:ext cx="4039870" cy="2258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69B274-C1E3-44B4-885F-EF0A860CC2DC}"/>
              </a:ext>
            </a:extLst>
          </p:cNvPr>
          <p:cNvSpPr txBox="1"/>
          <p:nvPr/>
        </p:nvSpPr>
        <p:spPr>
          <a:xfrm>
            <a:off x="1905000" y="3085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Figure: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Simulation model for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awgn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channel</a:t>
            </a:r>
            <a:endParaRPr lang="en-US" dirty="0"/>
          </a:p>
        </p:txBody>
      </p:sp>
      <p:pic>
        <p:nvPicPr>
          <p:cNvPr id="1026" name="Picture 18" descr="equation for computing power of a signal">
            <a:extLst>
              <a:ext uri="{FF2B5EF4-FFF2-40B4-BE49-F238E27FC236}">
                <a16:creationId xmlns:a16="http://schemas.microsoft.com/office/drawing/2014/main" id="{A2150337-9172-4965-9EA3-E016E1C5A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3656145"/>
            <a:ext cx="18669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7" descr="equation for required noise power spectral density for awgn channel">
            <a:extLst>
              <a:ext uri="{FF2B5EF4-FFF2-40B4-BE49-F238E27FC236}">
                <a16:creationId xmlns:a16="http://schemas.microsoft.com/office/drawing/2014/main" id="{69C32004-7E63-4088-B822-7B6A7410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4949900"/>
            <a:ext cx="36766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7462929-D811-4C17-A5DD-C43A32215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3441200"/>
            <a:ext cx="77748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(1) Let N denotes the length of the signal vector s. The signal power for the vector s can be measured as,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E179AA8-ABC1-44BF-9177-B7BC57A9E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4365125"/>
            <a:ext cx="1042670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 The required power spectral density of the noise vector n is computed as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3BEBDBF-B0C0-40EA-BEB1-2D5ECC793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525758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56562AB-8DDD-4927-95E5-B1A53DBCE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5681029"/>
            <a:ext cx="47790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(3) The generated noise vector (n) is added to the signal (s)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14" descr="equation for awgn noise channel">
            <a:extLst>
              <a:ext uri="{FF2B5EF4-FFF2-40B4-BE49-F238E27FC236}">
                <a16:creationId xmlns:a16="http://schemas.microsoft.com/office/drawing/2014/main" id="{C74A603E-5A4F-4294-BA7F-A6F4CF5C6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15" y="6151865"/>
            <a:ext cx="9334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4C1775EB-DF84-4115-B40B-936661270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6392516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3F921-98E7-464E-ACDA-506E66007B39}"/>
              </a:ext>
            </a:extLst>
          </p:cNvPr>
          <p:cNvSpPr txBox="1"/>
          <p:nvPr/>
        </p:nvSpPr>
        <p:spPr>
          <a:xfrm>
            <a:off x="457200" y="782482"/>
            <a:ext cx="91059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kern="0" spc="-5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BPSK BER – optimum receiver in AWGN channel (Integrate &amp; Dump Filter):</a:t>
            </a:r>
            <a:endParaRPr lang="en-US" sz="18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BPSK ideal constellation">
            <a:hlinkClick r:id="rId2" tgtFrame="&quot;_blank&quot;"/>
            <a:extLst>
              <a:ext uri="{FF2B5EF4-FFF2-40B4-BE49-F238E27FC236}">
                <a16:creationId xmlns:a16="http://schemas.microsoft.com/office/drawing/2014/main" id="{7CEFB82D-1952-4CC4-9E98-6B59D3E73B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475606"/>
            <a:ext cx="2783840" cy="25317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28FA0-39E7-48C9-BC29-82DC2AD01091}"/>
              </a:ext>
            </a:extLst>
          </p:cNvPr>
          <p:cNvSpPr txBox="1"/>
          <p:nvPr/>
        </p:nvSpPr>
        <p:spPr>
          <a:xfrm>
            <a:off x="-787400" y="4116521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BPSK – ideal constellation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57016-CE6B-4968-8872-D5F84623B7BD}"/>
              </a:ext>
            </a:extLst>
          </p:cNvPr>
          <p:cNvSpPr txBox="1"/>
          <p:nvPr/>
        </p:nvSpPr>
        <p:spPr>
          <a:xfrm>
            <a:off x="4679950" y="2253025"/>
            <a:ext cx="6489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ideal constellation diagram of a BPSK transmission contains two constellation points located equidistant from the origin. 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BPSK symbols are transmitted over an AWGN channel, the symbols appears smeared/distorted in the constellation depending on the SNR condition of the channel.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3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988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Design of BPSK and ASK Modulator and Demodulator</vt:lpstr>
      <vt:lpstr>PowerPoint Presentation</vt:lpstr>
      <vt:lpstr>          Binary Phase Shift Keying (BPSK) Modulation </vt:lpstr>
      <vt:lpstr>PowerPoint Presentation</vt:lpstr>
      <vt:lpstr>Simulation Process: </vt:lpstr>
      <vt:lpstr>Result: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Amplitude Shift Keying (ASK) Modulation</vt:lpstr>
      <vt:lpstr>Principle and Methodology: ASK signal can be expressed as:  e(t) = s(t) * Acos (wct) Where A is the amplitude of carrier and wc is the angular frequency. s(t) is the unipolar NRZ rectangular pulse train. s(t) = ∑ an g(t – nTb)   Where s(t) is a rectangular pulse of duration Tb and height 1, and is often called a gate function. </vt:lpstr>
      <vt:lpstr>Simulation Process:</vt:lpstr>
      <vt:lpstr>Result:</vt:lpstr>
      <vt:lpstr>Result: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1706068 - Nabila Tasnim</dc:creator>
  <cp:lastModifiedBy>1706068 - Nabila Tasnim</cp:lastModifiedBy>
  <cp:revision>19</cp:revision>
  <dcterms:created xsi:type="dcterms:W3CDTF">2021-07-03T12:37:46Z</dcterms:created>
  <dcterms:modified xsi:type="dcterms:W3CDTF">2021-07-04T04:35:46Z</dcterms:modified>
</cp:coreProperties>
</file>