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07B5D-F698-4D4C-A462-450D5E8291DD}" v="3" dt="2023-01-14T05:37:01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06066 - Md. Awsafur Rahman" userId="d3609865-4e90-4b76-b65c-a9e9d0fdcf83" providerId="ADAL" clId="{EB707B5D-F698-4D4C-A462-450D5E8291DD}"/>
    <pc:docChg chg="custSel addSld modSld">
      <pc:chgData name="1706066 - Md. Awsafur Rahman" userId="d3609865-4e90-4b76-b65c-a9e9d0fdcf83" providerId="ADAL" clId="{EB707B5D-F698-4D4C-A462-450D5E8291DD}" dt="2023-01-14T05:37:01.035" v="57"/>
      <pc:docMkLst>
        <pc:docMk/>
      </pc:docMkLst>
      <pc:sldChg chg="addSp delSp modSp add mod delAnim modAnim">
        <pc:chgData name="1706066 - Md. Awsafur Rahman" userId="d3609865-4e90-4b76-b65c-a9e9d0fdcf83" providerId="ADAL" clId="{EB707B5D-F698-4D4C-A462-450D5E8291DD}" dt="2023-01-14T05:37:01.035" v="57"/>
        <pc:sldMkLst>
          <pc:docMk/>
          <pc:sldMk cId="1222028150" sldId="259"/>
        </pc:sldMkLst>
        <pc:spChg chg="add mod">
          <ac:chgData name="1706066 - Md. Awsafur Rahman" userId="d3609865-4e90-4b76-b65c-a9e9d0fdcf83" providerId="ADAL" clId="{EB707B5D-F698-4D4C-A462-450D5E8291DD}" dt="2023-01-14T05:36:28.573" v="55" actId="1076"/>
          <ac:spMkLst>
            <pc:docMk/>
            <pc:sldMk cId="1222028150" sldId="259"/>
            <ac:spMk id="7" creationId="{D0706BC9-A06F-606E-321A-61EE0878F59D}"/>
          </ac:spMkLst>
        </pc:spChg>
        <pc:spChg chg="del">
          <ac:chgData name="1706066 - Md. Awsafur Rahman" userId="d3609865-4e90-4b76-b65c-a9e9d0fdcf83" providerId="ADAL" clId="{EB707B5D-F698-4D4C-A462-450D5E8291DD}" dt="2023-01-14T05:34:20.800" v="1" actId="478"/>
          <ac:spMkLst>
            <pc:docMk/>
            <pc:sldMk cId="1222028150" sldId="259"/>
            <ac:spMk id="8" creationId="{DD8603A6-706D-3ADF-5CA2-2DE72FBD073F}"/>
          </ac:spMkLst>
        </pc:spChg>
        <pc:spChg chg="del">
          <ac:chgData name="1706066 - Md. Awsafur Rahman" userId="d3609865-4e90-4b76-b65c-a9e9d0fdcf83" providerId="ADAL" clId="{EB707B5D-F698-4D4C-A462-450D5E8291DD}" dt="2023-01-14T05:34:20.800" v="1" actId="478"/>
          <ac:spMkLst>
            <pc:docMk/>
            <pc:sldMk cId="1222028150" sldId="259"/>
            <ac:spMk id="12" creationId="{A78971C3-DB7C-8120-4EA1-F69CBF88041F}"/>
          </ac:spMkLst>
        </pc:spChg>
        <pc:picChg chg="add">
          <ac:chgData name="1706066 - Md. Awsafur Rahman" userId="d3609865-4e90-4b76-b65c-a9e9d0fdcf83" providerId="ADAL" clId="{EB707B5D-F698-4D4C-A462-450D5E8291DD}" dt="2023-01-14T05:34:21.157" v="2" actId="22"/>
          <ac:picMkLst>
            <pc:docMk/>
            <pc:sldMk cId="1222028150" sldId="259"/>
            <ac:picMk id="3" creationId="{B524D454-6029-3096-6528-2F5DF680FD97}"/>
          </ac:picMkLst>
        </pc:picChg>
        <pc:picChg chg="del">
          <ac:chgData name="1706066 - Md. Awsafur Rahman" userId="d3609865-4e90-4b76-b65c-a9e9d0fdcf83" providerId="ADAL" clId="{EB707B5D-F698-4D4C-A462-450D5E8291DD}" dt="2023-01-14T05:34:20.800" v="1" actId="478"/>
          <ac:picMkLst>
            <pc:docMk/>
            <pc:sldMk cId="1222028150" sldId="259"/>
            <ac:picMk id="6" creationId="{09F20EA8-D8A2-B06B-A03E-F4011ACC8E68}"/>
          </ac:picMkLst>
        </pc:picChg>
        <pc:picChg chg="del">
          <ac:chgData name="1706066 - Md. Awsafur Rahman" userId="d3609865-4e90-4b76-b65c-a9e9d0fdcf83" providerId="ADAL" clId="{EB707B5D-F698-4D4C-A462-450D5E8291DD}" dt="2023-01-14T05:34:20.800" v="1" actId="478"/>
          <ac:picMkLst>
            <pc:docMk/>
            <pc:sldMk cId="1222028150" sldId="259"/>
            <ac:picMk id="11" creationId="{EBDE8C75-6433-7CDD-54C6-BECFFECFFA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F5AB-5C04-4F6D-5598-2A49CD48E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BA752-E09B-CD48-2AB5-3D74E1D20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F261-E6D2-F3C3-D840-E7B53E29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7C5B-9DB4-3E15-94B7-9D2377B8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C2BB-E654-6D0A-58CF-480E807E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9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CE15-8869-9521-F8CD-B49345DE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F0D2C-25AD-D681-48D6-17E35688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15B8-EA39-2F04-0AD3-7464C670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87-D805-05EA-E57B-469BF7E7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BFD5D-E812-1E06-8F64-DC55E497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8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E4D8A-C570-CA42-83D2-532415658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ECCA9-4A13-6287-A792-1E9BDAE0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DB4C-4718-C8F3-8367-AF4EE5E5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C0A5-31E8-3EE7-A2FF-F5939C24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3F8D-F66F-B2DC-1BCE-1F008E0B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2D4F-FCEE-480A-A96C-01778FC1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EBED-E268-EB79-A965-C7C28A08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E5E6-F9E7-79E3-00A8-18093329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7476-3B7E-07F6-E6C2-12EFA01D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2E126-60C6-107E-F580-292846DE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1F77-DD4E-1EB2-A1D4-1A1B6E76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EE607-4138-D404-DCC6-205E63AC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348F2-EC4F-CBAE-E6F5-57B180A7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DFDC-BFD3-F4F3-A5B5-4ADE5B5D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C432-DE8A-1A16-D40E-1587E123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9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D05B-6C6C-970C-299B-0E504586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0E52-1E87-E2EF-78ED-11825B66B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27D64-11B7-C418-53A6-146E5566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9CD80-0B66-86DA-BA0F-0E10CB6E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D096-9554-FFAA-BD7A-9AC360D3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8686A-C69E-546C-F5A2-34642D2E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FD5A-18A3-ED69-7A5A-4AFED36F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0771D-A8F7-FBAD-B2D0-03DB85D2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B7D1B-8241-9F0B-6315-26F30D8E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50CAE-CB30-16F4-5547-8167CAA63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50CA8-B14D-FFFE-F70A-ED06A4BE6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8E6A0-E40B-16CF-D6FA-6C17DBDB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70464-5319-8A27-4479-68C4249B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5D0C6-A010-91E0-6F12-3BE100C9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05C9-1F3F-1BC9-4B49-3CA3358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FCBDA-1323-2D3F-D2B7-902A5F7F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2D861-4034-5E99-4A00-86AAFE62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CE522-7232-B416-5ED0-22586FCA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0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B89B8-D522-A93E-1718-DA20B8EC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91439-064F-1C3E-19E5-852ED82C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82F4-67E5-303A-76DE-BDE0C45C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846E-8CEE-C7BF-F80E-1D6E5BF6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5D03-85EE-9B6A-7913-555C74C7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45D69-9406-3B75-B562-0A059BC62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7E322-81A0-4676-E76C-D97389D1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DB56-A9EE-FF41-D159-8614AB9D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5F27E-7A1C-D8F5-3832-6FCC4DF3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64C-3DD8-2C54-C8F6-2B127C4A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F33AF-BC80-2809-29AF-933FFD0B9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3EC9E-9FF7-4E60-865B-7C1D2435B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BDD9A-5DE0-9E76-6D7F-8CE3ECDA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E138E-12E9-BD54-2662-A00FD238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D21D-13A1-1920-8B91-74605C9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04885-E35E-6534-6732-8C9A2502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E137-4B02-6EF4-CF91-FB1E2C03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3BFB-1ADD-72E3-F6EE-9DF524BAB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00A2-99D5-4165-A7D8-718A0AEBAAD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F81F-AE1F-C241-E342-FCAA0E69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F588-994F-9B83-ABFD-8AB0976A3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BB22-B48F-45E3-90D1-5D27A24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6498D-7402-DB9A-8715-2A90E42EA7F3}"/>
              </a:ext>
            </a:extLst>
          </p:cNvPr>
          <p:cNvSpPr txBox="1"/>
          <p:nvPr/>
        </p:nvSpPr>
        <p:spPr>
          <a:xfrm>
            <a:off x="3299465" y="249382"/>
            <a:ext cx="5593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Garamond" panose="02020404030301010803" pitchFamily="18" charset="0"/>
              </a:rPr>
              <a:t>SpO2 Calculation From PPG Signal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2A84D-4977-3126-C099-119EAA09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3" y="1240233"/>
            <a:ext cx="9273309" cy="48891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B34EAC-D4F3-91AA-A863-EC5247DE1578}"/>
              </a:ext>
            </a:extLst>
          </p:cNvPr>
          <p:cNvCxnSpPr/>
          <p:nvPr/>
        </p:nvCxnSpPr>
        <p:spPr>
          <a:xfrm>
            <a:off x="5825490" y="2943225"/>
            <a:ext cx="3362325" cy="0"/>
          </a:xfrm>
          <a:prstGeom prst="straightConnector1">
            <a:avLst/>
          </a:prstGeom>
          <a:ln w="38100"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88854-969E-8C00-B7A3-96836F2DB2CE}"/>
              </a:ext>
            </a:extLst>
          </p:cNvPr>
          <p:cNvCxnSpPr/>
          <p:nvPr/>
        </p:nvCxnSpPr>
        <p:spPr>
          <a:xfrm>
            <a:off x="5843962" y="3899188"/>
            <a:ext cx="3362325" cy="0"/>
          </a:xfrm>
          <a:prstGeom prst="straightConnector1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44BD36-E613-F8CA-065E-6CB7199D784E}"/>
              </a:ext>
            </a:extLst>
          </p:cNvPr>
          <p:cNvSpPr txBox="1"/>
          <p:nvPr/>
        </p:nvSpPr>
        <p:spPr>
          <a:xfrm>
            <a:off x="9187815" y="2758559"/>
            <a:ext cx="216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Garamond" panose="02020404030301010803" pitchFamily="18" charset="0"/>
              </a:rPr>
              <a:t>HHb</a:t>
            </a:r>
            <a:r>
              <a:rPr 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: Deoxyhemoglobin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D473B-61EF-7042-5D71-921870384DC1}"/>
              </a:ext>
            </a:extLst>
          </p:cNvPr>
          <p:cNvSpPr txBox="1"/>
          <p:nvPr/>
        </p:nvSpPr>
        <p:spPr>
          <a:xfrm>
            <a:off x="9206287" y="3729911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aramond" panose="02020404030301010803" pitchFamily="18" charset="0"/>
              </a:rPr>
              <a:t>O2Hb: Oxyhemoglobin</a:t>
            </a:r>
          </a:p>
        </p:txBody>
      </p:sp>
    </p:spTree>
    <p:extLst>
      <p:ext uri="{BB962C8B-B14F-4D97-AF65-F5344CB8AC3E}">
        <p14:creationId xmlns:p14="http://schemas.microsoft.com/office/powerpoint/2010/main" val="5937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6498D-7402-DB9A-8715-2A90E42EA7F3}"/>
              </a:ext>
            </a:extLst>
          </p:cNvPr>
          <p:cNvSpPr txBox="1"/>
          <p:nvPr/>
        </p:nvSpPr>
        <p:spPr>
          <a:xfrm>
            <a:off x="3299465" y="249382"/>
            <a:ext cx="5593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SpO2 Calculation From PPG Signal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F4BCE-9842-480A-242E-BBAFC3B26DCB}"/>
              </a:ext>
            </a:extLst>
          </p:cNvPr>
          <p:cNvSpPr txBox="1"/>
          <p:nvPr/>
        </p:nvSpPr>
        <p:spPr>
          <a:xfrm>
            <a:off x="711199" y="979061"/>
            <a:ext cx="9901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Oxygenated </a:t>
            </a:r>
            <a:r>
              <a:rPr lang="en-US" sz="2000" dirty="0" err="1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Haemoglobin</a:t>
            </a:r>
            <a:r>
              <a:rPr lang="en-US" sz="200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1" dirty="0">
                <a:effectLst/>
                <a:latin typeface="Garamond" panose="02020404030301010803" pitchFamily="18" charset="0"/>
              </a:rPr>
              <a:t>absorbs less red light </a:t>
            </a:r>
            <a:r>
              <a:rPr lang="en-US" sz="2000" dirty="0">
                <a:effectLst/>
                <a:latin typeface="Garamond" panose="02020404030301010803" pitchFamily="18" charset="0"/>
              </a:rPr>
              <a:t>than infrared (IR) light and so the blood volume at high saturation has </a:t>
            </a:r>
            <a:r>
              <a:rPr lang="en-US" sz="2000" b="1" dirty="0">
                <a:effectLst/>
                <a:latin typeface="Garamond" panose="02020404030301010803" pitchFamily="18" charset="0"/>
              </a:rPr>
              <a:t>less impact on the detected red signal</a:t>
            </a:r>
            <a:r>
              <a:rPr lang="en-US" sz="2000" dirty="0">
                <a:effectLst/>
                <a:latin typeface="Garamond" panose="02020404030301010803" pitchFamily="18" charset="0"/>
              </a:rPr>
              <a:t> than on the IR signal. That is, the </a:t>
            </a:r>
            <a:r>
              <a:rPr lang="en-US" sz="2000" b="1" dirty="0">
                <a:effectLst/>
                <a:latin typeface="Garamond" panose="02020404030301010803" pitchFamily="18" charset="0"/>
              </a:rPr>
              <a:t>AC component of the Red Signal is smaller </a:t>
            </a:r>
            <a:r>
              <a:rPr lang="en-US" sz="2000" dirty="0">
                <a:effectLst/>
                <a:latin typeface="Garamond" panose="02020404030301010803" pitchFamily="18" charset="0"/>
              </a:rPr>
              <a:t>than that of the IR signal.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Garamond" panose="020204040303010108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</a:rPr>
              <a:t>Deoxygenated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</a:rPr>
              <a:t>Haemoglobin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2000" b="1" dirty="0">
                <a:effectLst/>
                <a:latin typeface="Garamond" panose="02020404030301010803" pitchFamily="18" charset="0"/>
              </a:rPr>
              <a:t>absorbs less IR light </a:t>
            </a:r>
            <a:r>
              <a:rPr lang="en-US" sz="2000" dirty="0">
                <a:effectLst/>
                <a:latin typeface="Garamond" panose="02020404030301010803" pitchFamily="18" charset="0"/>
              </a:rPr>
              <a:t>than red light and so the blood volume at low saturation has </a:t>
            </a:r>
            <a:r>
              <a:rPr lang="en-US" sz="2000" b="1" dirty="0">
                <a:effectLst/>
                <a:latin typeface="Garamond" panose="02020404030301010803" pitchFamily="18" charset="0"/>
              </a:rPr>
              <a:t>less impact on the detected IR signal </a:t>
            </a:r>
            <a:r>
              <a:rPr lang="en-US" sz="2000" dirty="0">
                <a:effectLst/>
                <a:latin typeface="Garamond" panose="02020404030301010803" pitchFamily="18" charset="0"/>
              </a:rPr>
              <a:t>than on the red signal. That is, the </a:t>
            </a:r>
            <a:r>
              <a:rPr lang="en-US" sz="2000" b="1" dirty="0">
                <a:effectLst/>
                <a:latin typeface="Garamond" panose="02020404030301010803" pitchFamily="18" charset="0"/>
              </a:rPr>
              <a:t>AC component of the IR signal is smaller than</a:t>
            </a:r>
            <a:r>
              <a:rPr lang="en-US" sz="2000" dirty="0">
                <a:effectLst/>
                <a:latin typeface="Garamond" panose="02020404030301010803" pitchFamily="18" charset="0"/>
              </a:rPr>
              <a:t> that of the red signal.</a:t>
            </a:r>
            <a:endParaRPr lang="en-US" sz="2000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3FBEF-47ED-E204-2980-215A7D06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3" y="3323710"/>
            <a:ext cx="6271491" cy="349867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0321E-23B6-E027-1D89-65A9643B4C99}"/>
              </a:ext>
            </a:extLst>
          </p:cNvPr>
          <p:cNvSpPr/>
          <p:nvPr/>
        </p:nvSpPr>
        <p:spPr>
          <a:xfrm>
            <a:off x="3916219" y="3323711"/>
            <a:ext cx="1239982" cy="2670690"/>
          </a:xfrm>
          <a:prstGeom prst="roundRect">
            <a:avLst>
              <a:gd name="adj" fmla="val 5606"/>
            </a:avLst>
          </a:prstGeom>
          <a:solidFill>
            <a:srgbClr val="FF0000">
              <a:alpha val="23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C37F9A-1945-00A0-02FD-F4409CE99D84}"/>
              </a:ext>
            </a:extLst>
          </p:cNvPr>
          <p:cNvSpPr/>
          <p:nvPr/>
        </p:nvSpPr>
        <p:spPr>
          <a:xfrm>
            <a:off x="5702530" y="3323709"/>
            <a:ext cx="1239982" cy="2670690"/>
          </a:xfrm>
          <a:prstGeom prst="roundRect">
            <a:avLst>
              <a:gd name="adj" fmla="val 5606"/>
            </a:avLst>
          </a:prstGeom>
          <a:solidFill>
            <a:schemeClr val="accent5">
              <a:lumMod val="75000"/>
              <a:alpha val="2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6498D-7402-DB9A-8715-2A90E42EA7F3}"/>
              </a:ext>
            </a:extLst>
          </p:cNvPr>
          <p:cNvSpPr txBox="1"/>
          <p:nvPr/>
        </p:nvSpPr>
        <p:spPr>
          <a:xfrm>
            <a:off x="3299465" y="249382"/>
            <a:ext cx="5593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SpO2 Calculation From PPG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20EA8-D8A2-B06B-A03E-F4011ACC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00" y="1336418"/>
            <a:ext cx="2654784" cy="1653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8603A6-706D-3ADF-5CA2-2DE72FBD073F}"/>
              </a:ext>
            </a:extLst>
          </p:cNvPr>
          <p:cNvSpPr txBox="1"/>
          <p:nvPr/>
        </p:nvSpPr>
        <p:spPr>
          <a:xfrm>
            <a:off x="1382184" y="1336418"/>
            <a:ext cx="26324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</a:rPr>
              <a:t>Ratio of Ratio 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</a:rPr>
              <a:t>or 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</a:rPr>
              <a:t>Pulse Modulation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E8C75-6433-7CDD-54C6-BECFFECF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63" y="2922532"/>
            <a:ext cx="5735678" cy="3754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8971C3-DB7C-8120-4EA1-F69CBF88041F}"/>
              </a:ext>
            </a:extLst>
          </p:cNvPr>
          <p:cNvSpPr txBox="1"/>
          <p:nvPr/>
        </p:nvSpPr>
        <p:spPr>
          <a:xfrm>
            <a:off x="6629504" y="3175847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y ~= - mx + c</a:t>
            </a:r>
          </a:p>
        </p:txBody>
      </p:sp>
    </p:spTree>
    <p:extLst>
      <p:ext uri="{BB962C8B-B14F-4D97-AF65-F5344CB8AC3E}">
        <p14:creationId xmlns:p14="http://schemas.microsoft.com/office/powerpoint/2010/main" val="4711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6498D-7402-DB9A-8715-2A90E42EA7F3}"/>
              </a:ext>
            </a:extLst>
          </p:cNvPr>
          <p:cNvSpPr txBox="1"/>
          <p:nvPr/>
        </p:nvSpPr>
        <p:spPr>
          <a:xfrm>
            <a:off x="3299465" y="249382"/>
            <a:ext cx="5593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SpO2 Calculation From PPG Signal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4D454-6029-3096-6528-2F5DF680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782"/>
            <a:ext cx="12192000" cy="265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06BC9-A06F-606E-321A-61EE0878F59D}"/>
              </a:ext>
            </a:extLst>
          </p:cNvPr>
          <p:cNvSpPr txBox="1"/>
          <p:nvPr/>
        </p:nvSpPr>
        <p:spPr>
          <a:xfrm>
            <a:off x="251465" y="13097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Lambda1 = 660 nm (red)</a:t>
            </a:r>
          </a:p>
          <a:p>
            <a:r>
              <a:rPr lang="en-US" dirty="0">
                <a:latin typeface="Arial" panose="020B0604020202020204" pitchFamily="34" charset="0"/>
              </a:rPr>
              <a:t>Lambda2 = </a:t>
            </a:r>
            <a:r>
              <a:rPr lang="en-US" dirty="0">
                <a:effectLst/>
                <a:latin typeface="Arial" panose="020B0604020202020204" pitchFamily="34" charset="0"/>
              </a:rPr>
              <a:t>940 nm (</a:t>
            </a:r>
            <a:r>
              <a:rPr lang="en-US" dirty="0" err="1">
                <a:effectLst/>
                <a:latin typeface="Arial" panose="020B0604020202020204" pitchFamily="34" charset="0"/>
              </a:rPr>
              <a:t>ir</a:t>
            </a:r>
            <a:r>
              <a:rPr lang="en-US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1706066 - Md. Awsafur Rahman</dc:creator>
  <cp:lastModifiedBy>1706066 - Md. Awsafur Rahman</cp:lastModifiedBy>
  <cp:revision>1</cp:revision>
  <dcterms:created xsi:type="dcterms:W3CDTF">2022-12-17T04:34:55Z</dcterms:created>
  <dcterms:modified xsi:type="dcterms:W3CDTF">2023-01-14T05:37:04Z</dcterms:modified>
</cp:coreProperties>
</file>