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82" r:id="rId3"/>
    <p:sldId id="269" r:id="rId4"/>
    <p:sldId id="259" r:id="rId5"/>
    <p:sldId id="267" r:id="rId6"/>
    <p:sldId id="280" r:id="rId7"/>
    <p:sldId id="261" r:id="rId8"/>
    <p:sldId id="270" r:id="rId9"/>
    <p:sldId id="283" r:id="rId10"/>
    <p:sldId id="278" r:id="rId11"/>
    <p:sldId id="279" r:id="rId12"/>
    <p:sldId id="276" r:id="rId13"/>
    <p:sldId id="277" r:id="rId14"/>
    <p:sldId id="263" r:id="rId15"/>
    <p:sldId id="273" r:id="rId16"/>
    <p:sldId id="275" r:id="rId17"/>
    <p:sldId id="284" r:id="rId18"/>
    <p:sldId id="274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9A6EA-C69C-4561-B7F3-BA600AD1145B}" v="607" dt="2023-05-16T13:52:33.565"/>
    <p1510:client id="{4A60088E-3B3F-46E3-852F-0F6FDEFF3AAF}" v="608" dt="2023-05-30T14:06:57.133"/>
    <p1510:client id="{53327314-23B5-4F27-B656-37BADE592315}" v="700" dt="2023-05-30T13:20:55.659"/>
    <p1510:client id="{5628971C-73A4-4688-9850-393A3B955DE2}" v="37" dt="2023-06-02T07:40:32.196"/>
    <p1510:client id="{6C8A4D87-A3AB-45A6-AF41-58A872E59CB4}" v="180" dt="2023-05-31T15:18:34.476"/>
    <p1510:client id="{72D1C59A-39D2-42B1-ACEF-0CFB9DC4C0A4}" v="164" dt="2023-06-01T09:37:17.663"/>
    <p1510:client id="{893F01EF-5F18-4929-A957-CD41422535DD}" v="391" dt="2023-05-16T13:33:04.266"/>
    <p1510:client id="{89BA4CFF-0EA9-4667-9B52-ECF8F56E2E0C}" v="560" dt="2023-05-30T17:30:43.848"/>
    <p1510:client id="{A7104667-AA21-4E32-BD47-F688887F3E44}" v="584" dt="2023-05-16T14:16:10.008"/>
    <p1510:client id="{C19B01F5-CE29-4B62-B17B-0A6EDF8D4234}" v="20" dt="2023-05-30T10:02:05.926"/>
    <p1510:client id="{F97E5105-1727-461B-A584-FFA2438442C0}" v="862" dt="2023-05-31T10:51:31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3632F-4A9D-442F-8D08-FD634B659A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490AAF-C419-428A-837A-F43088D8FE75}">
      <dgm:prSet/>
      <dgm:spPr/>
      <dgm:t>
        <a:bodyPr/>
        <a:lstStyle/>
        <a:p>
          <a:r>
            <a:rPr lang="en-US"/>
            <a:t>DevOps Engineer</a:t>
          </a:r>
        </a:p>
      </dgm:t>
    </dgm:pt>
    <dgm:pt modelId="{89925F71-9F2E-4A90-A02F-34D9DE2ACFCD}" type="parTrans" cxnId="{98AC4C70-0E41-4368-A847-165D6A39B782}">
      <dgm:prSet/>
      <dgm:spPr/>
      <dgm:t>
        <a:bodyPr/>
        <a:lstStyle/>
        <a:p>
          <a:endParaRPr lang="en-US"/>
        </a:p>
      </dgm:t>
    </dgm:pt>
    <dgm:pt modelId="{2AFED560-9ADB-43C2-B558-A5CB0C4ABD43}" type="sibTrans" cxnId="{98AC4C70-0E41-4368-A847-165D6A39B782}">
      <dgm:prSet/>
      <dgm:spPr/>
      <dgm:t>
        <a:bodyPr/>
        <a:lstStyle/>
        <a:p>
          <a:endParaRPr lang="en-US"/>
        </a:p>
      </dgm:t>
    </dgm:pt>
    <dgm:pt modelId="{AF70CC83-06B9-4213-BDFB-F22609FFF192}">
      <dgm:prSet/>
      <dgm:spPr/>
      <dgm:t>
        <a:bodyPr/>
        <a:lstStyle/>
        <a:p>
          <a:r>
            <a:rPr lang="en-US"/>
            <a:t>AllOps Solutions</a:t>
          </a:r>
        </a:p>
      </dgm:t>
    </dgm:pt>
    <dgm:pt modelId="{81764886-E78F-4042-822B-D2B3A0B82355}" type="parTrans" cxnId="{37AA0D08-4C7A-4441-943D-91319375C0A4}">
      <dgm:prSet/>
      <dgm:spPr/>
      <dgm:t>
        <a:bodyPr/>
        <a:lstStyle/>
        <a:p>
          <a:endParaRPr lang="en-US"/>
        </a:p>
      </dgm:t>
    </dgm:pt>
    <dgm:pt modelId="{05F7BC65-31B9-45A8-B603-9A4DB11D803D}" type="sibTrans" cxnId="{37AA0D08-4C7A-4441-943D-91319375C0A4}">
      <dgm:prSet/>
      <dgm:spPr/>
      <dgm:t>
        <a:bodyPr/>
        <a:lstStyle/>
        <a:p>
          <a:endParaRPr lang="en-US"/>
        </a:p>
      </dgm:t>
    </dgm:pt>
    <dgm:pt modelId="{54A8BD42-5F29-444B-B650-ED39518450C7}">
      <dgm:prSet/>
      <dgm:spPr/>
      <dgm:t>
        <a:bodyPr/>
        <a:lstStyle/>
        <a:p>
          <a:r>
            <a:rPr lang="en-US"/>
            <a:t>Yahoo! </a:t>
          </a:r>
        </a:p>
      </dgm:t>
    </dgm:pt>
    <dgm:pt modelId="{5F4C7F29-EBEF-4FB5-A7E8-A0F13C354B6D}" type="parTrans" cxnId="{1E0966CB-9731-4511-A566-2A678DD1E48A}">
      <dgm:prSet/>
      <dgm:spPr/>
      <dgm:t>
        <a:bodyPr/>
        <a:lstStyle/>
        <a:p>
          <a:endParaRPr lang="en-US"/>
        </a:p>
      </dgm:t>
    </dgm:pt>
    <dgm:pt modelId="{650B1CF8-0464-4D3E-9D13-4AAF2BD517E8}" type="sibTrans" cxnId="{1E0966CB-9731-4511-A566-2A678DD1E48A}">
      <dgm:prSet/>
      <dgm:spPr/>
      <dgm:t>
        <a:bodyPr/>
        <a:lstStyle/>
        <a:p>
          <a:endParaRPr lang="en-US"/>
        </a:p>
      </dgm:t>
    </dgm:pt>
    <dgm:pt modelId="{DC12CEE0-63C7-4021-9EEC-97F32DFB36ED}">
      <dgm:prSet/>
      <dgm:spPr/>
      <dgm:t>
        <a:bodyPr/>
        <a:lstStyle/>
        <a:p>
          <a:r>
            <a:rPr lang="en-US"/>
            <a:t>Targeting &amp; Identity</a:t>
          </a:r>
        </a:p>
      </dgm:t>
    </dgm:pt>
    <dgm:pt modelId="{8490B992-A044-4652-B8DC-1EE1A762B6F1}" type="parTrans" cxnId="{EBDCAE11-7974-4EB6-A2F5-3CA53911F6DA}">
      <dgm:prSet/>
      <dgm:spPr/>
      <dgm:t>
        <a:bodyPr/>
        <a:lstStyle/>
        <a:p>
          <a:endParaRPr lang="en-US"/>
        </a:p>
      </dgm:t>
    </dgm:pt>
    <dgm:pt modelId="{EC859370-8B2B-432C-AEAC-F278A672B129}" type="sibTrans" cxnId="{EBDCAE11-7974-4EB6-A2F5-3CA53911F6DA}">
      <dgm:prSet/>
      <dgm:spPr/>
      <dgm:t>
        <a:bodyPr/>
        <a:lstStyle/>
        <a:p>
          <a:endParaRPr lang="en-US"/>
        </a:p>
      </dgm:t>
    </dgm:pt>
    <dgm:pt modelId="{4A127010-62F7-401A-9D84-D96E77510D73}">
      <dgm:prSet/>
      <dgm:spPr/>
      <dgm:t>
        <a:bodyPr/>
        <a:lstStyle/>
        <a:p>
          <a:r>
            <a:rPr lang="en-US"/>
            <a:t>Certification</a:t>
          </a:r>
        </a:p>
      </dgm:t>
    </dgm:pt>
    <dgm:pt modelId="{B611EEC5-3629-4E09-B274-10AFF0574362}" type="parTrans" cxnId="{D476A8E0-8BD8-4274-8658-8C517DC8FBF7}">
      <dgm:prSet/>
      <dgm:spPr/>
      <dgm:t>
        <a:bodyPr/>
        <a:lstStyle/>
        <a:p>
          <a:endParaRPr lang="en-US"/>
        </a:p>
      </dgm:t>
    </dgm:pt>
    <dgm:pt modelId="{100AD3C0-99E1-498C-9DA1-58BDC2145A12}" type="sibTrans" cxnId="{D476A8E0-8BD8-4274-8658-8C517DC8FBF7}">
      <dgm:prSet/>
      <dgm:spPr/>
      <dgm:t>
        <a:bodyPr/>
        <a:lstStyle/>
        <a:p>
          <a:endParaRPr lang="en-US"/>
        </a:p>
      </dgm:t>
    </dgm:pt>
    <dgm:pt modelId="{826FB76C-1B6C-486C-A176-1665EFA60AB2}">
      <dgm:prSet/>
      <dgm:spPr/>
      <dgm:t>
        <a:bodyPr/>
        <a:lstStyle/>
        <a:p>
          <a:r>
            <a:rPr lang="en-US"/>
            <a:t>AWS Cloud Practictione</a:t>
          </a:r>
        </a:p>
      </dgm:t>
    </dgm:pt>
    <dgm:pt modelId="{C5784598-EE65-4BCA-B374-E8B57830D238}" type="parTrans" cxnId="{625153E3-1C31-4472-AFEA-C16D406E310B}">
      <dgm:prSet/>
      <dgm:spPr/>
      <dgm:t>
        <a:bodyPr/>
        <a:lstStyle/>
        <a:p>
          <a:endParaRPr lang="en-US"/>
        </a:p>
      </dgm:t>
    </dgm:pt>
    <dgm:pt modelId="{5FF58252-9E42-4AEA-BC5F-E2DD4CF9ECD7}" type="sibTrans" cxnId="{625153E3-1C31-4472-AFEA-C16D406E310B}">
      <dgm:prSet/>
      <dgm:spPr/>
      <dgm:t>
        <a:bodyPr/>
        <a:lstStyle/>
        <a:p>
          <a:endParaRPr lang="en-US"/>
        </a:p>
      </dgm:t>
    </dgm:pt>
    <dgm:pt modelId="{4F747DF4-BB69-48DB-BE0C-A7694CB8B1D8}">
      <dgm:prSet/>
      <dgm:spPr/>
      <dgm:t>
        <a:bodyPr/>
        <a:lstStyle/>
        <a:p>
          <a:r>
            <a:rPr lang="en-US"/>
            <a:t>AWS Solution Architect</a:t>
          </a:r>
        </a:p>
      </dgm:t>
    </dgm:pt>
    <dgm:pt modelId="{B6C3B6B3-C5F1-4D61-AA65-BCB7DB9F2A88}" type="parTrans" cxnId="{0771BC89-EDBD-48A5-B93D-FB5817AB485D}">
      <dgm:prSet/>
      <dgm:spPr/>
      <dgm:t>
        <a:bodyPr/>
        <a:lstStyle/>
        <a:p>
          <a:endParaRPr lang="en-US"/>
        </a:p>
      </dgm:t>
    </dgm:pt>
    <dgm:pt modelId="{BA1F4617-CD08-4027-A703-83C240CE6886}" type="sibTrans" cxnId="{0771BC89-EDBD-48A5-B93D-FB5817AB485D}">
      <dgm:prSet/>
      <dgm:spPr/>
      <dgm:t>
        <a:bodyPr/>
        <a:lstStyle/>
        <a:p>
          <a:endParaRPr lang="en-US"/>
        </a:p>
      </dgm:t>
    </dgm:pt>
    <dgm:pt modelId="{06CAA4DA-D0C7-4A5F-9426-F77D6A7ED4BF}">
      <dgm:prSet/>
      <dgm:spPr/>
      <dgm:t>
        <a:bodyPr/>
        <a:lstStyle/>
        <a:p>
          <a:r>
            <a:rPr lang="en-US"/>
            <a:t>AWS SysOps Administrator</a:t>
          </a:r>
        </a:p>
      </dgm:t>
    </dgm:pt>
    <dgm:pt modelId="{35488D19-3043-4F74-AB71-743CE22E4E73}" type="parTrans" cxnId="{99BE5DD0-4242-4860-96A1-45AC829CA6FE}">
      <dgm:prSet/>
      <dgm:spPr/>
      <dgm:t>
        <a:bodyPr/>
        <a:lstStyle/>
        <a:p>
          <a:endParaRPr lang="en-US"/>
        </a:p>
      </dgm:t>
    </dgm:pt>
    <dgm:pt modelId="{983EF72A-0D4C-4311-A039-8F8BE931C77E}" type="sibTrans" cxnId="{99BE5DD0-4242-4860-96A1-45AC829CA6FE}">
      <dgm:prSet/>
      <dgm:spPr/>
      <dgm:t>
        <a:bodyPr/>
        <a:lstStyle/>
        <a:p>
          <a:endParaRPr lang="en-US"/>
        </a:p>
      </dgm:t>
    </dgm:pt>
    <dgm:pt modelId="{755FB273-507E-4D52-AAE1-E4A46644CE08}">
      <dgm:prSet/>
      <dgm:spPr/>
      <dgm:t>
        <a:bodyPr/>
        <a:lstStyle/>
        <a:p>
          <a:r>
            <a:rPr lang="en-US"/>
            <a:t>HashiCorp Terraform Assosiate</a:t>
          </a:r>
        </a:p>
      </dgm:t>
    </dgm:pt>
    <dgm:pt modelId="{B6D31E04-78B5-4B2B-85AF-A0F533F9C2DB}" type="parTrans" cxnId="{3CB2EA5C-9A87-4A71-B4A8-6DE24922FF30}">
      <dgm:prSet/>
      <dgm:spPr/>
      <dgm:t>
        <a:bodyPr/>
        <a:lstStyle/>
        <a:p>
          <a:endParaRPr lang="en-US"/>
        </a:p>
      </dgm:t>
    </dgm:pt>
    <dgm:pt modelId="{8DE4A070-812C-40A9-83B8-1AC9EA2B863A}" type="sibTrans" cxnId="{3CB2EA5C-9A87-4A71-B4A8-6DE24922FF30}">
      <dgm:prSet/>
      <dgm:spPr/>
      <dgm:t>
        <a:bodyPr/>
        <a:lstStyle/>
        <a:p>
          <a:endParaRPr lang="en-US"/>
        </a:p>
      </dgm:t>
    </dgm:pt>
    <dgm:pt modelId="{C8D040A0-E706-428F-9ABB-5C96CE7CF492}">
      <dgm:prSet/>
      <dgm:spPr/>
      <dgm:t>
        <a:bodyPr/>
        <a:lstStyle/>
        <a:p>
          <a:r>
            <a:rPr lang="en-US"/>
            <a:t>HashiCorp Vault Assosiate</a:t>
          </a:r>
        </a:p>
      </dgm:t>
    </dgm:pt>
    <dgm:pt modelId="{E8E3AFDD-1CCC-4E9D-8586-1BC8615D93F0}" type="parTrans" cxnId="{D410AF4B-4B29-4991-9052-1D7483B70741}">
      <dgm:prSet/>
      <dgm:spPr/>
      <dgm:t>
        <a:bodyPr/>
        <a:lstStyle/>
        <a:p>
          <a:endParaRPr lang="en-US"/>
        </a:p>
      </dgm:t>
    </dgm:pt>
    <dgm:pt modelId="{E5C8E8AC-8F57-4302-847C-A58E6F58229B}" type="sibTrans" cxnId="{D410AF4B-4B29-4991-9052-1D7483B70741}">
      <dgm:prSet/>
      <dgm:spPr/>
      <dgm:t>
        <a:bodyPr/>
        <a:lstStyle/>
        <a:p>
          <a:endParaRPr lang="en-US"/>
        </a:p>
      </dgm:t>
    </dgm:pt>
    <dgm:pt modelId="{A9931050-1012-4FDC-B04F-47BB8ADEA22D}" type="pres">
      <dgm:prSet presAssocID="{F0C3632F-4A9D-442F-8D08-FD634B659A32}" presName="linear" presStyleCnt="0">
        <dgm:presLayoutVars>
          <dgm:animLvl val="lvl"/>
          <dgm:resizeHandles val="exact"/>
        </dgm:presLayoutVars>
      </dgm:prSet>
      <dgm:spPr/>
    </dgm:pt>
    <dgm:pt modelId="{3B7B656E-C550-4E0C-A70C-A68AB54DF1DC}" type="pres">
      <dgm:prSet presAssocID="{8C490AAF-C419-428A-837A-F43088D8FE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89C02A-A1D3-46BF-8F1B-23B3BB9FD703}" type="pres">
      <dgm:prSet presAssocID="{2AFED560-9ADB-43C2-B558-A5CB0C4ABD43}" presName="spacer" presStyleCnt="0"/>
      <dgm:spPr/>
    </dgm:pt>
    <dgm:pt modelId="{7B35848B-AD9A-4A07-9CD2-B69BB69DEC43}" type="pres">
      <dgm:prSet presAssocID="{AF70CC83-06B9-4213-BDFB-F22609FFF1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CFB343-8A97-4FE7-8752-E7D0265F7761}" type="pres">
      <dgm:prSet presAssocID="{AF70CC83-06B9-4213-BDFB-F22609FFF192}" presName="childText" presStyleLbl="revTx" presStyleIdx="0" presStyleCnt="2">
        <dgm:presLayoutVars>
          <dgm:bulletEnabled val="1"/>
        </dgm:presLayoutVars>
      </dgm:prSet>
      <dgm:spPr/>
    </dgm:pt>
    <dgm:pt modelId="{E1DB7D9F-A2A5-421C-9361-06E5536F3CB9}" type="pres">
      <dgm:prSet presAssocID="{4A127010-62F7-401A-9D84-D96E77510D7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65239E9-1BFE-4225-B144-EB0F99CB81BF}" type="pres">
      <dgm:prSet presAssocID="{4A127010-62F7-401A-9D84-D96E77510D7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7AA0D08-4C7A-4441-943D-91319375C0A4}" srcId="{F0C3632F-4A9D-442F-8D08-FD634B659A32}" destId="{AF70CC83-06B9-4213-BDFB-F22609FFF192}" srcOrd="1" destOrd="0" parTransId="{81764886-E78F-4042-822B-D2B3A0B82355}" sibTransId="{05F7BC65-31B9-45A8-B603-9A4DB11D803D}"/>
    <dgm:cxn modelId="{EBDCAE11-7974-4EB6-A2F5-3CA53911F6DA}" srcId="{54A8BD42-5F29-444B-B650-ED39518450C7}" destId="{DC12CEE0-63C7-4021-9EEC-97F32DFB36ED}" srcOrd="0" destOrd="0" parTransId="{8490B992-A044-4652-B8DC-1EE1A762B6F1}" sibTransId="{EC859370-8B2B-432C-AEAC-F278A672B129}"/>
    <dgm:cxn modelId="{5F02541C-2BBB-4804-A89D-293EB4807835}" type="presOf" srcId="{4F747DF4-BB69-48DB-BE0C-A7694CB8B1D8}" destId="{165239E9-1BFE-4225-B144-EB0F99CB81BF}" srcOrd="0" destOrd="1" presId="urn:microsoft.com/office/officeart/2005/8/layout/vList2"/>
    <dgm:cxn modelId="{D1248E3B-1A4C-4F02-B175-366203002847}" type="presOf" srcId="{8C490AAF-C419-428A-837A-F43088D8FE75}" destId="{3B7B656E-C550-4E0C-A70C-A68AB54DF1DC}" srcOrd="0" destOrd="0" presId="urn:microsoft.com/office/officeart/2005/8/layout/vList2"/>
    <dgm:cxn modelId="{3CB2EA5C-9A87-4A71-B4A8-6DE24922FF30}" srcId="{4A127010-62F7-401A-9D84-D96E77510D73}" destId="{755FB273-507E-4D52-AAE1-E4A46644CE08}" srcOrd="3" destOrd="0" parTransId="{B6D31E04-78B5-4B2B-85AF-A0F533F9C2DB}" sibTransId="{8DE4A070-812C-40A9-83B8-1AC9EA2B863A}"/>
    <dgm:cxn modelId="{D410AF4B-4B29-4991-9052-1D7483B70741}" srcId="{4A127010-62F7-401A-9D84-D96E77510D73}" destId="{C8D040A0-E706-428F-9ABB-5C96CE7CF492}" srcOrd="4" destOrd="0" parTransId="{E8E3AFDD-1CCC-4E9D-8586-1BC8615D93F0}" sibTransId="{E5C8E8AC-8F57-4302-847C-A58E6F58229B}"/>
    <dgm:cxn modelId="{B75BC16B-A532-4D04-B8F0-351D7EC0F913}" type="presOf" srcId="{F0C3632F-4A9D-442F-8D08-FD634B659A32}" destId="{A9931050-1012-4FDC-B04F-47BB8ADEA22D}" srcOrd="0" destOrd="0" presId="urn:microsoft.com/office/officeart/2005/8/layout/vList2"/>
    <dgm:cxn modelId="{98AC4C70-0E41-4368-A847-165D6A39B782}" srcId="{F0C3632F-4A9D-442F-8D08-FD634B659A32}" destId="{8C490AAF-C419-428A-837A-F43088D8FE75}" srcOrd="0" destOrd="0" parTransId="{89925F71-9F2E-4A90-A02F-34D9DE2ACFCD}" sibTransId="{2AFED560-9ADB-43C2-B558-A5CB0C4ABD43}"/>
    <dgm:cxn modelId="{2F8B8A52-608B-4D4A-AC3F-8F1CB7B3A665}" type="presOf" srcId="{755FB273-507E-4D52-AAE1-E4A46644CE08}" destId="{165239E9-1BFE-4225-B144-EB0F99CB81BF}" srcOrd="0" destOrd="3" presId="urn:microsoft.com/office/officeart/2005/8/layout/vList2"/>
    <dgm:cxn modelId="{EC15E088-660C-4A79-9586-2641672E4A28}" type="presOf" srcId="{AF70CC83-06B9-4213-BDFB-F22609FFF192}" destId="{7B35848B-AD9A-4A07-9CD2-B69BB69DEC43}" srcOrd="0" destOrd="0" presId="urn:microsoft.com/office/officeart/2005/8/layout/vList2"/>
    <dgm:cxn modelId="{0771BC89-EDBD-48A5-B93D-FB5817AB485D}" srcId="{4A127010-62F7-401A-9D84-D96E77510D73}" destId="{4F747DF4-BB69-48DB-BE0C-A7694CB8B1D8}" srcOrd="1" destOrd="0" parTransId="{B6C3B6B3-C5F1-4D61-AA65-BCB7DB9F2A88}" sibTransId="{BA1F4617-CD08-4027-A703-83C240CE6886}"/>
    <dgm:cxn modelId="{DCE0278A-800C-4E97-A4EC-D615ADAF0BC9}" type="presOf" srcId="{826FB76C-1B6C-486C-A176-1665EFA60AB2}" destId="{165239E9-1BFE-4225-B144-EB0F99CB81BF}" srcOrd="0" destOrd="0" presId="urn:microsoft.com/office/officeart/2005/8/layout/vList2"/>
    <dgm:cxn modelId="{92B0548A-96D0-448E-8A42-70BEC3E1B3AB}" type="presOf" srcId="{06CAA4DA-D0C7-4A5F-9426-F77D6A7ED4BF}" destId="{165239E9-1BFE-4225-B144-EB0F99CB81BF}" srcOrd="0" destOrd="2" presId="urn:microsoft.com/office/officeart/2005/8/layout/vList2"/>
    <dgm:cxn modelId="{E691B48F-EEFB-4660-A8A8-D5D6B12564B8}" type="presOf" srcId="{C8D040A0-E706-428F-9ABB-5C96CE7CF492}" destId="{165239E9-1BFE-4225-B144-EB0F99CB81BF}" srcOrd="0" destOrd="4" presId="urn:microsoft.com/office/officeart/2005/8/layout/vList2"/>
    <dgm:cxn modelId="{9E50B3A6-6FEE-4317-9DB3-C65A5DA7687A}" type="presOf" srcId="{4A127010-62F7-401A-9D84-D96E77510D73}" destId="{E1DB7D9F-A2A5-421C-9361-06E5536F3CB9}" srcOrd="0" destOrd="0" presId="urn:microsoft.com/office/officeart/2005/8/layout/vList2"/>
    <dgm:cxn modelId="{25B5E9B0-E079-4D50-8F5F-4D29A9F44292}" type="presOf" srcId="{DC12CEE0-63C7-4021-9EEC-97F32DFB36ED}" destId="{14CFB343-8A97-4FE7-8752-E7D0265F7761}" srcOrd="0" destOrd="1" presId="urn:microsoft.com/office/officeart/2005/8/layout/vList2"/>
    <dgm:cxn modelId="{0A5E3AC3-6BE8-4C84-82F5-DC3F5ADA5D82}" type="presOf" srcId="{54A8BD42-5F29-444B-B650-ED39518450C7}" destId="{14CFB343-8A97-4FE7-8752-E7D0265F7761}" srcOrd="0" destOrd="0" presId="urn:microsoft.com/office/officeart/2005/8/layout/vList2"/>
    <dgm:cxn modelId="{1E0966CB-9731-4511-A566-2A678DD1E48A}" srcId="{AF70CC83-06B9-4213-BDFB-F22609FFF192}" destId="{54A8BD42-5F29-444B-B650-ED39518450C7}" srcOrd="0" destOrd="0" parTransId="{5F4C7F29-EBEF-4FB5-A7E8-A0F13C354B6D}" sibTransId="{650B1CF8-0464-4D3E-9D13-4AAF2BD517E8}"/>
    <dgm:cxn modelId="{99BE5DD0-4242-4860-96A1-45AC829CA6FE}" srcId="{4A127010-62F7-401A-9D84-D96E77510D73}" destId="{06CAA4DA-D0C7-4A5F-9426-F77D6A7ED4BF}" srcOrd="2" destOrd="0" parTransId="{35488D19-3043-4F74-AB71-743CE22E4E73}" sibTransId="{983EF72A-0D4C-4311-A039-8F8BE931C77E}"/>
    <dgm:cxn modelId="{D476A8E0-8BD8-4274-8658-8C517DC8FBF7}" srcId="{F0C3632F-4A9D-442F-8D08-FD634B659A32}" destId="{4A127010-62F7-401A-9D84-D96E77510D73}" srcOrd="2" destOrd="0" parTransId="{B611EEC5-3629-4E09-B274-10AFF0574362}" sibTransId="{100AD3C0-99E1-498C-9DA1-58BDC2145A12}"/>
    <dgm:cxn modelId="{625153E3-1C31-4472-AFEA-C16D406E310B}" srcId="{4A127010-62F7-401A-9D84-D96E77510D73}" destId="{826FB76C-1B6C-486C-A176-1665EFA60AB2}" srcOrd="0" destOrd="0" parTransId="{C5784598-EE65-4BCA-B374-E8B57830D238}" sibTransId="{5FF58252-9E42-4AEA-BC5F-E2DD4CF9ECD7}"/>
    <dgm:cxn modelId="{E734D084-8B91-4B01-9777-4C4AF92CC9FB}" type="presParOf" srcId="{A9931050-1012-4FDC-B04F-47BB8ADEA22D}" destId="{3B7B656E-C550-4E0C-A70C-A68AB54DF1DC}" srcOrd="0" destOrd="0" presId="urn:microsoft.com/office/officeart/2005/8/layout/vList2"/>
    <dgm:cxn modelId="{F65147FF-93A1-4CAD-AFD7-3D1F419BCD71}" type="presParOf" srcId="{A9931050-1012-4FDC-B04F-47BB8ADEA22D}" destId="{F689C02A-A1D3-46BF-8F1B-23B3BB9FD703}" srcOrd="1" destOrd="0" presId="urn:microsoft.com/office/officeart/2005/8/layout/vList2"/>
    <dgm:cxn modelId="{FBA90E63-8C9F-46B3-96A7-4B7C740E6A77}" type="presParOf" srcId="{A9931050-1012-4FDC-B04F-47BB8ADEA22D}" destId="{7B35848B-AD9A-4A07-9CD2-B69BB69DEC43}" srcOrd="2" destOrd="0" presId="urn:microsoft.com/office/officeart/2005/8/layout/vList2"/>
    <dgm:cxn modelId="{6CE45DD2-BA21-4468-898B-361AB8D6BD78}" type="presParOf" srcId="{A9931050-1012-4FDC-B04F-47BB8ADEA22D}" destId="{14CFB343-8A97-4FE7-8752-E7D0265F7761}" srcOrd="3" destOrd="0" presId="urn:microsoft.com/office/officeart/2005/8/layout/vList2"/>
    <dgm:cxn modelId="{F6DE8F77-CAD2-4545-B64C-B789BC1CB2E3}" type="presParOf" srcId="{A9931050-1012-4FDC-B04F-47BB8ADEA22D}" destId="{E1DB7D9F-A2A5-421C-9361-06E5536F3CB9}" srcOrd="4" destOrd="0" presId="urn:microsoft.com/office/officeart/2005/8/layout/vList2"/>
    <dgm:cxn modelId="{2FB96DDE-9D72-475B-8D60-7D9E5DDD601A}" type="presParOf" srcId="{A9931050-1012-4FDC-B04F-47BB8ADEA22D}" destId="{165239E9-1BFE-4225-B144-EB0F99CB81B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D4312B-8D6A-48C9-AE0F-5A1715B370B7}" type="doc">
      <dgm:prSet loTypeId="urn:microsoft.com/office/officeart/2008/layout/Lin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EDC99-B81A-4A18-81FA-F42088C90F81}">
      <dgm:prSet/>
      <dgm:spPr/>
      <dgm:t>
        <a:bodyPr/>
        <a:lstStyle/>
        <a:p>
          <a:r>
            <a:rPr lang="en-US" b="1" i="1" dirty="0">
              <a:latin typeface="Calibri Light"/>
              <a:cs typeface="Calibri Light"/>
            </a:rPr>
            <a:t>Sta je to Terraform?</a:t>
          </a:r>
        </a:p>
      </dgm:t>
    </dgm:pt>
    <dgm:pt modelId="{D6C66E1F-6D77-434C-8F4B-C961EDE87C9E}" type="parTrans" cxnId="{DD7A97A8-B0C0-4180-9303-43EB2C28CB28}">
      <dgm:prSet/>
      <dgm:spPr/>
      <dgm:t>
        <a:bodyPr/>
        <a:lstStyle/>
        <a:p>
          <a:endParaRPr lang="en-US"/>
        </a:p>
      </dgm:t>
    </dgm:pt>
    <dgm:pt modelId="{363B22EA-9CCB-411E-AE9E-A55A35C2FC8F}" type="sibTrans" cxnId="{DD7A97A8-B0C0-4180-9303-43EB2C28CB28}">
      <dgm:prSet/>
      <dgm:spPr/>
      <dgm:t>
        <a:bodyPr/>
        <a:lstStyle/>
        <a:p>
          <a:endParaRPr lang="en-US"/>
        </a:p>
      </dgm:t>
    </dgm:pt>
    <dgm:pt modelId="{22FD7FF6-591C-4F89-82EF-49129754D461}">
      <dgm:prSet/>
      <dgm:spPr/>
      <dgm:t>
        <a:bodyPr/>
        <a:lstStyle/>
        <a:p>
          <a:r>
            <a:rPr lang="en-US" b="1" i="1" dirty="0" err="1">
              <a:latin typeface="Calibri Light"/>
              <a:cs typeface="Calibri Light"/>
            </a:rPr>
            <a:t>Osnovni</a:t>
          </a:r>
          <a:r>
            <a:rPr lang="en-US" b="1" i="1" dirty="0">
              <a:latin typeface="Calibri Light"/>
              <a:cs typeface="Calibri Light"/>
            </a:rPr>
            <a:t> </a:t>
          </a:r>
          <a:r>
            <a:rPr lang="en-US" b="1" i="1" dirty="0" err="1">
              <a:latin typeface="Calibri Light"/>
              <a:cs typeface="Calibri Light"/>
            </a:rPr>
            <a:t>fajlovi</a:t>
          </a:r>
          <a:r>
            <a:rPr lang="en-US" b="1" i="1" dirty="0">
              <a:latin typeface="Calibri Light"/>
              <a:cs typeface="Calibri Light"/>
            </a:rPr>
            <a:t> u </a:t>
          </a:r>
          <a:r>
            <a:rPr lang="en-US" b="1" i="1" dirty="0" err="1">
              <a:latin typeface="Calibri Light"/>
              <a:cs typeface="Calibri Light"/>
            </a:rPr>
            <a:t>Terraformu</a:t>
          </a:r>
          <a:endParaRPr lang="en-US" b="1" i="1" dirty="0">
            <a:latin typeface="Calibri Light"/>
            <a:cs typeface="Calibri Light"/>
          </a:endParaRPr>
        </a:p>
      </dgm:t>
    </dgm:pt>
    <dgm:pt modelId="{DE154608-F295-4591-A03C-E31B26E67B4B}" type="parTrans" cxnId="{025C8258-711C-4550-A598-85B9109D56CA}">
      <dgm:prSet/>
      <dgm:spPr/>
      <dgm:t>
        <a:bodyPr/>
        <a:lstStyle/>
        <a:p>
          <a:endParaRPr lang="en-US"/>
        </a:p>
      </dgm:t>
    </dgm:pt>
    <dgm:pt modelId="{341C4C02-8D6A-424E-9D47-1B3DD5B03F9D}" type="sibTrans" cxnId="{025C8258-711C-4550-A598-85B9109D56CA}">
      <dgm:prSet/>
      <dgm:spPr/>
      <dgm:t>
        <a:bodyPr/>
        <a:lstStyle/>
        <a:p>
          <a:endParaRPr lang="en-US"/>
        </a:p>
      </dgm:t>
    </dgm:pt>
    <dgm:pt modelId="{8967D899-7838-4E5D-AAFE-0282D6FC8D82}">
      <dgm:prSet/>
      <dgm:spPr/>
      <dgm:t>
        <a:bodyPr/>
        <a:lstStyle/>
        <a:p>
          <a:r>
            <a:rPr lang="en-US" b="1" i="1" dirty="0">
              <a:latin typeface="Calibri Light"/>
              <a:cs typeface="Calibri Light"/>
            </a:rPr>
            <a:t>Terraform state file</a:t>
          </a:r>
        </a:p>
      </dgm:t>
    </dgm:pt>
    <dgm:pt modelId="{7E296501-3F36-4635-AC8D-D9594DB1D023}" type="parTrans" cxnId="{14543E63-CD73-43A6-9411-2149B590ABC9}">
      <dgm:prSet/>
      <dgm:spPr/>
      <dgm:t>
        <a:bodyPr/>
        <a:lstStyle/>
        <a:p>
          <a:endParaRPr lang="en-US"/>
        </a:p>
      </dgm:t>
    </dgm:pt>
    <dgm:pt modelId="{006AF8D0-E6AC-4063-8330-9310AE412889}" type="sibTrans" cxnId="{14543E63-CD73-43A6-9411-2149B590ABC9}">
      <dgm:prSet/>
      <dgm:spPr/>
      <dgm:t>
        <a:bodyPr/>
        <a:lstStyle/>
        <a:p>
          <a:endParaRPr lang="en-US"/>
        </a:p>
      </dgm:t>
    </dgm:pt>
    <dgm:pt modelId="{7976802E-CD13-4FB4-BCBF-0B9A7EB702F8}">
      <dgm:prSet phldr="0"/>
      <dgm:spPr/>
      <dgm:t>
        <a:bodyPr/>
        <a:lstStyle/>
        <a:p>
          <a:pPr rtl="0"/>
          <a:r>
            <a:rPr lang="en-US" b="1" i="1" dirty="0" err="1">
              <a:latin typeface="Calibri Light"/>
              <a:cs typeface="Calibri Light"/>
            </a:rPr>
            <a:t>Cloudformation</a:t>
          </a:r>
          <a:r>
            <a:rPr lang="en-US" b="1" i="1" dirty="0">
              <a:latin typeface="Calibri Light"/>
              <a:cs typeface="Calibri Light"/>
            </a:rPr>
            <a:t> vs Terraform</a:t>
          </a:r>
        </a:p>
      </dgm:t>
    </dgm:pt>
    <dgm:pt modelId="{13092D22-03B2-4ACD-A0D5-8B56E3BC9382}" type="parTrans" cxnId="{12239958-860F-4F22-AEA1-D027E7C680C6}">
      <dgm:prSet/>
      <dgm:spPr/>
    </dgm:pt>
    <dgm:pt modelId="{F8B48876-EC22-406E-B32F-2969178F7D49}" type="sibTrans" cxnId="{12239958-860F-4F22-AEA1-D027E7C680C6}">
      <dgm:prSet/>
      <dgm:spPr/>
    </dgm:pt>
    <dgm:pt modelId="{D9298F36-4BE7-4FF6-99AB-A0A3D1341751}">
      <dgm:prSet phldr="0"/>
      <dgm:spPr/>
      <dgm:t>
        <a:bodyPr/>
        <a:lstStyle/>
        <a:p>
          <a:r>
            <a:rPr lang="en-US" b="1" i="1" dirty="0" err="1">
              <a:latin typeface="Calibri Light"/>
              <a:cs typeface="Calibri Light"/>
            </a:rPr>
            <a:t>Certifikacija</a:t>
          </a:r>
          <a:endParaRPr lang="en-US" b="1" i="1" dirty="0">
            <a:latin typeface="Calibri Light"/>
            <a:cs typeface="Calibri Light"/>
          </a:endParaRPr>
        </a:p>
      </dgm:t>
    </dgm:pt>
    <dgm:pt modelId="{7549F614-0F1F-4118-8205-D460FB61ABDB}" type="parTrans" cxnId="{8E613E22-E1EE-48FC-97CE-46B1D49D4FE1}">
      <dgm:prSet/>
      <dgm:spPr/>
    </dgm:pt>
    <dgm:pt modelId="{3D1DA0E6-948A-40AC-9D59-C0F85CD55A9B}" type="sibTrans" cxnId="{8E613E22-E1EE-48FC-97CE-46B1D49D4FE1}">
      <dgm:prSet/>
      <dgm:spPr/>
    </dgm:pt>
    <dgm:pt modelId="{45336550-8B11-4D5B-B426-5B79B7A4FF6C}">
      <dgm:prSet phldr="0"/>
      <dgm:spPr/>
      <dgm:t>
        <a:bodyPr/>
        <a:lstStyle/>
        <a:p>
          <a:pPr rtl="0"/>
          <a:r>
            <a:rPr lang="en-US" b="1" i="1" dirty="0">
              <a:latin typeface="Calibri Light"/>
              <a:cs typeface="Calibri Light"/>
            </a:rPr>
            <a:t>Explicit vs Implicit dependency</a:t>
          </a:r>
        </a:p>
      </dgm:t>
    </dgm:pt>
    <dgm:pt modelId="{DB6BBF1D-2EC1-4112-978E-60DC1D0D17E9}" type="parTrans" cxnId="{987D1D7B-B9E4-4DEB-B0CD-F42F2B087FFB}">
      <dgm:prSet/>
      <dgm:spPr/>
    </dgm:pt>
    <dgm:pt modelId="{6D80CEB6-C249-413B-A7AA-512C49447143}" type="sibTrans" cxnId="{987D1D7B-B9E4-4DEB-B0CD-F42F2B087FFB}">
      <dgm:prSet/>
      <dgm:spPr/>
    </dgm:pt>
    <dgm:pt modelId="{033BB94D-2756-495E-81D0-02624BE3DAD6}">
      <dgm:prSet phldr="0"/>
      <dgm:spPr/>
      <dgm:t>
        <a:bodyPr/>
        <a:lstStyle/>
        <a:p>
          <a:r>
            <a:rPr lang="en-US" b="0" i="1" dirty="0"/>
            <a:t>Data block</a:t>
          </a:r>
          <a:endParaRPr lang="en-US" b="1" i="1" dirty="0"/>
        </a:p>
      </dgm:t>
    </dgm:pt>
    <dgm:pt modelId="{FD5D8D9B-39DB-4F08-BCBB-DA11C54A8CD1}" type="parTrans" cxnId="{7CEE5DC2-7132-4E23-8E86-CE1E919FBC70}">
      <dgm:prSet/>
      <dgm:spPr/>
    </dgm:pt>
    <dgm:pt modelId="{3FC87E83-4FE9-46C9-9443-5D4DF1C7F10E}" type="sibTrans" cxnId="{7CEE5DC2-7132-4E23-8E86-CE1E919FBC70}">
      <dgm:prSet/>
      <dgm:spPr/>
    </dgm:pt>
    <dgm:pt modelId="{38991551-8648-4503-9722-967700794CE7}">
      <dgm:prSet phldr="0"/>
      <dgm:spPr/>
      <dgm:t>
        <a:bodyPr/>
        <a:lstStyle/>
        <a:p>
          <a:r>
            <a:rPr lang="en-US" b="1" i="1" dirty="0" err="1">
              <a:latin typeface="Calibri Light" panose="020F0302020204030204"/>
            </a:rPr>
            <a:t>Funkcije</a:t>
          </a:r>
          <a:endParaRPr lang="en-US" b="1" i="1" dirty="0">
            <a:latin typeface="Calibri Light" panose="020F0302020204030204"/>
          </a:endParaRPr>
        </a:p>
      </dgm:t>
    </dgm:pt>
    <dgm:pt modelId="{04E93606-D9C2-46F1-A7D5-227DD73DB23A}" type="parTrans" cxnId="{D2D0DA04-CD50-4187-A159-C911125795F3}">
      <dgm:prSet/>
      <dgm:spPr/>
    </dgm:pt>
    <dgm:pt modelId="{AFBF1138-D4BC-48DB-AD3C-D71C7BDF3725}" type="sibTrans" cxnId="{D2D0DA04-CD50-4187-A159-C911125795F3}">
      <dgm:prSet/>
      <dgm:spPr/>
    </dgm:pt>
    <dgm:pt modelId="{B44C0DA1-7F49-4CA1-8400-FC7121C35739}">
      <dgm:prSet phldr="0"/>
      <dgm:spPr/>
      <dgm:t>
        <a:bodyPr/>
        <a:lstStyle/>
        <a:p>
          <a:r>
            <a:rPr lang="en-US" b="1" i="1" dirty="0">
              <a:latin typeface="Calibri Light" panose="020F0302020204030204"/>
            </a:rPr>
            <a:t>Varijable</a:t>
          </a:r>
        </a:p>
      </dgm:t>
    </dgm:pt>
    <dgm:pt modelId="{145AC25B-F1D8-46E4-B223-48D393A0E1A8}" type="parTrans" cxnId="{D0E0FE15-10D1-483A-B601-44BD25987385}">
      <dgm:prSet/>
      <dgm:spPr/>
    </dgm:pt>
    <dgm:pt modelId="{D0A53544-DC0C-46D0-80B8-937B58D2C722}" type="sibTrans" cxnId="{D0E0FE15-10D1-483A-B601-44BD25987385}">
      <dgm:prSet/>
      <dgm:spPr/>
    </dgm:pt>
    <dgm:pt modelId="{0270EBA7-542E-4F31-8AB1-648B3C405D84}">
      <dgm:prSet phldr="0"/>
      <dgm:spPr/>
      <dgm:t>
        <a:bodyPr/>
        <a:lstStyle/>
        <a:p>
          <a:r>
            <a:rPr lang="en-US" b="1" i="1" dirty="0">
              <a:latin typeface="Calibri Light"/>
              <a:cs typeface="Calibri Light"/>
            </a:rPr>
            <a:t>Moduli</a:t>
          </a:r>
        </a:p>
      </dgm:t>
    </dgm:pt>
    <dgm:pt modelId="{D8938743-2E45-46E5-BDFA-ACBFAC51486F}" type="parTrans" cxnId="{E9A41D98-E847-4D51-B0D0-5F67CCD29D16}">
      <dgm:prSet/>
      <dgm:spPr/>
    </dgm:pt>
    <dgm:pt modelId="{A842BBCD-3CE7-46B5-ABAC-10AD471EAA07}" type="sibTrans" cxnId="{E9A41D98-E847-4D51-B0D0-5F67CCD29D16}">
      <dgm:prSet/>
      <dgm:spPr/>
    </dgm:pt>
    <dgm:pt modelId="{8DAF3D30-B4EA-4A57-ADBD-AE94B5C0DF32}">
      <dgm:prSet phldr="0"/>
      <dgm:spPr/>
      <dgm:t>
        <a:bodyPr/>
        <a:lstStyle/>
        <a:p>
          <a:r>
            <a:rPr lang="en-US" b="1" i="1" dirty="0">
              <a:latin typeface="Calibri Light"/>
              <a:cs typeface="Calibri Light"/>
            </a:rPr>
            <a:t>DEMO/Pipeline</a:t>
          </a:r>
        </a:p>
      </dgm:t>
    </dgm:pt>
    <dgm:pt modelId="{A61EFD57-A2E9-4444-923C-B50F21F9CE8F}" type="parTrans" cxnId="{DD64E0F9-9B20-43A6-A86D-1EFDBEFC3BE1}">
      <dgm:prSet/>
      <dgm:spPr/>
    </dgm:pt>
    <dgm:pt modelId="{31F4AEFB-031A-495C-801D-14D5A383B4FE}" type="sibTrans" cxnId="{DD64E0F9-9B20-43A6-A86D-1EFDBEFC3BE1}">
      <dgm:prSet/>
      <dgm:spPr/>
    </dgm:pt>
    <dgm:pt modelId="{AD2B5FAF-61D4-4CAD-9B4E-ACC6793FAC52}">
      <dgm:prSet phldr="0"/>
      <dgm:spPr/>
      <dgm:t>
        <a:bodyPr/>
        <a:lstStyle/>
        <a:p>
          <a:pPr rtl="0"/>
          <a:r>
            <a:rPr lang="en-US" b="1" i="1" dirty="0">
              <a:latin typeface="Calibri Light" panose="020F0302020204030204"/>
            </a:rPr>
            <a:t>Terraform workspaces</a:t>
          </a:r>
        </a:p>
      </dgm:t>
    </dgm:pt>
    <dgm:pt modelId="{0E4427E2-415F-46EC-8E36-CB50146862D9}" type="parTrans" cxnId="{3DC59A78-5DA7-41AF-BE90-7245EE9CD4D2}">
      <dgm:prSet/>
      <dgm:spPr/>
    </dgm:pt>
    <dgm:pt modelId="{FACBF414-1B86-4E55-878D-0187B864A1C2}" type="sibTrans" cxnId="{3DC59A78-5DA7-41AF-BE90-7245EE9CD4D2}">
      <dgm:prSet/>
      <dgm:spPr/>
    </dgm:pt>
    <dgm:pt modelId="{B50FE187-8300-4D56-9A2D-A72552D50E30}">
      <dgm:prSet phldr="0"/>
      <dgm:spPr/>
      <dgm:t>
        <a:bodyPr/>
        <a:lstStyle/>
        <a:p>
          <a:pPr rtl="0"/>
          <a:r>
            <a:rPr lang="en-US" b="1" i="1" dirty="0">
              <a:latin typeface="Calibri Light" panose="020F0302020204030204"/>
            </a:rPr>
            <a:t>HashiCorp Cloud</a:t>
          </a:r>
        </a:p>
      </dgm:t>
    </dgm:pt>
    <dgm:pt modelId="{6AEF56AE-6339-4541-8E3C-9B61A7A9146B}" type="parTrans" cxnId="{5DAC66D9-29E8-4B94-A1EC-610639E6E16F}">
      <dgm:prSet/>
      <dgm:spPr/>
    </dgm:pt>
    <dgm:pt modelId="{561A572B-55EF-45D6-A1CE-91F26FC38518}" type="sibTrans" cxnId="{5DAC66D9-29E8-4B94-A1EC-610639E6E16F}">
      <dgm:prSet/>
      <dgm:spPr/>
    </dgm:pt>
    <dgm:pt modelId="{7A79679D-8D5F-4058-94FC-ED4256394B30}">
      <dgm:prSet phldr="0"/>
      <dgm:spPr/>
      <dgm:t>
        <a:bodyPr/>
        <a:lstStyle/>
        <a:p>
          <a:pPr rtl="0"/>
          <a:r>
            <a:rPr lang="en-US" b="1" i="1" dirty="0">
              <a:latin typeface="Calibri Light"/>
              <a:cs typeface="Calibri Light"/>
            </a:rPr>
            <a:t>Terraform Immport</a:t>
          </a:r>
        </a:p>
      </dgm:t>
    </dgm:pt>
    <dgm:pt modelId="{790AD722-843D-4313-9D1D-59F2B5BBD6EC}" type="parTrans" cxnId="{3D0022FA-0A76-41F7-859A-F4241FBF8DDE}">
      <dgm:prSet/>
      <dgm:spPr/>
    </dgm:pt>
    <dgm:pt modelId="{F3917426-F239-497B-A146-33BAA3AF4E9B}" type="sibTrans" cxnId="{3D0022FA-0A76-41F7-859A-F4241FBF8DDE}">
      <dgm:prSet/>
      <dgm:spPr/>
    </dgm:pt>
    <dgm:pt modelId="{71F9A348-F753-49D4-8B29-E59355F01198}" type="pres">
      <dgm:prSet presAssocID="{90D4312B-8D6A-48C9-AE0F-5A1715B370B7}" presName="vert0" presStyleCnt="0">
        <dgm:presLayoutVars>
          <dgm:dir/>
          <dgm:animOne val="branch"/>
          <dgm:animLvl val="lvl"/>
        </dgm:presLayoutVars>
      </dgm:prSet>
      <dgm:spPr/>
    </dgm:pt>
    <dgm:pt modelId="{291CCE74-561F-4647-9DF8-3D46E538BC7F}" type="pres">
      <dgm:prSet presAssocID="{367EDC99-B81A-4A18-81FA-F42088C90F81}" presName="thickLine" presStyleLbl="alignNode1" presStyleIdx="0" presStyleCnt="14"/>
      <dgm:spPr/>
    </dgm:pt>
    <dgm:pt modelId="{03F10ECE-9516-4CF2-B322-459A69255755}" type="pres">
      <dgm:prSet presAssocID="{367EDC99-B81A-4A18-81FA-F42088C90F81}" presName="horz1" presStyleCnt="0"/>
      <dgm:spPr/>
    </dgm:pt>
    <dgm:pt modelId="{58418606-F76A-43B6-B5D3-8E7B7F81E7ED}" type="pres">
      <dgm:prSet presAssocID="{367EDC99-B81A-4A18-81FA-F42088C90F81}" presName="tx1" presStyleLbl="revTx" presStyleIdx="0" presStyleCnt="14"/>
      <dgm:spPr/>
    </dgm:pt>
    <dgm:pt modelId="{52A217B3-2BCA-46C6-8AF4-911DB6AB7066}" type="pres">
      <dgm:prSet presAssocID="{367EDC99-B81A-4A18-81FA-F42088C90F81}" presName="vert1" presStyleCnt="0"/>
      <dgm:spPr/>
    </dgm:pt>
    <dgm:pt modelId="{7C57ED66-FC2E-49B6-95E7-A65CDB101562}" type="pres">
      <dgm:prSet presAssocID="{22FD7FF6-591C-4F89-82EF-49129754D461}" presName="thickLine" presStyleLbl="alignNode1" presStyleIdx="1" presStyleCnt="14"/>
      <dgm:spPr/>
    </dgm:pt>
    <dgm:pt modelId="{6F2C82A0-9E1C-4BDA-9AD1-B69A12327627}" type="pres">
      <dgm:prSet presAssocID="{22FD7FF6-591C-4F89-82EF-49129754D461}" presName="horz1" presStyleCnt="0"/>
      <dgm:spPr/>
    </dgm:pt>
    <dgm:pt modelId="{05EB318E-CA7F-466D-B7C6-02CDCF4D785B}" type="pres">
      <dgm:prSet presAssocID="{22FD7FF6-591C-4F89-82EF-49129754D461}" presName="tx1" presStyleLbl="revTx" presStyleIdx="1" presStyleCnt="14"/>
      <dgm:spPr/>
    </dgm:pt>
    <dgm:pt modelId="{FAA8A814-904E-434C-82F2-1290ABACA20B}" type="pres">
      <dgm:prSet presAssocID="{22FD7FF6-591C-4F89-82EF-49129754D461}" presName="vert1" presStyleCnt="0"/>
      <dgm:spPr/>
    </dgm:pt>
    <dgm:pt modelId="{64735F9D-765A-4D3F-AE7D-ACC3BBA29CE7}" type="pres">
      <dgm:prSet presAssocID="{8967D899-7838-4E5D-AAFE-0282D6FC8D82}" presName="thickLine" presStyleLbl="alignNode1" presStyleIdx="2" presStyleCnt="14"/>
      <dgm:spPr/>
    </dgm:pt>
    <dgm:pt modelId="{0116A211-0A80-4C8C-A425-B769DB8B6A8D}" type="pres">
      <dgm:prSet presAssocID="{8967D899-7838-4E5D-AAFE-0282D6FC8D82}" presName="horz1" presStyleCnt="0"/>
      <dgm:spPr/>
    </dgm:pt>
    <dgm:pt modelId="{47E49B28-1A68-405A-BD03-D4FB86861CF3}" type="pres">
      <dgm:prSet presAssocID="{8967D899-7838-4E5D-AAFE-0282D6FC8D82}" presName="tx1" presStyleLbl="revTx" presStyleIdx="2" presStyleCnt="14"/>
      <dgm:spPr/>
    </dgm:pt>
    <dgm:pt modelId="{DA1CD2EA-12C9-4235-8962-6ABF266AE7B3}" type="pres">
      <dgm:prSet presAssocID="{8967D899-7838-4E5D-AAFE-0282D6FC8D82}" presName="vert1" presStyleCnt="0"/>
      <dgm:spPr/>
    </dgm:pt>
    <dgm:pt modelId="{F1A6FCED-5512-435C-A159-47EAB1757FA8}" type="pres">
      <dgm:prSet presAssocID="{B50FE187-8300-4D56-9A2D-A72552D50E30}" presName="thickLine" presStyleLbl="alignNode1" presStyleIdx="3" presStyleCnt="14"/>
      <dgm:spPr/>
    </dgm:pt>
    <dgm:pt modelId="{D451BA84-DD0D-4D4A-8AB4-D7026086CC49}" type="pres">
      <dgm:prSet presAssocID="{B50FE187-8300-4D56-9A2D-A72552D50E30}" presName="horz1" presStyleCnt="0"/>
      <dgm:spPr/>
    </dgm:pt>
    <dgm:pt modelId="{2355D392-6B78-422F-B5F2-AE765EACD582}" type="pres">
      <dgm:prSet presAssocID="{B50FE187-8300-4D56-9A2D-A72552D50E30}" presName="tx1" presStyleLbl="revTx" presStyleIdx="3" presStyleCnt="14"/>
      <dgm:spPr/>
    </dgm:pt>
    <dgm:pt modelId="{7A8017DF-1348-4FD2-84AF-858DE9E7C1CF}" type="pres">
      <dgm:prSet presAssocID="{B50FE187-8300-4D56-9A2D-A72552D50E30}" presName="vert1" presStyleCnt="0"/>
      <dgm:spPr/>
    </dgm:pt>
    <dgm:pt modelId="{D35C8D22-4CF5-46C8-B332-350AE47DCDA5}" type="pres">
      <dgm:prSet presAssocID="{AD2B5FAF-61D4-4CAD-9B4E-ACC6793FAC52}" presName="thickLine" presStyleLbl="alignNode1" presStyleIdx="4" presStyleCnt="14"/>
      <dgm:spPr/>
    </dgm:pt>
    <dgm:pt modelId="{7FF0EA2B-81FA-4CDD-9BD5-E7872689B7BD}" type="pres">
      <dgm:prSet presAssocID="{AD2B5FAF-61D4-4CAD-9B4E-ACC6793FAC52}" presName="horz1" presStyleCnt="0"/>
      <dgm:spPr/>
    </dgm:pt>
    <dgm:pt modelId="{B21C6B5A-FF46-4BF9-92C2-0AAD26DEFDB9}" type="pres">
      <dgm:prSet presAssocID="{AD2B5FAF-61D4-4CAD-9B4E-ACC6793FAC52}" presName="tx1" presStyleLbl="revTx" presStyleIdx="4" presStyleCnt="14"/>
      <dgm:spPr/>
    </dgm:pt>
    <dgm:pt modelId="{8E501F1B-A23C-4CA3-9C12-31406EFA3F3A}" type="pres">
      <dgm:prSet presAssocID="{AD2B5FAF-61D4-4CAD-9B4E-ACC6793FAC52}" presName="vert1" presStyleCnt="0"/>
      <dgm:spPr/>
    </dgm:pt>
    <dgm:pt modelId="{02FE4FEB-8F6E-480D-B655-3BDA5895F76D}" type="pres">
      <dgm:prSet presAssocID="{B44C0DA1-7F49-4CA1-8400-FC7121C35739}" presName="thickLine" presStyleLbl="alignNode1" presStyleIdx="5" presStyleCnt="14"/>
      <dgm:spPr/>
    </dgm:pt>
    <dgm:pt modelId="{1578CBE8-2E44-44AE-AB6E-7EF4E16458DF}" type="pres">
      <dgm:prSet presAssocID="{B44C0DA1-7F49-4CA1-8400-FC7121C35739}" presName="horz1" presStyleCnt="0"/>
      <dgm:spPr/>
    </dgm:pt>
    <dgm:pt modelId="{0F4DAA03-9A76-4861-AB1D-AE835D435A00}" type="pres">
      <dgm:prSet presAssocID="{B44C0DA1-7F49-4CA1-8400-FC7121C35739}" presName="tx1" presStyleLbl="revTx" presStyleIdx="5" presStyleCnt="14"/>
      <dgm:spPr/>
    </dgm:pt>
    <dgm:pt modelId="{DFEFD84F-A2E2-4348-BB7D-2669EEEE353D}" type="pres">
      <dgm:prSet presAssocID="{B44C0DA1-7F49-4CA1-8400-FC7121C35739}" presName="vert1" presStyleCnt="0"/>
      <dgm:spPr/>
    </dgm:pt>
    <dgm:pt modelId="{4E0EF3C7-0198-4BBF-B860-36A953E67B53}" type="pres">
      <dgm:prSet presAssocID="{38991551-8648-4503-9722-967700794CE7}" presName="thickLine" presStyleLbl="alignNode1" presStyleIdx="6" presStyleCnt="14"/>
      <dgm:spPr/>
    </dgm:pt>
    <dgm:pt modelId="{38239327-16A2-4710-9D36-7FFED571736F}" type="pres">
      <dgm:prSet presAssocID="{38991551-8648-4503-9722-967700794CE7}" presName="horz1" presStyleCnt="0"/>
      <dgm:spPr/>
    </dgm:pt>
    <dgm:pt modelId="{85C40F51-09D8-44F8-8A3B-9B8AFB91D694}" type="pres">
      <dgm:prSet presAssocID="{38991551-8648-4503-9722-967700794CE7}" presName="tx1" presStyleLbl="revTx" presStyleIdx="6" presStyleCnt="14"/>
      <dgm:spPr/>
    </dgm:pt>
    <dgm:pt modelId="{D23D09B4-53C3-4C72-8911-D0C73A873F56}" type="pres">
      <dgm:prSet presAssocID="{38991551-8648-4503-9722-967700794CE7}" presName="vert1" presStyleCnt="0"/>
      <dgm:spPr/>
    </dgm:pt>
    <dgm:pt modelId="{66788BCD-9588-47E9-9EA8-0D3EFF525659}" type="pres">
      <dgm:prSet presAssocID="{033BB94D-2756-495E-81D0-02624BE3DAD6}" presName="thickLine" presStyleLbl="alignNode1" presStyleIdx="7" presStyleCnt="14"/>
      <dgm:spPr/>
    </dgm:pt>
    <dgm:pt modelId="{59B456D5-EB5F-4A8E-B909-885167EFF7C8}" type="pres">
      <dgm:prSet presAssocID="{033BB94D-2756-495E-81D0-02624BE3DAD6}" presName="horz1" presStyleCnt="0"/>
      <dgm:spPr/>
    </dgm:pt>
    <dgm:pt modelId="{63B4D980-304E-4E62-B335-5FFD6684C5F3}" type="pres">
      <dgm:prSet presAssocID="{033BB94D-2756-495E-81D0-02624BE3DAD6}" presName="tx1" presStyleLbl="revTx" presStyleIdx="7" presStyleCnt="14"/>
      <dgm:spPr/>
    </dgm:pt>
    <dgm:pt modelId="{C7E29855-4B77-4569-AE9C-0949408B6FC5}" type="pres">
      <dgm:prSet presAssocID="{033BB94D-2756-495E-81D0-02624BE3DAD6}" presName="vert1" presStyleCnt="0"/>
      <dgm:spPr/>
    </dgm:pt>
    <dgm:pt modelId="{E5E13A41-567A-4E11-B0CD-7E04635F2797}" type="pres">
      <dgm:prSet presAssocID="{45336550-8B11-4D5B-B426-5B79B7A4FF6C}" presName="thickLine" presStyleLbl="alignNode1" presStyleIdx="8" presStyleCnt="14"/>
      <dgm:spPr/>
    </dgm:pt>
    <dgm:pt modelId="{8B8DC990-F5AC-4BB0-989F-3CE9A1CF9929}" type="pres">
      <dgm:prSet presAssocID="{45336550-8B11-4D5B-B426-5B79B7A4FF6C}" presName="horz1" presStyleCnt="0"/>
      <dgm:spPr/>
    </dgm:pt>
    <dgm:pt modelId="{CC1EE694-3D32-47EF-B82A-770E924364B7}" type="pres">
      <dgm:prSet presAssocID="{45336550-8B11-4D5B-B426-5B79B7A4FF6C}" presName="tx1" presStyleLbl="revTx" presStyleIdx="8" presStyleCnt="14"/>
      <dgm:spPr/>
    </dgm:pt>
    <dgm:pt modelId="{7C30BD15-A2C7-4BE7-A986-2F98A4624351}" type="pres">
      <dgm:prSet presAssocID="{45336550-8B11-4D5B-B426-5B79B7A4FF6C}" presName="vert1" presStyleCnt="0"/>
      <dgm:spPr/>
    </dgm:pt>
    <dgm:pt modelId="{180BA864-2B6D-40F2-876B-01A68BDB75AC}" type="pres">
      <dgm:prSet presAssocID="{0270EBA7-542E-4F31-8AB1-648B3C405D84}" presName="thickLine" presStyleLbl="alignNode1" presStyleIdx="9" presStyleCnt="14"/>
      <dgm:spPr/>
    </dgm:pt>
    <dgm:pt modelId="{5CA8547C-AE88-479A-A0D2-92F15726C9D8}" type="pres">
      <dgm:prSet presAssocID="{0270EBA7-542E-4F31-8AB1-648B3C405D84}" presName="horz1" presStyleCnt="0"/>
      <dgm:spPr/>
    </dgm:pt>
    <dgm:pt modelId="{3489284D-856E-47AE-85A2-7A76162498FB}" type="pres">
      <dgm:prSet presAssocID="{0270EBA7-542E-4F31-8AB1-648B3C405D84}" presName="tx1" presStyleLbl="revTx" presStyleIdx="9" presStyleCnt="14"/>
      <dgm:spPr/>
    </dgm:pt>
    <dgm:pt modelId="{3CA17208-25DB-4691-AFE0-E58AC7423C54}" type="pres">
      <dgm:prSet presAssocID="{0270EBA7-542E-4F31-8AB1-648B3C405D84}" presName="vert1" presStyleCnt="0"/>
      <dgm:spPr/>
    </dgm:pt>
    <dgm:pt modelId="{789315C1-70EB-4034-ACC6-5C271E0DD2AE}" type="pres">
      <dgm:prSet presAssocID="{7A79679D-8D5F-4058-94FC-ED4256394B30}" presName="thickLine" presStyleLbl="alignNode1" presStyleIdx="10" presStyleCnt="14"/>
      <dgm:spPr/>
    </dgm:pt>
    <dgm:pt modelId="{76850721-E1D9-4809-8C04-F82E408A88B5}" type="pres">
      <dgm:prSet presAssocID="{7A79679D-8D5F-4058-94FC-ED4256394B30}" presName="horz1" presStyleCnt="0"/>
      <dgm:spPr/>
    </dgm:pt>
    <dgm:pt modelId="{94B566DC-19B1-4531-B837-1E048202033F}" type="pres">
      <dgm:prSet presAssocID="{7A79679D-8D5F-4058-94FC-ED4256394B30}" presName="tx1" presStyleLbl="revTx" presStyleIdx="10" presStyleCnt="14"/>
      <dgm:spPr/>
    </dgm:pt>
    <dgm:pt modelId="{FF8865B4-76C1-4BBA-A978-C5CB8478A172}" type="pres">
      <dgm:prSet presAssocID="{7A79679D-8D5F-4058-94FC-ED4256394B30}" presName="vert1" presStyleCnt="0"/>
      <dgm:spPr/>
    </dgm:pt>
    <dgm:pt modelId="{36905C3F-3A83-430B-B4D6-B486FAD5A466}" type="pres">
      <dgm:prSet presAssocID="{7976802E-CD13-4FB4-BCBF-0B9A7EB702F8}" presName="thickLine" presStyleLbl="alignNode1" presStyleIdx="11" presStyleCnt="14"/>
      <dgm:spPr/>
    </dgm:pt>
    <dgm:pt modelId="{FA0882C1-439C-4E52-8104-0A7BBE3D03BE}" type="pres">
      <dgm:prSet presAssocID="{7976802E-CD13-4FB4-BCBF-0B9A7EB702F8}" presName="horz1" presStyleCnt="0"/>
      <dgm:spPr/>
    </dgm:pt>
    <dgm:pt modelId="{56A5D2FE-FA70-4575-A9A6-D3AC40F6FD25}" type="pres">
      <dgm:prSet presAssocID="{7976802E-CD13-4FB4-BCBF-0B9A7EB702F8}" presName="tx1" presStyleLbl="revTx" presStyleIdx="11" presStyleCnt="14"/>
      <dgm:spPr/>
    </dgm:pt>
    <dgm:pt modelId="{7D0881AC-2D0A-4554-8B5C-9F29A1DB1D95}" type="pres">
      <dgm:prSet presAssocID="{7976802E-CD13-4FB4-BCBF-0B9A7EB702F8}" presName="vert1" presStyleCnt="0"/>
      <dgm:spPr/>
    </dgm:pt>
    <dgm:pt modelId="{E0EC6470-FDB1-42E4-A244-55C8368B44CC}" type="pres">
      <dgm:prSet presAssocID="{D9298F36-4BE7-4FF6-99AB-A0A3D1341751}" presName="thickLine" presStyleLbl="alignNode1" presStyleIdx="12" presStyleCnt="14"/>
      <dgm:spPr/>
    </dgm:pt>
    <dgm:pt modelId="{B9CA7315-2C43-4B0B-8D8D-55496E68FFD8}" type="pres">
      <dgm:prSet presAssocID="{D9298F36-4BE7-4FF6-99AB-A0A3D1341751}" presName="horz1" presStyleCnt="0"/>
      <dgm:spPr/>
    </dgm:pt>
    <dgm:pt modelId="{151D89BF-ECDD-4C47-818B-56D5EBC61A1A}" type="pres">
      <dgm:prSet presAssocID="{D9298F36-4BE7-4FF6-99AB-A0A3D1341751}" presName="tx1" presStyleLbl="revTx" presStyleIdx="12" presStyleCnt="14"/>
      <dgm:spPr/>
    </dgm:pt>
    <dgm:pt modelId="{EFEC578A-69AD-4C61-B3EC-342E3AFE2EB9}" type="pres">
      <dgm:prSet presAssocID="{D9298F36-4BE7-4FF6-99AB-A0A3D1341751}" presName="vert1" presStyleCnt="0"/>
      <dgm:spPr/>
    </dgm:pt>
    <dgm:pt modelId="{BD5EA1A9-2154-467F-84AB-175BC0756E53}" type="pres">
      <dgm:prSet presAssocID="{8DAF3D30-B4EA-4A57-ADBD-AE94B5C0DF32}" presName="thickLine" presStyleLbl="alignNode1" presStyleIdx="13" presStyleCnt="14"/>
      <dgm:spPr/>
    </dgm:pt>
    <dgm:pt modelId="{52E87EAF-BBCA-4E9E-8FD3-C36AA2D56EFC}" type="pres">
      <dgm:prSet presAssocID="{8DAF3D30-B4EA-4A57-ADBD-AE94B5C0DF32}" presName="horz1" presStyleCnt="0"/>
      <dgm:spPr/>
    </dgm:pt>
    <dgm:pt modelId="{2F95171C-1450-4EA1-AEFF-BCA1577D7284}" type="pres">
      <dgm:prSet presAssocID="{8DAF3D30-B4EA-4A57-ADBD-AE94B5C0DF32}" presName="tx1" presStyleLbl="revTx" presStyleIdx="13" presStyleCnt="14"/>
      <dgm:spPr/>
    </dgm:pt>
    <dgm:pt modelId="{66169F12-3388-4234-82BA-31716921A134}" type="pres">
      <dgm:prSet presAssocID="{8DAF3D30-B4EA-4A57-ADBD-AE94B5C0DF32}" presName="vert1" presStyleCnt="0"/>
      <dgm:spPr/>
    </dgm:pt>
  </dgm:ptLst>
  <dgm:cxnLst>
    <dgm:cxn modelId="{D2D0DA04-CD50-4187-A159-C911125795F3}" srcId="{90D4312B-8D6A-48C9-AE0F-5A1715B370B7}" destId="{38991551-8648-4503-9722-967700794CE7}" srcOrd="6" destOrd="0" parTransId="{04E93606-D9C2-46F1-A7D5-227DD73DB23A}" sibTransId="{AFBF1138-D4BC-48DB-AD3C-D71C7BDF3725}"/>
    <dgm:cxn modelId="{7CBD4E0C-899C-4F56-82F6-DE11C3C71F5B}" type="presOf" srcId="{033BB94D-2756-495E-81D0-02624BE3DAD6}" destId="{63B4D980-304E-4E62-B335-5FFD6684C5F3}" srcOrd="0" destOrd="0" presId="urn:microsoft.com/office/officeart/2008/layout/LinedList"/>
    <dgm:cxn modelId="{92016E0E-A48A-42F2-A32C-FED306F95180}" type="presOf" srcId="{B50FE187-8300-4D56-9A2D-A72552D50E30}" destId="{2355D392-6B78-422F-B5F2-AE765EACD582}" srcOrd="0" destOrd="0" presId="urn:microsoft.com/office/officeart/2008/layout/LinedList"/>
    <dgm:cxn modelId="{D0E0FE15-10D1-483A-B601-44BD25987385}" srcId="{90D4312B-8D6A-48C9-AE0F-5A1715B370B7}" destId="{B44C0DA1-7F49-4CA1-8400-FC7121C35739}" srcOrd="5" destOrd="0" parTransId="{145AC25B-F1D8-46E4-B223-48D393A0E1A8}" sibTransId="{D0A53544-DC0C-46D0-80B8-937B58D2C722}"/>
    <dgm:cxn modelId="{18BB0118-4FDD-4369-BE9D-8207AF5790FC}" type="presOf" srcId="{7A79679D-8D5F-4058-94FC-ED4256394B30}" destId="{94B566DC-19B1-4531-B837-1E048202033F}" srcOrd="0" destOrd="0" presId="urn:microsoft.com/office/officeart/2008/layout/LinedList"/>
    <dgm:cxn modelId="{242A9A1A-8918-404F-9A78-9D425A45EA87}" type="presOf" srcId="{D9298F36-4BE7-4FF6-99AB-A0A3D1341751}" destId="{151D89BF-ECDD-4C47-818B-56D5EBC61A1A}" srcOrd="0" destOrd="0" presId="urn:microsoft.com/office/officeart/2008/layout/LinedList"/>
    <dgm:cxn modelId="{8E613E22-E1EE-48FC-97CE-46B1D49D4FE1}" srcId="{90D4312B-8D6A-48C9-AE0F-5A1715B370B7}" destId="{D9298F36-4BE7-4FF6-99AB-A0A3D1341751}" srcOrd="12" destOrd="0" parTransId="{7549F614-0F1F-4118-8205-D460FB61ABDB}" sibTransId="{3D1DA0E6-948A-40AC-9D59-C0F85CD55A9B}"/>
    <dgm:cxn modelId="{CE9C8524-368F-48B7-A95E-328C16029190}" type="presOf" srcId="{7976802E-CD13-4FB4-BCBF-0B9A7EB702F8}" destId="{56A5D2FE-FA70-4575-A9A6-D3AC40F6FD25}" srcOrd="0" destOrd="0" presId="urn:microsoft.com/office/officeart/2008/layout/LinedList"/>
    <dgm:cxn modelId="{84CE6D3B-DF1C-4CB9-ADFE-589D44C58B8C}" type="presOf" srcId="{38991551-8648-4503-9722-967700794CE7}" destId="{85C40F51-09D8-44F8-8A3B-9B8AFB91D694}" srcOrd="0" destOrd="0" presId="urn:microsoft.com/office/officeart/2008/layout/LinedList"/>
    <dgm:cxn modelId="{9A4F283F-9CD1-493B-A0EF-A9E258F6D6F5}" type="presOf" srcId="{AD2B5FAF-61D4-4CAD-9B4E-ACC6793FAC52}" destId="{B21C6B5A-FF46-4BF9-92C2-0AAD26DEFDB9}" srcOrd="0" destOrd="0" presId="urn:microsoft.com/office/officeart/2008/layout/LinedList"/>
    <dgm:cxn modelId="{14543E63-CD73-43A6-9411-2149B590ABC9}" srcId="{90D4312B-8D6A-48C9-AE0F-5A1715B370B7}" destId="{8967D899-7838-4E5D-AAFE-0282D6FC8D82}" srcOrd="2" destOrd="0" parTransId="{7E296501-3F36-4635-AC8D-D9594DB1D023}" sibTransId="{006AF8D0-E6AC-4063-8330-9310AE412889}"/>
    <dgm:cxn modelId="{A1B56A45-262D-4D6C-82B8-B34FBB89AC55}" type="presOf" srcId="{90D4312B-8D6A-48C9-AE0F-5A1715B370B7}" destId="{71F9A348-F753-49D4-8B29-E59355F01198}" srcOrd="0" destOrd="0" presId="urn:microsoft.com/office/officeart/2008/layout/LinedList"/>
    <dgm:cxn modelId="{45130F47-3B7C-4C94-8E74-92CC145895C5}" type="presOf" srcId="{45336550-8B11-4D5B-B426-5B79B7A4FF6C}" destId="{CC1EE694-3D32-47EF-B82A-770E924364B7}" srcOrd="0" destOrd="0" presId="urn:microsoft.com/office/officeart/2008/layout/LinedList"/>
    <dgm:cxn modelId="{025C8258-711C-4550-A598-85B9109D56CA}" srcId="{90D4312B-8D6A-48C9-AE0F-5A1715B370B7}" destId="{22FD7FF6-591C-4F89-82EF-49129754D461}" srcOrd="1" destOrd="0" parTransId="{DE154608-F295-4591-A03C-E31B26E67B4B}" sibTransId="{341C4C02-8D6A-424E-9D47-1B3DD5B03F9D}"/>
    <dgm:cxn modelId="{12239958-860F-4F22-AEA1-D027E7C680C6}" srcId="{90D4312B-8D6A-48C9-AE0F-5A1715B370B7}" destId="{7976802E-CD13-4FB4-BCBF-0B9A7EB702F8}" srcOrd="11" destOrd="0" parTransId="{13092D22-03B2-4ACD-A0D5-8B56E3BC9382}" sibTransId="{F8B48876-EC22-406E-B32F-2969178F7D49}"/>
    <dgm:cxn modelId="{3DC59A78-5DA7-41AF-BE90-7245EE9CD4D2}" srcId="{90D4312B-8D6A-48C9-AE0F-5A1715B370B7}" destId="{AD2B5FAF-61D4-4CAD-9B4E-ACC6793FAC52}" srcOrd="4" destOrd="0" parTransId="{0E4427E2-415F-46EC-8E36-CB50146862D9}" sibTransId="{FACBF414-1B86-4E55-878D-0187B864A1C2}"/>
    <dgm:cxn modelId="{987D1D7B-B9E4-4DEB-B0CD-F42F2B087FFB}" srcId="{90D4312B-8D6A-48C9-AE0F-5A1715B370B7}" destId="{45336550-8B11-4D5B-B426-5B79B7A4FF6C}" srcOrd="8" destOrd="0" parTransId="{DB6BBF1D-2EC1-4112-978E-60DC1D0D17E9}" sibTransId="{6D80CEB6-C249-413B-A7AA-512C49447143}"/>
    <dgm:cxn modelId="{5C61FE84-AF4D-4B42-BDE1-A0FAC1400985}" type="presOf" srcId="{8DAF3D30-B4EA-4A57-ADBD-AE94B5C0DF32}" destId="{2F95171C-1450-4EA1-AEFF-BCA1577D7284}" srcOrd="0" destOrd="0" presId="urn:microsoft.com/office/officeart/2008/layout/LinedList"/>
    <dgm:cxn modelId="{C948AC85-3769-496F-8294-EE5A03BA8DE5}" type="presOf" srcId="{22FD7FF6-591C-4F89-82EF-49129754D461}" destId="{05EB318E-CA7F-466D-B7C6-02CDCF4D785B}" srcOrd="0" destOrd="0" presId="urn:microsoft.com/office/officeart/2008/layout/LinedList"/>
    <dgm:cxn modelId="{E9A41D98-E847-4D51-B0D0-5F67CCD29D16}" srcId="{90D4312B-8D6A-48C9-AE0F-5A1715B370B7}" destId="{0270EBA7-542E-4F31-8AB1-648B3C405D84}" srcOrd="9" destOrd="0" parTransId="{D8938743-2E45-46E5-BDFA-ACBFAC51486F}" sibTransId="{A842BBCD-3CE7-46B5-ABAC-10AD471EAA07}"/>
    <dgm:cxn modelId="{DD7A97A8-B0C0-4180-9303-43EB2C28CB28}" srcId="{90D4312B-8D6A-48C9-AE0F-5A1715B370B7}" destId="{367EDC99-B81A-4A18-81FA-F42088C90F81}" srcOrd="0" destOrd="0" parTransId="{D6C66E1F-6D77-434C-8F4B-C961EDE87C9E}" sibTransId="{363B22EA-9CCB-411E-AE9E-A55A35C2FC8F}"/>
    <dgm:cxn modelId="{7CEE5DC2-7132-4E23-8E86-CE1E919FBC70}" srcId="{90D4312B-8D6A-48C9-AE0F-5A1715B370B7}" destId="{033BB94D-2756-495E-81D0-02624BE3DAD6}" srcOrd="7" destOrd="0" parTransId="{FD5D8D9B-39DB-4F08-BCBB-DA11C54A8CD1}" sibTransId="{3FC87E83-4FE9-46C9-9443-5D4DF1C7F10E}"/>
    <dgm:cxn modelId="{5DAC66D9-29E8-4B94-A1EC-610639E6E16F}" srcId="{90D4312B-8D6A-48C9-AE0F-5A1715B370B7}" destId="{B50FE187-8300-4D56-9A2D-A72552D50E30}" srcOrd="3" destOrd="0" parTransId="{6AEF56AE-6339-4541-8E3C-9B61A7A9146B}" sibTransId="{561A572B-55EF-45D6-A1CE-91F26FC38518}"/>
    <dgm:cxn modelId="{CC81E7E5-10B6-4315-B775-4A8A8A093F50}" type="presOf" srcId="{367EDC99-B81A-4A18-81FA-F42088C90F81}" destId="{58418606-F76A-43B6-B5D3-8E7B7F81E7ED}" srcOrd="0" destOrd="0" presId="urn:microsoft.com/office/officeart/2008/layout/LinedList"/>
    <dgm:cxn modelId="{0C142FE6-5169-4C63-B750-6FA4C103E40B}" type="presOf" srcId="{8967D899-7838-4E5D-AAFE-0282D6FC8D82}" destId="{47E49B28-1A68-405A-BD03-D4FB86861CF3}" srcOrd="0" destOrd="0" presId="urn:microsoft.com/office/officeart/2008/layout/LinedList"/>
    <dgm:cxn modelId="{60263AE7-0AEE-464F-B568-CC10A6CC3097}" type="presOf" srcId="{B44C0DA1-7F49-4CA1-8400-FC7121C35739}" destId="{0F4DAA03-9A76-4861-AB1D-AE835D435A00}" srcOrd="0" destOrd="0" presId="urn:microsoft.com/office/officeart/2008/layout/LinedList"/>
    <dgm:cxn modelId="{A683BEE8-7354-43EC-8DA7-B3545E3F090C}" type="presOf" srcId="{0270EBA7-542E-4F31-8AB1-648B3C405D84}" destId="{3489284D-856E-47AE-85A2-7A76162498FB}" srcOrd="0" destOrd="0" presId="urn:microsoft.com/office/officeart/2008/layout/LinedList"/>
    <dgm:cxn modelId="{DD64E0F9-9B20-43A6-A86D-1EFDBEFC3BE1}" srcId="{90D4312B-8D6A-48C9-AE0F-5A1715B370B7}" destId="{8DAF3D30-B4EA-4A57-ADBD-AE94B5C0DF32}" srcOrd="13" destOrd="0" parTransId="{A61EFD57-A2E9-4444-923C-B50F21F9CE8F}" sibTransId="{31F4AEFB-031A-495C-801D-14D5A383B4FE}"/>
    <dgm:cxn modelId="{3D0022FA-0A76-41F7-859A-F4241FBF8DDE}" srcId="{90D4312B-8D6A-48C9-AE0F-5A1715B370B7}" destId="{7A79679D-8D5F-4058-94FC-ED4256394B30}" srcOrd="10" destOrd="0" parTransId="{790AD722-843D-4313-9D1D-59F2B5BBD6EC}" sibTransId="{F3917426-F239-497B-A146-33BAA3AF4E9B}"/>
    <dgm:cxn modelId="{85D91371-9D6B-4027-87ED-757FC45DBE09}" type="presParOf" srcId="{71F9A348-F753-49D4-8B29-E59355F01198}" destId="{291CCE74-561F-4647-9DF8-3D46E538BC7F}" srcOrd="0" destOrd="0" presId="urn:microsoft.com/office/officeart/2008/layout/LinedList"/>
    <dgm:cxn modelId="{FA3A7AA3-C053-448B-BF19-D17D573F0897}" type="presParOf" srcId="{71F9A348-F753-49D4-8B29-E59355F01198}" destId="{03F10ECE-9516-4CF2-B322-459A69255755}" srcOrd="1" destOrd="0" presId="urn:microsoft.com/office/officeart/2008/layout/LinedList"/>
    <dgm:cxn modelId="{47483D9D-FA8B-4AAC-ABB4-1E1BBEC273ED}" type="presParOf" srcId="{03F10ECE-9516-4CF2-B322-459A69255755}" destId="{58418606-F76A-43B6-B5D3-8E7B7F81E7ED}" srcOrd="0" destOrd="0" presId="urn:microsoft.com/office/officeart/2008/layout/LinedList"/>
    <dgm:cxn modelId="{47383E4F-5CB6-4DCA-8C36-C6297555F758}" type="presParOf" srcId="{03F10ECE-9516-4CF2-B322-459A69255755}" destId="{52A217B3-2BCA-46C6-8AF4-911DB6AB7066}" srcOrd="1" destOrd="0" presId="urn:microsoft.com/office/officeart/2008/layout/LinedList"/>
    <dgm:cxn modelId="{F0DD7118-A96B-4869-9DB3-716C7AEE3728}" type="presParOf" srcId="{71F9A348-F753-49D4-8B29-E59355F01198}" destId="{7C57ED66-FC2E-49B6-95E7-A65CDB101562}" srcOrd="2" destOrd="0" presId="urn:microsoft.com/office/officeart/2008/layout/LinedList"/>
    <dgm:cxn modelId="{19F83EC8-0D4D-463D-8F0E-850E5509104D}" type="presParOf" srcId="{71F9A348-F753-49D4-8B29-E59355F01198}" destId="{6F2C82A0-9E1C-4BDA-9AD1-B69A12327627}" srcOrd="3" destOrd="0" presId="urn:microsoft.com/office/officeart/2008/layout/LinedList"/>
    <dgm:cxn modelId="{2C75B25A-9ABE-4F10-BFBF-D8A4D139BEF5}" type="presParOf" srcId="{6F2C82A0-9E1C-4BDA-9AD1-B69A12327627}" destId="{05EB318E-CA7F-466D-B7C6-02CDCF4D785B}" srcOrd="0" destOrd="0" presId="urn:microsoft.com/office/officeart/2008/layout/LinedList"/>
    <dgm:cxn modelId="{D26C8572-ED4F-4C63-B5D1-2CBE6623C390}" type="presParOf" srcId="{6F2C82A0-9E1C-4BDA-9AD1-B69A12327627}" destId="{FAA8A814-904E-434C-82F2-1290ABACA20B}" srcOrd="1" destOrd="0" presId="urn:microsoft.com/office/officeart/2008/layout/LinedList"/>
    <dgm:cxn modelId="{CE881D17-6E32-4708-9049-EFF16AC7A3A4}" type="presParOf" srcId="{71F9A348-F753-49D4-8B29-E59355F01198}" destId="{64735F9D-765A-4D3F-AE7D-ACC3BBA29CE7}" srcOrd="4" destOrd="0" presId="urn:microsoft.com/office/officeart/2008/layout/LinedList"/>
    <dgm:cxn modelId="{BC9C01D6-718F-4050-94A8-2EE72C5CC319}" type="presParOf" srcId="{71F9A348-F753-49D4-8B29-E59355F01198}" destId="{0116A211-0A80-4C8C-A425-B769DB8B6A8D}" srcOrd="5" destOrd="0" presId="urn:microsoft.com/office/officeart/2008/layout/LinedList"/>
    <dgm:cxn modelId="{FAFBFA3B-C7B2-4462-8EA5-A9CF5F9DEE1A}" type="presParOf" srcId="{0116A211-0A80-4C8C-A425-B769DB8B6A8D}" destId="{47E49B28-1A68-405A-BD03-D4FB86861CF3}" srcOrd="0" destOrd="0" presId="urn:microsoft.com/office/officeart/2008/layout/LinedList"/>
    <dgm:cxn modelId="{CAD3F5D4-69EB-43E2-BD44-BEFA5DBB014B}" type="presParOf" srcId="{0116A211-0A80-4C8C-A425-B769DB8B6A8D}" destId="{DA1CD2EA-12C9-4235-8962-6ABF266AE7B3}" srcOrd="1" destOrd="0" presId="urn:microsoft.com/office/officeart/2008/layout/LinedList"/>
    <dgm:cxn modelId="{91520E80-45D5-437F-9226-86184FD2AE50}" type="presParOf" srcId="{71F9A348-F753-49D4-8B29-E59355F01198}" destId="{F1A6FCED-5512-435C-A159-47EAB1757FA8}" srcOrd="6" destOrd="0" presId="urn:microsoft.com/office/officeart/2008/layout/LinedList"/>
    <dgm:cxn modelId="{38EF1080-DF1B-4E52-B2F7-6B396610D07F}" type="presParOf" srcId="{71F9A348-F753-49D4-8B29-E59355F01198}" destId="{D451BA84-DD0D-4D4A-8AB4-D7026086CC49}" srcOrd="7" destOrd="0" presId="urn:microsoft.com/office/officeart/2008/layout/LinedList"/>
    <dgm:cxn modelId="{F277611C-AC5C-49C0-9C40-E6C2EEFB5ED8}" type="presParOf" srcId="{D451BA84-DD0D-4D4A-8AB4-D7026086CC49}" destId="{2355D392-6B78-422F-B5F2-AE765EACD582}" srcOrd="0" destOrd="0" presId="urn:microsoft.com/office/officeart/2008/layout/LinedList"/>
    <dgm:cxn modelId="{D1DF4303-D678-4371-A57A-3938824CA628}" type="presParOf" srcId="{D451BA84-DD0D-4D4A-8AB4-D7026086CC49}" destId="{7A8017DF-1348-4FD2-84AF-858DE9E7C1CF}" srcOrd="1" destOrd="0" presId="urn:microsoft.com/office/officeart/2008/layout/LinedList"/>
    <dgm:cxn modelId="{C10E9E8A-7785-484C-846A-F246B37A4298}" type="presParOf" srcId="{71F9A348-F753-49D4-8B29-E59355F01198}" destId="{D35C8D22-4CF5-46C8-B332-350AE47DCDA5}" srcOrd="8" destOrd="0" presId="urn:microsoft.com/office/officeart/2008/layout/LinedList"/>
    <dgm:cxn modelId="{112E63E7-C02A-47CE-BE79-53BD8FD0A83B}" type="presParOf" srcId="{71F9A348-F753-49D4-8B29-E59355F01198}" destId="{7FF0EA2B-81FA-4CDD-9BD5-E7872689B7BD}" srcOrd="9" destOrd="0" presId="urn:microsoft.com/office/officeart/2008/layout/LinedList"/>
    <dgm:cxn modelId="{76A9CFEF-5726-47CD-B2DB-917D44FC4235}" type="presParOf" srcId="{7FF0EA2B-81FA-4CDD-9BD5-E7872689B7BD}" destId="{B21C6B5A-FF46-4BF9-92C2-0AAD26DEFDB9}" srcOrd="0" destOrd="0" presId="urn:microsoft.com/office/officeart/2008/layout/LinedList"/>
    <dgm:cxn modelId="{820760BE-EDEF-4AD9-A2C2-08E3613071E6}" type="presParOf" srcId="{7FF0EA2B-81FA-4CDD-9BD5-E7872689B7BD}" destId="{8E501F1B-A23C-4CA3-9C12-31406EFA3F3A}" srcOrd="1" destOrd="0" presId="urn:microsoft.com/office/officeart/2008/layout/LinedList"/>
    <dgm:cxn modelId="{184673CE-D3F1-4919-B2AC-D6DD81A6E6F4}" type="presParOf" srcId="{71F9A348-F753-49D4-8B29-E59355F01198}" destId="{02FE4FEB-8F6E-480D-B655-3BDA5895F76D}" srcOrd="10" destOrd="0" presId="urn:microsoft.com/office/officeart/2008/layout/LinedList"/>
    <dgm:cxn modelId="{D0A5C998-66FB-4E09-A42B-3759F818E357}" type="presParOf" srcId="{71F9A348-F753-49D4-8B29-E59355F01198}" destId="{1578CBE8-2E44-44AE-AB6E-7EF4E16458DF}" srcOrd="11" destOrd="0" presId="urn:microsoft.com/office/officeart/2008/layout/LinedList"/>
    <dgm:cxn modelId="{143772EF-845F-47B7-AC50-BF37C2B5891F}" type="presParOf" srcId="{1578CBE8-2E44-44AE-AB6E-7EF4E16458DF}" destId="{0F4DAA03-9A76-4861-AB1D-AE835D435A00}" srcOrd="0" destOrd="0" presId="urn:microsoft.com/office/officeart/2008/layout/LinedList"/>
    <dgm:cxn modelId="{B67FE88E-0DD1-45D9-931E-D6412BC0B710}" type="presParOf" srcId="{1578CBE8-2E44-44AE-AB6E-7EF4E16458DF}" destId="{DFEFD84F-A2E2-4348-BB7D-2669EEEE353D}" srcOrd="1" destOrd="0" presId="urn:microsoft.com/office/officeart/2008/layout/LinedList"/>
    <dgm:cxn modelId="{3C71C672-4D61-4CC5-ACC0-B3A875503CDB}" type="presParOf" srcId="{71F9A348-F753-49D4-8B29-E59355F01198}" destId="{4E0EF3C7-0198-4BBF-B860-36A953E67B53}" srcOrd="12" destOrd="0" presId="urn:microsoft.com/office/officeart/2008/layout/LinedList"/>
    <dgm:cxn modelId="{FA2ED697-1A28-456A-8C1F-3E8A93E80F97}" type="presParOf" srcId="{71F9A348-F753-49D4-8B29-E59355F01198}" destId="{38239327-16A2-4710-9D36-7FFED571736F}" srcOrd="13" destOrd="0" presId="urn:microsoft.com/office/officeart/2008/layout/LinedList"/>
    <dgm:cxn modelId="{BDA4DC07-A767-4CA9-8BFB-8F3F46BE0489}" type="presParOf" srcId="{38239327-16A2-4710-9D36-7FFED571736F}" destId="{85C40F51-09D8-44F8-8A3B-9B8AFB91D694}" srcOrd="0" destOrd="0" presId="urn:microsoft.com/office/officeart/2008/layout/LinedList"/>
    <dgm:cxn modelId="{B9315BCB-4D29-4C00-B3D7-1A63F49831AC}" type="presParOf" srcId="{38239327-16A2-4710-9D36-7FFED571736F}" destId="{D23D09B4-53C3-4C72-8911-D0C73A873F56}" srcOrd="1" destOrd="0" presId="urn:microsoft.com/office/officeart/2008/layout/LinedList"/>
    <dgm:cxn modelId="{E85D9D75-9B15-4B48-BD2C-BF5D07186214}" type="presParOf" srcId="{71F9A348-F753-49D4-8B29-E59355F01198}" destId="{66788BCD-9588-47E9-9EA8-0D3EFF525659}" srcOrd="14" destOrd="0" presId="urn:microsoft.com/office/officeart/2008/layout/LinedList"/>
    <dgm:cxn modelId="{79B13E4D-1192-4C8D-8D37-B131C690E6E4}" type="presParOf" srcId="{71F9A348-F753-49D4-8B29-E59355F01198}" destId="{59B456D5-EB5F-4A8E-B909-885167EFF7C8}" srcOrd="15" destOrd="0" presId="urn:microsoft.com/office/officeart/2008/layout/LinedList"/>
    <dgm:cxn modelId="{0834383B-0969-4A0C-BCE0-F712A6F51A9B}" type="presParOf" srcId="{59B456D5-EB5F-4A8E-B909-885167EFF7C8}" destId="{63B4D980-304E-4E62-B335-5FFD6684C5F3}" srcOrd="0" destOrd="0" presId="urn:microsoft.com/office/officeart/2008/layout/LinedList"/>
    <dgm:cxn modelId="{E4DC070C-34F3-49D9-BBB9-4C52E9712107}" type="presParOf" srcId="{59B456D5-EB5F-4A8E-B909-885167EFF7C8}" destId="{C7E29855-4B77-4569-AE9C-0949408B6FC5}" srcOrd="1" destOrd="0" presId="urn:microsoft.com/office/officeart/2008/layout/LinedList"/>
    <dgm:cxn modelId="{385CCC00-FA29-48D0-881A-C4AA6190D462}" type="presParOf" srcId="{71F9A348-F753-49D4-8B29-E59355F01198}" destId="{E5E13A41-567A-4E11-B0CD-7E04635F2797}" srcOrd="16" destOrd="0" presId="urn:microsoft.com/office/officeart/2008/layout/LinedList"/>
    <dgm:cxn modelId="{65B81BBF-D045-4C5A-A159-81C7BA97159B}" type="presParOf" srcId="{71F9A348-F753-49D4-8B29-E59355F01198}" destId="{8B8DC990-F5AC-4BB0-989F-3CE9A1CF9929}" srcOrd="17" destOrd="0" presId="urn:microsoft.com/office/officeart/2008/layout/LinedList"/>
    <dgm:cxn modelId="{FF3BEF2B-4E45-4360-8209-A0F1DB4D8393}" type="presParOf" srcId="{8B8DC990-F5AC-4BB0-989F-3CE9A1CF9929}" destId="{CC1EE694-3D32-47EF-B82A-770E924364B7}" srcOrd="0" destOrd="0" presId="urn:microsoft.com/office/officeart/2008/layout/LinedList"/>
    <dgm:cxn modelId="{506F71D4-19AA-4EA2-8A03-45BE795AEE8C}" type="presParOf" srcId="{8B8DC990-F5AC-4BB0-989F-3CE9A1CF9929}" destId="{7C30BD15-A2C7-4BE7-A986-2F98A4624351}" srcOrd="1" destOrd="0" presId="urn:microsoft.com/office/officeart/2008/layout/LinedList"/>
    <dgm:cxn modelId="{F8607962-16B6-4245-8193-0DBC608E6AAB}" type="presParOf" srcId="{71F9A348-F753-49D4-8B29-E59355F01198}" destId="{180BA864-2B6D-40F2-876B-01A68BDB75AC}" srcOrd="18" destOrd="0" presId="urn:microsoft.com/office/officeart/2008/layout/LinedList"/>
    <dgm:cxn modelId="{E0682BAF-1642-4BC1-A876-1C26385F197C}" type="presParOf" srcId="{71F9A348-F753-49D4-8B29-E59355F01198}" destId="{5CA8547C-AE88-479A-A0D2-92F15726C9D8}" srcOrd="19" destOrd="0" presId="urn:microsoft.com/office/officeart/2008/layout/LinedList"/>
    <dgm:cxn modelId="{92623CA8-B7F7-4572-8CC6-30AF1B002C3C}" type="presParOf" srcId="{5CA8547C-AE88-479A-A0D2-92F15726C9D8}" destId="{3489284D-856E-47AE-85A2-7A76162498FB}" srcOrd="0" destOrd="0" presId="urn:microsoft.com/office/officeart/2008/layout/LinedList"/>
    <dgm:cxn modelId="{CB25B4FF-4DBD-4ED2-A572-2A0B8F49758D}" type="presParOf" srcId="{5CA8547C-AE88-479A-A0D2-92F15726C9D8}" destId="{3CA17208-25DB-4691-AFE0-E58AC7423C54}" srcOrd="1" destOrd="0" presId="urn:microsoft.com/office/officeart/2008/layout/LinedList"/>
    <dgm:cxn modelId="{74D2C349-D59E-452E-B8BB-0ABBCD333979}" type="presParOf" srcId="{71F9A348-F753-49D4-8B29-E59355F01198}" destId="{789315C1-70EB-4034-ACC6-5C271E0DD2AE}" srcOrd="20" destOrd="0" presId="urn:microsoft.com/office/officeart/2008/layout/LinedList"/>
    <dgm:cxn modelId="{2710A45E-162C-4271-B53A-5932E3FF5733}" type="presParOf" srcId="{71F9A348-F753-49D4-8B29-E59355F01198}" destId="{76850721-E1D9-4809-8C04-F82E408A88B5}" srcOrd="21" destOrd="0" presId="urn:microsoft.com/office/officeart/2008/layout/LinedList"/>
    <dgm:cxn modelId="{FA6CC255-12EF-4FCF-893C-091FBE7C014C}" type="presParOf" srcId="{76850721-E1D9-4809-8C04-F82E408A88B5}" destId="{94B566DC-19B1-4531-B837-1E048202033F}" srcOrd="0" destOrd="0" presId="urn:microsoft.com/office/officeart/2008/layout/LinedList"/>
    <dgm:cxn modelId="{2B256384-E9C4-488E-9A5A-4EE027513B27}" type="presParOf" srcId="{76850721-E1D9-4809-8C04-F82E408A88B5}" destId="{FF8865B4-76C1-4BBA-A978-C5CB8478A172}" srcOrd="1" destOrd="0" presId="urn:microsoft.com/office/officeart/2008/layout/LinedList"/>
    <dgm:cxn modelId="{ED60E04F-CC49-4B01-9DDE-0661D2A4B334}" type="presParOf" srcId="{71F9A348-F753-49D4-8B29-E59355F01198}" destId="{36905C3F-3A83-430B-B4D6-B486FAD5A466}" srcOrd="22" destOrd="0" presId="urn:microsoft.com/office/officeart/2008/layout/LinedList"/>
    <dgm:cxn modelId="{6DE3B334-F54E-4385-83A0-A910512E1018}" type="presParOf" srcId="{71F9A348-F753-49D4-8B29-E59355F01198}" destId="{FA0882C1-439C-4E52-8104-0A7BBE3D03BE}" srcOrd="23" destOrd="0" presId="urn:microsoft.com/office/officeart/2008/layout/LinedList"/>
    <dgm:cxn modelId="{628E30DC-1942-4014-97DB-5D02317D4FCD}" type="presParOf" srcId="{FA0882C1-439C-4E52-8104-0A7BBE3D03BE}" destId="{56A5D2FE-FA70-4575-A9A6-D3AC40F6FD25}" srcOrd="0" destOrd="0" presId="urn:microsoft.com/office/officeart/2008/layout/LinedList"/>
    <dgm:cxn modelId="{C9A31FEF-6A73-422C-93E7-5523DF7A9B44}" type="presParOf" srcId="{FA0882C1-439C-4E52-8104-0A7BBE3D03BE}" destId="{7D0881AC-2D0A-4554-8B5C-9F29A1DB1D95}" srcOrd="1" destOrd="0" presId="urn:microsoft.com/office/officeart/2008/layout/LinedList"/>
    <dgm:cxn modelId="{774128B3-2B7E-4935-9EEC-D68CDBCC4A19}" type="presParOf" srcId="{71F9A348-F753-49D4-8B29-E59355F01198}" destId="{E0EC6470-FDB1-42E4-A244-55C8368B44CC}" srcOrd="24" destOrd="0" presId="urn:microsoft.com/office/officeart/2008/layout/LinedList"/>
    <dgm:cxn modelId="{907948A7-AD05-4240-BA5A-0A2B36FB52B7}" type="presParOf" srcId="{71F9A348-F753-49D4-8B29-E59355F01198}" destId="{B9CA7315-2C43-4B0B-8D8D-55496E68FFD8}" srcOrd="25" destOrd="0" presId="urn:microsoft.com/office/officeart/2008/layout/LinedList"/>
    <dgm:cxn modelId="{AB2BF291-9448-49E5-8104-51909FCEFF7B}" type="presParOf" srcId="{B9CA7315-2C43-4B0B-8D8D-55496E68FFD8}" destId="{151D89BF-ECDD-4C47-818B-56D5EBC61A1A}" srcOrd="0" destOrd="0" presId="urn:microsoft.com/office/officeart/2008/layout/LinedList"/>
    <dgm:cxn modelId="{72F7C7D9-CA54-4703-8C4D-0A27DAFF24C2}" type="presParOf" srcId="{B9CA7315-2C43-4B0B-8D8D-55496E68FFD8}" destId="{EFEC578A-69AD-4C61-B3EC-342E3AFE2EB9}" srcOrd="1" destOrd="0" presId="urn:microsoft.com/office/officeart/2008/layout/LinedList"/>
    <dgm:cxn modelId="{25AEE27B-26ED-45E1-B37A-BC30B2EC5097}" type="presParOf" srcId="{71F9A348-F753-49D4-8B29-E59355F01198}" destId="{BD5EA1A9-2154-467F-84AB-175BC0756E53}" srcOrd="26" destOrd="0" presId="urn:microsoft.com/office/officeart/2008/layout/LinedList"/>
    <dgm:cxn modelId="{A32C9274-47C4-41C8-A209-7A03C2DDFAFF}" type="presParOf" srcId="{71F9A348-F753-49D4-8B29-E59355F01198}" destId="{52E87EAF-BBCA-4E9E-8FD3-C36AA2D56EFC}" srcOrd="27" destOrd="0" presId="urn:microsoft.com/office/officeart/2008/layout/LinedList"/>
    <dgm:cxn modelId="{85664FF9-C098-42C9-A1F4-705C784716A1}" type="presParOf" srcId="{52E87EAF-BBCA-4E9E-8FD3-C36AA2D56EFC}" destId="{2F95171C-1450-4EA1-AEFF-BCA1577D7284}" srcOrd="0" destOrd="0" presId="urn:microsoft.com/office/officeart/2008/layout/LinedList"/>
    <dgm:cxn modelId="{D64AA674-26F9-42E5-B1AA-E9ADDA1124BB}" type="presParOf" srcId="{52E87EAF-BBCA-4E9E-8FD3-C36AA2D56EFC}" destId="{66169F12-3388-4234-82BA-31716921A1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19684D-E12E-450B-A2AF-4DB40B82FD25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7481A1-B703-498E-8142-01846C3A7BE1}">
      <dgm:prSet/>
      <dgm:spPr/>
      <dgm:t>
        <a:bodyPr/>
        <a:lstStyle/>
        <a:p>
          <a:r>
            <a:rPr lang="en-US" b="1" i="0">
              <a:latin typeface="Calibri Light"/>
              <a:ea typeface="Calibri Light"/>
              <a:cs typeface="Arial"/>
            </a:rPr>
            <a:t>Terraform je open-source </a:t>
          </a:r>
          <a:r>
            <a:rPr lang="en-US" b="1" i="0" err="1">
              <a:latin typeface="Calibri Light"/>
              <a:ea typeface="Calibri Light"/>
              <a:cs typeface="Arial"/>
            </a:rPr>
            <a:t>alat</a:t>
          </a:r>
          <a:r>
            <a:rPr lang="en-US" b="1" i="0">
              <a:latin typeface="Calibri Light"/>
              <a:ea typeface="Calibri Light"/>
              <a:cs typeface="Arial"/>
            </a:rPr>
            <a:t> za </a:t>
          </a:r>
          <a:r>
            <a:rPr lang="en-US" b="1" i="0" err="1">
              <a:latin typeface="Calibri Light"/>
              <a:ea typeface="Calibri Light"/>
              <a:cs typeface="Arial"/>
            </a:rPr>
            <a:t>upravljanje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infrastrukturom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kao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kodom</a:t>
          </a:r>
          <a:r>
            <a:rPr lang="en-US" b="1" i="0">
              <a:latin typeface="Calibri Light"/>
              <a:ea typeface="Calibri Light"/>
              <a:cs typeface="Arial"/>
            </a:rPr>
            <a:t>. </a:t>
          </a:r>
          <a:r>
            <a:rPr lang="en-US" b="1" i="0" err="1">
              <a:latin typeface="Calibri Light"/>
              <a:ea typeface="Calibri Light"/>
              <a:cs typeface="Arial"/>
            </a:rPr>
            <a:t>Omogucava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nam</a:t>
          </a:r>
          <a:r>
            <a:rPr lang="en-US" b="1" i="0">
              <a:latin typeface="Calibri Light"/>
              <a:ea typeface="Calibri Light"/>
              <a:cs typeface="Arial"/>
            </a:rPr>
            <a:t> da </a:t>
          </a:r>
          <a:r>
            <a:rPr lang="en-US" b="1" i="0" err="1">
              <a:latin typeface="Calibri Light"/>
              <a:ea typeface="Calibri Light"/>
              <a:cs typeface="Arial"/>
            </a:rPr>
            <a:t>definisemo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infrastrukturu</a:t>
          </a:r>
          <a:r>
            <a:rPr lang="en-US" b="1" i="0">
              <a:latin typeface="Calibri Light"/>
              <a:ea typeface="Calibri Light"/>
              <a:cs typeface="Arial"/>
            </a:rPr>
            <a:t> za </a:t>
          </a:r>
          <a:r>
            <a:rPr lang="en-US" b="1" i="0" err="1">
              <a:latin typeface="Calibri Light"/>
              <a:ea typeface="Calibri Light"/>
              <a:cs typeface="Arial"/>
            </a:rPr>
            <a:t>svoje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aplikacije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koristeci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jednostavnu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sintaxu</a:t>
          </a:r>
          <a:r>
            <a:rPr lang="en-US" b="1" i="0">
              <a:latin typeface="Calibri Light"/>
              <a:ea typeface="Calibri Light"/>
              <a:cs typeface="Arial"/>
            </a:rPr>
            <a:t> HCL. Terraform za </a:t>
          </a:r>
          <a:r>
            <a:rPr lang="en-US" b="1" i="0" err="1">
              <a:latin typeface="Calibri Light"/>
              <a:ea typeface="Calibri Light"/>
              <a:cs typeface="Arial"/>
            </a:rPr>
            <a:t>razliku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od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Cloudformation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podrzava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razne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provajdere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infrastrukture</a:t>
          </a:r>
          <a:r>
            <a:rPr lang="en-US" b="1" i="0">
              <a:latin typeface="Calibri Light"/>
              <a:ea typeface="Calibri Light"/>
              <a:cs typeface="Arial"/>
            </a:rPr>
            <a:t>, </a:t>
          </a:r>
          <a:r>
            <a:rPr lang="en-US" b="1" i="0" err="1">
              <a:latin typeface="Calibri Light"/>
              <a:ea typeface="Calibri Light"/>
              <a:cs typeface="Arial"/>
            </a:rPr>
            <a:t>kao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sto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su</a:t>
          </a:r>
          <a:r>
            <a:rPr lang="en-US" b="1" i="0">
              <a:latin typeface="Calibri Light"/>
              <a:ea typeface="Calibri Light"/>
              <a:cs typeface="Arial"/>
            </a:rPr>
            <a:t> AWS, Microsoft Azure, Google Cloud, OpenStack I </a:t>
          </a:r>
          <a:r>
            <a:rPr lang="en-US" b="1" i="0" err="1">
              <a:latin typeface="Calibri Light"/>
              <a:ea typeface="Calibri Light"/>
              <a:cs typeface="Arial"/>
            </a:rPr>
            <a:t>druge</a:t>
          </a:r>
          <a:r>
            <a:rPr lang="en-US" b="1" i="0">
              <a:latin typeface="Calibri Light"/>
              <a:ea typeface="Calibri Light"/>
              <a:cs typeface="Arial"/>
            </a:rPr>
            <a:t>.</a:t>
          </a:r>
          <a:br>
            <a:rPr lang="en-US" b="1" i="0">
              <a:latin typeface="Calibri Light"/>
              <a:ea typeface="Calibri Light"/>
              <a:cs typeface="Arial"/>
            </a:rPr>
          </a:br>
          <a:endParaRPr lang="en-US" b="1" i="0">
            <a:latin typeface="Calibri Light"/>
            <a:ea typeface="Calibri Light"/>
            <a:cs typeface="Arial"/>
          </a:endParaRPr>
        </a:p>
      </dgm:t>
    </dgm:pt>
    <dgm:pt modelId="{CC28999F-8385-4F75-8996-3DF74D94FC36}" type="parTrans" cxnId="{81814D47-F93D-47F4-845E-11783D90CB95}">
      <dgm:prSet/>
      <dgm:spPr/>
      <dgm:t>
        <a:bodyPr/>
        <a:lstStyle/>
        <a:p>
          <a:endParaRPr lang="en-US"/>
        </a:p>
      </dgm:t>
    </dgm:pt>
    <dgm:pt modelId="{E3007545-06BC-436F-A4E0-CD631C19EE62}" type="sibTrans" cxnId="{81814D47-F93D-47F4-845E-11783D90CB95}">
      <dgm:prSet/>
      <dgm:spPr/>
      <dgm:t>
        <a:bodyPr/>
        <a:lstStyle/>
        <a:p>
          <a:endParaRPr lang="en-US"/>
        </a:p>
      </dgm:t>
    </dgm:pt>
    <dgm:pt modelId="{88B54278-0476-4875-BB73-AA80B37652E2}">
      <dgm:prSet/>
      <dgm:spPr/>
      <dgm:t>
        <a:bodyPr/>
        <a:lstStyle/>
        <a:p>
          <a:r>
            <a:rPr lang="en-US" b="1" i="0" err="1">
              <a:latin typeface="Calibri Light"/>
              <a:ea typeface="Calibri Light"/>
              <a:cs typeface="Arial"/>
            </a:rPr>
            <a:t>Definisanje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strukture</a:t>
          </a:r>
          <a:r>
            <a:rPr lang="en-US" b="1" i="0">
              <a:latin typeface="Calibri Light"/>
              <a:ea typeface="Calibri Light"/>
              <a:cs typeface="Arial"/>
            </a:rPr>
            <a:t> se </a:t>
          </a:r>
          <a:r>
            <a:rPr lang="en-US" b="1" i="0" err="1">
              <a:latin typeface="Calibri Light"/>
              <a:ea typeface="Calibri Light"/>
              <a:cs typeface="Arial"/>
            </a:rPr>
            <a:t>izvrsava</a:t>
          </a:r>
          <a:r>
            <a:rPr lang="en-US" b="1" i="0">
              <a:latin typeface="Calibri Light"/>
              <a:ea typeface="Calibri Light"/>
              <a:cs typeface="Arial"/>
            </a:rPr>
            <a:t> u </a:t>
          </a:r>
          <a:r>
            <a:rPr lang="en-US" b="1" i="0" err="1">
              <a:latin typeface="Calibri Light"/>
              <a:ea typeface="Calibri Light"/>
              <a:cs typeface="Arial"/>
            </a:rPr>
            <a:t>konfiguracijskom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fajlu</a:t>
          </a:r>
          <a:r>
            <a:rPr lang="en-US" b="1" i="0">
              <a:latin typeface="Calibri Light"/>
              <a:ea typeface="Calibri Light"/>
              <a:cs typeface="Arial"/>
            </a:rPr>
            <a:t>, koji </a:t>
          </a:r>
          <a:r>
            <a:rPr lang="en-US" b="1" i="0" err="1">
              <a:latin typeface="Calibri Light"/>
              <a:ea typeface="Calibri Light"/>
              <a:cs typeface="Arial"/>
            </a:rPr>
            <a:t>opisuje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stanje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sistema</a:t>
          </a:r>
          <a:r>
            <a:rPr lang="en-US" b="1" i="0">
              <a:latin typeface="Calibri Light"/>
              <a:ea typeface="Calibri Light"/>
              <a:cs typeface="Arial"/>
            </a:rPr>
            <a:t>. Terraform </a:t>
          </a:r>
          <a:r>
            <a:rPr lang="en-US" b="1" i="0" err="1">
              <a:latin typeface="Calibri Light"/>
              <a:ea typeface="Calibri Light"/>
              <a:cs typeface="Arial"/>
            </a:rPr>
            <a:t>onda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koristi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ovu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konfiguraciju</a:t>
          </a:r>
          <a:r>
            <a:rPr lang="en-US" b="1" i="0">
              <a:latin typeface="Calibri Light"/>
              <a:ea typeface="Calibri Light"/>
              <a:cs typeface="Arial"/>
            </a:rPr>
            <a:t> da bi </a:t>
          </a:r>
          <a:r>
            <a:rPr lang="en-US" b="1" i="0" err="1">
              <a:latin typeface="Calibri Light"/>
              <a:ea typeface="Calibri Light"/>
              <a:cs typeface="Arial"/>
            </a:rPr>
            <a:t>upravljao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stvarnjem</a:t>
          </a:r>
          <a:r>
            <a:rPr lang="en-US" b="1" i="0">
              <a:latin typeface="Calibri Light"/>
              <a:ea typeface="Calibri Light"/>
              <a:cs typeface="Arial"/>
            </a:rPr>
            <a:t>, </a:t>
          </a:r>
          <a:r>
            <a:rPr lang="en-US" b="1" i="0" err="1">
              <a:latin typeface="Calibri Light"/>
              <a:ea typeface="Calibri Light"/>
              <a:cs typeface="Arial"/>
            </a:rPr>
            <a:t>azuriranjem</a:t>
          </a:r>
          <a:r>
            <a:rPr lang="en-US" b="1" i="0">
              <a:latin typeface="Calibri Light"/>
              <a:ea typeface="Calibri Light"/>
              <a:cs typeface="Arial"/>
            </a:rPr>
            <a:t> I </a:t>
          </a:r>
          <a:r>
            <a:rPr lang="en-US" b="1" i="0" err="1">
              <a:latin typeface="Calibri Light"/>
              <a:ea typeface="Calibri Light"/>
              <a:cs typeface="Arial"/>
            </a:rPr>
            <a:t>brisanjem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infrastrukture</a:t>
          </a:r>
          <a:r>
            <a:rPr lang="en-US" b="1" i="0">
              <a:latin typeface="Calibri Light"/>
              <a:ea typeface="Calibri Light"/>
              <a:cs typeface="Arial"/>
            </a:rPr>
            <a:t>. </a:t>
          </a:r>
          <a:br>
            <a:rPr lang="en-US" b="1" i="0">
              <a:latin typeface="Calibri Light"/>
              <a:ea typeface="Calibri Light"/>
              <a:cs typeface="Arial"/>
            </a:rPr>
          </a:br>
          <a:endParaRPr lang="en-US" b="1" i="0">
            <a:latin typeface="Calibri Light"/>
            <a:ea typeface="Calibri Light"/>
            <a:cs typeface="Arial"/>
          </a:endParaRPr>
        </a:p>
      </dgm:t>
    </dgm:pt>
    <dgm:pt modelId="{79E1F1AD-51CB-48C9-B478-9E198ABEDA63}" type="parTrans" cxnId="{CCB8376E-2265-4484-B6AD-B9BB62263E42}">
      <dgm:prSet/>
      <dgm:spPr/>
      <dgm:t>
        <a:bodyPr/>
        <a:lstStyle/>
        <a:p>
          <a:endParaRPr lang="en-US"/>
        </a:p>
      </dgm:t>
    </dgm:pt>
    <dgm:pt modelId="{47A90BEB-37BE-42E0-BFB6-BF60061FDDE5}" type="sibTrans" cxnId="{CCB8376E-2265-4484-B6AD-B9BB62263E42}">
      <dgm:prSet/>
      <dgm:spPr/>
      <dgm:t>
        <a:bodyPr/>
        <a:lstStyle/>
        <a:p>
          <a:endParaRPr lang="en-US"/>
        </a:p>
      </dgm:t>
    </dgm:pt>
    <dgm:pt modelId="{E96A742E-1E09-4848-B369-DF6B9AABB8A7}">
      <dgm:prSet/>
      <dgm:spPr/>
      <dgm:t>
        <a:bodyPr/>
        <a:lstStyle/>
        <a:p>
          <a:pPr rtl="0"/>
          <a:r>
            <a:rPr lang="en-US" b="1" i="0" err="1">
              <a:latin typeface="Calibri Light"/>
              <a:ea typeface="Calibri Light"/>
              <a:cs typeface="Arial"/>
            </a:rPr>
            <a:t>Prednost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Terraforma</a:t>
          </a:r>
          <a:r>
            <a:rPr lang="en-US" b="1" i="0">
              <a:latin typeface="Calibri Light"/>
              <a:ea typeface="Calibri Light"/>
              <a:cs typeface="Arial"/>
            </a:rPr>
            <a:t> je u tome </a:t>
          </a:r>
          <a:r>
            <a:rPr lang="en-US" b="1" i="0" err="1">
              <a:latin typeface="Calibri Light"/>
              <a:ea typeface="Calibri Light"/>
              <a:cs typeface="Arial"/>
            </a:rPr>
            <a:t>sto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omogucava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ponovljivost</a:t>
          </a:r>
          <a:r>
            <a:rPr lang="en-US" b="1" i="0">
              <a:latin typeface="Calibri Light"/>
              <a:ea typeface="Calibri Light"/>
              <a:cs typeface="Arial"/>
            </a:rPr>
            <a:t> I </a:t>
          </a:r>
          <a:r>
            <a:rPr lang="en-US" b="1" i="0" err="1">
              <a:latin typeface="Calibri Light"/>
              <a:ea typeface="Calibri Light"/>
              <a:cs typeface="Arial"/>
            </a:rPr>
            <a:t>doslijednost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infrastrukture</a:t>
          </a:r>
          <a:r>
            <a:rPr lang="en-US" b="1" i="0">
              <a:latin typeface="Calibri Light"/>
              <a:ea typeface="Calibri Light"/>
              <a:cs typeface="Arial"/>
            </a:rPr>
            <a:t>. </a:t>
          </a:r>
          <a:r>
            <a:rPr lang="en-US" b="1" i="0" err="1">
              <a:latin typeface="Calibri Light"/>
              <a:ea typeface="Calibri Light"/>
              <a:cs typeface="Arial"/>
            </a:rPr>
            <a:t>Mozete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kreirati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infrasturkturu</a:t>
          </a:r>
          <a:r>
            <a:rPr lang="en-US" b="1" i="0">
              <a:latin typeface="Calibri Light"/>
              <a:ea typeface="Calibri Light"/>
              <a:cs typeface="Arial"/>
            </a:rPr>
            <a:t> u </a:t>
          </a:r>
          <a:r>
            <a:rPr lang="en-US" b="1" i="0" err="1">
              <a:latin typeface="Calibri Light"/>
              <a:ea typeface="Calibri Light"/>
              <a:cs typeface="Arial"/>
            </a:rPr>
            <a:t>jednom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okruzenju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recimo</a:t>
          </a:r>
          <a:r>
            <a:rPr lang="en-US" b="1" i="0">
              <a:latin typeface="Calibri Light"/>
              <a:ea typeface="Calibri Light"/>
              <a:cs typeface="Arial"/>
            </a:rPr>
            <a:t> development, I </a:t>
          </a:r>
          <a:r>
            <a:rPr lang="en-US" b="1" i="0" err="1">
              <a:latin typeface="Calibri Light"/>
              <a:ea typeface="Calibri Light"/>
              <a:cs typeface="Arial"/>
            </a:rPr>
            <a:t>onda</a:t>
          </a:r>
          <a:r>
            <a:rPr lang="en-US" b="1" i="0">
              <a:latin typeface="Calibri Light"/>
              <a:ea typeface="Calibri Light"/>
              <a:cs typeface="Arial"/>
            </a:rPr>
            <a:t> je </a:t>
          </a:r>
          <a:r>
            <a:rPr lang="en-US" b="1" i="0" err="1">
              <a:latin typeface="Calibri Light"/>
              <a:ea typeface="Calibri Light"/>
              <a:cs typeface="Arial"/>
            </a:rPr>
            <a:t>lako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reprodukovati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infrastrukturu</a:t>
          </a:r>
          <a:r>
            <a:rPr lang="en-US" b="1" i="0">
              <a:latin typeface="Calibri Light"/>
              <a:ea typeface="Calibri Light"/>
              <a:cs typeface="Arial"/>
            </a:rPr>
            <a:t> u </a:t>
          </a:r>
          <a:r>
            <a:rPr lang="en-US" b="1" i="0" err="1">
              <a:latin typeface="Calibri Light"/>
              <a:ea typeface="Calibri Light"/>
              <a:cs typeface="Arial"/>
            </a:rPr>
            <a:t>drugom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okruzenju</a:t>
          </a:r>
          <a:r>
            <a:rPr lang="en-US" b="1" i="0">
              <a:latin typeface="Calibri Light"/>
              <a:ea typeface="Calibri Light"/>
              <a:cs typeface="Arial"/>
            </a:rPr>
            <a:t> </a:t>
          </a:r>
          <a:r>
            <a:rPr lang="en-US" b="1" i="0" err="1">
              <a:latin typeface="Calibri Light"/>
              <a:ea typeface="Calibri Light"/>
              <a:cs typeface="Arial"/>
            </a:rPr>
            <a:t>kao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sto</a:t>
          </a:r>
          <a:r>
            <a:rPr lang="en-US" b="1" i="0">
              <a:latin typeface="Calibri Light"/>
              <a:ea typeface="Calibri Light"/>
              <a:cs typeface="Arial"/>
            </a:rPr>
            <a:t> je </a:t>
          </a:r>
          <a:r>
            <a:rPr lang="en-US" b="1" i="0" err="1">
              <a:latin typeface="Calibri Light"/>
              <a:ea typeface="Calibri Light"/>
              <a:cs typeface="Arial"/>
            </a:rPr>
            <a:t>produkcija</a:t>
          </a:r>
          <a:r>
            <a:rPr lang="en-US" b="1" i="0">
              <a:latin typeface="Calibri Light"/>
              <a:ea typeface="Calibri Light"/>
              <a:cs typeface="Arial"/>
            </a:rPr>
            <a:t> Terraform </a:t>
          </a:r>
          <a:r>
            <a:rPr lang="en-US" b="1" i="0" err="1">
              <a:latin typeface="Calibri Light"/>
              <a:ea typeface="Calibri Light"/>
              <a:cs typeface="Arial"/>
            </a:rPr>
            <a:t>takodje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omogucava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pracenje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promjena</a:t>
          </a:r>
          <a:r>
            <a:rPr lang="en-US" b="1" i="0">
              <a:latin typeface="Calibri Light"/>
              <a:ea typeface="Calibri Light"/>
              <a:cs typeface="Arial"/>
            </a:rPr>
            <a:t> u </a:t>
          </a:r>
          <a:r>
            <a:rPr lang="en-US" b="1" i="0" err="1">
              <a:latin typeface="Calibri Light"/>
              <a:ea typeface="Calibri Light"/>
              <a:cs typeface="Arial"/>
            </a:rPr>
            <a:t>konfiguraciji</a:t>
          </a:r>
          <a:r>
            <a:rPr lang="en-US" b="1" i="0">
              <a:latin typeface="Calibri Light"/>
              <a:ea typeface="Calibri Light"/>
              <a:cs typeface="Arial"/>
            </a:rPr>
            <a:t> I </a:t>
          </a:r>
          <a:r>
            <a:rPr lang="en-US" b="1" i="0" err="1">
              <a:latin typeface="Calibri Light"/>
              <a:ea typeface="Calibri Light"/>
              <a:cs typeface="Arial"/>
            </a:rPr>
            <a:t>automatiozavnu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primjenu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tih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promjena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na</a:t>
          </a:r>
          <a:r>
            <a:rPr lang="en-US" b="1" i="0">
              <a:latin typeface="Calibri Light"/>
              <a:ea typeface="Calibri Light"/>
              <a:cs typeface="Arial"/>
            </a:rPr>
            <a:t> </a:t>
          </a:r>
          <a:r>
            <a:rPr lang="en-US" b="1" i="0" err="1">
              <a:latin typeface="Calibri Light"/>
              <a:ea typeface="Calibri Light"/>
              <a:cs typeface="Arial"/>
            </a:rPr>
            <a:t>infrastrutkuru</a:t>
          </a:r>
          <a:r>
            <a:rPr lang="en-US" b="1" i="0">
              <a:latin typeface="Calibri Light"/>
              <a:ea typeface="Calibri Light"/>
              <a:cs typeface="Arial"/>
            </a:rPr>
            <a:t>.</a:t>
          </a:r>
        </a:p>
      </dgm:t>
    </dgm:pt>
    <dgm:pt modelId="{694D1F44-98AB-48D2-A885-9B1B8E3D4EF7}" type="parTrans" cxnId="{26B9ECFF-A663-4BD3-A984-41B283ABFEFA}">
      <dgm:prSet/>
      <dgm:spPr/>
      <dgm:t>
        <a:bodyPr/>
        <a:lstStyle/>
        <a:p>
          <a:endParaRPr lang="en-US"/>
        </a:p>
      </dgm:t>
    </dgm:pt>
    <dgm:pt modelId="{0DBE19C8-6F2B-4B18-AC74-0FD818D7312F}" type="sibTrans" cxnId="{26B9ECFF-A663-4BD3-A984-41B283ABFEFA}">
      <dgm:prSet/>
      <dgm:spPr/>
      <dgm:t>
        <a:bodyPr/>
        <a:lstStyle/>
        <a:p>
          <a:endParaRPr lang="en-US"/>
        </a:p>
      </dgm:t>
    </dgm:pt>
    <dgm:pt modelId="{D15905A1-7D02-4864-9D49-19038C69C030}" type="pres">
      <dgm:prSet presAssocID="{DA19684D-E12E-450B-A2AF-4DB40B82FD25}" presName="outerComposite" presStyleCnt="0">
        <dgm:presLayoutVars>
          <dgm:chMax val="5"/>
          <dgm:dir/>
          <dgm:resizeHandles val="exact"/>
        </dgm:presLayoutVars>
      </dgm:prSet>
      <dgm:spPr/>
    </dgm:pt>
    <dgm:pt modelId="{C86ECAE9-CE3C-4A69-98A7-6A333762A820}" type="pres">
      <dgm:prSet presAssocID="{DA19684D-E12E-450B-A2AF-4DB40B82FD25}" presName="dummyMaxCanvas" presStyleCnt="0">
        <dgm:presLayoutVars/>
      </dgm:prSet>
      <dgm:spPr/>
    </dgm:pt>
    <dgm:pt modelId="{8726181D-2261-4004-92D0-B9943664668D}" type="pres">
      <dgm:prSet presAssocID="{DA19684D-E12E-450B-A2AF-4DB40B82FD25}" presName="ThreeNodes_1" presStyleLbl="node1" presStyleIdx="0" presStyleCnt="3">
        <dgm:presLayoutVars>
          <dgm:bulletEnabled val="1"/>
        </dgm:presLayoutVars>
      </dgm:prSet>
      <dgm:spPr/>
    </dgm:pt>
    <dgm:pt modelId="{36E1AC2F-137C-4AB7-BE67-102BB81FC8F0}" type="pres">
      <dgm:prSet presAssocID="{DA19684D-E12E-450B-A2AF-4DB40B82FD25}" presName="ThreeNodes_2" presStyleLbl="node1" presStyleIdx="1" presStyleCnt="3">
        <dgm:presLayoutVars>
          <dgm:bulletEnabled val="1"/>
        </dgm:presLayoutVars>
      </dgm:prSet>
      <dgm:spPr/>
    </dgm:pt>
    <dgm:pt modelId="{0977C436-1A9D-4489-8521-E8E6F046A62F}" type="pres">
      <dgm:prSet presAssocID="{DA19684D-E12E-450B-A2AF-4DB40B82FD25}" presName="ThreeNodes_3" presStyleLbl="node1" presStyleIdx="2" presStyleCnt="3">
        <dgm:presLayoutVars>
          <dgm:bulletEnabled val="1"/>
        </dgm:presLayoutVars>
      </dgm:prSet>
      <dgm:spPr/>
    </dgm:pt>
    <dgm:pt modelId="{8AE2BC07-A257-41E0-A1CD-2DFFB9530A58}" type="pres">
      <dgm:prSet presAssocID="{DA19684D-E12E-450B-A2AF-4DB40B82FD25}" presName="ThreeConn_1-2" presStyleLbl="fgAccFollowNode1" presStyleIdx="0" presStyleCnt="2">
        <dgm:presLayoutVars>
          <dgm:bulletEnabled val="1"/>
        </dgm:presLayoutVars>
      </dgm:prSet>
      <dgm:spPr/>
    </dgm:pt>
    <dgm:pt modelId="{39EDD1B3-6137-42BF-990F-40CF1BB9ED12}" type="pres">
      <dgm:prSet presAssocID="{DA19684D-E12E-450B-A2AF-4DB40B82FD25}" presName="ThreeConn_2-3" presStyleLbl="fgAccFollowNode1" presStyleIdx="1" presStyleCnt="2">
        <dgm:presLayoutVars>
          <dgm:bulletEnabled val="1"/>
        </dgm:presLayoutVars>
      </dgm:prSet>
      <dgm:spPr/>
    </dgm:pt>
    <dgm:pt modelId="{2F5E8260-AB11-4082-BFB7-FE95E52729BC}" type="pres">
      <dgm:prSet presAssocID="{DA19684D-E12E-450B-A2AF-4DB40B82FD25}" presName="ThreeNodes_1_text" presStyleLbl="node1" presStyleIdx="2" presStyleCnt="3">
        <dgm:presLayoutVars>
          <dgm:bulletEnabled val="1"/>
        </dgm:presLayoutVars>
      </dgm:prSet>
      <dgm:spPr/>
    </dgm:pt>
    <dgm:pt modelId="{ED7C4084-A5DF-4B2E-A946-F7F39F0876A6}" type="pres">
      <dgm:prSet presAssocID="{DA19684D-E12E-450B-A2AF-4DB40B82FD25}" presName="ThreeNodes_2_text" presStyleLbl="node1" presStyleIdx="2" presStyleCnt="3">
        <dgm:presLayoutVars>
          <dgm:bulletEnabled val="1"/>
        </dgm:presLayoutVars>
      </dgm:prSet>
      <dgm:spPr/>
    </dgm:pt>
    <dgm:pt modelId="{C02CBF04-51FC-4994-9362-DF6FF02A13BF}" type="pres">
      <dgm:prSet presAssocID="{DA19684D-E12E-450B-A2AF-4DB40B82FD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CA2701A-CD3B-478A-AD86-2BDF1A6408E2}" type="presOf" srcId="{88B54278-0476-4875-BB73-AA80B37652E2}" destId="{ED7C4084-A5DF-4B2E-A946-F7F39F0876A6}" srcOrd="1" destOrd="0" presId="urn:microsoft.com/office/officeart/2005/8/layout/vProcess5"/>
    <dgm:cxn modelId="{81814D47-F93D-47F4-845E-11783D90CB95}" srcId="{DA19684D-E12E-450B-A2AF-4DB40B82FD25}" destId="{877481A1-B703-498E-8142-01846C3A7BE1}" srcOrd="0" destOrd="0" parTransId="{CC28999F-8385-4F75-8996-3DF74D94FC36}" sibTransId="{E3007545-06BC-436F-A4E0-CD631C19EE62}"/>
    <dgm:cxn modelId="{CD5E9D69-9402-420E-99C7-F3FB520E2353}" type="presOf" srcId="{877481A1-B703-498E-8142-01846C3A7BE1}" destId="{2F5E8260-AB11-4082-BFB7-FE95E52729BC}" srcOrd="1" destOrd="0" presId="urn:microsoft.com/office/officeart/2005/8/layout/vProcess5"/>
    <dgm:cxn modelId="{A99D464D-4EF7-4DCE-A094-AD5E51D2B522}" type="presOf" srcId="{47A90BEB-37BE-42E0-BFB6-BF60061FDDE5}" destId="{39EDD1B3-6137-42BF-990F-40CF1BB9ED12}" srcOrd="0" destOrd="0" presId="urn:microsoft.com/office/officeart/2005/8/layout/vProcess5"/>
    <dgm:cxn modelId="{CCB8376E-2265-4484-B6AD-B9BB62263E42}" srcId="{DA19684D-E12E-450B-A2AF-4DB40B82FD25}" destId="{88B54278-0476-4875-BB73-AA80B37652E2}" srcOrd="1" destOrd="0" parTransId="{79E1F1AD-51CB-48C9-B478-9E198ABEDA63}" sibTransId="{47A90BEB-37BE-42E0-BFB6-BF60061FDDE5}"/>
    <dgm:cxn modelId="{DCA51C71-33A2-482E-9657-02FCA8797051}" type="presOf" srcId="{88B54278-0476-4875-BB73-AA80B37652E2}" destId="{36E1AC2F-137C-4AB7-BE67-102BB81FC8F0}" srcOrd="0" destOrd="0" presId="urn:microsoft.com/office/officeart/2005/8/layout/vProcess5"/>
    <dgm:cxn modelId="{6849F672-03AE-4543-BB81-B296C9D5FF37}" type="presOf" srcId="{877481A1-B703-498E-8142-01846C3A7BE1}" destId="{8726181D-2261-4004-92D0-B9943664668D}" srcOrd="0" destOrd="0" presId="urn:microsoft.com/office/officeart/2005/8/layout/vProcess5"/>
    <dgm:cxn modelId="{13897458-C4DD-448F-A20E-C9D4D153B3EC}" type="presOf" srcId="{E96A742E-1E09-4848-B369-DF6B9AABB8A7}" destId="{0977C436-1A9D-4489-8521-E8E6F046A62F}" srcOrd="0" destOrd="0" presId="urn:microsoft.com/office/officeart/2005/8/layout/vProcess5"/>
    <dgm:cxn modelId="{CCABD783-FE97-488E-B1FF-6786BD5B023A}" type="presOf" srcId="{E3007545-06BC-436F-A4E0-CD631C19EE62}" destId="{8AE2BC07-A257-41E0-A1CD-2DFFB9530A58}" srcOrd="0" destOrd="0" presId="urn:microsoft.com/office/officeart/2005/8/layout/vProcess5"/>
    <dgm:cxn modelId="{B8875DD7-4397-4BE5-82D8-BF00946082F5}" type="presOf" srcId="{DA19684D-E12E-450B-A2AF-4DB40B82FD25}" destId="{D15905A1-7D02-4864-9D49-19038C69C030}" srcOrd="0" destOrd="0" presId="urn:microsoft.com/office/officeart/2005/8/layout/vProcess5"/>
    <dgm:cxn modelId="{242035F0-E687-4A10-9C6A-D95D5D1CF33E}" type="presOf" srcId="{E96A742E-1E09-4848-B369-DF6B9AABB8A7}" destId="{C02CBF04-51FC-4994-9362-DF6FF02A13BF}" srcOrd="1" destOrd="0" presId="urn:microsoft.com/office/officeart/2005/8/layout/vProcess5"/>
    <dgm:cxn modelId="{26B9ECFF-A663-4BD3-A984-41B283ABFEFA}" srcId="{DA19684D-E12E-450B-A2AF-4DB40B82FD25}" destId="{E96A742E-1E09-4848-B369-DF6B9AABB8A7}" srcOrd="2" destOrd="0" parTransId="{694D1F44-98AB-48D2-A885-9B1B8E3D4EF7}" sibTransId="{0DBE19C8-6F2B-4B18-AC74-0FD818D7312F}"/>
    <dgm:cxn modelId="{3E2DF110-C42C-4B9B-BE06-1F26B1465552}" type="presParOf" srcId="{D15905A1-7D02-4864-9D49-19038C69C030}" destId="{C86ECAE9-CE3C-4A69-98A7-6A333762A820}" srcOrd="0" destOrd="0" presId="urn:microsoft.com/office/officeart/2005/8/layout/vProcess5"/>
    <dgm:cxn modelId="{7D13125D-AF0B-4614-8E55-B06F31588FD3}" type="presParOf" srcId="{D15905A1-7D02-4864-9D49-19038C69C030}" destId="{8726181D-2261-4004-92D0-B9943664668D}" srcOrd="1" destOrd="0" presId="urn:microsoft.com/office/officeart/2005/8/layout/vProcess5"/>
    <dgm:cxn modelId="{3969D141-8B96-4858-853C-0206337959E9}" type="presParOf" srcId="{D15905A1-7D02-4864-9D49-19038C69C030}" destId="{36E1AC2F-137C-4AB7-BE67-102BB81FC8F0}" srcOrd="2" destOrd="0" presId="urn:microsoft.com/office/officeart/2005/8/layout/vProcess5"/>
    <dgm:cxn modelId="{9422BE84-E556-46F4-B682-C46BF89DBD2D}" type="presParOf" srcId="{D15905A1-7D02-4864-9D49-19038C69C030}" destId="{0977C436-1A9D-4489-8521-E8E6F046A62F}" srcOrd="3" destOrd="0" presId="urn:microsoft.com/office/officeart/2005/8/layout/vProcess5"/>
    <dgm:cxn modelId="{B4B3767E-69BA-4AD3-993A-6D48F7C570D9}" type="presParOf" srcId="{D15905A1-7D02-4864-9D49-19038C69C030}" destId="{8AE2BC07-A257-41E0-A1CD-2DFFB9530A58}" srcOrd="4" destOrd="0" presId="urn:microsoft.com/office/officeart/2005/8/layout/vProcess5"/>
    <dgm:cxn modelId="{61488261-4229-4BC1-B505-3533C89C724E}" type="presParOf" srcId="{D15905A1-7D02-4864-9D49-19038C69C030}" destId="{39EDD1B3-6137-42BF-990F-40CF1BB9ED12}" srcOrd="5" destOrd="0" presId="urn:microsoft.com/office/officeart/2005/8/layout/vProcess5"/>
    <dgm:cxn modelId="{BEAEE0EF-0726-46A3-9246-0BB1CD798289}" type="presParOf" srcId="{D15905A1-7D02-4864-9D49-19038C69C030}" destId="{2F5E8260-AB11-4082-BFB7-FE95E52729BC}" srcOrd="6" destOrd="0" presId="urn:microsoft.com/office/officeart/2005/8/layout/vProcess5"/>
    <dgm:cxn modelId="{2CF78D08-FB1E-44E9-8CFA-C901702FABAF}" type="presParOf" srcId="{D15905A1-7D02-4864-9D49-19038C69C030}" destId="{ED7C4084-A5DF-4B2E-A946-F7F39F0876A6}" srcOrd="7" destOrd="0" presId="urn:microsoft.com/office/officeart/2005/8/layout/vProcess5"/>
    <dgm:cxn modelId="{B0B18DDA-2EAC-40C1-8219-50B8D83A3559}" type="presParOf" srcId="{D15905A1-7D02-4864-9D49-19038C69C030}" destId="{C02CBF04-51FC-4994-9362-DF6FF02A13B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8D22BB-A431-4951-BF6B-784DA3917A0E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FE49A34-AF88-411C-A1CE-444886583939}">
      <dgm:prSet/>
      <dgm:spPr/>
      <dgm:t>
        <a:bodyPr/>
        <a:lstStyle/>
        <a:p>
          <a:r>
            <a:rPr lang="en-US" b="1"/>
            <a:t>Terraform state file je </a:t>
          </a:r>
          <a:r>
            <a:rPr lang="en-US" b="1" err="1"/>
            <a:t>datoteka</a:t>
          </a:r>
          <a:r>
            <a:rPr lang="en-US" b="1"/>
            <a:t> </a:t>
          </a:r>
          <a:r>
            <a:rPr lang="en-US" b="1" err="1"/>
            <a:t>koju</a:t>
          </a:r>
          <a:r>
            <a:rPr lang="en-US" b="1"/>
            <a:t> Terraform </a:t>
          </a:r>
          <a:r>
            <a:rPr lang="en-US" b="1" err="1"/>
            <a:t>koristi</a:t>
          </a:r>
          <a:r>
            <a:rPr lang="en-US" b="1"/>
            <a:t> za </a:t>
          </a:r>
          <a:r>
            <a:rPr lang="en-US" b="1" err="1"/>
            <a:t>praćenje</a:t>
          </a:r>
          <a:r>
            <a:rPr lang="en-US" b="1"/>
            <a:t> </a:t>
          </a:r>
          <a:r>
            <a:rPr lang="en-US" b="1" err="1"/>
            <a:t>stanja</a:t>
          </a:r>
          <a:r>
            <a:rPr lang="en-US" b="1"/>
            <a:t> </a:t>
          </a:r>
          <a:r>
            <a:rPr lang="en-US" b="1" err="1"/>
            <a:t>vaše</a:t>
          </a:r>
          <a:r>
            <a:rPr lang="en-US" b="1"/>
            <a:t> </a:t>
          </a:r>
          <a:r>
            <a:rPr lang="en-US" b="1" err="1"/>
            <a:t>infrastrukture</a:t>
          </a:r>
          <a:r>
            <a:rPr lang="en-US" b="1"/>
            <a:t> </a:t>
          </a:r>
          <a:r>
            <a:rPr lang="en-US" b="1" err="1"/>
            <a:t>koju</a:t>
          </a:r>
          <a:r>
            <a:rPr lang="en-US" b="1"/>
            <a:t> </a:t>
          </a:r>
          <a:r>
            <a:rPr lang="en-US" b="1" err="1"/>
            <a:t>upravlja</a:t>
          </a:r>
          <a:r>
            <a:rPr lang="en-US" b="1"/>
            <a:t> Terraform. Terraform je </a:t>
          </a:r>
          <a:r>
            <a:rPr lang="en-US" b="1" err="1"/>
            <a:t>alat</a:t>
          </a:r>
          <a:r>
            <a:rPr lang="en-US" b="1"/>
            <a:t> za </a:t>
          </a:r>
          <a:r>
            <a:rPr lang="en-US" b="1" err="1"/>
            <a:t>upravljanje</a:t>
          </a:r>
          <a:r>
            <a:rPr lang="en-US" b="1"/>
            <a:t> </a:t>
          </a:r>
          <a:r>
            <a:rPr lang="en-US" b="1" err="1"/>
            <a:t>infrastrukturom</a:t>
          </a:r>
          <a:r>
            <a:rPr lang="en-US" b="1"/>
            <a:t> </a:t>
          </a:r>
          <a:r>
            <a:rPr lang="en-US" b="1" err="1"/>
            <a:t>kao</a:t>
          </a:r>
          <a:r>
            <a:rPr lang="en-US" b="1"/>
            <a:t> </a:t>
          </a:r>
          <a:r>
            <a:rPr lang="en-US" b="1" err="1"/>
            <a:t>kôdom</a:t>
          </a:r>
          <a:r>
            <a:rPr lang="en-US" b="1"/>
            <a:t> (Infrastructure as Code - </a:t>
          </a:r>
          <a:r>
            <a:rPr lang="en-US" b="1" err="1"/>
            <a:t>IaC</a:t>
          </a:r>
          <a:r>
            <a:rPr lang="en-US" b="1"/>
            <a:t>) koji </a:t>
          </a:r>
          <a:r>
            <a:rPr lang="en-US" b="1" err="1"/>
            <a:t>omogućuje</a:t>
          </a:r>
          <a:r>
            <a:rPr lang="en-US" b="1"/>
            <a:t> </a:t>
          </a:r>
          <a:r>
            <a:rPr lang="en-US" b="1" err="1"/>
            <a:t>automatsko</a:t>
          </a:r>
          <a:r>
            <a:rPr lang="en-US" b="1"/>
            <a:t> </a:t>
          </a:r>
          <a:r>
            <a:rPr lang="en-US" b="1" err="1"/>
            <a:t>upravljanje</a:t>
          </a:r>
          <a:r>
            <a:rPr lang="en-US" b="1"/>
            <a:t> </a:t>
          </a:r>
          <a:r>
            <a:rPr lang="en-US" b="1" err="1"/>
            <a:t>i</a:t>
          </a:r>
          <a:r>
            <a:rPr lang="en-US" b="1"/>
            <a:t> </a:t>
          </a:r>
          <a:r>
            <a:rPr lang="en-US" b="1" err="1"/>
            <a:t>održavanje</a:t>
          </a:r>
          <a:r>
            <a:rPr lang="en-US" b="1"/>
            <a:t> </a:t>
          </a:r>
          <a:r>
            <a:rPr lang="en-US" b="1" err="1"/>
            <a:t>infrastrukture</a:t>
          </a:r>
          <a:r>
            <a:rPr lang="en-US" b="1"/>
            <a:t> u </a:t>
          </a:r>
          <a:r>
            <a:rPr lang="en-US" b="1" err="1"/>
            <a:t>oblaku</a:t>
          </a:r>
          <a:r>
            <a:rPr lang="en-US" b="1"/>
            <a:t>.</a:t>
          </a:r>
        </a:p>
      </dgm:t>
    </dgm:pt>
    <dgm:pt modelId="{E235D07B-CC2F-4298-9420-9280FA443723}" type="parTrans" cxnId="{C294B9A8-3B04-4F6E-B24D-327CE2778802}">
      <dgm:prSet/>
      <dgm:spPr/>
      <dgm:t>
        <a:bodyPr/>
        <a:lstStyle/>
        <a:p>
          <a:endParaRPr lang="en-US"/>
        </a:p>
      </dgm:t>
    </dgm:pt>
    <dgm:pt modelId="{C3AAB93C-FF78-45AC-B3A7-7151A6354CB4}" type="sibTrans" cxnId="{C294B9A8-3B04-4F6E-B24D-327CE2778802}">
      <dgm:prSet/>
      <dgm:spPr/>
      <dgm:t>
        <a:bodyPr/>
        <a:lstStyle/>
        <a:p>
          <a:endParaRPr lang="en-US"/>
        </a:p>
      </dgm:t>
    </dgm:pt>
    <dgm:pt modelId="{655DF125-1699-4033-B6E5-2B86D4435F3D}">
      <dgm:prSet/>
      <dgm:spPr/>
      <dgm:t>
        <a:bodyPr/>
        <a:lstStyle/>
        <a:p>
          <a:r>
            <a:rPr lang="en-US" b="1"/>
            <a:t>Terraform </a:t>
          </a:r>
          <a:r>
            <a:rPr lang="en-US" b="1" err="1"/>
            <a:t>koristi</a:t>
          </a:r>
          <a:r>
            <a:rPr lang="en-US" b="1"/>
            <a:t> state file </a:t>
          </a:r>
          <a:r>
            <a:rPr lang="en-US" b="1" err="1"/>
            <a:t>kako</a:t>
          </a:r>
          <a:r>
            <a:rPr lang="en-US" b="1"/>
            <a:t> bi </a:t>
          </a:r>
          <a:r>
            <a:rPr lang="en-US" b="1" err="1"/>
            <a:t>pratio</a:t>
          </a:r>
          <a:r>
            <a:rPr lang="en-US" b="1"/>
            <a:t> </a:t>
          </a:r>
          <a:r>
            <a:rPr lang="en-US" b="1" err="1"/>
            <a:t>trenutno</a:t>
          </a:r>
          <a:r>
            <a:rPr lang="en-US" b="1"/>
            <a:t> </a:t>
          </a:r>
          <a:r>
            <a:rPr lang="en-US" b="1" err="1"/>
            <a:t>stanje</a:t>
          </a:r>
          <a:r>
            <a:rPr lang="en-US" b="1"/>
            <a:t> </a:t>
          </a:r>
          <a:r>
            <a:rPr lang="en-US" b="1" err="1"/>
            <a:t>vaše</a:t>
          </a:r>
          <a:r>
            <a:rPr lang="en-US" b="1"/>
            <a:t> </a:t>
          </a:r>
          <a:r>
            <a:rPr lang="en-US" b="1" err="1"/>
            <a:t>infrastrukture</a:t>
          </a:r>
          <a:r>
            <a:rPr lang="en-US" b="1"/>
            <a:t> </a:t>
          </a:r>
          <a:r>
            <a:rPr lang="en-US" b="1" err="1"/>
            <a:t>i</a:t>
          </a:r>
          <a:r>
            <a:rPr lang="en-US" b="1"/>
            <a:t> </a:t>
          </a:r>
          <a:r>
            <a:rPr lang="en-US" b="1" err="1"/>
            <a:t>razumio</a:t>
          </a:r>
          <a:r>
            <a:rPr lang="en-US" b="1"/>
            <a:t> </a:t>
          </a:r>
          <a:r>
            <a:rPr lang="en-US" b="1" err="1"/>
            <a:t>promene</a:t>
          </a:r>
          <a:r>
            <a:rPr lang="en-US" b="1"/>
            <a:t> </a:t>
          </a:r>
          <a:r>
            <a:rPr lang="en-US" b="1" err="1"/>
            <a:t>koje</a:t>
          </a:r>
          <a:r>
            <a:rPr lang="en-US" b="1"/>
            <a:t> </a:t>
          </a:r>
          <a:r>
            <a:rPr lang="en-US" b="1" err="1"/>
            <a:t>treba</a:t>
          </a:r>
          <a:r>
            <a:rPr lang="en-US" b="1"/>
            <a:t> </a:t>
          </a:r>
          <a:r>
            <a:rPr lang="en-US" b="1" err="1"/>
            <a:t>napraviti</a:t>
          </a:r>
          <a:r>
            <a:rPr lang="en-US" b="1"/>
            <a:t> </a:t>
          </a:r>
          <a:r>
            <a:rPr lang="en-US" b="1" err="1"/>
            <a:t>kako</a:t>
          </a:r>
          <a:r>
            <a:rPr lang="en-US" b="1"/>
            <a:t> bi se </a:t>
          </a:r>
          <a:r>
            <a:rPr lang="en-US" b="1" err="1"/>
            <a:t>infrastruktura</a:t>
          </a:r>
          <a:r>
            <a:rPr lang="en-US" b="1"/>
            <a:t> </a:t>
          </a:r>
          <a:r>
            <a:rPr lang="en-US" b="1" err="1"/>
            <a:t>dovela</a:t>
          </a:r>
          <a:r>
            <a:rPr lang="en-US" b="1"/>
            <a:t> u </a:t>
          </a:r>
          <a:r>
            <a:rPr lang="en-US" b="1" err="1"/>
            <a:t>željeno</a:t>
          </a:r>
          <a:r>
            <a:rPr lang="en-US" b="1"/>
            <a:t> </a:t>
          </a:r>
          <a:r>
            <a:rPr lang="en-US" b="1" err="1"/>
            <a:t>stanje</a:t>
          </a:r>
          <a:r>
            <a:rPr lang="en-US" b="1"/>
            <a:t> </a:t>
          </a:r>
          <a:r>
            <a:rPr lang="en-US" b="1" err="1"/>
            <a:t>definisano</a:t>
          </a:r>
          <a:r>
            <a:rPr lang="en-US" b="1"/>
            <a:t> Terraform </a:t>
          </a:r>
          <a:r>
            <a:rPr lang="en-US" b="1" err="1"/>
            <a:t>konfiguracijom</a:t>
          </a:r>
          <a:r>
            <a:rPr lang="en-US" b="1"/>
            <a:t>. State file </a:t>
          </a:r>
          <a:r>
            <a:rPr lang="en-US" b="1" err="1"/>
            <a:t>sadrži</a:t>
          </a:r>
          <a:r>
            <a:rPr lang="en-US" b="1"/>
            <a:t> </a:t>
          </a:r>
          <a:r>
            <a:rPr lang="en-US" b="1" err="1"/>
            <a:t>informacije</a:t>
          </a:r>
          <a:r>
            <a:rPr lang="en-US" b="1"/>
            <a:t> o </a:t>
          </a:r>
          <a:r>
            <a:rPr lang="en-US" b="1" err="1"/>
            <a:t>svim</a:t>
          </a:r>
          <a:r>
            <a:rPr lang="en-US" b="1"/>
            <a:t> </a:t>
          </a:r>
          <a:r>
            <a:rPr lang="en-US" b="1" err="1"/>
            <a:t>resursima</a:t>
          </a:r>
          <a:r>
            <a:rPr lang="en-US" b="1"/>
            <a:t> </a:t>
          </a:r>
          <a:r>
            <a:rPr lang="en-US" b="1" err="1"/>
            <a:t>koje</a:t>
          </a:r>
          <a:r>
            <a:rPr lang="en-US" b="1"/>
            <a:t> Terraform </a:t>
          </a:r>
          <a:r>
            <a:rPr lang="en-US" b="1" err="1"/>
            <a:t>upravlja</a:t>
          </a:r>
          <a:r>
            <a:rPr lang="en-US" b="1"/>
            <a:t>, </a:t>
          </a:r>
          <a:r>
            <a:rPr lang="en-US" b="1" err="1"/>
            <a:t>kao</a:t>
          </a:r>
          <a:r>
            <a:rPr lang="en-US" b="1"/>
            <a:t> </a:t>
          </a:r>
          <a:r>
            <a:rPr lang="en-US" b="1" err="1"/>
            <a:t>što</a:t>
          </a:r>
          <a:r>
            <a:rPr lang="en-US" b="1"/>
            <a:t> </a:t>
          </a:r>
          <a:r>
            <a:rPr lang="en-US" b="1" err="1"/>
            <a:t>su</a:t>
          </a:r>
          <a:r>
            <a:rPr lang="en-US" b="1"/>
            <a:t> </a:t>
          </a:r>
          <a:r>
            <a:rPr lang="en-US" b="1" err="1"/>
            <a:t>njihove</a:t>
          </a:r>
          <a:r>
            <a:rPr lang="en-US" b="1"/>
            <a:t> </a:t>
          </a:r>
          <a:r>
            <a:rPr lang="en-US" b="1" err="1"/>
            <a:t>trenutne</a:t>
          </a:r>
          <a:r>
            <a:rPr lang="en-US" b="1"/>
            <a:t> </a:t>
          </a:r>
          <a:r>
            <a:rPr lang="en-US" b="1" err="1"/>
            <a:t>vrednosti</a:t>
          </a:r>
          <a:r>
            <a:rPr lang="en-US" b="1"/>
            <a:t>, </a:t>
          </a:r>
          <a:r>
            <a:rPr lang="en-US" b="1" err="1"/>
            <a:t>ažuriranja</a:t>
          </a:r>
          <a:r>
            <a:rPr lang="en-US" b="1"/>
            <a:t>, </a:t>
          </a:r>
          <a:r>
            <a:rPr lang="en-US" b="1" err="1"/>
            <a:t>zavisnosti</a:t>
          </a:r>
          <a:r>
            <a:rPr lang="en-US" b="1"/>
            <a:t> </a:t>
          </a:r>
          <a:r>
            <a:rPr lang="en-US" b="1" err="1"/>
            <a:t>između</a:t>
          </a:r>
          <a:r>
            <a:rPr lang="en-US" b="1"/>
            <a:t> </a:t>
          </a:r>
          <a:r>
            <a:rPr lang="en-US" b="1" err="1"/>
            <a:t>resursa</a:t>
          </a:r>
          <a:r>
            <a:rPr lang="en-US" b="1"/>
            <a:t> </a:t>
          </a:r>
          <a:r>
            <a:rPr lang="en-US" b="1" err="1"/>
            <a:t>i</a:t>
          </a:r>
          <a:r>
            <a:rPr lang="en-US" b="1"/>
            <a:t> </a:t>
          </a:r>
          <a:r>
            <a:rPr lang="en-US" b="1" err="1"/>
            <a:t>druge</a:t>
          </a:r>
          <a:r>
            <a:rPr lang="en-US" b="1"/>
            <a:t> </a:t>
          </a:r>
          <a:r>
            <a:rPr lang="en-US" b="1" err="1"/>
            <a:t>metapodatke</a:t>
          </a:r>
          <a:r>
            <a:rPr lang="en-US" b="1"/>
            <a:t>.</a:t>
          </a:r>
        </a:p>
      </dgm:t>
    </dgm:pt>
    <dgm:pt modelId="{3F8A0B3B-AAEC-47A1-AEE1-41E99C3B2E1E}" type="parTrans" cxnId="{60301BB8-25E1-404D-9152-2BE03BA8A16C}">
      <dgm:prSet/>
      <dgm:spPr/>
      <dgm:t>
        <a:bodyPr/>
        <a:lstStyle/>
        <a:p>
          <a:endParaRPr lang="en-US"/>
        </a:p>
      </dgm:t>
    </dgm:pt>
    <dgm:pt modelId="{990F3448-6FB4-4107-B66C-E1BC2D50194C}" type="sibTrans" cxnId="{60301BB8-25E1-404D-9152-2BE03BA8A16C}">
      <dgm:prSet/>
      <dgm:spPr/>
      <dgm:t>
        <a:bodyPr/>
        <a:lstStyle/>
        <a:p>
          <a:endParaRPr lang="en-US"/>
        </a:p>
      </dgm:t>
    </dgm:pt>
    <dgm:pt modelId="{5E6128B6-3D35-4A97-B2B1-40B91C9BE837}">
      <dgm:prSet/>
      <dgm:spPr/>
      <dgm:t>
        <a:bodyPr/>
        <a:lstStyle/>
        <a:p>
          <a:r>
            <a:rPr lang="en-US" b="1"/>
            <a:t>State file je </a:t>
          </a:r>
          <a:r>
            <a:rPr lang="en-US" b="1" err="1"/>
            <a:t>obično</a:t>
          </a:r>
          <a:r>
            <a:rPr lang="en-US" b="1"/>
            <a:t> u JSON </a:t>
          </a:r>
          <a:r>
            <a:rPr lang="en-US" b="1" err="1"/>
            <a:t>ili</a:t>
          </a:r>
          <a:r>
            <a:rPr lang="en-US" b="1"/>
            <a:t> </a:t>
          </a:r>
          <a:r>
            <a:rPr lang="en-US" b="1" err="1"/>
            <a:t>binarnom</a:t>
          </a:r>
          <a:r>
            <a:rPr lang="en-US" b="1"/>
            <a:t> </a:t>
          </a:r>
          <a:r>
            <a:rPr lang="en-US" b="1" err="1"/>
            <a:t>formatu</a:t>
          </a:r>
          <a:r>
            <a:rPr lang="en-US" b="1"/>
            <a:t> </a:t>
          </a:r>
          <a:r>
            <a:rPr lang="en-US" b="1" err="1"/>
            <a:t>i</a:t>
          </a:r>
          <a:r>
            <a:rPr lang="en-US" b="1"/>
            <a:t> </a:t>
          </a:r>
          <a:r>
            <a:rPr lang="en-US" b="1" err="1"/>
            <a:t>može</a:t>
          </a:r>
          <a:r>
            <a:rPr lang="en-US" b="1"/>
            <a:t> </a:t>
          </a:r>
          <a:r>
            <a:rPr lang="en-US" b="1" err="1"/>
            <a:t>biti</a:t>
          </a:r>
          <a:r>
            <a:rPr lang="en-US" b="1"/>
            <a:t> </a:t>
          </a:r>
          <a:r>
            <a:rPr lang="en-US" b="1" err="1"/>
            <a:t>smešten</a:t>
          </a:r>
          <a:r>
            <a:rPr lang="en-US" b="1"/>
            <a:t> </a:t>
          </a:r>
          <a:r>
            <a:rPr lang="en-US" b="1" err="1"/>
            <a:t>lokalno</a:t>
          </a:r>
          <a:r>
            <a:rPr lang="en-US" b="1"/>
            <a:t> </a:t>
          </a:r>
          <a:r>
            <a:rPr lang="en-US" b="1" err="1"/>
            <a:t>na</a:t>
          </a:r>
          <a:r>
            <a:rPr lang="en-US" b="1"/>
            <a:t> </a:t>
          </a:r>
          <a:r>
            <a:rPr lang="en-US" b="1" err="1"/>
            <a:t>vašem</a:t>
          </a:r>
          <a:r>
            <a:rPr lang="en-US" b="1"/>
            <a:t> </a:t>
          </a:r>
          <a:r>
            <a:rPr lang="en-US" b="1" err="1"/>
            <a:t>računaru</a:t>
          </a:r>
          <a:r>
            <a:rPr lang="en-US" b="1"/>
            <a:t> </a:t>
          </a:r>
          <a:r>
            <a:rPr lang="en-US" b="1" err="1"/>
            <a:t>ili</a:t>
          </a:r>
          <a:r>
            <a:rPr lang="en-US" b="1"/>
            <a:t> </a:t>
          </a:r>
          <a:r>
            <a:rPr lang="en-US" b="1" err="1"/>
            <a:t>na</a:t>
          </a:r>
          <a:r>
            <a:rPr lang="en-US" b="1"/>
            <a:t> </a:t>
          </a:r>
          <a:r>
            <a:rPr lang="en-US" b="1" err="1"/>
            <a:t>udaljenom</a:t>
          </a:r>
          <a:r>
            <a:rPr lang="en-US" b="1"/>
            <a:t> </a:t>
          </a:r>
          <a:r>
            <a:rPr lang="en-US" b="1" err="1"/>
            <a:t>uređaju</a:t>
          </a:r>
          <a:r>
            <a:rPr lang="en-US" b="1"/>
            <a:t>, </a:t>
          </a:r>
          <a:r>
            <a:rPr lang="en-US" b="1" err="1"/>
            <a:t>kao</a:t>
          </a:r>
          <a:r>
            <a:rPr lang="en-US" b="1"/>
            <a:t> </a:t>
          </a:r>
          <a:r>
            <a:rPr lang="en-US" b="1" err="1"/>
            <a:t>što</a:t>
          </a:r>
          <a:r>
            <a:rPr lang="en-US" b="1"/>
            <a:t> je </a:t>
          </a:r>
          <a:r>
            <a:rPr lang="en-US" b="1" err="1"/>
            <a:t>sistem</a:t>
          </a:r>
          <a:r>
            <a:rPr lang="en-US" b="1"/>
            <a:t> za </a:t>
          </a:r>
          <a:r>
            <a:rPr lang="en-US" b="1" err="1"/>
            <a:t>skladištenje</a:t>
          </a:r>
          <a:r>
            <a:rPr lang="en-US" b="1"/>
            <a:t> u </a:t>
          </a:r>
          <a:r>
            <a:rPr lang="en-US" b="1" err="1"/>
            <a:t>oblaku</a:t>
          </a:r>
          <a:r>
            <a:rPr lang="en-US" b="1"/>
            <a:t> (</a:t>
          </a:r>
          <a:r>
            <a:rPr lang="en-US" b="1" err="1"/>
            <a:t>npr</a:t>
          </a:r>
          <a:r>
            <a:rPr lang="en-US" b="1"/>
            <a:t>. Amazon S3). Terraform </a:t>
          </a:r>
          <a:r>
            <a:rPr lang="en-US" b="1" err="1"/>
            <a:t>preporučuje</a:t>
          </a:r>
          <a:r>
            <a:rPr lang="en-US" b="1"/>
            <a:t> </a:t>
          </a:r>
          <a:r>
            <a:rPr lang="en-US" b="1" err="1"/>
            <a:t>upotrebu</a:t>
          </a:r>
          <a:r>
            <a:rPr lang="en-US" b="1"/>
            <a:t> </a:t>
          </a:r>
          <a:r>
            <a:rPr lang="en-US" b="1" err="1"/>
            <a:t>udaljenog</a:t>
          </a:r>
          <a:r>
            <a:rPr lang="en-US" b="1"/>
            <a:t> </a:t>
          </a:r>
          <a:r>
            <a:rPr lang="en-US" b="1" err="1"/>
            <a:t>skladišta</a:t>
          </a:r>
          <a:r>
            <a:rPr lang="en-US" b="1"/>
            <a:t> </a:t>
          </a:r>
          <a:r>
            <a:rPr lang="en-US" b="1" err="1"/>
            <a:t>kako</a:t>
          </a:r>
          <a:r>
            <a:rPr lang="en-US" b="1"/>
            <a:t> bi se </a:t>
          </a:r>
          <a:r>
            <a:rPr lang="en-US" b="1" err="1"/>
            <a:t>izbegle</a:t>
          </a:r>
          <a:r>
            <a:rPr lang="en-US" b="1"/>
            <a:t> </a:t>
          </a:r>
          <a:r>
            <a:rPr lang="en-US" b="1" err="1"/>
            <a:t>probleme</a:t>
          </a:r>
          <a:r>
            <a:rPr lang="en-US" b="1"/>
            <a:t> </a:t>
          </a:r>
          <a:r>
            <a:rPr lang="en-US" b="1" err="1"/>
            <a:t>sa</a:t>
          </a:r>
          <a:r>
            <a:rPr lang="en-US" b="1"/>
            <a:t> </a:t>
          </a:r>
          <a:r>
            <a:rPr lang="en-US" b="1" err="1"/>
            <a:t>gubitkom</a:t>
          </a:r>
          <a:r>
            <a:rPr lang="en-US" b="1"/>
            <a:t> </a:t>
          </a:r>
          <a:r>
            <a:rPr lang="en-US" b="1" err="1"/>
            <a:t>ili</a:t>
          </a:r>
          <a:r>
            <a:rPr lang="en-US" b="1"/>
            <a:t> </a:t>
          </a:r>
          <a:r>
            <a:rPr lang="en-US" b="1" err="1"/>
            <a:t>oštećenjem</a:t>
          </a:r>
          <a:r>
            <a:rPr lang="en-US" b="1"/>
            <a:t> </a:t>
          </a:r>
          <a:r>
            <a:rPr lang="en-US" b="1" err="1"/>
            <a:t>lokalnog</a:t>
          </a:r>
          <a:r>
            <a:rPr lang="en-US" b="1"/>
            <a:t> state file-a.</a:t>
          </a:r>
        </a:p>
      </dgm:t>
    </dgm:pt>
    <dgm:pt modelId="{1F9EA8F2-224F-4DE1-BCC3-ADE036EF5F2D}" type="parTrans" cxnId="{0719D1D2-6C28-4D0F-9B06-24AA7690EB6F}">
      <dgm:prSet/>
      <dgm:spPr/>
      <dgm:t>
        <a:bodyPr/>
        <a:lstStyle/>
        <a:p>
          <a:endParaRPr lang="en-US"/>
        </a:p>
      </dgm:t>
    </dgm:pt>
    <dgm:pt modelId="{95C6BAE1-DEE2-49B3-B32A-5530790C22A7}" type="sibTrans" cxnId="{0719D1D2-6C28-4D0F-9B06-24AA7690EB6F}">
      <dgm:prSet/>
      <dgm:spPr/>
      <dgm:t>
        <a:bodyPr/>
        <a:lstStyle/>
        <a:p>
          <a:endParaRPr lang="en-US"/>
        </a:p>
      </dgm:t>
    </dgm:pt>
    <dgm:pt modelId="{F5C99AEA-2751-4ACD-909D-ACE926EC744F}">
      <dgm:prSet/>
      <dgm:spPr/>
      <dgm:t>
        <a:bodyPr/>
        <a:lstStyle/>
        <a:p>
          <a:r>
            <a:rPr lang="en-US" b="1"/>
            <a:t>Kada </a:t>
          </a:r>
          <a:r>
            <a:rPr lang="en-US" b="1" err="1"/>
            <a:t>pokrenete</a:t>
          </a:r>
          <a:r>
            <a:rPr lang="en-US" b="1"/>
            <a:t> Terraform </a:t>
          </a:r>
          <a:r>
            <a:rPr lang="en-US" b="1" err="1"/>
            <a:t>komande</a:t>
          </a:r>
          <a:r>
            <a:rPr lang="en-US" b="1"/>
            <a:t>, on </a:t>
          </a:r>
          <a:r>
            <a:rPr lang="en-US" b="1" err="1"/>
            <a:t>proverava</a:t>
          </a:r>
          <a:r>
            <a:rPr lang="en-US" b="1"/>
            <a:t> state file </a:t>
          </a:r>
          <a:r>
            <a:rPr lang="en-US" b="1" err="1"/>
            <a:t>kako</a:t>
          </a:r>
          <a:r>
            <a:rPr lang="en-US" b="1"/>
            <a:t> bi </a:t>
          </a:r>
          <a:r>
            <a:rPr lang="en-US" b="1" err="1"/>
            <a:t>razumeo</a:t>
          </a:r>
          <a:r>
            <a:rPr lang="en-US" b="1"/>
            <a:t> </a:t>
          </a:r>
          <a:r>
            <a:rPr lang="en-US" b="1" err="1"/>
            <a:t>trenutno</a:t>
          </a:r>
          <a:r>
            <a:rPr lang="en-US" b="1"/>
            <a:t> </a:t>
          </a:r>
          <a:r>
            <a:rPr lang="en-US" b="1" err="1"/>
            <a:t>stanje</a:t>
          </a:r>
          <a:r>
            <a:rPr lang="en-US" b="1"/>
            <a:t> </a:t>
          </a:r>
          <a:r>
            <a:rPr lang="en-US" b="1" err="1"/>
            <a:t>infrastrukture</a:t>
          </a:r>
          <a:r>
            <a:rPr lang="en-US" b="1"/>
            <a:t> </a:t>
          </a:r>
          <a:r>
            <a:rPr lang="en-US" b="1" err="1"/>
            <a:t>i</a:t>
          </a:r>
          <a:r>
            <a:rPr lang="en-US" b="1"/>
            <a:t> </a:t>
          </a:r>
          <a:r>
            <a:rPr lang="en-US" b="1" err="1"/>
            <a:t>primenio</a:t>
          </a:r>
          <a:r>
            <a:rPr lang="en-US" b="1"/>
            <a:t> </a:t>
          </a:r>
          <a:r>
            <a:rPr lang="en-US" b="1" err="1"/>
            <a:t>promene</a:t>
          </a:r>
          <a:r>
            <a:rPr lang="en-US" b="1"/>
            <a:t> </a:t>
          </a:r>
          <a:r>
            <a:rPr lang="en-US" b="1" err="1"/>
            <a:t>na</a:t>
          </a:r>
          <a:r>
            <a:rPr lang="en-US" b="1"/>
            <a:t> </a:t>
          </a:r>
          <a:r>
            <a:rPr lang="en-US" b="1" err="1"/>
            <a:t>osnovu</a:t>
          </a:r>
          <a:r>
            <a:rPr lang="en-US" b="1"/>
            <a:t> </a:t>
          </a:r>
          <a:r>
            <a:rPr lang="en-US" b="1" err="1"/>
            <a:t>definicija</a:t>
          </a:r>
          <a:r>
            <a:rPr lang="en-US" b="1"/>
            <a:t> u Terraform </a:t>
          </a:r>
          <a:r>
            <a:rPr lang="en-US" b="1" err="1"/>
            <a:t>konfiguraciji</a:t>
          </a:r>
          <a:r>
            <a:rPr lang="en-US" b="1"/>
            <a:t>. Terraform </a:t>
          </a:r>
          <a:r>
            <a:rPr lang="en-US" b="1" err="1"/>
            <a:t>automatski</a:t>
          </a:r>
          <a:r>
            <a:rPr lang="en-US" b="1"/>
            <a:t> </a:t>
          </a:r>
          <a:r>
            <a:rPr lang="en-US" b="1" err="1"/>
            <a:t>ažurira</a:t>
          </a:r>
          <a:r>
            <a:rPr lang="en-US" b="1"/>
            <a:t> state file </a:t>
          </a:r>
          <a:r>
            <a:rPr lang="en-US" b="1" err="1"/>
            <a:t>kako</a:t>
          </a:r>
          <a:r>
            <a:rPr lang="en-US" b="1"/>
            <a:t> bi </a:t>
          </a:r>
          <a:r>
            <a:rPr lang="en-US" b="1" err="1"/>
            <a:t>odražavao</a:t>
          </a:r>
          <a:r>
            <a:rPr lang="en-US" b="1"/>
            <a:t> </a:t>
          </a:r>
          <a:r>
            <a:rPr lang="en-US" b="1" err="1"/>
            <a:t>nove</a:t>
          </a:r>
          <a:r>
            <a:rPr lang="en-US" b="1"/>
            <a:t> </a:t>
          </a:r>
          <a:r>
            <a:rPr lang="en-US" b="1" err="1"/>
            <a:t>promene</a:t>
          </a:r>
          <a:r>
            <a:rPr lang="en-US" b="1"/>
            <a:t> u </a:t>
          </a:r>
          <a:r>
            <a:rPr lang="en-US" b="1" err="1"/>
            <a:t>infrastrukturi</a:t>
          </a:r>
          <a:r>
            <a:rPr lang="en-US" b="1"/>
            <a:t>.</a:t>
          </a:r>
        </a:p>
      </dgm:t>
    </dgm:pt>
    <dgm:pt modelId="{FA5D1C4C-09A5-4028-A560-A76518BD9F11}" type="parTrans" cxnId="{B38B8A40-9D25-4F5E-8ABC-9D73CD7C66A8}">
      <dgm:prSet/>
      <dgm:spPr/>
      <dgm:t>
        <a:bodyPr/>
        <a:lstStyle/>
        <a:p>
          <a:endParaRPr lang="en-US"/>
        </a:p>
      </dgm:t>
    </dgm:pt>
    <dgm:pt modelId="{81ED2BC3-AC9F-4B8E-B7B5-2A353CD9C8F1}" type="sibTrans" cxnId="{B38B8A40-9D25-4F5E-8ABC-9D73CD7C66A8}">
      <dgm:prSet/>
      <dgm:spPr/>
      <dgm:t>
        <a:bodyPr/>
        <a:lstStyle/>
        <a:p>
          <a:endParaRPr lang="en-US"/>
        </a:p>
      </dgm:t>
    </dgm:pt>
    <dgm:pt modelId="{C01226B6-71E8-4A1E-92F8-8642F162DAB8}">
      <dgm:prSet/>
      <dgm:spPr/>
      <dgm:t>
        <a:bodyPr/>
        <a:lstStyle/>
        <a:p>
          <a:r>
            <a:rPr lang="en-US" b="1"/>
            <a:t>Terraform state file je </a:t>
          </a:r>
          <a:r>
            <a:rPr lang="en-US" b="1" err="1"/>
            <a:t>važan</a:t>
          </a:r>
          <a:r>
            <a:rPr lang="en-US" b="1"/>
            <a:t> deo Terraform </a:t>
          </a:r>
          <a:r>
            <a:rPr lang="en-US" b="1" err="1"/>
            <a:t>ekosistema</a:t>
          </a:r>
          <a:r>
            <a:rPr lang="en-US" b="1"/>
            <a:t> </a:t>
          </a:r>
          <a:r>
            <a:rPr lang="en-US" b="1" err="1"/>
            <a:t>jer</a:t>
          </a:r>
          <a:r>
            <a:rPr lang="en-US" b="1"/>
            <a:t> </a:t>
          </a:r>
          <a:r>
            <a:rPr lang="en-US" b="1" err="1"/>
            <a:t>omogućuje</a:t>
          </a:r>
          <a:r>
            <a:rPr lang="en-US" b="1"/>
            <a:t> </a:t>
          </a:r>
          <a:r>
            <a:rPr lang="en-US" b="1" err="1"/>
            <a:t>Terraformu</a:t>
          </a:r>
          <a:r>
            <a:rPr lang="en-US" b="1"/>
            <a:t> da </a:t>
          </a:r>
          <a:r>
            <a:rPr lang="en-US" b="1" err="1"/>
            <a:t>precizno</a:t>
          </a:r>
          <a:r>
            <a:rPr lang="en-US" b="1"/>
            <a:t> </a:t>
          </a:r>
          <a:r>
            <a:rPr lang="en-US" b="1" err="1"/>
            <a:t>prati</a:t>
          </a:r>
          <a:r>
            <a:rPr lang="en-US" b="1"/>
            <a:t> </a:t>
          </a:r>
          <a:r>
            <a:rPr lang="en-US" b="1" err="1"/>
            <a:t>i</a:t>
          </a:r>
          <a:r>
            <a:rPr lang="en-US" b="1"/>
            <a:t> </a:t>
          </a:r>
          <a:r>
            <a:rPr lang="en-US" b="1" err="1"/>
            <a:t>upravlja</a:t>
          </a:r>
          <a:r>
            <a:rPr lang="en-US" b="1"/>
            <a:t> </a:t>
          </a:r>
          <a:r>
            <a:rPr lang="en-US" b="1" err="1"/>
            <a:t>vašom</a:t>
          </a:r>
          <a:r>
            <a:rPr lang="en-US" b="1"/>
            <a:t> </a:t>
          </a:r>
          <a:r>
            <a:rPr lang="en-US" b="1" err="1"/>
            <a:t>infrastrukturom</a:t>
          </a:r>
          <a:r>
            <a:rPr lang="en-US" b="1"/>
            <a:t>. </a:t>
          </a:r>
          <a:r>
            <a:rPr lang="en-US" b="1" err="1"/>
            <a:t>Važno</a:t>
          </a:r>
          <a:r>
            <a:rPr lang="en-US" b="1"/>
            <a:t> je </a:t>
          </a:r>
          <a:r>
            <a:rPr lang="en-US" b="1" err="1"/>
            <a:t>voditi</a:t>
          </a:r>
          <a:r>
            <a:rPr lang="en-US" b="1"/>
            <a:t> </a:t>
          </a:r>
          <a:r>
            <a:rPr lang="en-US" b="1" err="1"/>
            <a:t>računa</a:t>
          </a:r>
          <a:r>
            <a:rPr lang="en-US" b="1"/>
            <a:t> o </a:t>
          </a:r>
          <a:r>
            <a:rPr lang="en-US" b="1" err="1"/>
            <a:t>sigurnosti</a:t>
          </a:r>
          <a:r>
            <a:rPr lang="en-US" b="1"/>
            <a:t> </a:t>
          </a:r>
          <a:r>
            <a:rPr lang="en-US" b="1" err="1"/>
            <a:t>i</a:t>
          </a:r>
          <a:r>
            <a:rPr lang="en-US" b="1"/>
            <a:t> </a:t>
          </a:r>
          <a:r>
            <a:rPr lang="en-US" b="1" err="1"/>
            <a:t>zaštiti</a:t>
          </a:r>
          <a:r>
            <a:rPr lang="en-US" b="1"/>
            <a:t> state file-a, </a:t>
          </a:r>
          <a:r>
            <a:rPr lang="en-US" b="1" err="1"/>
            <a:t>jer</a:t>
          </a:r>
          <a:r>
            <a:rPr lang="en-US" b="1"/>
            <a:t> </a:t>
          </a:r>
          <a:r>
            <a:rPr lang="en-US" b="1" err="1"/>
            <a:t>sadrži</a:t>
          </a:r>
          <a:r>
            <a:rPr lang="en-US" b="1"/>
            <a:t> </a:t>
          </a:r>
          <a:r>
            <a:rPr lang="en-US" b="1" err="1"/>
            <a:t>osetljive</a:t>
          </a:r>
          <a:r>
            <a:rPr lang="en-US" b="1"/>
            <a:t> </a:t>
          </a:r>
          <a:r>
            <a:rPr lang="en-US" b="1" err="1"/>
            <a:t>informacije</a:t>
          </a:r>
          <a:r>
            <a:rPr lang="en-US" b="1"/>
            <a:t> o </a:t>
          </a:r>
          <a:r>
            <a:rPr lang="en-US" b="1" err="1"/>
            <a:t>infrastrukturi</a:t>
          </a:r>
          <a:r>
            <a:rPr lang="en-US" b="1"/>
            <a:t> </a:t>
          </a:r>
          <a:r>
            <a:rPr lang="en-US" b="1" err="1"/>
            <a:t>i</a:t>
          </a:r>
          <a:r>
            <a:rPr lang="en-US" b="1"/>
            <a:t> </a:t>
          </a:r>
          <a:r>
            <a:rPr lang="en-US" b="1" err="1"/>
            <a:t>resursima</a:t>
          </a:r>
          <a:r>
            <a:rPr lang="en-US" b="1"/>
            <a:t> </a:t>
          </a:r>
          <a:r>
            <a:rPr lang="en-US" b="1" err="1"/>
            <a:t>koje</a:t>
          </a:r>
          <a:r>
            <a:rPr lang="en-US" b="1"/>
            <a:t> Terraform </a:t>
          </a:r>
          <a:r>
            <a:rPr lang="en-US" b="1" err="1"/>
            <a:t>upravlja</a:t>
          </a:r>
          <a:r>
            <a:rPr lang="en-US" b="1"/>
            <a:t>.</a:t>
          </a:r>
        </a:p>
      </dgm:t>
    </dgm:pt>
    <dgm:pt modelId="{E7D25DDE-2CE1-433E-B9C0-CC22E9D4C191}" type="parTrans" cxnId="{E022C27A-A172-473D-9E54-021026CA21FB}">
      <dgm:prSet/>
      <dgm:spPr/>
      <dgm:t>
        <a:bodyPr/>
        <a:lstStyle/>
        <a:p>
          <a:endParaRPr lang="en-US"/>
        </a:p>
      </dgm:t>
    </dgm:pt>
    <dgm:pt modelId="{B7B003C9-036B-4867-9E76-5BCFB71099C4}" type="sibTrans" cxnId="{E022C27A-A172-473D-9E54-021026CA21FB}">
      <dgm:prSet/>
      <dgm:spPr/>
      <dgm:t>
        <a:bodyPr/>
        <a:lstStyle/>
        <a:p>
          <a:endParaRPr lang="en-US"/>
        </a:p>
      </dgm:t>
    </dgm:pt>
    <dgm:pt modelId="{0D8C661A-14D9-4C96-AE8D-7EB5A3C7AA84}" type="pres">
      <dgm:prSet presAssocID="{0F8D22BB-A431-4951-BF6B-784DA3917A0E}" presName="linear" presStyleCnt="0">
        <dgm:presLayoutVars>
          <dgm:animLvl val="lvl"/>
          <dgm:resizeHandles val="exact"/>
        </dgm:presLayoutVars>
      </dgm:prSet>
      <dgm:spPr/>
    </dgm:pt>
    <dgm:pt modelId="{AE568FDE-978A-4BEE-BC41-BA832AB2BD37}" type="pres">
      <dgm:prSet presAssocID="{FFE49A34-AF88-411C-A1CE-44488658393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5B64E51-48AF-4D23-9E65-9F5B140B1EC9}" type="pres">
      <dgm:prSet presAssocID="{C3AAB93C-FF78-45AC-B3A7-7151A6354CB4}" presName="spacer" presStyleCnt="0"/>
      <dgm:spPr/>
    </dgm:pt>
    <dgm:pt modelId="{FE021187-D4D7-4D52-8209-CD9284780C74}" type="pres">
      <dgm:prSet presAssocID="{655DF125-1699-4033-B6E5-2B86D4435F3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8A01BDB-6471-4598-A5B2-9F048BDB6A59}" type="pres">
      <dgm:prSet presAssocID="{990F3448-6FB4-4107-B66C-E1BC2D50194C}" presName="spacer" presStyleCnt="0"/>
      <dgm:spPr/>
    </dgm:pt>
    <dgm:pt modelId="{7763AB8D-5969-411B-9E43-7137942560D4}" type="pres">
      <dgm:prSet presAssocID="{5E6128B6-3D35-4A97-B2B1-40B91C9BE83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238E81-833F-41A7-B12D-56DED6657605}" type="pres">
      <dgm:prSet presAssocID="{95C6BAE1-DEE2-49B3-B32A-5530790C22A7}" presName="spacer" presStyleCnt="0"/>
      <dgm:spPr/>
    </dgm:pt>
    <dgm:pt modelId="{5B51745F-D1A0-4F6F-ACF6-A769F93BA467}" type="pres">
      <dgm:prSet presAssocID="{F5C99AEA-2751-4ACD-909D-ACE926EC744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2DA0458-9276-4509-A01E-327F77B064DF}" type="pres">
      <dgm:prSet presAssocID="{81ED2BC3-AC9F-4B8E-B7B5-2A353CD9C8F1}" presName="spacer" presStyleCnt="0"/>
      <dgm:spPr/>
    </dgm:pt>
    <dgm:pt modelId="{B4CD3D9F-D2A6-4669-BB4B-275004147411}" type="pres">
      <dgm:prSet presAssocID="{C01226B6-71E8-4A1E-92F8-8642F162DAB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A09BC24-1803-4A58-8603-6C318E60257A}" type="presOf" srcId="{F5C99AEA-2751-4ACD-909D-ACE926EC744F}" destId="{5B51745F-D1A0-4F6F-ACF6-A769F93BA467}" srcOrd="0" destOrd="0" presId="urn:microsoft.com/office/officeart/2005/8/layout/vList2"/>
    <dgm:cxn modelId="{B38B8A40-9D25-4F5E-8ABC-9D73CD7C66A8}" srcId="{0F8D22BB-A431-4951-BF6B-784DA3917A0E}" destId="{F5C99AEA-2751-4ACD-909D-ACE926EC744F}" srcOrd="3" destOrd="0" parTransId="{FA5D1C4C-09A5-4028-A560-A76518BD9F11}" sibTransId="{81ED2BC3-AC9F-4B8E-B7B5-2A353CD9C8F1}"/>
    <dgm:cxn modelId="{2327E172-BFF5-4ADD-9A2F-596EEA553B8D}" type="presOf" srcId="{FFE49A34-AF88-411C-A1CE-444886583939}" destId="{AE568FDE-978A-4BEE-BC41-BA832AB2BD37}" srcOrd="0" destOrd="0" presId="urn:microsoft.com/office/officeart/2005/8/layout/vList2"/>
    <dgm:cxn modelId="{43583B54-F712-48F1-B31F-449BD713CABE}" type="presOf" srcId="{0F8D22BB-A431-4951-BF6B-784DA3917A0E}" destId="{0D8C661A-14D9-4C96-AE8D-7EB5A3C7AA84}" srcOrd="0" destOrd="0" presId="urn:microsoft.com/office/officeart/2005/8/layout/vList2"/>
    <dgm:cxn modelId="{E022C27A-A172-473D-9E54-021026CA21FB}" srcId="{0F8D22BB-A431-4951-BF6B-784DA3917A0E}" destId="{C01226B6-71E8-4A1E-92F8-8642F162DAB8}" srcOrd="4" destOrd="0" parTransId="{E7D25DDE-2CE1-433E-B9C0-CC22E9D4C191}" sibTransId="{B7B003C9-036B-4867-9E76-5BCFB71099C4}"/>
    <dgm:cxn modelId="{C294B9A8-3B04-4F6E-B24D-327CE2778802}" srcId="{0F8D22BB-A431-4951-BF6B-784DA3917A0E}" destId="{FFE49A34-AF88-411C-A1CE-444886583939}" srcOrd="0" destOrd="0" parTransId="{E235D07B-CC2F-4298-9420-9280FA443723}" sibTransId="{C3AAB93C-FF78-45AC-B3A7-7151A6354CB4}"/>
    <dgm:cxn modelId="{B2B996AA-98F2-401F-B2EF-8E7A82C7E563}" type="presOf" srcId="{655DF125-1699-4033-B6E5-2B86D4435F3D}" destId="{FE021187-D4D7-4D52-8209-CD9284780C74}" srcOrd="0" destOrd="0" presId="urn:microsoft.com/office/officeart/2005/8/layout/vList2"/>
    <dgm:cxn modelId="{60301BB8-25E1-404D-9152-2BE03BA8A16C}" srcId="{0F8D22BB-A431-4951-BF6B-784DA3917A0E}" destId="{655DF125-1699-4033-B6E5-2B86D4435F3D}" srcOrd="1" destOrd="0" parTransId="{3F8A0B3B-AAEC-47A1-AEE1-41E99C3B2E1E}" sibTransId="{990F3448-6FB4-4107-B66C-E1BC2D50194C}"/>
    <dgm:cxn modelId="{93163DB9-AA5A-415E-B53E-4DE53F1FF83F}" type="presOf" srcId="{C01226B6-71E8-4A1E-92F8-8642F162DAB8}" destId="{B4CD3D9F-D2A6-4669-BB4B-275004147411}" srcOrd="0" destOrd="0" presId="urn:microsoft.com/office/officeart/2005/8/layout/vList2"/>
    <dgm:cxn modelId="{789623D0-D004-4D91-A263-D5FE91D97A6E}" type="presOf" srcId="{5E6128B6-3D35-4A97-B2B1-40B91C9BE837}" destId="{7763AB8D-5969-411B-9E43-7137942560D4}" srcOrd="0" destOrd="0" presId="urn:microsoft.com/office/officeart/2005/8/layout/vList2"/>
    <dgm:cxn modelId="{0719D1D2-6C28-4D0F-9B06-24AA7690EB6F}" srcId="{0F8D22BB-A431-4951-BF6B-784DA3917A0E}" destId="{5E6128B6-3D35-4A97-B2B1-40B91C9BE837}" srcOrd="2" destOrd="0" parTransId="{1F9EA8F2-224F-4DE1-BCC3-ADE036EF5F2D}" sibTransId="{95C6BAE1-DEE2-49B3-B32A-5530790C22A7}"/>
    <dgm:cxn modelId="{8BCCAAA9-34F5-4E3A-8C24-6AFB40F0B2D8}" type="presParOf" srcId="{0D8C661A-14D9-4C96-AE8D-7EB5A3C7AA84}" destId="{AE568FDE-978A-4BEE-BC41-BA832AB2BD37}" srcOrd="0" destOrd="0" presId="urn:microsoft.com/office/officeart/2005/8/layout/vList2"/>
    <dgm:cxn modelId="{7233E60F-0A96-488E-A5E0-0B32183EA1B0}" type="presParOf" srcId="{0D8C661A-14D9-4C96-AE8D-7EB5A3C7AA84}" destId="{F5B64E51-48AF-4D23-9E65-9F5B140B1EC9}" srcOrd="1" destOrd="0" presId="urn:microsoft.com/office/officeart/2005/8/layout/vList2"/>
    <dgm:cxn modelId="{68515761-CE2A-4A7E-AC55-B20BEDF06E86}" type="presParOf" srcId="{0D8C661A-14D9-4C96-AE8D-7EB5A3C7AA84}" destId="{FE021187-D4D7-4D52-8209-CD9284780C74}" srcOrd="2" destOrd="0" presId="urn:microsoft.com/office/officeart/2005/8/layout/vList2"/>
    <dgm:cxn modelId="{41C9E3AE-93EA-4D75-8454-E0DE51A4BEF1}" type="presParOf" srcId="{0D8C661A-14D9-4C96-AE8D-7EB5A3C7AA84}" destId="{18A01BDB-6471-4598-A5B2-9F048BDB6A59}" srcOrd="3" destOrd="0" presId="urn:microsoft.com/office/officeart/2005/8/layout/vList2"/>
    <dgm:cxn modelId="{8B867BBD-1D7E-445C-B1E1-9E27570CA2D6}" type="presParOf" srcId="{0D8C661A-14D9-4C96-AE8D-7EB5A3C7AA84}" destId="{7763AB8D-5969-411B-9E43-7137942560D4}" srcOrd="4" destOrd="0" presId="urn:microsoft.com/office/officeart/2005/8/layout/vList2"/>
    <dgm:cxn modelId="{EF9A71D4-93CF-4EDD-9661-AFCE6E33AB9D}" type="presParOf" srcId="{0D8C661A-14D9-4C96-AE8D-7EB5A3C7AA84}" destId="{71238E81-833F-41A7-B12D-56DED6657605}" srcOrd="5" destOrd="0" presId="urn:microsoft.com/office/officeart/2005/8/layout/vList2"/>
    <dgm:cxn modelId="{14255AB2-B2E8-4A7F-9383-6DA21077CD73}" type="presParOf" srcId="{0D8C661A-14D9-4C96-AE8D-7EB5A3C7AA84}" destId="{5B51745F-D1A0-4F6F-ACF6-A769F93BA467}" srcOrd="6" destOrd="0" presId="urn:microsoft.com/office/officeart/2005/8/layout/vList2"/>
    <dgm:cxn modelId="{3E2E0283-3960-4606-B3C3-792EC017442A}" type="presParOf" srcId="{0D8C661A-14D9-4C96-AE8D-7EB5A3C7AA84}" destId="{D2DA0458-9276-4509-A01E-327F77B064DF}" srcOrd="7" destOrd="0" presId="urn:microsoft.com/office/officeart/2005/8/layout/vList2"/>
    <dgm:cxn modelId="{911C6E8F-4C27-4511-A591-64D6FB854E59}" type="presParOf" srcId="{0D8C661A-14D9-4C96-AE8D-7EB5A3C7AA84}" destId="{B4CD3D9F-D2A6-4669-BB4B-27500414741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A61F1A-0431-4BB9-B987-4C303481CBA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A3D740-0DE0-49BB-931E-F6629FBE744E}">
      <dgm:prSet/>
      <dgm:spPr/>
      <dgm:t>
        <a:bodyPr/>
        <a:lstStyle/>
        <a:p>
          <a:pPr algn="l" rtl="0"/>
          <a:r>
            <a:rPr lang="en-US" b="1" i="0" u="sng" dirty="0"/>
            <a:t>count:</a:t>
          </a:r>
          <a:r>
            <a:rPr lang="en-US" b="0" i="0" u="none" dirty="0"/>
            <a:t> </a:t>
          </a:r>
          <a:r>
            <a:rPr lang="en-US" b="0" i="1" dirty="0"/>
            <a:t>Funkcija count omogućava vam definiranje broja instanci resursa koje želite stvoriti. Na primjer, možete koristiti</a:t>
          </a:r>
          <a:r>
            <a:rPr lang="en-US" b="0" i="1" u="none" dirty="0"/>
            <a:t> </a:t>
          </a:r>
          <a:r>
            <a:rPr lang="en-US" b="0" i="1" dirty="0"/>
            <a:t>count funkciju za stvaranje određenog broja virtualnih mašina u cloud provajderu</a:t>
          </a:r>
          <a:endParaRPr lang="en-US" i="1" dirty="0">
            <a:solidFill>
              <a:srgbClr val="D1D5DB"/>
            </a:solidFill>
            <a:latin typeface="Arial"/>
            <a:cs typeface="Arial"/>
          </a:endParaRPr>
        </a:p>
      </dgm:t>
    </dgm:pt>
    <dgm:pt modelId="{B741B1FF-040C-4171-AA2B-DCBF2838FB45}" type="parTrans" cxnId="{73D5335D-F784-473E-9DA2-371F2AE5F389}">
      <dgm:prSet/>
      <dgm:spPr/>
      <dgm:t>
        <a:bodyPr/>
        <a:lstStyle/>
        <a:p>
          <a:endParaRPr lang="en-US"/>
        </a:p>
      </dgm:t>
    </dgm:pt>
    <dgm:pt modelId="{F0B38263-6E48-4BD9-935C-EB68B71AEAA6}" type="sibTrans" cxnId="{73D5335D-F784-473E-9DA2-371F2AE5F389}">
      <dgm:prSet/>
      <dgm:spPr/>
      <dgm:t>
        <a:bodyPr/>
        <a:lstStyle/>
        <a:p>
          <a:endParaRPr lang="en-US"/>
        </a:p>
      </dgm:t>
    </dgm:pt>
    <dgm:pt modelId="{96A2B1D2-1EA6-4C22-85F1-9B2EF622351D}">
      <dgm:prSet/>
      <dgm:spPr/>
      <dgm:t>
        <a:bodyPr/>
        <a:lstStyle/>
        <a:p>
          <a:pPr algn="l"/>
          <a:r>
            <a:rPr lang="en-US" b="1" i="0" u="sng" dirty="0" err="1"/>
            <a:t>concat</a:t>
          </a:r>
          <a:r>
            <a:rPr lang="en-US" b="1" i="0" u="sng" dirty="0"/>
            <a:t>: </a:t>
          </a:r>
          <a:r>
            <a:rPr lang="en-US" b="0" i="1" dirty="0" err="1"/>
            <a:t>Funkcija</a:t>
          </a:r>
          <a:r>
            <a:rPr lang="en-US" b="0" i="1" dirty="0"/>
            <a:t> </a:t>
          </a:r>
          <a:r>
            <a:rPr lang="en-US" b="0" i="1" dirty="0" err="1"/>
            <a:t>concat</a:t>
          </a:r>
          <a:r>
            <a:rPr lang="en-US" b="0" i="1" dirty="0"/>
            <a:t> </a:t>
          </a:r>
          <a:r>
            <a:rPr lang="en-US" b="0" i="1" dirty="0" err="1"/>
            <a:t>kombinira</a:t>
          </a:r>
          <a:r>
            <a:rPr lang="en-US" b="0" i="1" dirty="0"/>
            <a:t> </a:t>
          </a:r>
          <a:r>
            <a:rPr lang="en-US" b="0" i="1" dirty="0" err="1"/>
            <a:t>dvije</a:t>
          </a:r>
          <a:r>
            <a:rPr lang="en-US" b="0" i="1" dirty="0"/>
            <a:t> </a:t>
          </a:r>
          <a:r>
            <a:rPr lang="en-US" b="0" i="1" dirty="0" err="1"/>
            <a:t>ili</a:t>
          </a:r>
          <a:r>
            <a:rPr lang="en-US" b="0" i="1" dirty="0"/>
            <a:t> </a:t>
          </a:r>
          <a:r>
            <a:rPr lang="en-US" b="0" i="1" dirty="0" err="1"/>
            <a:t>više</a:t>
          </a:r>
          <a:r>
            <a:rPr lang="en-US" b="0" i="1" dirty="0"/>
            <a:t> liste ili nizova u jedan. Na primjer, možete koristiti concat funkciju za spajanje dvije liste IP adresa</a:t>
          </a:r>
        </a:p>
      </dgm:t>
    </dgm:pt>
    <dgm:pt modelId="{8A010230-5ECC-4EB6-9667-F468C0438D52}" type="parTrans" cxnId="{4248304B-496B-4340-AFE4-A747C98185E5}">
      <dgm:prSet/>
      <dgm:spPr/>
      <dgm:t>
        <a:bodyPr/>
        <a:lstStyle/>
        <a:p>
          <a:endParaRPr lang="en-US"/>
        </a:p>
      </dgm:t>
    </dgm:pt>
    <dgm:pt modelId="{D17CBF9D-E27F-4F4E-9EC1-9E7C4FDE4F42}" type="sibTrans" cxnId="{4248304B-496B-4340-AFE4-A747C98185E5}">
      <dgm:prSet/>
      <dgm:spPr/>
      <dgm:t>
        <a:bodyPr/>
        <a:lstStyle/>
        <a:p>
          <a:endParaRPr lang="en-US"/>
        </a:p>
      </dgm:t>
    </dgm:pt>
    <dgm:pt modelId="{D11520EC-0604-41D1-A469-3431029F5C51}" type="pres">
      <dgm:prSet presAssocID="{ABA61F1A-0431-4BB9-B987-4C303481CB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CD6AF8-AABF-41E8-9CEA-BFA450CA1050}" type="pres">
      <dgm:prSet presAssocID="{D0A3D740-0DE0-49BB-931E-F6629FBE744E}" presName="hierRoot1" presStyleCnt="0"/>
      <dgm:spPr/>
    </dgm:pt>
    <dgm:pt modelId="{4D18B04F-27CA-4948-A612-0CF2957F746F}" type="pres">
      <dgm:prSet presAssocID="{D0A3D740-0DE0-49BB-931E-F6629FBE744E}" presName="composite" presStyleCnt="0"/>
      <dgm:spPr/>
    </dgm:pt>
    <dgm:pt modelId="{C21B388E-43D7-4423-BA16-9DDADDEC2954}" type="pres">
      <dgm:prSet presAssocID="{D0A3D740-0DE0-49BB-931E-F6629FBE744E}" presName="background" presStyleLbl="node0" presStyleIdx="0" presStyleCnt="2"/>
      <dgm:spPr/>
    </dgm:pt>
    <dgm:pt modelId="{83CB0C4C-E28B-4CB0-B00A-81540B16D8B0}" type="pres">
      <dgm:prSet presAssocID="{D0A3D740-0DE0-49BB-931E-F6629FBE744E}" presName="text" presStyleLbl="fgAcc0" presStyleIdx="0" presStyleCnt="2">
        <dgm:presLayoutVars>
          <dgm:chPref val="3"/>
        </dgm:presLayoutVars>
      </dgm:prSet>
      <dgm:spPr/>
    </dgm:pt>
    <dgm:pt modelId="{3300114D-71DE-4F1D-8934-05AD45272997}" type="pres">
      <dgm:prSet presAssocID="{D0A3D740-0DE0-49BB-931E-F6629FBE744E}" presName="hierChild2" presStyleCnt="0"/>
      <dgm:spPr/>
    </dgm:pt>
    <dgm:pt modelId="{C8A23084-39CD-48E7-9194-9CCF8B95D199}" type="pres">
      <dgm:prSet presAssocID="{96A2B1D2-1EA6-4C22-85F1-9B2EF622351D}" presName="hierRoot1" presStyleCnt="0"/>
      <dgm:spPr/>
    </dgm:pt>
    <dgm:pt modelId="{9C9C2B8A-6CE5-45DA-9DD3-7EA8BDDDBAA0}" type="pres">
      <dgm:prSet presAssocID="{96A2B1D2-1EA6-4C22-85F1-9B2EF622351D}" presName="composite" presStyleCnt="0"/>
      <dgm:spPr/>
    </dgm:pt>
    <dgm:pt modelId="{13B66265-22BA-41E7-9784-21A8899F1531}" type="pres">
      <dgm:prSet presAssocID="{96A2B1D2-1EA6-4C22-85F1-9B2EF622351D}" presName="background" presStyleLbl="node0" presStyleIdx="1" presStyleCnt="2"/>
      <dgm:spPr/>
    </dgm:pt>
    <dgm:pt modelId="{C733353B-B90A-4CAB-9141-B7D6E94E72B2}" type="pres">
      <dgm:prSet presAssocID="{96A2B1D2-1EA6-4C22-85F1-9B2EF622351D}" presName="text" presStyleLbl="fgAcc0" presStyleIdx="1" presStyleCnt="2">
        <dgm:presLayoutVars>
          <dgm:chPref val="3"/>
        </dgm:presLayoutVars>
      </dgm:prSet>
      <dgm:spPr/>
    </dgm:pt>
    <dgm:pt modelId="{CD3EEAE9-B031-447B-B2DC-1686AC3438E3}" type="pres">
      <dgm:prSet presAssocID="{96A2B1D2-1EA6-4C22-85F1-9B2EF622351D}" presName="hierChild2" presStyleCnt="0"/>
      <dgm:spPr/>
    </dgm:pt>
  </dgm:ptLst>
  <dgm:cxnLst>
    <dgm:cxn modelId="{73D5335D-F784-473E-9DA2-371F2AE5F389}" srcId="{ABA61F1A-0431-4BB9-B987-4C303481CBA1}" destId="{D0A3D740-0DE0-49BB-931E-F6629FBE744E}" srcOrd="0" destOrd="0" parTransId="{B741B1FF-040C-4171-AA2B-DCBF2838FB45}" sibTransId="{F0B38263-6E48-4BD9-935C-EB68B71AEAA6}"/>
    <dgm:cxn modelId="{AD399345-DEA0-4D76-8FEB-54F2B4CC168E}" type="presOf" srcId="{96A2B1D2-1EA6-4C22-85F1-9B2EF622351D}" destId="{C733353B-B90A-4CAB-9141-B7D6E94E72B2}" srcOrd="0" destOrd="0" presId="urn:microsoft.com/office/officeart/2005/8/layout/hierarchy1"/>
    <dgm:cxn modelId="{4248304B-496B-4340-AFE4-A747C98185E5}" srcId="{ABA61F1A-0431-4BB9-B987-4C303481CBA1}" destId="{96A2B1D2-1EA6-4C22-85F1-9B2EF622351D}" srcOrd="1" destOrd="0" parTransId="{8A010230-5ECC-4EB6-9667-F468C0438D52}" sibTransId="{D17CBF9D-E27F-4F4E-9EC1-9E7C4FDE4F42}"/>
    <dgm:cxn modelId="{CD81C450-1DF9-427D-A3C6-061D69264359}" type="presOf" srcId="{D0A3D740-0DE0-49BB-931E-F6629FBE744E}" destId="{83CB0C4C-E28B-4CB0-B00A-81540B16D8B0}" srcOrd="0" destOrd="0" presId="urn:microsoft.com/office/officeart/2005/8/layout/hierarchy1"/>
    <dgm:cxn modelId="{352E17E9-F5C0-412E-A8C2-A6D4A56B0882}" type="presOf" srcId="{ABA61F1A-0431-4BB9-B987-4C303481CBA1}" destId="{D11520EC-0604-41D1-A469-3431029F5C51}" srcOrd="0" destOrd="0" presId="urn:microsoft.com/office/officeart/2005/8/layout/hierarchy1"/>
    <dgm:cxn modelId="{80872BBC-FB7B-4AFD-9335-86E105272948}" type="presParOf" srcId="{D11520EC-0604-41D1-A469-3431029F5C51}" destId="{F8CD6AF8-AABF-41E8-9CEA-BFA450CA1050}" srcOrd="0" destOrd="0" presId="urn:microsoft.com/office/officeart/2005/8/layout/hierarchy1"/>
    <dgm:cxn modelId="{F623E82F-3748-4FCA-AE72-9D189FD49377}" type="presParOf" srcId="{F8CD6AF8-AABF-41E8-9CEA-BFA450CA1050}" destId="{4D18B04F-27CA-4948-A612-0CF2957F746F}" srcOrd="0" destOrd="0" presId="urn:microsoft.com/office/officeart/2005/8/layout/hierarchy1"/>
    <dgm:cxn modelId="{B6D37ED6-1019-4B15-9C36-AE86C8E45453}" type="presParOf" srcId="{4D18B04F-27CA-4948-A612-0CF2957F746F}" destId="{C21B388E-43D7-4423-BA16-9DDADDEC2954}" srcOrd="0" destOrd="0" presId="urn:microsoft.com/office/officeart/2005/8/layout/hierarchy1"/>
    <dgm:cxn modelId="{7F6424D4-E7A8-4F14-80DA-ED367E5BD3AA}" type="presParOf" srcId="{4D18B04F-27CA-4948-A612-0CF2957F746F}" destId="{83CB0C4C-E28B-4CB0-B00A-81540B16D8B0}" srcOrd="1" destOrd="0" presId="urn:microsoft.com/office/officeart/2005/8/layout/hierarchy1"/>
    <dgm:cxn modelId="{11C84695-E50D-4E7F-8C6C-281718AC36A4}" type="presParOf" srcId="{F8CD6AF8-AABF-41E8-9CEA-BFA450CA1050}" destId="{3300114D-71DE-4F1D-8934-05AD45272997}" srcOrd="1" destOrd="0" presId="urn:microsoft.com/office/officeart/2005/8/layout/hierarchy1"/>
    <dgm:cxn modelId="{56F11830-6992-494F-A25A-92C8258B8253}" type="presParOf" srcId="{D11520EC-0604-41D1-A469-3431029F5C51}" destId="{C8A23084-39CD-48E7-9194-9CCF8B95D199}" srcOrd="1" destOrd="0" presId="urn:microsoft.com/office/officeart/2005/8/layout/hierarchy1"/>
    <dgm:cxn modelId="{57D20145-D94E-4F03-9ED3-AB8E4038566D}" type="presParOf" srcId="{C8A23084-39CD-48E7-9194-9CCF8B95D199}" destId="{9C9C2B8A-6CE5-45DA-9DD3-7EA8BDDDBAA0}" srcOrd="0" destOrd="0" presId="urn:microsoft.com/office/officeart/2005/8/layout/hierarchy1"/>
    <dgm:cxn modelId="{DB0BB866-3491-4767-A2BC-959CDEF4FE9F}" type="presParOf" srcId="{9C9C2B8A-6CE5-45DA-9DD3-7EA8BDDDBAA0}" destId="{13B66265-22BA-41E7-9784-21A8899F1531}" srcOrd="0" destOrd="0" presId="urn:microsoft.com/office/officeart/2005/8/layout/hierarchy1"/>
    <dgm:cxn modelId="{364A8420-DA7C-4F94-A712-1C36CAA0E1FD}" type="presParOf" srcId="{9C9C2B8A-6CE5-45DA-9DD3-7EA8BDDDBAA0}" destId="{C733353B-B90A-4CAB-9141-B7D6E94E72B2}" srcOrd="1" destOrd="0" presId="urn:microsoft.com/office/officeart/2005/8/layout/hierarchy1"/>
    <dgm:cxn modelId="{2FDCA615-7BA7-4A94-A187-E83B49672EA9}" type="presParOf" srcId="{C8A23084-39CD-48E7-9194-9CCF8B95D199}" destId="{CD3EEAE9-B031-447B-B2DC-1686AC3438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A61F1A-0431-4BB9-B987-4C303481CBA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A3D740-0DE0-49BB-931E-F6629FBE744E}">
      <dgm:prSet/>
      <dgm:spPr/>
      <dgm:t>
        <a:bodyPr/>
        <a:lstStyle/>
        <a:p>
          <a:r>
            <a:rPr lang="en-US" b="1" i="0" u="sng" dirty="0">
              <a:solidFill>
                <a:schemeClr val="bg1"/>
              </a:solidFill>
              <a:latin typeface="Cascadia Code"/>
            </a:rPr>
            <a:t>join:</a:t>
          </a:r>
          <a:r>
            <a:rPr lang="en-US" b="1" i="0" dirty="0">
              <a:solidFill>
                <a:schemeClr val="bg2"/>
              </a:solidFill>
            </a:rPr>
            <a:t> </a:t>
          </a:r>
          <a:r>
            <a:rPr lang="en-US" b="0" i="1" dirty="0" err="1"/>
            <a:t>Funkcija</a:t>
          </a:r>
          <a:r>
            <a:rPr lang="en-US" b="0" i="1" dirty="0"/>
            <a:t> join </a:t>
          </a:r>
          <a:r>
            <a:rPr lang="en-US" b="0" i="1" dirty="0" err="1"/>
            <a:t>spaja</a:t>
          </a:r>
          <a:r>
            <a:rPr lang="en-US" b="0" i="1" dirty="0"/>
            <a:t> </a:t>
          </a:r>
          <a:r>
            <a:rPr lang="en-US" b="0" i="1" dirty="0" err="1"/>
            <a:t>elemente</a:t>
          </a:r>
          <a:r>
            <a:rPr lang="en-US" b="0" i="1" dirty="0"/>
            <a:t> </a:t>
          </a:r>
          <a:r>
            <a:rPr lang="en-US" b="0" i="1" dirty="0" err="1"/>
            <a:t>niza</a:t>
          </a:r>
          <a:r>
            <a:rPr lang="en-US" b="0" i="1" dirty="0"/>
            <a:t> u </a:t>
          </a:r>
          <a:r>
            <a:rPr lang="en-US" b="0" i="1" dirty="0" err="1"/>
            <a:t>jedan</a:t>
          </a:r>
          <a:r>
            <a:rPr lang="en-US" b="0" i="1" dirty="0"/>
            <a:t> string </a:t>
          </a:r>
          <a:r>
            <a:rPr lang="en-US" b="0" i="1" dirty="0" err="1"/>
            <a:t>koristeći</a:t>
          </a:r>
          <a:r>
            <a:rPr lang="en-US" b="0" i="1" dirty="0"/>
            <a:t> </a:t>
          </a:r>
          <a:r>
            <a:rPr lang="en-US" b="0" i="1" dirty="0" err="1"/>
            <a:t>određeni</a:t>
          </a:r>
          <a:r>
            <a:rPr lang="en-US" b="0" i="1" dirty="0"/>
            <a:t> separator. Na </a:t>
          </a:r>
          <a:r>
            <a:rPr lang="en-US" b="0" i="1" dirty="0" err="1"/>
            <a:t>primjer</a:t>
          </a:r>
          <a:r>
            <a:rPr lang="en-US" b="0" i="1" dirty="0"/>
            <a:t>, </a:t>
          </a:r>
          <a:r>
            <a:rPr lang="en-US" b="0" i="1" dirty="0" err="1"/>
            <a:t>možete</a:t>
          </a:r>
          <a:r>
            <a:rPr lang="en-US" b="0" i="1" dirty="0"/>
            <a:t> </a:t>
          </a:r>
          <a:r>
            <a:rPr lang="en-US" b="0" i="1" dirty="0" err="1"/>
            <a:t>koristiti</a:t>
          </a:r>
          <a:r>
            <a:rPr lang="en-US" b="0" i="1" dirty="0"/>
            <a:t> join </a:t>
          </a:r>
          <a:r>
            <a:rPr lang="en-US" b="0" i="1" dirty="0" err="1"/>
            <a:t>funkciju</a:t>
          </a:r>
          <a:r>
            <a:rPr lang="en-US" b="0" i="1" dirty="0"/>
            <a:t> za </a:t>
          </a:r>
          <a:r>
            <a:rPr lang="en-US" b="0" i="1" dirty="0" err="1"/>
            <a:t>stvaranje</a:t>
          </a:r>
          <a:r>
            <a:rPr lang="en-US" b="0" i="1" dirty="0"/>
            <a:t> </a:t>
          </a:r>
          <a:r>
            <a:rPr lang="en-US" b="0" i="1" dirty="0" err="1"/>
            <a:t>formata</a:t>
          </a:r>
          <a:r>
            <a:rPr lang="en-US" b="0" i="1" dirty="0"/>
            <a:t> za </a:t>
          </a:r>
          <a:r>
            <a:rPr lang="en-US" b="0" i="1" dirty="0" err="1"/>
            <a:t>konfiguracijske</a:t>
          </a:r>
          <a:r>
            <a:rPr lang="en-US" b="0" i="1" dirty="0"/>
            <a:t> </a:t>
          </a:r>
          <a:r>
            <a:rPr lang="en-US" b="0" i="1" dirty="0" err="1"/>
            <a:t>skripte</a:t>
          </a:r>
          <a:endParaRPr lang="en-US" b="0" i="1" dirty="0"/>
        </a:p>
      </dgm:t>
    </dgm:pt>
    <dgm:pt modelId="{B741B1FF-040C-4171-AA2B-DCBF2838FB45}" type="parTrans" cxnId="{73D5335D-F784-473E-9DA2-371F2AE5F389}">
      <dgm:prSet/>
      <dgm:spPr/>
      <dgm:t>
        <a:bodyPr/>
        <a:lstStyle/>
        <a:p>
          <a:endParaRPr lang="en-US"/>
        </a:p>
      </dgm:t>
    </dgm:pt>
    <dgm:pt modelId="{F0B38263-6E48-4BD9-935C-EB68B71AEAA6}" type="sibTrans" cxnId="{73D5335D-F784-473E-9DA2-371F2AE5F389}">
      <dgm:prSet/>
      <dgm:spPr/>
      <dgm:t>
        <a:bodyPr/>
        <a:lstStyle/>
        <a:p>
          <a:endParaRPr lang="en-US"/>
        </a:p>
      </dgm:t>
    </dgm:pt>
    <dgm:pt modelId="{96A2B1D2-1EA6-4C22-85F1-9B2EF622351D}">
      <dgm:prSet/>
      <dgm:spPr/>
      <dgm:t>
        <a:bodyPr/>
        <a:lstStyle/>
        <a:p>
          <a:r>
            <a:rPr lang="en-US" b="1" i="0" u="sng" dirty="0"/>
            <a:t>element</a:t>
          </a:r>
          <a:r>
            <a:rPr lang="en-US" b="0" i="0" u="sng" dirty="0"/>
            <a:t>:</a:t>
          </a:r>
          <a:r>
            <a:rPr lang="en-US" b="0" i="0" dirty="0"/>
            <a:t> </a:t>
          </a:r>
          <a:r>
            <a:rPr lang="en-US" b="0" i="1" dirty="0" err="1"/>
            <a:t>Funkcija</a:t>
          </a:r>
          <a:r>
            <a:rPr lang="en-US" b="0" i="1" dirty="0"/>
            <a:t> element </a:t>
          </a:r>
          <a:r>
            <a:rPr lang="en-US" b="0" i="1" dirty="0" err="1"/>
            <a:t>vraća</a:t>
          </a:r>
          <a:r>
            <a:rPr lang="en-US" b="0" i="1" dirty="0"/>
            <a:t> element </a:t>
          </a:r>
          <a:r>
            <a:rPr lang="en-US" b="0" i="1" dirty="0" err="1"/>
            <a:t>niza</a:t>
          </a:r>
          <a:r>
            <a:rPr lang="en-US" b="0" i="1" dirty="0"/>
            <a:t> </a:t>
          </a:r>
          <a:r>
            <a:rPr lang="en-US" b="0" i="1" dirty="0" err="1"/>
            <a:t>na</a:t>
          </a:r>
          <a:r>
            <a:rPr lang="en-US" b="0" i="1" dirty="0"/>
            <a:t> </a:t>
          </a:r>
          <a:r>
            <a:rPr lang="en-US" b="0" i="1" dirty="0" err="1"/>
            <a:t>određenom</a:t>
          </a:r>
          <a:r>
            <a:rPr lang="en-US" b="0" i="1" dirty="0"/>
            <a:t> </a:t>
          </a:r>
          <a:r>
            <a:rPr lang="en-US" b="0" i="1" dirty="0" err="1"/>
            <a:t>indeksu</a:t>
          </a:r>
          <a:r>
            <a:rPr lang="en-US" b="0" i="1" dirty="0"/>
            <a:t>. </a:t>
          </a:r>
          <a:r>
            <a:rPr lang="en-US" b="0" i="1" dirty="0" err="1"/>
            <a:t>Može</a:t>
          </a:r>
          <a:r>
            <a:rPr lang="en-US" b="0" i="1" dirty="0"/>
            <a:t> se </a:t>
          </a:r>
          <a:r>
            <a:rPr lang="en-US" b="0" i="1" dirty="0" err="1"/>
            <a:t>koristiti</a:t>
          </a:r>
          <a:r>
            <a:rPr lang="en-US" b="0" i="1" dirty="0"/>
            <a:t> za </a:t>
          </a:r>
          <a:r>
            <a:rPr lang="en-US" b="0" i="1" dirty="0" err="1"/>
            <a:t>pristup</a:t>
          </a:r>
          <a:r>
            <a:rPr lang="en-US" b="0" i="1" dirty="0"/>
            <a:t> </a:t>
          </a:r>
          <a:r>
            <a:rPr lang="en-US" b="0" i="1" dirty="0" err="1"/>
            <a:t>određenom</a:t>
          </a:r>
          <a:r>
            <a:rPr lang="en-US" b="0" i="1" dirty="0"/>
            <a:t> </a:t>
          </a:r>
          <a:r>
            <a:rPr lang="en-US" b="0" i="1" dirty="0" err="1"/>
            <a:t>elementu</a:t>
          </a:r>
          <a:r>
            <a:rPr lang="en-US" b="0" i="1" dirty="0"/>
            <a:t> u </a:t>
          </a:r>
          <a:r>
            <a:rPr lang="en-US" b="0" i="1" dirty="0" err="1"/>
            <a:t>listi</a:t>
          </a:r>
          <a:r>
            <a:rPr lang="en-US" b="0" i="1" dirty="0"/>
            <a:t> </a:t>
          </a:r>
          <a:r>
            <a:rPr lang="en-US" b="0" i="1" dirty="0" err="1"/>
            <a:t>ili</a:t>
          </a:r>
          <a:r>
            <a:rPr lang="en-US" b="0" i="1" dirty="0"/>
            <a:t> </a:t>
          </a:r>
          <a:r>
            <a:rPr lang="en-US" b="0" i="1" dirty="0" err="1"/>
            <a:t>nizu</a:t>
          </a:r>
          <a:r>
            <a:rPr lang="en-US" b="0" i="1" dirty="0"/>
            <a:t>. Na </a:t>
          </a:r>
          <a:r>
            <a:rPr lang="en-US" b="0" i="1" dirty="0" err="1"/>
            <a:t>primjer</a:t>
          </a:r>
          <a:r>
            <a:rPr lang="en-US" b="0" i="1" dirty="0"/>
            <a:t>, </a:t>
          </a:r>
          <a:r>
            <a:rPr lang="en-US" b="0" i="1" dirty="0" err="1"/>
            <a:t>možete</a:t>
          </a:r>
          <a:r>
            <a:rPr lang="en-US" b="0" i="1" dirty="0"/>
            <a:t> </a:t>
          </a:r>
          <a:r>
            <a:rPr lang="en-US" b="0" i="1" dirty="0" err="1"/>
            <a:t>koristiti</a:t>
          </a:r>
          <a:r>
            <a:rPr lang="en-US" b="0" i="1" dirty="0"/>
            <a:t> element </a:t>
          </a:r>
          <a:r>
            <a:rPr lang="en-US" b="0" i="1" dirty="0" err="1"/>
            <a:t>funkciju</a:t>
          </a:r>
          <a:r>
            <a:rPr lang="en-US" b="0" i="1" dirty="0"/>
            <a:t> za </a:t>
          </a:r>
          <a:r>
            <a:rPr lang="en-US" b="0" i="1" dirty="0" err="1"/>
            <a:t>dobivanje</a:t>
          </a:r>
          <a:r>
            <a:rPr lang="en-US" b="0" i="1" dirty="0"/>
            <a:t> </a:t>
          </a:r>
          <a:r>
            <a:rPr lang="en-US" b="0" i="1" dirty="0" err="1"/>
            <a:t>vrijednosti</a:t>
          </a:r>
          <a:r>
            <a:rPr lang="en-US" b="0" i="1" dirty="0"/>
            <a:t> </a:t>
          </a:r>
          <a:r>
            <a:rPr lang="en-US" b="0" i="1" dirty="0" err="1"/>
            <a:t>iz</a:t>
          </a:r>
          <a:r>
            <a:rPr lang="en-US" b="0" i="1" dirty="0"/>
            <a:t> </a:t>
          </a:r>
          <a:r>
            <a:rPr lang="en-US" b="0" i="1" dirty="0" err="1"/>
            <a:t>liste</a:t>
          </a:r>
          <a:r>
            <a:rPr lang="en-US" b="0" i="1" dirty="0"/>
            <a:t> IP </a:t>
          </a:r>
          <a:r>
            <a:rPr lang="en-US" b="0" i="1" dirty="0" err="1"/>
            <a:t>adresa</a:t>
          </a:r>
          <a:r>
            <a:rPr lang="en-US" b="0" i="1" dirty="0"/>
            <a:t> </a:t>
          </a:r>
          <a:r>
            <a:rPr lang="en-US" b="0" i="1" dirty="0" err="1"/>
            <a:t>na</a:t>
          </a:r>
          <a:r>
            <a:rPr lang="en-US" b="0" i="1" dirty="0"/>
            <a:t> </a:t>
          </a:r>
          <a:r>
            <a:rPr lang="en-US" b="0" i="1" dirty="0" err="1"/>
            <a:t>određenom</a:t>
          </a:r>
          <a:r>
            <a:rPr lang="en-US" b="0" i="1" dirty="0"/>
            <a:t> indeksu</a:t>
          </a:r>
        </a:p>
      </dgm:t>
    </dgm:pt>
    <dgm:pt modelId="{8A010230-5ECC-4EB6-9667-F468C0438D52}" type="parTrans" cxnId="{4248304B-496B-4340-AFE4-A747C98185E5}">
      <dgm:prSet/>
      <dgm:spPr/>
      <dgm:t>
        <a:bodyPr/>
        <a:lstStyle/>
        <a:p>
          <a:endParaRPr lang="en-US"/>
        </a:p>
      </dgm:t>
    </dgm:pt>
    <dgm:pt modelId="{D17CBF9D-E27F-4F4E-9EC1-9E7C4FDE4F42}" type="sibTrans" cxnId="{4248304B-496B-4340-AFE4-A747C98185E5}">
      <dgm:prSet/>
      <dgm:spPr/>
      <dgm:t>
        <a:bodyPr/>
        <a:lstStyle/>
        <a:p>
          <a:endParaRPr lang="en-US"/>
        </a:p>
      </dgm:t>
    </dgm:pt>
    <dgm:pt modelId="{D11520EC-0604-41D1-A469-3431029F5C51}" type="pres">
      <dgm:prSet presAssocID="{ABA61F1A-0431-4BB9-B987-4C303481CB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CD6AF8-AABF-41E8-9CEA-BFA450CA1050}" type="pres">
      <dgm:prSet presAssocID="{D0A3D740-0DE0-49BB-931E-F6629FBE744E}" presName="hierRoot1" presStyleCnt="0"/>
      <dgm:spPr/>
    </dgm:pt>
    <dgm:pt modelId="{4D18B04F-27CA-4948-A612-0CF2957F746F}" type="pres">
      <dgm:prSet presAssocID="{D0A3D740-0DE0-49BB-931E-F6629FBE744E}" presName="composite" presStyleCnt="0"/>
      <dgm:spPr/>
    </dgm:pt>
    <dgm:pt modelId="{C21B388E-43D7-4423-BA16-9DDADDEC2954}" type="pres">
      <dgm:prSet presAssocID="{D0A3D740-0DE0-49BB-931E-F6629FBE744E}" presName="background" presStyleLbl="node0" presStyleIdx="0" presStyleCnt="2"/>
      <dgm:spPr/>
    </dgm:pt>
    <dgm:pt modelId="{83CB0C4C-E28B-4CB0-B00A-81540B16D8B0}" type="pres">
      <dgm:prSet presAssocID="{D0A3D740-0DE0-49BB-931E-F6629FBE744E}" presName="text" presStyleLbl="fgAcc0" presStyleIdx="0" presStyleCnt="2">
        <dgm:presLayoutVars>
          <dgm:chPref val="3"/>
        </dgm:presLayoutVars>
      </dgm:prSet>
      <dgm:spPr/>
    </dgm:pt>
    <dgm:pt modelId="{3300114D-71DE-4F1D-8934-05AD45272997}" type="pres">
      <dgm:prSet presAssocID="{D0A3D740-0DE0-49BB-931E-F6629FBE744E}" presName="hierChild2" presStyleCnt="0"/>
      <dgm:spPr/>
    </dgm:pt>
    <dgm:pt modelId="{C8A23084-39CD-48E7-9194-9CCF8B95D199}" type="pres">
      <dgm:prSet presAssocID="{96A2B1D2-1EA6-4C22-85F1-9B2EF622351D}" presName="hierRoot1" presStyleCnt="0"/>
      <dgm:spPr/>
    </dgm:pt>
    <dgm:pt modelId="{9C9C2B8A-6CE5-45DA-9DD3-7EA8BDDDBAA0}" type="pres">
      <dgm:prSet presAssocID="{96A2B1D2-1EA6-4C22-85F1-9B2EF622351D}" presName="composite" presStyleCnt="0"/>
      <dgm:spPr/>
    </dgm:pt>
    <dgm:pt modelId="{13B66265-22BA-41E7-9784-21A8899F1531}" type="pres">
      <dgm:prSet presAssocID="{96A2B1D2-1EA6-4C22-85F1-9B2EF622351D}" presName="background" presStyleLbl="node0" presStyleIdx="1" presStyleCnt="2"/>
      <dgm:spPr/>
    </dgm:pt>
    <dgm:pt modelId="{C733353B-B90A-4CAB-9141-B7D6E94E72B2}" type="pres">
      <dgm:prSet presAssocID="{96A2B1D2-1EA6-4C22-85F1-9B2EF622351D}" presName="text" presStyleLbl="fgAcc0" presStyleIdx="1" presStyleCnt="2">
        <dgm:presLayoutVars>
          <dgm:chPref val="3"/>
        </dgm:presLayoutVars>
      </dgm:prSet>
      <dgm:spPr/>
    </dgm:pt>
    <dgm:pt modelId="{CD3EEAE9-B031-447B-B2DC-1686AC3438E3}" type="pres">
      <dgm:prSet presAssocID="{96A2B1D2-1EA6-4C22-85F1-9B2EF622351D}" presName="hierChild2" presStyleCnt="0"/>
      <dgm:spPr/>
    </dgm:pt>
  </dgm:ptLst>
  <dgm:cxnLst>
    <dgm:cxn modelId="{73D5335D-F784-473E-9DA2-371F2AE5F389}" srcId="{ABA61F1A-0431-4BB9-B987-4C303481CBA1}" destId="{D0A3D740-0DE0-49BB-931E-F6629FBE744E}" srcOrd="0" destOrd="0" parTransId="{B741B1FF-040C-4171-AA2B-DCBF2838FB45}" sibTransId="{F0B38263-6E48-4BD9-935C-EB68B71AEAA6}"/>
    <dgm:cxn modelId="{4248304B-496B-4340-AFE4-A747C98185E5}" srcId="{ABA61F1A-0431-4BB9-B987-4C303481CBA1}" destId="{96A2B1D2-1EA6-4C22-85F1-9B2EF622351D}" srcOrd="1" destOrd="0" parTransId="{8A010230-5ECC-4EB6-9667-F468C0438D52}" sibTransId="{D17CBF9D-E27F-4F4E-9EC1-9E7C4FDE4F42}"/>
    <dgm:cxn modelId="{8C717088-9AD7-4DDE-89E2-BA3DA7D0614F}" type="presOf" srcId="{96A2B1D2-1EA6-4C22-85F1-9B2EF622351D}" destId="{C733353B-B90A-4CAB-9141-B7D6E94E72B2}" srcOrd="0" destOrd="0" presId="urn:microsoft.com/office/officeart/2005/8/layout/hierarchy1"/>
    <dgm:cxn modelId="{4514F689-7985-4FF0-AA57-E2A9F464E591}" type="presOf" srcId="{D0A3D740-0DE0-49BB-931E-F6629FBE744E}" destId="{83CB0C4C-E28B-4CB0-B00A-81540B16D8B0}" srcOrd="0" destOrd="0" presId="urn:microsoft.com/office/officeart/2005/8/layout/hierarchy1"/>
    <dgm:cxn modelId="{352E17E9-F5C0-412E-A8C2-A6D4A56B0882}" type="presOf" srcId="{ABA61F1A-0431-4BB9-B987-4C303481CBA1}" destId="{D11520EC-0604-41D1-A469-3431029F5C51}" srcOrd="0" destOrd="0" presId="urn:microsoft.com/office/officeart/2005/8/layout/hierarchy1"/>
    <dgm:cxn modelId="{2E901D2F-2437-4CE5-991C-A20FFE542D1E}" type="presParOf" srcId="{D11520EC-0604-41D1-A469-3431029F5C51}" destId="{F8CD6AF8-AABF-41E8-9CEA-BFA450CA1050}" srcOrd="0" destOrd="0" presId="urn:microsoft.com/office/officeart/2005/8/layout/hierarchy1"/>
    <dgm:cxn modelId="{9E1945DE-1E4D-46D1-8663-17FDD2BCE3DB}" type="presParOf" srcId="{F8CD6AF8-AABF-41E8-9CEA-BFA450CA1050}" destId="{4D18B04F-27CA-4948-A612-0CF2957F746F}" srcOrd="0" destOrd="0" presId="urn:microsoft.com/office/officeart/2005/8/layout/hierarchy1"/>
    <dgm:cxn modelId="{E0E8BC24-57ED-4856-8614-44351DB8FF48}" type="presParOf" srcId="{4D18B04F-27CA-4948-A612-0CF2957F746F}" destId="{C21B388E-43D7-4423-BA16-9DDADDEC2954}" srcOrd="0" destOrd="0" presId="urn:microsoft.com/office/officeart/2005/8/layout/hierarchy1"/>
    <dgm:cxn modelId="{7BC4CA94-79EA-4F15-B72E-74A45B8B7DEC}" type="presParOf" srcId="{4D18B04F-27CA-4948-A612-0CF2957F746F}" destId="{83CB0C4C-E28B-4CB0-B00A-81540B16D8B0}" srcOrd="1" destOrd="0" presId="urn:microsoft.com/office/officeart/2005/8/layout/hierarchy1"/>
    <dgm:cxn modelId="{1419345E-51D2-43B2-831B-F61158A6AD00}" type="presParOf" srcId="{F8CD6AF8-AABF-41E8-9CEA-BFA450CA1050}" destId="{3300114D-71DE-4F1D-8934-05AD45272997}" srcOrd="1" destOrd="0" presId="urn:microsoft.com/office/officeart/2005/8/layout/hierarchy1"/>
    <dgm:cxn modelId="{A2E636D5-C0A3-4D42-9BF1-5598347591C8}" type="presParOf" srcId="{D11520EC-0604-41D1-A469-3431029F5C51}" destId="{C8A23084-39CD-48E7-9194-9CCF8B95D199}" srcOrd="1" destOrd="0" presId="urn:microsoft.com/office/officeart/2005/8/layout/hierarchy1"/>
    <dgm:cxn modelId="{DC7EA243-DA4D-4E55-9C14-E192A5ADE1B2}" type="presParOf" srcId="{C8A23084-39CD-48E7-9194-9CCF8B95D199}" destId="{9C9C2B8A-6CE5-45DA-9DD3-7EA8BDDDBAA0}" srcOrd="0" destOrd="0" presId="urn:microsoft.com/office/officeart/2005/8/layout/hierarchy1"/>
    <dgm:cxn modelId="{15147EB4-1B59-407F-9390-92ECE7E72D74}" type="presParOf" srcId="{9C9C2B8A-6CE5-45DA-9DD3-7EA8BDDDBAA0}" destId="{13B66265-22BA-41E7-9784-21A8899F1531}" srcOrd="0" destOrd="0" presId="urn:microsoft.com/office/officeart/2005/8/layout/hierarchy1"/>
    <dgm:cxn modelId="{D47921C8-2DCA-4B87-BFBC-9695FCA80E55}" type="presParOf" srcId="{9C9C2B8A-6CE5-45DA-9DD3-7EA8BDDDBAA0}" destId="{C733353B-B90A-4CAB-9141-B7D6E94E72B2}" srcOrd="1" destOrd="0" presId="urn:microsoft.com/office/officeart/2005/8/layout/hierarchy1"/>
    <dgm:cxn modelId="{67A5E714-A347-4FCE-B88E-550F1C2B6B05}" type="presParOf" srcId="{C8A23084-39CD-48E7-9194-9CCF8B95D199}" destId="{CD3EEAE9-B031-447B-B2DC-1686AC3438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B656E-C550-4E0C-A70C-A68AB54DF1DC}">
      <dsp:nvSpPr>
        <dsp:cNvPr id="0" name=""/>
        <dsp:cNvSpPr/>
      </dsp:nvSpPr>
      <dsp:spPr>
        <a:xfrm>
          <a:off x="0" y="78787"/>
          <a:ext cx="6169025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DevOps Engineer</a:t>
          </a:r>
        </a:p>
      </dsp:txBody>
      <dsp:txXfrm>
        <a:off x="35125" y="113912"/>
        <a:ext cx="6098775" cy="649299"/>
      </dsp:txXfrm>
    </dsp:sp>
    <dsp:sp modelId="{7B35848B-AD9A-4A07-9CD2-B69BB69DEC43}">
      <dsp:nvSpPr>
        <dsp:cNvPr id="0" name=""/>
        <dsp:cNvSpPr/>
      </dsp:nvSpPr>
      <dsp:spPr>
        <a:xfrm>
          <a:off x="0" y="884737"/>
          <a:ext cx="6169025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AllOps Solutions</a:t>
          </a:r>
        </a:p>
      </dsp:txBody>
      <dsp:txXfrm>
        <a:off x="35125" y="919862"/>
        <a:ext cx="6098775" cy="649299"/>
      </dsp:txXfrm>
    </dsp:sp>
    <dsp:sp modelId="{14CFB343-8A97-4FE7-8752-E7D0265F7761}">
      <dsp:nvSpPr>
        <dsp:cNvPr id="0" name=""/>
        <dsp:cNvSpPr/>
      </dsp:nvSpPr>
      <dsp:spPr>
        <a:xfrm>
          <a:off x="0" y="1604287"/>
          <a:ext cx="6169025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86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Yahoo! 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Targeting &amp; Identity</a:t>
          </a:r>
        </a:p>
      </dsp:txBody>
      <dsp:txXfrm>
        <a:off x="0" y="1604287"/>
        <a:ext cx="6169025" cy="791774"/>
      </dsp:txXfrm>
    </dsp:sp>
    <dsp:sp modelId="{E1DB7D9F-A2A5-421C-9361-06E5536F3CB9}">
      <dsp:nvSpPr>
        <dsp:cNvPr id="0" name=""/>
        <dsp:cNvSpPr/>
      </dsp:nvSpPr>
      <dsp:spPr>
        <a:xfrm>
          <a:off x="0" y="2396062"/>
          <a:ext cx="6169025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Certification</a:t>
          </a:r>
        </a:p>
      </dsp:txBody>
      <dsp:txXfrm>
        <a:off x="35125" y="2431187"/>
        <a:ext cx="6098775" cy="649299"/>
      </dsp:txXfrm>
    </dsp:sp>
    <dsp:sp modelId="{165239E9-1BFE-4225-B144-EB0F99CB81BF}">
      <dsp:nvSpPr>
        <dsp:cNvPr id="0" name=""/>
        <dsp:cNvSpPr/>
      </dsp:nvSpPr>
      <dsp:spPr>
        <a:xfrm>
          <a:off x="0" y="3115612"/>
          <a:ext cx="6169025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86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AWS Cloud Practictione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AWS Solution Architect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AWS SysOps Administrator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HashiCorp Terraform Assosiate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HashiCorp Vault Assosiate</a:t>
          </a:r>
        </a:p>
      </dsp:txBody>
      <dsp:txXfrm>
        <a:off x="0" y="3115612"/>
        <a:ext cx="6169025" cy="1987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CCE74-561F-4647-9DF8-3D46E538BC7F}">
      <dsp:nvSpPr>
        <dsp:cNvPr id="0" name=""/>
        <dsp:cNvSpPr/>
      </dsp:nvSpPr>
      <dsp:spPr>
        <a:xfrm>
          <a:off x="0" y="632"/>
          <a:ext cx="61690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418606-F76A-43B6-B5D3-8E7B7F81E7ED}">
      <dsp:nvSpPr>
        <dsp:cNvPr id="0" name=""/>
        <dsp:cNvSpPr/>
      </dsp:nvSpPr>
      <dsp:spPr>
        <a:xfrm>
          <a:off x="0" y="632"/>
          <a:ext cx="6169025" cy="37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>
              <a:latin typeface="Calibri Light"/>
              <a:cs typeface="Calibri Light"/>
            </a:rPr>
            <a:t>Sta je to Terraform?</a:t>
          </a:r>
        </a:p>
      </dsp:txBody>
      <dsp:txXfrm>
        <a:off x="0" y="632"/>
        <a:ext cx="6169025" cy="370023"/>
      </dsp:txXfrm>
    </dsp:sp>
    <dsp:sp modelId="{7C57ED66-FC2E-49B6-95E7-A65CDB101562}">
      <dsp:nvSpPr>
        <dsp:cNvPr id="0" name=""/>
        <dsp:cNvSpPr/>
      </dsp:nvSpPr>
      <dsp:spPr>
        <a:xfrm>
          <a:off x="0" y="370656"/>
          <a:ext cx="61690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EB318E-CA7F-466D-B7C6-02CDCF4D785B}">
      <dsp:nvSpPr>
        <dsp:cNvPr id="0" name=""/>
        <dsp:cNvSpPr/>
      </dsp:nvSpPr>
      <dsp:spPr>
        <a:xfrm>
          <a:off x="0" y="370656"/>
          <a:ext cx="6169025" cy="37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 err="1">
              <a:latin typeface="Calibri Light"/>
              <a:cs typeface="Calibri Light"/>
            </a:rPr>
            <a:t>Osnovni</a:t>
          </a:r>
          <a:r>
            <a:rPr lang="en-US" sz="1700" b="1" i="1" kern="1200" dirty="0">
              <a:latin typeface="Calibri Light"/>
              <a:cs typeface="Calibri Light"/>
            </a:rPr>
            <a:t> </a:t>
          </a:r>
          <a:r>
            <a:rPr lang="en-US" sz="1700" b="1" i="1" kern="1200" dirty="0" err="1">
              <a:latin typeface="Calibri Light"/>
              <a:cs typeface="Calibri Light"/>
            </a:rPr>
            <a:t>fajlovi</a:t>
          </a:r>
          <a:r>
            <a:rPr lang="en-US" sz="1700" b="1" i="1" kern="1200" dirty="0">
              <a:latin typeface="Calibri Light"/>
              <a:cs typeface="Calibri Light"/>
            </a:rPr>
            <a:t> u </a:t>
          </a:r>
          <a:r>
            <a:rPr lang="en-US" sz="1700" b="1" i="1" kern="1200" dirty="0" err="1">
              <a:latin typeface="Calibri Light"/>
              <a:cs typeface="Calibri Light"/>
            </a:rPr>
            <a:t>Terraformu</a:t>
          </a:r>
          <a:endParaRPr lang="en-US" sz="1700" b="1" i="1" kern="1200" dirty="0">
            <a:latin typeface="Calibri Light"/>
            <a:cs typeface="Calibri Light"/>
          </a:endParaRPr>
        </a:p>
      </dsp:txBody>
      <dsp:txXfrm>
        <a:off x="0" y="370656"/>
        <a:ext cx="6169025" cy="370023"/>
      </dsp:txXfrm>
    </dsp:sp>
    <dsp:sp modelId="{64735F9D-765A-4D3F-AE7D-ACC3BBA29CE7}">
      <dsp:nvSpPr>
        <dsp:cNvPr id="0" name=""/>
        <dsp:cNvSpPr/>
      </dsp:nvSpPr>
      <dsp:spPr>
        <a:xfrm>
          <a:off x="0" y="740680"/>
          <a:ext cx="61690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E49B28-1A68-405A-BD03-D4FB86861CF3}">
      <dsp:nvSpPr>
        <dsp:cNvPr id="0" name=""/>
        <dsp:cNvSpPr/>
      </dsp:nvSpPr>
      <dsp:spPr>
        <a:xfrm>
          <a:off x="0" y="740680"/>
          <a:ext cx="6169025" cy="37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>
              <a:latin typeface="Calibri Light"/>
              <a:cs typeface="Calibri Light"/>
            </a:rPr>
            <a:t>Terraform state file</a:t>
          </a:r>
        </a:p>
      </dsp:txBody>
      <dsp:txXfrm>
        <a:off x="0" y="740680"/>
        <a:ext cx="6169025" cy="370023"/>
      </dsp:txXfrm>
    </dsp:sp>
    <dsp:sp modelId="{F1A6FCED-5512-435C-A159-47EAB1757FA8}">
      <dsp:nvSpPr>
        <dsp:cNvPr id="0" name=""/>
        <dsp:cNvSpPr/>
      </dsp:nvSpPr>
      <dsp:spPr>
        <a:xfrm>
          <a:off x="0" y="1110704"/>
          <a:ext cx="61690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55D392-6B78-422F-B5F2-AE765EACD582}">
      <dsp:nvSpPr>
        <dsp:cNvPr id="0" name=""/>
        <dsp:cNvSpPr/>
      </dsp:nvSpPr>
      <dsp:spPr>
        <a:xfrm>
          <a:off x="0" y="1110704"/>
          <a:ext cx="6169025" cy="37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>
              <a:latin typeface="Calibri Light" panose="020F0302020204030204"/>
            </a:rPr>
            <a:t>HashiCorp Cloud</a:t>
          </a:r>
        </a:p>
      </dsp:txBody>
      <dsp:txXfrm>
        <a:off x="0" y="1110704"/>
        <a:ext cx="6169025" cy="370023"/>
      </dsp:txXfrm>
    </dsp:sp>
    <dsp:sp modelId="{D35C8D22-4CF5-46C8-B332-350AE47DCDA5}">
      <dsp:nvSpPr>
        <dsp:cNvPr id="0" name=""/>
        <dsp:cNvSpPr/>
      </dsp:nvSpPr>
      <dsp:spPr>
        <a:xfrm>
          <a:off x="0" y="1480728"/>
          <a:ext cx="61690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C6B5A-FF46-4BF9-92C2-0AAD26DEFDB9}">
      <dsp:nvSpPr>
        <dsp:cNvPr id="0" name=""/>
        <dsp:cNvSpPr/>
      </dsp:nvSpPr>
      <dsp:spPr>
        <a:xfrm>
          <a:off x="0" y="1480728"/>
          <a:ext cx="6169025" cy="37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>
              <a:latin typeface="Calibri Light" panose="020F0302020204030204"/>
            </a:rPr>
            <a:t>Terraform workspaces</a:t>
          </a:r>
        </a:p>
      </dsp:txBody>
      <dsp:txXfrm>
        <a:off x="0" y="1480728"/>
        <a:ext cx="6169025" cy="370023"/>
      </dsp:txXfrm>
    </dsp:sp>
    <dsp:sp modelId="{02FE4FEB-8F6E-480D-B655-3BDA5895F76D}">
      <dsp:nvSpPr>
        <dsp:cNvPr id="0" name=""/>
        <dsp:cNvSpPr/>
      </dsp:nvSpPr>
      <dsp:spPr>
        <a:xfrm>
          <a:off x="0" y="1850752"/>
          <a:ext cx="61690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4DAA03-9A76-4861-AB1D-AE835D435A00}">
      <dsp:nvSpPr>
        <dsp:cNvPr id="0" name=""/>
        <dsp:cNvSpPr/>
      </dsp:nvSpPr>
      <dsp:spPr>
        <a:xfrm>
          <a:off x="0" y="1850752"/>
          <a:ext cx="6169025" cy="37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>
              <a:latin typeface="Calibri Light" panose="020F0302020204030204"/>
            </a:rPr>
            <a:t>Varijable</a:t>
          </a:r>
        </a:p>
      </dsp:txBody>
      <dsp:txXfrm>
        <a:off x="0" y="1850752"/>
        <a:ext cx="6169025" cy="370023"/>
      </dsp:txXfrm>
    </dsp:sp>
    <dsp:sp modelId="{4E0EF3C7-0198-4BBF-B860-36A953E67B53}">
      <dsp:nvSpPr>
        <dsp:cNvPr id="0" name=""/>
        <dsp:cNvSpPr/>
      </dsp:nvSpPr>
      <dsp:spPr>
        <a:xfrm>
          <a:off x="0" y="2220776"/>
          <a:ext cx="61690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C40F51-09D8-44F8-8A3B-9B8AFB91D694}">
      <dsp:nvSpPr>
        <dsp:cNvPr id="0" name=""/>
        <dsp:cNvSpPr/>
      </dsp:nvSpPr>
      <dsp:spPr>
        <a:xfrm>
          <a:off x="0" y="2220776"/>
          <a:ext cx="6169025" cy="37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 err="1">
              <a:latin typeface="Calibri Light" panose="020F0302020204030204"/>
            </a:rPr>
            <a:t>Funkcije</a:t>
          </a:r>
          <a:endParaRPr lang="en-US" sz="1700" b="1" i="1" kern="1200" dirty="0">
            <a:latin typeface="Calibri Light" panose="020F0302020204030204"/>
          </a:endParaRPr>
        </a:p>
      </dsp:txBody>
      <dsp:txXfrm>
        <a:off x="0" y="2220776"/>
        <a:ext cx="6169025" cy="370023"/>
      </dsp:txXfrm>
    </dsp:sp>
    <dsp:sp modelId="{66788BCD-9588-47E9-9EA8-0D3EFF525659}">
      <dsp:nvSpPr>
        <dsp:cNvPr id="0" name=""/>
        <dsp:cNvSpPr/>
      </dsp:nvSpPr>
      <dsp:spPr>
        <a:xfrm>
          <a:off x="0" y="2590800"/>
          <a:ext cx="61690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B4D980-304E-4E62-B335-5FFD6684C5F3}">
      <dsp:nvSpPr>
        <dsp:cNvPr id="0" name=""/>
        <dsp:cNvSpPr/>
      </dsp:nvSpPr>
      <dsp:spPr>
        <a:xfrm>
          <a:off x="0" y="2590800"/>
          <a:ext cx="6169025" cy="37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1" kern="1200" dirty="0"/>
            <a:t>Data block</a:t>
          </a:r>
          <a:endParaRPr lang="en-US" sz="1700" b="1" i="1" kern="1200" dirty="0"/>
        </a:p>
      </dsp:txBody>
      <dsp:txXfrm>
        <a:off x="0" y="2590800"/>
        <a:ext cx="6169025" cy="370023"/>
      </dsp:txXfrm>
    </dsp:sp>
    <dsp:sp modelId="{E5E13A41-567A-4E11-B0CD-7E04635F2797}">
      <dsp:nvSpPr>
        <dsp:cNvPr id="0" name=""/>
        <dsp:cNvSpPr/>
      </dsp:nvSpPr>
      <dsp:spPr>
        <a:xfrm>
          <a:off x="0" y="2960823"/>
          <a:ext cx="61690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1EE694-3D32-47EF-B82A-770E924364B7}">
      <dsp:nvSpPr>
        <dsp:cNvPr id="0" name=""/>
        <dsp:cNvSpPr/>
      </dsp:nvSpPr>
      <dsp:spPr>
        <a:xfrm>
          <a:off x="0" y="2960823"/>
          <a:ext cx="6169025" cy="37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>
              <a:latin typeface="Calibri Light"/>
              <a:cs typeface="Calibri Light"/>
            </a:rPr>
            <a:t>Explicit vs Implicit dependency</a:t>
          </a:r>
        </a:p>
      </dsp:txBody>
      <dsp:txXfrm>
        <a:off x="0" y="2960823"/>
        <a:ext cx="6169025" cy="370023"/>
      </dsp:txXfrm>
    </dsp:sp>
    <dsp:sp modelId="{180BA864-2B6D-40F2-876B-01A68BDB75AC}">
      <dsp:nvSpPr>
        <dsp:cNvPr id="0" name=""/>
        <dsp:cNvSpPr/>
      </dsp:nvSpPr>
      <dsp:spPr>
        <a:xfrm>
          <a:off x="0" y="3330847"/>
          <a:ext cx="61690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89284D-856E-47AE-85A2-7A76162498FB}">
      <dsp:nvSpPr>
        <dsp:cNvPr id="0" name=""/>
        <dsp:cNvSpPr/>
      </dsp:nvSpPr>
      <dsp:spPr>
        <a:xfrm>
          <a:off x="0" y="3330847"/>
          <a:ext cx="6169025" cy="37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>
              <a:latin typeface="Calibri Light"/>
              <a:cs typeface="Calibri Light"/>
            </a:rPr>
            <a:t>Moduli</a:t>
          </a:r>
        </a:p>
      </dsp:txBody>
      <dsp:txXfrm>
        <a:off x="0" y="3330847"/>
        <a:ext cx="6169025" cy="370023"/>
      </dsp:txXfrm>
    </dsp:sp>
    <dsp:sp modelId="{789315C1-70EB-4034-ACC6-5C271E0DD2AE}">
      <dsp:nvSpPr>
        <dsp:cNvPr id="0" name=""/>
        <dsp:cNvSpPr/>
      </dsp:nvSpPr>
      <dsp:spPr>
        <a:xfrm>
          <a:off x="0" y="3700871"/>
          <a:ext cx="61690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B566DC-19B1-4531-B837-1E048202033F}">
      <dsp:nvSpPr>
        <dsp:cNvPr id="0" name=""/>
        <dsp:cNvSpPr/>
      </dsp:nvSpPr>
      <dsp:spPr>
        <a:xfrm>
          <a:off x="0" y="3700871"/>
          <a:ext cx="6169025" cy="37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>
              <a:latin typeface="Calibri Light"/>
              <a:cs typeface="Calibri Light"/>
            </a:rPr>
            <a:t>Terraform Immport</a:t>
          </a:r>
        </a:p>
      </dsp:txBody>
      <dsp:txXfrm>
        <a:off x="0" y="3700871"/>
        <a:ext cx="6169025" cy="370023"/>
      </dsp:txXfrm>
    </dsp:sp>
    <dsp:sp modelId="{36905C3F-3A83-430B-B4D6-B486FAD5A466}">
      <dsp:nvSpPr>
        <dsp:cNvPr id="0" name=""/>
        <dsp:cNvSpPr/>
      </dsp:nvSpPr>
      <dsp:spPr>
        <a:xfrm>
          <a:off x="0" y="4070895"/>
          <a:ext cx="61690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A5D2FE-FA70-4575-A9A6-D3AC40F6FD25}">
      <dsp:nvSpPr>
        <dsp:cNvPr id="0" name=""/>
        <dsp:cNvSpPr/>
      </dsp:nvSpPr>
      <dsp:spPr>
        <a:xfrm>
          <a:off x="0" y="4070895"/>
          <a:ext cx="6169025" cy="37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 err="1">
              <a:latin typeface="Calibri Light"/>
              <a:cs typeface="Calibri Light"/>
            </a:rPr>
            <a:t>Cloudformation</a:t>
          </a:r>
          <a:r>
            <a:rPr lang="en-US" sz="1700" b="1" i="1" kern="1200" dirty="0">
              <a:latin typeface="Calibri Light"/>
              <a:cs typeface="Calibri Light"/>
            </a:rPr>
            <a:t> vs Terraform</a:t>
          </a:r>
        </a:p>
      </dsp:txBody>
      <dsp:txXfrm>
        <a:off x="0" y="4070895"/>
        <a:ext cx="6169025" cy="370023"/>
      </dsp:txXfrm>
    </dsp:sp>
    <dsp:sp modelId="{E0EC6470-FDB1-42E4-A244-55C8368B44CC}">
      <dsp:nvSpPr>
        <dsp:cNvPr id="0" name=""/>
        <dsp:cNvSpPr/>
      </dsp:nvSpPr>
      <dsp:spPr>
        <a:xfrm>
          <a:off x="0" y="4440919"/>
          <a:ext cx="61690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1D89BF-ECDD-4C47-818B-56D5EBC61A1A}">
      <dsp:nvSpPr>
        <dsp:cNvPr id="0" name=""/>
        <dsp:cNvSpPr/>
      </dsp:nvSpPr>
      <dsp:spPr>
        <a:xfrm>
          <a:off x="0" y="4440919"/>
          <a:ext cx="6169025" cy="37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 err="1">
              <a:latin typeface="Calibri Light"/>
              <a:cs typeface="Calibri Light"/>
            </a:rPr>
            <a:t>Certifikacija</a:t>
          </a:r>
          <a:endParaRPr lang="en-US" sz="1700" b="1" i="1" kern="1200" dirty="0">
            <a:latin typeface="Calibri Light"/>
            <a:cs typeface="Calibri Light"/>
          </a:endParaRPr>
        </a:p>
      </dsp:txBody>
      <dsp:txXfrm>
        <a:off x="0" y="4440919"/>
        <a:ext cx="6169025" cy="370023"/>
      </dsp:txXfrm>
    </dsp:sp>
    <dsp:sp modelId="{BD5EA1A9-2154-467F-84AB-175BC0756E53}">
      <dsp:nvSpPr>
        <dsp:cNvPr id="0" name=""/>
        <dsp:cNvSpPr/>
      </dsp:nvSpPr>
      <dsp:spPr>
        <a:xfrm>
          <a:off x="0" y="4810943"/>
          <a:ext cx="61690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95171C-1450-4EA1-AEFF-BCA1577D7284}">
      <dsp:nvSpPr>
        <dsp:cNvPr id="0" name=""/>
        <dsp:cNvSpPr/>
      </dsp:nvSpPr>
      <dsp:spPr>
        <a:xfrm>
          <a:off x="0" y="4810943"/>
          <a:ext cx="6169025" cy="37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>
              <a:latin typeface="Calibri Light"/>
              <a:cs typeface="Calibri Light"/>
            </a:rPr>
            <a:t>DEMO/Pipeline</a:t>
          </a:r>
        </a:p>
      </dsp:txBody>
      <dsp:txXfrm>
        <a:off x="0" y="4810943"/>
        <a:ext cx="6169025" cy="370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6181D-2261-4004-92D0-B9943664668D}">
      <dsp:nvSpPr>
        <dsp:cNvPr id="0" name=""/>
        <dsp:cNvSpPr/>
      </dsp:nvSpPr>
      <dsp:spPr>
        <a:xfrm>
          <a:off x="0" y="0"/>
          <a:ext cx="8611711" cy="10154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>
              <a:latin typeface="Calibri Light"/>
              <a:ea typeface="Calibri Light"/>
              <a:cs typeface="Arial"/>
            </a:rPr>
            <a:t>Terraform je open-source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alat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za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upravljanje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infrastrukturom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kao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kodom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.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Omogucava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nam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da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definisemo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infrastrukturu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za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svoje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aplikacije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koristeci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jednostavnu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sintaxu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 HCL. Terraform za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razliku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od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Cloudformation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podrzava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razne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provajdere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infrastrukture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,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kao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sto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su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AWS, Microsoft Azure, Google Cloud, OpenStack I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druge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.</a:t>
          </a:r>
          <a:br>
            <a:rPr lang="en-US" sz="1300" b="1" i="0" kern="1200">
              <a:latin typeface="Calibri Light"/>
              <a:ea typeface="Calibri Light"/>
              <a:cs typeface="Arial"/>
            </a:rPr>
          </a:br>
          <a:endParaRPr lang="en-US" sz="1300" b="1" i="0" kern="1200">
            <a:latin typeface="Calibri Light"/>
            <a:ea typeface="Calibri Light"/>
            <a:cs typeface="Arial"/>
          </a:endParaRPr>
        </a:p>
      </dsp:txBody>
      <dsp:txXfrm>
        <a:off x="29741" y="29741"/>
        <a:ext cx="7515973" cy="955957"/>
      </dsp:txXfrm>
    </dsp:sp>
    <dsp:sp modelId="{36E1AC2F-137C-4AB7-BE67-102BB81FC8F0}">
      <dsp:nvSpPr>
        <dsp:cNvPr id="0" name=""/>
        <dsp:cNvSpPr/>
      </dsp:nvSpPr>
      <dsp:spPr>
        <a:xfrm>
          <a:off x="759856" y="1184679"/>
          <a:ext cx="8611711" cy="10154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err="1">
              <a:latin typeface="Calibri Light"/>
              <a:ea typeface="Calibri Light"/>
              <a:cs typeface="Arial"/>
            </a:rPr>
            <a:t>Definisanje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strukture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se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izvrsava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u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konfiguracijskom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fajlu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, koji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opisuje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stanje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sistema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. Terraform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onda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koristi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ovu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konfiguraciju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da bi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upravljao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stvarnjem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,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azuriranjem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I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brisanjem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infrastrukture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. </a:t>
          </a:r>
          <a:br>
            <a:rPr lang="en-US" sz="1300" b="1" i="0" kern="1200">
              <a:latin typeface="Calibri Light"/>
              <a:ea typeface="Calibri Light"/>
              <a:cs typeface="Arial"/>
            </a:rPr>
          </a:br>
          <a:endParaRPr lang="en-US" sz="1300" b="1" i="0" kern="1200">
            <a:latin typeface="Calibri Light"/>
            <a:ea typeface="Calibri Light"/>
            <a:cs typeface="Arial"/>
          </a:endParaRPr>
        </a:p>
      </dsp:txBody>
      <dsp:txXfrm>
        <a:off x="789597" y="1214420"/>
        <a:ext cx="7132336" cy="955957"/>
      </dsp:txXfrm>
    </dsp:sp>
    <dsp:sp modelId="{0977C436-1A9D-4489-8521-E8E6F046A62F}">
      <dsp:nvSpPr>
        <dsp:cNvPr id="0" name=""/>
        <dsp:cNvSpPr/>
      </dsp:nvSpPr>
      <dsp:spPr>
        <a:xfrm>
          <a:off x="1519713" y="2369359"/>
          <a:ext cx="8611711" cy="10154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err="1">
              <a:latin typeface="Calibri Light"/>
              <a:ea typeface="Calibri Light"/>
              <a:cs typeface="Arial"/>
            </a:rPr>
            <a:t>Prednost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Terraforma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je u tome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sto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omogucava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ponovljivost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I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doslijednost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infrastrukture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.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Mozete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kreirati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infrasturkturu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u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jednom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okruzenju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recimo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development, I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onda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je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lako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reprodukovati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infrastrukturu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u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drugom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okruzenju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 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kao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sto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je 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produkcija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Terraform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takodje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omogucava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pracenje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promjena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u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konfiguraciji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I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automatiozavnu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primjenu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tih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promjena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na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 </a:t>
          </a:r>
          <a:r>
            <a:rPr lang="en-US" sz="1300" b="1" i="0" kern="1200" err="1">
              <a:latin typeface="Calibri Light"/>
              <a:ea typeface="Calibri Light"/>
              <a:cs typeface="Arial"/>
            </a:rPr>
            <a:t>infrastrutkuru</a:t>
          </a:r>
          <a:r>
            <a:rPr lang="en-US" sz="1300" b="1" i="0" kern="1200">
              <a:latin typeface="Calibri Light"/>
              <a:ea typeface="Calibri Light"/>
              <a:cs typeface="Arial"/>
            </a:rPr>
            <a:t>.</a:t>
          </a:r>
        </a:p>
      </dsp:txBody>
      <dsp:txXfrm>
        <a:off x="1549454" y="2399100"/>
        <a:ext cx="7132336" cy="955957"/>
      </dsp:txXfrm>
    </dsp:sp>
    <dsp:sp modelId="{8AE2BC07-A257-41E0-A1CD-2DFFB9530A58}">
      <dsp:nvSpPr>
        <dsp:cNvPr id="0" name=""/>
        <dsp:cNvSpPr/>
      </dsp:nvSpPr>
      <dsp:spPr>
        <a:xfrm>
          <a:off x="7951675" y="770041"/>
          <a:ext cx="660035" cy="660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100183" y="770041"/>
        <a:ext cx="363019" cy="496676"/>
      </dsp:txXfrm>
    </dsp:sp>
    <dsp:sp modelId="{39EDD1B3-6137-42BF-990F-40CF1BB9ED12}">
      <dsp:nvSpPr>
        <dsp:cNvPr id="0" name=""/>
        <dsp:cNvSpPr/>
      </dsp:nvSpPr>
      <dsp:spPr>
        <a:xfrm>
          <a:off x="8711532" y="1947951"/>
          <a:ext cx="660035" cy="660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860040" y="1947951"/>
        <a:ext cx="363019" cy="4966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68FDE-978A-4BEE-BC41-BA832AB2BD37}">
      <dsp:nvSpPr>
        <dsp:cNvPr id="0" name=""/>
        <dsp:cNvSpPr/>
      </dsp:nvSpPr>
      <dsp:spPr>
        <a:xfrm>
          <a:off x="0" y="98997"/>
          <a:ext cx="10082579" cy="7148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Terraform state file je </a:t>
          </a:r>
          <a:r>
            <a:rPr lang="en-US" sz="1300" b="1" kern="1200" err="1"/>
            <a:t>datoteka</a:t>
          </a:r>
          <a:r>
            <a:rPr lang="en-US" sz="1300" b="1" kern="1200"/>
            <a:t> </a:t>
          </a:r>
          <a:r>
            <a:rPr lang="en-US" sz="1300" b="1" kern="1200" err="1"/>
            <a:t>koju</a:t>
          </a:r>
          <a:r>
            <a:rPr lang="en-US" sz="1300" b="1" kern="1200"/>
            <a:t> Terraform </a:t>
          </a:r>
          <a:r>
            <a:rPr lang="en-US" sz="1300" b="1" kern="1200" err="1"/>
            <a:t>koristi</a:t>
          </a:r>
          <a:r>
            <a:rPr lang="en-US" sz="1300" b="1" kern="1200"/>
            <a:t> za </a:t>
          </a:r>
          <a:r>
            <a:rPr lang="en-US" sz="1300" b="1" kern="1200" err="1"/>
            <a:t>praćenje</a:t>
          </a:r>
          <a:r>
            <a:rPr lang="en-US" sz="1300" b="1" kern="1200"/>
            <a:t> </a:t>
          </a:r>
          <a:r>
            <a:rPr lang="en-US" sz="1300" b="1" kern="1200" err="1"/>
            <a:t>stanja</a:t>
          </a:r>
          <a:r>
            <a:rPr lang="en-US" sz="1300" b="1" kern="1200"/>
            <a:t> </a:t>
          </a:r>
          <a:r>
            <a:rPr lang="en-US" sz="1300" b="1" kern="1200" err="1"/>
            <a:t>vaše</a:t>
          </a:r>
          <a:r>
            <a:rPr lang="en-US" sz="1300" b="1" kern="1200"/>
            <a:t> </a:t>
          </a:r>
          <a:r>
            <a:rPr lang="en-US" sz="1300" b="1" kern="1200" err="1"/>
            <a:t>infrastrukture</a:t>
          </a:r>
          <a:r>
            <a:rPr lang="en-US" sz="1300" b="1" kern="1200"/>
            <a:t> </a:t>
          </a:r>
          <a:r>
            <a:rPr lang="en-US" sz="1300" b="1" kern="1200" err="1"/>
            <a:t>koju</a:t>
          </a:r>
          <a:r>
            <a:rPr lang="en-US" sz="1300" b="1" kern="1200"/>
            <a:t> </a:t>
          </a:r>
          <a:r>
            <a:rPr lang="en-US" sz="1300" b="1" kern="1200" err="1"/>
            <a:t>upravlja</a:t>
          </a:r>
          <a:r>
            <a:rPr lang="en-US" sz="1300" b="1" kern="1200"/>
            <a:t> Terraform. Terraform je </a:t>
          </a:r>
          <a:r>
            <a:rPr lang="en-US" sz="1300" b="1" kern="1200" err="1"/>
            <a:t>alat</a:t>
          </a:r>
          <a:r>
            <a:rPr lang="en-US" sz="1300" b="1" kern="1200"/>
            <a:t> za </a:t>
          </a:r>
          <a:r>
            <a:rPr lang="en-US" sz="1300" b="1" kern="1200" err="1"/>
            <a:t>upravljanje</a:t>
          </a:r>
          <a:r>
            <a:rPr lang="en-US" sz="1300" b="1" kern="1200"/>
            <a:t> </a:t>
          </a:r>
          <a:r>
            <a:rPr lang="en-US" sz="1300" b="1" kern="1200" err="1"/>
            <a:t>infrastrukturom</a:t>
          </a:r>
          <a:r>
            <a:rPr lang="en-US" sz="1300" b="1" kern="1200"/>
            <a:t> </a:t>
          </a:r>
          <a:r>
            <a:rPr lang="en-US" sz="1300" b="1" kern="1200" err="1"/>
            <a:t>kao</a:t>
          </a:r>
          <a:r>
            <a:rPr lang="en-US" sz="1300" b="1" kern="1200"/>
            <a:t> </a:t>
          </a:r>
          <a:r>
            <a:rPr lang="en-US" sz="1300" b="1" kern="1200" err="1"/>
            <a:t>kôdom</a:t>
          </a:r>
          <a:r>
            <a:rPr lang="en-US" sz="1300" b="1" kern="1200"/>
            <a:t> (Infrastructure as Code - </a:t>
          </a:r>
          <a:r>
            <a:rPr lang="en-US" sz="1300" b="1" kern="1200" err="1"/>
            <a:t>IaC</a:t>
          </a:r>
          <a:r>
            <a:rPr lang="en-US" sz="1300" b="1" kern="1200"/>
            <a:t>) koji </a:t>
          </a:r>
          <a:r>
            <a:rPr lang="en-US" sz="1300" b="1" kern="1200" err="1"/>
            <a:t>omogućuje</a:t>
          </a:r>
          <a:r>
            <a:rPr lang="en-US" sz="1300" b="1" kern="1200"/>
            <a:t> </a:t>
          </a:r>
          <a:r>
            <a:rPr lang="en-US" sz="1300" b="1" kern="1200" err="1"/>
            <a:t>automatsko</a:t>
          </a:r>
          <a:r>
            <a:rPr lang="en-US" sz="1300" b="1" kern="1200"/>
            <a:t> </a:t>
          </a:r>
          <a:r>
            <a:rPr lang="en-US" sz="1300" b="1" kern="1200" err="1"/>
            <a:t>upravljanje</a:t>
          </a:r>
          <a:r>
            <a:rPr lang="en-US" sz="1300" b="1" kern="1200"/>
            <a:t> </a:t>
          </a:r>
          <a:r>
            <a:rPr lang="en-US" sz="1300" b="1" kern="1200" err="1"/>
            <a:t>i</a:t>
          </a:r>
          <a:r>
            <a:rPr lang="en-US" sz="1300" b="1" kern="1200"/>
            <a:t> </a:t>
          </a:r>
          <a:r>
            <a:rPr lang="en-US" sz="1300" b="1" kern="1200" err="1"/>
            <a:t>održavanje</a:t>
          </a:r>
          <a:r>
            <a:rPr lang="en-US" sz="1300" b="1" kern="1200"/>
            <a:t> </a:t>
          </a:r>
          <a:r>
            <a:rPr lang="en-US" sz="1300" b="1" kern="1200" err="1"/>
            <a:t>infrastrukture</a:t>
          </a:r>
          <a:r>
            <a:rPr lang="en-US" sz="1300" b="1" kern="1200"/>
            <a:t> u </a:t>
          </a:r>
          <a:r>
            <a:rPr lang="en-US" sz="1300" b="1" kern="1200" err="1"/>
            <a:t>oblaku</a:t>
          </a:r>
          <a:r>
            <a:rPr lang="en-US" sz="1300" b="1" kern="1200"/>
            <a:t>.</a:t>
          </a:r>
        </a:p>
      </dsp:txBody>
      <dsp:txXfrm>
        <a:off x="34897" y="133894"/>
        <a:ext cx="10012785" cy="645076"/>
      </dsp:txXfrm>
    </dsp:sp>
    <dsp:sp modelId="{FE021187-D4D7-4D52-8209-CD9284780C74}">
      <dsp:nvSpPr>
        <dsp:cNvPr id="0" name=""/>
        <dsp:cNvSpPr/>
      </dsp:nvSpPr>
      <dsp:spPr>
        <a:xfrm>
          <a:off x="0" y="851307"/>
          <a:ext cx="10082579" cy="7148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Terraform </a:t>
          </a:r>
          <a:r>
            <a:rPr lang="en-US" sz="1300" b="1" kern="1200" err="1"/>
            <a:t>koristi</a:t>
          </a:r>
          <a:r>
            <a:rPr lang="en-US" sz="1300" b="1" kern="1200"/>
            <a:t> state file </a:t>
          </a:r>
          <a:r>
            <a:rPr lang="en-US" sz="1300" b="1" kern="1200" err="1"/>
            <a:t>kako</a:t>
          </a:r>
          <a:r>
            <a:rPr lang="en-US" sz="1300" b="1" kern="1200"/>
            <a:t> bi </a:t>
          </a:r>
          <a:r>
            <a:rPr lang="en-US" sz="1300" b="1" kern="1200" err="1"/>
            <a:t>pratio</a:t>
          </a:r>
          <a:r>
            <a:rPr lang="en-US" sz="1300" b="1" kern="1200"/>
            <a:t> </a:t>
          </a:r>
          <a:r>
            <a:rPr lang="en-US" sz="1300" b="1" kern="1200" err="1"/>
            <a:t>trenutno</a:t>
          </a:r>
          <a:r>
            <a:rPr lang="en-US" sz="1300" b="1" kern="1200"/>
            <a:t> </a:t>
          </a:r>
          <a:r>
            <a:rPr lang="en-US" sz="1300" b="1" kern="1200" err="1"/>
            <a:t>stanje</a:t>
          </a:r>
          <a:r>
            <a:rPr lang="en-US" sz="1300" b="1" kern="1200"/>
            <a:t> </a:t>
          </a:r>
          <a:r>
            <a:rPr lang="en-US" sz="1300" b="1" kern="1200" err="1"/>
            <a:t>vaše</a:t>
          </a:r>
          <a:r>
            <a:rPr lang="en-US" sz="1300" b="1" kern="1200"/>
            <a:t> </a:t>
          </a:r>
          <a:r>
            <a:rPr lang="en-US" sz="1300" b="1" kern="1200" err="1"/>
            <a:t>infrastrukture</a:t>
          </a:r>
          <a:r>
            <a:rPr lang="en-US" sz="1300" b="1" kern="1200"/>
            <a:t> </a:t>
          </a:r>
          <a:r>
            <a:rPr lang="en-US" sz="1300" b="1" kern="1200" err="1"/>
            <a:t>i</a:t>
          </a:r>
          <a:r>
            <a:rPr lang="en-US" sz="1300" b="1" kern="1200"/>
            <a:t> </a:t>
          </a:r>
          <a:r>
            <a:rPr lang="en-US" sz="1300" b="1" kern="1200" err="1"/>
            <a:t>razumio</a:t>
          </a:r>
          <a:r>
            <a:rPr lang="en-US" sz="1300" b="1" kern="1200"/>
            <a:t> </a:t>
          </a:r>
          <a:r>
            <a:rPr lang="en-US" sz="1300" b="1" kern="1200" err="1"/>
            <a:t>promene</a:t>
          </a:r>
          <a:r>
            <a:rPr lang="en-US" sz="1300" b="1" kern="1200"/>
            <a:t> </a:t>
          </a:r>
          <a:r>
            <a:rPr lang="en-US" sz="1300" b="1" kern="1200" err="1"/>
            <a:t>koje</a:t>
          </a:r>
          <a:r>
            <a:rPr lang="en-US" sz="1300" b="1" kern="1200"/>
            <a:t> </a:t>
          </a:r>
          <a:r>
            <a:rPr lang="en-US" sz="1300" b="1" kern="1200" err="1"/>
            <a:t>treba</a:t>
          </a:r>
          <a:r>
            <a:rPr lang="en-US" sz="1300" b="1" kern="1200"/>
            <a:t> </a:t>
          </a:r>
          <a:r>
            <a:rPr lang="en-US" sz="1300" b="1" kern="1200" err="1"/>
            <a:t>napraviti</a:t>
          </a:r>
          <a:r>
            <a:rPr lang="en-US" sz="1300" b="1" kern="1200"/>
            <a:t> </a:t>
          </a:r>
          <a:r>
            <a:rPr lang="en-US" sz="1300" b="1" kern="1200" err="1"/>
            <a:t>kako</a:t>
          </a:r>
          <a:r>
            <a:rPr lang="en-US" sz="1300" b="1" kern="1200"/>
            <a:t> bi se </a:t>
          </a:r>
          <a:r>
            <a:rPr lang="en-US" sz="1300" b="1" kern="1200" err="1"/>
            <a:t>infrastruktura</a:t>
          </a:r>
          <a:r>
            <a:rPr lang="en-US" sz="1300" b="1" kern="1200"/>
            <a:t> </a:t>
          </a:r>
          <a:r>
            <a:rPr lang="en-US" sz="1300" b="1" kern="1200" err="1"/>
            <a:t>dovela</a:t>
          </a:r>
          <a:r>
            <a:rPr lang="en-US" sz="1300" b="1" kern="1200"/>
            <a:t> u </a:t>
          </a:r>
          <a:r>
            <a:rPr lang="en-US" sz="1300" b="1" kern="1200" err="1"/>
            <a:t>željeno</a:t>
          </a:r>
          <a:r>
            <a:rPr lang="en-US" sz="1300" b="1" kern="1200"/>
            <a:t> </a:t>
          </a:r>
          <a:r>
            <a:rPr lang="en-US" sz="1300" b="1" kern="1200" err="1"/>
            <a:t>stanje</a:t>
          </a:r>
          <a:r>
            <a:rPr lang="en-US" sz="1300" b="1" kern="1200"/>
            <a:t> </a:t>
          </a:r>
          <a:r>
            <a:rPr lang="en-US" sz="1300" b="1" kern="1200" err="1"/>
            <a:t>definisano</a:t>
          </a:r>
          <a:r>
            <a:rPr lang="en-US" sz="1300" b="1" kern="1200"/>
            <a:t> Terraform </a:t>
          </a:r>
          <a:r>
            <a:rPr lang="en-US" sz="1300" b="1" kern="1200" err="1"/>
            <a:t>konfiguracijom</a:t>
          </a:r>
          <a:r>
            <a:rPr lang="en-US" sz="1300" b="1" kern="1200"/>
            <a:t>. State file </a:t>
          </a:r>
          <a:r>
            <a:rPr lang="en-US" sz="1300" b="1" kern="1200" err="1"/>
            <a:t>sadrži</a:t>
          </a:r>
          <a:r>
            <a:rPr lang="en-US" sz="1300" b="1" kern="1200"/>
            <a:t> </a:t>
          </a:r>
          <a:r>
            <a:rPr lang="en-US" sz="1300" b="1" kern="1200" err="1"/>
            <a:t>informacije</a:t>
          </a:r>
          <a:r>
            <a:rPr lang="en-US" sz="1300" b="1" kern="1200"/>
            <a:t> o </a:t>
          </a:r>
          <a:r>
            <a:rPr lang="en-US" sz="1300" b="1" kern="1200" err="1"/>
            <a:t>svim</a:t>
          </a:r>
          <a:r>
            <a:rPr lang="en-US" sz="1300" b="1" kern="1200"/>
            <a:t> </a:t>
          </a:r>
          <a:r>
            <a:rPr lang="en-US" sz="1300" b="1" kern="1200" err="1"/>
            <a:t>resursima</a:t>
          </a:r>
          <a:r>
            <a:rPr lang="en-US" sz="1300" b="1" kern="1200"/>
            <a:t> </a:t>
          </a:r>
          <a:r>
            <a:rPr lang="en-US" sz="1300" b="1" kern="1200" err="1"/>
            <a:t>koje</a:t>
          </a:r>
          <a:r>
            <a:rPr lang="en-US" sz="1300" b="1" kern="1200"/>
            <a:t> Terraform </a:t>
          </a:r>
          <a:r>
            <a:rPr lang="en-US" sz="1300" b="1" kern="1200" err="1"/>
            <a:t>upravlja</a:t>
          </a:r>
          <a:r>
            <a:rPr lang="en-US" sz="1300" b="1" kern="1200"/>
            <a:t>, </a:t>
          </a:r>
          <a:r>
            <a:rPr lang="en-US" sz="1300" b="1" kern="1200" err="1"/>
            <a:t>kao</a:t>
          </a:r>
          <a:r>
            <a:rPr lang="en-US" sz="1300" b="1" kern="1200"/>
            <a:t> </a:t>
          </a:r>
          <a:r>
            <a:rPr lang="en-US" sz="1300" b="1" kern="1200" err="1"/>
            <a:t>što</a:t>
          </a:r>
          <a:r>
            <a:rPr lang="en-US" sz="1300" b="1" kern="1200"/>
            <a:t> </a:t>
          </a:r>
          <a:r>
            <a:rPr lang="en-US" sz="1300" b="1" kern="1200" err="1"/>
            <a:t>su</a:t>
          </a:r>
          <a:r>
            <a:rPr lang="en-US" sz="1300" b="1" kern="1200"/>
            <a:t> </a:t>
          </a:r>
          <a:r>
            <a:rPr lang="en-US" sz="1300" b="1" kern="1200" err="1"/>
            <a:t>njihove</a:t>
          </a:r>
          <a:r>
            <a:rPr lang="en-US" sz="1300" b="1" kern="1200"/>
            <a:t> </a:t>
          </a:r>
          <a:r>
            <a:rPr lang="en-US" sz="1300" b="1" kern="1200" err="1"/>
            <a:t>trenutne</a:t>
          </a:r>
          <a:r>
            <a:rPr lang="en-US" sz="1300" b="1" kern="1200"/>
            <a:t> </a:t>
          </a:r>
          <a:r>
            <a:rPr lang="en-US" sz="1300" b="1" kern="1200" err="1"/>
            <a:t>vrednosti</a:t>
          </a:r>
          <a:r>
            <a:rPr lang="en-US" sz="1300" b="1" kern="1200"/>
            <a:t>, </a:t>
          </a:r>
          <a:r>
            <a:rPr lang="en-US" sz="1300" b="1" kern="1200" err="1"/>
            <a:t>ažuriranja</a:t>
          </a:r>
          <a:r>
            <a:rPr lang="en-US" sz="1300" b="1" kern="1200"/>
            <a:t>, </a:t>
          </a:r>
          <a:r>
            <a:rPr lang="en-US" sz="1300" b="1" kern="1200" err="1"/>
            <a:t>zavisnosti</a:t>
          </a:r>
          <a:r>
            <a:rPr lang="en-US" sz="1300" b="1" kern="1200"/>
            <a:t> </a:t>
          </a:r>
          <a:r>
            <a:rPr lang="en-US" sz="1300" b="1" kern="1200" err="1"/>
            <a:t>između</a:t>
          </a:r>
          <a:r>
            <a:rPr lang="en-US" sz="1300" b="1" kern="1200"/>
            <a:t> </a:t>
          </a:r>
          <a:r>
            <a:rPr lang="en-US" sz="1300" b="1" kern="1200" err="1"/>
            <a:t>resursa</a:t>
          </a:r>
          <a:r>
            <a:rPr lang="en-US" sz="1300" b="1" kern="1200"/>
            <a:t> </a:t>
          </a:r>
          <a:r>
            <a:rPr lang="en-US" sz="1300" b="1" kern="1200" err="1"/>
            <a:t>i</a:t>
          </a:r>
          <a:r>
            <a:rPr lang="en-US" sz="1300" b="1" kern="1200"/>
            <a:t> </a:t>
          </a:r>
          <a:r>
            <a:rPr lang="en-US" sz="1300" b="1" kern="1200" err="1"/>
            <a:t>druge</a:t>
          </a:r>
          <a:r>
            <a:rPr lang="en-US" sz="1300" b="1" kern="1200"/>
            <a:t> </a:t>
          </a:r>
          <a:r>
            <a:rPr lang="en-US" sz="1300" b="1" kern="1200" err="1"/>
            <a:t>metapodatke</a:t>
          </a:r>
          <a:r>
            <a:rPr lang="en-US" sz="1300" b="1" kern="1200"/>
            <a:t>.</a:t>
          </a:r>
        </a:p>
      </dsp:txBody>
      <dsp:txXfrm>
        <a:off x="34897" y="886204"/>
        <a:ext cx="10012785" cy="645076"/>
      </dsp:txXfrm>
    </dsp:sp>
    <dsp:sp modelId="{7763AB8D-5969-411B-9E43-7137942560D4}">
      <dsp:nvSpPr>
        <dsp:cNvPr id="0" name=""/>
        <dsp:cNvSpPr/>
      </dsp:nvSpPr>
      <dsp:spPr>
        <a:xfrm>
          <a:off x="0" y="1603617"/>
          <a:ext cx="10082579" cy="7148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State file je </a:t>
          </a:r>
          <a:r>
            <a:rPr lang="en-US" sz="1300" b="1" kern="1200" err="1"/>
            <a:t>obično</a:t>
          </a:r>
          <a:r>
            <a:rPr lang="en-US" sz="1300" b="1" kern="1200"/>
            <a:t> u JSON </a:t>
          </a:r>
          <a:r>
            <a:rPr lang="en-US" sz="1300" b="1" kern="1200" err="1"/>
            <a:t>ili</a:t>
          </a:r>
          <a:r>
            <a:rPr lang="en-US" sz="1300" b="1" kern="1200"/>
            <a:t> </a:t>
          </a:r>
          <a:r>
            <a:rPr lang="en-US" sz="1300" b="1" kern="1200" err="1"/>
            <a:t>binarnom</a:t>
          </a:r>
          <a:r>
            <a:rPr lang="en-US" sz="1300" b="1" kern="1200"/>
            <a:t> </a:t>
          </a:r>
          <a:r>
            <a:rPr lang="en-US" sz="1300" b="1" kern="1200" err="1"/>
            <a:t>formatu</a:t>
          </a:r>
          <a:r>
            <a:rPr lang="en-US" sz="1300" b="1" kern="1200"/>
            <a:t> </a:t>
          </a:r>
          <a:r>
            <a:rPr lang="en-US" sz="1300" b="1" kern="1200" err="1"/>
            <a:t>i</a:t>
          </a:r>
          <a:r>
            <a:rPr lang="en-US" sz="1300" b="1" kern="1200"/>
            <a:t> </a:t>
          </a:r>
          <a:r>
            <a:rPr lang="en-US" sz="1300" b="1" kern="1200" err="1"/>
            <a:t>može</a:t>
          </a:r>
          <a:r>
            <a:rPr lang="en-US" sz="1300" b="1" kern="1200"/>
            <a:t> </a:t>
          </a:r>
          <a:r>
            <a:rPr lang="en-US" sz="1300" b="1" kern="1200" err="1"/>
            <a:t>biti</a:t>
          </a:r>
          <a:r>
            <a:rPr lang="en-US" sz="1300" b="1" kern="1200"/>
            <a:t> </a:t>
          </a:r>
          <a:r>
            <a:rPr lang="en-US" sz="1300" b="1" kern="1200" err="1"/>
            <a:t>smešten</a:t>
          </a:r>
          <a:r>
            <a:rPr lang="en-US" sz="1300" b="1" kern="1200"/>
            <a:t> </a:t>
          </a:r>
          <a:r>
            <a:rPr lang="en-US" sz="1300" b="1" kern="1200" err="1"/>
            <a:t>lokalno</a:t>
          </a:r>
          <a:r>
            <a:rPr lang="en-US" sz="1300" b="1" kern="1200"/>
            <a:t> </a:t>
          </a:r>
          <a:r>
            <a:rPr lang="en-US" sz="1300" b="1" kern="1200" err="1"/>
            <a:t>na</a:t>
          </a:r>
          <a:r>
            <a:rPr lang="en-US" sz="1300" b="1" kern="1200"/>
            <a:t> </a:t>
          </a:r>
          <a:r>
            <a:rPr lang="en-US" sz="1300" b="1" kern="1200" err="1"/>
            <a:t>vašem</a:t>
          </a:r>
          <a:r>
            <a:rPr lang="en-US" sz="1300" b="1" kern="1200"/>
            <a:t> </a:t>
          </a:r>
          <a:r>
            <a:rPr lang="en-US" sz="1300" b="1" kern="1200" err="1"/>
            <a:t>računaru</a:t>
          </a:r>
          <a:r>
            <a:rPr lang="en-US" sz="1300" b="1" kern="1200"/>
            <a:t> </a:t>
          </a:r>
          <a:r>
            <a:rPr lang="en-US" sz="1300" b="1" kern="1200" err="1"/>
            <a:t>ili</a:t>
          </a:r>
          <a:r>
            <a:rPr lang="en-US" sz="1300" b="1" kern="1200"/>
            <a:t> </a:t>
          </a:r>
          <a:r>
            <a:rPr lang="en-US" sz="1300" b="1" kern="1200" err="1"/>
            <a:t>na</a:t>
          </a:r>
          <a:r>
            <a:rPr lang="en-US" sz="1300" b="1" kern="1200"/>
            <a:t> </a:t>
          </a:r>
          <a:r>
            <a:rPr lang="en-US" sz="1300" b="1" kern="1200" err="1"/>
            <a:t>udaljenom</a:t>
          </a:r>
          <a:r>
            <a:rPr lang="en-US" sz="1300" b="1" kern="1200"/>
            <a:t> </a:t>
          </a:r>
          <a:r>
            <a:rPr lang="en-US" sz="1300" b="1" kern="1200" err="1"/>
            <a:t>uređaju</a:t>
          </a:r>
          <a:r>
            <a:rPr lang="en-US" sz="1300" b="1" kern="1200"/>
            <a:t>, </a:t>
          </a:r>
          <a:r>
            <a:rPr lang="en-US" sz="1300" b="1" kern="1200" err="1"/>
            <a:t>kao</a:t>
          </a:r>
          <a:r>
            <a:rPr lang="en-US" sz="1300" b="1" kern="1200"/>
            <a:t> </a:t>
          </a:r>
          <a:r>
            <a:rPr lang="en-US" sz="1300" b="1" kern="1200" err="1"/>
            <a:t>što</a:t>
          </a:r>
          <a:r>
            <a:rPr lang="en-US" sz="1300" b="1" kern="1200"/>
            <a:t> je </a:t>
          </a:r>
          <a:r>
            <a:rPr lang="en-US" sz="1300" b="1" kern="1200" err="1"/>
            <a:t>sistem</a:t>
          </a:r>
          <a:r>
            <a:rPr lang="en-US" sz="1300" b="1" kern="1200"/>
            <a:t> za </a:t>
          </a:r>
          <a:r>
            <a:rPr lang="en-US" sz="1300" b="1" kern="1200" err="1"/>
            <a:t>skladištenje</a:t>
          </a:r>
          <a:r>
            <a:rPr lang="en-US" sz="1300" b="1" kern="1200"/>
            <a:t> u </a:t>
          </a:r>
          <a:r>
            <a:rPr lang="en-US" sz="1300" b="1" kern="1200" err="1"/>
            <a:t>oblaku</a:t>
          </a:r>
          <a:r>
            <a:rPr lang="en-US" sz="1300" b="1" kern="1200"/>
            <a:t> (</a:t>
          </a:r>
          <a:r>
            <a:rPr lang="en-US" sz="1300" b="1" kern="1200" err="1"/>
            <a:t>npr</a:t>
          </a:r>
          <a:r>
            <a:rPr lang="en-US" sz="1300" b="1" kern="1200"/>
            <a:t>. Amazon S3). Terraform </a:t>
          </a:r>
          <a:r>
            <a:rPr lang="en-US" sz="1300" b="1" kern="1200" err="1"/>
            <a:t>preporučuje</a:t>
          </a:r>
          <a:r>
            <a:rPr lang="en-US" sz="1300" b="1" kern="1200"/>
            <a:t> </a:t>
          </a:r>
          <a:r>
            <a:rPr lang="en-US" sz="1300" b="1" kern="1200" err="1"/>
            <a:t>upotrebu</a:t>
          </a:r>
          <a:r>
            <a:rPr lang="en-US" sz="1300" b="1" kern="1200"/>
            <a:t> </a:t>
          </a:r>
          <a:r>
            <a:rPr lang="en-US" sz="1300" b="1" kern="1200" err="1"/>
            <a:t>udaljenog</a:t>
          </a:r>
          <a:r>
            <a:rPr lang="en-US" sz="1300" b="1" kern="1200"/>
            <a:t> </a:t>
          </a:r>
          <a:r>
            <a:rPr lang="en-US" sz="1300" b="1" kern="1200" err="1"/>
            <a:t>skladišta</a:t>
          </a:r>
          <a:r>
            <a:rPr lang="en-US" sz="1300" b="1" kern="1200"/>
            <a:t> </a:t>
          </a:r>
          <a:r>
            <a:rPr lang="en-US" sz="1300" b="1" kern="1200" err="1"/>
            <a:t>kako</a:t>
          </a:r>
          <a:r>
            <a:rPr lang="en-US" sz="1300" b="1" kern="1200"/>
            <a:t> bi se </a:t>
          </a:r>
          <a:r>
            <a:rPr lang="en-US" sz="1300" b="1" kern="1200" err="1"/>
            <a:t>izbegle</a:t>
          </a:r>
          <a:r>
            <a:rPr lang="en-US" sz="1300" b="1" kern="1200"/>
            <a:t> </a:t>
          </a:r>
          <a:r>
            <a:rPr lang="en-US" sz="1300" b="1" kern="1200" err="1"/>
            <a:t>probleme</a:t>
          </a:r>
          <a:r>
            <a:rPr lang="en-US" sz="1300" b="1" kern="1200"/>
            <a:t> </a:t>
          </a:r>
          <a:r>
            <a:rPr lang="en-US" sz="1300" b="1" kern="1200" err="1"/>
            <a:t>sa</a:t>
          </a:r>
          <a:r>
            <a:rPr lang="en-US" sz="1300" b="1" kern="1200"/>
            <a:t> </a:t>
          </a:r>
          <a:r>
            <a:rPr lang="en-US" sz="1300" b="1" kern="1200" err="1"/>
            <a:t>gubitkom</a:t>
          </a:r>
          <a:r>
            <a:rPr lang="en-US" sz="1300" b="1" kern="1200"/>
            <a:t> </a:t>
          </a:r>
          <a:r>
            <a:rPr lang="en-US" sz="1300" b="1" kern="1200" err="1"/>
            <a:t>ili</a:t>
          </a:r>
          <a:r>
            <a:rPr lang="en-US" sz="1300" b="1" kern="1200"/>
            <a:t> </a:t>
          </a:r>
          <a:r>
            <a:rPr lang="en-US" sz="1300" b="1" kern="1200" err="1"/>
            <a:t>oštećenjem</a:t>
          </a:r>
          <a:r>
            <a:rPr lang="en-US" sz="1300" b="1" kern="1200"/>
            <a:t> </a:t>
          </a:r>
          <a:r>
            <a:rPr lang="en-US" sz="1300" b="1" kern="1200" err="1"/>
            <a:t>lokalnog</a:t>
          </a:r>
          <a:r>
            <a:rPr lang="en-US" sz="1300" b="1" kern="1200"/>
            <a:t> state file-a.</a:t>
          </a:r>
        </a:p>
      </dsp:txBody>
      <dsp:txXfrm>
        <a:off x="34897" y="1638514"/>
        <a:ext cx="10012785" cy="645076"/>
      </dsp:txXfrm>
    </dsp:sp>
    <dsp:sp modelId="{5B51745F-D1A0-4F6F-ACF6-A769F93BA467}">
      <dsp:nvSpPr>
        <dsp:cNvPr id="0" name=""/>
        <dsp:cNvSpPr/>
      </dsp:nvSpPr>
      <dsp:spPr>
        <a:xfrm>
          <a:off x="0" y="2355928"/>
          <a:ext cx="10082579" cy="7148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Kada </a:t>
          </a:r>
          <a:r>
            <a:rPr lang="en-US" sz="1300" b="1" kern="1200" err="1"/>
            <a:t>pokrenete</a:t>
          </a:r>
          <a:r>
            <a:rPr lang="en-US" sz="1300" b="1" kern="1200"/>
            <a:t> Terraform </a:t>
          </a:r>
          <a:r>
            <a:rPr lang="en-US" sz="1300" b="1" kern="1200" err="1"/>
            <a:t>komande</a:t>
          </a:r>
          <a:r>
            <a:rPr lang="en-US" sz="1300" b="1" kern="1200"/>
            <a:t>, on </a:t>
          </a:r>
          <a:r>
            <a:rPr lang="en-US" sz="1300" b="1" kern="1200" err="1"/>
            <a:t>proverava</a:t>
          </a:r>
          <a:r>
            <a:rPr lang="en-US" sz="1300" b="1" kern="1200"/>
            <a:t> state file </a:t>
          </a:r>
          <a:r>
            <a:rPr lang="en-US" sz="1300" b="1" kern="1200" err="1"/>
            <a:t>kako</a:t>
          </a:r>
          <a:r>
            <a:rPr lang="en-US" sz="1300" b="1" kern="1200"/>
            <a:t> bi </a:t>
          </a:r>
          <a:r>
            <a:rPr lang="en-US" sz="1300" b="1" kern="1200" err="1"/>
            <a:t>razumeo</a:t>
          </a:r>
          <a:r>
            <a:rPr lang="en-US" sz="1300" b="1" kern="1200"/>
            <a:t> </a:t>
          </a:r>
          <a:r>
            <a:rPr lang="en-US" sz="1300" b="1" kern="1200" err="1"/>
            <a:t>trenutno</a:t>
          </a:r>
          <a:r>
            <a:rPr lang="en-US" sz="1300" b="1" kern="1200"/>
            <a:t> </a:t>
          </a:r>
          <a:r>
            <a:rPr lang="en-US" sz="1300" b="1" kern="1200" err="1"/>
            <a:t>stanje</a:t>
          </a:r>
          <a:r>
            <a:rPr lang="en-US" sz="1300" b="1" kern="1200"/>
            <a:t> </a:t>
          </a:r>
          <a:r>
            <a:rPr lang="en-US" sz="1300" b="1" kern="1200" err="1"/>
            <a:t>infrastrukture</a:t>
          </a:r>
          <a:r>
            <a:rPr lang="en-US" sz="1300" b="1" kern="1200"/>
            <a:t> </a:t>
          </a:r>
          <a:r>
            <a:rPr lang="en-US" sz="1300" b="1" kern="1200" err="1"/>
            <a:t>i</a:t>
          </a:r>
          <a:r>
            <a:rPr lang="en-US" sz="1300" b="1" kern="1200"/>
            <a:t> </a:t>
          </a:r>
          <a:r>
            <a:rPr lang="en-US" sz="1300" b="1" kern="1200" err="1"/>
            <a:t>primenio</a:t>
          </a:r>
          <a:r>
            <a:rPr lang="en-US" sz="1300" b="1" kern="1200"/>
            <a:t> </a:t>
          </a:r>
          <a:r>
            <a:rPr lang="en-US" sz="1300" b="1" kern="1200" err="1"/>
            <a:t>promene</a:t>
          </a:r>
          <a:r>
            <a:rPr lang="en-US" sz="1300" b="1" kern="1200"/>
            <a:t> </a:t>
          </a:r>
          <a:r>
            <a:rPr lang="en-US" sz="1300" b="1" kern="1200" err="1"/>
            <a:t>na</a:t>
          </a:r>
          <a:r>
            <a:rPr lang="en-US" sz="1300" b="1" kern="1200"/>
            <a:t> </a:t>
          </a:r>
          <a:r>
            <a:rPr lang="en-US" sz="1300" b="1" kern="1200" err="1"/>
            <a:t>osnovu</a:t>
          </a:r>
          <a:r>
            <a:rPr lang="en-US" sz="1300" b="1" kern="1200"/>
            <a:t> </a:t>
          </a:r>
          <a:r>
            <a:rPr lang="en-US" sz="1300" b="1" kern="1200" err="1"/>
            <a:t>definicija</a:t>
          </a:r>
          <a:r>
            <a:rPr lang="en-US" sz="1300" b="1" kern="1200"/>
            <a:t> u Terraform </a:t>
          </a:r>
          <a:r>
            <a:rPr lang="en-US" sz="1300" b="1" kern="1200" err="1"/>
            <a:t>konfiguraciji</a:t>
          </a:r>
          <a:r>
            <a:rPr lang="en-US" sz="1300" b="1" kern="1200"/>
            <a:t>. Terraform </a:t>
          </a:r>
          <a:r>
            <a:rPr lang="en-US" sz="1300" b="1" kern="1200" err="1"/>
            <a:t>automatski</a:t>
          </a:r>
          <a:r>
            <a:rPr lang="en-US" sz="1300" b="1" kern="1200"/>
            <a:t> </a:t>
          </a:r>
          <a:r>
            <a:rPr lang="en-US" sz="1300" b="1" kern="1200" err="1"/>
            <a:t>ažurira</a:t>
          </a:r>
          <a:r>
            <a:rPr lang="en-US" sz="1300" b="1" kern="1200"/>
            <a:t> state file </a:t>
          </a:r>
          <a:r>
            <a:rPr lang="en-US" sz="1300" b="1" kern="1200" err="1"/>
            <a:t>kako</a:t>
          </a:r>
          <a:r>
            <a:rPr lang="en-US" sz="1300" b="1" kern="1200"/>
            <a:t> bi </a:t>
          </a:r>
          <a:r>
            <a:rPr lang="en-US" sz="1300" b="1" kern="1200" err="1"/>
            <a:t>odražavao</a:t>
          </a:r>
          <a:r>
            <a:rPr lang="en-US" sz="1300" b="1" kern="1200"/>
            <a:t> </a:t>
          </a:r>
          <a:r>
            <a:rPr lang="en-US" sz="1300" b="1" kern="1200" err="1"/>
            <a:t>nove</a:t>
          </a:r>
          <a:r>
            <a:rPr lang="en-US" sz="1300" b="1" kern="1200"/>
            <a:t> </a:t>
          </a:r>
          <a:r>
            <a:rPr lang="en-US" sz="1300" b="1" kern="1200" err="1"/>
            <a:t>promene</a:t>
          </a:r>
          <a:r>
            <a:rPr lang="en-US" sz="1300" b="1" kern="1200"/>
            <a:t> u </a:t>
          </a:r>
          <a:r>
            <a:rPr lang="en-US" sz="1300" b="1" kern="1200" err="1"/>
            <a:t>infrastrukturi</a:t>
          </a:r>
          <a:r>
            <a:rPr lang="en-US" sz="1300" b="1" kern="1200"/>
            <a:t>.</a:t>
          </a:r>
        </a:p>
      </dsp:txBody>
      <dsp:txXfrm>
        <a:off x="34897" y="2390825"/>
        <a:ext cx="10012785" cy="645076"/>
      </dsp:txXfrm>
    </dsp:sp>
    <dsp:sp modelId="{B4CD3D9F-D2A6-4669-BB4B-275004147411}">
      <dsp:nvSpPr>
        <dsp:cNvPr id="0" name=""/>
        <dsp:cNvSpPr/>
      </dsp:nvSpPr>
      <dsp:spPr>
        <a:xfrm>
          <a:off x="0" y="3108238"/>
          <a:ext cx="10082579" cy="7148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Terraform state file je </a:t>
          </a:r>
          <a:r>
            <a:rPr lang="en-US" sz="1300" b="1" kern="1200" err="1"/>
            <a:t>važan</a:t>
          </a:r>
          <a:r>
            <a:rPr lang="en-US" sz="1300" b="1" kern="1200"/>
            <a:t> deo Terraform </a:t>
          </a:r>
          <a:r>
            <a:rPr lang="en-US" sz="1300" b="1" kern="1200" err="1"/>
            <a:t>ekosistema</a:t>
          </a:r>
          <a:r>
            <a:rPr lang="en-US" sz="1300" b="1" kern="1200"/>
            <a:t> </a:t>
          </a:r>
          <a:r>
            <a:rPr lang="en-US" sz="1300" b="1" kern="1200" err="1"/>
            <a:t>jer</a:t>
          </a:r>
          <a:r>
            <a:rPr lang="en-US" sz="1300" b="1" kern="1200"/>
            <a:t> </a:t>
          </a:r>
          <a:r>
            <a:rPr lang="en-US" sz="1300" b="1" kern="1200" err="1"/>
            <a:t>omogućuje</a:t>
          </a:r>
          <a:r>
            <a:rPr lang="en-US" sz="1300" b="1" kern="1200"/>
            <a:t> </a:t>
          </a:r>
          <a:r>
            <a:rPr lang="en-US" sz="1300" b="1" kern="1200" err="1"/>
            <a:t>Terraformu</a:t>
          </a:r>
          <a:r>
            <a:rPr lang="en-US" sz="1300" b="1" kern="1200"/>
            <a:t> da </a:t>
          </a:r>
          <a:r>
            <a:rPr lang="en-US" sz="1300" b="1" kern="1200" err="1"/>
            <a:t>precizno</a:t>
          </a:r>
          <a:r>
            <a:rPr lang="en-US" sz="1300" b="1" kern="1200"/>
            <a:t> </a:t>
          </a:r>
          <a:r>
            <a:rPr lang="en-US" sz="1300" b="1" kern="1200" err="1"/>
            <a:t>prati</a:t>
          </a:r>
          <a:r>
            <a:rPr lang="en-US" sz="1300" b="1" kern="1200"/>
            <a:t> </a:t>
          </a:r>
          <a:r>
            <a:rPr lang="en-US" sz="1300" b="1" kern="1200" err="1"/>
            <a:t>i</a:t>
          </a:r>
          <a:r>
            <a:rPr lang="en-US" sz="1300" b="1" kern="1200"/>
            <a:t> </a:t>
          </a:r>
          <a:r>
            <a:rPr lang="en-US" sz="1300" b="1" kern="1200" err="1"/>
            <a:t>upravlja</a:t>
          </a:r>
          <a:r>
            <a:rPr lang="en-US" sz="1300" b="1" kern="1200"/>
            <a:t> </a:t>
          </a:r>
          <a:r>
            <a:rPr lang="en-US" sz="1300" b="1" kern="1200" err="1"/>
            <a:t>vašom</a:t>
          </a:r>
          <a:r>
            <a:rPr lang="en-US" sz="1300" b="1" kern="1200"/>
            <a:t> </a:t>
          </a:r>
          <a:r>
            <a:rPr lang="en-US" sz="1300" b="1" kern="1200" err="1"/>
            <a:t>infrastrukturom</a:t>
          </a:r>
          <a:r>
            <a:rPr lang="en-US" sz="1300" b="1" kern="1200"/>
            <a:t>. </a:t>
          </a:r>
          <a:r>
            <a:rPr lang="en-US" sz="1300" b="1" kern="1200" err="1"/>
            <a:t>Važno</a:t>
          </a:r>
          <a:r>
            <a:rPr lang="en-US" sz="1300" b="1" kern="1200"/>
            <a:t> je </a:t>
          </a:r>
          <a:r>
            <a:rPr lang="en-US" sz="1300" b="1" kern="1200" err="1"/>
            <a:t>voditi</a:t>
          </a:r>
          <a:r>
            <a:rPr lang="en-US" sz="1300" b="1" kern="1200"/>
            <a:t> </a:t>
          </a:r>
          <a:r>
            <a:rPr lang="en-US" sz="1300" b="1" kern="1200" err="1"/>
            <a:t>računa</a:t>
          </a:r>
          <a:r>
            <a:rPr lang="en-US" sz="1300" b="1" kern="1200"/>
            <a:t> o </a:t>
          </a:r>
          <a:r>
            <a:rPr lang="en-US" sz="1300" b="1" kern="1200" err="1"/>
            <a:t>sigurnosti</a:t>
          </a:r>
          <a:r>
            <a:rPr lang="en-US" sz="1300" b="1" kern="1200"/>
            <a:t> </a:t>
          </a:r>
          <a:r>
            <a:rPr lang="en-US" sz="1300" b="1" kern="1200" err="1"/>
            <a:t>i</a:t>
          </a:r>
          <a:r>
            <a:rPr lang="en-US" sz="1300" b="1" kern="1200"/>
            <a:t> </a:t>
          </a:r>
          <a:r>
            <a:rPr lang="en-US" sz="1300" b="1" kern="1200" err="1"/>
            <a:t>zaštiti</a:t>
          </a:r>
          <a:r>
            <a:rPr lang="en-US" sz="1300" b="1" kern="1200"/>
            <a:t> state file-a, </a:t>
          </a:r>
          <a:r>
            <a:rPr lang="en-US" sz="1300" b="1" kern="1200" err="1"/>
            <a:t>jer</a:t>
          </a:r>
          <a:r>
            <a:rPr lang="en-US" sz="1300" b="1" kern="1200"/>
            <a:t> </a:t>
          </a:r>
          <a:r>
            <a:rPr lang="en-US" sz="1300" b="1" kern="1200" err="1"/>
            <a:t>sadrži</a:t>
          </a:r>
          <a:r>
            <a:rPr lang="en-US" sz="1300" b="1" kern="1200"/>
            <a:t> </a:t>
          </a:r>
          <a:r>
            <a:rPr lang="en-US" sz="1300" b="1" kern="1200" err="1"/>
            <a:t>osetljive</a:t>
          </a:r>
          <a:r>
            <a:rPr lang="en-US" sz="1300" b="1" kern="1200"/>
            <a:t> </a:t>
          </a:r>
          <a:r>
            <a:rPr lang="en-US" sz="1300" b="1" kern="1200" err="1"/>
            <a:t>informacije</a:t>
          </a:r>
          <a:r>
            <a:rPr lang="en-US" sz="1300" b="1" kern="1200"/>
            <a:t> o </a:t>
          </a:r>
          <a:r>
            <a:rPr lang="en-US" sz="1300" b="1" kern="1200" err="1"/>
            <a:t>infrastrukturi</a:t>
          </a:r>
          <a:r>
            <a:rPr lang="en-US" sz="1300" b="1" kern="1200"/>
            <a:t> </a:t>
          </a:r>
          <a:r>
            <a:rPr lang="en-US" sz="1300" b="1" kern="1200" err="1"/>
            <a:t>i</a:t>
          </a:r>
          <a:r>
            <a:rPr lang="en-US" sz="1300" b="1" kern="1200"/>
            <a:t> </a:t>
          </a:r>
          <a:r>
            <a:rPr lang="en-US" sz="1300" b="1" kern="1200" err="1"/>
            <a:t>resursima</a:t>
          </a:r>
          <a:r>
            <a:rPr lang="en-US" sz="1300" b="1" kern="1200"/>
            <a:t> </a:t>
          </a:r>
          <a:r>
            <a:rPr lang="en-US" sz="1300" b="1" kern="1200" err="1"/>
            <a:t>koje</a:t>
          </a:r>
          <a:r>
            <a:rPr lang="en-US" sz="1300" b="1" kern="1200"/>
            <a:t> Terraform </a:t>
          </a:r>
          <a:r>
            <a:rPr lang="en-US" sz="1300" b="1" kern="1200" err="1"/>
            <a:t>upravlja</a:t>
          </a:r>
          <a:r>
            <a:rPr lang="en-US" sz="1300" b="1" kern="1200"/>
            <a:t>.</a:t>
          </a:r>
        </a:p>
      </dsp:txBody>
      <dsp:txXfrm>
        <a:off x="34897" y="3143135"/>
        <a:ext cx="10012785" cy="645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B388E-43D7-4423-BA16-9DDADDEC2954}">
      <dsp:nvSpPr>
        <dsp:cNvPr id="0" name=""/>
        <dsp:cNvSpPr/>
      </dsp:nvSpPr>
      <dsp:spPr>
        <a:xfrm>
          <a:off x="631" y="1568047"/>
          <a:ext cx="2217156" cy="1407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B0C4C-E28B-4CB0-B00A-81540B16D8B0}">
      <dsp:nvSpPr>
        <dsp:cNvPr id="0" name=""/>
        <dsp:cNvSpPr/>
      </dsp:nvSpPr>
      <dsp:spPr>
        <a:xfrm>
          <a:off x="246982" y="1802080"/>
          <a:ext cx="2217156" cy="1407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sng" kern="1200" dirty="0"/>
            <a:t>count:</a:t>
          </a:r>
          <a:r>
            <a:rPr lang="en-US" sz="1100" b="0" i="0" u="none" kern="1200" dirty="0"/>
            <a:t> </a:t>
          </a:r>
          <a:r>
            <a:rPr lang="en-US" sz="1100" b="0" i="1" kern="1200" dirty="0"/>
            <a:t>Funkcija count omogućava vam definiranje broja instanci resursa koje želite stvoriti. Na primjer, možete koristiti</a:t>
          </a:r>
          <a:r>
            <a:rPr lang="en-US" sz="1100" b="0" i="1" u="none" kern="1200" dirty="0"/>
            <a:t> </a:t>
          </a:r>
          <a:r>
            <a:rPr lang="en-US" sz="1100" b="0" i="1" kern="1200" dirty="0"/>
            <a:t>count funkciju za stvaranje određenog broja virtualnih mašina u cloud provajderu</a:t>
          </a:r>
          <a:endParaRPr lang="en-US" sz="1100" i="1" kern="1200" dirty="0">
            <a:solidFill>
              <a:srgbClr val="D1D5DB"/>
            </a:solidFill>
            <a:latin typeface="Arial"/>
            <a:cs typeface="Arial"/>
          </a:endParaRPr>
        </a:p>
      </dsp:txBody>
      <dsp:txXfrm>
        <a:off x="288218" y="1843316"/>
        <a:ext cx="2134684" cy="1325422"/>
      </dsp:txXfrm>
    </dsp:sp>
    <dsp:sp modelId="{13B66265-22BA-41E7-9784-21A8899F1531}">
      <dsp:nvSpPr>
        <dsp:cNvPr id="0" name=""/>
        <dsp:cNvSpPr/>
      </dsp:nvSpPr>
      <dsp:spPr>
        <a:xfrm>
          <a:off x="2710489" y="1568047"/>
          <a:ext cx="2217156" cy="1407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3353B-B90A-4CAB-9141-B7D6E94E72B2}">
      <dsp:nvSpPr>
        <dsp:cNvPr id="0" name=""/>
        <dsp:cNvSpPr/>
      </dsp:nvSpPr>
      <dsp:spPr>
        <a:xfrm>
          <a:off x="2956840" y="1802080"/>
          <a:ext cx="2217156" cy="1407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sng" kern="1200" dirty="0" err="1"/>
            <a:t>concat</a:t>
          </a:r>
          <a:r>
            <a:rPr lang="en-US" sz="1100" b="1" i="0" u="sng" kern="1200" dirty="0"/>
            <a:t>: </a:t>
          </a:r>
          <a:r>
            <a:rPr lang="en-US" sz="1100" b="0" i="1" kern="1200" dirty="0" err="1"/>
            <a:t>Funkcija</a:t>
          </a:r>
          <a:r>
            <a:rPr lang="en-US" sz="1100" b="0" i="1" kern="1200" dirty="0"/>
            <a:t> </a:t>
          </a:r>
          <a:r>
            <a:rPr lang="en-US" sz="1100" b="0" i="1" kern="1200" dirty="0" err="1"/>
            <a:t>concat</a:t>
          </a:r>
          <a:r>
            <a:rPr lang="en-US" sz="1100" b="0" i="1" kern="1200" dirty="0"/>
            <a:t> </a:t>
          </a:r>
          <a:r>
            <a:rPr lang="en-US" sz="1100" b="0" i="1" kern="1200" dirty="0" err="1"/>
            <a:t>kombinira</a:t>
          </a:r>
          <a:r>
            <a:rPr lang="en-US" sz="1100" b="0" i="1" kern="1200" dirty="0"/>
            <a:t> </a:t>
          </a:r>
          <a:r>
            <a:rPr lang="en-US" sz="1100" b="0" i="1" kern="1200" dirty="0" err="1"/>
            <a:t>dvije</a:t>
          </a:r>
          <a:r>
            <a:rPr lang="en-US" sz="1100" b="0" i="1" kern="1200" dirty="0"/>
            <a:t> </a:t>
          </a:r>
          <a:r>
            <a:rPr lang="en-US" sz="1100" b="0" i="1" kern="1200" dirty="0" err="1"/>
            <a:t>ili</a:t>
          </a:r>
          <a:r>
            <a:rPr lang="en-US" sz="1100" b="0" i="1" kern="1200" dirty="0"/>
            <a:t> </a:t>
          </a:r>
          <a:r>
            <a:rPr lang="en-US" sz="1100" b="0" i="1" kern="1200" dirty="0" err="1"/>
            <a:t>više</a:t>
          </a:r>
          <a:r>
            <a:rPr lang="en-US" sz="1100" b="0" i="1" kern="1200" dirty="0"/>
            <a:t> liste ili nizova u jedan. Na primjer, možete koristiti concat funkciju za spajanje dvije liste IP adresa</a:t>
          </a:r>
        </a:p>
      </dsp:txBody>
      <dsp:txXfrm>
        <a:off x="2998076" y="1843316"/>
        <a:ext cx="2134684" cy="13254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B388E-43D7-4423-BA16-9DDADDEC2954}">
      <dsp:nvSpPr>
        <dsp:cNvPr id="0" name=""/>
        <dsp:cNvSpPr/>
      </dsp:nvSpPr>
      <dsp:spPr>
        <a:xfrm>
          <a:off x="639" y="1558091"/>
          <a:ext cx="2244043" cy="1424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B0C4C-E28B-4CB0-B00A-81540B16D8B0}">
      <dsp:nvSpPr>
        <dsp:cNvPr id="0" name=""/>
        <dsp:cNvSpPr/>
      </dsp:nvSpPr>
      <dsp:spPr>
        <a:xfrm>
          <a:off x="249977" y="1794962"/>
          <a:ext cx="2244043" cy="1424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sng" kern="1200" dirty="0">
              <a:solidFill>
                <a:schemeClr val="bg1"/>
              </a:solidFill>
              <a:latin typeface="Cascadia Code"/>
            </a:rPr>
            <a:t>join:</a:t>
          </a:r>
          <a:r>
            <a:rPr lang="en-US" sz="1100" b="1" i="0" kern="1200" dirty="0">
              <a:solidFill>
                <a:schemeClr val="bg2"/>
              </a:solidFill>
            </a:rPr>
            <a:t> </a:t>
          </a:r>
          <a:r>
            <a:rPr lang="en-US" sz="1100" b="0" i="1" kern="1200" dirty="0" err="1"/>
            <a:t>Funkcija</a:t>
          </a:r>
          <a:r>
            <a:rPr lang="en-US" sz="1100" b="0" i="1" kern="1200" dirty="0"/>
            <a:t> join </a:t>
          </a:r>
          <a:r>
            <a:rPr lang="en-US" sz="1100" b="0" i="1" kern="1200" dirty="0" err="1"/>
            <a:t>spaja</a:t>
          </a:r>
          <a:r>
            <a:rPr lang="en-US" sz="1100" b="0" i="1" kern="1200" dirty="0"/>
            <a:t> </a:t>
          </a:r>
          <a:r>
            <a:rPr lang="en-US" sz="1100" b="0" i="1" kern="1200" dirty="0" err="1"/>
            <a:t>elemente</a:t>
          </a:r>
          <a:r>
            <a:rPr lang="en-US" sz="1100" b="0" i="1" kern="1200" dirty="0"/>
            <a:t> </a:t>
          </a:r>
          <a:r>
            <a:rPr lang="en-US" sz="1100" b="0" i="1" kern="1200" dirty="0" err="1"/>
            <a:t>niza</a:t>
          </a:r>
          <a:r>
            <a:rPr lang="en-US" sz="1100" b="0" i="1" kern="1200" dirty="0"/>
            <a:t> u </a:t>
          </a:r>
          <a:r>
            <a:rPr lang="en-US" sz="1100" b="0" i="1" kern="1200" dirty="0" err="1"/>
            <a:t>jedan</a:t>
          </a:r>
          <a:r>
            <a:rPr lang="en-US" sz="1100" b="0" i="1" kern="1200" dirty="0"/>
            <a:t> string </a:t>
          </a:r>
          <a:r>
            <a:rPr lang="en-US" sz="1100" b="0" i="1" kern="1200" dirty="0" err="1"/>
            <a:t>koristeći</a:t>
          </a:r>
          <a:r>
            <a:rPr lang="en-US" sz="1100" b="0" i="1" kern="1200" dirty="0"/>
            <a:t> </a:t>
          </a:r>
          <a:r>
            <a:rPr lang="en-US" sz="1100" b="0" i="1" kern="1200" dirty="0" err="1"/>
            <a:t>određeni</a:t>
          </a:r>
          <a:r>
            <a:rPr lang="en-US" sz="1100" b="0" i="1" kern="1200" dirty="0"/>
            <a:t> separator. Na </a:t>
          </a:r>
          <a:r>
            <a:rPr lang="en-US" sz="1100" b="0" i="1" kern="1200" dirty="0" err="1"/>
            <a:t>primjer</a:t>
          </a:r>
          <a:r>
            <a:rPr lang="en-US" sz="1100" b="0" i="1" kern="1200" dirty="0"/>
            <a:t>, </a:t>
          </a:r>
          <a:r>
            <a:rPr lang="en-US" sz="1100" b="0" i="1" kern="1200" dirty="0" err="1"/>
            <a:t>možete</a:t>
          </a:r>
          <a:r>
            <a:rPr lang="en-US" sz="1100" b="0" i="1" kern="1200" dirty="0"/>
            <a:t> </a:t>
          </a:r>
          <a:r>
            <a:rPr lang="en-US" sz="1100" b="0" i="1" kern="1200" dirty="0" err="1"/>
            <a:t>koristiti</a:t>
          </a:r>
          <a:r>
            <a:rPr lang="en-US" sz="1100" b="0" i="1" kern="1200" dirty="0"/>
            <a:t> join </a:t>
          </a:r>
          <a:r>
            <a:rPr lang="en-US" sz="1100" b="0" i="1" kern="1200" dirty="0" err="1"/>
            <a:t>funkciju</a:t>
          </a:r>
          <a:r>
            <a:rPr lang="en-US" sz="1100" b="0" i="1" kern="1200" dirty="0"/>
            <a:t> za </a:t>
          </a:r>
          <a:r>
            <a:rPr lang="en-US" sz="1100" b="0" i="1" kern="1200" dirty="0" err="1"/>
            <a:t>stvaranje</a:t>
          </a:r>
          <a:r>
            <a:rPr lang="en-US" sz="1100" b="0" i="1" kern="1200" dirty="0"/>
            <a:t> </a:t>
          </a:r>
          <a:r>
            <a:rPr lang="en-US" sz="1100" b="0" i="1" kern="1200" dirty="0" err="1"/>
            <a:t>formata</a:t>
          </a:r>
          <a:r>
            <a:rPr lang="en-US" sz="1100" b="0" i="1" kern="1200" dirty="0"/>
            <a:t> za </a:t>
          </a:r>
          <a:r>
            <a:rPr lang="en-US" sz="1100" b="0" i="1" kern="1200" dirty="0" err="1"/>
            <a:t>konfiguracijske</a:t>
          </a:r>
          <a:r>
            <a:rPr lang="en-US" sz="1100" b="0" i="1" kern="1200" dirty="0"/>
            <a:t> </a:t>
          </a:r>
          <a:r>
            <a:rPr lang="en-US" sz="1100" b="0" i="1" kern="1200" dirty="0" err="1"/>
            <a:t>skripte</a:t>
          </a:r>
          <a:endParaRPr lang="en-US" sz="1100" b="0" i="1" kern="1200" dirty="0"/>
        </a:p>
      </dsp:txBody>
      <dsp:txXfrm>
        <a:off x="291713" y="1836698"/>
        <a:ext cx="2160571" cy="1341495"/>
      </dsp:txXfrm>
    </dsp:sp>
    <dsp:sp modelId="{13B66265-22BA-41E7-9784-21A8899F1531}">
      <dsp:nvSpPr>
        <dsp:cNvPr id="0" name=""/>
        <dsp:cNvSpPr/>
      </dsp:nvSpPr>
      <dsp:spPr>
        <a:xfrm>
          <a:off x="2743359" y="1558091"/>
          <a:ext cx="2244043" cy="1424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3353B-B90A-4CAB-9141-B7D6E94E72B2}">
      <dsp:nvSpPr>
        <dsp:cNvPr id="0" name=""/>
        <dsp:cNvSpPr/>
      </dsp:nvSpPr>
      <dsp:spPr>
        <a:xfrm>
          <a:off x="2992697" y="1794962"/>
          <a:ext cx="2244043" cy="1424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sng" kern="1200" dirty="0"/>
            <a:t>element</a:t>
          </a:r>
          <a:r>
            <a:rPr lang="en-US" sz="1100" b="0" i="0" u="sng" kern="1200" dirty="0"/>
            <a:t>:</a:t>
          </a:r>
          <a:r>
            <a:rPr lang="en-US" sz="1100" b="0" i="0" kern="1200" dirty="0"/>
            <a:t> </a:t>
          </a:r>
          <a:r>
            <a:rPr lang="en-US" sz="1100" b="0" i="1" kern="1200" dirty="0" err="1"/>
            <a:t>Funkcija</a:t>
          </a:r>
          <a:r>
            <a:rPr lang="en-US" sz="1100" b="0" i="1" kern="1200" dirty="0"/>
            <a:t> element </a:t>
          </a:r>
          <a:r>
            <a:rPr lang="en-US" sz="1100" b="0" i="1" kern="1200" dirty="0" err="1"/>
            <a:t>vraća</a:t>
          </a:r>
          <a:r>
            <a:rPr lang="en-US" sz="1100" b="0" i="1" kern="1200" dirty="0"/>
            <a:t> element </a:t>
          </a:r>
          <a:r>
            <a:rPr lang="en-US" sz="1100" b="0" i="1" kern="1200" dirty="0" err="1"/>
            <a:t>niza</a:t>
          </a:r>
          <a:r>
            <a:rPr lang="en-US" sz="1100" b="0" i="1" kern="1200" dirty="0"/>
            <a:t> </a:t>
          </a:r>
          <a:r>
            <a:rPr lang="en-US" sz="1100" b="0" i="1" kern="1200" dirty="0" err="1"/>
            <a:t>na</a:t>
          </a:r>
          <a:r>
            <a:rPr lang="en-US" sz="1100" b="0" i="1" kern="1200" dirty="0"/>
            <a:t> </a:t>
          </a:r>
          <a:r>
            <a:rPr lang="en-US" sz="1100" b="0" i="1" kern="1200" dirty="0" err="1"/>
            <a:t>određenom</a:t>
          </a:r>
          <a:r>
            <a:rPr lang="en-US" sz="1100" b="0" i="1" kern="1200" dirty="0"/>
            <a:t> </a:t>
          </a:r>
          <a:r>
            <a:rPr lang="en-US" sz="1100" b="0" i="1" kern="1200" dirty="0" err="1"/>
            <a:t>indeksu</a:t>
          </a:r>
          <a:r>
            <a:rPr lang="en-US" sz="1100" b="0" i="1" kern="1200" dirty="0"/>
            <a:t>. </a:t>
          </a:r>
          <a:r>
            <a:rPr lang="en-US" sz="1100" b="0" i="1" kern="1200" dirty="0" err="1"/>
            <a:t>Može</a:t>
          </a:r>
          <a:r>
            <a:rPr lang="en-US" sz="1100" b="0" i="1" kern="1200" dirty="0"/>
            <a:t> se </a:t>
          </a:r>
          <a:r>
            <a:rPr lang="en-US" sz="1100" b="0" i="1" kern="1200" dirty="0" err="1"/>
            <a:t>koristiti</a:t>
          </a:r>
          <a:r>
            <a:rPr lang="en-US" sz="1100" b="0" i="1" kern="1200" dirty="0"/>
            <a:t> za </a:t>
          </a:r>
          <a:r>
            <a:rPr lang="en-US" sz="1100" b="0" i="1" kern="1200" dirty="0" err="1"/>
            <a:t>pristup</a:t>
          </a:r>
          <a:r>
            <a:rPr lang="en-US" sz="1100" b="0" i="1" kern="1200" dirty="0"/>
            <a:t> </a:t>
          </a:r>
          <a:r>
            <a:rPr lang="en-US" sz="1100" b="0" i="1" kern="1200" dirty="0" err="1"/>
            <a:t>određenom</a:t>
          </a:r>
          <a:r>
            <a:rPr lang="en-US" sz="1100" b="0" i="1" kern="1200" dirty="0"/>
            <a:t> </a:t>
          </a:r>
          <a:r>
            <a:rPr lang="en-US" sz="1100" b="0" i="1" kern="1200" dirty="0" err="1"/>
            <a:t>elementu</a:t>
          </a:r>
          <a:r>
            <a:rPr lang="en-US" sz="1100" b="0" i="1" kern="1200" dirty="0"/>
            <a:t> u </a:t>
          </a:r>
          <a:r>
            <a:rPr lang="en-US" sz="1100" b="0" i="1" kern="1200" dirty="0" err="1"/>
            <a:t>listi</a:t>
          </a:r>
          <a:r>
            <a:rPr lang="en-US" sz="1100" b="0" i="1" kern="1200" dirty="0"/>
            <a:t> </a:t>
          </a:r>
          <a:r>
            <a:rPr lang="en-US" sz="1100" b="0" i="1" kern="1200" dirty="0" err="1"/>
            <a:t>ili</a:t>
          </a:r>
          <a:r>
            <a:rPr lang="en-US" sz="1100" b="0" i="1" kern="1200" dirty="0"/>
            <a:t> </a:t>
          </a:r>
          <a:r>
            <a:rPr lang="en-US" sz="1100" b="0" i="1" kern="1200" dirty="0" err="1"/>
            <a:t>nizu</a:t>
          </a:r>
          <a:r>
            <a:rPr lang="en-US" sz="1100" b="0" i="1" kern="1200" dirty="0"/>
            <a:t>. Na </a:t>
          </a:r>
          <a:r>
            <a:rPr lang="en-US" sz="1100" b="0" i="1" kern="1200" dirty="0" err="1"/>
            <a:t>primjer</a:t>
          </a:r>
          <a:r>
            <a:rPr lang="en-US" sz="1100" b="0" i="1" kern="1200" dirty="0"/>
            <a:t>, </a:t>
          </a:r>
          <a:r>
            <a:rPr lang="en-US" sz="1100" b="0" i="1" kern="1200" dirty="0" err="1"/>
            <a:t>možete</a:t>
          </a:r>
          <a:r>
            <a:rPr lang="en-US" sz="1100" b="0" i="1" kern="1200" dirty="0"/>
            <a:t> </a:t>
          </a:r>
          <a:r>
            <a:rPr lang="en-US" sz="1100" b="0" i="1" kern="1200" dirty="0" err="1"/>
            <a:t>koristiti</a:t>
          </a:r>
          <a:r>
            <a:rPr lang="en-US" sz="1100" b="0" i="1" kern="1200" dirty="0"/>
            <a:t> element </a:t>
          </a:r>
          <a:r>
            <a:rPr lang="en-US" sz="1100" b="0" i="1" kern="1200" dirty="0" err="1"/>
            <a:t>funkciju</a:t>
          </a:r>
          <a:r>
            <a:rPr lang="en-US" sz="1100" b="0" i="1" kern="1200" dirty="0"/>
            <a:t> za </a:t>
          </a:r>
          <a:r>
            <a:rPr lang="en-US" sz="1100" b="0" i="1" kern="1200" dirty="0" err="1"/>
            <a:t>dobivanje</a:t>
          </a:r>
          <a:r>
            <a:rPr lang="en-US" sz="1100" b="0" i="1" kern="1200" dirty="0"/>
            <a:t> </a:t>
          </a:r>
          <a:r>
            <a:rPr lang="en-US" sz="1100" b="0" i="1" kern="1200" dirty="0" err="1"/>
            <a:t>vrijednosti</a:t>
          </a:r>
          <a:r>
            <a:rPr lang="en-US" sz="1100" b="0" i="1" kern="1200" dirty="0"/>
            <a:t> </a:t>
          </a:r>
          <a:r>
            <a:rPr lang="en-US" sz="1100" b="0" i="1" kern="1200" dirty="0" err="1"/>
            <a:t>iz</a:t>
          </a:r>
          <a:r>
            <a:rPr lang="en-US" sz="1100" b="0" i="1" kern="1200" dirty="0"/>
            <a:t> </a:t>
          </a:r>
          <a:r>
            <a:rPr lang="en-US" sz="1100" b="0" i="1" kern="1200" dirty="0" err="1"/>
            <a:t>liste</a:t>
          </a:r>
          <a:r>
            <a:rPr lang="en-US" sz="1100" b="0" i="1" kern="1200" dirty="0"/>
            <a:t> IP </a:t>
          </a:r>
          <a:r>
            <a:rPr lang="en-US" sz="1100" b="0" i="1" kern="1200" dirty="0" err="1"/>
            <a:t>adresa</a:t>
          </a:r>
          <a:r>
            <a:rPr lang="en-US" sz="1100" b="0" i="1" kern="1200" dirty="0"/>
            <a:t> </a:t>
          </a:r>
          <a:r>
            <a:rPr lang="en-US" sz="1100" b="0" i="1" kern="1200" dirty="0" err="1"/>
            <a:t>na</a:t>
          </a:r>
          <a:r>
            <a:rPr lang="en-US" sz="1100" b="0" i="1" kern="1200" dirty="0"/>
            <a:t> </a:t>
          </a:r>
          <a:r>
            <a:rPr lang="en-US" sz="1100" b="0" i="1" kern="1200" dirty="0" err="1"/>
            <a:t>određenom</a:t>
          </a:r>
          <a:r>
            <a:rPr lang="en-US" sz="1100" b="0" i="1" kern="1200" dirty="0"/>
            <a:t> indeksu</a:t>
          </a:r>
        </a:p>
      </dsp:txBody>
      <dsp:txXfrm>
        <a:off x="3034433" y="1836698"/>
        <a:ext cx="2160571" cy="1341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37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9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4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4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31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2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8418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9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2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5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0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3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8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8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6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600">
                <a:latin typeface="Arial"/>
                <a:cs typeface="Arial"/>
              </a:rPr>
            </a:br>
            <a:br>
              <a:rPr lang="en-US" sz="3600">
                <a:latin typeface="Arial"/>
                <a:cs typeface="Arial"/>
              </a:rPr>
            </a:br>
            <a:br>
              <a:rPr lang="en-US" sz="3600">
                <a:latin typeface="Arial"/>
                <a:cs typeface="Arial"/>
              </a:rPr>
            </a:br>
            <a:br>
              <a:rPr lang="en-US" sz="3600">
                <a:latin typeface="Arial"/>
                <a:cs typeface="Arial"/>
              </a:rPr>
            </a:br>
            <a:r>
              <a:rPr lang="en-US" sz="3600" i="1">
                <a:latin typeface="Arial"/>
                <a:cs typeface="Arial"/>
              </a:rPr>
              <a:t>HashiCorp</a:t>
            </a:r>
            <a:br>
              <a:rPr lang="en-US" sz="3600" i="1">
                <a:latin typeface="Arial"/>
                <a:cs typeface="Arial"/>
              </a:rPr>
            </a:br>
            <a:r>
              <a:rPr lang="en-US" sz="3600" i="1">
                <a:latin typeface="Arial"/>
                <a:cs typeface="Arial"/>
              </a:rPr>
              <a:t>TERRAFORM</a:t>
            </a:r>
            <a:br>
              <a:rPr lang="en-US" sz="3600" i="1">
                <a:cs typeface="Arial"/>
              </a:rPr>
            </a:br>
            <a:br>
              <a:rPr lang="en-US" sz="3600">
                <a:cs typeface="Calibri Light"/>
              </a:rPr>
            </a:br>
            <a:endParaRPr lang="en-US" sz="3600">
              <a:ea typeface="Calibri Light"/>
              <a:cs typeface="Arial"/>
            </a:endParaRPr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9E0F-99D7-3FA0-51B6-BD7804A5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9976"/>
            <a:ext cx="10140389" cy="613585"/>
          </a:xfrm>
        </p:spPr>
        <p:txBody>
          <a:bodyPr>
            <a:normAutofit fontScale="90000"/>
          </a:bodyPr>
          <a:lstStyle/>
          <a:p>
            <a:r>
              <a:rPr lang="en-US" b="1" i="1" u="sng" err="1">
                <a:ea typeface="Calibri Light"/>
                <a:cs typeface="Calibri Light"/>
              </a:rPr>
              <a:t>Varijable</a:t>
            </a:r>
            <a:endParaRPr lang="en-US" b="1" dirty="0" err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70D3B-9112-BE9F-13F3-B31859201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003550"/>
            <a:ext cx="4995334" cy="4787651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endParaRPr lang="en-US" sz="1200" b="1" dirty="0">
              <a:solidFill>
                <a:srgbClr val="D1D5DB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Varijable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u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Terraformu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omogućavaju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vam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da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definirate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vrijednosti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koje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se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mogu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koristiti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u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konfiguracijskim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datotekama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.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Varijable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vam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omogućavaju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da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parametrizirate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konfiguraciju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pružite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fleksibilnost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prilikom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izvršavanja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Terraform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planova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primjene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promjena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en-US" b="1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Postoje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različiti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tipovi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varijabli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koje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možete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koristiti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u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Terraformu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:</a:t>
            </a:r>
          </a:p>
          <a:p>
            <a:pPr marL="0" indent="0">
              <a:buClr>
                <a:srgbClr val="FFFFFF"/>
              </a:buClr>
              <a:buNone/>
            </a:pPr>
            <a:endParaRPr lang="en-US" sz="1200" b="1" dirty="0">
              <a:solidFill>
                <a:srgbClr val="D1D5DB"/>
              </a:solidFill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US" sz="1200" b="1" u="sng" dirty="0">
                <a:solidFill>
                  <a:srgbClr val="FF0000"/>
                </a:solidFill>
                <a:ea typeface="+mn-lt"/>
                <a:cs typeface="+mn-lt"/>
              </a:rPr>
              <a:t>string (default):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Ovaj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tip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varijable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predstavlja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tekstualni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string.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Možete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definirati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zadani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string za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varijablu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ili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je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ostaviti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praznu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. </a:t>
            </a:r>
            <a:endParaRPr lang="en-US" sz="1200" b="1" dirty="0">
              <a:solidFill>
                <a:srgbClr val="D1D5DB"/>
              </a:solidFill>
              <a:ea typeface="Calibri" panose="020F0502020204030204"/>
              <a:cs typeface="Calibri" panose="020F0502020204030204"/>
            </a:endParaRPr>
          </a:p>
          <a:p>
            <a:pPr marL="457200" lvl="1" indent="0">
              <a:buClr>
                <a:srgbClr val="FFFFFF"/>
              </a:buClr>
              <a:buNone/>
            </a:pPr>
            <a:endParaRPr lang="en-US" sz="1000" b="1" dirty="0">
              <a:solidFill>
                <a:srgbClr val="D1D5DB"/>
              </a:solidFill>
              <a:ea typeface="+mn-lt"/>
              <a:cs typeface="+mn-lt"/>
            </a:endParaRPr>
          </a:p>
          <a:p>
            <a:pPr marL="742950">
              <a:buClr>
                <a:srgbClr val="FFFFFF"/>
              </a:buClr>
            </a:pPr>
            <a:r>
              <a:rPr lang="en-US" sz="1200" b="1" u="sng" dirty="0">
                <a:solidFill>
                  <a:srgbClr val="FF0000"/>
                </a:solidFill>
                <a:ea typeface="+mn-lt"/>
                <a:cs typeface="+mn-lt"/>
              </a:rPr>
              <a:t>number:</a:t>
            </a:r>
            <a:r>
              <a:rPr lang="en-US" sz="1200" b="1" u="sng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Ovaj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tip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varijable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predstavlja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numeričku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vrijednost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. Terraform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automatski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provjerava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je li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predana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vrijednost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broj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može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izvršiti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konverziju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između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stringa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i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broja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ako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 je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potrebno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. </a:t>
            </a:r>
            <a:r>
              <a:rPr lang="en-US" sz="1200" b="1" err="1">
                <a:solidFill>
                  <a:srgbClr val="D1D5DB"/>
                </a:solidFill>
                <a:ea typeface="+mn-lt"/>
                <a:cs typeface="+mn-lt"/>
              </a:rPr>
              <a:t>Primjer</a:t>
            </a:r>
            <a:r>
              <a:rPr lang="en-US" sz="1200" b="1" dirty="0">
                <a:solidFill>
                  <a:srgbClr val="D1D5DB"/>
                </a:solidFill>
                <a:ea typeface="+mn-lt"/>
                <a:cs typeface="+mn-lt"/>
              </a:rPr>
              <a:t>:</a:t>
            </a:r>
            <a:endParaRPr lang="en-US" sz="1000" b="1" dirty="0">
              <a:solidFill>
                <a:srgbClr val="D1D5DB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buClr>
                <a:srgbClr val="FFFFFF"/>
              </a:buClr>
            </a:pPr>
            <a:endParaRPr lang="en-US" sz="1000" dirty="0">
              <a:solidFill>
                <a:srgbClr val="D1D5DB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br>
              <a:rPr lang="en-US" dirty="0"/>
            </a:b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sz="1200" dirty="0">
              <a:solidFill>
                <a:srgbClr val="D1D5DB"/>
              </a:solidFill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E6FDD-3C44-110E-2868-A095AAA81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1003550"/>
            <a:ext cx="4995332" cy="478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569CD6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</a:t>
            </a:r>
            <a:r>
              <a:rPr lang="en-US" sz="1600" b="1" dirty="0">
                <a:solidFill>
                  <a:srgbClr val="6A9955"/>
                </a:solidFill>
                <a:latin typeface="Cascadia Code"/>
                <a:ea typeface="Calibri" panose="020F0502020204030204"/>
                <a:cs typeface="Calibri" panose="020F0502020204030204"/>
              </a:rPr>
              <a:t># </a:t>
            </a:r>
            <a:r>
              <a:rPr lang="en-US" sz="1600" b="1" dirty="0" err="1">
                <a:solidFill>
                  <a:srgbClr val="6A9955"/>
                </a:solidFill>
                <a:latin typeface="Cascadia Code"/>
                <a:ea typeface="Calibri" panose="020F0502020204030204"/>
                <a:cs typeface="Calibri" panose="020F0502020204030204"/>
              </a:rPr>
              <a:t>Primjer</a:t>
            </a:r>
            <a:r>
              <a:rPr lang="en-US" sz="1600" b="1" dirty="0">
                <a:solidFill>
                  <a:srgbClr val="6A9955"/>
                </a:solidFill>
                <a:latin typeface="Cascadia Code"/>
                <a:ea typeface="Calibri" panose="020F0502020204030204"/>
                <a:cs typeface="Calibri" panose="020F0502020204030204"/>
              </a:rPr>
              <a:t> string </a:t>
            </a:r>
            <a:r>
              <a:rPr lang="en-US" sz="1600" b="1" dirty="0" err="1">
                <a:solidFill>
                  <a:srgbClr val="6A9955"/>
                </a:solidFill>
                <a:latin typeface="Cascadia Code"/>
                <a:ea typeface="Calibri" panose="020F0502020204030204"/>
                <a:cs typeface="Calibri" panose="020F0502020204030204"/>
              </a:rPr>
              <a:t>varijable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569CD6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variable</a:t>
            </a:r>
            <a:r>
              <a:rPr lang="en-US" sz="14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 </a:t>
            </a:r>
            <a:r>
              <a:rPr lang="en-US" sz="1400" b="1" dirty="0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"region"</a:t>
            </a:r>
            <a:r>
              <a:rPr lang="en-US" sz="14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 {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   type = string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   default = </a:t>
            </a:r>
            <a:r>
              <a:rPr lang="en-US" sz="1400" b="1" dirty="0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"us-west-2"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}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1400" b="1" dirty="0">
              <a:solidFill>
                <a:srgbClr val="D4D4D4"/>
              </a:solidFill>
              <a:latin typeface="Cascadia Code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6A9955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# </a:t>
            </a:r>
            <a:r>
              <a:rPr lang="en-US" sz="1600" b="1" dirty="0" err="1">
                <a:solidFill>
                  <a:srgbClr val="6A9955"/>
                </a:solidFill>
                <a:latin typeface="Cascadia Code"/>
                <a:ea typeface="Calibri" panose="020F0502020204030204"/>
                <a:cs typeface="Calibri" panose="020F0502020204030204"/>
              </a:rPr>
              <a:t>Primjer</a:t>
            </a:r>
            <a:r>
              <a:rPr lang="en-US" sz="1600" b="1" dirty="0">
                <a:solidFill>
                  <a:srgbClr val="6A9955"/>
                </a:solidFill>
                <a:latin typeface="Cascadia Code"/>
                <a:ea typeface="Calibri" panose="020F0502020204030204"/>
                <a:cs typeface="Calibri" panose="020F0502020204030204"/>
              </a:rPr>
              <a:t> number </a:t>
            </a:r>
            <a:r>
              <a:rPr lang="en-US" sz="1600" b="1" dirty="0" err="1">
                <a:solidFill>
                  <a:srgbClr val="6A9955"/>
                </a:solidFill>
                <a:latin typeface="Cascadia Code"/>
                <a:ea typeface="Calibri" panose="020F0502020204030204"/>
                <a:cs typeface="Calibri" panose="020F0502020204030204"/>
              </a:rPr>
              <a:t>varijable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 dirty="0">
                <a:solidFill>
                  <a:srgbClr val="569CD6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variable</a:t>
            </a:r>
            <a:r>
              <a:rPr lang="en-US" sz="14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 </a:t>
            </a:r>
            <a:r>
              <a:rPr lang="en-US" sz="1400" b="1" dirty="0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"</a:t>
            </a:r>
            <a:r>
              <a:rPr lang="en-US" sz="1400" b="1" dirty="0" err="1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instance_count</a:t>
            </a:r>
            <a:r>
              <a:rPr lang="en-US" sz="1400" b="1" dirty="0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"</a:t>
            </a:r>
            <a:r>
              <a:rPr lang="en-US" sz="14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 {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   type = number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   default = </a:t>
            </a:r>
            <a:r>
              <a:rPr lang="en-US" sz="1400" b="1" dirty="0">
                <a:solidFill>
                  <a:srgbClr val="B5CEA8"/>
                </a:solidFill>
                <a:latin typeface="Cascadia Code"/>
                <a:ea typeface="Calibri" panose="020F0502020204030204"/>
                <a:cs typeface="Calibri" panose="020F0502020204030204"/>
              </a:rPr>
              <a:t>3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}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sz="1400" b="1" dirty="0">
              <a:solidFill>
                <a:srgbClr val="D4D4D4"/>
              </a:solidFill>
              <a:latin typeface="Cascadia Code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0925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9E0F-99D7-3FA0-51B6-BD7804A5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9976"/>
            <a:ext cx="10140389" cy="613585"/>
          </a:xfrm>
        </p:spPr>
        <p:txBody>
          <a:bodyPr>
            <a:normAutofit fontScale="90000"/>
          </a:bodyPr>
          <a:lstStyle/>
          <a:p>
            <a:r>
              <a:rPr lang="en-US" b="1" i="1" u="sng" err="1">
                <a:ea typeface="Calibri Light"/>
                <a:cs typeface="Calibri Light"/>
              </a:rPr>
              <a:t>Varijable</a:t>
            </a:r>
            <a:endParaRPr lang="en-US" b="1" dirty="0" err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70D3B-9112-BE9F-13F3-B31859201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003550"/>
            <a:ext cx="4995334" cy="4787651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FFFF"/>
              </a:buClr>
            </a:pPr>
            <a:r>
              <a:rPr lang="en-US" sz="1700" b="1" i="1" u="sng" dirty="0">
                <a:solidFill>
                  <a:srgbClr val="FF0000"/>
                </a:solidFill>
                <a:latin typeface="Calibri"/>
                <a:ea typeface="+mn-lt"/>
                <a:cs typeface="Arial"/>
              </a:rPr>
              <a:t>bool: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Ovaj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tip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varijable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predstavlja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boolean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(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istinito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/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nistinito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)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vrijednost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.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Možete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koristiti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dirty="0">
                <a:latin typeface="Calibri"/>
                <a:ea typeface="+mn-lt"/>
                <a:cs typeface="Arial"/>
              </a:rPr>
              <a:t>true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ili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dirty="0">
                <a:latin typeface="Calibri"/>
                <a:ea typeface="+mn-lt"/>
                <a:cs typeface="Arial"/>
              </a:rPr>
              <a:t>false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za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definiranje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varijable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. </a:t>
            </a:r>
          </a:p>
          <a:p>
            <a:pPr>
              <a:buClr>
                <a:srgbClr val="FFFFFF"/>
              </a:buClr>
            </a:pPr>
            <a:r>
              <a:rPr lang="en-US" sz="1700" b="1" i="1" u="sng" dirty="0">
                <a:solidFill>
                  <a:srgbClr val="FF0000"/>
                </a:solidFill>
                <a:latin typeface="Calibri"/>
                <a:ea typeface="+mn-lt"/>
                <a:cs typeface="Arial"/>
              </a:rPr>
              <a:t>list: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Ovaj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tip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varijable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predstavlja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listu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vrijednosti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određenog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tipa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.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Možete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specificirati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tip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elemenata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liste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,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kao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što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su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dirty="0">
                <a:latin typeface="Calibri"/>
                <a:ea typeface="+mn-lt"/>
                <a:cs typeface="Arial"/>
              </a:rPr>
              <a:t>string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, </a:t>
            </a:r>
            <a:r>
              <a:rPr lang="en-US" sz="1700" b="1" dirty="0">
                <a:latin typeface="Calibri"/>
                <a:ea typeface="+mn-lt"/>
                <a:cs typeface="Arial"/>
              </a:rPr>
              <a:t>number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ili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dirty="0">
                <a:latin typeface="Calibri"/>
                <a:ea typeface="+mn-lt"/>
                <a:cs typeface="Arial"/>
              </a:rPr>
              <a:t>bool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.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Primjer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:</a:t>
            </a:r>
            <a:endParaRPr lang="en-US" sz="1700" b="1">
              <a:solidFill>
                <a:srgbClr val="D1D5DB"/>
              </a:solidFill>
              <a:latin typeface="Calibri"/>
              <a:ea typeface="Calibri" panose="020F0502020204030204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en-US" sz="1700" b="1" i="1" u="sng" dirty="0">
                <a:solidFill>
                  <a:srgbClr val="FF0000"/>
                </a:solidFill>
                <a:latin typeface="Calibri"/>
                <a:ea typeface="+mn-lt"/>
                <a:cs typeface="Arial"/>
              </a:rPr>
              <a:t>map: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Ovaj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tip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varijable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predstavlja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mapu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ključ-vrijednost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parova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.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Možete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specificirati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tip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ključeva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i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vrijednosti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 u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mapi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. 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Arial"/>
              </a:rPr>
              <a:t>Primjer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Arial"/>
              </a:rPr>
              <a:t>:</a:t>
            </a:r>
            <a:endParaRPr lang="en-US" sz="1700" b="1">
              <a:latin typeface="Calibri"/>
              <a:ea typeface="Calibri Light"/>
              <a:cs typeface="Arial"/>
            </a:endParaRPr>
          </a:p>
          <a:p>
            <a:pPr>
              <a:buClr>
                <a:srgbClr val="FFFFFF"/>
              </a:buClr>
            </a:pPr>
            <a:endParaRPr lang="en-US" sz="1700" b="1" dirty="0">
              <a:solidFill>
                <a:srgbClr val="D1D5DB"/>
              </a:solidFill>
              <a:latin typeface="Calibri"/>
              <a:ea typeface="Calibri" panose="020F0502020204030204"/>
              <a:cs typeface="Arial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1700" b="1" dirty="0">
              <a:solidFill>
                <a:srgbClr val="D1D5DB"/>
              </a:solidFill>
              <a:latin typeface="Calibri"/>
              <a:ea typeface="Calibri" panose="020F0502020204030204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Osim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ovih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osnovnih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tipova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, Terraform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također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podržava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kompleksne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tipove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poput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i="1" u="sng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object </a:t>
            </a:r>
            <a:r>
              <a:rPr lang="en-US" sz="1700" b="1" i="1" u="sng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700" b="1" i="1" u="sng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tuple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, koji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vam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omogućavaju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da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definirate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strukturirane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podatke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za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vaše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varijable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.</a:t>
            </a:r>
            <a:endParaRPr lang="en-US" sz="1200" b="1">
              <a:solidFill>
                <a:srgbClr val="D1D5DB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Varijable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možete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definirati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u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zasebnoj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datoteci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(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npr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. </a:t>
            </a:r>
            <a:r>
              <a:rPr lang="en-US" sz="1700" b="1" i="1" u="sng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variables.tf)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ili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kao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argumente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pri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pokretanju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Terraform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naredbi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.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Omogućavaju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vam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dinamičko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prilagođavanje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konfiguracije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prema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potrebama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pružaju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fleksibilnost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u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radu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 s </a:t>
            </a:r>
            <a:r>
              <a:rPr lang="en-US" sz="1700" b="1" err="1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Terraformom</a:t>
            </a:r>
            <a:r>
              <a:rPr lang="en-US" sz="1700" b="1" dirty="0">
                <a:solidFill>
                  <a:srgbClr val="D1D5DB"/>
                </a:solidFill>
                <a:latin typeface="Calibri"/>
                <a:ea typeface="+mn-lt"/>
                <a:cs typeface="+mn-lt"/>
              </a:rPr>
              <a:t>.</a:t>
            </a:r>
            <a:endParaRPr lang="en-US" b="1" dirty="0">
              <a:latin typeface="Calibri"/>
            </a:endParaRPr>
          </a:p>
          <a:p>
            <a:pPr>
              <a:buClr>
                <a:srgbClr val="FFFFFF"/>
              </a:buClr>
            </a:pPr>
            <a:endParaRPr lang="en-US" sz="1200" dirty="0">
              <a:solidFill>
                <a:srgbClr val="D1D5DB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buClr>
                <a:srgbClr val="FFFFFF"/>
              </a:buClr>
            </a:pPr>
            <a:endParaRPr lang="en-US" sz="1000" dirty="0">
              <a:solidFill>
                <a:srgbClr val="D1D5DB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br>
              <a:rPr lang="en-US" dirty="0"/>
            </a:b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sz="1200" dirty="0">
              <a:solidFill>
                <a:srgbClr val="D1D5DB"/>
              </a:solidFill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E6FDD-3C44-110E-2868-A095AAA81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689785"/>
            <a:ext cx="4995332" cy="58903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en-US" sz="1400" b="1" dirty="0">
              <a:solidFill>
                <a:srgbClr val="D4D4D4"/>
              </a:solidFill>
              <a:latin typeface="Cascadia Code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2000" b="1" dirty="0">
                <a:solidFill>
                  <a:srgbClr val="6A9955"/>
                </a:solidFill>
                <a:latin typeface="Cascadia Code"/>
              </a:rPr>
              <a:t># </a:t>
            </a:r>
            <a:r>
              <a:rPr lang="en-US" sz="2000" b="1" dirty="0" err="1">
                <a:solidFill>
                  <a:srgbClr val="6A9955"/>
                </a:solidFill>
                <a:latin typeface="Cascadia Code"/>
              </a:rPr>
              <a:t>Primjer</a:t>
            </a:r>
            <a:r>
              <a:rPr lang="en-US" sz="2000" b="1" dirty="0">
                <a:solidFill>
                  <a:srgbClr val="6A9955"/>
                </a:solidFill>
                <a:latin typeface="Cascadia Code"/>
              </a:rPr>
              <a:t> bool </a:t>
            </a:r>
            <a:r>
              <a:rPr lang="en-US" sz="2000" b="1" dirty="0" err="1">
                <a:solidFill>
                  <a:srgbClr val="6A9955"/>
                </a:solidFill>
                <a:latin typeface="Cascadia Code"/>
              </a:rPr>
              <a:t>varijable</a:t>
            </a:r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pPr>
              <a:buNone/>
            </a:pPr>
            <a:r>
              <a:rPr lang="en-US" sz="1500" b="1" dirty="0">
                <a:solidFill>
                  <a:srgbClr val="569CD6"/>
                </a:solidFill>
                <a:latin typeface="Cascadia Code"/>
                <a:ea typeface="Calibri" panose="020F0502020204030204"/>
                <a:cs typeface="Calibri" panose="020F0502020204030204"/>
              </a:rPr>
              <a:t>variable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"</a:t>
            </a:r>
            <a:r>
              <a:rPr lang="en-US" sz="1500" b="1" dirty="0" err="1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enable_monitoring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"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 {</a:t>
            </a:r>
            <a:endParaRPr lang="en-US" sz="15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5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type = bool</a:t>
            </a:r>
            <a:endParaRPr lang="en-US" sz="15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5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default = </a:t>
            </a:r>
            <a:r>
              <a:rPr lang="en-US" sz="1500" b="1" dirty="0">
                <a:solidFill>
                  <a:srgbClr val="569CD6"/>
                </a:solidFill>
                <a:latin typeface="Cascadia Code"/>
                <a:ea typeface="Calibri" panose="020F0502020204030204"/>
                <a:cs typeface="Calibri" panose="020F0502020204030204"/>
              </a:rPr>
              <a:t>true</a:t>
            </a:r>
            <a:endParaRPr lang="en-US" sz="15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5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}</a:t>
            </a:r>
            <a:endParaRPr lang="en-US" sz="1500" dirty="0">
              <a:ea typeface="Calibri"/>
              <a:cs typeface="Calibri"/>
            </a:endParaRPr>
          </a:p>
          <a:p>
            <a:pPr>
              <a:buNone/>
            </a:pPr>
            <a:endParaRPr lang="en-US" sz="1500" b="1" dirty="0">
              <a:solidFill>
                <a:srgbClr val="D4D4D4"/>
              </a:solidFill>
              <a:latin typeface="Cascadia Code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1900" b="1" dirty="0">
                <a:solidFill>
                  <a:srgbClr val="6A9955"/>
                </a:solidFill>
                <a:latin typeface="Cascadia Code"/>
                <a:ea typeface="Calibri" panose="020F0502020204030204"/>
                <a:cs typeface="Calibri" panose="020F0502020204030204"/>
              </a:rPr>
              <a:t># </a:t>
            </a:r>
            <a:r>
              <a:rPr lang="en-US" sz="1900" b="1" dirty="0" err="1">
                <a:solidFill>
                  <a:srgbClr val="6A9955"/>
                </a:solidFill>
                <a:latin typeface="Cascadia Code"/>
                <a:ea typeface="Calibri" panose="020F0502020204030204"/>
                <a:cs typeface="Calibri" panose="020F0502020204030204"/>
              </a:rPr>
              <a:t>Primjer</a:t>
            </a:r>
            <a:r>
              <a:rPr lang="en-US" sz="1900" b="1" dirty="0">
                <a:solidFill>
                  <a:srgbClr val="6A9955"/>
                </a:solidFill>
                <a:latin typeface="Cascadia Code"/>
                <a:ea typeface="Calibri" panose="020F0502020204030204"/>
                <a:cs typeface="Calibri" panose="020F0502020204030204"/>
              </a:rPr>
              <a:t> list </a:t>
            </a:r>
            <a:r>
              <a:rPr lang="en-US" sz="1900" b="1" dirty="0" err="1">
                <a:solidFill>
                  <a:srgbClr val="6A9955"/>
                </a:solidFill>
                <a:latin typeface="Cascadia Code"/>
                <a:ea typeface="Calibri" panose="020F0502020204030204"/>
                <a:cs typeface="Calibri" panose="020F0502020204030204"/>
              </a:rPr>
              <a:t>varijable</a:t>
            </a:r>
            <a:endParaRPr lang="en-US" sz="1900" b="1">
              <a:solidFill>
                <a:srgbClr val="6A9955"/>
              </a:solidFill>
              <a:latin typeface="Cascadia Code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1500" b="1" dirty="0">
                <a:solidFill>
                  <a:srgbClr val="569CD6"/>
                </a:solidFill>
                <a:latin typeface="Cascadia Code"/>
                <a:ea typeface="Calibri" panose="020F0502020204030204"/>
                <a:cs typeface="Calibri" panose="020F0502020204030204"/>
              </a:rPr>
              <a:t>variable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"</a:t>
            </a:r>
            <a:r>
              <a:rPr lang="en-US" sz="1500" b="1" err="1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availability_zones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"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 {</a:t>
            </a:r>
            <a:endParaRPr lang="en-US" sz="15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5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type = list(string)</a:t>
            </a:r>
            <a:endParaRPr lang="en-US" sz="15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5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default = [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"us-west-2a"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"us-west-2b"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, 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"us-west-2c"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]</a:t>
            </a:r>
            <a:endParaRPr lang="en-US" sz="15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5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}</a:t>
            </a:r>
            <a:endParaRPr lang="en-US" sz="1500" dirty="0">
              <a:ea typeface="Calibri"/>
              <a:cs typeface="Calibri"/>
            </a:endParaRPr>
          </a:p>
          <a:p>
            <a:pPr>
              <a:buNone/>
            </a:pPr>
            <a:endParaRPr lang="en-US" sz="1500" b="1" dirty="0">
              <a:solidFill>
                <a:srgbClr val="D4D4D4"/>
              </a:solidFill>
              <a:latin typeface="Cascadia Code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1900" b="1" dirty="0">
                <a:solidFill>
                  <a:srgbClr val="6A9955"/>
                </a:solidFill>
                <a:latin typeface="Cascadia Code"/>
                <a:ea typeface="Calibri" panose="020F0502020204030204"/>
                <a:cs typeface="Calibri" panose="020F0502020204030204"/>
              </a:rPr>
              <a:t># </a:t>
            </a:r>
            <a:r>
              <a:rPr lang="en-US" sz="1900" b="1" dirty="0" err="1">
                <a:solidFill>
                  <a:srgbClr val="6A9955"/>
                </a:solidFill>
                <a:latin typeface="Cascadia Code"/>
                <a:ea typeface="Calibri" panose="020F0502020204030204"/>
                <a:cs typeface="Calibri" panose="020F0502020204030204"/>
              </a:rPr>
              <a:t>primjer</a:t>
            </a:r>
            <a:r>
              <a:rPr lang="en-US" sz="1900" b="1" dirty="0">
                <a:solidFill>
                  <a:srgbClr val="6A9955"/>
                </a:solidFill>
                <a:latin typeface="Cascadia Code"/>
                <a:ea typeface="Calibri" panose="020F0502020204030204"/>
                <a:cs typeface="Calibri" panose="020F0502020204030204"/>
              </a:rPr>
              <a:t> map </a:t>
            </a:r>
            <a:r>
              <a:rPr lang="en-US" sz="1900" b="1" dirty="0" err="1">
                <a:solidFill>
                  <a:srgbClr val="6A9955"/>
                </a:solidFill>
                <a:latin typeface="Cascadia Code"/>
                <a:ea typeface="Calibri" panose="020F0502020204030204"/>
                <a:cs typeface="Calibri" panose="020F0502020204030204"/>
              </a:rPr>
              <a:t>varijable</a:t>
            </a:r>
            <a:endParaRPr lang="en-US" sz="1900" b="1">
              <a:solidFill>
                <a:srgbClr val="6A9955"/>
              </a:solidFill>
              <a:latin typeface="Cascadia Code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1500" b="1" dirty="0">
                <a:solidFill>
                  <a:srgbClr val="569CD6"/>
                </a:solidFill>
                <a:latin typeface="Cascadia Code"/>
                <a:ea typeface="Calibri" panose="020F0502020204030204"/>
                <a:cs typeface="Calibri" panose="020F0502020204030204"/>
              </a:rPr>
              <a:t>variable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"tags"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 {</a:t>
            </a:r>
            <a:endParaRPr lang="en-US" sz="15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500" b="1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type = map(string)</a:t>
            </a:r>
            <a:endParaRPr lang="en-US" sz="1500">
              <a:ea typeface="Calibri"/>
              <a:cs typeface="Calibri"/>
            </a:endParaRPr>
          </a:p>
          <a:p>
            <a:pPr>
              <a:buNone/>
            </a:pPr>
            <a:r>
              <a:rPr lang="en-US" sz="1500" b="1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default = {</a:t>
            </a:r>
            <a:endParaRPr lang="en-US" sz="1500">
              <a:ea typeface="Calibri"/>
              <a:cs typeface="Calibri"/>
            </a:endParaRPr>
          </a:p>
          <a:p>
            <a:pPr>
              <a:buNone/>
            </a:pPr>
            <a:r>
              <a:rPr lang="en-US" sz="1500" b="1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Name = 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"my-instance"</a:t>
            </a:r>
            <a:endParaRPr lang="en-US" sz="15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500" b="1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   Environment = 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ea typeface="Calibri" panose="020F0502020204030204"/>
                <a:cs typeface="Calibri" panose="020F0502020204030204"/>
              </a:rPr>
              <a:t>"production"</a:t>
            </a:r>
            <a:endParaRPr lang="en-US" sz="15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500" b="1" dirty="0">
                <a:solidFill>
                  <a:srgbClr val="D4D4D4"/>
                </a:solidFill>
                <a:latin typeface="Cascadia Code"/>
                <a:ea typeface="Calibri" panose="020F0502020204030204"/>
                <a:cs typeface="Calibri" panose="020F0502020204030204"/>
              </a:rPr>
              <a:t>}</a:t>
            </a:r>
            <a:endParaRPr lang="en-US" sz="1500" dirty="0"/>
          </a:p>
          <a:p>
            <a:pPr marL="0" indent="0">
              <a:buNone/>
            </a:pPr>
            <a:endParaRPr lang="en-US" sz="1400" b="1" dirty="0">
              <a:solidFill>
                <a:srgbClr val="569CD6"/>
              </a:solidFill>
              <a:latin typeface="Cascadia Code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sz="1400" b="1" dirty="0">
              <a:solidFill>
                <a:srgbClr val="D4D4D4"/>
              </a:solidFill>
              <a:latin typeface="Cascadia Code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057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C087-681C-B210-B0FF-0B95B8D7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5674"/>
            <a:ext cx="10131425" cy="731897"/>
          </a:xfrm>
        </p:spPr>
        <p:txBody>
          <a:bodyPr/>
          <a:lstStyle/>
          <a:p>
            <a:r>
              <a:rPr lang="en-US" b="1" i="1" u="sng" err="1">
                <a:ea typeface="Calibri Light"/>
                <a:cs typeface="Calibri Light"/>
              </a:rPr>
              <a:t>Funkcije</a:t>
            </a:r>
            <a:r>
              <a:rPr lang="en-US" b="1" i="1" u="sng" dirty="0">
                <a:ea typeface="Calibri Light"/>
                <a:cs typeface="Calibri Light"/>
              </a:rPr>
              <a:t> u </a:t>
            </a:r>
            <a:r>
              <a:rPr lang="en-US" b="1" i="1" u="sng" err="1">
                <a:ea typeface="Calibri Light"/>
                <a:cs typeface="Calibri Light"/>
              </a:rPr>
              <a:t>terraformu</a:t>
            </a:r>
            <a:endParaRPr lang="en-US" b="1" dirty="0" err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AF18-B156-BB3C-40B5-E3DF80513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850" y="1013179"/>
            <a:ext cx="5237381" cy="4778022"/>
          </a:xfrm>
        </p:spPr>
        <p:txBody>
          <a:bodyPr/>
          <a:lstStyle/>
          <a:p>
            <a:endParaRPr lang="en-US" sz="1400" b="1" i="1" dirty="0">
              <a:solidFill>
                <a:srgbClr val="D1D5DB"/>
              </a:solidFill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1200" dirty="0">
              <a:solidFill>
                <a:srgbClr val="D1D5DB"/>
              </a:solidFill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9B4F4-4CEB-7EFC-F50E-C518074B2BC5}"/>
              </a:ext>
            </a:extLst>
          </p:cNvPr>
          <p:cNvSpPr txBox="1"/>
          <p:nvPr/>
        </p:nvSpPr>
        <p:spPr>
          <a:xfrm>
            <a:off x="5466478" y="1009690"/>
            <a:ext cx="6752415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6A9955"/>
                </a:solidFill>
                <a:latin typeface="Cascadia Code"/>
              </a:rPr>
              <a:t># </a:t>
            </a:r>
            <a:r>
              <a:rPr lang="en-US" sz="1600" b="1" dirty="0" err="1">
                <a:solidFill>
                  <a:srgbClr val="6A9955"/>
                </a:solidFill>
                <a:latin typeface="Cascadia Code"/>
              </a:rPr>
              <a:t>Primjer</a:t>
            </a:r>
            <a:r>
              <a:rPr lang="en-US" sz="1600" b="1" dirty="0">
                <a:solidFill>
                  <a:srgbClr val="6A9955"/>
                </a:solidFill>
                <a:latin typeface="Cascadia Code"/>
              </a:rPr>
              <a:t> za count </a:t>
            </a:r>
            <a:r>
              <a:rPr lang="en-US" sz="1600" b="1" dirty="0" err="1">
                <a:solidFill>
                  <a:srgbClr val="6A9955"/>
                </a:solidFill>
                <a:latin typeface="Cascadia Code"/>
              </a:rPr>
              <a:t>funkciju</a:t>
            </a:r>
          </a:p>
          <a:p>
            <a:r>
              <a:rPr lang="en-US" sz="1600" b="1" dirty="0">
                <a:solidFill>
                  <a:srgbClr val="569CD6"/>
                </a:solidFill>
                <a:latin typeface="Cascadia Code"/>
              </a:rPr>
              <a:t>resource</a:t>
            </a:r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 </a:t>
            </a:r>
            <a:r>
              <a:rPr lang="en-US" sz="1600" b="1" dirty="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600" b="1" dirty="0" err="1">
                <a:solidFill>
                  <a:srgbClr val="CE9178"/>
                </a:solidFill>
                <a:latin typeface="Cascadia Code"/>
              </a:rPr>
              <a:t>aws_instance</a:t>
            </a:r>
            <a:r>
              <a:rPr lang="en-US" sz="1600" b="1" dirty="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 </a:t>
            </a:r>
            <a:r>
              <a:rPr lang="en-US" sz="1600" b="1" dirty="0">
                <a:solidFill>
                  <a:srgbClr val="CE9178"/>
                </a:solidFill>
                <a:latin typeface="Cascadia Code"/>
              </a:rPr>
              <a:t>"example"</a:t>
            </a:r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 {</a:t>
            </a:r>
            <a:endParaRPr lang="en-US"/>
          </a:p>
          <a:p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   count = </a:t>
            </a:r>
            <a:r>
              <a:rPr lang="en-US" sz="1600" b="1" dirty="0">
                <a:solidFill>
                  <a:srgbClr val="B5CEA8"/>
                </a:solidFill>
                <a:latin typeface="Cascadia Code"/>
              </a:rPr>
              <a:t>3</a:t>
            </a:r>
          </a:p>
          <a:p>
            <a:r>
              <a:rPr lang="en-US" sz="1600" b="1" dirty="0">
                <a:solidFill>
                  <a:srgbClr val="6A9955"/>
                </a:solidFill>
                <a:latin typeface="Cascadia Code"/>
              </a:rPr>
              <a:t>   # </a:t>
            </a:r>
            <a:r>
              <a:rPr lang="en-US" sz="1600" b="1" dirty="0" err="1">
                <a:solidFill>
                  <a:srgbClr val="6A9955"/>
                </a:solidFill>
                <a:latin typeface="Cascadia Code"/>
              </a:rPr>
              <a:t>Ostatak</a:t>
            </a:r>
            <a:r>
              <a:rPr lang="en-US" sz="1600" b="1" dirty="0">
                <a:solidFill>
                  <a:srgbClr val="6A9955"/>
                </a:solidFill>
                <a:latin typeface="Cascadia Code"/>
              </a:rPr>
              <a:t> </a:t>
            </a:r>
            <a:r>
              <a:rPr lang="en-US" sz="1600" b="1" dirty="0" err="1">
                <a:solidFill>
                  <a:srgbClr val="6A9955"/>
                </a:solidFill>
                <a:latin typeface="Cascadia Code"/>
              </a:rPr>
              <a:t>konfiguracije</a:t>
            </a:r>
            <a:r>
              <a:rPr lang="en-US" sz="1600" b="1" dirty="0">
                <a:solidFill>
                  <a:srgbClr val="6A9955"/>
                </a:solidFill>
                <a:latin typeface="Cascadia Code"/>
              </a:rPr>
              <a:t> za AWS </a:t>
            </a:r>
            <a:r>
              <a:rPr lang="en-US" sz="1600" b="1" dirty="0" err="1">
                <a:solidFill>
                  <a:srgbClr val="6A9955"/>
                </a:solidFill>
                <a:latin typeface="Cascadia Code"/>
              </a:rPr>
              <a:t>instancu</a:t>
            </a:r>
            <a:endParaRPr lang="en-US" sz="1600" b="1" dirty="0">
              <a:solidFill>
                <a:srgbClr val="6A9955"/>
              </a:solidFill>
              <a:latin typeface="Cascadia Code"/>
            </a:endParaRPr>
          </a:p>
          <a:p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}</a:t>
            </a:r>
          </a:p>
          <a:p>
            <a:endParaRPr lang="en-US" sz="1600" b="1" dirty="0">
              <a:latin typeface="Cascadia Code"/>
            </a:endParaRPr>
          </a:p>
          <a:p>
            <a:endParaRPr lang="en-US" sz="1600" b="1" dirty="0">
              <a:latin typeface="Cascadia Code"/>
            </a:endParaRPr>
          </a:p>
          <a:p>
            <a:endParaRPr lang="en-US" sz="1600" b="1" dirty="0">
              <a:latin typeface="Cascadia Code"/>
            </a:endParaRPr>
          </a:p>
          <a:p>
            <a:r>
              <a:rPr lang="en-US" sz="1600" b="1" dirty="0">
                <a:solidFill>
                  <a:srgbClr val="6A9955"/>
                </a:solidFill>
                <a:latin typeface="Cascadia Code"/>
              </a:rPr>
              <a:t># </a:t>
            </a:r>
            <a:r>
              <a:rPr lang="en-US" sz="1600" b="1" dirty="0" err="1">
                <a:solidFill>
                  <a:srgbClr val="6A9955"/>
                </a:solidFill>
                <a:latin typeface="Cascadia Code"/>
              </a:rPr>
              <a:t>Primjer</a:t>
            </a:r>
            <a:r>
              <a:rPr lang="en-US" sz="1600" b="1" dirty="0">
                <a:solidFill>
                  <a:srgbClr val="6A9955"/>
                </a:solidFill>
                <a:latin typeface="Cascadia Code"/>
              </a:rPr>
              <a:t> za </a:t>
            </a:r>
            <a:r>
              <a:rPr lang="en-US" sz="1600" b="1" dirty="0" err="1">
                <a:solidFill>
                  <a:srgbClr val="6A9955"/>
                </a:solidFill>
                <a:latin typeface="Cascadia Code"/>
              </a:rPr>
              <a:t>concat</a:t>
            </a:r>
            <a:r>
              <a:rPr lang="en-US" sz="1600" b="1" dirty="0">
                <a:solidFill>
                  <a:srgbClr val="6A9955"/>
                </a:solidFill>
                <a:latin typeface="Cascadia Code"/>
              </a:rPr>
              <a:t> </a:t>
            </a:r>
            <a:r>
              <a:rPr lang="en-US" sz="1600" b="1" dirty="0" err="1">
                <a:solidFill>
                  <a:srgbClr val="6A9955"/>
                </a:solidFill>
                <a:latin typeface="Cascadia Code"/>
              </a:rPr>
              <a:t>funkciju</a:t>
            </a:r>
            <a:br>
              <a:rPr lang="en-US" sz="1600" b="1" dirty="0">
                <a:latin typeface="Cascadia Code"/>
              </a:rPr>
            </a:br>
            <a:r>
              <a:rPr lang="en-US" sz="1600" b="1" dirty="0">
                <a:solidFill>
                  <a:srgbClr val="569CD6"/>
                </a:solidFill>
                <a:latin typeface="Cascadia Code"/>
              </a:rPr>
              <a:t>variable</a:t>
            </a:r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 </a:t>
            </a:r>
            <a:r>
              <a:rPr lang="en-US" sz="1600" b="1" dirty="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600" b="1" dirty="0" err="1">
                <a:solidFill>
                  <a:srgbClr val="CE9178"/>
                </a:solidFill>
                <a:latin typeface="Cascadia Code"/>
              </a:rPr>
              <a:t>ip_addresses</a:t>
            </a:r>
            <a:r>
              <a:rPr lang="en-US" sz="1600" b="1" dirty="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 {</a:t>
            </a:r>
            <a:endParaRPr lang="en-US" sz="16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   type = list(string)</a:t>
            </a:r>
            <a:endParaRPr lang="en-US" dirty="0"/>
          </a:p>
          <a:p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   default = [</a:t>
            </a:r>
            <a:r>
              <a:rPr lang="en-US" sz="1600" b="1" dirty="0">
                <a:solidFill>
                  <a:srgbClr val="CE9178"/>
                </a:solidFill>
                <a:latin typeface="Cascadia Code"/>
              </a:rPr>
              <a:t>"192.168.1.10"</a:t>
            </a:r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, </a:t>
            </a:r>
            <a:r>
              <a:rPr lang="en-US" sz="1600" b="1" dirty="0">
                <a:solidFill>
                  <a:srgbClr val="CE9178"/>
                </a:solidFill>
                <a:latin typeface="Cascadia Code"/>
              </a:rPr>
              <a:t>"192.168.1.20"</a:t>
            </a:r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]</a:t>
            </a:r>
          </a:p>
          <a:p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}</a:t>
            </a:r>
          </a:p>
          <a:p>
            <a:br>
              <a:rPr lang="en-US" sz="1600" b="1" dirty="0">
                <a:latin typeface="Cascadia Code"/>
              </a:rPr>
            </a:br>
            <a:r>
              <a:rPr lang="en-US" sz="1600" b="1" dirty="0">
                <a:solidFill>
                  <a:srgbClr val="569CD6"/>
                </a:solidFill>
                <a:latin typeface="Cascadia Code"/>
              </a:rPr>
              <a:t>locals</a:t>
            </a:r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 {</a:t>
            </a:r>
          </a:p>
          <a:p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   </a:t>
            </a:r>
            <a:r>
              <a:rPr lang="en-US" sz="1600" b="1" dirty="0" err="1">
                <a:solidFill>
                  <a:srgbClr val="D4D4D4"/>
                </a:solidFill>
                <a:latin typeface="Cascadia Code"/>
              </a:rPr>
              <a:t>all_ips</a:t>
            </a:r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 = </a:t>
            </a:r>
            <a:r>
              <a:rPr lang="en-US" sz="1600" b="1" dirty="0" err="1">
                <a:solidFill>
                  <a:srgbClr val="D4D4D4"/>
                </a:solidFill>
                <a:latin typeface="Cascadia Code"/>
              </a:rPr>
              <a:t>concat</a:t>
            </a:r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(</a:t>
            </a:r>
            <a:r>
              <a:rPr lang="en-US" sz="1600" b="1" dirty="0" err="1">
                <a:solidFill>
                  <a:srgbClr val="D4D4D4"/>
                </a:solidFill>
                <a:latin typeface="Cascadia Code"/>
              </a:rPr>
              <a:t>var.ip_addresses</a:t>
            </a:r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, [</a:t>
            </a:r>
            <a:r>
              <a:rPr lang="en-US" sz="1600" b="1" dirty="0">
                <a:solidFill>
                  <a:srgbClr val="CE9178"/>
                </a:solidFill>
                <a:latin typeface="Cascadia Code"/>
              </a:rPr>
              <a:t>"192.168.1.30"</a:t>
            </a:r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])</a:t>
            </a:r>
          </a:p>
          <a:p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}</a:t>
            </a:r>
          </a:p>
          <a:p>
            <a:br>
              <a:rPr lang="en-US" sz="1600" b="1" dirty="0">
                <a:latin typeface="Cascadia Code"/>
              </a:rPr>
            </a:br>
            <a:r>
              <a:rPr lang="en-US" sz="1600" b="1" dirty="0">
                <a:solidFill>
                  <a:srgbClr val="569CD6"/>
                </a:solidFill>
                <a:latin typeface="Cascadia Code"/>
              </a:rPr>
              <a:t>output</a:t>
            </a:r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 </a:t>
            </a:r>
            <a:r>
              <a:rPr lang="en-US" sz="1600" b="1" dirty="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600" b="1" err="1">
                <a:solidFill>
                  <a:srgbClr val="CE9178"/>
                </a:solidFill>
                <a:latin typeface="Cascadia Code"/>
              </a:rPr>
              <a:t>all_ips</a:t>
            </a:r>
            <a:r>
              <a:rPr lang="en-US" sz="1600" b="1" dirty="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 {</a:t>
            </a:r>
          </a:p>
          <a:p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   value = </a:t>
            </a:r>
            <a:r>
              <a:rPr lang="en-US" sz="1600" b="1" dirty="0" err="1">
                <a:solidFill>
                  <a:srgbClr val="D4D4D4"/>
                </a:solidFill>
                <a:latin typeface="Cascadia Code"/>
              </a:rPr>
              <a:t>local.all_ips</a:t>
            </a:r>
            <a:endParaRPr lang="en-US" sz="1600" b="1" dirty="0">
              <a:solidFill>
                <a:srgbClr val="D4D4D4"/>
              </a:solidFill>
              <a:latin typeface="Cascadia Code"/>
            </a:endParaRPr>
          </a:p>
          <a:p>
            <a:r>
              <a:rPr lang="en-US" sz="1600" b="1" dirty="0">
                <a:solidFill>
                  <a:srgbClr val="D4D4D4"/>
                </a:solidFill>
                <a:latin typeface="Cascadia Code"/>
              </a:rPr>
              <a:t>}</a:t>
            </a:r>
          </a:p>
          <a:p>
            <a:endParaRPr lang="en-US" b="1">
              <a:solidFill>
                <a:srgbClr val="D4D4D4"/>
              </a:solidFill>
              <a:latin typeface="Cascadia Code"/>
            </a:endParaRP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72C1B5BF-2F0B-B239-AC11-037E762AA9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169320"/>
              </p:ext>
            </p:extLst>
          </p:nvPr>
        </p:nvGraphicFramePr>
        <p:xfrm>
          <a:off x="228603" y="950426"/>
          <a:ext cx="5174629" cy="4778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27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C087-681C-B210-B0FF-0B95B8D7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5674"/>
            <a:ext cx="10131425" cy="731897"/>
          </a:xfrm>
        </p:spPr>
        <p:txBody>
          <a:bodyPr/>
          <a:lstStyle/>
          <a:p>
            <a:r>
              <a:rPr lang="en-US" b="1" i="1" u="sng" err="1">
                <a:ea typeface="Calibri Light"/>
                <a:cs typeface="Calibri Light"/>
              </a:rPr>
              <a:t>Funkcije</a:t>
            </a:r>
            <a:r>
              <a:rPr lang="en-US" b="1" i="1" u="sng" dirty="0">
                <a:ea typeface="Calibri Light"/>
                <a:cs typeface="Calibri Light"/>
              </a:rPr>
              <a:t> u </a:t>
            </a:r>
            <a:r>
              <a:rPr lang="en-US" b="1" i="1" u="sng" err="1">
                <a:ea typeface="Calibri Light"/>
                <a:cs typeface="Calibri Light"/>
              </a:rPr>
              <a:t>terraformu</a:t>
            </a:r>
            <a:endParaRPr lang="en-US" b="1" dirty="0" err="1">
              <a:ea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B8798F2-5292-D184-05A7-9F55FFFB7F5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65850" y="1013179"/>
          <a:ext cx="5237381" cy="4778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F9B4F4-4CEB-7EFC-F50E-C518074B2BC5}"/>
              </a:ext>
            </a:extLst>
          </p:cNvPr>
          <p:cNvSpPr txBox="1"/>
          <p:nvPr/>
        </p:nvSpPr>
        <p:spPr>
          <a:xfrm>
            <a:off x="5403726" y="1009690"/>
            <a:ext cx="6788273" cy="615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6A9955"/>
                </a:solidFill>
                <a:latin typeface="Cascadia Code"/>
              </a:rPr>
              <a:t># </a:t>
            </a:r>
            <a:r>
              <a:rPr lang="en-US" sz="1600" b="1" dirty="0" err="1">
                <a:solidFill>
                  <a:srgbClr val="6A9955"/>
                </a:solidFill>
                <a:latin typeface="Cascadia Code"/>
              </a:rPr>
              <a:t>Primjer</a:t>
            </a:r>
            <a:r>
              <a:rPr lang="en-US" sz="1600" b="1" dirty="0">
                <a:solidFill>
                  <a:srgbClr val="6A9955"/>
                </a:solidFill>
                <a:latin typeface="Cascadia Code"/>
              </a:rPr>
              <a:t> join </a:t>
            </a:r>
            <a:r>
              <a:rPr lang="en-US" sz="1600" b="1" dirty="0" err="1">
                <a:solidFill>
                  <a:srgbClr val="6A9955"/>
                </a:solidFill>
                <a:latin typeface="Cascadia Code"/>
              </a:rPr>
              <a:t>funkcije</a:t>
            </a:r>
          </a:p>
          <a:p>
            <a:r>
              <a:rPr lang="en-US" sz="1400" b="1" dirty="0">
                <a:solidFill>
                  <a:srgbClr val="569CD6"/>
                </a:solidFill>
                <a:latin typeface="Cascadia Code"/>
              </a:rPr>
              <a:t>variable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 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"users"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 {</a:t>
            </a:r>
            <a:endParaRPr lang="en-US">
              <a:ea typeface="Calibri"/>
              <a:cs typeface="Calibri"/>
            </a:endParaRPr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   type = list(string)</a:t>
            </a:r>
            <a:endParaRPr lang="en-US" dirty="0"/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   default = [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 b="1" dirty="0" err="1">
                <a:solidFill>
                  <a:srgbClr val="CE9178"/>
                </a:solidFill>
                <a:latin typeface="Cascadia Code"/>
              </a:rPr>
              <a:t>alice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, 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"bob"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, 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 b="1" dirty="0" err="1">
                <a:solidFill>
                  <a:srgbClr val="CE9178"/>
                </a:solidFill>
                <a:latin typeface="Cascadia Code"/>
              </a:rPr>
              <a:t>charlie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]</a:t>
            </a:r>
            <a:endParaRPr lang="en-US" dirty="0"/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}</a:t>
            </a:r>
            <a:endParaRPr lang="en-US" dirty="0"/>
          </a:p>
          <a:p>
            <a:r>
              <a:rPr lang="en-US" sz="1400" b="1" dirty="0">
                <a:solidFill>
                  <a:srgbClr val="569CD6"/>
                </a:solidFill>
                <a:latin typeface="Cascadia Code"/>
              </a:rPr>
              <a:t>locals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 {</a:t>
            </a:r>
            <a:endParaRPr lang="en-US" dirty="0"/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   </a:t>
            </a:r>
            <a:r>
              <a:rPr lang="en-US" sz="1400" b="1" dirty="0" err="1">
                <a:solidFill>
                  <a:srgbClr val="D4D4D4"/>
                </a:solidFill>
                <a:latin typeface="Cascadia Code"/>
              </a:rPr>
              <a:t>formatted_users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 = join(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","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, </a:t>
            </a:r>
            <a:r>
              <a:rPr lang="en-US" sz="1400" b="1" dirty="0" err="1">
                <a:solidFill>
                  <a:srgbClr val="D4D4D4"/>
                </a:solidFill>
                <a:latin typeface="Cascadia Code"/>
              </a:rPr>
              <a:t>var.users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)</a:t>
            </a:r>
            <a:endParaRPr lang="en-US" dirty="0"/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}</a:t>
            </a:r>
            <a:endParaRPr lang="en-US" dirty="0"/>
          </a:p>
          <a:p>
            <a:r>
              <a:rPr lang="en-US" sz="1400" b="1" dirty="0">
                <a:solidFill>
                  <a:srgbClr val="569CD6"/>
                </a:solidFill>
                <a:latin typeface="Cascadia Code"/>
              </a:rPr>
              <a:t>output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 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 b="1" dirty="0" err="1">
                <a:solidFill>
                  <a:srgbClr val="CE9178"/>
                </a:solidFill>
                <a:latin typeface="Cascadia Code"/>
              </a:rPr>
              <a:t>formatted_users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 {</a:t>
            </a:r>
            <a:endParaRPr lang="en-US">
              <a:ea typeface="Calibri"/>
              <a:cs typeface="Calibri"/>
            </a:endParaRPr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   value = </a:t>
            </a:r>
            <a:r>
              <a:rPr lang="en-US" sz="1400" b="1" dirty="0" err="1">
                <a:solidFill>
                  <a:srgbClr val="D4D4D4"/>
                </a:solidFill>
                <a:latin typeface="Cascadia Code"/>
              </a:rPr>
              <a:t>local.formatted_users</a:t>
            </a:r>
            <a:endParaRPr lang="en-US" dirty="0" err="1"/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}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1400" b="1" dirty="0">
              <a:solidFill>
                <a:srgbClr val="D4D4D4"/>
              </a:solidFill>
              <a:latin typeface="Cascadia Code"/>
            </a:endParaRPr>
          </a:p>
          <a:p>
            <a:endParaRPr lang="en-US" sz="1400" b="1" dirty="0">
              <a:solidFill>
                <a:srgbClr val="D4D4D4"/>
              </a:solidFill>
              <a:latin typeface="Cascadia Code"/>
            </a:endParaRPr>
          </a:p>
          <a:p>
            <a:r>
              <a:rPr lang="en-US" sz="1600" b="1" dirty="0">
                <a:solidFill>
                  <a:srgbClr val="6A9955"/>
                </a:solidFill>
                <a:latin typeface="Cascadia Code"/>
              </a:rPr>
              <a:t># </a:t>
            </a:r>
            <a:r>
              <a:rPr lang="en-US" sz="1600" b="1" dirty="0" err="1">
                <a:solidFill>
                  <a:srgbClr val="6A9955"/>
                </a:solidFill>
                <a:latin typeface="Cascadia Code"/>
              </a:rPr>
              <a:t>Primjer</a:t>
            </a:r>
            <a:r>
              <a:rPr lang="en-US" sz="1600" b="1" dirty="0">
                <a:solidFill>
                  <a:srgbClr val="6A9955"/>
                </a:solidFill>
                <a:latin typeface="Cascadia Code"/>
              </a:rPr>
              <a:t> element </a:t>
            </a:r>
            <a:r>
              <a:rPr lang="en-US" sz="1600" b="1" dirty="0" err="1">
                <a:solidFill>
                  <a:srgbClr val="6A9955"/>
                </a:solidFill>
                <a:latin typeface="Cascadia Code"/>
              </a:rPr>
              <a:t>funkcije</a:t>
            </a:r>
          </a:p>
          <a:p>
            <a:r>
              <a:rPr lang="en-US" sz="1400" b="1" dirty="0">
                <a:solidFill>
                  <a:srgbClr val="569CD6"/>
                </a:solidFill>
                <a:latin typeface="Cascadia Code"/>
              </a:rPr>
              <a:t>variable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 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 b="1" dirty="0" err="1">
                <a:solidFill>
                  <a:srgbClr val="CE9178"/>
                </a:solidFill>
                <a:latin typeface="Cascadia Code"/>
              </a:rPr>
              <a:t>ip_addresses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 {</a:t>
            </a:r>
            <a:endParaRPr lang="en-US" dirty="0"/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   type = list(string)</a:t>
            </a:r>
            <a:endParaRPr lang="en-US" dirty="0"/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   default = [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"192.168.1.10"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, 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"192.168.1.20"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, 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"192.168.1.30"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]</a:t>
            </a:r>
            <a:endParaRPr lang="en-US" dirty="0"/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}</a:t>
            </a:r>
            <a:endParaRPr lang="en-US" dirty="0"/>
          </a:p>
          <a:p>
            <a:r>
              <a:rPr lang="en-US" sz="1400" b="1" dirty="0">
                <a:solidFill>
                  <a:srgbClr val="569CD6"/>
                </a:solidFill>
                <a:latin typeface="Cascadia Code"/>
              </a:rPr>
              <a:t>locals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 {</a:t>
            </a:r>
            <a:endParaRPr lang="en-US" dirty="0"/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   </a:t>
            </a:r>
            <a:r>
              <a:rPr lang="en-US" sz="1400" b="1" dirty="0" err="1">
                <a:solidFill>
                  <a:srgbClr val="D4D4D4"/>
                </a:solidFill>
                <a:latin typeface="Cascadia Code"/>
              </a:rPr>
              <a:t>first_ip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 = element(</a:t>
            </a:r>
            <a:r>
              <a:rPr lang="en-US" sz="1400" b="1" dirty="0" err="1">
                <a:solidFill>
                  <a:srgbClr val="D4D4D4"/>
                </a:solidFill>
                <a:latin typeface="Cascadia Code"/>
              </a:rPr>
              <a:t>var.ip_addresses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, </a:t>
            </a:r>
            <a:r>
              <a:rPr lang="en-US" sz="1400" b="1" dirty="0">
                <a:solidFill>
                  <a:srgbClr val="B5CEA8"/>
                </a:solidFill>
                <a:latin typeface="Cascadia Code"/>
              </a:rPr>
              <a:t>0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)</a:t>
            </a:r>
            <a:endParaRPr lang="en-US" dirty="0"/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}</a:t>
            </a:r>
            <a:endParaRPr lang="en-US" dirty="0"/>
          </a:p>
          <a:p>
            <a:r>
              <a:rPr lang="en-US" sz="1400" b="1" dirty="0">
                <a:solidFill>
                  <a:srgbClr val="569CD6"/>
                </a:solidFill>
                <a:latin typeface="Cascadia Code"/>
              </a:rPr>
              <a:t>output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 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 b="1" dirty="0" err="1">
                <a:solidFill>
                  <a:srgbClr val="CE9178"/>
                </a:solidFill>
                <a:latin typeface="Cascadia Code"/>
              </a:rPr>
              <a:t>first_ip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 {</a:t>
            </a:r>
            <a:endParaRPr lang="en-US" dirty="0"/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   value = </a:t>
            </a:r>
            <a:r>
              <a:rPr lang="en-US" sz="1400" b="1" dirty="0" err="1">
                <a:solidFill>
                  <a:srgbClr val="D4D4D4"/>
                </a:solidFill>
                <a:latin typeface="Cascadia Code"/>
              </a:rPr>
              <a:t>local.first_ip</a:t>
            </a:r>
            <a:endParaRPr lang="en-US" dirty="0" err="1"/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}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b="1" dirty="0">
              <a:solidFill>
                <a:srgbClr val="D4D4D4"/>
              </a:solidFill>
              <a:latin typeface="Cascadia Code"/>
            </a:endParaRPr>
          </a:p>
        </p:txBody>
      </p:sp>
    </p:spTree>
    <p:extLst>
      <p:ext uri="{BB962C8B-B14F-4D97-AF65-F5344CB8AC3E}">
        <p14:creationId xmlns:p14="http://schemas.microsoft.com/office/powerpoint/2010/main" val="301258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24EF-B07F-0725-071D-20FAE13F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08" y="354948"/>
            <a:ext cx="3641809" cy="590062"/>
          </a:xfrm>
        </p:spPr>
        <p:txBody>
          <a:bodyPr>
            <a:normAutofit fontScale="90000"/>
          </a:bodyPr>
          <a:lstStyle/>
          <a:p>
            <a:r>
              <a:rPr lang="en-US" sz="3600" b="1" i="1" u="sng">
                <a:ea typeface="Calibri Light"/>
                <a:cs typeface="Calibri Light"/>
              </a:rPr>
              <a:t>DATA BLOCK</a:t>
            </a:r>
            <a:endParaRPr lang="en-US" sz="3600" b="1" i="1" u="s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68BA1-9BF7-CD0D-FAE9-AE34DC9CD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185" y="993857"/>
            <a:ext cx="8047731" cy="57364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>
                <a:solidFill>
                  <a:srgbClr val="96CBFE"/>
                </a:solidFill>
                <a:ea typeface="+mn-lt"/>
                <a:cs typeface="+mn-lt"/>
              </a:rPr>
              <a:t>data </a:t>
            </a:r>
            <a:r>
              <a:rPr lang="en-US" sz="1400" b="1">
                <a:solidFill>
                  <a:srgbClr val="C6C5FE"/>
                </a:solidFill>
                <a:ea typeface="+mn-lt"/>
                <a:cs typeface="+mn-lt"/>
              </a:rPr>
              <a:t>"</a:t>
            </a:r>
            <a:r>
              <a:rPr lang="en-US" sz="1400" b="1" err="1">
                <a:solidFill>
                  <a:srgbClr val="C6C5FE"/>
                </a:solidFill>
                <a:ea typeface="+mn-lt"/>
                <a:cs typeface="+mn-lt"/>
              </a:rPr>
              <a:t>aws_secretsmanager_secret</a:t>
            </a:r>
            <a:r>
              <a:rPr lang="en-US" sz="1400" b="1">
                <a:solidFill>
                  <a:srgbClr val="C6C5FE"/>
                </a:solidFill>
                <a:ea typeface="+mn-lt"/>
                <a:cs typeface="+mn-lt"/>
              </a:rPr>
              <a:t>"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 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</a:t>
            </a:r>
            <a:r>
              <a:rPr lang="en-US" sz="1400" b="1" err="1">
                <a:solidFill>
                  <a:srgbClr val="A8FF60"/>
                </a:solidFill>
                <a:ea typeface="+mn-lt"/>
                <a:cs typeface="+mn-lt"/>
              </a:rPr>
              <a:t>dbcreds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 {
   name = 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</a:t>
            </a:r>
            <a:r>
              <a:rPr lang="en-US" sz="1400" b="1" err="1">
                <a:solidFill>
                  <a:srgbClr val="A8FF60"/>
                </a:solidFill>
                <a:ea typeface="+mn-lt"/>
                <a:cs typeface="+mn-lt"/>
              </a:rPr>
              <a:t>dbcreds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
}
</a:t>
            </a:r>
            <a:r>
              <a:rPr lang="en-US" sz="1400" b="1">
                <a:solidFill>
                  <a:srgbClr val="96CBFE"/>
                </a:solidFill>
                <a:ea typeface="+mn-lt"/>
                <a:cs typeface="+mn-lt"/>
              </a:rPr>
              <a:t>data </a:t>
            </a:r>
            <a:r>
              <a:rPr lang="en-US" sz="1400" b="1">
                <a:solidFill>
                  <a:srgbClr val="C6C5FE"/>
                </a:solidFill>
                <a:ea typeface="+mn-lt"/>
                <a:cs typeface="+mn-lt"/>
              </a:rPr>
              <a:t>"</a:t>
            </a:r>
            <a:r>
              <a:rPr lang="en-US" sz="1400" b="1" err="1">
                <a:solidFill>
                  <a:srgbClr val="C6C5FE"/>
                </a:solidFill>
                <a:ea typeface="+mn-lt"/>
                <a:cs typeface="+mn-lt"/>
              </a:rPr>
              <a:t>aws_secretsmanager_secret_version</a:t>
            </a:r>
            <a:r>
              <a:rPr lang="en-US" sz="1400" b="1">
                <a:solidFill>
                  <a:srgbClr val="C6C5FE"/>
                </a:solidFill>
                <a:ea typeface="+mn-lt"/>
                <a:cs typeface="+mn-lt"/>
              </a:rPr>
              <a:t>"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 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</a:t>
            </a:r>
            <a:r>
              <a:rPr lang="en-US" sz="1400" b="1" err="1">
                <a:solidFill>
                  <a:srgbClr val="A8FF60"/>
                </a:solidFill>
                <a:ea typeface="+mn-lt"/>
                <a:cs typeface="+mn-lt"/>
              </a:rPr>
              <a:t>secret_credentials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 {
   </a:t>
            </a:r>
            <a:r>
              <a:rPr lang="en-US" sz="1400" b="1" err="1">
                <a:solidFill>
                  <a:srgbClr val="C5C8C6"/>
                </a:solidFill>
                <a:ea typeface="+mn-lt"/>
                <a:cs typeface="+mn-lt"/>
              </a:rPr>
              <a:t>secret_id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 = data.aws_secretsmanager_secret.dbcreds.id
}</a:t>
            </a:r>
            <a:br>
              <a:rPr lang="en-US" sz="1400" b="1">
                <a:ea typeface="+mn-lt"/>
                <a:cs typeface="+mn-lt"/>
              </a:rPr>
            </a:br>
            <a:br>
              <a:rPr lang="en-US" sz="1400" b="1">
                <a:ea typeface="+mn-lt"/>
                <a:cs typeface="+mn-lt"/>
              </a:rPr>
            </a:br>
            <a:r>
              <a:rPr lang="en-US" sz="1400" b="1">
                <a:solidFill>
                  <a:srgbClr val="7C7C7C"/>
                </a:solidFill>
                <a:ea typeface="+mn-lt"/>
                <a:cs typeface="+mn-lt"/>
              </a:rPr>
              <a:t># Create an AWS DB instance resource that requires secrets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
</a:t>
            </a:r>
            <a:r>
              <a:rPr lang="en-US" sz="1400" b="1">
                <a:solidFill>
                  <a:srgbClr val="96CBFE"/>
                </a:solidFill>
                <a:ea typeface="+mn-lt"/>
                <a:cs typeface="+mn-lt"/>
              </a:rPr>
              <a:t>resource </a:t>
            </a:r>
            <a:r>
              <a:rPr lang="en-US" sz="1400" b="1">
                <a:solidFill>
                  <a:srgbClr val="C6C5FE"/>
                </a:solidFill>
                <a:ea typeface="+mn-lt"/>
                <a:cs typeface="+mn-lt"/>
              </a:rPr>
              <a:t>"</a:t>
            </a:r>
            <a:r>
              <a:rPr lang="en-US" sz="1400" b="1" err="1">
                <a:solidFill>
                  <a:srgbClr val="C6C5FE"/>
                </a:solidFill>
                <a:ea typeface="+mn-lt"/>
                <a:cs typeface="+mn-lt"/>
              </a:rPr>
              <a:t>aws_db_instance</a:t>
            </a:r>
            <a:r>
              <a:rPr lang="en-US" sz="1400" b="1">
                <a:solidFill>
                  <a:srgbClr val="C6C5FE"/>
                </a:solidFill>
                <a:ea typeface="+mn-lt"/>
                <a:cs typeface="+mn-lt"/>
              </a:rPr>
              <a:t>"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 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</a:t>
            </a:r>
            <a:r>
              <a:rPr lang="en-US" sz="1400" b="1" err="1">
                <a:solidFill>
                  <a:srgbClr val="A8FF60"/>
                </a:solidFill>
                <a:ea typeface="+mn-lt"/>
                <a:cs typeface="+mn-lt"/>
              </a:rPr>
              <a:t>mydb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 {
   </a:t>
            </a:r>
            <a:r>
              <a:rPr lang="en-US" sz="1400" b="1" err="1">
                <a:solidFill>
                  <a:srgbClr val="C5C8C6"/>
                </a:solidFill>
                <a:ea typeface="+mn-lt"/>
                <a:cs typeface="+mn-lt"/>
              </a:rPr>
              <a:t>allocated_storage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    = </a:t>
            </a:r>
            <a:r>
              <a:rPr lang="en-US" sz="1400" b="1">
                <a:solidFill>
                  <a:srgbClr val="FF73FD"/>
                </a:solidFill>
                <a:ea typeface="+mn-lt"/>
                <a:cs typeface="+mn-lt"/>
              </a:rPr>
              <a:t>10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
</a:t>
            </a:r>
            <a:r>
              <a:rPr lang="en-US" sz="1400" b="1">
                <a:solidFill>
                  <a:srgbClr val="96CBFE"/>
                </a:solidFill>
                <a:ea typeface="+mn-lt"/>
                <a:cs typeface="+mn-lt"/>
              </a:rPr>
              <a:t>   </a:t>
            </a:r>
            <a:r>
              <a:rPr lang="en-US" sz="1400" b="1" err="1">
                <a:solidFill>
                  <a:srgbClr val="96CBFE"/>
                </a:solidFill>
                <a:ea typeface="+mn-lt"/>
                <a:cs typeface="+mn-lt"/>
              </a:rPr>
              <a:t>db_name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             = 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</a:t>
            </a:r>
            <a:r>
              <a:rPr lang="en-US" sz="1400" b="1" err="1">
                <a:solidFill>
                  <a:srgbClr val="A8FF60"/>
                </a:solidFill>
                <a:ea typeface="+mn-lt"/>
                <a:cs typeface="+mn-lt"/>
              </a:rPr>
              <a:t>mydb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
   engine               = 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</a:t>
            </a:r>
            <a:r>
              <a:rPr lang="en-US" sz="1400" b="1" err="1">
                <a:solidFill>
                  <a:srgbClr val="A8FF60"/>
                </a:solidFill>
                <a:ea typeface="+mn-lt"/>
                <a:cs typeface="+mn-lt"/>
              </a:rPr>
              <a:t>mysql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
   </a:t>
            </a:r>
            <a:r>
              <a:rPr lang="en-US" sz="1400" b="1" err="1">
                <a:solidFill>
                  <a:srgbClr val="C5C8C6"/>
                </a:solidFill>
                <a:ea typeface="+mn-lt"/>
                <a:cs typeface="+mn-lt"/>
              </a:rPr>
              <a:t>engine_version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       = 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"5.7"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
   </a:t>
            </a:r>
            <a:r>
              <a:rPr lang="en-US" sz="1400" b="1" err="1">
                <a:solidFill>
                  <a:srgbClr val="C5C8C6"/>
                </a:solidFill>
                <a:ea typeface="+mn-lt"/>
                <a:cs typeface="+mn-lt"/>
              </a:rPr>
              <a:t>instance_class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       = 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"db.t3.micro"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
   username             = </a:t>
            </a:r>
            <a:r>
              <a:rPr lang="en-US" sz="1400" b="1" err="1">
                <a:solidFill>
                  <a:srgbClr val="C5C8C6"/>
                </a:solidFill>
                <a:ea typeface="+mn-lt"/>
                <a:cs typeface="+mn-lt"/>
              </a:rPr>
              <a:t>jsondecode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(data.aws_secretsmanager_secret_version.secret_credentials.secret_string). [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</a:t>
            </a:r>
            <a:r>
              <a:rPr lang="en-US" sz="1400" b="1" err="1">
                <a:solidFill>
                  <a:srgbClr val="A8FF60"/>
                </a:solidFill>
                <a:ea typeface="+mn-lt"/>
                <a:cs typeface="+mn-lt"/>
              </a:rPr>
              <a:t>db_username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"]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
   password             = </a:t>
            </a:r>
            <a:r>
              <a:rPr lang="en-US" sz="1400" b="1" err="1">
                <a:solidFill>
                  <a:srgbClr val="C5C8C6"/>
                </a:solidFill>
                <a:ea typeface="+mn-lt"/>
                <a:cs typeface="+mn-lt"/>
              </a:rPr>
              <a:t>jsondecode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(data.aws_secretsmanager_secret_version.secret_credentials.secret_string)[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</a:t>
            </a:r>
            <a:r>
              <a:rPr lang="en-US" sz="1400" b="1" err="1">
                <a:solidFill>
                  <a:srgbClr val="A8FF60"/>
                </a:solidFill>
                <a:ea typeface="+mn-lt"/>
                <a:cs typeface="+mn-lt"/>
              </a:rPr>
              <a:t>db_password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]
</a:t>
            </a:r>
            <a:r>
              <a:rPr lang="en-US" sz="1400" b="1">
                <a:solidFill>
                  <a:srgbClr val="96CBFE"/>
                </a:solidFill>
                <a:ea typeface="+mn-lt"/>
                <a:cs typeface="+mn-lt"/>
              </a:rPr>
              <a:t>   </a:t>
            </a:r>
            <a:r>
              <a:rPr lang="en-US" sz="1400" b="1" err="1">
                <a:solidFill>
                  <a:srgbClr val="96CBFE"/>
                </a:solidFill>
                <a:ea typeface="+mn-lt"/>
                <a:cs typeface="+mn-lt"/>
              </a:rPr>
              <a:t>parameter_group_name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= </a:t>
            </a:r>
            <a:r>
              <a:rPr lang="en-US" sz="1400" b="1">
                <a:solidFill>
                  <a:srgbClr val="A8FF60"/>
                </a:solidFill>
                <a:ea typeface="+mn-lt"/>
                <a:cs typeface="+mn-lt"/>
              </a:rPr>
              <a:t>"mydb.mysql5.7"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
   </a:t>
            </a:r>
            <a:r>
              <a:rPr lang="en-US" sz="1400" b="1" err="1">
                <a:solidFill>
                  <a:srgbClr val="C5C8C6"/>
                </a:solidFill>
                <a:ea typeface="+mn-lt"/>
                <a:cs typeface="+mn-lt"/>
              </a:rPr>
              <a:t>skip_final_snapshot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  = </a:t>
            </a:r>
            <a:r>
              <a:rPr lang="en-US" sz="1400" b="1">
                <a:solidFill>
                  <a:srgbClr val="99CC99"/>
                </a:solidFill>
                <a:ea typeface="+mn-lt"/>
                <a:cs typeface="+mn-lt"/>
              </a:rPr>
              <a:t>true</a:t>
            </a:r>
            <a:r>
              <a:rPr lang="en-US" sz="1400" b="1">
                <a:solidFill>
                  <a:srgbClr val="C5C8C6"/>
                </a:solidFill>
                <a:ea typeface="+mn-lt"/>
                <a:cs typeface="+mn-lt"/>
              </a:rPr>
              <a:t>
}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CBB13A2-07C8-E8A7-2449-7FBE1D82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322" y="725547"/>
            <a:ext cx="3798277" cy="47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D52F-FAA2-D68D-4143-30362FE2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>
                <a:ea typeface="+mj-lt"/>
                <a:cs typeface="+mj-lt"/>
              </a:rPr>
              <a:t>Explicit vs Implicit dependency </a:t>
            </a:r>
            <a:endParaRPr lang="en-US" u="sng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669B8-3CA4-F977-0CFF-22B2149C3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u="sng">
                <a:cs typeface="Calibri"/>
              </a:rPr>
              <a:t>Implicit</a:t>
            </a:r>
            <a:endParaRPr lang="en-US" u="sng"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4F5FD-75A6-0969-D34C-D677037D7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3805618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en-US" sz="1400" b="1">
                <a:solidFill>
                  <a:srgbClr val="569CD6"/>
                </a:solidFill>
                <a:latin typeface="Cascadia Code"/>
                <a:cs typeface="Calibri"/>
              </a:rPr>
              <a:t>   resource</a:t>
            </a: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 </a:t>
            </a:r>
            <a:r>
              <a:rPr lang="en-US" sz="1400" b="1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400" b="1" err="1">
                <a:solidFill>
                  <a:srgbClr val="CE9178"/>
                </a:solidFill>
                <a:latin typeface="Cascadia Code"/>
                <a:cs typeface="Calibri"/>
              </a:rPr>
              <a:t>aws_instance</a:t>
            </a:r>
            <a:r>
              <a:rPr lang="en-US" sz="1400" b="1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 </a:t>
            </a:r>
            <a:r>
              <a:rPr lang="en-US" sz="1400" b="1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400" b="1" err="1">
                <a:solidFill>
                  <a:srgbClr val="CE9178"/>
                </a:solidFill>
                <a:latin typeface="Cascadia Code"/>
                <a:cs typeface="Calibri"/>
              </a:rPr>
              <a:t>example_a</a:t>
            </a:r>
            <a:r>
              <a:rPr lang="en-US" sz="1400" b="1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 {</a:t>
            </a:r>
            <a:endParaRPr lang="en-US"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      </a:t>
            </a:r>
            <a:r>
              <a:rPr lang="en-US" sz="1400" b="1" err="1">
                <a:solidFill>
                  <a:srgbClr val="D4D4D4"/>
                </a:solidFill>
                <a:latin typeface="Cascadia Code"/>
                <a:cs typeface="Calibri"/>
              </a:rPr>
              <a:t>ami</a:t>
            </a: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 = data.aws_ami.amazon_linux.id</a:t>
            </a:r>
            <a:endParaRPr lang="en-US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      </a:t>
            </a:r>
            <a:r>
              <a:rPr lang="en-US" sz="1400" b="1" err="1">
                <a:solidFill>
                  <a:srgbClr val="D4D4D4"/>
                </a:solidFill>
                <a:latin typeface="Cascadia Code"/>
                <a:cs typeface="Calibri"/>
              </a:rPr>
              <a:t>instance_type</a:t>
            </a: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 = </a:t>
            </a:r>
            <a:r>
              <a:rPr lang="en-US" sz="1400" b="1">
                <a:solidFill>
                  <a:srgbClr val="CE9178"/>
                </a:solidFill>
                <a:latin typeface="Cascadia Code"/>
                <a:cs typeface="Calibri"/>
              </a:rPr>
              <a:t>"t2.micro"</a:t>
            </a:r>
            <a:endParaRPr lang="en-US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   }</a:t>
            </a:r>
            <a:endParaRPr lang="en-US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>
                <a:solidFill>
                  <a:srgbClr val="569CD6"/>
                </a:solidFill>
                <a:latin typeface="Cascadia Code"/>
                <a:cs typeface="Calibri"/>
              </a:rPr>
              <a:t>   resource</a:t>
            </a: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 </a:t>
            </a:r>
            <a:r>
              <a:rPr lang="en-US" sz="1400" b="1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400" b="1" err="1">
                <a:solidFill>
                  <a:srgbClr val="CE9178"/>
                </a:solidFill>
                <a:latin typeface="Cascadia Code"/>
                <a:cs typeface="Calibri"/>
              </a:rPr>
              <a:t>aws_instance</a:t>
            </a:r>
            <a:r>
              <a:rPr lang="en-US" sz="1400" b="1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 </a:t>
            </a:r>
            <a:r>
              <a:rPr lang="en-US" sz="1400" b="1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400" b="1" err="1">
                <a:solidFill>
                  <a:srgbClr val="CE9178"/>
                </a:solidFill>
                <a:latin typeface="Cascadia Code"/>
                <a:cs typeface="Calibri"/>
              </a:rPr>
              <a:t>example_b</a:t>
            </a:r>
            <a:r>
              <a:rPr lang="en-US" sz="1400" b="1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 {</a:t>
            </a:r>
            <a:endParaRPr lang="en-US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      </a:t>
            </a:r>
            <a:r>
              <a:rPr lang="en-US" sz="1400" b="1" err="1">
                <a:solidFill>
                  <a:srgbClr val="D4D4D4"/>
                </a:solidFill>
                <a:latin typeface="Cascadia Code"/>
                <a:cs typeface="Calibri"/>
              </a:rPr>
              <a:t>ami</a:t>
            </a: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 = data.aws_ami.amazon_linux.id</a:t>
            </a:r>
            <a:endParaRPr lang="en-US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      </a:t>
            </a:r>
            <a:r>
              <a:rPr lang="en-US" sz="1400" b="1" err="1">
                <a:solidFill>
                  <a:srgbClr val="D4D4D4"/>
                </a:solidFill>
                <a:latin typeface="Cascadia Code"/>
                <a:cs typeface="Calibri"/>
              </a:rPr>
              <a:t>instance_type</a:t>
            </a: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 = </a:t>
            </a:r>
            <a:r>
              <a:rPr lang="en-US" sz="1400" b="1">
                <a:solidFill>
                  <a:srgbClr val="CE9178"/>
                </a:solidFill>
                <a:latin typeface="Cascadia Code"/>
                <a:cs typeface="Calibri"/>
              </a:rPr>
              <a:t>"t2.micro"</a:t>
            </a:r>
            <a:endParaRPr lang="en-US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   }</a:t>
            </a:r>
            <a:endParaRPr lang="en-US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>
                <a:solidFill>
                  <a:srgbClr val="569CD6"/>
                </a:solidFill>
                <a:latin typeface="Cascadia Code"/>
                <a:cs typeface="Calibri"/>
              </a:rPr>
              <a:t>   resource</a:t>
            </a: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 </a:t>
            </a:r>
            <a:r>
              <a:rPr lang="en-US" sz="1400" b="1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400" b="1" err="1">
                <a:solidFill>
                  <a:srgbClr val="CE9178"/>
                </a:solidFill>
                <a:latin typeface="Cascadia Code"/>
                <a:cs typeface="Calibri"/>
              </a:rPr>
              <a:t>aws_eip</a:t>
            </a:r>
            <a:r>
              <a:rPr lang="en-US" sz="1400" b="1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 </a:t>
            </a:r>
            <a:r>
              <a:rPr lang="en-US" sz="1400" b="1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400" b="1" err="1">
                <a:solidFill>
                  <a:srgbClr val="CE9178"/>
                </a:solidFill>
                <a:latin typeface="Cascadia Code"/>
                <a:cs typeface="Calibri"/>
              </a:rPr>
              <a:t>ip</a:t>
            </a:r>
            <a:r>
              <a:rPr lang="en-US" sz="1400" b="1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 {</a:t>
            </a:r>
            <a:endParaRPr lang="en-US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      vpc = </a:t>
            </a:r>
            <a:r>
              <a:rPr lang="en-US" sz="1400" b="1">
                <a:solidFill>
                  <a:srgbClr val="569CD6"/>
                </a:solidFill>
                <a:latin typeface="Cascadia Code"/>
                <a:cs typeface="Calibri"/>
              </a:rPr>
              <a:t>true</a:t>
            </a:r>
            <a:endParaRPr lang="en-US">
              <a:solidFill>
                <a:srgbClr val="FFFFFF"/>
              </a:solidFill>
              <a:latin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      instance = aws_instance.example_a.id</a:t>
            </a:r>
            <a:endParaRPr lang="en-US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  <a:cs typeface="Calibri"/>
              </a:rPr>
              <a:t>   }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endParaRPr lang="en-US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15199-5FBC-A408-BD7A-08139DDCC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417" y="2217975"/>
            <a:ext cx="4722813" cy="576262"/>
          </a:xfrm>
        </p:spPr>
        <p:txBody>
          <a:bodyPr/>
          <a:lstStyle/>
          <a:p>
            <a:r>
              <a:rPr lang="en-US" b="1" i="1" u="sng">
                <a:cs typeface="Calibri"/>
              </a:rPr>
              <a:t>Explicit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01368-878D-7396-5A79-F52E01EC9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3414" y="2870201"/>
            <a:ext cx="5093946" cy="38056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569CD6"/>
                </a:solidFill>
                <a:latin typeface="Cascadia Code"/>
                <a:cs typeface="Calibri"/>
              </a:rPr>
              <a:t>   resource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cs typeface="Calibri"/>
              </a:rPr>
              <a:t>"aws_s3_bucket"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cs typeface="Calibri"/>
              </a:rPr>
              <a:t>"example"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 { }</a:t>
            </a:r>
            <a:endParaRPr lang="en-US" dirty="0"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 b="1" dirty="0">
                <a:solidFill>
                  <a:srgbClr val="569CD6"/>
                </a:solidFill>
                <a:latin typeface="Cascadia Code"/>
                <a:cs typeface="Calibri"/>
              </a:rPr>
              <a:t>   resource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500" b="1" dirty="0" err="1">
                <a:solidFill>
                  <a:srgbClr val="CE9178"/>
                </a:solidFill>
                <a:latin typeface="Cascadia Code"/>
                <a:cs typeface="Calibri"/>
              </a:rPr>
              <a:t>aws_instance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500" b="1" dirty="0" err="1">
                <a:solidFill>
                  <a:srgbClr val="CE9178"/>
                </a:solidFill>
                <a:latin typeface="Cascadia Code"/>
                <a:cs typeface="Calibri"/>
              </a:rPr>
              <a:t>example_c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 {</a:t>
            </a:r>
            <a:endParaRPr lang="en-US" dirty="0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      </a:t>
            </a:r>
            <a:r>
              <a:rPr lang="en-US" sz="1500" b="1" dirty="0" err="1">
                <a:solidFill>
                  <a:srgbClr val="D4D4D4"/>
                </a:solidFill>
                <a:latin typeface="Cascadia Code"/>
                <a:cs typeface="Calibri"/>
              </a:rPr>
              <a:t>ami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 = data.aws_ami.amazon_linux.id</a:t>
            </a:r>
            <a:endParaRPr lang="en-US" dirty="0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      </a:t>
            </a:r>
            <a:r>
              <a:rPr lang="en-US" sz="1500" b="1" dirty="0" err="1">
                <a:solidFill>
                  <a:srgbClr val="D4D4D4"/>
                </a:solidFill>
                <a:latin typeface="Cascadia Code"/>
                <a:cs typeface="Calibri"/>
              </a:rPr>
              <a:t>instance_type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 = 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cs typeface="Calibri"/>
              </a:rPr>
              <a:t>"t2.micro"</a:t>
            </a:r>
            <a:endParaRPr lang="en-US" dirty="0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      </a:t>
            </a:r>
            <a:r>
              <a:rPr lang="en-US" sz="1500" b="1" dirty="0" err="1">
                <a:solidFill>
                  <a:srgbClr val="D4D4D4"/>
                </a:solidFill>
                <a:latin typeface="Cascadia Code"/>
                <a:cs typeface="Calibri"/>
              </a:rPr>
              <a:t>depends_on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 = [aws_s3_bucket.example]</a:t>
            </a:r>
            <a:endParaRPr lang="en-US" dirty="0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   }</a:t>
            </a:r>
            <a:endParaRPr lang="en-US" dirty="0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 b="1" dirty="0">
                <a:solidFill>
                  <a:srgbClr val="569CD6"/>
                </a:solidFill>
                <a:latin typeface="Cascadia Code"/>
                <a:cs typeface="Calibri"/>
              </a:rPr>
              <a:t>   module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 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500" b="1" dirty="0" err="1">
                <a:solidFill>
                  <a:srgbClr val="CE9178"/>
                </a:solidFill>
                <a:latin typeface="Cascadia Code"/>
                <a:cs typeface="Calibri"/>
              </a:rPr>
              <a:t>example_sqs_queue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 {</a:t>
            </a:r>
            <a:endParaRPr lang="en-US" dirty="0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      source = 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cs typeface="Calibri"/>
              </a:rPr>
              <a:t>"terraform-</a:t>
            </a:r>
            <a:r>
              <a:rPr lang="en-US" sz="1500" b="1" dirty="0" err="1">
                <a:solidFill>
                  <a:srgbClr val="CE9178"/>
                </a:solidFill>
                <a:latin typeface="Cascadia Code"/>
                <a:cs typeface="Calibri"/>
              </a:rPr>
              <a:t>aws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cs typeface="Calibri"/>
              </a:rPr>
              <a:t>-modules/</a:t>
            </a:r>
            <a:r>
              <a:rPr lang="en-US" sz="1500" b="1" dirty="0" err="1">
                <a:solidFill>
                  <a:srgbClr val="CE9178"/>
                </a:solidFill>
                <a:latin typeface="Cascadia Code"/>
                <a:cs typeface="Calibri"/>
              </a:rPr>
              <a:t>sqs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cs typeface="Calibri"/>
              </a:rPr>
              <a:t>/</a:t>
            </a:r>
            <a:r>
              <a:rPr lang="en-US" sz="1500" b="1" dirty="0" err="1">
                <a:solidFill>
                  <a:srgbClr val="CE9178"/>
                </a:solidFill>
                <a:latin typeface="Cascadia Code"/>
                <a:cs typeface="Calibri"/>
              </a:rPr>
              <a:t>aws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cs typeface="Calibri"/>
              </a:rPr>
              <a:t>"</a:t>
            </a:r>
            <a:endParaRPr lang="en-US" dirty="0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 b="1" dirty="0">
                <a:solidFill>
                  <a:srgbClr val="569CD6"/>
                </a:solidFill>
                <a:latin typeface="Cascadia Code"/>
                <a:cs typeface="Calibri"/>
              </a:rPr>
              <a:t>      version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 = </a:t>
            </a:r>
            <a:r>
              <a:rPr lang="en-US" sz="1500" b="1" dirty="0">
                <a:solidFill>
                  <a:srgbClr val="CE9178"/>
                </a:solidFill>
                <a:latin typeface="Cascadia Code"/>
                <a:cs typeface="Calibri"/>
              </a:rPr>
              <a:t>"3.3.0"</a:t>
            </a:r>
            <a:br>
              <a:rPr lang="en-US" dirty="0"/>
            </a:b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      </a:t>
            </a:r>
            <a:r>
              <a:rPr lang="en-US" sz="1500" b="1" dirty="0" err="1">
                <a:solidFill>
                  <a:srgbClr val="D4D4D4"/>
                </a:solidFill>
                <a:latin typeface="Cascadia Code"/>
                <a:cs typeface="Calibri"/>
              </a:rPr>
              <a:t>depends_on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 = [aws_s3_bucket.example, </a:t>
            </a:r>
            <a:r>
              <a:rPr lang="en-US" sz="1500" b="1" dirty="0" err="1">
                <a:solidFill>
                  <a:srgbClr val="D4D4D4"/>
                </a:solidFill>
                <a:latin typeface="Cascadia Code"/>
                <a:cs typeface="Calibri"/>
              </a:rPr>
              <a:t>aws_instance.example_c</a:t>
            </a: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]</a:t>
            </a:r>
            <a:endParaRPr lang="en-US" dirty="0">
              <a:solidFill>
                <a:srgbClr val="FFFFFF"/>
              </a:solidFill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D4D4D4"/>
                </a:solidFill>
                <a:latin typeface="Cascadia Code"/>
                <a:cs typeface="Calibri"/>
              </a:rPr>
              <a:t>}</a:t>
            </a:r>
            <a:br>
              <a:rPr lang="en-US" dirty="0"/>
            </a:b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2101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98A6A-EDE9-E7DA-EABC-710D35D3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72553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b="1" i="1" u="sng" dirty="0">
                <a:cs typeface="Calibri Light"/>
              </a:rPr>
              <a:t>Moduli</a:t>
            </a:r>
            <a:endParaRPr lang="en-US" sz="4400" b="1" i="1" u="sng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474AD3-B7A2-5E6C-40B9-F68DF400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38337"/>
            <a:ext cx="10820400" cy="484552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Moduli u </a:t>
            </a:r>
            <a:r>
              <a:rPr lang="en-US" sz="1400" b="1" dirty="0" err="1">
                <a:ea typeface="+mn-lt"/>
                <a:cs typeface="+mn-lt"/>
              </a:rPr>
              <a:t>Terraformu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su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ponovno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iskoristive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komponente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koje</a:t>
            </a:r>
            <a:r>
              <a:rPr lang="en-US" sz="1400" b="1" dirty="0">
                <a:ea typeface="+mn-lt"/>
                <a:cs typeface="+mn-lt"/>
              </a:rPr>
              <a:t> se </a:t>
            </a:r>
            <a:r>
              <a:rPr lang="en-US" sz="1400" b="1" dirty="0" err="1">
                <a:ea typeface="+mn-lt"/>
                <a:cs typeface="+mn-lt"/>
              </a:rPr>
              <a:t>koriste</a:t>
            </a:r>
            <a:r>
              <a:rPr lang="en-US" sz="1400" b="1" dirty="0">
                <a:ea typeface="+mn-lt"/>
                <a:cs typeface="+mn-lt"/>
              </a:rPr>
              <a:t> za </a:t>
            </a:r>
            <a:r>
              <a:rPr lang="en-US" sz="1400" b="1" dirty="0" err="1">
                <a:ea typeface="+mn-lt"/>
                <a:cs typeface="+mn-lt"/>
              </a:rPr>
              <a:t>definiciju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infrastrukture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i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resursa</a:t>
            </a:r>
            <a:r>
              <a:rPr lang="en-US" sz="1400" b="1" dirty="0">
                <a:ea typeface="+mn-lt"/>
                <a:cs typeface="+mn-lt"/>
              </a:rPr>
              <a:t> u </a:t>
            </a:r>
            <a:r>
              <a:rPr lang="en-US" sz="1400" b="1" dirty="0" err="1">
                <a:ea typeface="+mn-lt"/>
                <a:cs typeface="+mn-lt"/>
              </a:rPr>
              <a:t>cloudu</a:t>
            </a:r>
            <a:r>
              <a:rPr lang="en-US" sz="1400" b="1" dirty="0">
                <a:ea typeface="+mn-lt"/>
                <a:cs typeface="+mn-lt"/>
              </a:rPr>
              <a:t>. </a:t>
            </a:r>
            <a:endParaRPr lang="en-US" sz="1400" b="1" dirty="0">
              <a:cs typeface="Calibri" panose="020F0502020204030204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400" b="1" dirty="0">
                <a:ea typeface="+mn-lt"/>
                <a:cs typeface="+mn-lt"/>
              </a:rPr>
              <a:t>Moduli u </a:t>
            </a:r>
            <a:r>
              <a:rPr lang="en-US" sz="1400" b="1" err="1">
                <a:ea typeface="+mn-lt"/>
                <a:cs typeface="+mn-lt"/>
              </a:rPr>
              <a:t>Terraformu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omogućuju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organiziranje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i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ponovno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korištenje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konfiguracija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infrastrukture</a:t>
            </a:r>
            <a:r>
              <a:rPr lang="en-US" sz="1400" b="1" dirty="0">
                <a:ea typeface="+mn-lt"/>
                <a:cs typeface="+mn-lt"/>
              </a:rPr>
              <a:t>. Oni </a:t>
            </a:r>
            <a:r>
              <a:rPr lang="en-US" sz="1400" b="1" err="1">
                <a:ea typeface="+mn-lt"/>
                <a:cs typeface="+mn-lt"/>
              </a:rPr>
              <a:t>omogućuju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razdvajanje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logike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i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funkcionalnosti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infrastrukture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na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manje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dijelove</a:t>
            </a:r>
            <a:r>
              <a:rPr lang="en-US" sz="1400" b="1" dirty="0">
                <a:ea typeface="+mn-lt"/>
                <a:cs typeface="+mn-lt"/>
              </a:rPr>
              <a:t> koji se </a:t>
            </a:r>
            <a:r>
              <a:rPr lang="en-US" sz="1400" b="1" err="1">
                <a:ea typeface="+mn-lt"/>
                <a:cs typeface="+mn-lt"/>
              </a:rPr>
              <a:t>mogu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ponovno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koristiti</a:t>
            </a:r>
            <a:r>
              <a:rPr lang="en-US" sz="1400" b="1" dirty="0">
                <a:ea typeface="+mn-lt"/>
                <a:cs typeface="+mn-lt"/>
              </a:rPr>
              <a:t> u </a:t>
            </a:r>
            <a:r>
              <a:rPr lang="en-US" sz="1400" b="1" err="1">
                <a:ea typeface="+mn-lt"/>
                <a:cs typeface="+mn-lt"/>
              </a:rPr>
              <a:t>različitim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projektima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ili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okruženjima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 dirty="0"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400" b="1" dirty="0">
                <a:ea typeface="+mn-lt"/>
                <a:cs typeface="+mn-lt"/>
              </a:rPr>
              <a:t>Moduli u </a:t>
            </a:r>
            <a:r>
              <a:rPr lang="en-US" sz="1400" b="1" dirty="0" err="1">
                <a:ea typeface="+mn-lt"/>
                <a:cs typeface="+mn-lt"/>
              </a:rPr>
              <a:t>Terraformu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mogu</a:t>
            </a:r>
            <a:r>
              <a:rPr lang="en-US" sz="1400" b="1" dirty="0">
                <a:ea typeface="+mn-lt"/>
                <a:cs typeface="+mn-lt"/>
              </a:rPr>
              <a:t> se </a:t>
            </a:r>
            <a:r>
              <a:rPr lang="en-US" sz="1400" b="1" dirty="0" err="1">
                <a:ea typeface="+mn-lt"/>
                <a:cs typeface="+mn-lt"/>
              </a:rPr>
              <a:t>koristiti</a:t>
            </a:r>
            <a:r>
              <a:rPr lang="en-US" sz="1400" b="1" dirty="0">
                <a:ea typeface="+mn-lt"/>
                <a:cs typeface="+mn-lt"/>
              </a:rPr>
              <a:t> za </a:t>
            </a:r>
            <a:r>
              <a:rPr lang="en-US" sz="1400" b="1" dirty="0" err="1">
                <a:ea typeface="+mn-lt"/>
                <a:cs typeface="+mn-lt"/>
              </a:rPr>
              <a:t>definiranje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različitih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vrsta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resursa</a:t>
            </a:r>
            <a:r>
              <a:rPr lang="en-US" sz="1400" b="1" dirty="0">
                <a:ea typeface="+mn-lt"/>
                <a:cs typeface="+mn-lt"/>
              </a:rPr>
              <a:t>, </a:t>
            </a:r>
            <a:r>
              <a:rPr lang="en-US" sz="1400" b="1" dirty="0" err="1">
                <a:ea typeface="+mn-lt"/>
                <a:cs typeface="+mn-lt"/>
              </a:rPr>
              <a:t>poput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virtualnih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strojeva</a:t>
            </a:r>
            <a:r>
              <a:rPr lang="en-US" sz="1400" b="1" dirty="0">
                <a:ea typeface="+mn-lt"/>
                <a:cs typeface="+mn-lt"/>
              </a:rPr>
              <a:t>, </a:t>
            </a:r>
            <a:r>
              <a:rPr lang="en-US" sz="1400" b="1" dirty="0" err="1">
                <a:ea typeface="+mn-lt"/>
                <a:cs typeface="+mn-lt"/>
              </a:rPr>
              <a:t>mrežnih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postavki</a:t>
            </a:r>
            <a:r>
              <a:rPr lang="en-US" sz="1400" b="1" dirty="0">
                <a:ea typeface="+mn-lt"/>
                <a:cs typeface="+mn-lt"/>
              </a:rPr>
              <a:t>, </a:t>
            </a:r>
            <a:r>
              <a:rPr lang="en-US" sz="1400" b="1" dirty="0" err="1">
                <a:ea typeface="+mn-lt"/>
                <a:cs typeface="+mn-lt"/>
              </a:rPr>
              <a:t>usluga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baze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podataka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itd</a:t>
            </a:r>
            <a:r>
              <a:rPr lang="en-US" sz="1400" b="1" dirty="0">
                <a:ea typeface="+mn-lt"/>
                <a:cs typeface="+mn-lt"/>
              </a:rPr>
              <a:t>. </a:t>
            </a:r>
            <a:r>
              <a:rPr lang="en-US" sz="1400" b="1" dirty="0" err="1">
                <a:ea typeface="+mn-lt"/>
                <a:cs typeface="+mn-lt"/>
              </a:rPr>
              <a:t>Svaki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modul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ima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svoje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inpute</a:t>
            </a:r>
            <a:r>
              <a:rPr lang="en-US" sz="1400" b="1" dirty="0">
                <a:ea typeface="+mn-lt"/>
                <a:cs typeface="+mn-lt"/>
              </a:rPr>
              <a:t>("input variables") </a:t>
            </a:r>
            <a:r>
              <a:rPr lang="en-US" sz="1400" b="1" dirty="0" err="1">
                <a:ea typeface="+mn-lt"/>
                <a:cs typeface="+mn-lt"/>
              </a:rPr>
              <a:t>koja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omogućuju</a:t>
            </a:r>
            <a:r>
              <a:rPr lang="en-US" sz="1400" b="1" dirty="0">
                <a:ea typeface="+mn-lt"/>
                <a:cs typeface="+mn-lt"/>
              </a:rPr>
              <a:t> </a:t>
            </a:r>
            <a:r>
              <a:rPr lang="en-US" sz="1400" b="1" dirty="0" err="1">
                <a:ea typeface="+mn-lt"/>
                <a:cs typeface="+mn-lt"/>
              </a:rPr>
              <a:t>fleksibilnost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konfiguracije</a:t>
            </a:r>
            <a:r>
              <a:rPr lang="en-US" sz="1400" b="1" dirty="0">
                <a:ea typeface="+mn-lt"/>
                <a:cs typeface="+mn-lt"/>
              </a:rPr>
              <a:t> I </a:t>
            </a:r>
            <a:r>
              <a:rPr lang="en-US" sz="1400" b="1" dirty="0" err="1">
                <a:ea typeface="+mn-lt"/>
                <a:cs typeface="+mn-lt"/>
              </a:rPr>
              <a:t>outpute</a:t>
            </a:r>
            <a:r>
              <a:rPr lang="en-US" sz="1400" b="1" dirty="0">
                <a:ea typeface="+mn-lt"/>
                <a:cs typeface="+mn-lt"/>
              </a:rPr>
              <a:t> (</a:t>
            </a:r>
            <a:r>
              <a:rPr lang="en-US" sz="1400" b="1" dirty="0" err="1">
                <a:ea typeface="+mn-lt"/>
                <a:cs typeface="+mn-lt"/>
              </a:rPr>
              <a:t>eng.</a:t>
            </a:r>
            <a:r>
              <a:rPr lang="en-US" sz="1400" b="1" dirty="0">
                <a:ea typeface="+mn-lt"/>
                <a:cs typeface="+mn-lt"/>
              </a:rPr>
              <a:t> "output values") koji se </a:t>
            </a:r>
            <a:r>
              <a:rPr lang="en-US" sz="1400" b="1" dirty="0" err="1">
                <a:ea typeface="+mn-lt"/>
                <a:cs typeface="+mn-lt"/>
              </a:rPr>
              <a:t>mogu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koristiti</a:t>
            </a:r>
            <a:r>
              <a:rPr lang="en-US" sz="1400" b="1" dirty="0">
                <a:ea typeface="+mn-lt"/>
                <a:cs typeface="+mn-lt"/>
              </a:rPr>
              <a:t> u </a:t>
            </a:r>
            <a:r>
              <a:rPr lang="en-US" sz="1400" b="1" dirty="0" err="1">
                <a:ea typeface="+mn-lt"/>
                <a:cs typeface="+mn-lt"/>
              </a:rPr>
              <a:t>drugim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dijelovima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infrastrukture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 dirty="0"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400" b="1" u="sng" err="1">
                <a:ea typeface="+mn-lt"/>
                <a:cs typeface="+mn-lt"/>
              </a:rPr>
              <a:t>Prednosti</a:t>
            </a:r>
            <a:r>
              <a:rPr lang="en-US" sz="1400" b="1" u="sng" dirty="0">
                <a:ea typeface="+mn-lt"/>
                <a:cs typeface="+mn-lt"/>
              </a:rPr>
              <a:t> </a:t>
            </a:r>
            <a:r>
              <a:rPr lang="en-US" sz="1400" b="1" u="sng" err="1">
                <a:ea typeface="+mn-lt"/>
                <a:cs typeface="+mn-lt"/>
              </a:rPr>
              <a:t>korištenja</a:t>
            </a:r>
            <a:r>
              <a:rPr lang="en-US" sz="1400" b="1" u="sng" dirty="0">
                <a:ea typeface="+mn-lt"/>
                <a:cs typeface="+mn-lt"/>
              </a:rPr>
              <a:t> </a:t>
            </a:r>
            <a:r>
              <a:rPr lang="en-US" sz="1400" b="1" u="sng" err="1">
                <a:ea typeface="+mn-lt"/>
                <a:cs typeface="+mn-lt"/>
              </a:rPr>
              <a:t>modula</a:t>
            </a:r>
            <a:r>
              <a:rPr lang="en-US" sz="1400" b="1" u="sng" dirty="0">
                <a:ea typeface="+mn-lt"/>
                <a:cs typeface="+mn-lt"/>
              </a:rPr>
              <a:t> u </a:t>
            </a:r>
            <a:r>
              <a:rPr lang="en-US" sz="1400" b="1" u="sng" err="1">
                <a:ea typeface="+mn-lt"/>
                <a:cs typeface="+mn-lt"/>
              </a:rPr>
              <a:t>Terraformu</a:t>
            </a:r>
            <a:r>
              <a:rPr lang="en-US" sz="1400" b="1" u="sng" dirty="0">
                <a:ea typeface="+mn-lt"/>
                <a:cs typeface="+mn-lt"/>
              </a:rPr>
              <a:t> </a:t>
            </a:r>
            <a:r>
              <a:rPr lang="en-US" sz="1400" b="1" u="sng" err="1">
                <a:ea typeface="+mn-lt"/>
                <a:cs typeface="+mn-lt"/>
              </a:rPr>
              <a:t>uključuju</a:t>
            </a:r>
            <a:r>
              <a:rPr lang="en-US" sz="1400" b="1" u="sng" dirty="0">
                <a:ea typeface="+mn-lt"/>
                <a:cs typeface="+mn-lt"/>
              </a:rPr>
              <a:t>:</a:t>
            </a:r>
            <a:endParaRPr lang="en-US" sz="1400" b="1" u="sng" dirty="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200" b="1" err="1">
                <a:ea typeface="+mn-lt"/>
                <a:cs typeface="+mn-lt"/>
              </a:rPr>
              <a:t>Ponovno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iskoristivost</a:t>
            </a:r>
            <a:r>
              <a:rPr lang="en-US" sz="1200" b="1" dirty="0">
                <a:ea typeface="+mn-lt"/>
                <a:cs typeface="+mn-lt"/>
              </a:rPr>
              <a:t>: Moduli </a:t>
            </a:r>
            <a:r>
              <a:rPr lang="en-US" sz="1200" b="1" err="1">
                <a:ea typeface="+mn-lt"/>
                <a:cs typeface="+mn-lt"/>
              </a:rPr>
              <a:t>omogućuju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definiranje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konfiguracija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infrastrukture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koje</a:t>
            </a:r>
            <a:r>
              <a:rPr lang="en-US" sz="1200" b="1" dirty="0">
                <a:ea typeface="+mn-lt"/>
                <a:cs typeface="+mn-lt"/>
              </a:rPr>
              <a:t> se </a:t>
            </a:r>
            <a:r>
              <a:rPr lang="en-US" sz="1200" b="1" err="1">
                <a:ea typeface="+mn-lt"/>
                <a:cs typeface="+mn-lt"/>
              </a:rPr>
              <a:t>mogu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ponovno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koristiti</a:t>
            </a:r>
            <a:r>
              <a:rPr lang="en-US" sz="1200" b="1" dirty="0">
                <a:ea typeface="+mn-lt"/>
                <a:cs typeface="+mn-lt"/>
              </a:rPr>
              <a:t> u </a:t>
            </a:r>
            <a:r>
              <a:rPr lang="en-US" sz="1200" b="1" err="1">
                <a:ea typeface="+mn-lt"/>
                <a:cs typeface="+mn-lt"/>
              </a:rPr>
              <a:t>različitim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projektima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ili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okruženjima</a:t>
            </a:r>
            <a:r>
              <a:rPr lang="en-US" sz="1200" b="1" dirty="0">
                <a:ea typeface="+mn-lt"/>
                <a:cs typeface="+mn-lt"/>
              </a:rPr>
              <a:t>, </a:t>
            </a:r>
            <a:r>
              <a:rPr lang="en-US" sz="1200" b="1" err="1">
                <a:ea typeface="+mn-lt"/>
                <a:cs typeface="+mn-lt"/>
              </a:rPr>
              <a:t>što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smanjuje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potrebu</a:t>
            </a:r>
            <a:r>
              <a:rPr lang="en-US" sz="1200" b="1" dirty="0">
                <a:ea typeface="+mn-lt"/>
                <a:cs typeface="+mn-lt"/>
              </a:rPr>
              <a:t> za </a:t>
            </a:r>
            <a:r>
              <a:rPr lang="en-US" sz="1200" b="1" err="1">
                <a:ea typeface="+mn-lt"/>
                <a:cs typeface="+mn-lt"/>
              </a:rPr>
              <a:t>pisanjem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istog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koda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iznova</a:t>
            </a:r>
            <a:r>
              <a:rPr lang="en-US" sz="1200" b="1" dirty="0">
                <a:ea typeface="+mn-lt"/>
                <a:cs typeface="+mn-lt"/>
              </a:rPr>
              <a:t>.</a:t>
            </a:r>
            <a:endParaRPr lang="en-US" sz="1200" b="1"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200" b="1" err="1">
                <a:ea typeface="+mn-lt"/>
                <a:cs typeface="+mn-lt"/>
              </a:rPr>
              <a:t>Modularnost</a:t>
            </a:r>
            <a:r>
              <a:rPr lang="en-US" sz="1200" b="1" dirty="0">
                <a:ea typeface="+mn-lt"/>
                <a:cs typeface="+mn-lt"/>
              </a:rPr>
              <a:t>: Moduli </a:t>
            </a:r>
            <a:r>
              <a:rPr lang="en-US" sz="1200" b="1" err="1">
                <a:ea typeface="+mn-lt"/>
                <a:cs typeface="+mn-lt"/>
              </a:rPr>
              <a:t>omogućuju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organiziranje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infrastrukture</a:t>
            </a:r>
            <a:r>
              <a:rPr lang="en-US" sz="1200" b="1" dirty="0">
                <a:ea typeface="+mn-lt"/>
                <a:cs typeface="+mn-lt"/>
              </a:rPr>
              <a:t> u </a:t>
            </a:r>
            <a:r>
              <a:rPr lang="en-US" sz="1200" b="1" err="1">
                <a:ea typeface="+mn-lt"/>
                <a:cs typeface="+mn-lt"/>
              </a:rPr>
              <a:t>manje</a:t>
            </a:r>
            <a:r>
              <a:rPr lang="en-US" sz="1200" b="1" dirty="0">
                <a:ea typeface="+mn-lt"/>
                <a:cs typeface="+mn-lt"/>
              </a:rPr>
              <a:t>, </a:t>
            </a:r>
            <a:r>
              <a:rPr lang="en-US" sz="1200" b="1" err="1">
                <a:ea typeface="+mn-lt"/>
                <a:cs typeface="+mn-lt"/>
              </a:rPr>
              <a:t>samodostatne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dijelove</a:t>
            </a:r>
            <a:r>
              <a:rPr lang="en-US" sz="1200" b="1" dirty="0">
                <a:ea typeface="+mn-lt"/>
                <a:cs typeface="+mn-lt"/>
              </a:rPr>
              <a:t>, </a:t>
            </a:r>
            <a:r>
              <a:rPr lang="en-US" sz="1200" b="1" err="1">
                <a:ea typeface="+mn-lt"/>
                <a:cs typeface="+mn-lt"/>
              </a:rPr>
              <a:t>što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olakšava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upravljanje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i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održavanje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kompleksnih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konfiguracija</a:t>
            </a:r>
            <a:r>
              <a:rPr lang="en-US" sz="1200" b="1" dirty="0">
                <a:ea typeface="+mn-lt"/>
                <a:cs typeface="+mn-lt"/>
              </a:rPr>
              <a:t>.</a:t>
            </a:r>
            <a:endParaRPr lang="en-US" sz="1200" b="1"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200" b="1" err="1">
                <a:ea typeface="+mn-lt"/>
                <a:cs typeface="+mn-lt"/>
              </a:rPr>
              <a:t>Čitljivost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i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skalabilnost</a:t>
            </a:r>
            <a:r>
              <a:rPr lang="en-US" sz="1200" b="1" dirty="0">
                <a:ea typeface="+mn-lt"/>
                <a:cs typeface="+mn-lt"/>
              </a:rPr>
              <a:t>: </a:t>
            </a:r>
            <a:r>
              <a:rPr lang="en-US" sz="1200" b="1" err="1">
                <a:ea typeface="+mn-lt"/>
                <a:cs typeface="+mn-lt"/>
              </a:rPr>
              <a:t>Korištenje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modula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može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poboljšati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čitljivost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koda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i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omogućiti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skalabilnost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infrastrukture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putem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konfiguracija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koje</a:t>
            </a:r>
            <a:r>
              <a:rPr lang="en-US" sz="1200" b="1" dirty="0">
                <a:ea typeface="+mn-lt"/>
                <a:cs typeface="+mn-lt"/>
              </a:rPr>
              <a:t> se </a:t>
            </a:r>
            <a:r>
              <a:rPr lang="en-US" sz="1200" b="1" err="1">
                <a:ea typeface="+mn-lt"/>
                <a:cs typeface="+mn-lt"/>
              </a:rPr>
              <a:t>mogu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lako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proširiti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i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prilagoditi</a:t>
            </a:r>
            <a:r>
              <a:rPr lang="en-US" sz="1200" b="1" dirty="0">
                <a:ea typeface="+mn-lt"/>
                <a:cs typeface="+mn-lt"/>
              </a:rPr>
              <a:t>.</a:t>
            </a:r>
            <a:endParaRPr lang="en-US" sz="1200" b="1"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200" b="1" dirty="0">
                <a:ea typeface="+mn-lt"/>
                <a:cs typeface="+mn-lt"/>
              </a:rPr>
              <a:t>Timski rad: Moduli </a:t>
            </a:r>
            <a:r>
              <a:rPr lang="en-US" sz="1200" b="1" dirty="0" err="1">
                <a:ea typeface="+mn-lt"/>
                <a:cs typeface="+mn-lt"/>
              </a:rPr>
              <a:t>olakšavaju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dirty="0" err="1">
                <a:ea typeface="+mn-lt"/>
                <a:cs typeface="+mn-lt"/>
              </a:rPr>
              <a:t>timski</a:t>
            </a:r>
            <a:r>
              <a:rPr lang="en-US" sz="1200" b="1" dirty="0">
                <a:ea typeface="+mn-lt"/>
                <a:cs typeface="+mn-lt"/>
              </a:rPr>
              <a:t> rad </a:t>
            </a:r>
            <a:r>
              <a:rPr lang="en-US" sz="1200" b="1" dirty="0" err="1">
                <a:ea typeface="+mn-lt"/>
                <a:cs typeface="+mn-lt"/>
              </a:rPr>
              <a:t>jer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dirty="0" err="1">
                <a:ea typeface="+mn-lt"/>
                <a:cs typeface="+mn-lt"/>
              </a:rPr>
              <a:t>omogućuju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dirty="0" err="1">
                <a:ea typeface="+mn-lt"/>
                <a:cs typeface="+mn-lt"/>
              </a:rPr>
              <a:t>razdvajanje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dirty="0" err="1">
                <a:ea typeface="+mn-lt"/>
                <a:cs typeface="+mn-lt"/>
              </a:rPr>
              <a:t>odgovornosti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dirty="0" err="1">
                <a:ea typeface="+mn-lt"/>
                <a:cs typeface="+mn-lt"/>
              </a:rPr>
              <a:t>i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dirty="0" err="1">
                <a:ea typeface="+mn-lt"/>
                <a:cs typeface="+mn-lt"/>
              </a:rPr>
              <a:t>suradnju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dirty="0" err="1">
                <a:ea typeface="+mn-lt"/>
                <a:cs typeface="+mn-lt"/>
              </a:rPr>
              <a:t>na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dirty="0" err="1">
                <a:ea typeface="+mn-lt"/>
                <a:cs typeface="+mn-lt"/>
              </a:rPr>
              <a:t>konkretnim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dirty="0" err="1">
                <a:ea typeface="+mn-lt"/>
                <a:cs typeface="+mn-lt"/>
              </a:rPr>
              <a:t>dijelovima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dirty="0" err="1">
                <a:ea typeface="+mn-lt"/>
                <a:cs typeface="+mn-lt"/>
              </a:rPr>
              <a:t>infrastrukture</a:t>
            </a:r>
            <a:r>
              <a:rPr lang="en-US" sz="1200" b="1" dirty="0">
                <a:ea typeface="+mn-lt"/>
                <a:cs typeface="+mn-lt"/>
              </a:rPr>
              <a:t>.</a:t>
            </a:r>
            <a:endParaRPr lang="en-US" sz="1200" b="1"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200" b="1" err="1">
                <a:ea typeface="+mn-lt"/>
                <a:cs typeface="+mn-lt"/>
              </a:rPr>
              <a:t>Ukratko</a:t>
            </a:r>
            <a:r>
              <a:rPr lang="en-US" sz="1200" b="1" dirty="0">
                <a:ea typeface="+mn-lt"/>
                <a:cs typeface="+mn-lt"/>
              </a:rPr>
              <a:t>, moduli u </a:t>
            </a:r>
            <a:r>
              <a:rPr lang="en-US" sz="1200" b="1" err="1">
                <a:ea typeface="+mn-lt"/>
                <a:cs typeface="+mn-lt"/>
              </a:rPr>
              <a:t>Terraformu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su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modularne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komponente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koje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olakšavaju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definiranje</a:t>
            </a:r>
            <a:r>
              <a:rPr lang="en-US" sz="1200" b="1" dirty="0">
                <a:ea typeface="+mn-lt"/>
                <a:cs typeface="+mn-lt"/>
              </a:rPr>
              <a:t>, </a:t>
            </a:r>
            <a:r>
              <a:rPr lang="en-US" sz="1200" b="1" err="1">
                <a:ea typeface="+mn-lt"/>
                <a:cs typeface="+mn-lt"/>
              </a:rPr>
              <a:t>upravljanje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i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ponovno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korištenje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konfiguracija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infrastrukture</a:t>
            </a:r>
            <a:r>
              <a:rPr lang="en-US" sz="1200" b="1" dirty="0">
                <a:ea typeface="+mn-lt"/>
                <a:cs typeface="+mn-lt"/>
              </a:rPr>
              <a:t> u </a:t>
            </a:r>
            <a:r>
              <a:rPr lang="en-US" sz="1200" b="1" err="1">
                <a:ea typeface="+mn-lt"/>
                <a:cs typeface="+mn-lt"/>
              </a:rPr>
              <a:t>oblaku</a:t>
            </a:r>
            <a:r>
              <a:rPr lang="en-US" sz="1200" b="1" dirty="0">
                <a:ea typeface="+mn-lt"/>
                <a:cs typeface="+mn-lt"/>
              </a:rPr>
              <a:t>.</a:t>
            </a:r>
            <a:endParaRPr lang="en-US" sz="1200" b="1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Clr>
                <a:srgbClr val="FFFFFF"/>
              </a:buClr>
              <a:buNone/>
            </a:pPr>
            <a:endParaRPr lang="en-US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52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0E77-AAA9-26CB-7119-6D50B338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0677"/>
            <a:ext cx="10131425" cy="577037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cs typeface="Calibri Light"/>
              </a:rPr>
              <a:t>Terraform </a:t>
            </a:r>
            <a:r>
              <a:rPr lang="en-US" b="1" i="1" u="sng" dirty="0" err="1">
                <a:cs typeface="Calibri Light"/>
              </a:rPr>
              <a:t>immport</a:t>
            </a:r>
            <a:endParaRPr lang="en-US" u="sng" dirty="0" err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5BAE-9ECF-CA9C-D22F-AEF316EB2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74375"/>
            <a:ext cx="11186501" cy="576905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Komanda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i="1" u="sng" dirty="0">
                <a:ea typeface="+mn-lt"/>
                <a:cs typeface="+mn-lt"/>
              </a:rPr>
              <a:t>`terraform import`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u </a:t>
            </a:r>
            <a:r>
              <a:rPr lang="en-US" dirty="0" err="1">
                <a:ea typeface="+mn-lt"/>
                <a:cs typeface="+mn-lt"/>
              </a:rPr>
              <a:t>alatu</a:t>
            </a:r>
            <a:r>
              <a:rPr lang="en-US" dirty="0">
                <a:ea typeface="+mn-lt"/>
                <a:cs typeface="+mn-lt"/>
              </a:rPr>
              <a:t> Terraform </a:t>
            </a:r>
            <a:r>
              <a:rPr lang="en-US" dirty="0" err="1">
                <a:ea typeface="+mn-lt"/>
                <a:cs typeface="+mn-lt"/>
              </a:rPr>
              <a:t>koristi</a:t>
            </a:r>
            <a:r>
              <a:rPr lang="en-US" dirty="0">
                <a:ea typeface="+mn-lt"/>
                <a:cs typeface="+mn-lt"/>
              </a:rPr>
              <a:t> se za </a:t>
            </a:r>
            <a:r>
              <a:rPr lang="en-US" dirty="0" err="1">
                <a:ea typeface="+mn-lt"/>
                <a:cs typeface="+mn-lt"/>
              </a:rPr>
              <a:t>unošenje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postojećih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resursa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stanje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infrastrukture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Terraforma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1. </a:t>
            </a:r>
            <a:r>
              <a:rPr lang="en-US" dirty="0" err="1">
                <a:ea typeface="+mn-lt"/>
                <a:cs typeface="+mn-lt"/>
              </a:rPr>
              <a:t>Definišite</a:t>
            </a:r>
            <a:r>
              <a:rPr lang="en-US" dirty="0">
                <a:ea typeface="+mn-lt"/>
                <a:cs typeface="+mn-lt"/>
              </a:rPr>
              <a:t> Terraform </a:t>
            </a:r>
            <a:r>
              <a:rPr lang="en-US" dirty="0" err="1">
                <a:ea typeface="+mn-lt"/>
                <a:cs typeface="+mn-lt"/>
              </a:rPr>
              <a:t>konfiguraciju</a:t>
            </a:r>
            <a:r>
              <a:rPr lang="en-US" dirty="0">
                <a:ea typeface="+mn-lt"/>
                <a:cs typeface="+mn-lt"/>
              </a:rPr>
              <a:t>: Pre </a:t>
            </a:r>
            <a:r>
              <a:rPr lang="en-US" dirty="0" err="1">
                <a:ea typeface="+mn-lt"/>
                <a:cs typeface="+mn-lt"/>
              </a:rPr>
              <a:t>nego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što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možete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koristiti</a:t>
            </a:r>
            <a:r>
              <a:rPr lang="en-US" dirty="0">
                <a:ea typeface="+mn-lt"/>
                <a:cs typeface="+mn-lt"/>
              </a:rPr>
              <a:t> `terraform import`, </a:t>
            </a:r>
            <a:r>
              <a:rPr lang="en-US" dirty="0" err="1">
                <a:ea typeface="+mn-lt"/>
                <a:cs typeface="+mn-lt"/>
              </a:rPr>
              <a:t>morate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definisanu</a:t>
            </a:r>
            <a:r>
              <a:rPr lang="en-US" dirty="0">
                <a:ea typeface="+mn-lt"/>
                <a:cs typeface="+mn-lt"/>
              </a:rPr>
              <a:t> Terraform </a:t>
            </a:r>
            <a:r>
              <a:rPr lang="en-US" dirty="0" err="1">
                <a:ea typeface="+mn-lt"/>
                <a:cs typeface="+mn-lt"/>
              </a:rPr>
              <a:t>konfiguraciju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direktorijumu</a:t>
            </a:r>
            <a:r>
              <a:rPr lang="en-US" dirty="0">
                <a:ea typeface="+mn-lt"/>
                <a:cs typeface="+mn-lt"/>
              </a:rPr>
              <a:t>. To </a:t>
            </a:r>
            <a:r>
              <a:rPr lang="en-US" dirty="0" err="1">
                <a:ea typeface="+mn-lt"/>
                <a:cs typeface="+mn-lt"/>
              </a:rPr>
              <a:t>uključuje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datoteke</a:t>
            </a:r>
            <a:r>
              <a:rPr lang="en-US" dirty="0">
                <a:ea typeface="+mn-lt"/>
                <a:cs typeface="+mn-lt"/>
              </a:rPr>
              <a:t> `.</a:t>
            </a:r>
            <a:r>
              <a:rPr lang="en-US" dirty="0" err="1">
                <a:ea typeface="+mn-lt"/>
                <a:cs typeface="+mn-lt"/>
              </a:rPr>
              <a:t>tf</a:t>
            </a:r>
            <a:r>
              <a:rPr lang="en-US" dirty="0">
                <a:ea typeface="+mn-lt"/>
                <a:cs typeface="+mn-lt"/>
              </a:rPr>
              <a:t>`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opisuju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resurse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želite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upravljati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2. </a:t>
            </a:r>
            <a:r>
              <a:rPr lang="en-US" dirty="0" err="1">
                <a:ea typeface="+mn-lt"/>
                <a:cs typeface="+mn-lt"/>
              </a:rPr>
              <a:t>Identifikujte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resurs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unošenje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Identifikujte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postojeći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resurs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vašoj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infrastrukturi</a:t>
            </a:r>
            <a:r>
              <a:rPr lang="en-US" dirty="0">
                <a:ea typeface="+mn-lt"/>
                <a:cs typeface="+mn-lt"/>
              </a:rPr>
              <a:t> koji </a:t>
            </a:r>
            <a:r>
              <a:rPr lang="en-US" dirty="0" err="1">
                <a:ea typeface="+mn-lt"/>
                <a:cs typeface="+mn-lt"/>
              </a:rPr>
              <a:t>želite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unesete</a:t>
            </a:r>
            <a:r>
              <a:rPr lang="en-US" dirty="0">
                <a:ea typeface="+mn-lt"/>
                <a:cs typeface="+mn-lt"/>
              </a:rPr>
              <a:t> u Terraform. Ovo </a:t>
            </a:r>
            <a:r>
              <a:rPr lang="en-US" dirty="0" err="1">
                <a:ea typeface="+mn-lt"/>
                <a:cs typeface="+mn-lt"/>
              </a:rPr>
              <a:t>uključuje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određivanje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resursa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identifikatora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resursa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okviru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odgovarajuće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infrastrukture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3. </a:t>
            </a:r>
            <a:r>
              <a:rPr lang="en-US" dirty="0" err="1">
                <a:ea typeface="+mn-lt"/>
                <a:cs typeface="+mn-lt"/>
              </a:rPr>
              <a:t>Izvršite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komandu</a:t>
            </a:r>
            <a:r>
              <a:rPr lang="en-US" dirty="0">
                <a:ea typeface="+mn-lt"/>
                <a:cs typeface="+mn-lt"/>
              </a:rPr>
              <a:t> `terraform import`: </a:t>
            </a:r>
            <a:r>
              <a:rPr lang="en-US" dirty="0" err="1">
                <a:ea typeface="+mn-lt"/>
                <a:cs typeface="+mn-lt"/>
              </a:rPr>
              <a:t>Pokrenite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komandu</a:t>
            </a:r>
            <a:r>
              <a:rPr lang="en-US" dirty="0">
                <a:ea typeface="+mn-lt"/>
                <a:cs typeface="+mn-lt"/>
              </a:rPr>
              <a:t> `terraform import` u </a:t>
            </a:r>
            <a:r>
              <a:rPr lang="en-US" dirty="0" err="1">
                <a:ea typeface="+mn-lt"/>
                <a:cs typeface="+mn-lt"/>
              </a:rPr>
              <a:t>terminalu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komandnoj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liniji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sledećom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sintaksom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   terraform import &lt;RESOURCE_TYPE&gt;.&lt;RESOURCE_NAME&gt; &lt;RESOURCE_ID&gt;</a:t>
            </a:r>
            <a:endParaRPr lang="en-US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   - `&lt;RESOURCE_TYPE&gt;` je tip </a:t>
            </a:r>
            <a:r>
              <a:rPr lang="en-US" dirty="0" err="1">
                <a:ea typeface="+mn-lt"/>
                <a:cs typeface="+mn-lt"/>
              </a:rPr>
              <a:t>resursa</a:t>
            </a:r>
            <a:r>
              <a:rPr lang="en-US" dirty="0">
                <a:ea typeface="+mn-lt"/>
                <a:cs typeface="+mn-lt"/>
              </a:rPr>
              <a:t> koji </a:t>
            </a:r>
            <a:r>
              <a:rPr lang="en-US" dirty="0" err="1">
                <a:ea typeface="+mn-lt"/>
                <a:cs typeface="+mn-lt"/>
              </a:rPr>
              <a:t>želite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unesete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primer, `</a:t>
            </a:r>
            <a:r>
              <a:rPr lang="en-US" dirty="0" err="1">
                <a:ea typeface="+mn-lt"/>
                <a:cs typeface="+mn-lt"/>
              </a:rPr>
              <a:t>aws_instance</a:t>
            </a:r>
            <a:r>
              <a:rPr lang="en-US" dirty="0">
                <a:ea typeface="+mn-lt"/>
                <a:cs typeface="+mn-lt"/>
              </a:rPr>
              <a:t>`, `</a:t>
            </a:r>
            <a:r>
              <a:rPr lang="en-US" dirty="0" err="1">
                <a:ea typeface="+mn-lt"/>
                <a:cs typeface="+mn-lt"/>
              </a:rPr>
              <a:t>google_compute_instance</a:t>
            </a:r>
            <a:r>
              <a:rPr lang="en-US" dirty="0">
                <a:ea typeface="+mn-lt"/>
                <a:cs typeface="+mn-lt"/>
              </a:rPr>
              <a:t>`, `</a:t>
            </a:r>
            <a:r>
              <a:rPr lang="en-US" dirty="0" err="1">
                <a:ea typeface="+mn-lt"/>
                <a:cs typeface="+mn-lt"/>
              </a:rPr>
              <a:t>azurerm_virtual_machine</a:t>
            </a:r>
            <a:r>
              <a:rPr lang="en-US" dirty="0">
                <a:ea typeface="+mn-lt"/>
                <a:cs typeface="+mn-lt"/>
              </a:rPr>
              <a:t>`, </a:t>
            </a:r>
            <a:r>
              <a:rPr lang="en-US" dirty="0" err="1">
                <a:ea typeface="+mn-lt"/>
                <a:cs typeface="+mn-lt"/>
              </a:rPr>
              <a:t>itd</a:t>
            </a:r>
            <a:r>
              <a:rPr lang="en-US" dirty="0">
                <a:ea typeface="+mn-lt"/>
                <a:cs typeface="+mn-lt"/>
              </a:rPr>
              <a:t>.)</a:t>
            </a:r>
            <a:endParaRPr lang="en-US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   - `&lt;RESOURCE_NAME&gt;` je </a:t>
            </a:r>
            <a:r>
              <a:rPr lang="en-US" dirty="0" err="1">
                <a:ea typeface="+mn-lt"/>
                <a:cs typeface="+mn-lt"/>
              </a:rPr>
              <a:t>ime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resursa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konfiguraciji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Terraforma</a:t>
            </a:r>
            <a:endParaRPr lang="en-US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1800" dirty="0">
                <a:ea typeface="+mn-lt"/>
                <a:cs typeface="+mn-lt"/>
              </a:rPr>
              <a:t> - `&lt;RESOURCE_ID&gt;` je </a:t>
            </a:r>
            <a:r>
              <a:rPr lang="en-US" sz="1800" dirty="0" err="1">
                <a:ea typeface="+mn-lt"/>
                <a:cs typeface="+mn-lt"/>
              </a:rPr>
              <a:t>identifikator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resursa</a:t>
            </a:r>
            <a:r>
              <a:rPr lang="en-US" sz="1800" dirty="0">
                <a:ea typeface="+mn-lt"/>
                <a:cs typeface="+mn-lt"/>
              </a:rPr>
              <a:t> u </a:t>
            </a:r>
            <a:r>
              <a:rPr lang="en-US" sz="1800" dirty="0" err="1">
                <a:ea typeface="+mn-lt"/>
                <a:cs typeface="+mn-lt"/>
              </a:rPr>
              <a:t>okviru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odgovarajuće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infrastrukture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   Na primer, za import AWS EC2 instance </a:t>
            </a:r>
            <a:r>
              <a:rPr lang="en-US" dirty="0" err="1">
                <a:ea typeface="+mn-lt"/>
                <a:cs typeface="+mn-lt"/>
              </a:rPr>
              <a:t>resursa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komanda</a:t>
            </a:r>
            <a:r>
              <a:rPr lang="en-US" dirty="0">
                <a:ea typeface="+mn-lt"/>
                <a:cs typeface="+mn-lt"/>
              </a:rPr>
              <a:t> bi </a:t>
            </a:r>
            <a:r>
              <a:rPr lang="en-US" dirty="0" err="1">
                <a:ea typeface="+mn-lt"/>
                <a:cs typeface="+mn-lt"/>
              </a:rPr>
              <a:t>mogla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izgledati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ovako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i="1" dirty="0">
                <a:ea typeface="+mn-lt"/>
                <a:cs typeface="+mn-lt"/>
              </a:rPr>
              <a:t>  </a:t>
            </a:r>
            <a:r>
              <a:rPr lang="en-US" b="1" i="1" u="sng" dirty="0">
                <a:ea typeface="+mn-lt"/>
                <a:cs typeface="+mn-lt"/>
              </a:rPr>
              <a:t> terraform import </a:t>
            </a:r>
            <a:r>
              <a:rPr lang="en-US" b="1" i="1" u="sng" dirty="0" err="1">
                <a:ea typeface="+mn-lt"/>
                <a:cs typeface="+mn-lt"/>
              </a:rPr>
              <a:t>aws_instance.my_instance</a:t>
            </a:r>
            <a:r>
              <a:rPr lang="en-US" b="1" i="1" u="sng" dirty="0">
                <a:ea typeface="+mn-lt"/>
                <a:cs typeface="+mn-lt"/>
              </a:rPr>
              <a:t> i-1234567890abcdef0</a:t>
            </a:r>
            <a:endParaRPr lang="en-US" b="1" i="1" u="sng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4. </a:t>
            </a:r>
            <a:r>
              <a:rPr lang="en-US" dirty="0" err="1">
                <a:ea typeface="+mn-lt"/>
                <a:cs typeface="+mn-lt"/>
              </a:rPr>
              <a:t>Proverite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infrastrukture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Nakon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izvršavanja</a:t>
            </a:r>
            <a:r>
              <a:rPr lang="en-US" dirty="0">
                <a:ea typeface="+mn-lt"/>
                <a:cs typeface="+mn-lt"/>
              </a:rPr>
              <a:t> `terraform import`, Terraform </a:t>
            </a:r>
            <a:r>
              <a:rPr lang="en-US" dirty="0" err="1">
                <a:ea typeface="+mn-lt"/>
                <a:cs typeface="+mn-lt"/>
              </a:rPr>
              <a:t>će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informacije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resursu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stanje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infrastrukture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Možete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izvršiti</a:t>
            </a:r>
            <a:r>
              <a:rPr lang="en-US" dirty="0">
                <a:ea typeface="+mn-lt"/>
                <a:cs typeface="+mn-lt"/>
              </a:rPr>
              <a:t> `terraform show` </a:t>
            </a:r>
            <a:r>
              <a:rPr lang="en-US" dirty="0" err="1">
                <a:ea typeface="+mn-lt"/>
                <a:cs typeface="+mn-lt"/>
              </a:rPr>
              <a:t>komandu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biste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videli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ažurirano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infrastrukture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potvrdili</a:t>
            </a:r>
            <a:r>
              <a:rPr lang="en-US" dirty="0">
                <a:ea typeface="+mn-lt"/>
                <a:cs typeface="+mn-lt"/>
              </a:rPr>
              <a:t> da je </a:t>
            </a:r>
            <a:r>
              <a:rPr lang="en-US" dirty="0" err="1">
                <a:ea typeface="+mn-lt"/>
                <a:cs typeface="+mn-lt"/>
              </a:rPr>
              <a:t>resurs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uspešno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unesen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dirty="0" err="1">
                <a:ea typeface="+mn-lt"/>
                <a:cs typeface="+mn-lt"/>
              </a:rPr>
              <a:t>Važno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napomenuti</a:t>
            </a:r>
            <a:r>
              <a:rPr lang="en-US" dirty="0">
                <a:ea typeface="+mn-lt"/>
                <a:cs typeface="+mn-lt"/>
              </a:rPr>
              <a:t> da `terraform import` </a:t>
            </a:r>
            <a:r>
              <a:rPr lang="en-US" dirty="0" err="1">
                <a:ea typeface="+mn-lt"/>
                <a:cs typeface="+mn-lt"/>
              </a:rPr>
              <a:t>samo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unosi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informacije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resursu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stanje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infrastrukture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ali</a:t>
            </a:r>
            <a:r>
              <a:rPr lang="en-US" dirty="0">
                <a:ea typeface="+mn-lt"/>
                <a:cs typeface="+mn-lt"/>
              </a:rPr>
              <a:t> ne </a:t>
            </a:r>
            <a:r>
              <a:rPr lang="en-US" dirty="0" err="1">
                <a:ea typeface="+mn-lt"/>
                <a:cs typeface="+mn-lt"/>
              </a:rPr>
              <a:t>kreira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odgovarajući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konfiguracijski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kod</a:t>
            </a:r>
            <a:r>
              <a:rPr lang="en-US" dirty="0">
                <a:ea typeface="+mn-lt"/>
                <a:cs typeface="+mn-lt"/>
              </a:rPr>
              <a:t> za taj </a:t>
            </a:r>
            <a:r>
              <a:rPr lang="en-US" dirty="0" err="1">
                <a:ea typeface="+mn-lt"/>
                <a:cs typeface="+mn-lt"/>
              </a:rPr>
              <a:t>resurs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Nakon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unošenja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resursa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trebali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ručno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prilagoditi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konfiguracione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fajlove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opisali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željeno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resursa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omogućili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Terraformu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upravlja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njima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263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70B52-0CEC-7EE5-AA1B-A6BAAA60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69299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b="1" i="1" u="sng" err="1">
                <a:cs typeface="Calibri Light"/>
              </a:rPr>
              <a:t>Cloudformation</a:t>
            </a:r>
            <a:r>
              <a:rPr lang="en-US" sz="4400" b="1" i="1" u="sng">
                <a:cs typeface="Calibri Light"/>
              </a:rPr>
              <a:t> vs terraform</a:t>
            </a:r>
            <a:endParaRPr lang="en-US" sz="4400" b="1" u="sng">
              <a:cs typeface="Calibri Light" panose="020F030202020403020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B7B9-066C-F922-D739-466DC72C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01210"/>
            <a:ext cx="10820400" cy="51519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i="1" dirty="0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Deklarativni</a:t>
            </a:r>
            <a:r>
              <a:rPr lang="en-US" sz="1400" b="1" i="1" dirty="0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 vs. </a:t>
            </a:r>
            <a:r>
              <a:rPr lang="en-US" sz="1400" b="1" i="1" dirty="0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imperativni</a:t>
            </a:r>
            <a:r>
              <a:rPr lang="en-US" sz="1400" b="1" i="1" dirty="0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dirty="0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jezik</a:t>
            </a:r>
            <a:r>
              <a:rPr lang="en-US" sz="1400" b="1" i="1" dirty="0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: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CloudFormation je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alat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koji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koristi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deklarativni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jezik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.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Definišete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željeno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stanje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infrastrukture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CloudFormation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upravlja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procesom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kreiranja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konfigurisanja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resursa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da bi se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postiglo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to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stanje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. Terraform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takodjer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kao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I CloudFormation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koristi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deklerativni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dirty="0" err="1">
                <a:latin typeface="Calibri Light"/>
                <a:ea typeface="+mn-lt"/>
                <a:cs typeface="+mn-lt"/>
              </a:rPr>
              <a:t>pristup</a:t>
            </a:r>
            <a:endParaRPr lang="en-US" sz="1400" b="1" i="1" dirty="0" err="1">
              <a:latin typeface="Calibri"/>
              <a:ea typeface="Calibri Light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400" b="1" i="1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Više</a:t>
            </a:r>
            <a:r>
              <a:rPr lang="en-US" sz="1400" b="1" i="1" dirty="0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platformi</a:t>
            </a:r>
            <a:r>
              <a:rPr lang="en-US" sz="1400" b="1" i="1" dirty="0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 vs. </a:t>
            </a:r>
            <a:r>
              <a:rPr lang="en-US" sz="1400" b="1" i="1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više</a:t>
            </a:r>
            <a:r>
              <a:rPr lang="en-US" sz="1400" b="1" i="1" dirty="0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 cloud </a:t>
            </a:r>
            <a:r>
              <a:rPr lang="en-US" sz="1400" b="1" i="1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provajdera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: CloudFormation je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specifičan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za Amazon Web Services (AWS)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pruža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podršku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samo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za AWS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resurse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. Terraform je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platforma-agnostičan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može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se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koristiti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za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upravljanje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resursima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na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različitim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cloud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provajderima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kao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što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AWS, Azure, Google Cloud,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ali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za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lokalne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resurse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,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kao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za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druge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platforme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alate.</a:t>
            </a:r>
            <a:endParaRPr lang="en-US" sz="1400" b="1" i="1">
              <a:latin typeface="Calibri Light"/>
              <a:ea typeface="Calibri Light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b="1" i="1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Resursi</a:t>
            </a:r>
            <a:r>
              <a:rPr lang="en-US" sz="1400" b="1" i="1" dirty="0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ekstenzija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: CloudFormation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ima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bogat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set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resursa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usluga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koji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dostupni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direktno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iz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AWS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ekosistema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. Terraform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takođe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ima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podršku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za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veliki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broj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cloud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resursa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,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ali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može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da se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proširi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putem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modula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provajdera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koje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zajednica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razvila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za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podršku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drugih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usluga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platformi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.</a:t>
            </a:r>
            <a:endParaRPr lang="en-US" sz="1400" b="1" i="1">
              <a:latin typeface="Calibri Light"/>
              <a:ea typeface="Calibri Light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b="1" i="1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Držanje</a:t>
            </a:r>
            <a:r>
              <a:rPr lang="en-US" sz="1400" b="1" i="1" dirty="0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stanja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: CloudFormation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automatski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prati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stanje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vaše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infrastrukture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u AWS-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ovom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sistemu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obezbeđuje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doslednost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između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trenutnog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željenog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stanja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. Terraform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koristi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lokalni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fajl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stanja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(state file) koji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prati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trenutno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stanje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infrastrukture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. Taj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fajl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stanja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može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biti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skladišten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na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lokalnom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računaru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ili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u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udaljenom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skladištu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,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poput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AWS S3.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Fajl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stanja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obezbeđuje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Terraform da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održava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stanje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infrastrukture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pravilno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ažurira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resurse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.</a:t>
            </a:r>
            <a:endParaRPr lang="en-US" sz="1400" b="1" i="1">
              <a:latin typeface="Calibri Light"/>
              <a:ea typeface="Calibri Light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b="1" i="1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Ekosistem</a:t>
            </a:r>
            <a:r>
              <a:rPr lang="en-US" sz="1400" b="1" i="1" dirty="0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zajednica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: CloudFormation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ima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bogat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ekosistem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AWS CloudFormation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predložaka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koji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vam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omogućavaju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da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delite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ponovo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koristite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predloške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infrastrukture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. Terraform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takođe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ima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bogatu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zajednicu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koja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deli module,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provajdere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resurse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koji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kompatibilni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Terraformom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. Terraform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ima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svoj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registar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modula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(Terraform Registry) koji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omogućava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brzo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pronalaženje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korišćenje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modula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iz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zajednice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.</a:t>
            </a:r>
            <a:endParaRPr lang="en-US" sz="1400" b="1" i="1">
              <a:latin typeface="Calibri Light"/>
              <a:ea typeface="Calibri Light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b="1" i="1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Složenost</a:t>
            </a:r>
            <a:r>
              <a:rPr lang="en-US" sz="1400" b="1" i="1" dirty="0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solidFill>
                  <a:srgbClr val="FF0000"/>
                </a:solidFill>
                <a:latin typeface="Calibri Light"/>
                <a:ea typeface="+mn-lt"/>
                <a:cs typeface="+mn-lt"/>
              </a:rPr>
              <a:t>fleksibilnost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: Terraform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pruža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veću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fleksibilnost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u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izgradnji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kompleksnih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infrastrukturnih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konfiguracija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.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Omogućava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bolju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kontrolu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nad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redosledom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kreiranja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ažuriranja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resursa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,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interakciju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spoljnim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 API-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ima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više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naprednih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mogućnosti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. CloudFormation je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lakši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za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upotrebu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može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biti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pogodan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za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jednostavnije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scenarije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,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ali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može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biti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manje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fleksibilan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u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nekim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situacijama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.</a:t>
            </a:r>
            <a:endParaRPr lang="en-US" sz="1400" b="1" i="1">
              <a:latin typeface="Calibri Light"/>
              <a:ea typeface="Calibri Light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400" b="1" i="1" err="1">
                <a:latin typeface="Calibri Light"/>
                <a:ea typeface="+mn-lt"/>
                <a:cs typeface="+mn-lt"/>
              </a:rPr>
              <a:t>Odluka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između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CloudFormationa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Terraforma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zavisi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od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vaših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potreba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,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preferencija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,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ekosistema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okruženja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u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kojem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radite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.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Takođe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,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možete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koristiti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kombinaciju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oba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alata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u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zavisnosti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od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specifičnih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zahteva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i="1" err="1">
                <a:latin typeface="Calibri Light"/>
                <a:ea typeface="+mn-lt"/>
                <a:cs typeface="+mn-lt"/>
              </a:rPr>
              <a:t>projekta</a:t>
            </a:r>
            <a:r>
              <a:rPr lang="en-US" sz="1400" b="1" i="1" dirty="0">
                <a:latin typeface="Calibri Light"/>
                <a:ea typeface="+mn-lt"/>
                <a:cs typeface="+mn-lt"/>
              </a:rPr>
              <a:t>.</a:t>
            </a:r>
            <a:endParaRPr lang="en-US" sz="1400" b="1" i="1">
              <a:latin typeface="Calibri Light"/>
              <a:ea typeface="Calibri Light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1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516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31A00-9077-EDAD-01C1-E316C641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b="1" i="1" u="sng">
                <a:ea typeface="Calibri Light"/>
                <a:cs typeface="Calibri Light"/>
              </a:rPr>
              <a:t>Certifikacija</a:t>
            </a:r>
            <a:endParaRPr lang="en-US" sz="4400" b="1" u="sng">
              <a:ea typeface="Calibri Light" panose="020F0302020204030204"/>
              <a:cs typeface="Calibri Light" panose="020F030202020403020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6E3D-72D6-EF4F-5D95-E5722FBF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US" sz="2000" b="1" i="1">
                <a:ea typeface="+mn-lt"/>
                <a:cs typeface="+mn-lt"/>
              </a:rPr>
              <a:t>HashiCorp Certified: Terraform Associate (003)</a:t>
            </a:r>
          </a:p>
          <a:p>
            <a:pPr>
              <a:buClr>
                <a:srgbClr val="FFFFFF"/>
              </a:buClr>
            </a:pPr>
            <a:r>
              <a:rPr lang="en-US" sz="2000" b="1" i="1">
                <a:cs typeface="Calibri"/>
              </a:rPr>
              <a:t>Ispit se sastoji od 57 pitanja</a:t>
            </a:r>
          </a:p>
          <a:p>
            <a:pPr lvl="1">
              <a:buClr>
                <a:srgbClr val="FFFFFF"/>
              </a:buClr>
            </a:pPr>
            <a:r>
              <a:rPr lang="en-US" sz="2000" b="1" i="1">
                <a:cs typeface="Calibri"/>
              </a:rPr>
              <a:t>70% je potrebno za prolaz</a:t>
            </a:r>
          </a:p>
          <a:p>
            <a:pPr>
              <a:buClr>
                <a:srgbClr val="FFFFFF"/>
              </a:buClr>
            </a:pPr>
            <a:r>
              <a:rPr lang="en-US" sz="2000" b="1" i="1">
                <a:cs typeface="Calibri"/>
              </a:rPr>
              <a:t>Vrijeme za polaganje certifikata je 60 minuta</a:t>
            </a:r>
          </a:p>
          <a:p>
            <a:pPr>
              <a:buClr>
                <a:srgbClr val="FFFFFF"/>
              </a:buClr>
            </a:pPr>
            <a:r>
              <a:rPr lang="en-US" sz="2000" b="1" i="1">
                <a:cs typeface="Calibri"/>
              </a:rPr>
              <a:t>Pitanja su koncepirana na nacin da imate ponudjene odgovore</a:t>
            </a:r>
          </a:p>
          <a:p>
            <a:pPr>
              <a:buClr>
                <a:srgbClr val="FFFFFF"/>
              </a:buClr>
            </a:pPr>
            <a:endParaRPr lang="en-US" sz="2000" b="1" i="1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 b="1" i="1">
                <a:cs typeface="Calibri"/>
              </a:rPr>
              <a:t>NOTE: HashiCorp posjeduje dosta dodatnih certifikata</a:t>
            </a:r>
          </a:p>
        </p:txBody>
      </p:sp>
    </p:spTree>
    <p:extLst>
      <p:ext uri="{BB962C8B-B14F-4D97-AF65-F5344CB8AC3E}">
        <p14:creationId xmlns:p14="http://schemas.microsoft.com/office/powerpoint/2010/main" val="74164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3F89-465E-BCDB-79C7-72F27F60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Dragan </a:t>
            </a:r>
            <a:r>
              <a:rPr lang="en-US" dirty="0" err="1">
                <a:ea typeface="Calibri Light"/>
                <a:cs typeface="Calibri Light"/>
              </a:rPr>
              <a:t>pavlovic</a:t>
            </a:r>
            <a:endParaRPr lang="en-US" dirty="0" err="1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BB90602-B528-7C72-FFAB-894D01B57D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201" y="609601"/>
          <a:ext cx="6169026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CB08D-8F0E-284E-50EF-DB0942C71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96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020B71-A626-9F8C-BA3F-D498CECB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2013856"/>
            <a:ext cx="7197726" cy="3668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dirty="0"/>
              <a:t>Pipeline I demo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AFEBD-5090-B6A4-C6F8-098C1864E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1110342"/>
            <a:ext cx="7197726" cy="9035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cap="all" dirty="0">
                <a:solidFill>
                  <a:schemeClr val="tx2"/>
                </a:solidFill>
                <a:ea typeface="Calibri"/>
                <a:cs typeface="Calibri"/>
              </a:rPr>
              <a:t>Dragan </a:t>
            </a:r>
            <a:r>
              <a:rPr lang="en-US" cap="all" dirty="0" err="1">
                <a:solidFill>
                  <a:schemeClr val="tx2"/>
                </a:solidFill>
                <a:ea typeface="Calibri"/>
                <a:cs typeface="Calibri"/>
              </a:rPr>
              <a:t>pavlovic</a:t>
            </a:r>
          </a:p>
        </p:txBody>
      </p:sp>
    </p:spTree>
    <p:extLst>
      <p:ext uri="{BB962C8B-B14F-4D97-AF65-F5344CB8AC3E}">
        <p14:creationId xmlns:p14="http://schemas.microsoft.com/office/powerpoint/2010/main" val="172330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6490-2D47-804B-8EF3-02114390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err="1">
                <a:cs typeface="Calibri Light"/>
              </a:rPr>
              <a:t>Sadrzaj</a:t>
            </a:r>
            <a:endParaRPr lang="en-US" sz="3600" b="1" err="1">
              <a:cs typeface="Calibri Light" panose="020F03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4386EA6-ECEE-3723-AA52-04A5200AF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455990"/>
              </p:ext>
            </p:extLst>
          </p:nvPr>
        </p:nvGraphicFramePr>
        <p:xfrm>
          <a:off x="4648201" y="609601"/>
          <a:ext cx="6169026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903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4C83A9-C80F-802D-DE6B-1730B2E2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 i="1" u="sng">
                <a:cs typeface="Calibri Light"/>
              </a:rPr>
              <a:t>Sta je to Terraform</a:t>
            </a:r>
          </a:p>
        </p:txBody>
      </p:sp>
      <p:graphicFrame>
        <p:nvGraphicFramePr>
          <p:cNvPr id="26" name="Content Placeholder 6">
            <a:extLst>
              <a:ext uri="{FF2B5EF4-FFF2-40B4-BE49-F238E27FC236}">
                <a16:creationId xmlns:a16="http://schemas.microsoft.com/office/drawing/2014/main" id="{3D97D6D4-7EF3-D1E5-22ED-AA236FBFF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238672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268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13D6-302E-8054-9669-8EEB0367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>
                <a:ea typeface="+mj-lt"/>
                <a:cs typeface="+mj-lt"/>
              </a:rPr>
              <a:t>OSNOVNI FAJLOVI TERRAFORMA</a:t>
            </a:r>
            <a:endParaRPr lang="en-US" b="1" i="1" u="s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1F1E9-3649-D5A2-EE45-B6EE50F26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>
                <a:solidFill>
                  <a:srgbClr val="92D050"/>
                </a:solidFill>
                <a:cs typeface="Calibri"/>
              </a:rPr>
              <a:t>providers.tf</a:t>
            </a:r>
            <a:endParaRPr lang="en-US" b="1" u="sng">
              <a:solidFill>
                <a:srgbClr val="92D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CA7F2-7453-2407-5605-B4403FA1B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67668"/>
            <a:ext cx="4899231" cy="3624220"/>
          </a:xfrm>
          <a:solidFill>
            <a:schemeClr val="bg1">
              <a:lumMod val="95000"/>
              <a:lumOff val="5000"/>
            </a:schemeClr>
          </a:solidFill>
          <a:ln>
            <a:solidFill>
              <a:srgbClr val="4472C4"/>
            </a:solidFill>
          </a:ln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b="1">
                <a:solidFill>
                  <a:srgbClr val="569CD6"/>
                </a:solidFill>
                <a:latin typeface="Cascadia Code"/>
              </a:rPr>
              <a:t>   terraform</a:t>
            </a:r>
            <a:r>
              <a:rPr lang="en-US" sz="1400" b="1">
                <a:solidFill>
                  <a:srgbClr val="D4D4D4"/>
                </a:solidFill>
                <a:latin typeface="Cascadia Code"/>
              </a:rPr>
              <a:t> {</a:t>
            </a:r>
            <a:endParaRPr lang="en-US" sz="1400" b="1">
              <a:ea typeface="Calibri"/>
              <a:cs typeface="Calibri"/>
            </a:endParaRPr>
          </a:p>
          <a:p>
            <a:pPr marL="0" indent="0">
              <a:spcAft>
                <a:spcPts val="0"/>
              </a:spcAft>
              <a:buClr>
                <a:srgbClr val="FFFFFF"/>
              </a:buClr>
              <a:buNone/>
            </a:pPr>
            <a:r>
              <a:rPr lang="en-US" sz="1400" b="1">
                <a:solidFill>
                  <a:srgbClr val="569CD6"/>
                </a:solidFill>
                <a:latin typeface="Cascadia Code"/>
              </a:rPr>
              <a:t>     </a:t>
            </a:r>
            <a:r>
              <a:rPr lang="en-US" sz="1400" b="1" err="1">
                <a:solidFill>
                  <a:srgbClr val="569CD6"/>
                </a:solidFill>
                <a:latin typeface="Cascadia Code"/>
              </a:rPr>
              <a:t>required_providers</a:t>
            </a:r>
            <a:r>
              <a:rPr lang="en-US" sz="1400" b="1">
                <a:solidFill>
                  <a:srgbClr val="D4D4D4"/>
                </a:solidFill>
                <a:latin typeface="Cascadia Code"/>
              </a:rPr>
              <a:t> {</a:t>
            </a:r>
          </a:p>
          <a:p>
            <a:pPr marL="0" indent="0">
              <a:spcAft>
                <a:spcPts val="0"/>
              </a:spcAft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</a:rPr>
              <a:t>      </a:t>
            </a:r>
            <a:r>
              <a:rPr lang="en-US" sz="1400" b="1" err="1">
                <a:solidFill>
                  <a:srgbClr val="D4D4D4"/>
                </a:solidFill>
                <a:latin typeface="Cascadia Code"/>
              </a:rPr>
              <a:t>aws</a:t>
            </a:r>
            <a:r>
              <a:rPr lang="en-US" sz="1400" b="1">
                <a:solidFill>
                  <a:srgbClr val="D4D4D4"/>
                </a:solidFill>
                <a:latin typeface="Cascadia Code"/>
              </a:rPr>
              <a:t> = {</a:t>
            </a:r>
          </a:p>
          <a:p>
            <a:pPr marL="0" indent="0">
              <a:spcAft>
                <a:spcPts val="0"/>
              </a:spcAft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</a:rPr>
              <a:t>        source = </a:t>
            </a:r>
            <a:r>
              <a:rPr lang="en-US" sz="1400" b="1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 b="1" err="1">
                <a:solidFill>
                  <a:srgbClr val="CE9178"/>
                </a:solidFill>
                <a:latin typeface="Cascadia Code"/>
              </a:rPr>
              <a:t>hashicorp</a:t>
            </a:r>
            <a:r>
              <a:rPr lang="en-US" sz="1400" b="1">
                <a:solidFill>
                  <a:srgbClr val="CE9178"/>
                </a:solidFill>
                <a:latin typeface="Cascadia Code"/>
              </a:rPr>
              <a:t>/</a:t>
            </a:r>
            <a:r>
              <a:rPr lang="en-US" sz="1400" b="1" err="1">
                <a:solidFill>
                  <a:srgbClr val="CE9178"/>
                </a:solidFill>
                <a:latin typeface="Cascadia Code"/>
              </a:rPr>
              <a:t>aws</a:t>
            </a:r>
            <a:r>
              <a:rPr lang="en-US" sz="1400" b="1">
                <a:solidFill>
                  <a:srgbClr val="CE9178"/>
                </a:solidFill>
                <a:latin typeface="Cascadia Code"/>
              </a:rPr>
              <a:t>"</a:t>
            </a:r>
          </a:p>
          <a:p>
            <a:pPr marL="0" indent="0">
              <a:spcAft>
                <a:spcPts val="0"/>
              </a:spcAft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</a:rPr>
              <a:t>        version = </a:t>
            </a:r>
            <a:r>
              <a:rPr lang="en-US" sz="1400" b="1">
                <a:solidFill>
                  <a:srgbClr val="CE9178"/>
                </a:solidFill>
                <a:latin typeface="Cascadia Code"/>
              </a:rPr>
              <a:t>"~&gt; 4.0"</a:t>
            </a:r>
          </a:p>
          <a:p>
            <a:pPr marL="0" indent="0">
              <a:spcAft>
                <a:spcPts val="0"/>
              </a:spcAft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</a:rPr>
              <a:t>      }</a:t>
            </a:r>
          </a:p>
          <a:p>
            <a:pPr marL="0" indent="0">
              <a:spcAft>
                <a:spcPts val="0"/>
              </a:spcAft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</a:rPr>
              <a:t>     }</a:t>
            </a:r>
          </a:p>
          <a:p>
            <a:pPr marL="0" indent="0">
              <a:spcAft>
                <a:spcPts val="0"/>
              </a:spcAft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</a:rPr>
              <a:t>   }</a:t>
            </a:r>
          </a:p>
          <a:p>
            <a:pPr marL="0" indent="0">
              <a:spcAft>
                <a:spcPts val="0"/>
              </a:spcAft>
              <a:buClr>
                <a:srgbClr val="FFFFFF"/>
              </a:buClr>
              <a:buNone/>
            </a:pPr>
            <a:br>
              <a:rPr lang="en-US">
                <a:ea typeface="+mn-lt"/>
                <a:cs typeface="+mn-lt"/>
              </a:rPr>
            </a:br>
            <a:endParaRPr lang="en-US" sz="1400" b="1">
              <a:ea typeface="+mn-lt"/>
              <a:cs typeface="+mn-lt"/>
            </a:endParaRPr>
          </a:p>
          <a:p>
            <a:pPr marL="0" indent="0">
              <a:spcAft>
                <a:spcPts val="0"/>
              </a:spcAft>
              <a:buClr>
                <a:srgbClr val="FFFFFF"/>
              </a:buClr>
              <a:buNone/>
            </a:pPr>
            <a:r>
              <a:rPr lang="en-US" sz="1400" b="1">
                <a:solidFill>
                  <a:srgbClr val="6A9955"/>
                </a:solidFill>
                <a:latin typeface="Cascadia Code"/>
              </a:rPr>
              <a:t>   # Configure the AWS Provider</a:t>
            </a:r>
          </a:p>
          <a:p>
            <a:pPr marL="0" indent="0">
              <a:spcAft>
                <a:spcPts val="0"/>
              </a:spcAft>
              <a:buClr>
                <a:srgbClr val="FFFFFF"/>
              </a:buClr>
              <a:buNone/>
            </a:pPr>
            <a:r>
              <a:rPr lang="en-US" sz="1400" b="1">
                <a:solidFill>
                  <a:srgbClr val="569CD6"/>
                </a:solidFill>
                <a:latin typeface="Cascadia Code"/>
              </a:rPr>
              <a:t>   provider</a:t>
            </a:r>
            <a:r>
              <a:rPr lang="en-US" sz="1400" b="1">
                <a:solidFill>
                  <a:srgbClr val="D4D4D4"/>
                </a:solidFill>
                <a:latin typeface="Cascadia Code"/>
              </a:rPr>
              <a:t> </a:t>
            </a:r>
            <a:r>
              <a:rPr lang="en-US" sz="1400" b="1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 b="1" err="1">
                <a:solidFill>
                  <a:srgbClr val="CE9178"/>
                </a:solidFill>
                <a:latin typeface="Cascadia Code"/>
              </a:rPr>
              <a:t>aws</a:t>
            </a:r>
            <a:r>
              <a:rPr lang="en-US" sz="1400" b="1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 b="1">
                <a:solidFill>
                  <a:srgbClr val="D4D4D4"/>
                </a:solidFill>
                <a:latin typeface="Cascadia Code"/>
              </a:rPr>
              <a:t> {</a:t>
            </a:r>
          </a:p>
          <a:p>
            <a:pPr marL="0" indent="0">
              <a:spcAft>
                <a:spcPts val="0"/>
              </a:spcAft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</a:rPr>
              <a:t>     region = </a:t>
            </a:r>
            <a:r>
              <a:rPr lang="en-US" sz="1400" b="1">
                <a:solidFill>
                  <a:srgbClr val="CE9178"/>
                </a:solidFill>
                <a:latin typeface="Cascadia Code"/>
              </a:rPr>
              <a:t>"us-east-1"</a:t>
            </a:r>
          </a:p>
          <a:p>
            <a:pPr marL="0" indent="0">
              <a:spcAft>
                <a:spcPts val="0"/>
              </a:spcAft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</a:rPr>
              <a:t>     profile = </a:t>
            </a:r>
            <a:r>
              <a:rPr lang="en-US" sz="1400" b="1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 b="1" err="1">
                <a:solidFill>
                  <a:srgbClr val="CE9178"/>
                </a:solidFill>
                <a:latin typeface="Cascadia Code"/>
              </a:rPr>
              <a:t>awsbosnia</a:t>
            </a:r>
            <a:r>
              <a:rPr lang="en-US" sz="1400" b="1">
                <a:solidFill>
                  <a:srgbClr val="CE9178"/>
                </a:solidFill>
                <a:latin typeface="Cascadia Code"/>
              </a:rPr>
              <a:t>"</a:t>
            </a:r>
          </a:p>
          <a:p>
            <a:pPr marL="0" indent="0">
              <a:spcAft>
                <a:spcPts val="0"/>
              </a:spcAft>
              <a:buClr>
                <a:srgbClr val="FFFFFF"/>
              </a:buClr>
              <a:buNone/>
            </a:pPr>
            <a:r>
              <a:rPr lang="en-US" sz="1400" b="1">
                <a:solidFill>
                  <a:srgbClr val="D4D4D4"/>
                </a:solidFill>
                <a:latin typeface="Cascadia Code"/>
              </a:rPr>
              <a:t>   }</a:t>
            </a:r>
          </a:p>
          <a:p>
            <a:pPr>
              <a:buClr>
                <a:srgbClr val="FFFFFF"/>
              </a:buClr>
            </a:pPr>
            <a:endParaRPr lang="en-US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0CF5F-5D18-A9AB-A2AA-3DDC09A5C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u="sng">
                <a:solidFill>
                  <a:srgbClr val="92D050"/>
                </a:solidFill>
                <a:cs typeface="Calibri" panose="020F0502020204030204"/>
              </a:rPr>
              <a:t>main.tf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90F7C-5B71-3105-43F1-EA8810BFE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1730" y="2870201"/>
            <a:ext cx="5067087" cy="3621687"/>
          </a:xfrm>
          <a:solidFill>
            <a:schemeClr val="bg1">
              <a:lumMod val="95000"/>
              <a:lumOff val="5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569CD6"/>
                </a:solidFill>
                <a:latin typeface="Cascadia Code"/>
              </a:rPr>
              <a:t>resource</a:t>
            </a:r>
            <a:r>
              <a:rPr lang="en-US" sz="1400">
                <a:solidFill>
                  <a:srgbClr val="D4D4D4"/>
                </a:solidFill>
                <a:latin typeface="Cascadia Code"/>
              </a:rPr>
              <a:t> </a:t>
            </a:r>
            <a:r>
              <a:rPr lang="en-US" sz="1400">
                <a:solidFill>
                  <a:srgbClr val="CE9178"/>
                </a:solidFill>
                <a:latin typeface="Cascadia Code"/>
              </a:rPr>
              <a:t>"aws_s3_bucket"</a:t>
            </a:r>
            <a:r>
              <a:rPr lang="en-US" sz="1400">
                <a:solidFill>
                  <a:srgbClr val="D4D4D4"/>
                </a:solidFill>
                <a:latin typeface="Cascadia Code"/>
              </a:rPr>
              <a:t> </a:t>
            </a:r>
            <a:r>
              <a:rPr lang="en-US" sz="1400">
                <a:solidFill>
                  <a:srgbClr val="CE9178"/>
                </a:solidFill>
                <a:latin typeface="Cascadia Code"/>
              </a:rPr>
              <a:t>"example"</a:t>
            </a:r>
            <a:r>
              <a:rPr lang="en-US" sz="1400">
                <a:solidFill>
                  <a:srgbClr val="D4D4D4"/>
                </a:solidFill>
                <a:latin typeface="Cascadia Code"/>
              </a:rPr>
              <a:t> {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400">
                <a:solidFill>
                  <a:srgbClr val="D4D4D4"/>
                </a:solidFill>
                <a:latin typeface="Cascadia Code"/>
              </a:rPr>
              <a:t>     bucket = </a:t>
            </a:r>
            <a:r>
              <a:rPr lang="en-US" sz="1400">
                <a:solidFill>
                  <a:srgbClr val="CE9178"/>
                </a:solidFill>
                <a:latin typeface="Cascadia Code"/>
              </a:rPr>
              <a:t>"my-</a:t>
            </a:r>
            <a:r>
              <a:rPr lang="en-US" sz="1400" err="1">
                <a:solidFill>
                  <a:srgbClr val="CE9178"/>
                </a:solidFill>
                <a:latin typeface="Cascadia Code"/>
              </a:rPr>
              <a:t>tf</a:t>
            </a:r>
            <a:r>
              <a:rPr lang="en-US" sz="1400">
                <a:solidFill>
                  <a:srgbClr val="CE9178"/>
                </a:solidFill>
                <a:latin typeface="Cascadia Code"/>
              </a:rPr>
              <a:t>-test-bucket"</a:t>
            </a:r>
            <a:endParaRPr lang="en-US" sz="1400">
              <a:solidFill>
                <a:srgbClr val="D4D4D4"/>
              </a:solidFill>
              <a:latin typeface="Cascadia Code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>
                <a:solidFill>
                  <a:srgbClr val="D4D4D4"/>
                </a:solidFill>
                <a:latin typeface="Cascadia Code"/>
              </a:rPr>
              <a:t>     tags = {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400">
                <a:solidFill>
                  <a:srgbClr val="D4D4D4"/>
                </a:solidFill>
                <a:latin typeface="Cascadia Code"/>
              </a:rPr>
              <a:t>       Name = </a:t>
            </a:r>
            <a:r>
              <a:rPr lang="en-US" sz="1400">
                <a:solidFill>
                  <a:srgbClr val="CE9178"/>
                </a:solidFill>
                <a:latin typeface="Cascadia Code"/>
              </a:rPr>
              <a:t>"My bucket"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400">
                <a:solidFill>
                  <a:srgbClr val="D4D4D4"/>
                </a:solidFill>
                <a:latin typeface="Cascadia Code"/>
              </a:rPr>
              <a:t>       Environment = </a:t>
            </a:r>
            <a:r>
              <a:rPr lang="en-US" sz="1400">
                <a:solidFill>
                  <a:srgbClr val="CE9178"/>
                </a:solidFill>
                <a:latin typeface="Cascadia Code"/>
              </a:rPr>
              <a:t>"Dev"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400">
                <a:solidFill>
                  <a:srgbClr val="D4D4D4"/>
                </a:solidFill>
                <a:latin typeface="Cascadia Code"/>
              </a:rPr>
              <a:t>      }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400">
                <a:solidFill>
                  <a:srgbClr val="D4D4D4"/>
                </a:solidFill>
                <a:latin typeface="Cascadia Code"/>
              </a:rPr>
              <a:t>   }</a:t>
            </a:r>
            <a:br>
              <a:rPr lang="en-US" sz="1400">
                <a:latin typeface="Cascadia Code"/>
              </a:rPr>
            </a:br>
            <a:endParaRPr lang="en-US" sz="140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00">
                <a:solidFill>
                  <a:srgbClr val="569CD6"/>
                </a:solidFill>
                <a:latin typeface="Cascadia Code"/>
              </a:rPr>
              <a:t>resource</a:t>
            </a:r>
            <a:r>
              <a:rPr lang="en-US" sz="1400">
                <a:solidFill>
                  <a:srgbClr val="D4D4D4"/>
                </a:solidFill>
                <a:latin typeface="Cascadia Code"/>
              </a:rPr>
              <a:t> </a:t>
            </a:r>
            <a:r>
              <a:rPr lang="en-US" sz="140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 err="1">
                <a:solidFill>
                  <a:srgbClr val="CE9178"/>
                </a:solidFill>
                <a:latin typeface="Cascadia Code"/>
              </a:rPr>
              <a:t>aws_sns_topic</a:t>
            </a:r>
            <a:r>
              <a:rPr lang="en-US" sz="140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>
                <a:solidFill>
                  <a:srgbClr val="D4D4D4"/>
                </a:solidFill>
                <a:latin typeface="Cascadia Code"/>
              </a:rPr>
              <a:t> </a:t>
            </a:r>
            <a:r>
              <a:rPr lang="en-US" sz="140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 err="1">
                <a:solidFill>
                  <a:srgbClr val="CE9178"/>
                </a:solidFill>
                <a:latin typeface="Cascadia Code"/>
              </a:rPr>
              <a:t>user_updates</a:t>
            </a:r>
            <a:r>
              <a:rPr lang="en-US" sz="140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1400">
                <a:solidFill>
                  <a:srgbClr val="D4D4D4"/>
                </a:solidFill>
                <a:latin typeface="Cascadia Code"/>
              </a:rPr>
              <a:t> {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400">
                <a:solidFill>
                  <a:srgbClr val="D4D4D4"/>
                </a:solidFill>
                <a:latin typeface="Cascadia Code"/>
              </a:rPr>
              <a:t>     name = </a:t>
            </a:r>
            <a:r>
              <a:rPr lang="en-US" sz="1400">
                <a:solidFill>
                  <a:srgbClr val="CE9178"/>
                </a:solidFill>
                <a:latin typeface="Cascadia Code"/>
              </a:rPr>
              <a:t>"user-updates-topic"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400">
                <a:solidFill>
                  <a:srgbClr val="D4D4D4"/>
                </a:solidFill>
                <a:latin typeface="Cascadia Code"/>
              </a:rPr>
              <a:t>}</a:t>
            </a:r>
            <a:endParaRPr lang="en-US" sz="1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7749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F0B6F-5DF3-14A5-56D5-15550181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11015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b="1" i="1" u="sng" dirty="0">
                <a:ea typeface="Calibri Light"/>
                <a:cs typeface="Calibri Light"/>
              </a:rPr>
              <a:t>Terraform workspaces</a:t>
            </a:r>
            <a:endParaRPr lang="en-US" sz="4400" u="sng" dirty="0">
              <a:ea typeface="Calibri Light" panose="020F0302020204030204"/>
              <a:cs typeface="Calibri Light" panose="020F0302020204030204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C10A-4E2D-3335-F8A9-B1E4BBEF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54893"/>
            <a:ext cx="10820400" cy="505176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US" sz="11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1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200" dirty="0">
                <a:ea typeface="+mn-lt"/>
                <a:cs typeface="+mn-lt"/>
              </a:rPr>
              <a:t>U </a:t>
            </a:r>
            <a:r>
              <a:rPr lang="en-US" sz="1200" err="1">
                <a:ea typeface="+mn-lt"/>
                <a:cs typeface="+mn-lt"/>
              </a:rPr>
              <a:t>Terraformu</a:t>
            </a:r>
            <a:r>
              <a:rPr lang="en-US" sz="1200" dirty="0">
                <a:ea typeface="+mn-lt"/>
                <a:cs typeface="+mn-lt"/>
              </a:rPr>
              <a:t>, workspaces (</a:t>
            </a:r>
            <a:r>
              <a:rPr lang="en-US" sz="1200" err="1">
                <a:ea typeface="+mn-lt"/>
                <a:cs typeface="+mn-lt"/>
              </a:rPr>
              <a:t>radni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prostori</a:t>
            </a:r>
            <a:r>
              <a:rPr lang="en-US" sz="1200" dirty="0">
                <a:ea typeface="+mn-lt"/>
                <a:cs typeface="+mn-lt"/>
              </a:rPr>
              <a:t>) </a:t>
            </a:r>
            <a:r>
              <a:rPr lang="en-US" sz="1200" err="1">
                <a:ea typeface="+mn-lt"/>
                <a:cs typeface="+mn-lt"/>
              </a:rPr>
              <a:t>su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način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organizovanja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upravljanja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različitim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instancama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iste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infrastrukture</a:t>
            </a:r>
            <a:r>
              <a:rPr lang="en-US" sz="1200" dirty="0">
                <a:ea typeface="+mn-lt"/>
                <a:cs typeface="+mn-lt"/>
              </a:rPr>
              <a:t>. </a:t>
            </a:r>
            <a:r>
              <a:rPr lang="en-US" sz="1200" err="1">
                <a:ea typeface="+mn-lt"/>
                <a:cs typeface="+mn-lt"/>
              </a:rPr>
              <a:t>Svaki</a:t>
            </a:r>
            <a:r>
              <a:rPr lang="en-US" sz="1200" dirty="0">
                <a:ea typeface="+mn-lt"/>
                <a:cs typeface="+mn-lt"/>
              </a:rPr>
              <a:t> workspace </a:t>
            </a:r>
            <a:r>
              <a:rPr lang="en-US" sz="1200" err="1">
                <a:ea typeface="+mn-lt"/>
                <a:cs typeface="+mn-lt"/>
              </a:rPr>
              <a:t>predstavlja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odvojeno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okruženje</a:t>
            </a:r>
            <a:r>
              <a:rPr lang="en-US" sz="1200" dirty="0">
                <a:ea typeface="+mn-lt"/>
                <a:cs typeface="+mn-lt"/>
              </a:rPr>
              <a:t> u </a:t>
            </a:r>
            <a:r>
              <a:rPr lang="en-US" sz="1200" err="1">
                <a:ea typeface="+mn-lt"/>
                <a:cs typeface="+mn-lt"/>
              </a:rPr>
              <a:t>kojem</a:t>
            </a:r>
            <a:r>
              <a:rPr lang="en-US" sz="1200" dirty="0">
                <a:ea typeface="+mn-lt"/>
                <a:cs typeface="+mn-lt"/>
              </a:rPr>
              <a:t> se </a:t>
            </a:r>
            <a:r>
              <a:rPr lang="en-US" sz="1200" err="1">
                <a:ea typeface="+mn-lt"/>
                <a:cs typeface="+mn-lt"/>
              </a:rPr>
              <a:t>primenjuju</a:t>
            </a:r>
            <a:r>
              <a:rPr lang="en-US" sz="1200" dirty="0">
                <a:ea typeface="+mn-lt"/>
                <a:cs typeface="+mn-lt"/>
              </a:rPr>
              <a:t> Terraform </a:t>
            </a:r>
            <a:r>
              <a:rPr lang="en-US" sz="1200" err="1">
                <a:ea typeface="+mn-lt"/>
                <a:cs typeface="+mn-lt"/>
              </a:rPr>
              <a:t>konfiguracije</a:t>
            </a:r>
            <a:r>
              <a:rPr lang="en-US" sz="1200" dirty="0">
                <a:ea typeface="+mn-lt"/>
                <a:cs typeface="+mn-lt"/>
              </a:rPr>
              <a:t>. Workspaces </a:t>
            </a:r>
            <a:r>
              <a:rPr lang="en-US" sz="1200" err="1">
                <a:ea typeface="+mn-lt"/>
                <a:cs typeface="+mn-lt"/>
              </a:rPr>
              <a:t>nam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omogućava</a:t>
            </a:r>
            <a:r>
              <a:rPr lang="en-US" sz="1200" dirty="0">
                <a:ea typeface="+mn-lt"/>
                <a:cs typeface="+mn-lt"/>
              </a:rPr>
              <a:t> da </a:t>
            </a:r>
            <a:r>
              <a:rPr lang="en-US" sz="1200" err="1">
                <a:ea typeface="+mn-lt"/>
                <a:cs typeface="+mn-lt"/>
              </a:rPr>
              <a:t>radimo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sa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više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kopija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infrastrukture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na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istom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kodu</a:t>
            </a:r>
            <a:r>
              <a:rPr lang="en-US" sz="1200" dirty="0">
                <a:ea typeface="+mn-lt"/>
                <a:cs typeface="+mn-lt"/>
              </a:rPr>
              <a:t>, a </a:t>
            </a:r>
            <a:r>
              <a:rPr lang="en-US" sz="1200" err="1">
                <a:ea typeface="+mn-lt"/>
                <a:cs typeface="+mn-lt"/>
              </a:rPr>
              <a:t>svaki</a:t>
            </a:r>
            <a:r>
              <a:rPr lang="en-US" sz="1200" dirty="0">
                <a:ea typeface="+mn-lt"/>
                <a:cs typeface="+mn-lt"/>
              </a:rPr>
              <a:t> workspace </a:t>
            </a:r>
            <a:r>
              <a:rPr lang="en-US" sz="1200" err="1">
                <a:ea typeface="+mn-lt"/>
                <a:cs typeface="+mn-lt"/>
              </a:rPr>
              <a:t>čuva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svoje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stanje</a:t>
            </a:r>
            <a:r>
              <a:rPr lang="en-US" sz="1200" dirty="0">
                <a:ea typeface="+mn-lt"/>
                <a:cs typeface="+mn-lt"/>
              </a:rPr>
              <a:t> (state) </a:t>
            </a:r>
            <a:r>
              <a:rPr lang="en-US" sz="1200" err="1">
                <a:ea typeface="+mn-lt"/>
                <a:cs typeface="+mn-lt"/>
              </a:rPr>
              <a:t>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konfiguraciju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200" dirty="0">
                <a:ea typeface="+mn-lt"/>
                <a:cs typeface="+mn-lt"/>
              </a:rPr>
              <a:t>Workspaces </a:t>
            </a:r>
            <a:r>
              <a:rPr lang="en-US" sz="1200" err="1">
                <a:ea typeface="+mn-lt"/>
                <a:cs typeface="+mn-lt"/>
              </a:rPr>
              <a:t>su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korisni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kada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želite</a:t>
            </a:r>
            <a:r>
              <a:rPr lang="en-US" sz="1200" dirty="0">
                <a:ea typeface="+mn-lt"/>
                <a:cs typeface="+mn-lt"/>
              </a:rPr>
              <a:t> da </a:t>
            </a:r>
            <a:r>
              <a:rPr lang="en-US" sz="1200" err="1">
                <a:ea typeface="+mn-lt"/>
                <a:cs typeface="+mn-lt"/>
              </a:rPr>
              <a:t>imate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više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kopija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iste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infrastrukture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na</a:t>
            </a:r>
            <a:r>
              <a:rPr lang="en-US" sz="1200" dirty="0">
                <a:ea typeface="+mn-lt"/>
                <a:cs typeface="+mn-lt"/>
              </a:rPr>
              <a:t> primer za development, test </a:t>
            </a:r>
            <a:r>
              <a:rPr lang="en-US" sz="1200" err="1">
                <a:ea typeface="+mn-lt"/>
                <a:cs typeface="+mn-lt"/>
              </a:rPr>
              <a:t>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produkciju</a:t>
            </a:r>
            <a:r>
              <a:rPr lang="en-US" sz="1200" dirty="0">
                <a:ea typeface="+mn-lt"/>
                <a:cs typeface="+mn-lt"/>
              </a:rPr>
              <a:t>. </a:t>
            </a:r>
            <a:r>
              <a:rPr lang="en-US" sz="1200" err="1">
                <a:ea typeface="+mn-lt"/>
                <a:cs typeface="+mn-lt"/>
              </a:rPr>
              <a:t>Možete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imati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odvojen</a:t>
            </a:r>
            <a:r>
              <a:rPr lang="en-US" sz="1200" dirty="0">
                <a:ea typeface="+mn-lt"/>
                <a:cs typeface="+mn-lt"/>
              </a:rPr>
              <a:t> workspace za </a:t>
            </a:r>
            <a:r>
              <a:rPr lang="en-US" sz="1200" err="1">
                <a:ea typeface="+mn-lt"/>
                <a:cs typeface="+mn-lt"/>
              </a:rPr>
              <a:t>svaku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fazu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razvojnog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ciklusa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gde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možete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primeniti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promene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testirati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ih</a:t>
            </a:r>
            <a:r>
              <a:rPr lang="en-US" sz="1200" dirty="0">
                <a:ea typeface="+mn-lt"/>
                <a:cs typeface="+mn-lt"/>
              </a:rPr>
              <a:t> pre </a:t>
            </a:r>
            <a:r>
              <a:rPr lang="en-US" sz="1200" err="1">
                <a:ea typeface="+mn-lt"/>
                <a:cs typeface="+mn-lt"/>
              </a:rPr>
              <a:t>nego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što</a:t>
            </a:r>
            <a:r>
              <a:rPr lang="en-US" sz="1200" dirty="0">
                <a:ea typeface="+mn-lt"/>
                <a:cs typeface="+mn-lt"/>
              </a:rPr>
              <a:t> se </a:t>
            </a:r>
            <a:r>
              <a:rPr lang="en-US" sz="1200" err="1">
                <a:ea typeface="+mn-lt"/>
                <a:cs typeface="+mn-lt"/>
              </a:rPr>
              <a:t>primene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na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stvarnu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produkciju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200" dirty="0">
                <a:ea typeface="+mn-lt"/>
                <a:cs typeface="+mn-lt"/>
              </a:rPr>
              <a:t>Kada </a:t>
            </a:r>
            <a:r>
              <a:rPr lang="en-US" sz="1200" err="1">
                <a:ea typeface="+mn-lt"/>
                <a:cs typeface="+mn-lt"/>
              </a:rPr>
              <a:t>radite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sa</a:t>
            </a:r>
            <a:r>
              <a:rPr lang="en-US" sz="1200" dirty="0">
                <a:ea typeface="+mn-lt"/>
                <a:cs typeface="+mn-lt"/>
              </a:rPr>
              <a:t> workspaces u </a:t>
            </a:r>
            <a:r>
              <a:rPr lang="en-US" sz="1200" err="1">
                <a:ea typeface="+mn-lt"/>
                <a:cs typeface="+mn-lt"/>
              </a:rPr>
              <a:t>Terraformu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svaki</a:t>
            </a:r>
            <a:r>
              <a:rPr lang="en-US" sz="1200" dirty="0">
                <a:ea typeface="+mn-lt"/>
                <a:cs typeface="+mn-lt"/>
              </a:rPr>
              <a:t> workspace </a:t>
            </a:r>
            <a:r>
              <a:rPr lang="en-US" sz="1200" err="1">
                <a:ea typeface="+mn-lt"/>
                <a:cs typeface="+mn-lt"/>
              </a:rPr>
              <a:t>ima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svoj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zaseban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direktorijum</a:t>
            </a:r>
            <a:r>
              <a:rPr lang="en-US" sz="1200" dirty="0">
                <a:ea typeface="+mn-lt"/>
                <a:cs typeface="+mn-lt"/>
              </a:rPr>
              <a:t> u </a:t>
            </a:r>
            <a:r>
              <a:rPr lang="en-US" sz="1200" err="1">
                <a:ea typeface="+mn-lt"/>
                <a:cs typeface="+mn-lt"/>
              </a:rPr>
              <a:t>kojem</a:t>
            </a:r>
            <a:r>
              <a:rPr lang="en-US" sz="1200" dirty="0">
                <a:ea typeface="+mn-lt"/>
                <a:cs typeface="+mn-lt"/>
              </a:rPr>
              <a:t> se </a:t>
            </a:r>
            <a:r>
              <a:rPr lang="en-US" sz="1200" err="1">
                <a:ea typeface="+mn-lt"/>
                <a:cs typeface="+mn-lt"/>
              </a:rPr>
              <a:t>čuva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konfiguracija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stanje</a:t>
            </a:r>
            <a:r>
              <a:rPr lang="en-US" sz="1200" dirty="0">
                <a:ea typeface="+mn-lt"/>
                <a:cs typeface="+mn-lt"/>
              </a:rPr>
              <a:t>. Terraform </a:t>
            </a:r>
            <a:r>
              <a:rPr lang="en-US" sz="1200" err="1">
                <a:ea typeface="+mn-lt"/>
                <a:cs typeface="+mn-lt"/>
              </a:rPr>
              <a:t>koristi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direktorijum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b="1" dirty="0">
                <a:ea typeface="+mn-lt"/>
                <a:cs typeface="+mn-lt"/>
              </a:rPr>
              <a:t>.terraform</a:t>
            </a:r>
            <a:r>
              <a:rPr lang="en-US" sz="1200" dirty="0">
                <a:ea typeface="+mn-lt"/>
                <a:cs typeface="+mn-lt"/>
              </a:rPr>
              <a:t> u workspace-u da bi </a:t>
            </a:r>
            <a:r>
              <a:rPr lang="en-US" sz="1200" err="1">
                <a:ea typeface="+mn-lt"/>
                <a:cs typeface="+mn-lt"/>
              </a:rPr>
              <a:t>čuvao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stanje</a:t>
            </a:r>
            <a:r>
              <a:rPr lang="en-US" sz="1200" dirty="0">
                <a:ea typeface="+mn-lt"/>
                <a:cs typeface="+mn-lt"/>
              </a:rPr>
              <a:t> (state) </a:t>
            </a:r>
            <a:r>
              <a:rPr lang="en-US" sz="1200" err="1">
                <a:ea typeface="+mn-lt"/>
                <a:cs typeface="+mn-lt"/>
              </a:rPr>
              <a:t>infrastrukture</a:t>
            </a:r>
            <a:r>
              <a:rPr lang="en-US" sz="1200" dirty="0">
                <a:ea typeface="+mn-lt"/>
                <a:cs typeface="+mn-lt"/>
              </a:rPr>
              <a:t> za </a:t>
            </a:r>
            <a:r>
              <a:rPr lang="en-US" sz="1200" err="1">
                <a:ea typeface="+mn-lt"/>
                <a:cs typeface="+mn-lt"/>
              </a:rPr>
              <a:t>svaki</a:t>
            </a:r>
            <a:r>
              <a:rPr lang="en-US" sz="1200" dirty="0">
                <a:ea typeface="+mn-lt"/>
                <a:cs typeface="+mn-lt"/>
              </a:rPr>
              <a:t> workspace.</a:t>
            </a:r>
            <a:endParaRPr lang="en-US" sz="1200"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200" err="1">
                <a:ea typeface="+mn-lt"/>
                <a:cs typeface="+mn-lt"/>
              </a:rPr>
              <a:t>Možete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koristiti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komandu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b="1" dirty="0">
                <a:ea typeface="+mn-lt"/>
                <a:cs typeface="+mn-lt"/>
              </a:rPr>
              <a:t>terraform workspace</a:t>
            </a:r>
            <a:r>
              <a:rPr lang="en-US" sz="1200" dirty="0">
                <a:ea typeface="+mn-lt"/>
                <a:cs typeface="+mn-lt"/>
              </a:rPr>
              <a:t> za rad </a:t>
            </a:r>
            <a:r>
              <a:rPr lang="en-US" sz="1200" err="1">
                <a:ea typeface="+mn-lt"/>
                <a:cs typeface="+mn-lt"/>
              </a:rPr>
              <a:t>sa</a:t>
            </a:r>
            <a:r>
              <a:rPr lang="en-US" sz="1200" dirty="0">
                <a:ea typeface="+mn-lt"/>
                <a:cs typeface="+mn-lt"/>
              </a:rPr>
              <a:t> workspaces-</a:t>
            </a:r>
            <a:r>
              <a:rPr lang="en-US" sz="1200" err="1">
                <a:ea typeface="+mn-lt"/>
                <a:cs typeface="+mn-lt"/>
              </a:rPr>
              <a:t>ima</a:t>
            </a:r>
            <a:r>
              <a:rPr lang="en-US" sz="1200" dirty="0">
                <a:ea typeface="+mn-lt"/>
                <a:cs typeface="+mn-lt"/>
              </a:rPr>
              <a:t>. Evo </a:t>
            </a:r>
            <a:r>
              <a:rPr lang="en-US" sz="1200" err="1">
                <a:ea typeface="+mn-lt"/>
                <a:cs typeface="+mn-lt"/>
              </a:rPr>
              <a:t>nekoliko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osnovnih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komandi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koje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možete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koristiti</a:t>
            </a:r>
            <a:r>
              <a:rPr lang="en-US" sz="1200" dirty="0">
                <a:ea typeface="+mn-lt"/>
                <a:cs typeface="+mn-lt"/>
              </a:rPr>
              <a:t>:</a:t>
            </a:r>
            <a:endParaRPr lang="en-US" sz="12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terraform workspace new &lt;</a:t>
            </a:r>
            <a:r>
              <a:rPr lang="en-US" sz="1100" b="1" err="1">
                <a:ea typeface="+mn-lt"/>
                <a:cs typeface="+mn-lt"/>
              </a:rPr>
              <a:t>ime</a:t>
            </a:r>
            <a:r>
              <a:rPr lang="en-US" b="1" dirty="0">
                <a:ea typeface="+mn-lt"/>
                <a:cs typeface="+mn-lt"/>
              </a:rPr>
              <a:t>&gt;</a:t>
            </a:r>
            <a:r>
              <a:rPr lang="en-US" sz="1100" dirty="0">
                <a:ea typeface="+mn-lt"/>
                <a:cs typeface="+mn-lt"/>
              </a:rPr>
              <a:t>: </a:t>
            </a:r>
            <a:r>
              <a:rPr lang="en-US" sz="1100" err="1">
                <a:ea typeface="+mn-lt"/>
                <a:cs typeface="+mn-lt"/>
              </a:rPr>
              <a:t>Kreira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err="1">
                <a:ea typeface="+mn-lt"/>
                <a:cs typeface="+mn-lt"/>
              </a:rPr>
              <a:t>novi</a:t>
            </a:r>
            <a:r>
              <a:rPr lang="en-US" sz="1100" dirty="0">
                <a:ea typeface="+mn-lt"/>
                <a:cs typeface="+mn-lt"/>
              </a:rPr>
              <a:t> workspace </a:t>
            </a:r>
            <a:r>
              <a:rPr lang="en-US" sz="1100" err="1">
                <a:ea typeface="+mn-lt"/>
                <a:cs typeface="+mn-lt"/>
              </a:rPr>
              <a:t>sa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err="1">
                <a:ea typeface="+mn-lt"/>
                <a:cs typeface="+mn-lt"/>
              </a:rPr>
              <a:t>zadatim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err="1">
                <a:ea typeface="+mn-lt"/>
                <a:cs typeface="+mn-lt"/>
              </a:rPr>
              <a:t>imenom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en-US" sz="11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terraform workspace select &lt;</a:t>
            </a:r>
            <a:r>
              <a:rPr lang="en-US" sz="1100" b="1" err="1">
                <a:ea typeface="+mn-lt"/>
                <a:cs typeface="+mn-lt"/>
              </a:rPr>
              <a:t>ime</a:t>
            </a:r>
            <a:r>
              <a:rPr lang="en-US" b="1" dirty="0">
                <a:ea typeface="+mn-lt"/>
                <a:cs typeface="+mn-lt"/>
              </a:rPr>
              <a:t>&gt;</a:t>
            </a:r>
            <a:r>
              <a:rPr lang="en-US" sz="1100" dirty="0">
                <a:ea typeface="+mn-lt"/>
                <a:cs typeface="+mn-lt"/>
              </a:rPr>
              <a:t>: Menja </a:t>
            </a:r>
            <a:r>
              <a:rPr lang="en-US" sz="1100" err="1">
                <a:ea typeface="+mn-lt"/>
                <a:cs typeface="+mn-lt"/>
              </a:rPr>
              <a:t>trenutni</a:t>
            </a:r>
            <a:r>
              <a:rPr lang="en-US" sz="1100" dirty="0">
                <a:ea typeface="+mn-lt"/>
                <a:cs typeface="+mn-lt"/>
              </a:rPr>
              <a:t> workspace </a:t>
            </a:r>
            <a:r>
              <a:rPr lang="en-US" sz="1100" err="1">
                <a:ea typeface="+mn-lt"/>
                <a:cs typeface="+mn-lt"/>
              </a:rPr>
              <a:t>na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err="1">
                <a:ea typeface="+mn-lt"/>
                <a:cs typeface="+mn-lt"/>
              </a:rPr>
              <a:t>zadati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en-US" sz="11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terraform workspace list</a:t>
            </a:r>
            <a:r>
              <a:rPr lang="en-US" sz="1100" dirty="0">
                <a:ea typeface="+mn-lt"/>
                <a:cs typeface="+mn-lt"/>
              </a:rPr>
              <a:t>: </a:t>
            </a:r>
            <a:r>
              <a:rPr lang="en-US" sz="1100" err="1">
                <a:ea typeface="+mn-lt"/>
                <a:cs typeface="+mn-lt"/>
              </a:rPr>
              <a:t>Prikazuje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err="1">
                <a:ea typeface="+mn-lt"/>
                <a:cs typeface="+mn-lt"/>
              </a:rPr>
              <a:t>listu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err="1">
                <a:ea typeface="+mn-lt"/>
                <a:cs typeface="+mn-lt"/>
              </a:rPr>
              <a:t>svih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err="1">
                <a:ea typeface="+mn-lt"/>
                <a:cs typeface="+mn-lt"/>
              </a:rPr>
              <a:t>dostupnih</a:t>
            </a:r>
            <a:r>
              <a:rPr lang="en-US" sz="1100" dirty="0">
                <a:ea typeface="+mn-lt"/>
                <a:cs typeface="+mn-lt"/>
              </a:rPr>
              <a:t> workspace-ova.</a:t>
            </a:r>
            <a:endParaRPr lang="en-US" sz="11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terraform workspace delete &lt;</a:t>
            </a:r>
            <a:r>
              <a:rPr lang="en-US" sz="1100" b="1" err="1">
                <a:ea typeface="+mn-lt"/>
                <a:cs typeface="+mn-lt"/>
              </a:rPr>
              <a:t>ime</a:t>
            </a:r>
            <a:r>
              <a:rPr lang="en-US" b="1" dirty="0">
                <a:ea typeface="+mn-lt"/>
                <a:cs typeface="+mn-lt"/>
              </a:rPr>
              <a:t>&gt;</a:t>
            </a:r>
            <a:r>
              <a:rPr lang="en-US" sz="1100" dirty="0">
                <a:ea typeface="+mn-lt"/>
                <a:cs typeface="+mn-lt"/>
              </a:rPr>
              <a:t>: </a:t>
            </a:r>
            <a:r>
              <a:rPr lang="en-US" sz="1100" err="1">
                <a:ea typeface="+mn-lt"/>
                <a:cs typeface="+mn-lt"/>
              </a:rPr>
              <a:t>Briše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err="1">
                <a:ea typeface="+mn-lt"/>
                <a:cs typeface="+mn-lt"/>
              </a:rPr>
              <a:t>zadati</a:t>
            </a:r>
            <a:r>
              <a:rPr lang="en-US" sz="1100" dirty="0">
                <a:ea typeface="+mn-lt"/>
                <a:cs typeface="+mn-lt"/>
              </a:rPr>
              <a:t> workspace.</a:t>
            </a:r>
            <a:endParaRPr lang="en-US" sz="1100"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200" dirty="0">
                <a:ea typeface="+mn-lt"/>
                <a:cs typeface="+mn-lt"/>
              </a:rPr>
              <a:t>Kada </a:t>
            </a:r>
            <a:r>
              <a:rPr lang="en-US" sz="1200" err="1">
                <a:ea typeface="+mn-lt"/>
                <a:cs typeface="+mn-lt"/>
              </a:rPr>
              <a:t>radite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sa</a:t>
            </a:r>
            <a:r>
              <a:rPr lang="en-US" sz="1200" dirty="0">
                <a:ea typeface="+mn-lt"/>
                <a:cs typeface="+mn-lt"/>
              </a:rPr>
              <a:t> workspaces-</a:t>
            </a:r>
            <a:r>
              <a:rPr lang="en-US" sz="1200" err="1">
                <a:ea typeface="+mn-lt"/>
                <a:cs typeface="+mn-lt"/>
              </a:rPr>
              <a:t>ima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svaki</a:t>
            </a:r>
            <a:r>
              <a:rPr lang="en-US" sz="1200" dirty="0">
                <a:ea typeface="+mn-lt"/>
                <a:cs typeface="+mn-lt"/>
              </a:rPr>
              <a:t> workspace </a:t>
            </a:r>
            <a:r>
              <a:rPr lang="en-US" sz="1200" err="1">
                <a:ea typeface="+mn-lt"/>
                <a:cs typeface="+mn-lt"/>
              </a:rPr>
              <a:t>ima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svoju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kopiju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infrastrukture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tako</a:t>
            </a:r>
            <a:r>
              <a:rPr lang="en-US" sz="1200" dirty="0">
                <a:ea typeface="+mn-lt"/>
                <a:cs typeface="+mn-lt"/>
              </a:rPr>
              <a:t> da </a:t>
            </a:r>
            <a:r>
              <a:rPr lang="en-US" sz="1200" err="1">
                <a:ea typeface="+mn-lt"/>
                <a:cs typeface="+mn-lt"/>
              </a:rPr>
              <a:t>možete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primenjivati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promene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samo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na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odabranom</a:t>
            </a:r>
            <a:r>
              <a:rPr lang="en-US" sz="1200" dirty="0">
                <a:ea typeface="+mn-lt"/>
                <a:cs typeface="+mn-lt"/>
              </a:rPr>
              <a:t> workspace-u, a </a:t>
            </a:r>
            <a:r>
              <a:rPr lang="en-US" sz="1200" err="1">
                <a:ea typeface="+mn-lt"/>
                <a:cs typeface="+mn-lt"/>
              </a:rPr>
              <a:t>ostali</a:t>
            </a:r>
            <a:r>
              <a:rPr lang="en-US" sz="1200" dirty="0">
                <a:ea typeface="+mn-lt"/>
                <a:cs typeface="+mn-lt"/>
              </a:rPr>
              <a:t> workspace-</a:t>
            </a:r>
            <a:r>
              <a:rPr lang="en-US" sz="1200" err="1">
                <a:ea typeface="+mn-lt"/>
                <a:cs typeface="+mn-lt"/>
              </a:rPr>
              <a:t>ovi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ostaju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nepromenjeni</a:t>
            </a:r>
            <a:r>
              <a:rPr lang="en-US" sz="1200" dirty="0">
                <a:ea typeface="+mn-lt"/>
                <a:cs typeface="+mn-lt"/>
              </a:rPr>
              <a:t>. Ovo je </a:t>
            </a:r>
            <a:r>
              <a:rPr lang="en-US" sz="1200" err="1">
                <a:ea typeface="+mn-lt"/>
                <a:cs typeface="+mn-lt"/>
              </a:rPr>
              <a:t>korisno</a:t>
            </a:r>
            <a:r>
              <a:rPr lang="en-US" sz="1200" dirty="0">
                <a:ea typeface="+mn-lt"/>
                <a:cs typeface="+mn-lt"/>
              </a:rPr>
              <a:t> za </a:t>
            </a:r>
            <a:r>
              <a:rPr lang="en-US" sz="1200" err="1">
                <a:ea typeface="+mn-lt"/>
                <a:cs typeface="+mn-lt"/>
              </a:rPr>
              <a:t>izolaciju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promena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testiranje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novih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konfiguracija</a:t>
            </a:r>
            <a:r>
              <a:rPr lang="en-US" sz="1200" dirty="0">
                <a:ea typeface="+mn-lt"/>
                <a:cs typeface="+mn-lt"/>
              </a:rPr>
              <a:t> pre </a:t>
            </a:r>
            <a:r>
              <a:rPr lang="en-US" sz="1200" err="1">
                <a:ea typeface="+mn-lt"/>
                <a:cs typeface="+mn-lt"/>
              </a:rPr>
              <a:t>nego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što</a:t>
            </a:r>
            <a:r>
              <a:rPr lang="en-US" sz="1200" dirty="0">
                <a:ea typeface="+mn-lt"/>
                <a:cs typeface="+mn-lt"/>
              </a:rPr>
              <a:t> se </a:t>
            </a:r>
            <a:r>
              <a:rPr lang="en-US" sz="1200" err="1">
                <a:ea typeface="+mn-lt"/>
                <a:cs typeface="+mn-lt"/>
              </a:rPr>
              <a:t>primene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na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produkciju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200" dirty="0">
                <a:ea typeface="+mn-lt"/>
                <a:cs typeface="+mn-lt"/>
              </a:rPr>
              <a:t>Workspaces u </a:t>
            </a:r>
            <a:r>
              <a:rPr lang="en-US" sz="1200" err="1">
                <a:ea typeface="+mn-lt"/>
                <a:cs typeface="+mn-lt"/>
              </a:rPr>
              <a:t>Terraformu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su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korisni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alati</a:t>
            </a:r>
            <a:r>
              <a:rPr lang="en-US" sz="1200" dirty="0">
                <a:ea typeface="+mn-lt"/>
                <a:cs typeface="+mn-lt"/>
              </a:rPr>
              <a:t> za </a:t>
            </a:r>
            <a:r>
              <a:rPr lang="en-US" sz="1200" err="1">
                <a:ea typeface="+mn-lt"/>
                <a:cs typeface="+mn-lt"/>
              </a:rPr>
              <a:t>organizaciju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upravljanje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infrastrukturom</a:t>
            </a:r>
            <a:r>
              <a:rPr lang="en-US" sz="1200" dirty="0">
                <a:ea typeface="+mn-lt"/>
                <a:cs typeface="+mn-lt"/>
              </a:rPr>
              <a:t> u </a:t>
            </a:r>
            <a:r>
              <a:rPr lang="en-US" sz="1200" err="1">
                <a:ea typeface="+mn-lt"/>
                <a:cs typeface="+mn-lt"/>
              </a:rPr>
              <a:t>različitim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okruženjima</a:t>
            </a:r>
            <a:r>
              <a:rPr lang="en-US" sz="1200" dirty="0">
                <a:ea typeface="+mn-lt"/>
                <a:cs typeface="+mn-lt"/>
              </a:rPr>
              <a:t>. </a:t>
            </a:r>
            <a:r>
              <a:rPr lang="en-US" sz="1200" err="1">
                <a:ea typeface="+mn-lt"/>
                <a:cs typeface="+mn-lt"/>
              </a:rPr>
              <a:t>Omogućavaju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vam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jednostavno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upravljanje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praćenje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promena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na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infrastrukturi</a:t>
            </a:r>
            <a:r>
              <a:rPr lang="en-US" sz="1200" dirty="0">
                <a:ea typeface="+mn-lt"/>
                <a:cs typeface="+mn-lt"/>
              </a:rPr>
              <a:t> za </a:t>
            </a:r>
            <a:r>
              <a:rPr lang="en-US" sz="1200" err="1">
                <a:ea typeface="+mn-lt"/>
                <a:cs typeface="+mn-lt"/>
              </a:rPr>
              <a:t>različite</a:t>
            </a:r>
            <a:r>
              <a:rPr lang="en-US" sz="1200" dirty="0">
                <a:ea typeface="+mn-lt"/>
                <a:cs typeface="+mn-lt"/>
              </a:rPr>
              <a:t> faze </a:t>
            </a:r>
            <a:r>
              <a:rPr lang="en-US" sz="1200" err="1">
                <a:ea typeface="+mn-lt"/>
                <a:cs typeface="+mn-lt"/>
              </a:rPr>
              <a:t>razvojnog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ciklusa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0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7106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7E3A-9C00-B2B4-074A-4DEBCC1C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 i="1" u="sng">
                <a:cs typeface="Calibri Light"/>
              </a:rPr>
              <a:t>Terraform state </a:t>
            </a:r>
            <a:r>
              <a:rPr lang="en-US" b="1" i="1" u="sng" err="1">
                <a:cs typeface="Calibri Light"/>
              </a:rPr>
              <a:t>fajl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879AB4B-C4F1-4598-6959-CE0B6D44B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318075"/>
              </p:ext>
            </p:extLst>
          </p:nvPr>
        </p:nvGraphicFramePr>
        <p:xfrm>
          <a:off x="734646" y="1810478"/>
          <a:ext cx="10082579" cy="3922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540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D660-95EB-138A-A4CB-291401FB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77" y="384255"/>
            <a:ext cx="3710192" cy="746370"/>
          </a:xfrm>
        </p:spPr>
        <p:txBody>
          <a:bodyPr/>
          <a:lstStyle/>
          <a:p>
            <a:r>
              <a:rPr lang="en-US" sz="3600" b="1" i="1" u="sng" err="1">
                <a:ea typeface="Calibri Light"/>
                <a:cs typeface="Calibri Light"/>
              </a:rPr>
              <a:t>Primjer</a:t>
            </a:r>
            <a:r>
              <a:rPr lang="en-US" sz="3600" b="1" i="1" u="sng">
                <a:ea typeface="Calibri Light"/>
                <a:cs typeface="Calibri Light"/>
              </a:rPr>
              <a:t> </a:t>
            </a:r>
            <a:r>
              <a:rPr lang="en-US" sz="3600" b="1" i="1" u="sng" err="1">
                <a:ea typeface="Calibri Light"/>
                <a:cs typeface="Calibri Light"/>
              </a:rPr>
              <a:t>TF.State</a:t>
            </a:r>
            <a:r>
              <a:rPr lang="en-US" sz="3600" b="1" i="1" u="sng">
                <a:ea typeface="Calibri Light"/>
                <a:cs typeface="Calibri Light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44FA-1877-D505-E572-401C373FD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1" y="3910"/>
            <a:ext cx="7272949" cy="6852136"/>
          </a:xfrm>
        </p:spPr>
        <p:txBody>
          <a:bodyPr>
            <a:normAutofit fontScale="25000" lnSpcReduction="20000"/>
          </a:bodyPr>
          <a:lstStyle/>
          <a:p>
            <a:br>
              <a:rPr lang="en-US"/>
            </a:br>
            <a:endParaRPr lang="en-US" sz="3100" b="1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4200" b="1">
              <a:solidFill>
                <a:srgbClr val="D4D4D4"/>
              </a:solidFill>
              <a:latin typeface="Cascadia Code"/>
            </a:endParaRPr>
          </a:p>
          <a:p>
            <a:pPr marL="0" indent="0">
              <a:buNone/>
            </a:pPr>
            <a:r>
              <a:rPr lang="en-US" sz="4200">
                <a:solidFill>
                  <a:srgbClr val="D4D4D4"/>
                </a:solidFill>
                <a:latin typeface="Cascadia Code"/>
              </a:rPr>
              <a:t>{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"version"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</a:t>
            </a:r>
            <a:r>
              <a:rPr lang="en-US" sz="4200">
                <a:solidFill>
                  <a:srgbClr val="B5CEA8"/>
                </a:solidFill>
                <a:latin typeface="Cascadia Code"/>
              </a:rPr>
              <a:t>4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,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"</a:t>
            </a:r>
            <a:r>
              <a:rPr lang="en-US" sz="4200" err="1">
                <a:solidFill>
                  <a:srgbClr val="9CDCFE"/>
                </a:solidFill>
                <a:latin typeface="Cascadia Code"/>
              </a:rPr>
              <a:t>terraform_version</a:t>
            </a:r>
            <a:r>
              <a:rPr lang="en-US" sz="4200">
                <a:solidFill>
                  <a:srgbClr val="9CDCFE"/>
                </a:solidFill>
                <a:latin typeface="Cascadia Code"/>
              </a:rPr>
              <a:t>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</a:t>
            </a:r>
            <a:r>
              <a:rPr lang="en-US" sz="4200">
                <a:solidFill>
                  <a:srgbClr val="CE9178"/>
                </a:solidFill>
                <a:latin typeface="Cascadia Code"/>
              </a:rPr>
              <a:t>"1.2.3"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,</a:t>
            </a:r>
            <a:endParaRPr lang="en-US" sz="4200">
              <a:solidFill>
                <a:srgbClr val="FFFFFF"/>
              </a:solidFill>
              <a:latin typeface="Calibri" panose="020F0502020204030204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"serial"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</a:t>
            </a:r>
            <a:r>
              <a:rPr lang="en-US" sz="4200">
                <a:solidFill>
                  <a:srgbClr val="B5CEA8"/>
                </a:solidFill>
                <a:latin typeface="Cascadia Code"/>
              </a:rPr>
              <a:t>1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,  </a:t>
            </a:r>
            <a:endParaRPr lang="en-US" sz="42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"lineage"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</a:t>
            </a:r>
            <a:r>
              <a:rPr lang="en-US" sz="4200">
                <a:solidFill>
                  <a:srgbClr val="CE9178"/>
                </a:solidFill>
                <a:latin typeface="Cascadia Code"/>
              </a:rPr>
              <a:t>"86545604-7463-4aa5-e9e8-a2a221de98d2"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,</a:t>
            </a:r>
            <a:endParaRPr lang="en-US" sz="4200">
              <a:solidFill>
                <a:srgbClr val="FFFFFF"/>
              </a:solidFill>
              <a:latin typeface="Calibri" panose="020F0502020204030204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"outputs"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{},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"resources"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[ {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     "mode"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</a:t>
            </a:r>
            <a:r>
              <a:rPr lang="en-US" sz="4200">
                <a:solidFill>
                  <a:srgbClr val="CE9178"/>
                </a:solidFill>
                <a:latin typeface="Cascadia Code"/>
              </a:rPr>
              <a:t>"managed"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,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     "type"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</a:t>
            </a:r>
            <a:r>
              <a:rPr lang="en-US" sz="420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4200" err="1">
                <a:solidFill>
                  <a:srgbClr val="CE9178"/>
                </a:solidFill>
                <a:latin typeface="Cascadia Code"/>
              </a:rPr>
              <a:t>aws_instance</a:t>
            </a:r>
            <a:r>
              <a:rPr lang="en-US" sz="4200">
                <a:solidFill>
                  <a:srgbClr val="CE9178"/>
                </a:solidFill>
                <a:latin typeface="Cascadia Code"/>
              </a:rPr>
              <a:t>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,</a:t>
            </a:r>
            <a:endParaRPr lang="en-US" sz="4200">
              <a:solidFill>
                <a:srgbClr val="FFFFFF"/>
              </a:solidFill>
              <a:latin typeface="Calibri" panose="020F0502020204030204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     "name"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</a:t>
            </a:r>
            <a:r>
              <a:rPr lang="en-US" sz="4200">
                <a:solidFill>
                  <a:srgbClr val="CE9178"/>
                </a:solidFill>
                <a:latin typeface="Cascadia Code"/>
              </a:rPr>
              <a:t>"example"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,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     "provider"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</a:t>
            </a:r>
            <a:r>
              <a:rPr lang="en-US" sz="4200">
                <a:solidFill>
                  <a:srgbClr val="CE9178"/>
                </a:solidFill>
                <a:latin typeface="Cascadia Code"/>
              </a:rPr>
              <a:t>"provider[\"registry.terraform.io/...\"]"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,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     "instances"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[ {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          "</a:t>
            </a:r>
            <a:r>
              <a:rPr lang="en-US" sz="4200" err="1">
                <a:solidFill>
                  <a:srgbClr val="9CDCFE"/>
                </a:solidFill>
                <a:latin typeface="Cascadia Code"/>
              </a:rPr>
              <a:t>schema_version</a:t>
            </a:r>
            <a:r>
              <a:rPr lang="en-US" sz="4200">
                <a:solidFill>
                  <a:srgbClr val="9CDCFE"/>
                </a:solidFill>
                <a:latin typeface="Cascadia Code"/>
              </a:rPr>
              <a:t>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</a:t>
            </a:r>
            <a:r>
              <a:rPr lang="en-US" sz="4200">
                <a:solidFill>
                  <a:srgbClr val="B5CEA8"/>
                </a:solidFill>
                <a:latin typeface="Cascadia Code"/>
              </a:rPr>
              <a:t>1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,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          "attributes"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{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            "</a:t>
            </a:r>
            <a:r>
              <a:rPr lang="en-US" sz="4200" err="1">
                <a:solidFill>
                  <a:srgbClr val="9CDCFE"/>
                </a:solidFill>
                <a:latin typeface="Cascadia Code"/>
              </a:rPr>
              <a:t>ami</a:t>
            </a:r>
            <a:r>
              <a:rPr lang="en-US" sz="4200">
                <a:solidFill>
                  <a:srgbClr val="9CDCFE"/>
                </a:solidFill>
                <a:latin typeface="Cascadia Code"/>
              </a:rPr>
              <a:t>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</a:t>
            </a:r>
            <a:r>
              <a:rPr lang="en-US" sz="4200">
                <a:solidFill>
                  <a:srgbClr val="CE9178"/>
                </a:solidFill>
                <a:latin typeface="Cascadia Code"/>
              </a:rPr>
              <a:t>"ami-0fb653ca2d3203ac1"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,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            "</a:t>
            </a:r>
            <a:r>
              <a:rPr lang="en-US" sz="4200" err="1">
                <a:solidFill>
                  <a:srgbClr val="9CDCFE"/>
                </a:solidFill>
                <a:latin typeface="Cascadia Code"/>
              </a:rPr>
              <a:t>availability_zone</a:t>
            </a:r>
            <a:r>
              <a:rPr lang="en-US" sz="4200">
                <a:solidFill>
                  <a:srgbClr val="9CDCFE"/>
                </a:solidFill>
                <a:latin typeface="Cascadia Code"/>
              </a:rPr>
              <a:t>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</a:t>
            </a:r>
            <a:r>
              <a:rPr lang="en-US" sz="4200">
                <a:solidFill>
                  <a:srgbClr val="CE9178"/>
                </a:solidFill>
                <a:latin typeface="Cascadia Code"/>
              </a:rPr>
              <a:t>"us-east-2b"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, </a:t>
            </a:r>
            <a:endParaRPr lang="en-US" sz="4200">
              <a:solidFill>
                <a:srgbClr val="FFFFFF"/>
              </a:solidFill>
              <a:latin typeface="Calibri" panose="020F0502020204030204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            "id"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</a:t>
            </a:r>
            <a:r>
              <a:rPr lang="en-US" sz="4200">
                <a:solidFill>
                  <a:srgbClr val="CE9178"/>
                </a:solidFill>
                <a:latin typeface="Cascadia Code"/>
              </a:rPr>
              <a:t>"i-0bc4bbe5b84387543"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,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            "</a:t>
            </a:r>
            <a:r>
              <a:rPr lang="en-US" sz="4200" err="1">
                <a:solidFill>
                  <a:srgbClr val="9CDCFE"/>
                </a:solidFill>
                <a:latin typeface="Cascadia Code"/>
              </a:rPr>
              <a:t>instance_state</a:t>
            </a:r>
            <a:r>
              <a:rPr lang="en-US" sz="4200">
                <a:solidFill>
                  <a:srgbClr val="9CDCFE"/>
                </a:solidFill>
                <a:latin typeface="Cascadia Code"/>
              </a:rPr>
              <a:t>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</a:t>
            </a:r>
            <a:r>
              <a:rPr lang="en-US" sz="4200">
                <a:solidFill>
                  <a:srgbClr val="CE9178"/>
                </a:solidFill>
                <a:latin typeface="Cascadia Code"/>
              </a:rPr>
              <a:t>"running"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,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            "</a:t>
            </a:r>
            <a:r>
              <a:rPr lang="en-US" sz="4200" err="1">
                <a:solidFill>
                  <a:srgbClr val="9CDCFE"/>
                </a:solidFill>
                <a:latin typeface="Cascadia Code"/>
              </a:rPr>
              <a:t>instance_type</a:t>
            </a:r>
            <a:r>
              <a:rPr lang="en-US" sz="4200">
                <a:solidFill>
                  <a:srgbClr val="9CDCFE"/>
                </a:solidFill>
                <a:latin typeface="Cascadia Code"/>
              </a:rPr>
              <a:t>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</a:t>
            </a:r>
            <a:r>
              <a:rPr lang="en-US" sz="4200">
                <a:solidFill>
                  <a:srgbClr val="CE9178"/>
                </a:solidFill>
                <a:latin typeface="Cascadia Code"/>
              </a:rPr>
              <a:t>"t2.micro"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,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9CDCFE"/>
                </a:solidFill>
                <a:latin typeface="Cascadia Code"/>
              </a:rPr>
              <a:t>                 "(...)"</a:t>
            </a:r>
            <a:r>
              <a:rPr lang="en-US" sz="4200">
                <a:solidFill>
                  <a:srgbClr val="D4D4D4"/>
                </a:solidFill>
                <a:latin typeface="Cascadia Code"/>
              </a:rPr>
              <a:t>: </a:t>
            </a:r>
            <a:r>
              <a:rPr lang="en-US" sz="4200">
                <a:solidFill>
                  <a:srgbClr val="CE9178"/>
                </a:solidFill>
                <a:latin typeface="Cascadia Code"/>
              </a:rPr>
              <a:t>"(truncated)"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D4D4D4"/>
                </a:solidFill>
                <a:latin typeface="Cascadia Code"/>
              </a:rPr>
              <a:t>                }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D4D4D4"/>
                </a:solidFill>
                <a:latin typeface="Cascadia Code"/>
              </a:rPr>
              <a:t>              }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D4D4D4"/>
                </a:solidFill>
                <a:latin typeface="Cascadia Code"/>
              </a:rPr>
              <a:t>           ]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D4D4D4"/>
                </a:solidFill>
                <a:latin typeface="Cascadia Code"/>
                <a:ea typeface="Calibri"/>
                <a:cs typeface="Calibri"/>
              </a:rPr>
              <a:t>       }</a:t>
            </a:r>
            <a:endParaRPr lang="en-US" sz="42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>
                <a:solidFill>
                  <a:srgbClr val="D4D4D4"/>
                </a:solidFill>
                <a:latin typeface="Cascadia Code"/>
              </a:rPr>
              <a:t>   ]</a:t>
            </a:r>
            <a:endParaRPr lang="en-US" sz="420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4200" b="1">
                <a:solidFill>
                  <a:srgbClr val="D4D4D4"/>
                </a:solidFill>
                <a:latin typeface="Cascadia Code"/>
              </a:rPr>
              <a:t>}</a:t>
            </a:r>
            <a:endParaRPr lang="en-US" sz="3600" b="1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sz="1400" b="1">
              <a:solidFill>
                <a:srgbClr val="F44747"/>
              </a:solidFill>
              <a:latin typeface="Cascadia Code"/>
            </a:endParaRPr>
          </a:p>
          <a:p>
            <a:pPr>
              <a:buClr>
                <a:srgbClr val="FFFFFF"/>
              </a:buClr>
            </a:pPr>
            <a:endParaRPr lang="en-US" b="1">
              <a:ea typeface="Calibri"/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4D642-A2BF-40A5-DFD2-A9FAB5474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031" y="1834010"/>
            <a:ext cx="3680885" cy="1828800"/>
          </a:xfrm>
        </p:spPr>
        <p:txBody>
          <a:bodyPr/>
          <a:lstStyle/>
          <a:p>
            <a:r>
              <a:rPr lang="en-US" sz="1400" b="1">
                <a:solidFill>
                  <a:srgbClr val="569CD6"/>
                </a:solidFill>
                <a:latin typeface="Cascadia Code"/>
                <a:ea typeface="Calibri"/>
                <a:cs typeface="Calibri"/>
              </a:rPr>
              <a:t>resource</a:t>
            </a:r>
            <a:r>
              <a:rPr lang="en-US" sz="1400" b="1">
                <a:solidFill>
                  <a:srgbClr val="D4D4D4"/>
                </a:solidFill>
                <a:latin typeface="Cascadia Code"/>
                <a:ea typeface="Calibri"/>
                <a:cs typeface="Calibri"/>
              </a:rPr>
              <a:t> </a:t>
            </a:r>
            <a:r>
              <a:rPr lang="en-US" sz="1400" b="1">
                <a:solidFill>
                  <a:srgbClr val="CE9178"/>
                </a:solidFill>
                <a:latin typeface="Cascadia Code"/>
                <a:ea typeface="Calibri"/>
                <a:cs typeface="Calibri"/>
              </a:rPr>
              <a:t>"</a:t>
            </a:r>
            <a:r>
              <a:rPr lang="en-US" sz="1400" b="1" err="1">
                <a:solidFill>
                  <a:srgbClr val="CE9178"/>
                </a:solidFill>
                <a:latin typeface="Cascadia Code"/>
                <a:ea typeface="Calibri"/>
                <a:cs typeface="Calibri"/>
              </a:rPr>
              <a:t>aws_instance</a:t>
            </a:r>
            <a:r>
              <a:rPr lang="en-US" sz="1400" b="1">
                <a:solidFill>
                  <a:srgbClr val="CE9178"/>
                </a:solidFill>
                <a:latin typeface="Cascadia Code"/>
                <a:ea typeface="Calibri"/>
                <a:cs typeface="Calibri"/>
              </a:rPr>
              <a:t>"</a:t>
            </a:r>
            <a:r>
              <a:rPr lang="en-US" sz="1400" b="1">
                <a:solidFill>
                  <a:srgbClr val="D4D4D4"/>
                </a:solidFill>
                <a:latin typeface="Cascadia Code"/>
                <a:ea typeface="Calibri"/>
                <a:cs typeface="Calibri"/>
              </a:rPr>
              <a:t> </a:t>
            </a:r>
            <a:r>
              <a:rPr lang="en-US" sz="1400" b="1">
                <a:solidFill>
                  <a:srgbClr val="CE9178"/>
                </a:solidFill>
                <a:latin typeface="Cascadia Code"/>
                <a:ea typeface="Calibri"/>
                <a:cs typeface="Calibri"/>
              </a:rPr>
              <a:t>"example"</a:t>
            </a:r>
            <a:r>
              <a:rPr lang="en-US" sz="1400" b="1">
                <a:solidFill>
                  <a:srgbClr val="D4D4D4"/>
                </a:solidFill>
                <a:latin typeface="Cascadia Code"/>
                <a:ea typeface="Calibri"/>
                <a:cs typeface="Calibri"/>
              </a:rPr>
              <a:t> {</a:t>
            </a:r>
            <a:endParaRPr lang="en-US"/>
          </a:p>
          <a:p>
            <a:r>
              <a:rPr lang="en-US" sz="1400" b="1">
                <a:solidFill>
                  <a:srgbClr val="D4D4D4"/>
                </a:solidFill>
                <a:latin typeface="Cascadia Code"/>
                <a:ea typeface="Calibri"/>
                <a:cs typeface="Calibri"/>
              </a:rPr>
              <a:t>  </a:t>
            </a:r>
            <a:r>
              <a:rPr lang="en-US" sz="1400" b="1" err="1">
                <a:solidFill>
                  <a:srgbClr val="D4D4D4"/>
                </a:solidFill>
                <a:latin typeface="Cascadia Code"/>
                <a:ea typeface="Calibri"/>
                <a:cs typeface="Calibri"/>
              </a:rPr>
              <a:t>ami</a:t>
            </a:r>
            <a:r>
              <a:rPr lang="en-US" sz="1400" b="1">
                <a:solidFill>
                  <a:srgbClr val="D4D4D4"/>
                </a:solidFill>
                <a:latin typeface="Cascadia Code"/>
                <a:ea typeface="Calibri"/>
                <a:cs typeface="Calibri"/>
              </a:rPr>
              <a:t> = </a:t>
            </a:r>
            <a:r>
              <a:rPr lang="en-US" sz="1400" b="1">
                <a:solidFill>
                  <a:srgbClr val="CE9178"/>
                </a:solidFill>
                <a:latin typeface="Cascadia Code"/>
                <a:ea typeface="Calibri"/>
                <a:cs typeface="Calibri"/>
              </a:rPr>
              <a:t>"ami-0fb653ca2d3203ac1"</a:t>
            </a:r>
            <a:endParaRPr lang="en-US"/>
          </a:p>
          <a:p>
            <a:r>
              <a:rPr lang="en-US" sz="1400" b="1">
                <a:solidFill>
                  <a:srgbClr val="D4D4D4"/>
                </a:solidFill>
                <a:latin typeface="Cascadia Code"/>
                <a:ea typeface="Calibri"/>
                <a:cs typeface="Calibri"/>
              </a:rPr>
              <a:t>  </a:t>
            </a:r>
            <a:r>
              <a:rPr lang="en-US" sz="1400" b="1" err="1">
                <a:solidFill>
                  <a:srgbClr val="D4D4D4"/>
                </a:solidFill>
                <a:latin typeface="Cascadia Code"/>
                <a:ea typeface="Calibri"/>
                <a:cs typeface="Calibri"/>
              </a:rPr>
              <a:t>instance_type</a:t>
            </a:r>
            <a:r>
              <a:rPr lang="en-US" sz="1400" b="1">
                <a:solidFill>
                  <a:srgbClr val="D4D4D4"/>
                </a:solidFill>
                <a:latin typeface="Cascadia Code"/>
                <a:ea typeface="Calibri"/>
                <a:cs typeface="Calibri"/>
              </a:rPr>
              <a:t> = </a:t>
            </a:r>
            <a:r>
              <a:rPr lang="en-US" sz="1400" b="1">
                <a:solidFill>
                  <a:srgbClr val="CE9178"/>
                </a:solidFill>
                <a:latin typeface="Cascadia Code"/>
                <a:ea typeface="Calibri"/>
                <a:cs typeface="Calibri"/>
              </a:rPr>
              <a:t>"t2.micro"</a:t>
            </a:r>
            <a:endParaRPr lang="en-US"/>
          </a:p>
          <a:p>
            <a:r>
              <a:rPr lang="en-US" sz="1400" b="1">
                <a:solidFill>
                  <a:srgbClr val="D4D4D4"/>
                </a:solidFill>
                <a:latin typeface="Cascadia Code"/>
                <a:ea typeface="Calibri"/>
                <a:cs typeface="Calibri"/>
              </a:rPr>
              <a:t>}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9981B4-09ED-F9F4-C4C4-F553E0FEAFB9}"/>
              </a:ext>
            </a:extLst>
          </p:cNvPr>
          <p:cNvSpPr/>
          <p:nvPr/>
        </p:nvSpPr>
        <p:spPr>
          <a:xfrm>
            <a:off x="635000" y="3575538"/>
            <a:ext cx="3751384" cy="18854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>
                <a:solidFill>
                  <a:schemeClr val="tx1"/>
                </a:solidFill>
                <a:ea typeface="Calibri"/>
                <a:cs typeface="Calibri"/>
              </a:rPr>
              <a:t>Kako </a:t>
            </a:r>
            <a:r>
              <a:rPr lang="en-US" sz="2800" b="1" i="1" err="1">
                <a:solidFill>
                  <a:schemeClr val="tx1"/>
                </a:solidFill>
                <a:ea typeface="Calibri"/>
                <a:cs typeface="Calibri"/>
              </a:rPr>
              <a:t>omoguciti</a:t>
            </a:r>
            <a:r>
              <a:rPr lang="en-US" sz="2800" b="1" i="1">
                <a:solidFill>
                  <a:schemeClr val="tx1"/>
                </a:solidFill>
                <a:ea typeface="Calibri"/>
                <a:cs typeface="Calibri"/>
              </a:rPr>
              <a:t> </a:t>
            </a:r>
            <a:r>
              <a:rPr lang="en-US" sz="2800" b="1" i="1" err="1">
                <a:solidFill>
                  <a:schemeClr val="tx1"/>
                </a:solidFill>
                <a:ea typeface="Calibri"/>
                <a:cs typeface="Calibri"/>
              </a:rPr>
              <a:t>kolaboraciju</a:t>
            </a:r>
            <a:r>
              <a:rPr lang="en-US" sz="2800" b="1" i="1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en-US" sz="2800" b="1" i="1" err="1">
                <a:solidFill>
                  <a:schemeClr val="tx1"/>
                </a:solidFill>
                <a:ea typeface="Calibri"/>
                <a:cs typeface="Calibri"/>
              </a:rPr>
              <a:t>izmedju</a:t>
            </a:r>
            <a:r>
              <a:rPr lang="en-US" sz="2800" b="1" i="1">
                <a:solidFill>
                  <a:schemeClr val="tx1"/>
                </a:solidFill>
                <a:ea typeface="Calibri"/>
                <a:cs typeface="Calibri"/>
              </a:rPr>
              <a:t> vise </a:t>
            </a:r>
            <a:r>
              <a:rPr lang="en-US" sz="2800" b="1" i="1" err="1">
                <a:solidFill>
                  <a:schemeClr val="tx1"/>
                </a:solidFill>
                <a:ea typeface="Calibri"/>
                <a:cs typeface="Calibri"/>
              </a:rPr>
              <a:t>korisnika</a:t>
            </a:r>
            <a:r>
              <a:rPr lang="en-US" sz="2800" b="1" i="1">
                <a:solidFill>
                  <a:schemeClr val="tx1"/>
                </a:solidFill>
                <a:ea typeface="Calibri"/>
                <a:cs typeface="Calibri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2A7999-DAC8-F475-6E6B-856388A69037}"/>
              </a:ext>
            </a:extLst>
          </p:cNvPr>
          <p:cNvSpPr/>
          <p:nvPr/>
        </p:nvSpPr>
        <p:spPr>
          <a:xfrm>
            <a:off x="742461" y="1377462"/>
            <a:ext cx="3292230" cy="420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a typeface="Calibri"/>
                <a:cs typeface="Calibri"/>
              </a:rPr>
              <a:t>Main.tf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7589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4349-3437-C2E0-5C91-3DE6E09E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18831"/>
            <a:ext cx="10131425" cy="616114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cs typeface="Calibri Light"/>
              </a:rPr>
              <a:t>Terraform cloud</a:t>
            </a:r>
            <a:endParaRPr lang="en-US" b="1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2C11-B734-457C-F516-293DDD7C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2" y="745069"/>
            <a:ext cx="8685580" cy="5788593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Terraform Cloud je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usluga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koju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pruža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HashiCorp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kompanija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koja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je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razvila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Terraform. Terraform Cloud je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platforma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za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upravljanje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infrastrukturom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kao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kodom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(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IaC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) u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oblaku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.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Omogućava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centralizovano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upravljanje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Terraform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konfiguracijama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stanjem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infrastrukture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i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saradnju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D1D5DB"/>
                </a:solidFill>
                <a:ea typeface="+mn-lt"/>
                <a:cs typeface="+mn-lt"/>
              </a:rPr>
              <a:t>timova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Jedna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od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glavnih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prednosti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Terraform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Clouda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je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mogućnost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čuvanja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stanja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infrastrukture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u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oblaku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.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Umesto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da se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stanje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infrastrukture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čuva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lokalno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na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računaru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, Terraform Cloud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pruža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sigurno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skladište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za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stanje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infrastrukture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. To je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važno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jer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Terraform state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čuva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informacije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o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trenutnom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stanju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infrastrukture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tako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da je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neophodno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da je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očuvano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i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dostupno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timu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koji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upravlja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infrastrukturom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Kreirajte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nalog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na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Terraform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Cloudu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: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Prvo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treba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da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kreirate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nalog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na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Terraform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Cloudu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.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Možete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se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registrovati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na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njihovoj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web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stranici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i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kreirati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organizaciju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za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vaš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projekat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en-US" sz="1000">
              <a:solidFill>
                <a:srgbClr val="D1D5DB"/>
              </a:solidFill>
              <a:cs typeface="Calibri"/>
            </a:endParaRPr>
          </a:p>
          <a:p>
            <a:pPr lvl="1"/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Konfigurišite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Terraform Cloud backend: U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konfiguracionim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fajlovima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Terraforma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definišite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backend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blok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koji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upućuje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na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Terraform Cloud. Na primer:</a:t>
            </a:r>
            <a:endParaRPr lang="en-US" sz="1000">
              <a:cs typeface="Calibri" panose="020F0502020204030204"/>
            </a:endParaRPr>
          </a:p>
          <a:p>
            <a:pPr lvl="1"/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Gde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b="1" dirty="0">
                <a:ea typeface="+mn-lt"/>
                <a:cs typeface="+mn-lt"/>
              </a:rPr>
              <a:t>&lt;ORGANIZATION_NAME&gt;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predstavlja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ime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vaše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organizacije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na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Terraform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Cloudu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, a </a:t>
            </a:r>
            <a:r>
              <a:rPr lang="en-US" sz="1000" b="1" dirty="0">
                <a:ea typeface="+mn-lt"/>
                <a:cs typeface="+mn-lt"/>
              </a:rPr>
              <a:t>&lt;WORKSPACE_NAME&gt;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je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ime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radnog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prostora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(workspace) koji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želite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da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koristite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lvl="1"/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Pokrenite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b="1" dirty="0">
                <a:ea typeface="+mn-lt"/>
                <a:cs typeface="+mn-lt"/>
              </a:rPr>
              <a:t>terraform </a:t>
            </a:r>
            <a:r>
              <a:rPr lang="en-US" sz="1000" b="1" dirty="0" err="1">
                <a:ea typeface="+mn-lt"/>
                <a:cs typeface="+mn-lt"/>
              </a:rPr>
              <a:t>init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: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Pokrenite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komandu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b="1" dirty="0">
                <a:ea typeface="+mn-lt"/>
                <a:cs typeface="+mn-lt"/>
              </a:rPr>
              <a:t>terraform </a:t>
            </a:r>
            <a:r>
              <a:rPr lang="en-US" sz="1000" b="1" dirty="0" err="1">
                <a:ea typeface="+mn-lt"/>
                <a:cs typeface="+mn-lt"/>
              </a:rPr>
              <a:t>init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u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lokalnom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direktorijumu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Terraforma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. Ova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komanda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će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inicijalizovati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konfiguraciju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Terraforma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i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postaviti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backend za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čuvanje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stanja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infrastrukture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u Terraform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Cloudu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lvl="1"/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Konfigurišite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autorizaciju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za Terraform Cloud: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Podesite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odgovarajuće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autentifikacione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podatke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kako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biste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omogućili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Terraformu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pristup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Terraform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Cloudu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i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čuvanje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stanja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infrastrukture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lvl="1"/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Pokrenite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b="1" dirty="0">
                <a:ea typeface="+mn-lt"/>
                <a:cs typeface="+mn-lt"/>
              </a:rPr>
              <a:t>terraform apply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: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Nakon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što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je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konfiguracija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inicijalizovana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i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backend je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konfigurisan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za Terraform Cloud,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možete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pokrenuti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b="1" dirty="0">
                <a:ea typeface="+mn-lt"/>
                <a:cs typeface="+mn-lt"/>
              </a:rPr>
              <a:t>terraform apply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komandu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za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primenu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konfiguracije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i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ažuriranje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stanja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infrastrukture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na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 Terraform </a:t>
            </a:r>
            <a:r>
              <a:rPr lang="en-US" sz="1000" dirty="0" err="1">
                <a:solidFill>
                  <a:srgbClr val="D1D5DB"/>
                </a:solidFill>
                <a:ea typeface="+mn-lt"/>
                <a:cs typeface="+mn-lt"/>
              </a:rPr>
              <a:t>Cloudu</a:t>
            </a:r>
            <a:r>
              <a:rPr lang="en-US" sz="1000" dirty="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en-US" sz="10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Stanje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infrastrukture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biće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automatski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sinhronizovano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sa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Terraform Cloudom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prilikom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izvršavanja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b="1" dirty="0">
                <a:ea typeface="+mn-lt"/>
                <a:cs typeface="+mn-lt"/>
              </a:rPr>
              <a:t>terraform apply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komande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.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Takođe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, Terraform Cloud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pruža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dodatne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mogućnosti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kao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što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su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praćenje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istorije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promena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upravljanje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timskim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pristupom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i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mogućnost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izvršavanja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Terraform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planova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i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primene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sa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interfejsa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 u </a:t>
            </a:r>
            <a:r>
              <a:rPr lang="en-US" sz="1200" dirty="0" err="1">
                <a:solidFill>
                  <a:srgbClr val="D1D5DB"/>
                </a:solidFill>
                <a:ea typeface="+mn-lt"/>
                <a:cs typeface="+mn-lt"/>
              </a:rPr>
              <a:t>oblaku</a:t>
            </a:r>
            <a:r>
              <a:rPr lang="en-US" sz="1200" dirty="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en-US" sz="1200" dirty="0">
              <a:solidFill>
                <a:srgbClr val="D1D5DB"/>
              </a:solidFill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8369C-1C75-255F-12AD-0D11B5945F6E}"/>
              </a:ext>
            </a:extLst>
          </p:cNvPr>
          <p:cNvSpPr/>
          <p:nvPr/>
        </p:nvSpPr>
        <p:spPr>
          <a:xfrm>
            <a:off x="8714154" y="1211384"/>
            <a:ext cx="3380153" cy="4445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569CD6"/>
                </a:solidFill>
                <a:latin typeface="Cascadia Code"/>
              </a:rPr>
              <a:t>terraform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 {</a:t>
            </a:r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   backend 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"remote"</a:t>
            </a:r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 {</a:t>
            </a:r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   hostname =  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"app.terraform.io"</a:t>
            </a:r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   organization = 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 &lt;ORGANIZATION_NAME&gt;"</a:t>
            </a:r>
          </a:p>
          <a:p>
            <a:endParaRPr lang="en-US" dirty="0"/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workspaces {</a:t>
            </a:r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   name = </a:t>
            </a:r>
            <a:r>
              <a:rPr lang="en-US" sz="1400" b="1" dirty="0">
                <a:solidFill>
                  <a:srgbClr val="CE9178"/>
                </a:solidFill>
                <a:latin typeface="Cascadia Code"/>
              </a:rPr>
              <a:t>"&lt;WORKSPACE_NAME&gt;"</a:t>
            </a:r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   }</a:t>
            </a:r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  }</a:t>
            </a:r>
          </a:p>
          <a:p>
            <a:r>
              <a:rPr lang="en-US" sz="1400" b="1" dirty="0">
                <a:solidFill>
                  <a:srgbClr val="D4D4D4"/>
                </a:solidFill>
                <a:latin typeface="Cascadia Code"/>
              </a:rPr>
              <a:t>}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725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Celestial</vt:lpstr>
      <vt:lpstr>    HashiCorp TERRAFORM  </vt:lpstr>
      <vt:lpstr>Dragan pavlovic</vt:lpstr>
      <vt:lpstr>Sadrzaj</vt:lpstr>
      <vt:lpstr>Sta je to Terraform</vt:lpstr>
      <vt:lpstr>OSNOVNI FAJLOVI TERRAFORMA</vt:lpstr>
      <vt:lpstr>Terraform workspaces</vt:lpstr>
      <vt:lpstr>Terraform state fajl</vt:lpstr>
      <vt:lpstr>Primjer TF.State </vt:lpstr>
      <vt:lpstr>Terraform cloud</vt:lpstr>
      <vt:lpstr>Varijable</vt:lpstr>
      <vt:lpstr>Varijable</vt:lpstr>
      <vt:lpstr>Funkcije u terraformu</vt:lpstr>
      <vt:lpstr>Funkcije u terraformu</vt:lpstr>
      <vt:lpstr>DATA BLOCK</vt:lpstr>
      <vt:lpstr>Explicit vs Implicit dependency </vt:lpstr>
      <vt:lpstr>Moduli</vt:lpstr>
      <vt:lpstr>Terraform immport</vt:lpstr>
      <vt:lpstr>Cloudformation vs terraform</vt:lpstr>
      <vt:lpstr>Certifikacija</vt:lpstr>
      <vt:lpstr>Pipeline I demo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390</cp:revision>
  <dcterms:created xsi:type="dcterms:W3CDTF">2023-05-16T13:20:28Z</dcterms:created>
  <dcterms:modified xsi:type="dcterms:W3CDTF">2023-06-02T07:41:20Z</dcterms:modified>
</cp:coreProperties>
</file>