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1458" r:id="rId4"/>
    <p:sldId id="1459" r:id="rId5"/>
    <p:sldId id="1461" r:id="rId6"/>
    <p:sldId id="1463" r:id="rId7"/>
    <p:sldId id="1478" r:id="rId8"/>
    <p:sldId id="1462" r:id="rId9"/>
    <p:sldId id="1479" r:id="rId10"/>
    <p:sldId id="1480" r:id="rId11"/>
    <p:sldId id="1481" r:id="rId12"/>
    <p:sldId id="1482" r:id="rId13"/>
    <p:sldId id="1483" r:id="rId14"/>
    <p:sldId id="1484" r:id="rId15"/>
    <p:sldId id="1485" r:id="rId16"/>
    <p:sldId id="1486" r:id="rId17"/>
    <p:sldId id="1464" r:id="rId18"/>
    <p:sldId id="1468" r:id="rId19"/>
    <p:sldId id="1469" r:id="rId20"/>
    <p:sldId id="1465" r:id="rId21"/>
    <p:sldId id="14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8E4FC-58D1-4A89-B715-0A6867837122}" type="datetimeFigureOut">
              <a:rPr lang="en-IN" smtClean="0"/>
              <a:t>04-05-2022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37706-FB8E-40FC-A3F1-6D321DEB00DA}" type="slidenum">
              <a:rPr lang="en-IN" smtClean="0"/>
              <a:t>‹#›</a:t>
            </a:fld>
            <a:endParaRPr lang="en-IN"/>
          </a:p>
        </p:txBody>
      </p:sp>
    </p:spTree>
    <p:extLst>
      <p:ext uri="{BB962C8B-B14F-4D97-AF65-F5344CB8AC3E}">
        <p14:creationId xmlns:p14="http://schemas.microsoft.com/office/powerpoint/2010/main" val="299934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have multiple VM, each one has different OS and each one has different applications, on the same physical machine.  Each VM still needs a entire operation system which consumes the resources.  The more VMs you run, the more resources you need.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5/4/2022 5:09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3830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a:t>
            </a:r>
            <a:r>
              <a:rPr lang="en-US" baseline="0" dirty="0"/>
              <a:t> daemon checks local images.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8538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local</a:t>
            </a:r>
            <a:r>
              <a:rPr lang="en-US" baseline="0" dirty="0"/>
              <a:t> images contains the required images, it will be loaded to container and then container is created </a:t>
            </a:r>
            <a:r>
              <a:rPr lang="en-US" baseline="0" dirty="0" err="1"/>
              <a:t>succesfully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25238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local image does not contain the required</a:t>
            </a:r>
            <a:r>
              <a:rPr lang="en-US" baseline="0" dirty="0"/>
              <a:t> image, it will pull the image from </a:t>
            </a:r>
            <a:r>
              <a:rPr lang="en-US" baseline="0" dirty="0" err="1"/>
              <a:t>docker</a:t>
            </a:r>
            <a:r>
              <a:rPr lang="en-US" baseline="0" dirty="0"/>
              <a:t> image repository.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834093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image is pulled,</a:t>
            </a:r>
            <a:r>
              <a:rPr lang="en-US" baseline="0" dirty="0"/>
              <a:t> it will be loaded to container.  Container is booted up.</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76567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Registry</a:t>
            </a:r>
            <a:r>
              <a:rPr lang="en-US" baseline="0" dirty="0"/>
              <a:t> is where we store our images.  You can run your own registry and using </a:t>
            </a:r>
            <a:r>
              <a:rPr lang="en-US" baseline="0" dirty="0" err="1"/>
              <a:t>docker</a:t>
            </a:r>
            <a:r>
              <a:rPr lang="en-US" baseline="0" dirty="0"/>
              <a:t> public registry (</a:t>
            </a:r>
            <a:r>
              <a:rPr lang="en-US" baseline="0" dirty="0" err="1"/>
              <a:t>docker</a:t>
            </a:r>
            <a:r>
              <a:rPr lang="en-US" baseline="0" dirty="0"/>
              <a:t> hub).  Inside the registry,  your images are stored in repositories.  In this pic, you can see an example of this structure.   We have three repositories in registry, Ubuntu, </a:t>
            </a:r>
            <a:r>
              <a:rPr lang="en-US" baseline="0" dirty="0" err="1"/>
              <a:t>redhat</a:t>
            </a:r>
            <a:r>
              <a:rPr lang="en-US" baseline="0" dirty="0"/>
              <a:t> and </a:t>
            </a:r>
            <a:r>
              <a:rPr lang="en-US" baseline="0" dirty="0" err="1"/>
              <a:t>nginx</a:t>
            </a:r>
            <a:r>
              <a:rPr lang="en-US" baseline="0" dirty="0"/>
              <a:t>, each repository has a lot of images.  Each image can be a different version of Ubuntu, red hat and </a:t>
            </a:r>
            <a:r>
              <a:rPr lang="en-US" baseline="0" dirty="0" err="1"/>
              <a:t>nginx</a:t>
            </a:r>
            <a:r>
              <a:rPr lang="en-US" baseline="0" dirty="0"/>
              <a:t>. </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34169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Built on one platform and ship to others. You can build a container on your PC or Mac and run it on a physical server.   2. easy and quick to delete and re-deploy.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5724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LXC</a:t>
            </a:r>
            <a:r>
              <a:rPr lang="en-US" sz="800" baseline="0" dirty="0"/>
              <a:t>, </a:t>
            </a:r>
            <a:r>
              <a:rPr lang="en-US" sz="800" baseline="0" dirty="0" err="1"/>
              <a:t>libcontainer</a:t>
            </a:r>
            <a:r>
              <a:rPr lang="en-US" sz="800" baseline="0" dirty="0"/>
              <a:t> is 2</a:t>
            </a:r>
            <a:r>
              <a:rPr lang="en-US" sz="800" baseline="30000" dirty="0"/>
              <a:t>nd</a:t>
            </a:r>
            <a:r>
              <a:rPr lang="en-US" sz="800" baseline="0" dirty="0"/>
              <a:t> generation of LXC,  is a concept of namespace and control group. Each namespace separate resources in an operation system. It has its own process id 1, processor, memory and devices.  Process in a namespace cannot access resources in another namespaces. In such a way, application is encapsulated into containers instead of running upon operation systems. </a:t>
            </a:r>
          </a:p>
          <a:p>
            <a:endParaRPr lang="en-US" sz="800" baseline="0" dirty="0"/>
          </a:p>
          <a:p>
            <a:r>
              <a:rPr lang="en-US" sz="800" baseline="0" dirty="0" err="1"/>
              <a:t>AuFS</a:t>
            </a:r>
            <a:r>
              <a:rPr lang="en-US" sz="800" baseline="0" dirty="0"/>
              <a:t> is a union file system, or a nested file system.   It is a layered virtual file system and consists of one or more sub directories. Each directories is mounted with sub-file system.  This sub-file system can be configured as Read Only, or Read Write. The write operation on Read-Write file system is incremental only and it is “Copy-on-first-write”</a:t>
            </a:r>
          </a:p>
          <a:p>
            <a:endParaRPr lang="en-US" baseline="0" dirty="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9245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namespaces.  IP namespace isolates</a:t>
            </a:r>
            <a:r>
              <a:rPr lang="en-US" baseline="0" dirty="0"/>
              <a:t> IP address.  IPC and </a:t>
            </a:r>
            <a:r>
              <a:rPr lang="en-US" baseline="0" dirty="0" err="1"/>
              <a:t>mnt</a:t>
            </a:r>
            <a:r>
              <a:rPr lang="en-US" baseline="0" dirty="0"/>
              <a:t> namespace isolates mountpoint.   Memory namespace isolates RAM.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9654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image, there is a set of</a:t>
            </a:r>
            <a:r>
              <a:rPr lang="en-US" baseline="0" dirty="0"/>
              <a:t> instructions to create containers, such like what program to install, which volume to mount, which folder to create and what port number to expose, etc.</a:t>
            </a:r>
          </a:p>
          <a:p>
            <a:endParaRPr lang="en-US" baseline="0" dirty="0"/>
          </a:p>
          <a:p>
            <a:r>
              <a:rPr lang="en-US" baseline="0" dirty="0"/>
              <a:t>Docker container is isolated applications.  We create container from the images and it contains all the necessary resources for your applications, for example,  library and binaries. </a:t>
            </a:r>
          </a:p>
          <a:p>
            <a:r>
              <a:rPr lang="en-US" baseline="0" dirty="0"/>
              <a:t>  </a:t>
            </a:r>
          </a:p>
          <a:p>
            <a:endParaRPr lang="en-US" baseline="0" dirty="0"/>
          </a:p>
          <a:p>
            <a:endParaRPr lang="en-US" baseline="0" dirty="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659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kernel and </a:t>
            </a:r>
            <a:r>
              <a:rPr lang="en-US" dirty="0" err="1"/>
              <a:t>bootfs</a:t>
            </a:r>
            <a:r>
              <a:rPr lang="en-US" baseline="0" dirty="0"/>
              <a:t> is loaded,  a base image is built upon </a:t>
            </a:r>
            <a:r>
              <a:rPr lang="en-US" baseline="0" dirty="0" err="1"/>
              <a:t>bootfs</a:t>
            </a:r>
            <a:r>
              <a:rPr lang="en-US" baseline="0" dirty="0"/>
              <a:t>. The base image is very similar like OS image but very small.   Another read-only image with application is built upon base image, for example, </a:t>
            </a:r>
            <a:r>
              <a:rPr lang="en-US" baseline="0" dirty="0" err="1"/>
              <a:t>emacs</a:t>
            </a:r>
            <a:r>
              <a:rPr lang="en-US" baseline="0" dirty="0"/>
              <a:t>.  And then a second and a third image with applications can be built, such like </a:t>
            </a:r>
            <a:r>
              <a:rPr lang="en-US" baseline="0" dirty="0" err="1"/>
              <a:t>Nginux</a:t>
            </a:r>
            <a:r>
              <a:rPr lang="en-US" baseline="0" dirty="0"/>
              <a:t> or MySQL.   In the end,  a read-write layer is created, that is the container.  All base image, application images and containers are grouped into one file system. All the images are visible for container but container cannot make any change to the read-only images.  The change of container is copy-on-first-write and it is saved to a delta space.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07258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a:t>
            </a:r>
            <a:r>
              <a:rPr lang="en-US" dirty="0" err="1"/>
              <a:t>docker</a:t>
            </a:r>
            <a:r>
              <a:rPr lang="en-US" dirty="0"/>
              <a:t> run,</a:t>
            </a:r>
            <a:r>
              <a:rPr lang="en-US" baseline="0" dirty="0"/>
              <a:t>  we are using </a:t>
            </a:r>
            <a:r>
              <a:rPr lang="en-US" baseline="0" dirty="0" err="1"/>
              <a:t>docker</a:t>
            </a:r>
            <a:r>
              <a:rPr lang="en-US" baseline="0" dirty="0"/>
              <a:t> client in CLI mode.  In most cases. Docker client and daemon are in the same host.  </a:t>
            </a:r>
          </a:p>
          <a:p>
            <a:endParaRPr lang="en-US" baseline="0" dirty="0"/>
          </a:p>
          <a:p>
            <a:r>
              <a:rPr lang="en-US" baseline="0" dirty="0"/>
              <a:t>With the help to </a:t>
            </a:r>
            <a:r>
              <a:rPr lang="en-US" baseline="0" dirty="0" err="1"/>
              <a:t>docker</a:t>
            </a:r>
            <a:r>
              <a:rPr lang="en-US" baseline="0" dirty="0"/>
              <a:t> version </a:t>
            </a:r>
            <a:r>
              <a:rPr lang="en-US" baseline="0" dirty="0" err="1"/>
              <a:t>cmd</a:t>
            </a:r>
            <a:r>
              <a:rPr lang="en-US" baseline="0" dirty="0"/>
              <a:t>,  we can easily check the version of </a:t>
            </a:r>
            <a:r>
              <a:rPr lang="en-US" baseline="0" dirty="0" err="1"/>
              <a:t>docker</a:t>
            </a:r>
            <a:r>
              <a:rPr lang="en-US" baseline="0" dirty="0"/>
              <a:t> client and </a:t>
            </a:r>
            <a:r>
              <a:rPr lang="en-US" baseline="0" dirty="0" err="1"/>
              <a:t>docker</a:t>
            </a:r>
            <a:r>
              <a:rPr lang="en-US" baseline="0" dirty="0"/>
              <a:t> daemon.  You can see from the output that the version of client in this example is 1.5 and so does </a:t>
            </a:r>
            <a:r>
              <a:rPr lang="en-US" baseline="0" dirty="0" err="1"/>
              <a:t>docker</a:t>
            </a:r>
            <a:r>
              <a:rPr lang="en-US" baseline="0" dirty="0"/>
              <a:t> daemon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0162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creating a new container, </a:t>
            </a:r>
            <a:r>
              <a:rPr lang="en-US" baseline="0" dirty="0" err="1"/>
              <a:t>docker</a:t>
            </a:r>
            <a:r>
              <a:rPr lang="en-US" baseline="0" dirty="0"/>
              <a:t> client calls </a:t>
            </a:r>
            <a:r>
              <a:rPr lang="en-US" baseline="0" dirty="0" err="1"/>
              <a:t>docker</a:t>
            </a:r>
            <a:r>
              <a:rPr lang="en-US" baseline="0" dirty="0"/>
              <a:t> daemon via unix://var/run/docker.sock</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6988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daemon calls</a:t>
            </a:r>
            <a:r>
              <a:rPr lang="en-US" baseline="0" dirty="0"/>
              <a:t> Linux Kernel to create a new container via </a:t>
            </a:r>
            <a:r>
              <a:rPr lang="en-US" baseline="0" dirty="0" err="1"/>
              <a:t>libcontainer</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17836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Linux kernel gets the request, it creates a independent namespace with PID, network, mount, etc.  The resource is assigned to container according to the parameter from </a:t>
            </a:r>
            <a:r>
              <a:rPr lang="en-US" baseline="0" dirty="0" err="1"/>
              <a:t>docker</a:t>
            </a:r>
            <a:r>
              <a:rPr lang="en-US" baseline="0" dirty="0"/>
              <a:t> client. At this point, the container is still empty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6264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5633-7C56-3BFB-0C85-A10DD6F70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0E3DF5-4593-1874-255B-0635772CA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26B12E-5E2B-58A6-19C3-65557EE18DFF}"/>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5" name="Footer Placeholder 4">
            <a:extLst>
              <a:ext uri="{FF2B5EF4-FFF2-40B4-BE49-F238E27FC236}">
                <a16:creationId xmlns:a16="http://schemas.microsoft.com/office/drawing/2014/main" id="{F835B4B0-D336-EF4C-BC45-E8153E2AC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E8F47E-3A0C-76F1-E0CF-BB77587508C1}"/>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116327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817F-6882-99A9-6B8D-97525FC205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97A82-B952-674B-7948-E3F4AC8FAA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E8A35-A249-9745-90DB-990FE60AFF1A}"/>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5" name="Footer Placeholder 4">
            <a:extLst>
              <a:ext uri="{FF2B5EF4-FFF2-40B4-BE49-F238E27FC236}">
                <a16:creationId xmlns:a16="http://schemas.microsoft.com/office/drawing/2014/main" id="{B66DFEF6-4826-F9BD-7F4F-E4C03AD24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5A7D3-94D0-5DEE-D727-AADF5DD8F004}"/>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418908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9656E-E8BF-B5E9-5275-90E1E835B2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DDF73A-4EF8-4D6F-161C-E9521869D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225EC-B2C9-8F50-3103-4839C4B02F28}"/>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5" name="Footer Placeholder 4">
            <a:extLst>
              <a:ext uri="{FF2B5EF4-FFF2-40B4-BE49-F238E27FC236}">
                <a16:creationId xmlns:a16="http://schemas.microsoft.com/office/drawing/2014/main" id="{82B69417-ED30-CDFA-573A-70CA4056D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6C204A-CA5E-CACB-A4C3-7687837C4194}"/>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1722818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0256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9E4A-0C1B-2045-87DB-05F0F58E41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0A91A4-7619-1856-11FE-25EA5F9C4B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7B327D-ECE1-26A3-5F61-4FAA6A723B72}"/>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5" name="Footer Placeholder 4">
            <a:extLst>
              <a:ext uri="{FF2B5EF4-FFF2-40B4-BE49-F238E27FC236}">
                <a16:creationId xmlns:a16="http://schemas.microsoft.com/office/drawing/2014/main" id="{DC4E3407-14F4-BFD7-ECA6-227E7CCD9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88717-8594-00B9-EA9C-5DF304A89852}"/>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295680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625F-31B6-F45A-F849-4C4A4437E9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D77260-EBF6-2A3B-0FEB-B17ED55EC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5FACD-F9EE-1564-DACA-1E03522E01CF}"/>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5" name="Footer Placeholder 4">
            <a:extLst>
              <a:ext uri="{FF2B5EF4-FFF2-40B4-BE49-F238E27FC236}">
                <a16:creationId xmlns:a16="http://schemas.microsoft.com/office/drawing/2014/main" id="{5EFD9624-02F3-EDAE-EC3A-601483CE9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50741C-B53D-9303-4F44-DA108788534E}"/>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410062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154F-E199-C977-E5DB-DC8B0AE405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089F2-6E94-FDC8-4A19-564D42BE7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A86E69-AC3F-B979-8BCD-4766CCFD4C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13B9D8-4DE7-B5B4-5BFC-BF7AB20B09A2}"/>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6" name="Footer Placeholder 5">
            <a:extLst>
              <a:ext uri="{FF2B5EF4-FFF2-40B4-BE49-F238E27FC236}">
                <a16:creationId xmlns:a16="http://schemas.microsoft.com/office/drawing/2014/main" id="{ED46CAA9-F5D2-641A-FC9A-BB100D61A3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A7D469-D7AB-074C-5FD1-25ECF42662F5}"/>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227279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2843-7379-AFCC-19D0-DAE5D38CF7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4C701-2BF5-5952-9B07-100AFD270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FBB5E0-1D79-2949-6A17-FDD2992FF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DD5E27-3013-B84F-E923-2381E1B9C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D8C9CD-9C7D-833B-C666-013854598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45A65A-FE51-74BB-55B4-312B66363DD8}"/>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8" name="Footer Placeholder 7">
            <a:extLst>
              <a:ext uri="{FF2B5EF4-FFF2-40B4-BE49-F238E27FC236}">
                <a16:creationId xmlns:a16="http://schemas.microsoft.com/office/drawing/2014/main" id="{34D1EF85-7882-81B9-86F3-2D7B80A643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2270F9-0BB1-BF5F-63A7-D87B2CE4E0F3}"/>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153117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82C1-52D9-57B9-D4C3-E6D2C943A1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5ED015-8686-9540-431D-D71E8D5198FE}"/>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4" name="Footer Placeholder 3">
            <a:extLst>
              <a:ext uri="{FF2B5EF4-FFF2-40B4-BE49-F238E27FC236}">
                <a16:creationId xmlns:a16="http://schemas.microsoft.com/office/drawing/2014/main" id="{D114341E-CC8E-181E-EF0D-8EEFAF6E0F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4072F0-F3BA-F1DC-CD19-6F8F4FAB5D79}"/>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30816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F410CB-32C0-A370-F103-1DCF2982FA3D}"/>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3" name="Footer Placeholder 2">
            <a:extLst>
              <a:ext uri="{FF2B5EF4-FFF2-40B4-BE49-F238E27FC236}">
                <a16:creationId xmlns:a16="http://schemas.microsoft.com/office/drawing/2014/main" id="{F4D58007-9B71-F1CA-BEFB-1B242F82F5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D6FEE2-304C-9204-DF41-B2A938D9F9EB}"/>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223709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CF9D-A6A2-2CF6-1F51-8158A225D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2DF994-5D3A-2DC8-868C-7C669353E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8E00B1-8813-7C28-53CA-E21A9938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B08C2-8603-AAEB-89BA-452D24D6A029}"/>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6" name="Footer Placeholder 5">
            <a:extLst>
              <a:ext uri="{FF2B5EF4-FFF2-40B4-BE49-F238E27FC236}">
                <a16:creationId xmlns:a16="http://schemas.microsoft.com/office/drawing/2014/main" id="{B85A6E36-EF28-0732-F414-EFFFCC19C1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D060F-5AE6-B8D0-D3CD-003EB0EEE233}"/>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70516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85D-06B1-FC1F-CE2E-E16ADD887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0799BB-618E-F99E-2A1B-114BEB6B5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F6CDB3-5E2A-7DA1-ABEA-309D70BFF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E1FB5-262C-EE43-7831-B2A44C3F3932}"/>
              </a:ext>
            </a:extLst>
          </p:cNvPr>
          <p:cNvSpPr>
            <a:spLocks noGrp="1"/>
          </p:cNvSpPr>
          <p:nvPr>
            <p:ph type="dt" sz="half" idx="10"/>
          </p:nvPr>
        </p:nvSpPr>
        <p:spPr/>
        <p:txBody>
          <a:bodyPr/>
          <a:lstStyle/>
          <a:p>
            <a:fld id="{8524C7E3-95A7-4B09-9CAB-BA7726FDA9E6}" type="datetimeFigureOut">
              <a:rPr lang="en-IN" smtClean="0"/>
              <a:t>04-05-2022</a:t>
            </a:fld>
            <a:endParaRPr lang="en-IN"/>
          </a:p>
        </p:txBody>
      </p:sp>
      <p:sp>
        <p:nvSpPr>
          <p:cNvPr id="6" name="Footer Placeholder 5">
            <a:extLst>
              <a:ext uri="{FF2B5EF4-FFF2-40B4-BE49-F238E27FC236}">
                <a16:creationId xmlns:a16="http://schemas.microsoft.com/office/drawing/2014/main" id="{17FDE7AB-F468-CA8F-E5D5-E358C5CCDD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3DF76F-8B1C-C5AB-4EA0-78926BA34CF6}"/>
              </a:ext>
            </a:extLst>
          </p:cNvPr>
          <p:cNvSpPr>
            <a:spLocks noGrp="1"/>
          </p:cNvSpPr>
          <p:nvPr>
            <p:ph type="sldNum" sz="quarter" idx="12"/>
          </p:nvPr>
        </p:nvSpPr>
        <p:spPr/>
        <p:txBody>
          <a:bodyPr/>
          <a:lstStyle/>
          <a:p>
            <a:fld id="{F15705B7-0246-4CA5-9D3A-E6A14639B8B4}" type="slidenum">
              <a:rPr lang="en-IN" smtClean="0"/>
              <a:t>‹#›</a:t>
            </a:fld>
            <a:endParaRPr lang="en-IN"/>
          </a:p>
        </p:txBody>
      </p:sp>
    </p:spTree>
    <p:extLst>
      <p:ext uri="{BB962C8B-B14F-4D97-AF65-F5344CB8AC3E}">
        <p14:creationId xmlns:p14="http://schemas.microsoft.com/office/powerpoint/2010/main" val="267000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F78795-6BC8-7160-CB0E-4EB050787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2FFB5-78C8-F932-0F35-E09343198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C6817D-2240-B779-FDE4-6C6CD64FB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4C7E3-95A7-4B09-9CAB-BA7726FDA9E6}" type="datetimeFigureOut">
              <a:rPr lang="en-IN" smtClean="0"/>
              <a:t>04-05-2022</a:t>
            </a:fld>
            <a:endParaRPr lang="en-IN"/>
          </a:p>
        </p:txBody>
      </p:sp>
      <p:sp>
        <p:nvSpPr>
          <p:cNvPr id="5" name="Footer Placeholder 4">
            <a:extLst>
              <a:ext uri="{FF2B5EF4-FFF2-40B4-BE49-F238E27FC236}">
                <a16:creationId xmlns:a16="http://schemas.microsoft.com/office/drawing/2014/main" id="{F99D0912-D62C-6917-1E98-794E4D053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FA2FAA-36AC-B4A4-795F-802315F3E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705B7-0246-4CA5-9D3A-E6A14639B8B4}" type="slidenum">
              <a:rPr lang="en-IN" smtClean="0"/>
              <a:t>‹#›</a:t>
            </a:fld>
            <a:endParaRPr lang="en-IN"/>
          </a:p>
        </p:txBody>
      </p:sp>
    </p:spTree>
    <p:extLst>
      <p:ext uri="{BB962C8B-B14F-4D97-AF65-F5344CB8AC3E}">
        <p14:creationId xmlns:p14="http://schemas.microsoft.com/office/powerpoint/2010/main" val="408199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A079-BEE7-9193-7913-E96B73546D9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867D29D-CAA8-88B7-9820-D9BBB692C74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53435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docker</a:t>
            </a:r>
            <a:r>
              <a:rPr lang="en-US" dirty="0"/>
              <a:t> container</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stretch>
            <a:fillRect/>
          </a:stretch>
        </p:blipFill>
        <p:spPr>
          <a:xfrm>
            <a:off x="2435599" y="1189495"/>
            <a:ext cx="6961299" cy="5336751"/>
          </a:xfrm>
          <a:prstGeom prst="rect">
            <a:avLst/>
          </a:prstGeom>
        </p:spPr>
      </p:pic>
    </p:spTree>
    <p:extLst>
      <p:ext uri="{BB962C8B-B14F-4D97-AF65-F5344CB8AC3E}">
        <p14:creationId xmlns:p14="http://schemas.microsoft.com/office/powerpoint/2010/main" val="15249182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docker</a:t>
            </a:r>
            <a:r>
              <a:rPr lang="en-US" dirty="0"/>
              <a:t> container</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stretch>
            <a:fillRect/>
          </a:stretch>
        </p:blipFill>
        <p:spPr>
          <a:xfrm>
            <a:off x="2547653" y="1189495"/>
            <a:ext cx="7096696" cy="5470527"/>
          </a:xfrm>
          <a:prstGeom prst="rect">
            <a:avLst/>
          </a:prstGeom>
        </p:spPr>
      </p:pic>
    </p:spTree>
    <p:extLst>
      <p:ext uri="{BB962C8B-B14F-4D97-AF65-F5344CB8AC3E}">
        <p14:creationId xmlns:p14="http://schemas.microsoft.com/office/powerpoint/2010/main" val="6730771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docker</a:t>
            </a:r>
            <a:r>
              <a:rPr lang="en-US" dirty="0"/>
              <a:t> container</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stretch>
            <a:fillRect/>
          </a:stretch>
        </p:blipFill>
        <p:spPr>
          <a:xfrm>
            <a:off x="2545318" y="1189495"/>
            <a:ext cx="7101366" cy="5350447"/>
          </a:xfrm>
          <a:prstGeom prst="rect">
            <a:avLst/>
          </a:prstGeom>
        </p:spPr>
      </p:pic>
    </p:spTree>
    <p:extLst>
      <p:ext uri="{BB962C8B-B14F-4D97-AF65-F5344CB8AC3E}">
        <p14:creationId xmlns:p14="http://schemas.microsoft.com/office/powerpoint/2010/main" val="31995508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docker</a:t>
            </a:r>
            <a:r>
              <a:rPr lang="en-US" dirty="0"/>
              <a:t> container</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stretch>
            <a:fillRect/>
          </a:stretch>
        </p:blipFill>
        <p:spPr>
          <a:xfrm>
            <a:off x="2510301" y="1211815"/>
            <a:ext cx="7171399" cy="5508799"/>
          </a:xfrm>
          <a:prstGeom prst="rect">
            <a:avLst/>
          </a:prstGeom>
        </p:spPr>
      </p:pic>
    </p:spTree>
    <p:extLst>
      <p:ext uri="{BB962C8B-B14F-4D97-AF65-F5344CB8AC3E}">
        <p14:creationId xmlns:p14="http://schemas.microsoft.com/office/powerpoint/2010/main" val="29638215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docker</a:t>
            </a:r>
            <a:r>
              <a:rPr lang="en-US" dirty="0"/>
              <a:t> container</a:t>
            </a:r>
          </a:p>
        </p:txBody>
      </p:sp>
      <p:pic>
        <p:nvPicPr>
          <p:cNvPr id="4" name="Picture 3"/>
          <p:cNvPicPr>
            <a:picLocks noChangeAspect="1"/>
          </p:cNvPicPr>
          <p:nvPr/>
        </p:nvPicPr>
        <p:blipFill>
          <a:blip r:embed="rId3"/>
          <a:stretch>
            <a:fillRect/>
          </a:stretch>
        </p:blipFill>
        <p:spPr>
          <a:xfrm>
            <a:off x="2531311" y="1207356"/>
            <a:ext cx="7129379" cy="5451878"/>
          </a:xfrm>
          <a:prstGeom prst="rect">
            <a:avLst/>
          </a:prstGeom>
        </p:spPr>
      </p:pic>
    </p:spTree>
    <p:extLst>
      <p:ext uri="{BB962C8B-B14F-4D97-AF65-F5344CB8AC3E}">
        <p14:creationId xmlns:p14="http://schemas.microsoft.com/office/powerpoint/2010/main" val="27618005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docker</a:t>
            </a:r>
            <a:r>
              <a:rPr lang="en-US" dirty="0"/>
              <a:t> container</a:t>
            </a:r>
          </a:p>
        </p:txBody>
      </p:sp>
      <p:pic>
        <p:nvPicPr>
          <p:cNvPr id="4" name="Picture 3"/>
          <p:cNvPicPr>
            <a:picLocks noChangeAspect="1"/>
          </p:cNvPicPr>
          <p:nvPr/>
        </p:nvPicPr>
        <p:blipFill>
          <a:blip r:embed="rId3"/>
          <a:stretch>
            <a:fillRect/>
          </a:stretch>
        </p:blipFill>
        <p:spPr>
          <a:xfrm>
            <a:off x="2531288" y="1189495"/>
            <a:ext cx="7129426" cy="5453252"/>
          </a:xfrm>
          <a:prstGeom prst="rect">
            <a:avLst/>
          </a:prstGeom>
        </p:spPr>
      </p:pic>
    </p:spTree>
    <p:extLst>
      <p:ext uri="{BB962C8B-B14F-4D97-AF65-F5344CB8AC3E}">
        <p14:creationId xmlns:p14="http://schemas.microsoft.com/office/powerpoint/2010/main" val="15747189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docker</a:t>
            </a:r>
            <a:r>
              <a:rPr lang="en-US" dirty="0"/>
              <a:t> container</a:t>
            </a:r>
          </a:p>
        </p:txBody>
      </p:sp>
      <p:pic>
        <p:nvPicPr>
          <p:cNvPr id="4" name="Picture 3"/>
          <p:cNvPicPr>
            <a:picLocks noChangeAspect="1"/>
          </p:cNvPicPr>
          <p:nvPr/>
        </p:nvPicPr>
        <p:blipFill>
          <a:blip r:embed="rId3"/>
          <a:stretch>
            <a:fillRect/>
          </a:stretch>
        </p:blipFill>
        <p:spPr>
          <a:xfrm>
            <a:off x="2443287" y="1221851"/>
            <a:ext cx="7305427" cy="5511650"/>
          </a:xfrm>
          <a:prstGeom prst="rect">
            <a:avLst/>
          </a:prstGeom>
        </p:spPr>
      </p:pic>
    </p:spTree>
    <p:extLst>
      <p:ext uri="{BB962C8B-B14F-4D97-AF65-F5344CB8AC3E}">
        <p14:creationId xmlns:p14="http://schemas.microsoft.com/office/powerpoint/2010/main" val="42945182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Registry and Repository</a:t>
            </a:r>
          </a:p>
        </p:txBody>
      </p:sp>
      <p:pic>
        <p:nvPicPr>
          <p:cNvPr id="4" name="Content Placeholder 3"/>
          <p:cNvPicPr>
            <a:picLocks noGrp="1" noChangeAspect="1"/>
          </p:cNvPicPr>
          <p:nvPr>
            <p:ph idx="4294967295"/>
          </p:nvPr>
        </p:nvPicPr>
        <p:blipFill>
          <a:blip r:embed="rId3"/>
          <a:stretch>
            <a:fillRect/>
          </a:stretch>
        </p:blipFill>
        <p:spPr>
          <a:xfrm>
            <a:off x="0" y="1711325"/>
            <a:ext cx="7499350" cy="4283075"/>
          </a:xfrm>
          <a:prstGeom prst="rect">
            <a:avLst/>
          </a:prstGeom>
        </p:spPr>
      </p:pic>
    </p:spTree>
    <p:extLst>
      <p:ext uri="{BB962C8B-B14F-4D97-AF65-F5344CB8AC3E}">
        <p14:creationId xmlns:p14="http://schemas.microsoft.com/office/powerpoint/2010/main" val="21532233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Process</a:t>
            </a:r>
          </a:p>
        </p:txBody>
      </p:sp>
      <p:sp>
        <p:nvSpPr>
          <p:cNvPr id="3" name="Text Placeholder 2"/>
          <p:cNvSpPr>
            <a:spLocks noGrp="1"/>
          </p:cNvSpPr>
          <p:nvPr>
            <p:ph type="body" sz="quarter" idx="10"/>
          </p:nvPr>
        </p:nvSpPr>
        <p:spPr>
          <a:xfrm>
            <a:off x="418643" y="1785555"/>
            <a:ext cx="4930336" cy="4948312"/>
          </a:xfrm>
        </p:spPr>
        <p:txBody>
          <a:bodyPr/>
          <a:lstStyle/>
          <a:p>
            <a:pPr marL="560241" indent="-560241">
              <a:buFont typeface="Arial" panose="020B0604020202020204" pitchFamily="34" charset="0"/>
              <a:buChar char="•"/>
            </a:pPr>
            <a:r>
              <a:rPr lang="en-US" sz="3137" dirty="0"/>
              <a:t>A container only runs as long as the process from your specified </a:t>
            </a:r>
            <a:r>
              <a:rPr lang="en-US" sz="3137" b="1" dirty="0" err="1"/>
              <a:t>docker</a:t>
            </a:r>
            <a:r>
              <a:rPr lang="en-US" sz="3137" b="1" dirty="0"/>
              <a:t> run </a:t>
            </a:r>
            <a:r>
              <a:rPr lang="en-US" sz="3137" dirty="0"/>
              <a:t>command is running</a:t>
            </a:r>
          </a:p>
          <a:p>
            <a:endParaRPr lang="en-US" sz="3137" dirty="0"/>
          </a:p>
          <a:p>
            <a:pPr marL="560241" indent="-560241">
              <a:buFont typeface="Arial" panose="020B0604020202020204" pitchFamily="34" charset="0"/>
              <a:buChar char="•"/>
            </a:pPr>
            <a:r>
              <a:rPr lang="en-US" sz="3137" dirty="0"/>
              <a:t>Your command’s process is always PID 1 inside the container</a:t>
            </a:r>
          </a:p>
          <a:p>
            <a:endParaRPr lang="en-US" dirty="0"/>
          </a:p>
        </p:txBody>
      </p:sp>
      <p:pic>
        <p:nvPicPr>
          <p:cNvPr id="4" name="Picture 3"/>
          <p:cNvPicPr>
            <a:picLocks noChangeAspect="1"/>
          </p:cNvPicPr>
          <p:nvPr/>
        </p:nvPicPr>
        <p:blipFill>
          <a:blip r:embed="rId2"/>
          <a:stretch>
            <a:fillRect/>
          </a:stretch>
        </p:blipFill>
        <p:spPr>
          <a:xfrm>
            <a:off x="6110278" y="1657939"/>
            <a:ext cx="4304040" cy="4234433"/>
          </a:xfrm>
          <a:prstGeom prst="rect">
            <a:avLst/>
          </a:prstGeom>
        </p:spPr>
      </p:pic>
    </p:spTree>
    <p:extLst>
      <p:ext uri="{BB962C8B-B14F-4D97-AF65-F5344CB8AC3E}">
        <p14:creationId xmlns:p14="http://schemas.microsoft.com/office/powerpoint/2010/main" val="22376642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ID</a:t>
            </a:r>
          </a:p>
        </p:txBody>
      </p:sp>
      <p:sp>
        <p:nvSpPr>
          <p:cNvPr id="3" name="Text Placeholder 2"/>
          <p:cNvSpPr>
            <a:spLocks noGrp="1"/>
          </p:cNvSpPr>
          <p:nvPr>
            <p:ph type="body" sz="quarter" idx="10"/>
          </p:nvPr>
        </p:nvSpPr>
        <p:spPr>
          <a:xfrm>
            <a:off x="343941" y="1934958"/>
            <a:ext cx="11653523" cy="2884504"/>
          </a:xfrm>
        </p:spPr>
        <p:txBody>
          <a:bodyPr>
            <a:normAutofit lnSpcReduction="10000"/>
          </a:bodyPr>
          <a:lstStyle/>
          <a:p>
            <a:pPr marL="560241" indent="-560241">
              <a:buFont typeface="Arial" panose="020B0604020202020204" pitchFamily="34" charset="0"/>
              <a:buChar char="•"/>
            </a:pPr>
            <a:r>
              <a:rPr lang="en-US" sz="2745" dirty="0"/>
              <a:t>Container can be specified using their ID or name</a:t>
            </a:r>
          </a:p>
          <a:p>
            <a:r>
              <a:rPr lang="en-US" sz="2745" dirty="0"/>
              <a:t>Long ID and short ID</a:t>
            </a:r>
          </a:p>
          <a:p>
            <a:endParaRPr lang="en-US" sz="2745" dirty="0"/>
          </a:p>
          <a:p>
            <a:pPr marL="560241" indent="-560241">
              <a:buFont typeface="Arial" panose="020B0604020202020204" pitchFamily="34" charset="0"/>
              <a:buChar char="•"/>
            </a:pPr>
            <a:r>
              <a:rPr lang="en-US" sz="2745" dirty="0"/>
              <a:t>Short ID and name can be obtained using </a:t>
            </a:r>
            <a:r>
              <a:rPr lang="en-US" sz="2745" b="1" dirty="0" err="1"/>
              <a:t>docker</a:t>
            </a:r>
            <a:r>
              <a:rPr lang="en-US" sz="2745" b="1" dirty="0"/>
              <a:t> </a:t>
            </a:r>
            <a:r>
              <a:rPr lang="en-US" sz="2745" b="1" dirty="0" err="1"/>
              <a:t>ps</a:t>
            </a:r>
            <a:endParaRPr lang="en-US" sz="2745" b="1" dirty="0"/>
          </a:p>
          <a:p>
            <a:endParaRPr lang="en-US" sz="2745" b="1" dirty="0"/>
          </a:p>
          <a:p>
            <a:pPr marL="560241" indent="-560241">
              <a:buFont typeface="Arial" panose="020B0604020202020204" pitchFamily="34" charset="0"/>
              <a:buChar char="•"/>
            </a:pPr>
            <a:r>
              <a:rPr lang="en-US" sz="2745" dirty="0"/>
              <a:t>Long ID obtained by inspecting a container</a:t>
            </a:r>
          </a:p>
        </p:txBody>
      </p:sp>
    </p:spTree>
    <p:extLst>
      <p:ext uri="{BB962C8B-B14F-4D97-AF65-F5344CB8AC3E}">
        <p14:creationId xmlns:p14="http://schemas.microsoft.com/office/powerpoint/2010/main" val="37985656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ABCC-73CC-376C-7AA9-8A69D169544B}"/>
              </a:ext>
            </a:extLst>
          </p:cNvPr>
          <p:cNvSpPr>
            <a:spLocks noGrp="1"/>
          </p:cNvSpPr>
          <p:nvPr>
            <p:ph type="ctrTitle"/>
          </p:nvPr>
        </p:nvSpPr>
        <p:spPr/>
        <p:txBody>
          <a:bodyPr/>
          <a:lstStyle/>
          <a:p>
            <a:r>
              <a:rPr lang="en-IN" dirty="0"/>
              <a:t>Docker</a:t>
            </a:r>
          </a:p>
        </p:txBody>
      </p:sp>
      <p:sp>
        <p:nvSpPr>
          <p:cNvPr id="3" name="Subtitle 2">
            <a:extLst>
              <a:ext uri="{FF2B5EF4-FFF2-40B4-BE49-F238E27FC236}">
                <a16:creationId xmlns:a16="http://schemas.microsoft.com/office/drawing/2014/main" id="{9672FFEB-187C-6D8C-D88C-B9AC89D274C1}"/>
              </a:ext>
            </a:extLst>
          </p:cNvPr>
          <p:cNvSpPr>
            <a:spLocks noGrp="1"/>
          </p:cNvSpPr>
          <p:nvPr>
            <p:ph type="subTitle" idx="1"/>
          </p:nvPr>
        </p:nvSpPr>
        <p:spPr/>
        <p:txBody>
          <a:bodyPr/>
          <a:lstStyle/>
          <a:p>
            <a:r>
              <a:rPr lang="en-IN" dirty="0"/>
              <a:t>- </a:t>
            </a:r>
            <a:r>
              <a:rPr lang="en-IN" dirty="0" err="1"/>
              <a:t>sudeep</a:t>
            </a:r>
            <a:endParaRPr lang="en-IN" dirty="0"/>
          </a:p>
        </p:txBody>
      </p:sp>
    </p:spTree>
    <p:extLst>
      <p:ext uri="{BB962C8B-B14F-4D97-AF65-F5344CB8AC3E}">
        <p14:creationId xmlns:p14="http://schemas.microsoft.com/office/powerpoint/2010/main" val="2335302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Orchestration </a:t>
            </a:r>
          </a:p>
        </p:txBody>
      </p:sp>
      <p:sp>
        <p:nvSpPr>
          <p:cNvPr id="3" name="Text Placeholder 2"/>
          <p:cNvSpPr>
            <a:spLocks noGrp="1"/>
          </p:cNvSpPr>
          <p:nvPr>
            <p:ph type="body" sz="quarter" idx="10"/>
          </p:nvPr>
        </p:nvSpPr>
        <p:spPr>
          <a:xfrm>
            <a:off x="269239" y="1636152"/>
            <a:ext cx="11653523" cy="5527627"/>
          </a:xfrm>
        </p:spPr>
        <p:txBody>
          <a:bodyPr>
            <a:normAutofit/>
          </a:bodyPr>
          <a:lstStyle/>
          <a:p>
            <a:r>
              <a:rPr lang="en-US" sz="3137" dirty="0"/>
              <a:t>Orchestrating distributed applications with Docker</a:t>
            </a:r>
          </a:p>
          <a:p>
            <a:endParaRPr lang="en-US" sz="3137" dirty="0"/>
          </a:p>
          <a:p>
            <a:pPr marL="448193" indent="-448193">
              <a:buFont typeface="Arial" panose="020B0604020202020204" pitchFamily="34" charset="0"/>
              <a:buChar char="•"/>
            </a:pPr>
            <a:r>
              <a:rPr lang="en-US" sz="2745" dirty="0"/>
              <a:t>Docker Machine</a:t>
            </a:r>
          </a:p>
          <a:p>
            <a:pPr>
              <a:buFontTx/>
              <a:buChar char="-"/>
            </a:pPr>
            <a:r>
              <a:rPr lang="en-US" sz="2745" dirty="0"/>
              <a:t>Tool that provisions Docker hosts and installs the Docker Engine on them</a:t>
            </a:r>
          </a:p>
          <a:p>
            <a:pPr>
              <a:buFontTx/>
              <a:buChar char="-"/>
            </a:pPr>
            <a:endParaRPr lang="en-US" sz="2745" dirty="0"/>
          </a:p>
          <a:p>
            <a:pPr marL="448193" indent="-448193">
              <a:buFont typeface="Arial" panose="020B0604020202020204" pitchFamily="34" charset="0"/>
              <a:buChar char="•"/>
            </a:pPr>
            <a:r>
              <a:rPr lang="en-US" sz="2745" dirty="0"/>
              <a:t>Docker SWARM, DC/OS</a:t>
            </a:r>
          </a:p>
          <a:p>
            <a:pPr>
              <a:buFontTx/>
              <a:buChar char="-"/>
            </a:pPr>
            <a:r>
              <a:rPr lang="en-US" sz="2745" dirty="0"/>
              <a:t>Tool that clusters many engines and schedules containers</a:t>
            </a:r>
          </a:p>
          <a:p>
            <a:pPr>
              <a:buFontTx/>
              <a:buChar char="-"/>
            </a:pPr>
            <a:endParaRPr lang="en-US" sz="2745" dirty="0"/>
          </a:p>
          <a:p>
            <a:pPr marL="448193" indent="-448193">
              <a:buFont typeface="Arial" panose="020B0604020202020204" pitchFamily="34" charset="0"/>
              <a:buChar char="•"/>
            </a:pPr>
            <a:r>
              <a:rPr lang="en-US" sz="2745" dirty="0"/>
              <a:t>Docker Compose</a:t>
            </a:r>
          </a:p>
          <a:p>
            <a:r>
              <a:rPr lang="en-US" sz="2745" dirty="0"/>
              <a:t>- Tool to create and manage multiple-container applications</a:t>
            </a:r>
          </a:p>
          <a:p>
            <a:endParaRPr lang="en-US" dirty="0"/>
          </a:p>
        </p:txBody>
      </p:sp>
    </p:spTree>
    <p:extLst>
      <p:ext uri="{BB962C8B-B14F-4D97-AF65-F5344CB8AC3E}">
        <p14:creationId xmlns:p14="http://schemas.microsoft.com/office/powerpoint/2010/main" val="183825664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Docker</a:t>
            </a:r>
            <a:br>
              <a:rPr lang="en-US" dirty="0"/>
            </a:br>
            <a:endParaRPr lang="en-US" dirty="0"/>
          </a:p>
        </p:txBody>
      </p:sp>
      <p:sp>
        <p:nvSpPr>
          <p:cNvPr id="3" name="Text Placeholder 2"/>
          <p:cNvSpPr>
            <a:spLocks noGrp="1"/>
          </p:cNvSpPr>
          <p:nvPr>
            <p:ph type="body" sz="quarter" idx="10"/>
          </p:nvPr>
        </p:nvSpPr>
        <p:spPr>
          <a:xfrm>
            <a:off x="271558" y="1412045"/>
            <a:ext cx="11653523" cy="2618985"/>
          </a:xfrm>
        </p:spPr>
        <p:txBody>
          <a:bodyPr/>
          <a:lstStyle/>
          <a:p>
            <a:pPr marL="560241" indent="-560241">
              <a:buFont typeface="Arial" panose="020B0604020202020204" pitchFamily="34" charset="0"/>
              <a:buChar char="•"/>
            </a:pPr>
            <a:r>
              <a:rPr lang="en-US" sz="2745" dirty="0"/>
              <a:t> Better application portability </a:t>
            </a:r>
          </a:p>
          <a:p>
            <a:pPr marL="560241" indent="-560241">
              <a:buFont typeface="Arial" panose="020B0604020202020204" pitchFamily="34" charset="0"/>
              <a:buChar char="•"/>
            </a:pPr>
            <a:r>
              <a:rPr lang="en-US" sz="2745" dirty="0"/>
              <a:t> Faster development cycle</a:t>
            </a:r>
          </a:p>
          <a:p>
            <a:pPr marL="560241" indent="-560241">
              <a:buFont typeface="Arial" panose="020B0604020202020204" pitchFamily="34" charset="0"/>
              <a:buChar char="•"/>
            </a:pPr>
            <a:r>
              <a:rPr lang="en-US" sz="2745" dirty="0"/>
              <a:t> Easy and Fast scalability </a:t>
            </a:r>
          </a:p>
          <a:p>
            <a:pPr marL="560241" indent="-560241">
              <a:buFont typeface="Arial" panose="020B0604020202020204" pitchFamily="34" charset="0"/>
              <a:buChar char="•"/>
            </a:pPr>
            <a:r>
              <a:rPr lang="en-US" sz="2745" dirty="0"/>
              <a:t> Resources saving and run more apps on one host machine</a:t>
            </a:r>
          </a:p>
          <a:p>
            <a:endParaRPr lang="en-US" dirty="0"/>
          </a:p>
        </p:txBody>
      </p:sp>
    </p:spTree>
    <p:extLst>
      <p:ext uri="{BB962C8B-B14F-4D97-AF65-F5344CB8AC3E}">
        <p14:creationId xmlns:p14="http://schemas.microsoft.com/office/powerpoint/2010/main" val="35868130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Docker</a:t>
            </a:r>
          </a:p>
        </p:txBody>
      </p:sp>
      <p:sp>
        <p:nvSpPr>
          <p:cNvPr id="6" name="Text Placeholder 5"/>
          <p:cNvSpPr>
            <a:spLocks noGrp="1"/>
          </p:cNvSpPr>
          <p:nvPr>
            <p:ph type="body" sz="quarter" idx="10"/>
          </p:nvPr>
        </p:nvSpPr>
        <p:spPr>
          <a:xfrm>
            <a:off x="381292" y="1308311"/>
            <a:ext cx="11429416" cy="1050007"/>
          </a:xfrm>
        </p:spPr>
        <p:txBody>
          <a:bodyPr/>
          <a:lstStyle/>
          <a:p>
            <a:r>
              <a:rPr lang="en-US" sz="3137" i="1" dirty="0"/>
              <a:t>Docker is a platform for developing, shipping and running applications using container virtualization technology </a:t>
            </a:r>
          </a:p>
        </p:txBody>
      </p:sp>
      <p:sp>
        <p:nvSpPr>
          <p:cNvPr id="7" name="Rectangle 6"/>
          <p:cNvSpPr/>
          <p:nvPr/>
        </p:nvSpPr>
        <p:spPr>
          <a:xfrm>
            <a:off x="8337062" y="2084363"/>
            <a:ext cx="3959210" cy="2989023"/>
          </a:xfrm>
          <a:prstGeom prst="rect">
            <a:avLst/>
          </a:prstGeom>
        </p:spPr>
        <p:txBody>
          <a:bodyPr wrap="square">
            <a:spAutoFit/>
          </a:bodyPr>
          <a:lstStyle/>
          <a:p>
            <a:endParaRPr lang="en-US" sz="2353" dirty="0"/>
          </a:p>
          <a:p>
            <a:pPr marL="336145" indent="-336145">
              <a:buFont typeface="Arial" panose="020B0604020202020204" pitchFamily="34" charset="0"/>
              <a:buChar char="•"/>
            </a:pPr>
            <a:r>
              <a:rPr lang="en-US" sz="2353" dirty="0"/>
              <a:t>Lightweight</a:t>
            </a:r>
          </a:p>
          <a:p>
            <a:pPr marL="336145" indent="-336145">
              <a:buFont typeface="Arial" panose="020B0604020202020204" pitchFamily="34" charset="0"/>
              <a:buChar char="•"/>
            </a:pPr>
            <a:r>
              <a:rPr lang="en-US" sz="2353" dirty="0"/>
              <a:t>No need to install guest OS</a:t>
            </a:r>
          </a:p>
          <a:p>
            <a:pPr marL="336145" indent="-336145">
              <a:buFont typeface="Arial" panose="020B0604020202020204" pitchFamily="34" charset="0"/>
              <a:buChar char="•"/>
            </a:pPr>
            <a:r>
              <a:rPr lang="en-US" sz="2353" dirty="0"/>
              <a:t>Less CPU, RAM, storage space required</a:t>
            </a:r>
          </a:p>
          <a:p>
            <a:pPr marL="336145" indent="-336145">
              <a:buFont typeface="Arial" panose="020B0604020202020204" pitchFamily="34" charset="0"/>
              <a:buChar char="•"/>
            </a:pPr>
            <a:r>
              <a:rPr lang="en-US" sz="2353" dirty="0"/>
              <a:t>More containers per machine than VMs</a:t>
            </a:r>
          </a:p>
          <a:p>
            <a:pPr marL="336145" indent="-336145">
              <a:buFont typeface="Arial" panose="020B0604020202020204" pitchFamily="34" charset="0"/>
              <a:buChar char="•"/>
            </a:pPr>
            <a:r>
              <a:rPr lang="en-US" sz="2353" dirty="0"/>
              <a:t>Better portability </a:t>
            </a:r>
          </a:p>
        </p:txBody>
      </p:sp>
      <p:pic>
        <p:nvPicPr>
          <p:cNvPr id="3" name="Picture 2"/>
          <p:cNvPicPr>
            <a:picLocks noChangeAspect="1"/>
          </p:cNvPicPr>
          <p:nvPr/>
        </p:nvPicPr>
        <p:blipFill>
          <a:blip r:embed="rId3"/>
          <a:stretch>
            <a:fillRect/>
          </a:stretch>
        </p:blipFill>
        <p:spPr>
          <a:xfrm>
            <a:off x="493345" y="2457873"/>
            <a:ext cx="7717386" cy="3942902"/>
          </a:xfrm>
          <a:prstGeom prst="rect">
            <a:avLst/>
          </a:prstGeom>
        </p:spPr>
      </p:pic>
    </p:spTree>
    <p:extLst>
      <p:ext uri="{BB962C8B-B14F-4D97-AF65-F5344CB8AC3E}">
        <p14:creationId xmlns:p14="http://schemas.microsoft.com/office/powerpoint/2010/main" val="39486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additive="base">
                                        <p:cTn id="2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Containers</a:t>
            </a:r>
          </a:p>
        </p:txBody>
      </p:sp>
      <p:sp>
        <p:nvSpPr>
          <p:cNvPr id="3" name="Text Placeholder 2"/>
          <p:cNvSpPr>
            <a:spLocks noGrp="1"/>
          </p:cNvSpPr>
          <p:nvPr>
            <p:ph type="body" sz="quarter" idx="10"/>
          </p:nvPr>
        </p:nvSpPr>
        <p:spPr>
          <a:xfrm>
            <a:off x="269240" y="1262640"/>
            <a:ext cx="11653523" cy="4966415"/>
          </a:xfrm>
        </p:spPr>
        <p:txBody>
          <a:bodyPr>
            <a:normAutofit lnSpcReduction="10000"/>
          </a:bodyPr>
          <a:lstStyle/>
          <a:p>
            <a:r>
              <a:rPr lang="en-US" sz="3137" i="1" dirty="0"/>
              <a:t>Container based virtualization uses the kernel on the hosts’ operating system to run multiple guest instances</a:t>
            </a:r>
          </a:p>
          <a:p>
            <a:endParaRPr lang="en-US" sz="3137" dirty="0"/>
          </a:p>
          <a:p>
            <a:r>
              <a:rPr lang="en-US" sz="2745" dirty="0"/>
              <a:t>Docker origins from LXC and </a:t>
            </a:r>
            <a:r>
              <a:rPr lang="en-US" sz="2745" dirty="0" err="1"/>
              <a:t>libcontainer</a:t>
            </a:r>
            <a:r>
              <a:rPr lang="en-US" sz="2745" dirty="0"/>
              <a:t>.</a:t>
            </a:r>
          </a:p>
          <a:p>
            <a:r>
              <a:rPr lang="en-US" sz="2745" dirty="0"/>
              <a:t>Docker is built upon </a:t>
            </a:r>
            <a:r>
              <a:rPr lang="en-US" sz="2745" dirty="0" err="1"/>
              <a:t>AuFS</a:t>
            </a:r>
            <a:endParaRPr lang="en-US" sz="2745" dirty="0"/>
          </a:p>
          <a:p>
            <a:r>
              <a:rPr lang="en-US" sz="2745" dirty="0"/>
              <a:t>Each guest instance is called a </a:t>
            </a:r>
            <a:r>
              <a:rPr lang="en-US" sz="2745" b="1" dirty="0"/>
              <a:t>container </a:t>
            </a:r>
            <a:r>
              <a:rPr lang="en-US" sz="2745" dirty="0"/>
              <a:t>and</a:t>
            </a:r>
            <a:r>
              <a:rPr lang="en-US" sz="2745" b="1" dirty="0"/>
              <a:t> </a:t>
            </a:r>
            <a:r>
              <a:rPr lang="en-US" sz="2745" dirty="0"/>
              <a:t>has its own</a:t>
            </a:r>
          </a:p>
          <a:p>
            <a:pPr>
              <a:buFontTx/>
              <a:buChar char="-"/>
            </a:pPr>
            <a:r>
              <a:rPr lang="en-US" sz="2353" dirty="0"/>
              <a:t>Root filesystem</a:t>
            </a:r>
          </a:p>
          <a:p>
            <a:pPr>
              <a:buFontTx/>
              <a:buChar char="-"/>
            </a:pPr>
            <a:r>
              <a:rPr lang="en-US" sz="2353" dirty="0"/>
              <a:t>Process</a:t>
            </a:r>
          </a:p>
          <a:p>
            <a:pPr>
              <a:buFontTx/>
              <a:buChar char="-"/>
            </a:pPr>
            <a:r>
              <a:rPr lang="en-US" sz="2353" dirty="0"/>
              <a:t>Memory</a:t>
            </a:r>
          </a:p>
          <a:p>
            <a:pPr>
              <a:buFontTx/>
              <a:buChar char="-"/>
            </a:pPr>
            <a:r>
              <a:rPr lang="en-US" sz="2353" dirty="0"/>
              <a:t>Devices</a:t>
            </a:r>
          </a:p>
          <a:p>
            <a:pPr>
              <a:buFontTx/>
              <a:buChar char="-"/>
            </a:pPr>
            <a:r>
              <a:rPr lang="en-US" sz="2353" dirty="0"/>
              <a:t>Network ports</a:t>
            </a:r>
          </a:p>
        </p:txBody>
      </p:sp>
    </p:spTree>
    <p:extLst>
      <p:ext uri="{BB962C8B-B14F-4D97-AF65-F5344CB8AC3E}">
        <p14:creationId xmlns:p14="http://schemas.microsoft.com/office/powerpoint/2010/main" val="19675716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and Linux Kernel	</a:t>
            </a:r>
          </a:p>
        </p:txBody>
      </p:sp>
      <p:sp>
        <p:nvSpPr>
          <p:cNvPr id="3" name="Text Placeholder 2"/>
          <p:cNvSpPr>
            <a:spLocks noGrp="1"/>
          </p:cNvSpPr>
          <p:nvPr>
            <p:ph type="body" sz="quarter" idx="10"/>
          </p:nvPr>
        </p:nvSpPr>
        <p:spPr>
          <a:xfrm>
            <a:off x="269240" y="1337342"/>
            <a:ext cx="4855633" cy="5079741"/>
          </a:xfrm>
        </p:spPr>
        <p:txBody>
          <a:bodyPr>
            <a:normAutofit/>
          </a:bodyPr>
          <a:lstStyle/>
          <a:p>
            <a:pPr marL="448193" indent="-448193">
              <a:buFont typeface="Arial" panose="020B0604020202020204" pitchFamily="34" charset="0"/>
              <a:buChar char="•"/>
            </a:pPr>
            <a:r>
              <a:rPr lang="en-US" sz="2745" b="1" dirty="0"/>
              <a:t>Docker Engine </a:t>
            </a:r>
            <a:r>
              <a:rPr lang="en-US" sz="2745" dirty="0"/>
              <a:t>is the program that enables containers to be built, shipped and run.</a:t>
            </a:r>
          </a:p>
          <a:p>
            <a:pPr marL="448193" indent="-448193">
              <a:buFont typeface="Arial" panose="020B0604020202020204" pitchFamily="34" charset="0"/>
              <a:buChar char="•"/>
            </a:pPr>
            <a:endParaRPr lang="en-US" sz="2745" dirty="0"/>
          </a:p>
          <a:p>
            <a:pPr marL="448193" indent="-448193">
              <a:buFont typeface="Arial" panose="020B0604020202020204" pitchFamily="34" charset="0"/>
              <a:buChar char="•"/>
            </a:pPr>
            <a:r>
              <a:rPr lang="en-US" sz="2745" dirty="0"/>
              <a:t>Docker Engine uses Linux Kernel namespaces and control groups to create and manager containers</a:t>
            </a:r>
          </a:p>
          <a:p>
            <a:endParaRPr lang="en-US" sz="2745" dirty="0"/>
          </a:p>
          <a:p>
            <a:pPr marL="448193" indent="-448193">
              <a:buFont typeface="Arial" panose="020B0604020202020204" pitchFamily="34" charset="0"/>
              <a:buChar char="•"/>
            </a:pPr>
            <a:r>
              <a:rPr lang="en-US" sz="2745" dirty="0"/>
              <a:t>Namespaces give us the isolated workspace</a:t>
            </a:r>
          </a:p>
          <a:p>
            <a:endParaRPr lang="en-US" dirty="0"/>
          </a:p>
        </p:txBody>
      </p:sp>
      <p:pic>
        <p:nvPicPr>
          <p:cNvPr id="4" name="Picture 3"/>
          <p:cNvPicPr>
            <a:picLocks noChangeAspect="1"/>
          </p:cNvPicPr>
          <p:nvPr/>
        </p:nvPicPr>
        <p:blipFill>
          <a:blip r:embed="rId3"/>
          <a:stretch>
            <a:fillRect/>
          </a:stretch>
        </p:blipFill>
        <p:spPr>
          <a:xfrm>
            <a:off x="5348979" y="1412044"/>
            <a:ext cx="5677357" cy="4264163"/>
          </a:xfrm>
          <a:prstGeom prst="rect">
            <a:avLst/>
          </a:prstGeom>
        </p:spPr>
      </p:pic>
    </p:spTree>
    <p:extLst>
      <p:ext uri="{BB962C8B-B14F-4D97-AF65-F5344CB8AC3E}">
        <p14:creationId xmlns:p14="http://schemas.microsoft.com/office/powerpoint/2010/main" val="20183269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Containers and Images</a:t>
            </a:r>
          </a:p>
        </p:txBody>
      </p:sp>
      <p:sp>
        <p:nvSpPr>
          <p:cNvPr id="3" name="Text Placeholder 2"/>
          <p:cNvSpPr>
            <a:spLocks noGrp="1"/>
          </p:cNvSpPr>
          <p:nvPr>
            <p:ph type="body" sz="quarter" idx="10"/>
          </p:nvPr>
        </p:nvSpPr>
        <p:spPr>
          <a:xfrm>
            <a:off x="269240" y="1189496"/>
            <a:ext cx="11655841" cy="5081071"/>
          </a:xfrm>
        </p:spPr>
        <p:txBody>
          <a:bodyPr>
            <a:normAutofit/>
          </a:bodyPr>
          <a:lstStyle/>
          <a:p>
            <a:pPr marL="560241" indent="-560241">
              <a:buFont typeface="Arial" panose="020B0604020202020204" pitchFamily="34" charset="0"/>
              <a:buChar char="•"/>
            </a:pPr>
            <a:endParaRPr lang="en-US" sz="2549" dirty="0"/>
          </a:p>
          <a:p>
            <a:pPr marL="560241" indent="-560241">
              <a:buFont typeface="Arial" panose="020B0604020202020204" pitchFamily="34" charset="0"/>
              <a:buChar char="•"/>
            </a:pPr>
            <a:r>
              <a:rPr lang="en-US" sz="2549" dirty="0"/>
              <a:t>Docker Image</a:t>
            </a:r>
          </a:p>
          <a:p>
            <a:pPr>
              <a:buFontTx/>
              <a:buChar char="-"/>
            </a:pPr>
            <a:r>
              <a:rPr lang="en-US" sz="2549" dirty="0"/>
              <a:t>Read only template used to create </a:t>
            </a:r>
            <a:r>
              <a:rPr lang="en-US" sz="2549" dirty="0" err="1"/>
              <a:t>docker</a:t>
            </a:r>
            <a:r>
              <a:rPr lang="en-US" sz="2549" dirty="0"/>
              <a:t> container </a:t>
            </a:r>
          </a:p>
          <a:p>
            <a:pPr>
              <a:buFontTx/>
              <a:buChar char="-"/>
            </a:pPr>
            <a:r>
              <a:rPr lang="en-US" sz="2549" dirty="0"/>
              <a:t>Created by you or other </a:t>
            </a:r>
            <a:r>
              <a:rPr lang="en-US" sz="2549" dirty="0" err="1"/>
              <a:t>docker</a:t>
            </a:r>
            <a:r>
              <a:rPr lang="en-US" sz="2549" dirty="0"/>
              <a:t> users</a:t>
            </a:r>
          </a:p>
          <a:p>
            <a:pPr>
              <a:buFontTx/>
              <a:buChar char="-"/>
            </a:pPr>
            <a:r>
              <a:rPr lang="en-US" sz="2549" dirty="0"/>
              <a:t>Store in </a:t>
            </a:r>
            <a:r>
              <a:rPr lang="en-US" sz="2549" dirty="0" err="1"/>
              <a:t>docker</a:t>
            </a:r>
            <a:r>
              <a:rPr lang="en-US" sz="2549" dirty="0"/>
              <a:t> hub or you local </a:t>
            </a:r>
            <a:r>
              <a:rPr lang="en-US" sz="2549" dirty="0" err="1"/>
              <a:t>docker</a:t>
            </a:r>
            <a:r>
              <a:rPr lang="en-US" sz="2549" dirty="0"/>
              <a:t> registry</a:t>
            </a:r>
          </a:p>
          <a:p>
            <a:pPr>
              <a:buFontTx/>
              <a:buChar char="-"/>
            </a:pPr>
            <a:endParaRPr lang="en-US" sz="2549" dirty="0"/>
          </a:p>
          <a:p>
            <a:pPr marL="560241" indent="-560241">
              <a:buFont typeface="Arial" panose="020B0604020202020204" pitchFamily="34" charset="0"/>
              <a:buChar char="•"/>
            </a:pPr>
            <a:r>
              <a:rPr lang="en-US" sz="2549" dirty="0"/>
              <a:t>Docker Container</a:t>
            </a:r>
          </a:p>
          <a:p>
            <a:pPr>
              <a:buFontTx/>
              <a:buChar char="-"/>
            </a:pPr>
            <a:r>
              <a:rPr lang="en-US" sz="2549" dirty="0"/>
              <a:t>Isolated application platform</a:t>
            </a:r>
          </a:p>
          <a:p>
            <a:pPr>
              <a:buFontTx/>
              <a:buChar char="-"/>
            </a:pPr>
            <a:r>
              <a:rPr lang="en-US" sz="2549" dirty="0"/>
              <a:t>Contains everything you need for your application</a:t>
            </a:r>
          </a:p>
          <a:p>
            <a:pPr>
              <a:buFontTx/>
              <a:buChar char="-"/>
            </a:pPr>
            <a:r>
              <a:rPr lang="en-US" sz="2549" dirty="0"/>
              <a:t>Created from one or more images</a:t>
            </a:r>
          </a:p>
          <a:p>
            <a:endParaRPr lang="en-US" dirty="0"/>
          </a:p>
        </p:txBody>
      </p:sp>
    </p:spTree>
    <p:extLst>
      <p:ext uri="{BB962C8B-B14F-4D97-AF65-F5344CB8AC3E}">
        <p14:creationId xmlns:p14="http://schemas.microsoft.com/office/powerpoint/2010/main" val="28208004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 </a:t>
            </a:r>
          </a:p>
        </p:txBody>
      </p:sp>
      <p:sp>
        <p:nvSpPr>
          <p:cNvPr id="3" name="Text Placeholder 2"/>
          <p:cNvSpPr>
            <a:spLocks noGrp="1"/>
          </p:cNvSpPr>
          <p:nvPr>
            <p:ph type="body" sz="quarter" idx="10"/>
          </p:nvPr>
        </p:nvSpPr>
        <p:spPr>
          <a:xfrm>
            <a:off x="7354204" y="1412045"/>
            <a:ext cx="4332720" cy="2250878"/>
          </a:xfrm>
        </p:spPr>
        <p:txBody>
          <a:bodyPr>
            <a:normAutofit/>
          </a:bodyPr>
          <a:lstStyle/>
          <a:p>
            <a:pPr marL="560241" indent="-560241">
              <a:buFontTx/>
              <a:buChar char="-"/>
            </a:pPr>
            <a:r>
              <a:rPr lang="en-US" sz="2745" dirty="0"/>
              <a:t>Layered read-only images</a:t>
            </a:r>
          </a:p>
          <a:p>
            <a:pPr marL="560241" indent="-560241">
              <a:buFontTx/>
              <a:buChar char="-"/>
            </a:pPr>
            <a:r>
              <a:rPr lang="en-US" sz="2745" dirty="0"/>
              <a:t>Read-write container</a:t>
            </a:r>
          </a:p>
          <a:p>
            <a:pPr marL="560241" indent="-560241">
              <a:buFontTx/>
              <a:buChar char="-"/>
            </a:pPr>
            <a:r>
              <a:rPr lang="en-US" sz="2745" dirty="0"/>
              <a:t>Shared images for containers</a:t>
            </a:r>
          </a:p>
        </p:txBody>
      </p:sp>
      <p:pic>
        <p:nvPicPr>
          <p:cNvPr id="5" name="Picture 4"/>
          <p:cNvPicPr>
            <a:picLocks noChangeAspect="1"/>
          </p:cNvPicPr>
          <p:nvPr/>
        </p:nvPicPr>
        <p:blipFill>
          <a:blip r:embed="rId3"/>
          <a:stretch>
            <a:fillRect/>
          </a:stretch>
        </p:blipFill>
        <p:spPr>
          <a:xfrm>
            <a:off x="269241" y="1337342"/>
            <a:ext cx="6772548" cy="5070358"/>
          </a:xfrm>
          <a:prstGeom prst="rect">
            <a:avLst/>
          </a:prstGeom>
        </p:spPr>
      </p:pic>
    </p:spTree>
    <p:extLst>
      <p:ext uri="{BB962C8B-B14F-4D97-AF65-F5344CB8AC3E}">
        <p14:creationId xmlns:p14="http://schemas.microsoft.com/office/powerpoint/2010/main" val="501075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Client and Daemon</a:t>
            </a:r>
          </a:p>
        </p:txBody>
      </p:sp>
      <p:sp>
        <p:nvSpPr>
          <p:cNvPr id="3" name="Text Placeholder 2"/>
          <p:cNvSpPr>
            <a:spLocks noGrp="1"/>
          </p:cNvSpPr>
          <p:nvPr>
            <p:ph type="body" sz="quarter" idx="10"/>
          </p:nvPr>
        </p:nvSpPr>
        <p:spPr>
          <a:xfrm>
            <a:off x="269240" y="1486747"/>
            <a:ext cx="5752058" cy="4025029"/>
          </a:xfrm>
        </p:spPr>
        <p:txBody>
          <a:bodyPr>
            <a:normAutofit lnSpcReduction="10000"/>
          </a:bodyPr>
          <a:lstStyle/>
          <a:p>
            <a:endParaRPr lang="en-US" sz="2745" dirty="0"/>
          </a:p>
          <a:p>
            <a:pPr marL="448193" indent="-448193">
              <a:buFont typeface="Arial" panose="020B0604020202020204" pitchFamily="34" charset="0"/>
              <a:buChar char="•"/>
            </a:pPr>
            <a:r>
              <a:rPr lang="en-US" sz="2745" dirty="0"/>
              <a:t>Client/Server architecture </a:t>
            </a:r>
          </a:p>
          <a:p>
            <a:pPr marL="448193" indent="-448193">
              <a:buFont typeface="Arial" panose="020B0604020202020204" pitchFamily="34" charset="0"/>
              <a:buChar char="•"/>
            </a:pPr>
            <a:r>
              <a:rPr lang="en-US" sz="2745" dirty="0"/>
              <a:t>Client sends user inputs to the daemon</a:t>
            </a:r>
          </a:p>
          <a:p>
            <a:pPr marL="448193" indent="-448193">
              <a:buFont typeface="Arial" panose="020B0604020202020204" pitchFamily="34" charset="0"/>
              <a:buChar char="•"/>
            </a:pPr>
            <a:r>
              <a:rPr lang="en-US" sz="2745" dirty="0"/>
              <a:t>Daemon builds, runs and distributes containers</a:t>
            </a:r>
          </a:p>
          <a:p>
            <a:pPr marL="448193" indent="-448193">
              <a:buFont typeface="Arial" panose="020B0604020202020204" pitchFamily="34" charset="0"/>
              <a:buChar char="•"/>
            </a:pPr>
            <a:r>
              <a:rPr lang="en-US" sz="2745" dirty="0"/>
              <a:t>Client and daemon can be on the same host or different  </a:t>
            </a:r>
          </a:p>
          <a:p>
            <a:pPr marL="448193" indent="-448193">
              <a:buFont typeface="Arial" panose="020B0604020202020204" pitchFamily="34" charset="0"/>
              <a:buChar char="•"/>
            </a:pPr>
            <a:r>
              <a:rPr lang="en-US" sz="2745" dirty="0"/>
              <a:t>CLI mode and GUI mode</a:t>
            </a:r>
            <a:endParaRPr lang="en-US" dirty="0"/>
          </a:p>
        </p:txBody>
      </p:sp>
      <p:pic>
        <p:nvPicPr>
          <p:cNvPr id="4" name="Picture 3"/>
          <p:cNvPicPr>
            <a:picLocks noChangeAspect="1"/>
          </p:cNvPicPr>
          <p:nvPr/>
        </p:nvPicPr>
        <p:blipFill>
          <a:blip r:embed="rId3"/>
          <a:stretch>
            <a:fillRect/>
          </a:stretch>
        </p:blipFill>
        <p:spPr>
          <a:xfrm>
            <a:off x="6104237" y="2058581"/>
            <a:ext cx="5920139" cy="3062785"/>
          </a:xfrm>
          <a:prstGeom prst="rect">
            <a:avLst/>
          </a:prstGeom>
        </p:spPr>
      </p:pic>
    </p:spTree>
    <p:extLst>
      <p:ext uri="{BB962C8B-B14F-4D97-AF65-F5344CB8AC3E}">
        <p14:creationId xmlns:p14="http://schemas.microsoft.com/office/powerpoint/2010/main" val="13544073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docker</a:t>
            </a:r>
            <a:r>
              <a:rPr lang="en-US" dirty="0"/>
              <a:t> container</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2435599" y="1189495"/>
            <a:ext cx="6842040" cy="5493819"/>
          </a:xfrm>
          <a:prstGeom prst="rect">
            <a:avLst/>
          </a:prstGeom>
        </p:spPr>
      </p:pic>
    </p:spTree>
    <p:extLst>
      <p:ext uri="{BB962C8B-B14F-4D97-AF65-F5344CB8AC3E}">
        <p14:creationId xmlns:p14="http://schemas.microsoft.com/office/powerpoint/2010/main" val="231143476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2921</Words>
  <Application>Microsoft Office PowerPoint</Application>
  <PresentationFormat>Widescreen</PresentationFormat>
  <Paragraphs>153</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Segoe UI</vt:lpstr>
      <vt:lpstr>Office Theme</vt:lpstr>
      <vt:lpstr>PowerPoint Presentation</vt:lpstr>
      <vt:lpstr>Docker</vt:lpstr>
      <vt:lpstr>What is Docker</vt:lpstr>
      <vt:lpstr>Introducing Containers</vt:lpstr>
      <vt:lpstr>Docker and Linux Kernel </vt:lpstr>
      <vt:lpstr>Docker Containers and Images</vt:lpstr>
      <vt:lpstr>Docker Architecture </vt:lpstr>
      <vt:lpstr>Docker Client and Daemon</vt:lpstr>
      <vt:lpstr>Create a docker container</vt:lpstr>
      <vt:lpstr>Create a docker container</vt:lpstr>
      <vt:lpstr>Create a docker container</vt:lpstr>
      <vt:lpstr>Create a docker container</vt:lpstr>
      <vt:lpstr>Create a docker container</vt:lpstr>
      <vt:lpstr>Create a docker container</vt:lpstr>
      <vt:lpstr>Create a docker container</vt:lpstr>
      <vt:lpstr>Create a docker container</vt:lpstr>
      <vt:lpstr>Registry and Repository</vt:lpstr>
      <vt:lpstr>Container Process</vt:lpstr>
      <vt:lpstr>Container ID</vt:lpstr>
      <vt:lpstr>Docker Orchestration </vt:lpstr>
      <vt:lpstr>Benefits of Docker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Sudeep lohi</dc:creator>
  <cp:lastModifiedBy>Sudeep lohi</cp:lastModifiedBy>
  <cp:revision>1</cp:revision>
  <dcterms:created xsi:type="dcterms:W3CDTF">2022-05-04T11:40:06Z</dcterms:created>
  <dcterms:modified xsi:type="dcterms:W3CDTF">2022-05-04T11:40:12Z</dcterms:modified>
</cp:coreProperties>
</file>