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319" r:id="rId3"/>
    <p:sldId id="364" r:id="rId4"/>
    <p:sldId id="303" r:id="rId5"/>
    <p:sldId id="291" r:id="rId6"/>
    <p:sldId id="309" r:id="rId7"/>
    <p:sldId id="298" r:id="rId8"/>
    <p:sldId id="296" r:id="rId9"/>
    <p:sldId id="310" r:id="rId10"/>
    <p:sldId id="316" r:id="rId11"/>
    <p:sldId id="290" r:id="rId12"/>
    <p:sldId id="307" r:id="rId13"/>
    <p:sldId id="287" r:id="rId14"/>
    <p:sldId id="283" r:id="rId15"/>
    <p:sldId id="308" r:id="rId16"/>
    <p:sldId id="311" r:id="rId17"/>
    <p:sldId id="261" r:id="rId18"/>
    <p:sldId id="285" r:id="rId19"/>
    <p:sldId id="324" r:id="rId20"/>
    <p:sldId id="326" r:id="rId21"/>
    <p:sldId id="360" r:id="rId22"/>
    <p:sldId id="361" r:id="rId23"/>
    <p:sldId id="359" r:id="rId24"/>
    <p:sldId id="327" r:id="rId25"/>
    <p:sldId id="317" r:id="rId26"/>
    <p:sldId id="363" r:id="rId27"/>
    <p:sldId id="357" r:id="rId28"/>
    <p:sldId id="358" r:id="rId29"/>
    <p:sldId id="348" r:id="rId30"/>
    <p:sldId id="362" r:id="rId31"/>
    <p:sldId id="320" r:id="rId32"/>
    <p:sldId id="27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072" autoAdjust="0"/>
  </p:normalViewPr>
  <p:slideViewPr>
    <p:cSldViewPr snapToGrid="0">
      <p:cViewPr varScale="1">
        <p:scale>
          <a:sx n="50" d="100"/>
          <a:sy n="50" d="100"/>
        </p:scale>
        <p:origin x="128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5DE00-BB9F-46E5-BE0C-F6FC6940A60B}" type="doc">
      <dgm:prSet loTypeId="urn:microsoft.com/office/officeart/2005/8/layout/hChevron3" loCatId="process" qsTypeId="urn:microsoft.com/office/officeart/2005/8/quickstyle/3d4" qsCatId="3D" csTypeId="urn:microsoft.com/office/officeart/2005/8/colors/colorful5" csCatId="colorful" phldr="1"/>
      <dgm:spPr/>
    </dgm:pt>
    <dgm:pt modelId="{339E68F0-4A99-48FF-81BF-92C3CE3A7864}">
      <dgm:prSet phldrT="[Text]"/>
      <dgm:spPr/>
      <dgm:t>
        <a:bodyPr/>
        <a:lstStyle/>
        <a:p>
          <a:r>
            <a:rPr lang="en-US" b="1" dirty="0"/>
            <a:t>Security</a:t>
          </a:r>
        </a:p>
      </dgm:t>
    </dgm:pt>
    <dgm:pt modelId="{5FA1745F-486A-4CC2-972B-08762A9B2EAF}" type="parTrans" cxnId="{1D9D1341-801B-4150-9CBE-D04045E943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ACB549-AA69-40B7-989C-9B11C11143EB}" type="sibTrans" cxnId="{1D9D1341-801B-4150-9CBE-D04045E943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32E151-1D67-4C09-A0D1-E1CF011ECB1E}">
      <dgm:prSet phldrT="[Text]"/>
      <dgm:spPr/>
      <dgm:t>
        <a:bodyPr/>
        <a:lstStyle/>
        <a:p>
          <a:r>
            <a:rPr lang="en-US" b="1" dirty="0"/>
            <a:t>Reliability</a:t>
          </a:r>
        </a:p>
      </dgm:t>
    </dgm:pt>
    <dgm:pt modelId="{884AA8FA-D1FE-4CCB-8675-2D9ABA00EBCC}" type="parTrans" cxnId="{F8B50791-EB2C-4CE8-AEBA-877C00BAD5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3E7926-0358-42B6-907C-9D4814200431}" type="sibTrans" cxnId="{F8B50791-EB2C-4CE8-AEBA-877C00BAD5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CEFCA4-2712-4153-A21F-EE4D97B688F1}">
      <dgm:prSet phldrT="[Text]"/>
      <dgm:spPr/>
      <dgm:t>
        <a:bodyPr/>
        <a:lstStyle/>
        <a:p>
          <a:r>
            <a:rPr lang="en-US" b="1" dirty="0"/>
            <a:t>Performance</a:t>
          </a:r>
          <a:r>
            <a:rPr lang="en-US" dirty="0"/>
            <a:t> </a:t>
          </a:r>
          <a:r>
            <a:rPr lang="en-US" b="1" dirty="0"/>
            <a:t>Efficiency</a:t>
          </a:r>
        </a:p>
      </dgm:t>
    </dgm:pt>
    <dgm:pt modelId="{D13A1999-2B6F-423F-9C12-1E7537C8734A}" type="parTrans" cxnId="{C21CBD6C-0088-4BC8-9AD1-15732F7E94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F1A2AD-43B7-40C2-8E8C-9BC052D4E9BA}" type="sibTrans" cxnId="{C21CBD6C-0088-4BC8-9AD1-15732F7E94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6BA1C45-41DF-4CFD-BFD4-58C8B44D99D0}">
      <dgm:prSet phldrT="[Text]"/>
      <dgm:spPr/>
      <dgm:t>
        <a:bodyPr/>
        <a:lstStyle/>
        <a:p>
          <a:r>
            <a:rPr lang="en-US" b="1" dirty="0"/>
            <a:t>Cost Optimization</a:t>
          </a:r>
        </a:p>
      </dgm:t>
    </dgm:pt>
    <dgm:pt modelId="{24AD5BA1-E953-46FD-857D-F0A71D512812}" type="parTrans" cxnId="{A10FD242-255C-4E03-9E21-209ABDAEDEC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02814D-DCB0-4631-AF6D-5C5F91F8FE50}" type="sibTrans" cxnId="{A10FD242-255C-4E03-9E21-209ABDAEDEC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53BF5E-5C76-4592-AE0D-F39FE2845327}">
      <dgm:prSet phldrT="[Text]"/>
      <dgm:spPr/>
      <dgm:t>
        <a:bodyPr/>
        <a:lstStyle/>
        <a:p>
          <a:r>
            <a:rPr lang="en-US" b="1" dirty="0"/>
            <a:t>Operational Excellence</a:t>
          </a:r>
        </a:p>
      </dgm:t>
    </dgm:pt>
    <dgm:pt modelId="{E5BE76BB-2700-46E4-93F9-B68219E3126F}" type="parTrans" cxnId="{6FA778E8-C642-45DF-85D9-66580B80989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8E4790-E8BE-411B-AE72-E51243736214}" type="sibTrans" cxnId="{6FA778E8-C642-45DF-85D9-66580B80989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CCCCD5-514D-4D43-8E10-74C525ECC14F}" type="pres">
      <dgm:prSet presAssocID="{9ED5DE00-BB9F-46E5-BE0C-F6FC6940A60B}" presName="Name0" presStyleCnt="0">
        <dgm:presLayoutVars>
          <dgm:dir/>
          <dgm:resizeHandles val="exact"/>
        </dgm:presLayoutVars>
      </dgm:prSet>
      <dgm:spPr/>
    </dgm:pt>
    <dgm:pt modelId="{9FE2A78A-9307-42FE-BC88-30D7953158F2}" type="pres">
      <dgm:prSet presAssocID="{339E68F0-4A99-48FF-81BF-92C3CE3A7864}" presName="parTxOnly" presStyleLbl="node1" presStyleIdx="0" presStyleCnt="5" custScaleX="92541">
        <dgm:presLayoutVars>
          <dgm:bulletEnabled val="1"/>
        </dgm:presLayoutVars>
      </dgm:prSet>
      <dgm:spPr/>
    </dgm:pt>
    <dgm:pt modelId="{3DBE12C3-6846-4FFD-B15D-3EB3B531831A}" type="pres">
      <dgm:prSet presAssocID="{BEACB549-AA69-40B7-989C-9B11C11143EB}" presName="parSpace" presStyleCnt="0"/>
      <dgm:spPr/>
    </dgm:pt>
    <dgm:pt modelId="{F229EC53-AD0F-4A8C-8E58-A2800D315915}" type="pres">
      <dgm:prSet presAssocID="{7C32E151-1D67-4C09-A0D1-E1CF011ECB1E}" presName="parTxOnly" presStyleLbl="node1" presStyleIdx="1" presStyleCnt="5" custScaleX="85861">
        <dgm:presLayoutVars>
          <dgm:bulletEnabled val="1"/>
        </dgm:presLayoutVars>
      </dgm:prSet>
      <dgm:spPr/>
    </dgm:pt>
    <dgm:pt modelId="{295369A5-0594-41F2-A8DB-E491A8C6F18A}" type="pres">
      <dgm:prSet presAssocID="{8A3E7926-0358-42B6-907C-9D4814200431}" presName="parSpace" presStyleCnt="0"/>
      <dgm:spPr/>
    </dgm:pt>
    <dgm:pt modelId="{95BECAE0-3150-40D6-86D9-4580CBD18424}" type="pres">
      <dgm:prSet presAssocID="{A0CEFCA4-2712-4153-A21F-EE4D97B688F1}" presName="parTxOnly" presStyleLbl="node1" presStyleIdx="2" presStyleCnt="5">
        <dgm:presLayoutVars>
          <dgm:bulletEnabled val="1"/>
        </dgm:presLayoutVars>
      </dgm:prSet>
      <dgm:spPr/>
    </dgm:pt>
    <dgm:pt modelId="{572F72A9-D138-4C1B-A998-042933F6F83A}" type="pres">
      <dgm:prSet presAssocID="{64F1A2AD-43B7-40C2-8E8C-9BC052D4E9BA}" presName="parSpace" presStyleCnt="0"/>
      <dgm:spPr/>
    </dgm:pt>
    <dgm:pt modelId="{86C0A195-EF5A-43DF-ABF5-B42FD1FA6339}" type="pres">
      <dgm:prSet presAssocID="{96BA1C45-41DF-4CFD-BFD4-58C8B44D99D0}" presName="parTxOnly" presStyleLbl="node1" presStyleIdx="3" presStyleCnt="5">
        <dgm:presLayoutVars>
          <dgm:bulletEnabled val="1"/>
        </dgm:presLayoutVars>
      </dgm:prSet>
      <dgm:spPr/>
    </dgm:pt>
    <dgm:pt modelId="{9B1E043A-4605-4FED-BDC3-18460C7E52D0}" type="pres">
      <dgm:prSet presAssocID="{2C02814D-DCB0-4631-AF6D-5C5F91F8FE50}" presName="parSpace" presStyleCnt="0"/>
      <dgm:spPr/>
    </dgm:pt>
    <dgm:pt modelId="{5A22E7DC-A92D-4828-BC29-8387CD4A465F}" type="pres">
      <dgm:prSet presAssocID="{2153BF5E-5C76-4592-AE0D-F39FE2845327}" presName="parTxOnly" presStyleLbl="node1" presStyleIdx="4" presStyleCnt="5" custScaleY="103635" custLinFactNeighborX="2754">
        <dgm:presLayoutVars>
          <dgm:bulletEnabled val="1"/>
        </dgm:presLayoutVars>
      </dgm:prSet>
      <dgm:spPr/>
    </dgm:pt>
  </dgm:ptLst>
  <dgm:cxnLst>
    <dgm:cxn modelId="{402FC111-CE45-442A-87EE-8143FACD935E}" type="presOf" srcId="{96BA1C45-41DF-4CFD-BFD4-58C8B44D99D0}" destId="{86C0A195-EF5A-43DF-ABF5-B42FD1FA6339}" srcOrd="0" destOrd="0" presId="urn:microsoft.com/office/officeart/2005/8/layout/hChevron3"/>
    <dgm:cxn modelId="{1D9D1341-801B-4150-9CBE-D04045E94355}" srcId="{9ED5DE00-BB9F-46E5-BE0C-F6FC6940A60B}" destId="{339E68F0-4A99-48FF-81BF-92C3CE3A7864}" srcOrd="0" destOrd="0" parTransId="{5FA1745F-486A-4CC2-972B-08762A9B2EAF}" sibTransId="{BEACB549-AA69-40B7-989C-9B11C11143EB}"/>
    <dgm:cxn modelId="{39763742-F5B4-467E-A20A-7E2D6D34D9E7}" type="presOf" srcId="{7C32E151-1D67-4C09-A0D1-E1CF011ECB1E}" destId="{F229EC53-AD0F-4A8C-8E58-A2800D315915}" srcOrd="0" destOrd="0" presId="urn:microsoft.com/office/officeart/2005/8/layout/hChevron3"/>
    <dgm:cxn modelId="{A10FD242-255C-4E03-9E21-209ABDAEDECB}" srcId="{9ED5DE00-BB9F-46E5-BE0C-F6FC6940A60B}" destId="{96BA1C45-41DF-4CFD-BFD4-58C8B44D99D0}" srcOrd="3" destOrd="0" parTransId="{24AD5BA1-E953-46FD-857D-F0A71D512812}" sibTransId="{2C02814D-DCB0-4631-AF6D-5C5F91F8FE50}"/>
    <dgm:cxn modelId="{C21CBD6C-0088-4BC8-9AD1-15732F7E94CC}" srcId="{9ED5DE00-BB9F-46E5-BE0C-F6FC6940A60B}" destId="{A0CEFCA4-2712-4153-A21F-EE4D97B688F1}" srcOrd="2" destOrd="0" parTransId="{D13A1999-2B6F-423F-9C12-1E7537C8734A}" sibTransId="{64F1A2AD-43B7-40C2-8E8C-9BC052D4E9BA}"/>
    <dgm:cxn modelId="{F8B50791-EB2C-4CE8-AEBA-877C00BAD562}" srcId="{9ED5DE00-BB9F-46E5-BE0C-F6FC6940A60B}" destId="{7C32E151-1D67-4C09-A0D1-E1CF011ECB1E}" srcOrd="1" destOrd="0" parTransId="{884AA8FA-D1FE-4CCB-8675-2D9ABA00EBCC}" sibTransId="{8A3E7926-0358-42B6-907C-9D4814200431}"/>
    <dgm:cxn modelId="{EC53CB98-A0F9-4371-9720-58A93FC510EF}" type="presOf" srcId="{A0CEFCA4-2712-4153-A21F-EE4D97B688F1}" destId="{95BECAE0-3150-40D6-86D9-4580CBD18424}" srcOrd="0" destOrd="0" presId="urn:microsoft.com/office/officeart/2005/8/layout/hChevron3"/>
    <dgm:cxn modelId="{E88A52B3-7E66-4EB1-BD7F-9F083F6A7692}" type="presOf" srcId="{2153BF5E-5C76-4592-AE0D-F39FE2845327}" destId="{5A22E7DC-A92D-4828-BC29-8387CD4A465F}" srcOrd="0" destOrd="0" presId="urn:microsoft.com/office/officeart/2005/8/layout/hChevron3"/>
    <dgm:cxn modelId="{378D78C4-CA8C-4341-B46A-42E698B1D402}" type="presOf" srcId="{339E68F0-4A99-48FF-81BF-92C3CE3A7864}" destId="{9FE2A78A-9307-42FE-BC88-30D7953158F2}" srcOrd="0" destOrd="0" presId="urn:microsoft.com/office/officeart/2005/8/layout/hChevron3"/>
    <dgm:cxn modelId="{59E44AD1-F09D-49B3-A232-CB5AE5C0B32B}" type="presOf" srcId="{9ED5DE00-BB9F-46E5-BE0C-F6FC6940A60B}" destId="{BFCCCCD5-514D-4D43-8E10-74C525ECC14F}" srcOrd="0" destOrd="0" presId="urn:microsoft.com/office/officeart/2005/8/layout/hChevron3"/>
    <dgm:cxn modelId="{6FA778E8-C642-45DF-85D9-66580B809891}" srcId="{9ED5DE00-BB9F-46E5-BE0C-F6FC6940A60B}" destId="{2153BF5E-5C76-4592-AE0D-F39FE2845327}" srcOrd="4" destOrd="0" parTransId="{E5BE76BB-2700-46E4-93F9-B68219E3126F}" sibTransId="{E98E4790-E8BE-411B-AE72-E51243736214}"/>
    <dgm:cxn modelId="{09134D7A-BF3B-4360-BEC2-79C177E75AE6}" type="presParOf" srcId="{BFCCCCD5-514D-4D43-8E10-74C525ECC14F}" destId="{9FE2A78A-9307-42FE-BC88-30D7953158F2}" srcOrd="0" destOrd="0" presId="urn:microsoft.com/office/officeart/2005/8/layout/hChevron3"/>
    <dgm:cxn modelId="{7F67F84F-A633-4B20-B12A-603EF20E2CAF}" type="presParOf" srcId="{BFCCCCD5-514D-4D43-8E10-74C525ECC14F}" destId="{3DBE12C3-6846-4FFD-B15D-3EB3B531831A}" srcOrd="1" destOrd="0" presId="urn:microsoft.com/office/officeart/2005/8/layout/hChevron3"/>
    <dgm:cxn modelId="{D4143E12-CB58-451C-8DEB-F713588A71DA}" type="presParOf" srcId="{BFCCCCD5-514D-4D43-8E10-74C525ECC14F}" destId="{F229EC53-AD0F-4A8C-8E58-A2800D315915}" srcOrd="2" destOrd="0" presId="urn:microsoft.com/office/officeart/2005/8/layout/hChevron3"/>
    <dgm:cxn modelId="{284AD362-7D79-422F-A3DC-A88329A96E12}" type="presParOf" srcId="{BFCCCCD5-514D-4D43-8E10-74C525ECC14F}" destId="{295369A5-0594-41F2-A8DB-E491A8C6F18A}" srcOrd="3" destOrd="0" presId="urn:microsoft.com/office/officeart/2005/8/layout/hChevron3"/>
    <dgm:cxn modelId="{6BD74801-41EE-4CEC-B8E9-4916D7B6750A}" type="presParOf" srcId="{BFCCCCD5-514D-4D43-8E10-74C525ECC14F}" destId="{95BECAE0-3150-40D6-86D9-4580CBD18424}" srcOrd="4" destOrd="0" presId="urn:microsoft.com/office/officeart/2005/8/layout/hChevron3"/>
    <dgm:cxn modelId="{8BDE96AE-119D-4EC4-8105-6B2FD4A1881D}" type="presParOf" srcId="{BFCCCCD5-514D-4D43-8E10-74C525ECC14F}" destId="{572F72A9-D138-4C1B-A998-042933F6F83A}" srcOrd="5" destOrd="0" presId="urn:microsoft.com/office/officeart/2005/8/layout/hChevron3"/>
    <dgm:cxn modelId="{193BE7F6-5778-4007-BB9C-D2CCD6241D87}" type="presParOf" srcId="{BFCCCCD5-514D-4D43-8E10-74C525ECC14F}" destId="{86C0A195-EF5A-43DF-ABF5-B42FD1FA6339}" srcOrd="6" destOrd="0" presId="urn:microsoft.com/office/officeart/2005/8/layout/hChevron3"/>
    <dgm:cxn modelId="{328CDF9D-D634-4716-8919-EA5F63F99CB0}" type="presParOf" srcId="{BFCCCCD5-514D-4D43-8E10-74C525ECC14F}" destId="{9B1E043A-4605-4FED-BDC3-18460C7E52D0}" srcOrd="7" destOrd="0" presId="urn:microsoft.com/office/officeart/2005/8/layout/hChevron3"/>
    <dgm:cxn modelId="{D0D52F42-2011-422F-AA60-60571D49928C}" type="presParOf" srcId="{BFCCCCD5-514D-4D43-8E10-74C525ECC14F}" destId="{5A22E7DC-A92D-4828-BC29-8387CD4A465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5DE00-BB9F-46E5-BE0C-F6FC6940A60B}" type="doc">
      <dgm:prSet loTypeId="urn:microsoft.com/office/officeart/2005/8/layout/hChevron3" loCatId="process" qsTypeId="urn:microsoft.com/office/officeart/2005/8/quickstyle/3d3" qsCatId="3D" csTypeId="urn:microsoft.com/office/officeart/2005/8/colors/colorful3" csCatId="colorful" phldr="1"/>
      <dgm:spPr/>
    </dgm:pt>
    <dgm:pt modelId="{7C32E151-1D67-4C09-A0D1-E1CF011ECB1E}">
      <dgm:prSet phldrT="[Text]"/>
      <dgm:spPr/>
      <dgm:t>
        <a:bodyPr/>
        <a:lstStyle/>
        <a:p>
          <a:r>
            <a:rPr lang="en-US" b="1" dirty="0"/>
            <a:t>AWS</a:t>
          </a:r>
        </a:p>
      </dgm:t>
    </dgm:pt>
    <dgm:pt modelId="{884AA8FA-D1FE-4CCB-8675-2D9ABA00EBCC}" type="parTrans" cxnId="{F8B50791-EB2C-4CE8-AEBA-877C00BAD5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3E7926-0358-42B6-907C-9D4814200431}" type="sibTrans" cxnId="{F8B50791-EB2C-4CE8-AEBA-877C00BAD5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CCCCD5-514D-4D43-8E10-74C525ECC14F}" type="pres">
      <dgm:prSet presAssocID="{9ED5DE00-BB9F-46E5-BE0C-F6FC6940A60B}" presName="Name0" presStyleCnt="0">
        <dgm:presLayoutVars>
          <dgm:dir/>
          <dgm:resizeHandles val="exact"/>
        </dgm:presLayoutVars>
      </dgm:prSet>
      <dgm:spPr/>
    </dgm:pt>
    <dgm:pt modelId="{F229EC53-AD0F-4A8C-8E58-A2800D315915}" type="pres">
      <dgm:prSet presAssocID="{7C32E151-1D67-4C09-A0D1-E1CF011ECB1E}" presName="parTxOnly" presStyleLbl="node1" presStyleIdx="0" presStyleCnt="1" custScaleX="2000000" custScaleY="182339" custLinFactY="1300000" custLinFactNeighborX="30674" custLinFactNeighborY="1309203">
        <dgm:presLayoutVars>
          <dgm:bulletEnabled val="1"/>
        </dgm:presLayoutVars>
      </dgm:prSet>
      <dgm:spPr/>
    </dgm:pt>
  </dgm:ptLst>
  <dgm:cxnLst>
    <dgm:cxn modelId="{332A6C6A-6663-4EBF-94BA-9D986D9346B9}" type="presOf" srcId="{7C32E151-1D67-4C09-A0D1-E1CF011ECB1E}" destId="{F229EC53-AD0F-4A8C-8E58-A2800D315915}" srcOrd="0" destOrd="0" presId="urn:microsoft.com/office/officeart/2005/8/layout/hChevron3"/>
    <dgm:cxn modelId="{F8B50791-EB2C-4CE8-AEBA-877C00BAD562}" srcId="{9ED5DE00-BB9F-46E5-BE0C-F6FC6940A60B}" destId="{7C32E151-1D67-4C09-A0D1-E1CF011ECB1E}" srcOrd="0" destOrd="0" parTransId="{884AA8FA-D1FE-4CCB-8675-2D9ABA00EBCC}" sibTransId="{8A3E7926-0358-42B6-907C-9D4814200431}"/>
    <dgm:cxn modelId="{9E3D4DDB-2640-44F0-909C-C9CA9AD148EE}" type="presOf" srcId="{9ED5DE00-BB9F-46E5-BE0C-F6FC6940A60B}" destId="{BFCCCCD5-514D-4D43-8E10-74C525ECC14F}" srcOrd="0" destOrd="0" presId="urn:microsoft.com/office/officeart/2005/8/layout/hChevron3"/>
    <dgm:cxn modelId="{1F44C544-F59C-440A-BC5B-EC6D5E5B9C58}" type="presParOf" srcId="{BFCCCCD5-514D-4D43-8E10-74C525ECC14F}" destId="{F229EC53-AD0F-4A8C-8E58-A2800D31591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2A78A-9307-42FE-BC88-30D7953158F2}">
      <dsp:nvSpPr>
        <dsp:cNvPr id="0" name=""/>
        <dsp:cNvSpPr/>
      </dsp:nvSpPr>
      <dsp:spPr>
        <a:xfrm>
          <a:off x="598" y="0"/>
          <a:ext cx="2666221" cy="72333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Security</a:t>
          </a:r>
        </a:p>
      </dsp:txBody>
      <dsp:txXfrm>
        <a:off x="598" y="0"/>
        <a:ext cx="2485388" cy="723331"/>
      </dsp:txXfrm>
    </dsp:sp>
    <dsp:sp modelId="{F229EC53-AD0F-4A8C-8E58-A2800D315915}">
      <dsp:nvSpPr>
        <dsp:cNvPr id="0" name=""/>
        <dsp:cNvSpPr/>
      </dsp:nvSpPr>
      <dsp:spPr>
        <a:xfrm>
          <a:off x="2090595" y="0"/>
          <a:ext cx="2473762" cy="723331"/>
        </a:xfrm>
        <a:prstGeom prst="chevron">
          <a:avLst/>
        </a:prstGeom>
        <a:solidFill>
          <a:schemeClr val="accent5">
            <a:hueOff val="5038564"/>
            <a:satOff val="-2354"/>
            <a:lumOff val="-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Reliability</a:t>
          </a:r>
        </a:p>
      </dsp:txBody>
      <dsp:txXfrm>
        <a:off x="2452261" y="0"/>
        <a:ext cx="1750431" cy="723331"/>
      </dsp:txXfrm>
    </dsp:sp>
    <dsp:sp modelId="{95BECAE0-3150-40D6-86D9-4580CBD18424}">
      <dsp:nvSpPr>
        <dsp:cNvPr id="0" name=""/>
        <dsp:cNvSpPr/>
      </dsp:nvSpPr>
      <dsp:spPr>
        <a:xfrm>
          <a:off x="3988132" y="0"/>
          <a:ext cx="2881124" cy="723331"/>
        </a:xfrm>
        <a:prstGeom prst="chevron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Performance</a:t>
          </a:r>
          <a:r>
            <a:rPr lang="en-US" sz="2100" kern="1200" dirty="0"/>
            <a:t> </a:t>
          </a:r>
          <a:r>
            <a:rPr lang="en-US" sz="2100" b="1" kern="1200" dirty="0"/>
            <a:t>Efficiency</a:t>
          </a:r>
        </a:p>
      </dsp:txBody>
      <dsp:txXfrm>
        <a:off x="4349798" y="0"/>
        <a:ext cx="2157793" cy="723331"/>
      </dsp:txXfrm>
    </dsp:sp>
    <dsp:sp modelId="{86C0A195-EF5A-43DF-ABF5-B42FD1FA6339}">
      <dsp:nvSpPr>
        <dsp:cNvPr id="0" name=""/>
        <dsp:cNvSpPr/>
      </dsp:nvSpPr>
      <dsp:spPr>
        <a:xfrm>
          <a:off x="6293032" y="0"/>
          <a:ext cx="2881124" cy="723331"/>
        </a:xfrm>
        <a:prstGeom prst="chevron">
          <a:avLst/>
        </a:prstGeom>
        <a:solidFill>
          <a:schemeClr val="accent5">
            <a:hueOff val="15115693"/>
            <a:satOff val="-7063"/>
            <a:lumOff val="-794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Cost Optimization</a:t>
          </a:r>
        </a:p>
      </dsp:txBody>
      <dsp:txXfrm>
        <a:off x="6654698" y="0"/>
        <a:ext cx="2157793" cy="723331"/>
      </dsp:txXfrm>
    </dsp:sp>
    <dsp:sp modelId="{5A22E7DC-A92D-4828-BC29-8387CD4A465F}">
      <dsp:nvSpPr>
        <dsp:cNvPr id="0" name=""/>
        <dsp:cNvSpPr/>
      </dsp:nvSpPr>
      <dsp:spPr>
        <a:xfrm>
          <a:off x="8598530" y="0"/>
          <a:ext cx="2881124" cy="723331"/>
        </a:xfrm>
        <a:prstGeom prst="chevron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Operational Excellence</a:t>
          </a:r>
        </a:p>
      </dsp:txBody>
      <dsp:txXfrm>
        <a:off x="8960196" y="0"/>
        <a:ext cx="2157793" cy="723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9EC53-AD0F-4A8C-8E58-A2800D315915}">
      <dsp:nvSpPr>
        <dsp:cNvPr id="0" name=""/>
        <dsp:cNvSpPr/>
      </dsp:nvSpPr>
      <dsp:spPr>
        <a:xfrm>
          <a:off x="2802" y="304795"/>
          <a:ext cx="11476852" cy="41853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AWS</a:t>
          </a:r>
        </a:p>
      </dsp:txBody>
      <dsp:txXfrm>
        <a:off x="2802" y="304795"/>
        <a:ext cx="11372218" cy="418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033EC-38BF-4AD4-9467-7D2380108C1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354F-E8EA-4E4F-BEEB-F269B5F91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4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54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https://aws.amazon.com/solutions/case-studies/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 fault tolerance for any application by ensuring scalability, performance, and security. 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8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5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Font typeface="+mj-lt"/>
              <a:buNone/>
            </a:pPr>
            <a:r>
              <a:rPr lang="en-US" b="1" dirty="0">
                <a:solidFill>
                  <a:schemeClr val="bg1"/>
                </a:solidFill>
              </a:rPr>
              <a:t>https://d1.awsstatic.com/whitepapers/architecture/AWS_Well-Architected_Framework.pdf</a:t>
            </a:r>
          </a:p>
          <a:p>
            <a:pPr marL="0" indent="0">
              <a:buClrTx/>
              <a:buFont typeface="+mj-lt"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Data protection &gt; Encryption data at rest/transit (SSL)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Privilege management &gt; IAM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Infrastructure protection &gt; VPC, Network, EC2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Detective controls &gt; CloudTrial, Config, AWS logs.</a:t>
            </a:r>
          </a:p>
          <a:p>
            <a:r>
              <a:rPr lang="en-US" dirty="0"/>
              <a:t> </a:t>
            </a:r>
          </a:p>
          <a:p>
            <a:pPr marL="457200" indent="-457200">
              <a:buClrTx/>
              <a:buFont typeface="+mj-lt"/>
              <a:buAutoNum type="arabicPeriod" startAt="2"/>
            </a:pPr>
            <a:r>
              <a:rPr lang="en-US" b="1" dirty="0">
                <a:solidFill>
                  <a:schemeClr val="bg1"/>
                </a:solidFill>
              </a:rPr>
              <a:t>Reliability &gt; Scale Horizontally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Foundations &gt; IAM, VPC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Change management &gt;  CloudWatch, CloudTrail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Failure management &gt; AWS CloudFormation / Terraform / Ansible</a:t>
            </a:r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 startAt="3"/>
            </a:pPr>
            <a:r>
              <a:rPr lang="en-US" b="1" dirty="0">
                <a:solidFill>
                  <a:schemeClr val="bg1"/>
                </a:solidFill>
              </a:rPr>
              <a:t>Performance Efficiency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Compute &gt; EC2, Autoscaling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Storage &gt; EBS, EFS, S3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Database &gt; RDS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Space-Time Trade-Off &gt; CloudFront, ElastiCache, Direct Connect, RDS Read Replicas.</a:t>
            </a:r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 startAt="4"/>
            </a:pPr>
            <a:r>
              <a:rPr lang="en-US" b="1" dirty="0">
                <a:solidFill>
                  <a:schemeClr val="bg1"/>
                </a:solidFill>
              </a:rPr>
              <a:t>Cost Optimization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Matched supply and demand &gt; </a:t>
            </a:r>
            <a:r>
              <a:rPr lang="en-US" dirty="0" err="1">
                <a:solidFill>
                  <a:schemeClr val="bg1"/>
                </a:solidFill>
              </a:rPr>
              <a:t>Autoscaling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Lambada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Cost-effective resources &gt; correct instance type can be key to cost savings, </a:t>
            </a:r>
            <a:r>
              <a:rPr lang="en-US" b="1" dirty="0">
                <a:solidFill>
                  <a:schemeClr val="bg1"/>
                </a:solidFill>
              </a:rPr>
              <a:t>AWS Trusted Advisor.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Expenditure awareness &gt; consolidated billing, tags, billing alerts, stop resources no logger need, decommission infrastructure, </a:t>
            </a:r>
            <a:r>
              <a:rPr lang="en-US" dirty="0" err="1">
                <a:solidFill>
                  <a:schemeClr val="bg1"/>
                </a:solidFill>
              </a:rPr>
              <a:t>dev</a:t>
            </a:r>
            <a:r>
              <a:rPr lang="en-US" dirty="0">
                <a:solidFill>
                  <a:schemeClr val="bg1"/>
                </a:solidFill>
              </a:rPr>
              <a:t>/test 9-5 hrs.</a:t>
            </a:r>
          </a:p>
          <a:p>
            <a:pPr marL="514350" indent="-514350">
              <a:buClrTx/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Optimizing over time &gt; adoption of new services, AWS Blogs and AWS Trusted Advisor.</a:t>
            </a:r>
          </a:p>
          <a:p>
            <a:pPr marL="171450" indent="-171450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Operational Excellence</a:t>
            </a:r>
          </a:p>
          <a:p>
            <a:pPr marL="285750" indent="-285750">
              <a:buClrTx/>
              <a:buFont typeface="+mj-lt"/>
              <a:buAutoNum type="romanLcPeriod"/>
            </a:pPr>
            <a:r>
              <a:rPr lang="en-US" b="0" dirty="0">
                <a:solidFill>
                  <a:schemeClr val="bg1"/>
                </a:solidFill>
              </a:rPr>
              <a:t>Preparation &gt; CloudFormation, Auto</a:t>
            </a:r>
            <a:r>
              <a:rPr lang="en-US" b="0" baseline="0" dirty="0">
                <a:solidFill>
                  <a:schemeClr val="bg1"/>
                </a:solidFill>
              </a:rPr>
              <a:t> Scaling, AWS Config, Tagging.</a:t>
            </a:r>
            <a:endParaRPr lang="en-US" b="0" dirty="0">
              <a:solidFill>
                <a:schemeClr val="bg1"/>
              </a:solidFill>
            </a:endParaRPr>
          </a:p>
          <a:p>
            <a:pPr marL="285750" indent="-285750">
              <a:buClrTx/>
              <a:buFont typeface="+mj-lt"/>
              <a:buAutoNum type="romanLcPeriod"/>
            </a:pPr>
            <a:r>
              <a:rPr lang="en-US" b="0" dirty="0">
                <a:solidFill>
                  <a:schemeClr val="bg1"/>
                </a:solidFill>
              </a:rPr>
              <a:t>Operation &gt;</a:t>
            </a:r>
            <a:r>
              <a:rPr lang="en-US" b="0" baseline="0" dirty="0">
                <a:solidFill>
                  <a:schemeClr val="bg1"/>
                </a:solidFill>
              </a:rPr>
              <a:t> like agile process, small, incremental and agreed with process.</a:t>
            </a:r>
            <a:endParaRPr lang="en-US" b="0" dirty="0">
              <a:solidFill>
                <a:schemeClr val="bg1"/>
              </a:solidFill>
            </a:endParaRPr>
          </a:p>
          <a:p>
            <a:pPr marL="285750" indent="-285750">
              <a:buClrTx/>
              <a:buFont typeface="+mj-lt"/>
              <a:buAutoNum type="romanLcPeriod"/>
            </a:pPr>
            <a:r>
              <a:rPr lang="en-US" b="0" dirty="0">
                <a:solidFill>
                  <a:schemeClr val="bg1"/>
                </a:solidFill>
              </a:rPr>
              <a:t>Response &gt; unexpected failure and notification, escalation</a:t>
            </a:r>
            <a:r>
              <a:rPr lang="en-US" b="0" baseline="0" dirty="0">
                <a:solidFill>
                  <a:schemeClr val="bg1"/>
                </a:solidFill>
              </a:rPr>
              <a:t> to hierarchal level</a:t>
            </a:r>
            <a:endParaRPr lang="en-US" b="0" dirty="0">
              <a:solidFill>
                <a:schemeClr val="bg1"/>
              </a:solidFill>
            </a:endParaRPr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b="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36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4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7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9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6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pPr lvl="0"/>
            <a:r>
              <a:rPr lang="en-GB" dirty="0"/>
              <a:t>#!/bin/bash</a:t>
            </a:r>
          </a:p>
          <a:p>
            <a:pPr lvl="0"/>
            <a:r>
              <a:rPr lang="en-GB" dirty="0"/>
              <a:t>yum install -y </a:t>
            </a:r>
            <a:r>
              <a:rPr lang="en-GB" dirty="0" err="1"/>
              <a:t>httpd</a:t>
            </a:r>
            <a:endParaRPr lang="en-GB" dirty="0"/>
          </a:p>
          <a:p>
            <a:pPr lvl="0"/>
            <a:r>
              <a:rPr lang="en-GB" dirty="0"/>
              <a:t>echo "&lt;html&gt;&lt;body&gt;&lt;h1&gt;Welcome! &lt;/h1&gt;&lt;/body&gt;&lt;/html&gt;" &gt; /var/www/html/index.html</a:t>
            </a:r>
          </a:p>
          <a:p>
            <a:pPr lvl="0"/>
            <a:r>
              <a:rPr lang="en-GB" dirty="0"/>
              <a:t>service </a:t>
            </a:r>
            <a:r>
              <a:rPr lang="en-GB" dirty="0" err="1"/>
              <a:t>httpd</a:t>
            </a:r>
            <a:r>
              <a:rPr lang="en-GB" dirty="0"/>
              <a:t> start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5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1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https://aws.amazon.com/types-of-cloud-computing/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Ubber</a:t>
            </a:r>
            <a:r>
              <a:rPr lang="en-US" dirty="0"/>
              <a:t> or 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A354F-E8EA-4E4F-BEEB-F269B5F91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tx1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server-png" TargetMode="External"/><Relationship Id="rId13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reeimageslive.co.uk/free_stock_image/handstypingjpg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jpg"/><Relationship Id="rId10" Type="http://schemas.openxmlformats.org/officeDocument/2006/relationships/hyperlink" Target="https://pixabay.com/en/pc-shell-computer-server-large-307364/" TargetMode="External"/><Relationship Id="rId4" Type="http://schemas.openxmlformats.org/officeDocument/2006/relationships/hyperlink" Target="https://commons.wikimedia.org/wiki/File:Icon_New_File_256x256.png" TargetMode="External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gif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865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24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core infrastructure and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673" y="1957387"/>
            <a:ext cx="9079831" cy="39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AWS region and </a:t>
            </a:r>
            <a:r>
              <a:rPr lang="en-US" dirty="0" err="1"/>
              <a:t>Az’s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AWS Cloud spans 54 Availability Zones within 18 geographic Regions and 1 Local Region around the world, with announced plans for 12 more Availability Zones and four more Regions in Bahrain, Hong Kong SAR, Sweden, and a second AWS </a:t>
            </a:r>
            <a:r>
              <a:rPr lang="en-US" dirty="0" err="1">
                <a:solidFill>
                  <a:schemeClr val="bg1"/>
                </a:solidFill>
              </a:rPr>
              <a:t>GovCloud</a:t>
            </a:r>
            <a:r>
              <a:rPr lang="en-US" dirty="0">
                <a:solidFill>
                  <a:schemeClr val="bg1"/>
                </a:solidFill>
              </a:rPr>
              <a:t> Region in the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3100185"/>
            <a:ext cx="6154471" cy="3300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AWS Region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895" y="1832434"/>
            <a:ext cx="6149726" cy="43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EC2 Auto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566" y="6174620"/>
            <a:ext cx="1683434" cy="6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064" y="1810250"/>
            <a:ext cx="6735929" cy="39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5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Elastic Load Balancing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566" y="6174620"/>
            <a:ext cx="1683434" cy="670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1524000"/>
            <a:ext cx="9635323" cy="47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8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AWS AZ’s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116" y="1879685"/>
            <a:ext cx="6847178" cy="43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0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Shared Responsibility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1" y="1419391"/>
            <a:ext cx="1127582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AWS in Leaders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https://aws.amazon.com/blogs/aws/aws-named-as-a-leader-in-gartners-infrastructure-as-a-service-iaas-magic-quadrant-for-7th-consecutive-year/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media.amazonwebservices.com/blog/2017/gartner_mq_iaas_201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1622739"/>
            <a:ext cx="5997943" cy="392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9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Five Pillars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86324927"/>
              </p:ext>
            </p:extLst>
          </p:nvPr>
        </p:nvGraphicFramePr>
        <p:xfrm>
          <a:off x="684210" y="1665018"/>
          <a:ext cx="11479655" cy="7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13"/>
          <p:cNvSpPr/>
          <p:nvPr/>
        </p:nvSpPr>
        <p:spPr>
          <a:xfrm>
            <a:off x="697859" y="2429294"/>
            <a:ext cx="2072637" cy="3698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protection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Privilege </a:t>
            </a:r>
          </a:p>
          <a:p>
            <a:r>
              <a:rPr lang="en-US" dirty="0">
                <a:solidFill>
                  <a:schemeClr val="bg1"/>
                </a:solidFill>
              </a:rPr>
              <a:t>management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Infrastructure protection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Detective controls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61566" y="2442942"/>
            <a:ext cx="1774208" cy="3698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Foundations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Change management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Failure management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54135" y="2429294"/>
            <a:ext cx="2033518" cy="3698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Compute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Storage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Space-Time Trade-Off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06015" y="2442942"/>
            <a:ext cx="2133915" cy="3698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Matched supply and demand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Cost-effective resources (AWS Trusted Advisor)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Expenditure awareness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Optimizing over 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58292" y="2401998"/>
            <a:ext cx="2233374" cy="3698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Preparation (</a:t>
            </a:r>
            <a:r>
              <a:rPr lang="en-US" dirty="0">
                <a:solidFill>
                  <a:schemeClr val="bg1"/>
                </a:solidFill>
              </a:rPr>
              <a:t>CloudFormation, Auto Scaling, AWS Config, Tagging)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Operation (Agile, CI/CD, Release Management, Monitoring)</a:t>
            </a:r>
          </a:p>
          <a:p>
            <a:endParaRPr lang="en-US" dirty="0"/>
          </a:p>
          <a:p>
            <a:r>
              <a:rPr lang="en-US" dirty="0"/>
              <a:t>Response (Event, notification)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673057322"/>
              </p:ext>
            </p:extLst>
          </p:nvPr>
        </p:nvGraphicFramePr>
        <p:xfrm>
          <a:off x="684211" y="5950424"/>
          <a:ext cx="11479655" cy="7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1763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AWS trusted advisor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566" y="6174620"/>
            <a:ext cx="1683434" cy="6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1668379"/>
            <a:ext cx="11507789" cy="24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7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8438BB-8024-4C96-B75C-C74F2E29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97862E2-BC09-401C-9318-9622DABBF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1622738"/>
            <a:ext cx="9914119" cy="319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6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About Traditional Development">
            <a:extLst>
              <a:ext uri="{FF2B5EF4-FFF2-40B4-BE49-F238E27FC236}">
                <a16:creationId xmlns:a16="http://schemas.microsoft.com/office/drawing/2014/main" id="{45DB0B14-7B92-4DFE-8537-B89B1920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" y="942975"/>
            <a:ext cx="10371907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7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About Agile Development">
            <a:extLst>
              <a:ext uri="{FF2B5EF4-FFF2-40B4-BE49-F238E27FC236}">
                <a16:creationId xmlns:a16="http://schemas.microsoft.com/office/drawing/2014/main" id="{52616CC8-10EE-42D7-8E0B-88C4F1B6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143000"/>
            <a:ext cx="9477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388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9DAEC-B2E0-4FB5-AAE1-25C1B19D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46" y="1280160"/>
            <a:ext cx="10318528" cy="37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3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00A099-E4D6-40F9-B2A2-30A4BAAD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1070796"/>
            <a:ext cx="8412480" cy="43604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4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AWS in Leaders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1622738"/>
            <a:ext cx="11242178" cy="44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7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A4711-C61B-4B59-BD2C-39ECB629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085850"/>
            <a:ext cx="10610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0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E661B-0BC4-4119-AF61-E2FC77338E41}"/>
              </a:ext>
            </a:extLst>
          </p:cNvPr>
          <p:cNvCxnSpPr>
            <a:cxnSpLocks/>
          </p:cNvCxnSpPr>
          <p:nvPr/>
        </p:nvCxnSpPr>
        <p:spPr>
          <a:xfrm flipV="1">
            <a:off x="1786938" y="4447874"/>
            <a:ext cx="1666372" cy="98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F00BC-F5F9-4E25-9E49-9351EF4DC046}"/>
              </a:ext>
            </a:extLst>
          </p:cNvPr>
          <p:cNvCxnSpPr>
            <a:cxnSpLocks/>
          </p:cNvCxnSpPr>
          <p:nvPr/>
        </p:nvCxnSpPr>
        <p:spPr>
          <a:xfrm>
            <a:off x="2002974" y="2136687"/>
            <a:ext cx="1501965" cy="123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F1BA8-743B-4496-9F73-E8235C39B0E3}"/>
              </a:ext>
            </a:extLst>
          </p:cNvPr>
          <p:cNvCxnSpPr>
            <a:cxnSpLocks/>
          </p:cNvCxnSpPr>
          <p:nvPr/>
        </p:nvCxnSpPr>
        <p:spPr>
          <a:xfrm>
            <a:off x="1945574" y="2257420"/>
            <a:ext cx="1501965" cy="123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5EB0D7-2AB4-4897-A16E-DE3D712FEB51}"/>
              </a:ext>
            </a:extLst>
          </p:cNvPr>
          <p:cNvCxnSpPr>
            <a:cxnSpLocks/>
          </p:cNvCxnSpPr>
          <p:nvPr/>
        </p:nvCxnSpPr>
        <p:spPr>
          <a:xfrm flipV="1">
            <a:off x="1151471" y="4532981"/>
            <a:ext cx="2339442" cy="146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A485A-A73D-47EF-BEB0-52391AC0CC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47552" y="5078544"/>
            <a:ext cx="1084613" cy="10846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211" y="1660956"/>
            <a:ext cx="84597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1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9C7BD-8687-4C29-B0FF-DE399993671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4222" y="1629609"/>
            <a:ext cx="1473331" cy="1473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74347-CDC0-4B51-B427-0195D000F93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4220" y="3192745"/>
            <a:ext cx="1473331" cy="147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FA5A3B-3178-4691-A3C4-3BF5F8C3A8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4221" y="4781547"/>
            <a:ext cx="1473331" cy="147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FC322-25C7-4ABB-8CD3-27EA92C6A2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47552" y="2018327"/>
            <a:ext cx="1084613" cy="1084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5B2FEC-1D6D-42D7-B98B-430F8B3F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47552" y="3490700"/>
            <a:ext cx="1084613" cy="1084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7423CC-BE50-43C9-8CE7-7171D5CD4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53930" y="3459145"/>
            <a:ext cx="1189905" cy="123187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2ED11F-220F-4356-8E59-F4B682C5A729}"/>
              </a:ext>
            </a:extLst>
          </p:cNvPr>
          <p:cNvCxnSpPr>
            <a:cxnSpLocks/>
          </p:cNvCxnSpPr>
          <p:nvPr/>
        </p:nvCxnSpPr>
        <p:spPr>
          <a:xfrm>
            <a:off x="1921826" y="4010561"/>
            <a:ext cx="1475036" cy="4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9CA7CE-7D28-4B9D-9919-63A152965207}"/>
              </a:ext>
            </a:extLst>
          </p:cNvPr>
          <p:cNvSpPr txBox="1"/>
          <p:nvPr/>
        </p:nvSpPr>
        <p:spPr>
          <a:xfrm>
            <a:off x="3136091" y="4682351"/>
            <a:ext cx="211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Code Repository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EB755C-D186-4E1D-8077-33366D370A90}"/>
              </a:ext>
            </a:extLst>
          </p:cNvPr>
          <p:cNvSpPr txBox="1"/>
          <p:nvPr/>
        </p:nvSpPr>
        <p:spPr>
          <a:xfrm>
            <a:off x="684211" y="6164087"/>
            <a:ext cx="23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Java Developer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79FCCA-C103-4822-BC6D-1216FDC1F8EB}"/>
              </a:ext>
            </a:extLst>
          </p:cNvPr>
          <p:cNvSpPr txBox="1"/>
          <p:nvPr/>
        </p:nvSpPr>
        <p:spPr>
          <a:xfrm>
            <a:off x="709110" y="4549873"/>
            <a:ext cx="23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Java Developer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B38CF-1AE1-41E2-A23E-76A88BD9DB22}"/>
              </a:ext>
            </a:extLst>
          </p:cNvPr>
          <p:cNvSpPr txBox="1"/>
          <p:nvPr/>
        </p:nvSpPr>
        <p:spPr>
          <a:xfrm>
            <a:off x="708792" y="2941804"/>
            <a:ext cx="23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Java Developer 3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B1432CE-97C6-4687-B642-379DFE348AD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94236" y="3223371"/>
            <a:ext cx="1125884" cy="17306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A2BB51-8A43-4DD5-988D-70C9BD94BCCF}"/>
              </a:ext>
            </a:extLst>
          </p:cNvPr>
          <p:cNvSpPr txBox="1"/>
          <p:nvPr/>
        </p:nvSpPr>
        <p:spPr>
          <a:xfrm>
            <a:off x="6946525" y="4845639"/>
            <a:ext cx="14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Build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FEF25D-8470-46C0-9BFF-56102DB951F9}"/>
              </a:ext>
            </a:extLst>
          </p:cNvPr>
          <p:cNvSpPr txBox="1"/>
          <p:nvPr/>
        </p:nvSpPr>
        <p:spPr>
          <a:xfrm>
            <a:off x="9955334" y="6263335"/>
            <a:ext cx="164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Prod Server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E6A01B-8787-4752-85ED-BFB22011FE6E}"/>
              </a:ext>
            </a:extLst>
          </p:cNvPr>
          <p:cNvCxnSpPr>
            <a:cxnSpLocks/>
          </p:cNvCxnSpPr>
          <p:nvPr/>
        </p:nvCxnSpPr>
        <p:spPr>
          <a:xfrm>
            <a:off x="6607760" y="3983782"/>
            <a:ext cx="372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1E9766-D3B6-4BC7-93DA-7AF1ADB35A60}"/>
              </a:ext>
            </a:extLst>
          </p:cNvPr>
          <p:cNvCxnSpPr>
            <a:cxnSpLocks/>
          </p:cNvCxnSpPr>
          <p:nvPr/>
        </p:nvCxnSpPr>
        <p:spPr>
          <a:xfrm flipV="1">
            <a:off x="8378245" y="2588821"/>
            <a:ext cx="1407023" cy="139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7BEC5E45-0FF0-465F-82AE-D9698A176E9F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507789" cy="717998"/>
          </a:xfrm>
          <a:prstGeom prst="rect">
            <a:avLst/>
          </a:prstGeom>
          <a:solidFill>
            <a:srgbClr val="C00000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>
              <a:spcBef>
                <a:spcPct val="0"/>
              </a:spcBef>
              <a:buNone/>
              <a:defRPr sz="4800" cap="all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Jenkins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7EFE172-3CF8-48E3-AD6F-C7F2FC55C1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61558" y="1"/>
            <a:ext cx="914400" cy="6858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9555AE4-0DEC-4C57-A675-E28E78908FB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58398" y="5078544"/>
            <a:ext cx="1203160" cy="12682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9436DA3-CD02-4791-9CFC-4F03321E87DA}"/>
              </a:ext>
            </a:extLst>
          </p:cNvPr>
          <p:cNvSpPr txBox="1"/>
          <p:nvPr/>
        </p:nvSpPr>
        <p:spPr>
          <a:xfrm>
            <a:off x="9962956" y="4675491"/>
            <a:ext cx="164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Test Server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6692B85-5AC8-4B9F-864E-4DB3C737E8B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58398" y="3490700"/>
            <a:ext cx="1210781" cy="126825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63F5FB5-080C-4ADD-9FEB-0EE810933783}"/>
              </a:ext>
            </a:extLst>
          </p:cNvPr>
          <p:cNvSpPr txBox="1"/>
          <p:nvPr/>
        </p:nvSpPr>
        <p:spPr>
          <a:xfrm>
            <a:off x="9940289" y="3078233"/>
            <a:ext cx="164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Dev Server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4CEE0A0-1B88-401F-8F28-02E68A54116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58399" y="1893442"/>
            <a:ext cx="1188113" cy="1268259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2A1DB4-3FDC-4D72-9120-29F9E7F30C85}"/>
              </a:ext>
            </a:extLst>
          </p:cNvPr>
          <p:cNvCxnSpPr>
            <a:cxnSpLocks/>
          </p:cNvCxnSpPr>
          <p:nvPr/>
        </p:nvCxnSpPr>
        <p:spPr>
          <a:xfrm>
            <a:off x="8430437" y="4075080"/>
            <a:ext cx="1169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B983386-07A0-484F-80CE-5B0F9FB916C1}"/>
              </a:ext>
            </a:extLst>
          </p:cNvPr>
          <p:cNvCxnSpPr>
            <a:cxnSpLocks/>
          </p:cNvCxnSpPr>
          <p:nvPr/>
        </p:nvCxnSpPr>
        <p:spPr>
          <a:xfrm>
            <a:off x="8430437" y="4153156"/>
            <a:ext cx="1354831" cy="147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00181C-4A58-4E89-8A39-CBD425E5C8F6}"/>
              </a:ext>
            </a:extLst>
          </p:cNvPr>
          <p:cNvCxnSpPr>
            <a:cxnSpLocks/>
          </p:cNvCxnSpPr>
          <p:nvPr/>
        </p:nvCxnSpPr>
        <p:spPr>
          <a:xfrm>
            <a:off x="8380960" y="4246180"/>
            <a:ext cx="1354831" cy="147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AE8515-1CB9-41A1-9D20-5C3C3830D698}"/>
              </a:ext>
            </a:extLst>
          </p:cNvPr>
          <p:cNvCxnSpPr>
            <a:cxnSpLocks/>
          </p:cNvCxnSpPr>
          <p:nvPr/>
        </p:nvCxnSpPr>
        <p:spPr>
          <a:xfrm>
            <a:off x="8404711" y="4168105"/>
            <a:ext cx="1169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A0B266-8FF2-47DD-AD83-FE636EEEF937}"/>
              </a:ext>
            </a:extLst>
          </p:cNvPr>
          <p:cNvCxnSpPr>
            <a:cxnSpLocks/>
          </p:cNvCxnSpPr>
          <p:nvPr/>
        </p:nvCxnSpPr>
        <p:spPr>
          <a:xfrm flipV="1">
            <a:off x="8435643" y="2693721"/>
            <a:ext cx="1407023" cy="139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188A13-FCD4-4502-8611-2F7FC463D37A}"/>
              </a:ext>
            </a:extLst>
          </p:cNvPr>
          <p:cNvCxnSpPr>
            <a:cxnSpLocks/>
          </p:cNvCxnSpPr>
          <p:nvPr/>
        </p:nvCxnSpPr>
        <p:spPr>
          <a:xfrm>
            <a:off x="6593906" y="4076807"/>
            <a:ext cx="372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659CA8F-A336-4E86-8DD7-902A8CD15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224187" y="3262675"/>
            <a:ext cx="1125884" cy="173062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6C2D23-6307-4888-83FB-1E2B5669FCAB}"/>
              </a:ext>
            </a:extLst>
          </p:cNvPr>
          <p:cNvCxnSpPr>
            <a:cxnSpLocks/>
          </p:cNvCxnSpPr>
          <p:nvPr/>
        </p:nvCxnSpPr>
        <p:spPr>
          <a:xfrm>
            <a:off x="4914105" y="3929410"/>
            <a:ext cx="372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FB730E-61C8-474C-85A9-CE233F4EFF95}"/>
              </a:ext>
            </a:extLst>
          </p:cNvPr>
          <p:cNvCxnSpPr>
            <a:cxnSpLocks/>
          </p:cNvCxnSpPr>
          <p:nvPr/>
        </p:nvCxnSpPr>
        <p:spPr>
          <a:xfrm>
            <a:off x="4900253" y="4046185"/>
            <a:ext cx="372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F4998D-3DCC-459A-9A57-46A12106D4E2}"/>
              </a:ext>
            </a:extLst>
          </p:cNvPr>
          <p:cNvCxnSpPr>
            <a:cxnSpLocks/>
          </p:cNvCxnSpPr>
          <p:nvPr/>
        </p:nvCxnSpPr>
        <p:spPr>
          <a:xfrm>
            <a:off x="1884223" y="4127336"/>
            <a:ext cx="1475036" cy="4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E6C32A9-E461-46C1-B312-DB49771B09B6}"/>
              </a:ext>
            </a:extLst>
          </p:cNvPr>
          <p:cNvSpPr txBox="1"/>
          <p:nvPr/>
        </p:nvSpPr>
        <p:spPr>
          <a:xfrm>
            <a:off x="5336265" y="4876345"/>
            <a:ext cx="14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Jenkins CI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BD5754B-C607-4388-B99B-B743AAA3C7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6083" y="3857238"/>
            <a:ext cx="743988" cy="68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553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211" y="1660956"/>
            <a:ext cx="84597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7BEC5E45-0FF0-465F-82AE-D9698A176E9F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507789" cy="717998"/>
          </a:xfrm>
          <a:prstGeom prst="rect">
            <a:avLst/>
          </a:prstGeom>
          <a:solidFill>
            <a:srgbClr val="C00000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 lnSpcReduction="10000"/>
          </a:bodyPr>
          <a:lstStyle>
            <a:lvl1pPr>
              <a:spcBef>
                <a:spcPct val="0"/>
              </a:spcBef>
              <a:buNone/>
              <a:defRPr sz="4800" cap="all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Jenkins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7EFE172-3CF8-48E3-AD6F-C7F2FC55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558" y="1"/>
            <a:ext cx="914400" cy="685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69EBD4-B927-4869-B5AE-812C7E302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0" y="1680762"/>
            <a:ext cx="11507789" cy="34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  <a:solidFill>
            <a:schemeClr val="tx2">
              <a:lumMod val="50000"/>
            </a:schemeClr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Ansible Architecture </a:t>
            </a:r>
            <a:r>
              <a:rPr lang="en-US" dirty="0" err="1">
                <a:solidFill>
                  <a:schemeClr val="tx1"/>
                </a:solidFill>
              </a:rPr>
              <a:t>Envs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377862" y="78623"/>
          <a:ext cx="749968" cy="526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90720" imgH="1171440" progId="Paint.Picture">
                  <p:embed/>
                </p:oleObj>
              </mc:Choice>
              <mc:Fallback>
                <p:oleObj name="Bitmap Image" r:id="rId2" imgW="990720" imgH="1171440" progId="Paint.Pictur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77862" y="78623"/>
                        <a:ext cx="749968" cy="526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1137" y="26683"/>
            <a:ext cx="1062728" cy="659117"/>
          </a:xfrm>
          <a:prstGeom prst="rect">
            <a:avLst/>
          </a:prstGeom>
        </p:spPr>
      </p:pic>
      <p:pic>
        <p:nvPicPr>
          <p:cNvPr id="31746" name="Picture 2" descr="http://4.bp.blogspot.com/-4LmIX8l33dk/VQF4pckQWhI/AAAAAAAAANg/1Fw3rixz1s0/s1600/ansible-yml-playbooks-flow-tutorial-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23" y="1484007"/>
            <a:ext cx="6913939" cy="518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D4B84-66FF-4A58-9366-CA307DD0C14E}"/>
              </a:ext>
            </a:extLst>
          </p:cNvPr>
          <p:cNvSpPr txBox="1"/>
          <p:nvPr/>
        </p:nvSpPr>
        <p:spPr>
          <a:xfrm>
            <a:off x="10771518" y="3642436"/>
            <a:ext cx="7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SSH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8220CB8-48BA-4E18-87EB-3CAA9CF0B393}"/>
              </a:ext>
            </a:extLst>
          </p:cNvPr>
          <p:cNvSpPr/>
          <p:nvPr/>
        </p:nvSpPr>
        <p:spPr>
          <a:xfrm>
            <a:off x="9535886" y="1828800"/>
            <a:ext cx="1235632" cy="4132613"/>
          </a:xfrm>
          <a:prstGeom prst="rightBrac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51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69" y="1325981"/>
            <a:ext cx="77724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71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  <a:solidFill>
            <a:srgbClr val="003DB8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Terraform will paly vital roles for infra. provisioning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377862" y="78623"/>
          <a:ext cx="749968" cy="526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90720" imgH="1171440" progId="Paint.Picture">
                  <p:embed/>
                </p:oleObj>
              </mc:Choice>
              <mc:Fallback>
                <p:oleObj name="Bitmap Image" r:id="rId2" imgW="990720" imgH="1171440" progId="Paint.Pictur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77862" y="78623"/>
                        <a:ext cx="749968" cy="526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830" y="1673381"/>
            <a:ext cx="9545052" cy="46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8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  <a:solidFill>
            <a:srgbClr val="003DB8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Terraform Architecture</a:t>
            </a:r>
          </a:p>
        </p:txBody>
      </p:sp>
      <p:pic>
        <p:nvPicPr>
          <p:cNvPr id="12418" name="Picture 130" descr="Terraform Consulting Services and Solution Provider: TX, USA">
            <a:extLst>
              <a:ext uri="{FF2B5EF4-FFF2-40B4-BE49-F238E27FC236}">
                <a16:creationId xmlns:a16="http://schemas.microsoft.com/office/drawing/2014/main" id="{9554C899-B0F4-49D9-ACB2-AD7862E76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2" y="0"/>
            <a:ext cx="96981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 Png Image | Royalty Free Stock PNG #1229882 - PNG Images - PNGio">
            <a:extLst>
              <a:ext uri="{FF2B5EF4-FFF2-40B4-BE49-F238E27FC236}">
                <a16:creationId xmlns:a16="http://schemas.microsoft.com/office/drawing/2014/main" id="{C66599AB-97BA-41C0-B1C3-2082EA85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3" y="1650728"/>
            <a:ext cx="1115104" cy="111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 Png Image | Royalty Free Stock PNG #1229882 - PNG Images - PNGio">
            <a:extLst>
              <a:ext uri="{FF2B5EF4-FFF2-40B4-BE49-F238E27FC236}">
                <a16:creationId xmlns:a16="http://schemas.microsoft.com/office/drawing/2014/main" id="{FF19B505-508E-4568-8A25-12E871F4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3" y="2871448"/>
            <a:ext cx="1115104" cy="111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 Png Image | Royalty Free Stock PNG #1229882 - PNG Images - PNGio">
            <a:extLst>
              <a:ext uri="{FF2B5EF4-FFF2-40B4-BE49-F238E27FC236}">
                <a16:creationId xmlns:a16="http://schemas.microsoft.com/office/drawing/2014/main" id="{E17FEB83-E0B5-48D3-89BA-C892FB54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3" y="4092168"/>
            <a:ext cx="1115104" cy="111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7C5A7511-4E4B-4D37-BC92-470E20BA9DBA}"/>
              </a:ext>
            </a:extLst>
          </p:cNvPr>
          <p:cNvSpPr/>
          <p:nvPr/>
        </p:nvSpPr>
        <p:spPr>
          <a:xfrm>
            <a:off x="1369927" y="1650729"/>
            <a:ext cx="961900" cy="3556544"/>
          </a:xfrm>
          <a:prstGeom prst="rightBrace">
            <a:avLst>
              <a:gd name="adj1" fmla="val 8333"/>
              <a:gd name="adj2" fmla="val 49655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130" descr="Terraform Consulting Services and Solution Provider: TX, USA">
            <a:extLst>
              <a:ext uri="{FF2B5EF4-FFF2-40B4-BE49-F238E27FC236}">
                <a16:creationId xmlns:a16="http://schemas.microsoft.com/office/drawing/2014/main" id="{3E4B1466-6DCB-4D20-AD22-68DBDC5B7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97" y="2626629"/>
            <a:ext cx="2437182" cy="172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ws cloud image">
            <a:extLst>
              <a:ext uri="{FF2B5EF4-FFF2-40B4-BE49-F238E27FC236}">
                <a16:creationId xmlns:a16="http://schemas.microsoft.com/office/drawing/2014/main" id="{C45707BC-8472-44D6-90CF-1E737481B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09" y="2194913"/>
            <a:ext cx="2437181" cy="215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5B09D-A9CB-4CB7-A05B-E6EEFDCB1E22}"/>
              </a:ext>
            </a:extLst>
          </p:cNvPr>
          <p:cNvSpPr txBox="1"/>
          <p:nvPr/>
        </p:nvSpPr>
        <p:spPr>
          <a:xfrm>
            <a:off x="5085379" y="3986552"/>
            <a:ext cx="277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AWS Cloud Provider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CB76D2-CA15-46D1-93C9-4ED4CB4031EA}"/>
              </a:ext>
            </a:extLst>
          </p:cNvPr>
          <p:cNvCxnSpPr/>
          <p:nvPr/>
        </p:nvCxnSpPr>
        <p:spPr>
          <a:xfrm>
            <a:off x="4548249" y="3272489"/>
            <a:ext cx="902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B61E90-D975-472C-9D5A-0C9B71CE365F}"/>
              </a:ext>
            </a:extLst>
          </p:cNvPr>
          <p:cNvCxnSpPr>
            <a:cxnSpLocks/>
          </p:cNvCxnSpPr>
          <p:nvPr/>
        </p:nvCxnSpPr>
        <p:spPr>
          <a:xfrm flipH="1">
            <a:off x="4533786" y="3589622"/>
            <a:ext cx="880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13BAC4-519C-41B1-A72F-CE0A42D4AD59}"/>
              </a:ext>
            </a:extLst>
          </p:cNvPr>
          <p:cNvCxnSpPr/>
          <p:nvPr/>
        </p:nvCxnSpPr>
        <p:spPr>
          <a:xfrm>
            <a:off x="2064326" y="3417125"/>
            <a:ext cx="902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" name="Picture 3">
            <a:extLst>
              <a:ext uri="{FF2B5EF4-FFF2-40B4-BE49-F238E27FC236}">
                <a16:creationId xmlns:a16="http://schemas.microsoft.com/office/drawing/2014/main" id="{A4CB83C4-6FBE-4C9A-B8FF-89E58CACF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75" y="1496638"/>
            <a:ext cx="4181026" cy="467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B3AC94-D468-4471-9FBC-010DFC34520C}"/>
              </a:ext>
            </a:extLst>
          </p:cNvPr>
          <p:cNvCxnSpPr/>
          <p:nvPr/>
        </p:nvCxnSpPr>
        <p:spPr>
          <a:xfrm>
            <a:off x="7206342" y="3272489"/>
            <a:ext cx="902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456B35-EBE5-4CA5-B758-29739A0E4AA9}"/>
              </a:ext>
            </a:extLst>
          </p:cNvPr>
          <p:cNvCxnSpPr>
            <a:cxnSpLocks/>
          </p:cNvCxnSpPr>
          <p:nvPr/>
        </p:nvCxnSpPr>
        <p:spPr>
          <a:xfrm flipH="1">
            <a:off x="7191879" y="3589622"/>
            <a:ext cx="880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BD8C94-2B5C-4FF2-99EC-515A618E2EAD}"/>
              </a:ext>
            </a:extLst>
          </p:cNvPr>
          <p:cNvSpPr txBox="1"/>
          <p:nvPr/>
        </p:nvSpPr>
        <p:spPr>
          <a:xfrm>
            <a:off x="1958139" y="3093959"/>
            <a:ext cx="138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*.</a:t>
            </a:r>
            <a:r>
              <a:rPr lang="en-IN" b="1" dirty="0" err="1">
                <a:solidFill>
                  <a:schemeClr val="accent5"/>
                </a:solidFill>
              </a:rPr>
              <a:t>tf</a:t>
            </a:r>
            <a:endParaRPr lang="en-IN" b="1" dirty="0">
              <a:solidFill>
                <a:schemeClr val="accent5"/>
              </a:solidFill>
            </a:endParaRPr>
          </a:p>
          <a:p>
            <a:r>
              <a:rPr lang="en-IN" b="1" dirty="0">
                <a:solidFill>
                  <a:schemeClr val="accent5"/>
                </a:solidFill>
              </a:rPr>
              <a:t>*.</a:t>
            </a:r>
            <a:r>
              <a:rPr lang="en-IN" b="1" dirty="0" err="1">
                <a:solidFill>
                  <a:schemeClr val="accent5"/>
                </a:solidFill>
              </a:rPr>
              <a:t>tfvar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620183-C700-42DD-AD26-32F95BC191AB}"/>
              </a:ext>
            </a:extLst>
          </p:cNvPr>
          <p:cNvSpPr/>
          <p:nvPr/>
        </p:nvSpPr>
        <p:spPr>
          <a:xfrm>
            <a:off x="3170710" y="5142014"/>
            <a:ext cx="1358054" cy="746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DB3DC7-0B15-4FE6-B869-9EA4FAF3FD2C}"/>
              </a:ext>
            </a:extLst>
          </p:cNvPr>
          <p:cNvSpPr/>
          <p:nvPr/>
        </p:nvSpPr>
        <p:spPr>
          <a:xfrm>
            <a:off x="3323110" y="5294414"/>
            <a:ext cx="1358054" cy="7462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Plugins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544462-6811-4554-A252-1252AE4F6BC0}"/>
              </a:ext>
            </a:extLst>
          </p:cNvPr>
          <p:cNvCxnSpPr>
            <a:stCxn id="3" idx="0"/>
          </p:cNvCxnSpPr>
          <p:nvPr/>
        </p:nvCxnSpPr>
        <p:spPr>
          <a:xfrm flipV="1">
            <a:off x="3849737" y="4350065"/>
            <a:ext cx="0" cy="79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BC9F0D9-B194-41F0-84F0-8B8AA7FDE2EA}"/>
              </a:ext>
            </a:extLst>
          </p:cNvPr>
          <p:cNvSpPr/>
          <p:nvPr/>
        </p:nvSpPr>
        <p:spPr>
          <a:xfrm>
            <a:off x="3216531" y="1513518"/>
            <a:ext cx="1358054" cy="7462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31E04D-4997-408B-9F60-C8CB5C96E3A4}"/>
              </a:ext>
            </a:extLst>
          </p:cNvPr>
          <p:cNvSpPr/>
          <p:nvPr/>
        </p:nvSpPr>
        <p:spPr>
          <a:xfrm>
            <a:off x="3368931" y="1665918"/>
            <a:ext cx="1358054" cy="7462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Modules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64C8C5-B528-4808-A343-1EF038303087}"/>
              </a:ext>
            </a:extLst>
          </p:cNvPr>
          <p:cNvCxnSpPr>
            <a:stCxn id="25" idx="2"/>
          </p:cNvCxnSpPr>
          <p:nvPr/>
        </p:nvCxnSpPr>
        <p:spPr>
          <a:xfrm flipH="1">
            <a:off x="4025735" y="2412200"/>
            <a:ext cx="22223" cy="35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06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eaLnBrk="0" hangingPunct="0">
              <a:buSzPct val="100000"/>
            </a:pP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anose="03020602050506090804" pitchFamily="66" charset="0"/>
              </a:rPr>
              <a:t>Demo &amp; </a:t>
            </a:r>
            <a:r>
              <a:rPr lang="en-GB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anose="03020602050506090804" pitchFamily="66" charset="0"/>
              </a:rPr>
              <a:t>qa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anose="03020602050506090804" pitchFamily="66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?????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566" y="6174620"/>
            <a:ext cx="1683434" cy="670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595B1-AF1C-4B81-90ED-78A581325075}"/>
              </a:ext>
            </a:extLst>
          </p:cNvPr>
          <p:cNvSpPr txBox="1"/>
          <p:nvPr/>
        </p:nvSpPr>
        <p:spPr>
          <a:xfrm>
            <a:off x="784632" y="5528548"/>
            <a:ext cx="8210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C:\TerraformDemo\Terraform 701 VPC </a:t>
            </a:r>
            <a:r>
              <a:rPr lang="en-IN" dirty="0" err="1">
                <a:solidFill>
                  <a:srgbClr val="FF0000"/>
                </a:solidFill>
              </a:rPr>
              <a:t>SubNet</a:t>
            </a:r>
            <a:r>
              <a:rPr lang="en-IN" dirty="0">
                <a:solidFill>
                  <a:srgbClr val="FF0000"/>
                </a:solidFill>
              </a:rPr>
              <a:t> SG IG NGW and Instance</a:t>
            </a:r>
          </a:p>
        </p:txBody>
      </p:sp>
    </p:spTree>
    <p:extLst>
      <p:ext uri="{BB962C8B-B14F-4D97-AF65-F5344CB8AC3E}">
        <p14:creationId xmlns:p14="http://schemas.microsoft.com/office/powerpoint/2010/main" val="11619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Cloud computing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06" y="1663426"/>
            <a:ext cx="7096210" cy="29036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8168" y="4826675"/>
            <a:ext cx="1134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Cloud computing is the on-demand delivery of compute power, database storage, applications, and other IT resources through a cloud services platform via the internet with pay-as-you-go pricing.</a:t>
            </a:r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5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Benefits of Cloud Computing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4212" y="1622738"/>
            <a:ext cx="10958288" cy="4778061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                    Trade capital expense for variable expense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                    Benefit from massive economies of scale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                    Stop guessing capacity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                    Increase speed and agility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                   Stop spending money on running and maintaining data centers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                  Go global in minutes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45" y="1419391"/>
            <a:ext cx="867305" cy="752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07" y="2277704"/>
            <a:ext cx="863977" cy="717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95" y="3168168"/>
            <a:ext cx="813589" cy="705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295" y="4093016"/>
            <a:ext cx="695158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295" y="4931081"/>
            <a:ext cx="797686" cy="695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410" y="5734366"/>
            <a:ext cx="623358" cy="7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Type of Cloud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75284" y="1550318"/>
            <a:ext cx="7344025" cy="42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Cloud Service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80" y="1734302"/>
            <a:ext cx="6264736" cy="44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2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Cloud Service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1833562"/>
            <a:ext cx="10902543" cy="46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4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507789" cy="71799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Shared Responsibility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2" y="0"/>
            <a:ext cx="1683434" cy="670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0" y="1419391"/>
            <a:ext cx="11307493" cy="533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549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14313</TotalTime>
  <Words>644</Words>
  <Application>Microsoft Office PowerPoint</Application>
  <PresentationFormat>Widescreen</PresentationFormat>
  <Paragraphs>246</Paragraphs>
  <Slides>32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Century Gothic</vt:lpstr>
      <vt:lpstr>Vivaldi</vt:lpstr>
      <vt:lpstr>Wingdings</vt:lpstr>
      <vt:lpstr>Wingdings 3</vt:lpstr>
      <vt:lpstr>Slice</vt:lpstr>
      <vt:lpstr>Bitmap Image</vt:lpstr>
      <vt:lpstr>PowerPoint Presentation</vt:lpstr>
      <vt:lpstr>PowerPoint Presentation</vt:lpstr>
      <vt:lpstr>PowerPoint Presentation</vt:lpstr>
      <vt:lpstr>Cloud computing</vt:lpstr>
      <vt:lpstr>Benefits of Cloud Computing</vt:lpstr>
      <vt:lpstr>Type of Cloud</vt:lpstr>
      <vt:lpstr>Cloud Service Models</vt:lpstr>
      <vt:lpstr>Cloud Service Models</vt:lpstr>
      <vt:lpstr>Shared Responsibility </vt:lpstr>
      <vt:lpstr>core infrastructure and services</vt:lpstr>
      <vt:lpstr>AWS region and Az’s</vt:lpstr>
      <vt:lpstr>AWS Region</vt:lpstr>
      <vt:lpstr>EC2 Auto Scaling</vt:lpstr>
      <vt:lpstr>Elastic Load Balancing  </vt:lpstr>
      <vt:lpstr>AWS AZ’s</vt:lpstr>
      <vt:lpstr>Shared Responsibility </vt:lpstr>
      <vt:lpstr>AWS in Leaders board</vt:lpstr>
      <vt:lpstr>Five Pillars</vt:lpstr>
      <vt:lpstr>AWS trusted advisor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in Leaders</vt:lpstr>
      <vt:lpstr>PowerPoint Presentation</vt:lpstr>
      <vt:lpstr>PowerPoint Presentation</vt:lpstr>
      <vt:lpstr>PowerPoint Presentation</vt:lpstr>
      <vt:lpstr>Ansible Architecture Envs</vt:lpstr>
      <vt:lpstr>Terraform will paly vital roles for infra. provisioning </vt:lpstr>
      <vt:lpstr>Terraform Architecture</vt:lpstr>
      <vt:lpstr>Demo &amp;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solution for AWSomeTrips</dc:title>
  <dc:creator>vinod.k</dc:creator>
  <cp:lastModifiedBy>Kumar Kumar</cp:lastModifiedBy>
  <cp:revision>302</cp:revision>
  <dcterms:created xsi:type="dcterms:W3CDTF">2018-04-05T06:53:35Z</dcterms:created>
  <dcterms:modified xsi:type="dcterms:W3CDTF">2024-02-09T04:47:05Z</dcterms:modified>
</cp:coreProperties>
</file>