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6" r:id="rId10"/>
    <p:sldId id="27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82A2276A-7038-43D6-9B9C-F5BA3DCC9145}"/>
    <pc:docChg chg="custSel modSld">
      <pc:chgData name="Devansh Singh" userId="914271a125ac5560" providerId="LiveId" clId="{82A2276A-7038-43D6-9B9C-F5BA3DCC9145}" dt="2022-02-27T07:11:06.915" v="79" actId="20577"/>
      <pc:docMkLst>
        <pc:docMk/>
      </pc:docMkLst>
      <pc:sldChg chg="modSp mod">
        <pc:chgData name="Devansh Singh" userId="914271a125ac5560" providerId="LiveId" clId="{82A2276A-7038-43D6-9B9C-F5BA3DCC9145}" dt="2022-02-27T07:11:06.915" v="79" actId="20577"/>
        <pc:sldMkLst>
          <pc:docMk/>
          <pc:sldMk cId="1924032975" sldId="272"/>
        </pc:sldMkLst>
        <pc:spChg chg="mod">
          <ac:chgData name="Devansh Singh" userId="914271a125ac5560" providerId="LiveId" clId="{82A2276A-7038-43D6-9B9C-F5BA3DCC9145}" dt="2022-02-27T07:11:06.915" v="79" actId="20577"/>
          <ac:spMkLst>
            <pc:docMk/>
            <pc:sldMk cId="1924032975" sldId="272"/>
            <ac:spMk id="3" creationId="{33C0B17C-F218-480A-BC52-CF538166BE4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42.23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43.79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1325,'0'-23,"0"21,0 5,0 41,0 496,0-1310,0 1144,0-1865,0 2297,0-826,0-4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4:01.24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0,'0'1291,"0"-1260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4:03.96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0,'0'1326,"0"-1291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12:05.1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1,'6766'0,"-110"0,-6635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12:35.3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1 785,'0'523,"0"-1830,0 2305,0-1042,0 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12:39.9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0 464,'0'677,"0"-1818,0 2423,0-2224,0 896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12:42.45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1,'0'1420,"0"-1392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7:45:15.9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2:32.25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1,'8477'0,"-4795"0,-3654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2:47.62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1,'7241'0,"-2497"0,-4610 0,-102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33.22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0,'0'1689,"0"-3271,0 2855,0-2505,0 2458,0-2482,0 2043,0-1331,0 645,0-85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48.8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1,'0'1421,"0"-1384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51.26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1,'0'1256,"0"-2377,0 2089,0-1673,0 910,0-187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54.66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0,'0'1229,"0"-1196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4T07:03:41.26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1 475,'0'-449,"0"1180,0-1131,0 615,0-787,0 2149,0-1805,0 234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BF72-A35D-4030-9B9D-9DC5D6DA466C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591D-2CDF-4E6F-A5BD-8D53034F4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7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https://www.w3schools.com/python/python_ref_string.asp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AA8D-A949-43E9-8DC3-A5B1011D8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E529B-CBD7-4B19-AB48-8EF47782A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21D5-4CD5-45ED-AC83-382DE2FD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42EF-32B5-46AE-B76B-296F405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7E73-E89D-4311-B09C-06EDBC70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3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A6A9-E8DA-4368-94B2-9E66E938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11AF7-7312-4E53-91B5-1D0CD0FE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7D0F-8798-40FC-919F-DED932B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7CA5-DEE1-44F8-8766-9DE08FBA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EBF6-A2D1-4935-AD4C-E824A26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5D526-F1B8-455B-A978-C7A1AFB8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72BF-08F4-457F-9F87-17AABC732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B515-7343-409F-BD35-FEAE0D45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0B4B-016E-4E82-A0E4-D8F51F38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24B5-CB84-4475-9951-4D6AFF2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24EB-02A0-4060-A618-96B98C8F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D13C-8C2A-4E58-A98C-342CAAC6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79CE-9284-42EE-82C2-4B3AA3E8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651E-BB39-4989-BC17-E384AB2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432A-986D-4C6A-BE1A-EBCEF01C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FDF-447C-4629-AEE8-FA412F16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C2EA-02A7-4A31-AD7F-83070234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FF98-13A0-407D-8608-0E0F8195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D2B2-90AC-434A-96F7-92C8D498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568C-D403-4A53-B9DC-968DADCB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8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39AC-FBC8-409B-96F4-0EA5A86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D9F-9B75-48FD-A8C4-761A6907A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5849-432D-4727-A57B-75344FE4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D349-FF26-4448-8DAF-10721CF5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F759-B980-40F7-AC57-4DF25736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AF8D-8F06-43F9-A598-8656EE4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1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72B-78EA-4439-942F-7082BED2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44BDC-184F-4A69-9A97-48856B7F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F019A-DA7A-4DE5-994E-4F3B7DA8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1AFE1-CEAC-4823-8B53-ED4871A68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39A81-1F63-46EA-ABA7-B77F714CF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DDBE0-2092-4335-839F-16B9809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C8E2D-94A1-4BD7-A291-C4F5DFB9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4E165-E09D-4A19-B052-31A9B196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9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2EE4-9036-4828-8816-0FEA3CDC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21278-6FAB-45E2-BDDE-8A66424C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7DFE1-6A89-45A8-8216-E293D787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1A5E6-3758-4555-8849-81E12A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D621B-904B-410A-9140-A0B3DD97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1FD9-74E3-406A-86EE-FFF4CA35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62B5B-CAFE-42C3-9002-1F19A2AF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8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61E3-43DA-4974-A172-562F7A36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AF6C-2EC1-4D20-BF09-52F3F66E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EE65-DD19-461F-9CDD-27EAEDD9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E926F-27C5-4CE0-824C-3DB8A2E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664-BD1F-44D4-A340-06B932BF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4AA64-5324-432E-AE61-27701993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8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06E0-948A-42B5-B4C9-1AAFF900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FC717-D9E6-4A73-89F7-714A38D7D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D265-5D98-450B-8F92-99DD0748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0DECA-2DDF-4ABB-8154-6513A85E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B40E-F0DF-4535-AD12-AEFEB7C9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0139-EDFA-41C5-8698-C4C32185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92190-EF42-4CEB-98A3-7DCA0BCE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F131-751F-471D-82AB-1AAC38AF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B185-ADFA-42E8-8A12-A85F89647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3F79-4C48-45DF-AA18-E86320735DCF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114F-4E13-43CA-96A7-76B4D8B59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A149-9666-4D6B-B06C-10336427C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DE60-33E9-4F66-B37F-4210FB14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3.xml"/><Relationship Id="rId5" Type="http://schemas.openxmlformats.org/officeDocument/2006/relationships/customXml" Target="../ink/ink19.xml"/><Relationship Id="rId10" Type="http://schemas.openxmlformats.org/officeDocument/2006/relationships/image" Target="../media/image11.png"/><Relationship Id="rId4" Type="http://schemas.openxmlformats.org/officeDocument/2006/relationships/image" Target="../media/image110.png"/><Relationship Id="rId9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60.png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0.png"/><Relationship Id="rId24" Type="http://schemas.openxmlformats.org/officeDocument/2006/relationships/customXml" Target="../ink/ink14.xml"/><Relationship Id="rId5" Type="http://schemas.openxmlformats.org/officeDocument/2006/relationships/image" Target="../media/image7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4.xml"/><Relationship Id="rId9" Type="http://schemas.openxmlformats.org/officeDocument/2006/relationships/image" Target="../media/image9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0.png"/><Relationship Id="rId30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FLOW CONTROL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8E04-71F7-408D-8F92-0B0E2394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Nested if-else: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5CA6-F7E8-402F-9F3B-6C251145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nest multiple if-else condition within a condition itself:</a:t>
            </a:r>
          </a:p>
          <a:p>
            <a:r>
              <a:rPr lang="en-IN" dirty="0"/>
              <a:t> SYNTAX: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If &lt;some_conditioin&gt;: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         if &lt;some_condition&gt;: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                  #execute this code.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         elif &lt;some-condition&gt;: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                  #execute this code.   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else:</a:t>
            </a:r>
          </a:p>
          <a:p>
            <a:pPr marL="1828800" lvl="4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        # execute if the above conditions are not True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5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16094-99AF-4CB3-BD39-93EEB2AF92C6}"/>
              </a:ext>
            </a:extLst>
          </p:cNvPr>
          <p:cNvSpPr txBox="1"/>
          <p:nvPr/>
        </p:nvSpPr>
        <p:spPr>
          <a:xfrm>
            <a:off x="4406569" y="1530990"/>
            <a:ext cx="7138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Boolean value has only True or False as a value.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Conditions are expression that evaluates down to True and False.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The if – else statements are used to make the conditional structure of a program.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The elif ladder is used for multiple conditions.</a:t>
            </a:r>
          </a:p>
          <a:p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We can also nest multiple if-else within themselves.</a:t>
            </a:r>
          </a:p>
          <a:p>
            <a:endParaRPr lang="en-US" sz="20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14:cNvPr>
              <p14:cNvContentPartPr/>
              <p14:nvPr/>
            </p14:nvContentPartPr>
            <p14:xfrm>
              <a:off x="7004125" y="222806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1641A-6755-4B17-A595-FE534AFECF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1125" y="216506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8442B1-BD71-4ADC-B8CC-8492D4BB40E6}"/>
              </a:ext>
            </a:extLst>
          </p:cNvPr>
          <p:cNvSpPr txBox="1"/>
          <p:nvPr/>
        </p:nvSpPr>
        <p:spPr>
          <a:xfrm>
            <a:off x="4735401" y="2053175"/>
            <a:ext cx="65324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Boolean Values.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If else statement.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elif statement.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Nested if-else.</a:t>
            </a:r>
          </a:p>
          <a:p>
            <a:endParaRPr lang="en-IN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046B-4B7F-41F3-91AA-AE5AD611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Boolean Values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B90A-6F6A-41CB-92EB-64802876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 has only two values: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pPr marL="457200" lvl="1" indent="0">
              <a:buNone/>
            </a:pP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42 == 42                    [ True  ]</a:t>
            </a:r>
          </a:p>
          <a:p>
            <a:pPr marL="457200" lvl="1" indent="0">
              <a:buNone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43 == 42                    [ False ]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9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726-C112-4A95-9150-22909177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COMPARISON OPERATORS</a:t>
            </a:r>
            <a:endParaRPr lang="en-IN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2FF64A-F100-4BB6-87DA-D3C4F9120FFA}"/>
                  </a:ext>
                </a:extLst>
              </p14:cNvPr>
              <p14:cNvContentPartPr/>
              <p14:nvPr/>
            </p14:nvContentPartPr>
            <p14:xfrm>
              <a:off x="1553365" y="2327068"/>
              <a:ext cx="4387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2FF64A-F100-4BB6-87DA-D3C4F9120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045" y="2322748"/>
                <a:ext cx="4396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69E3C0-027D-4778-BB5F-8B242AF849BE}"/>
                  </a:ext>
                </a:extLst>
              </p14:cNvPr>
              <p14:cNvContentPartPr/>
              <p14:nvPr/>
            </p14:nvContentPartPr>
            <p14:xfrm>
              <a:off x="1562005" y="2700028"/>
              <a:ext cx="43747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69E3C0-027D-4778-BB5F-8B242AF84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7685" y="2695708"/>
                <a:ext cx="43833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24B093-487E-4B30-ABCE-8DDC7C208248}"/>
                  </a:ext>
                </a:extLst>
              </p14:cNvPr>
              <p14:cNvContentPartPr/>
              <p14:nvPr/>
            </p14:nvContentPartPr>
            <p14:xfrm>
              <a:off x="5826565" y="2210428"/>
              <a:ext cx="360" cy="60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24B093-487E-4B30-ABCE-8DDC7C2082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3565" y="2147428"/>
                <a:ext cx="126000" cy="73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16F2A-737E-45E3-855F-ECC270EC2254}"/>
              </a:ext>
            </a:extLst>
          </p:cNvPr>
          <p:cNvGrpSpPr/>
          <p:nvPr/>
        </p:nvGrpSpPr>
        <p:grpSpPr>
          <a:xfrm>
            <a:off x="1581085" y="2201068"/>
            <a:ext cx="124920" cy="561240"/>
            <a:chOff x="1581085" y="2201068"/>
            <a:chExt cx="1249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8D1C85-0597-43C2-9EE9-FC6B59072D07}"/>
                    </a:ext>
                  </a:extLst>
                </p14:cNvPr>
                <p14:cNvContentPartPr/>
                <p14:nvPr/>
              </p14:nvContentPartPr>
              <p14:xfrm>
                <a:off x="1705645" y="2236708"/>
                <a:ext cx="360" cy="525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8D1C85-0597-43C2-9EE9-FC6B59072D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2645" y="2174068"/>
                  <a:ext cx="12600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E78376-4337-4D1B-A308-2E3DDE0D3970}"/>
                    </a:ext>
                  </a:extLst>
                </p14:cNvPr>
                <p14:cNvContentPartPr/>
                <p14:nvPr/>
              </p14:nvContentPartPr>
              <p14:xfrm>
                <a:off x="1705645" y="2201068"/>
                <a:ext cx="360" cy="45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E78376-4337-4D1B-A308-2E3DDE0D39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2645" y="2138428"/>
                  <a:ext cx="1260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9092DB-DE39-40D7-98B0-76B2B64AF18C}"/>
                    </a:ext>
                  </a:extLst>
                </p14:cNvPr>
                <p14:cNvContentPartPr/>
                <p14:nvPr/>
              </p14:nvContentPartPr>
              <p14:xfrm>
                <a:off x="1581085" y="2245708"/>
                <a:ext cx="360" cy="45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9092DB-DE39-40D7-98B0-76B2B64AF1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8445" y="2182708"/>
                  <a:ext cx="12600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FF471A-7925-42B3-9215-6E92E48D5902}"/>
              </a:ext>
            </a:extLst>
          </p:cNvPr>
          <p:cNvGrpSpPr/>
          <p:nvPr/>
        </p:nvGrpSpPr>
        <p:grpSpPr>
          <a:xfrm>
            <a:off x="5702005" y="2181268"/>
            <a:ext cx="284400" cy="702000"/>
            <a:chOff x="5702005" y="2181268"/>
            <a:chExt cx="284400" cy="7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D36C4E-A9AF-4479-A9E7-73BD79FB0E3A}"/>
                    </a:ext>
                  </a:extLst>
                </p14:cNvPr>
                <p14:cNvContentPartPr/>
                <p14:nvPr/>
              </p14:nvContentPartPr>
              <p14:xfrm>
                <a:off x="5702005" y="2181268"/>
                <a:ext cx="360" cy="568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D36C4E-A9AF-4479-A9E7-73BD79FB0E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9365" y="2118268"/>
                  <a:ext cx="12600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9DF80D-CB65-4980-B3FA-375992195429}"/>
                    </a:ext>
                  </a:extLst>
                </p14:cNvPr>
                <p14:cNvContentPartPr/>
                <p14:nvPr/>
              </p14:nvContentPartPr>
              <p14:xfrm>
                <a:off x="5702005" y="272486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9DF80D-CB65-4980-B3FA-3759921954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9365" y="266222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96B119-F1FA-4D3B-A75D-6827BEC720BE}"/>
                    </a:ext>
                  </a:extLst>
                </p14:cNvPr>
                <p14:cNvContentPartPr/>
                <p14:nvPr/>
              </p14:nvContentPartPr>
              <p14:xfrm>
                <a:off x="5702005" y="2203588"/>
                <a:ext cx="360" cy="679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96B119-F1FA-4D3B-A75D-6827BEC720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9365" y="2140588"/>
                  <a:ext cx="1260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1AFF98-6495-4F67-B57B-4E366CAEF135}"/>
                    </a:ext>
                  </a:extLst>
                </p14:cNvPr>
                <p14:cNvContentPartPr/>
                <p14:nvPr/>
              </p14:nvContentPartPr>
              <p14:xfrm>
                <a:off x="5986045" y="2228068"/>
                <a:ext cx="360" cy="47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1AFF98-6495-4F67-B57B-4E366CAEF1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3405" y="2165068"/>
                  <a:ext cx="1260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61B200-3EC8-48A6-99C9-0F48AF9BF05D}"/>
                    </a:ext>
                  </a:extLst>
                </p14:cNvPr>
                <p14:cNvContentPartPr/>
                <p14:nvPr/>
              </p14:nvContentPartPr>
              <p14:xfrm>
                <a:off x="5941765" y="2245708"/>
                <a:ext cx="360" cy="49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61B200-3EC8-48A6-99C9-0F48AF9BF0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9125" y="2182708"/>
                  <a:ext cx="126000" cy="61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4B45E6-3B65-4DCC-A4A3-3B9743F3A221}"/>
              </a:ext>
            </a:extLst>
          </p:cNvPr>
          <p:cNvSpPr txBox="1"/>
          <p:nvPr/>
        </p:nvSpPr>
        <p:spPr>
          <a:xfrm>
            <a:off x="1793289" y="2327068"/>
            <a:ext cx="3748516" cy="37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Daytona Condensed" panose="020B0604020202020204" pitchFamily="34" charset="0"/>
              </a:rPr>
              <a:t>Operators               Meaning</a:t>
            </a:r>
            <a:endParaRPr lang="en-IN" b="1" dirty="0">
              <a:latin typeface="Daytona Condensed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5235F-C575-41C3-AA18-D3960C9F8EF9}"/>
              </a:ext>
            </a:extLst>
          </p:cNvPr>
          <p:cNvSpPr txBox="1"/>
          <p:nvPr/>
        </p:nvSpPr>
        <p:spPr>
          <a:xfrm>
            <a:off x="1926454" y="2745748"/>
            <a:ext cx="4387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==	             Equal to </a:t>
            </a:r>
          </a:p>
          <a:p>
            <a:r>
              <a:rPr lang="en-US" dirty="0"/>
              <a:t>!=                           Not equal to</a:t>
            </a:r>
          </a:p>
          <a:p>
            <a:r>
              <a:rPr lang="en-US" dirty="0"/>
              <a:t> &lt;                           Less than</a:t>
            </a:r>
          </a:p>
          <a:p>
            <a:r>
              <a:rPr lang="en-US" dirty="0"/>
              <a:t>&gt;                            Greater than</a:t>
            </a:r>
          </a:p>
          <a:p>
            <a:r>
              <a:rPr lang="en-US" dirty="0"/>
              <a:t>&lt;=                          Less than or equal to</a:t>
            </a:r>
          </a:p>
          <a:p>
            <a:r>
              <a:rPr lang="en-US" dirty="0"/>
              <a:t>&gt;=                          Greater than or equal to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24E16D-A55D-4E03-9E37-2E38B45002E3}"/>
                  </a:ext>
                </a:extLst>
              </p14:cNvPr>
              <p14:cNvContentPartPr/>
              <p14:nvPr/>
            </p14:nvContentPartPr>
            <p14:xfrm>
              <a:off x="1455445" y="4527388"/>
              <a:ext cx="48398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24E16D-A55D-4E03-9E37-2E38B45002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1125" y="4523068"/>
                <a:ext cx="4848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9B45CB-49CC-416E-B098-1B37FECE8381}"/>
                  </a:ext>
                </a:extLst>
              </p14:cNvPr>
              <p14:cNvContentPartPr/>
              <p14:nvPr/>
            </p14:nvContentPartPr>
            <p14:xfrm>
              <a:off x="1707085" y="4182868"/>
              <a:ext cx="360" cy="470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9B45CB-49CC-416E-B098-1B37FECE83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4445" y="4120228"/>
                <a:ext cx="126000" cy="59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1D1793A-BB76-4C54-A044-09975C59BBDF}"/>
              </a:ext>
            </a:extLst>
          </p:cNvPr>
          <p:cNvGrpSpPr/>
          <p:nvPr/>
        </p:nvGrpSpPr>
        <p:grpSpPr>
          <a:xfrm>
            <a:off x="1493965" y="4245148"/>
            <a:ext cx="98280" cy="688320"/>
            <a:chOff x="1493965" y="4245148"/>
            <a:chExt cx="98280" cy="68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C899EF-33B2-4E30-B8D1-3B8C730FA412}"/>
                    </a:ext>
                  </a:extLst>
                </p14:cNvPr>
                <p14:cNvContentPartPr/>
                <p14:nvPr/>
              </p14:nvContentPartPr>
              <p14:xfrm>
                <a:off x="1591885" y="4245148"/>
                <a:ext cx="360" cy="46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C899EF-33B2-4E30-B8D1-3B8C730FA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8885" y="4182148"/>
                  <a:ext cx="1260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B6E711-196E-4195-AFD7-79E8D34CF56A}"/>
                    </a:ext>
                  </a:extLst>
                </p14:cNvPr>
                <p14:cNvContentPartPr/>
                <p14:nvPr/>
              </p14:nvContentPartPr>
              <p14:xfrm>
                <a:off x="1493965" y="4411828"/>
                <a:ext cx="360" cy="52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B6E711-196E-4195-AFD7-79E8D34CF5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31325" y="4349188"/>
                  <a:ext cx="126000" cy="64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1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947F-0C45-4536-A45C-85FCA3A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Boolean Operators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B658-2933-4F92-9ACC-381ABB67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 The three Boolean operators:</a:t>
            </a:r>
          </a:p>
          <a:p>
            <a:pPr lvl="2"/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and</a:t>
            </a:r>
          </a:p>
          <a:p>
            <a:pPr lvl="2"/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or</a:t>
            </a:r>
          </a:p>
          <a:p>
            <a:pPr lvl="2"/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not</a:t>
            </a:r>
          </a:p>
          <a:p>
            <a:pPr marL="914400" lvl="2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8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5CC3-6770-4909-9B61-9020405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CONDITIONS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B17C-F218-480A-BC52-CF538166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9190" cy="4351338"/>
          </a:xfrm>
        </p:spPr>
        <p:txBody>
          <a:bodyPr/>
          <a:lstStyle/>
          <a:p>
            <a:r>
              <a:rPr lang="en-US" sz="2400" dirty="0"/>
              <a:t>Conditions are Boolean expression which evaluates down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True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False, </a:t>
            </a:r>
            <a:r>
              <a:rPr lang="en-US" sz="2400" dirty="0"/>
              <a:t>and further decides the flow or execution of program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400" dirty="0"/>
              <a:t>A flow control statements decides what to do based on whether its condition is True or False and almost every control flow statement uses conditions.</a:t>
            </a:r>
          </a:p>
          <a:p>
            <a:pPr algn="just"/>
            <a:r>
              <a:rPr lang="en-IN" sz="2400" dirty="0"/>
              <a:t>Example:</a:t>
            </a:r>
          </a:p>
          <a:p>
            <a:pPr marL="1828800" lvl="4" indent="0" algn="just">
              <a:buNone/>
            </a:pPr>
            <a:r>
              <a:rPr lang="en-IN" sz="2000" b="1" dirty="0"/>
              <a:t>Conditions:   The student passed the exam:</a:t>
            </a:r>
            <a:endParaRPr lang="en-US" sz="2000" b="1" dirty="0"/>
          </a:p>
          <a:p>
            <a:pPr marL="1828800" lvl="4" indent="0" algn="just">
              <a:buNone/>
            </a:pPr>
            <a:r>
              <a:rPr lang="en-US" sz="2000" b="1" dirty="0"/>
              <a:t>Flow control:</a:t>
            </a:r>
          </a:p>
          <a:p>
            <a:pPr marL="1828800" lvl="4" indent="0" algn="just">
              <a:buNone/>
            </a:pPr>
            <a:r>
              <a:rPr lang="en-US" sz="2000" b="1" dirty="0"/>
              <a:t>          If </a:t>
            </a:r>
            <a:r>
              <a:rPr lang="en-US" sz="2000" b="1"/>
              <a:t>passed          </a:t>
            </a:r>
            <a:r>
              <a:rPr lang="en-US" sz="2000" b="1" dirty="0"/>
              <a:t>:     Congratulate the student.                   [ True  ]</a:t>
            </a:r>
          </a:p>
          <a:p>
            <a:pPr marL="1828800" lvl="4" indent="0" algn="just">
              <a:buNone/>
            </a:pPr>
            <a:r>
              <a:rPr lang="en-US" sz="2000" b="1" dirty="0"/>
              <a:t>          If not passed   :     Tell him to give the exam again.         [ False 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240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D756-F803-4D35-A0D7-A9EDD169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Flow Control Statement </a:t>
            </a:r>
            <a:r>
              <a:rPr lang="en-US" dirty="0"/>
              <a:t>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0657-5B53-4FD2-8149-2759B9CA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statement:</a:t>
            </a:r>
          </a:p>
          <a:p>
            <a:pPr marL="0" indent="0">
              <a:buNone/>
            </a:pPr>
            <a:r>
              <a:rPr lang="en-US" sz="2400" dirty="0"/>
              <a:t>             The most basic block of element and will be executed if the    	       	condition evaluate down to a True value.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SYNTAX:		if &lt;condition&gt; :</a:t>
            </a:r>
          </a:p>
          <a:p>
            <a:pPr marL="3200400" lvl="7" indent="0">
              <a:buNone/>
            </a:pPr>
            <a:r>
              <a:rPr lang="en-US" dirty="0"/>
              <a:t>Indented block of code that will</a:t>
            </a:r>
          </a:p>
          <a:p>
            <a:pPr marL="3200400" lvl="7" indent="0">
              <a:buNone/>
            </a:pPr>
            <a:r>
              <a:rPr lang="en-US" dirty="0"/>
              <a:t>Be executed if the condition is</a:t>
            </a:r>
          </a:p>
          <a:p>
            <a:pPr marL="3200400" lvl="7" indent="0">
              <a:buNone/>
            </a:pPr>
            <a:r>
              <a:rPr lang="en-US" dirty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78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6E49-F86E-4A29-804A-87873FFD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Flow Control Statement </a:t>
            </a:r>
            <a:r>
              <a:rPr lang="en-US" dirty="0"/>
              <a:t>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69E1-E465-41D0-A421-DE165666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else statement 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 The else clause is executed only when the if statements condition is False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/>
              <a:t>SYNTAX: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else: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        Indented block of code.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   Will be executed when the if condition is False.</a:t>
            </a:r>
          </a:p>
          <a:p>
            <a:pPr marL="1371600" lvl="3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23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6E49-F86E-4A29-804A-87873FFD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Flow Control Statement </a:t>
            </a:r>
            <a:r>
              <a:rPr lang="en-US" dirty="0"/>
              <a:t>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69E1-E465-41D0-A421-DE165666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14971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elif statement :</a:t>
            </a:r>
          </a:p>
          <a:p>
            <a:pPr lvl="1"/>
            <a:r>
              <a:rPr lang="en-US" dirty="0"/>
              <a:t>The elif statement is used when we have many possible cases and each with their  respective outcomes, we use the elif ladder structure.</a:t>
            </a:r>
          </a:p>
          <a:p>
            <a:pPr marL="914400" lvl="2" indent="0">
              <a:buNone/>
            </a:pPr>
            <a:r>
              <a:rPr lang="en-US" b="1" dirty="0"/>
              <a:t>SYNTAX:</a:t>
            </a:r>
          </a:p>
          <a:p>
            <a:pPr marL="914400" lvl="2" indent="0">
              <a:buNone/>
            </a:pPr>
            <a:r>
              <a:rPr lang="en-US" b="1" dirty="0"/>
              <a:t>                if &lt;condiion0&gt;:</a:t>
            </a:r>
          </a:p>
          <a:p>
            <a:pPr marL="914400" lvl="2" indent="0">
              <a:buNone/>
            </a:pPr>
            <a:r>
              <a:rPr lang="en-US" b="1" dirty="0"/>
              <a:t>                    </a:t>
            </a:r>
            <a:r>
              <a:rPr lang="en-US" sz="2000" dirty="0"/>
              <a:t> executed when &lt;condition0&gt; </a:t>
            </a:r>
            <a:r>
              <a:rPr lang="en-US" sz="2000"/>
              <a:t>is True.</a:t>
            </a:r>
            <a:endParaRPr lang="en-US" b="1" dirty="0"/>
          </a:p>
          <a:p>
            <a:pPr marL="914400" lvl="2" indent="0">
              <a:buNone/>
            </a:pPr>
            <a:r>
              <a:rPr lang="en-US" sz="1800" dirty="0"/>
              <a:t> 	elif  &lt;condition1&gt; :</a:t>
            </a:r>
          </a:p>
          <a:p>
            <a:pPr marL="914400" lvl="2" indent="0">
              <a:buNone/>
            </a:pPr>
            <a:r>
              <a:rPr lang="en-US" sz="1800" dirty="0"/>
              <a:t>                       executed when &lt;condition1&gt; is True and the relevant if condition is False.</a:t>
            </a:r>
          </a:p>
          <a:p>
            <a:pPr marL="914400" lvl="2" indent="0">
              <a:buNone/>
            </a:pPr>
            <a:r>
              <a:rPr lang="en-US" sz="1800" dirty="0"/>
              <a:t>                elif &lt;condition2&gt; :</a:t>
            </a:r>
          </a:p>
          <a:p>
            <a:pPr marL="914400" lvl="2" indent="0">
              <a:buNone/>
            </a:pPr>
            <a:r>
              <a:rPr lang="en-US" sz="1800" dirty="0"/>
              <a:t>                       executed when &lt;condition1&gt; is False and &lt;condition2&gt; is True.</a:t>
            </a:r>
          </a:p>
          <a:p>
            <a:pPr marL="914400" lvl="2" indent="0">
              <a:buNone/>
            </a:pPr>
            <a:r>
              <a:rPr lang="en-US" sz="1800" dirty="0"/>
              <a:t>                elif &lt;condition3&gt; : </a:t>
            </a:r>
          </a:p>
          <a:p>
            <a:pPr marL="914400" lvl="2" indent="0">
              <a:buNone/>
            </a:pPr>
            <a:r>
              <a:rPr lang="en-US" sz="1800" dirty="0"/>
              <a:t>                       executed when &lt;condition2&gt; is False and &lt;condition3&gt; is True.</a:t>
            </a:r>
          </a:p>
          <a:p>
            <a:pPr marL="914400" lvl="2" indent="0">
              <a:buNone/>
            </a:pPr>
            <a:r>
              <a:rPr lang="en-US" sz="1800" dirty="0"/>
              <a:t>                else:</a:t>
            </a:r>
          </a:p>
          <a:p>
            <a:pPr marL="914400" lvl="2" indent="0">
              <a:buNone/>
            </a:pPr>
            <a:r>
              <a:rPr lang="en-US" sz="1800" dirty="0"/>
              <a:t>                       executed when no conditions of the above elif ladders are True.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8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539</Words>
  <Application>Microsoft Office PowerPoint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Daytona Condensed</vt:lpstr>
      <vt:lpstr>Office Theme</vt:lpstr>
      <vt:lpstr>PYTHON </vt:lpstr>
      <vt:lpstr>OBJECTIVES</vt:lpstr>
      <vt:lpstr>Boolean Values</vt:lpstr>
      <vt:lpstr>COMPARISON OPERATORS</vt:lpstr>
      <vt:lpstr>Boolean Operators</vt:lpstr>
      <vt:lpstr>CONDITIONS</vt:lpstr>
      <vt:lpstr>Flow Control Statement : </vt:lpstr>
      <vt:lpstr>Flow Control Statement : </vt:lpstr>
      <vt:lpstr>Flow Control Statement : </vt:lpstr>
      <vt:lpstr>Nested if-else: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Training</cp:lastModifiedBy>
  <cp:revision>2</cp:revision>
  <dcterms:created xsi:type="dcterms:W3CDTF">2022-02-24T06:49:35Z</dcterms:created>
  <dcterms:modified xsi:type="dcterms:W3CDTF">2022-05-25T02:26:10Z</dcterms:modified>
</cp:coreProperties>
</file>