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6FC65-722D-4C22-8FA2-25EA38234504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1BB5-3B1A-49B0-9E47-A280A533C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5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https://spark.apache.org/docs/latest/cluster-overview.html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8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textFile</a:t>
            </a:r>
            <a:r>
              <a:rPr lang="en-IN" dirty="0"/>
              <a:t> = </a:t>
            </a:r>
            <a:r>
              <a:rPr lang="en-IN" dirty="0" err="1"/>
              <a:t>sc.textFile</a:t>
            </a:r>
            <a:r>
              <a:rPr lang="en-IN" dirty="0"/>
              <a:t>("</a:t>
            </a:r>
            <a:r>
              <a:rPr lang="en-IN" dirty="0" err="1"/>
              <a:t>hdfs</a:t>
            </a:r>
            <a:r>
              <a:rPr lang="en-IN" dirty="0"/>
              <a:t>://.../file.txt") </a:t>
            </a:r>
          </a:p>
          <a:p>
            <a:r>
              <a:rPr lang="en-IN" dirty="0"/>
              <a:t>counts = </a:t>
            </a:r>
            <a:r>
              <a:rPr lang="en-IN" dirty="0" err="1"/>
              <a:t>textFile.flatMap</a:t>
            </a:r>
            <a:r>
              <a:rPr lang="en-IN" dirty="0"/>
              <a:t>(lambda line: </a:t>
            </a:r>
            <a:r>
              <a:rPr lang="en-IN" dirty="0" err="1"/>
              <a:t>line.split</a:t>
            </a:r>
            <a:r>
              <a:rPr lang="en-IN" dirty="0"/>
              <a:t>(" ")) </a:t>
            </a:r>
          </a:p>
          <a:p>
            <a:r>
              <a:rPr lang="en-IN" dirty="0"/>
              <a:t>\ .map(lambda word: (word, 1))</a:t>
            </a:r>
          </a:p>
          <a:p>
            <a:r>
              <a:rPr lang="en-IN" dirty="0"/>
              <a:t> \ .</a:t>
            </a:r>
            <a:r>
              <a:rPr lang="en-IN" dirty="0" err="1"/>
              <a:t>reduceByKey</a:t>
            </a:r>
            <a:r>
              <a:rPr lang="en-IN" dirty="0"/>
              <a:t>(lambda a, b: a + b) </a:t>
            </a:r>
          </a:p>
          <a:p>
            <a:r>
              <a:rPr lang="en-IN" dirty="0"/>
              <a:t>print(</a:t>
            </a:r>
            <a:r>
              <a:rPr lang="en-IN" dirty="0" err="1"/>
              <a:t>counts.collect</a:t>
            </a:r>
            <a:r>
              <a:rPr lang="en-IN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3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1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1BB5-3B1A-49B0-9E47-A280A533C63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065-BBC2-42D2-FAA0-A9C319DC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529D-7EE3-6915-FD78-7E6E441B2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23EB-8F7F-CB21-98E5-1FA0A0C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290A-CF82-305C-AA41-FF07E442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5451-88E8-41CB-796C-6389140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6D25-D8DE-DAF8-5CFA-DEC1C02B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6F8FA-25E6-1630-9A59-09AF6A4B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DD22-000D-B03C-E902-72346B79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D511-8699-2D6E-C081-8FAA393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7126-F57C-27DE-434A-70AE894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57AA1-8E1B-CEF0-6EAA-8338F94EF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4EDA-655E-7AB8-9111-26A22D64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D957-440D-DA19-A504-C026930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3BC3-2ED0-9460-A4A4-D55E62B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CCEB-4B0D-68CA-B941-C4A9B24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AC7-5CE1-B8E5-122E-080BF03A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466-CD7E-8EC4-92EE-98F0CA60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EA4C-E767-64AA-268A-05C7A533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8A0B-584D-60CA-C7F9-B26FC7D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4EC-A7E3-94A1-0E84-D44481D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BE2F-9431-1794-0749-D297ECD6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D3FC-1C56-636E-CF35-90D429A8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9023-6D62-43F0-6D27-5C35EEAC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0275-4D01-A214-81AF-831321F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7D1D-C74D-B52E-2F20-FBF387A1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6D1-DA0D-9728-A4B5-2CF17570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83F8-32FD-CA78-3ED1-17E3C8E8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9A91E-2223-1FF4-FC72-A1A1775F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08364-889C-CCDD-E186-BCDDB56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BE2F-E307-6234-3412-031F395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A140-838A-0945-9746-09D8DE5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288-3388-2927-8D03-5923B892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CF20-45CA-3754-FBCE-F88DED4E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E939-57FF-DB63-A794-9227B8AB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7FB7-E110-4DB6-D337-5EB5B2C3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F0A76-D947-1BB3-6E04-A615C8104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13F55-88FC-7C67-9ECB-125CFC5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A416A-9E2C-25BF-38CC-D12618C8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43CC1-A367-2E19-2249-E0DB4FB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261C-7E4E-C77B-66DC-92B3C99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ACD6-31CC-D87A-78E4-2FF08B4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C243A-0535-2548-EC0E-8AFB9A02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D7C9C-6079-D8DE-AAED-DF6AE0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D774C-A163-9CBD-1BDF-0381A022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5161A-2A43-9DDD-5FC1-212CC71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FAEC-A5A6-80E7-0783-E504B75D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0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9DB8-7F74-A319-EB54-3243A6C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042C-4AF3-F737-B28C-286DC717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80A6-CE35-FD03-E009-9565ADBC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5C36-2672-E5A3-ABB3-83F598B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5C79-3F1F-EFDE-0B45-DD310CA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6A35-ABAC-513A-888B-7232E4EF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DC4-0690-1AFE-3321-130C2F99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17AF9-49F8-5360-6946-9AE6C23D5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4B54-E064-B67E-3298-412E1C90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404F-DF20-54E3-8CFC-39B8893B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08E9-85B3-5907-E91D-FC232E53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BBBB2-2002-917F-C312-9EEE5B2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B2DB-5211-3765-D198-4C253A14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41B8-6D20-50A3-95F7-2466557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A5F-5F17-E671-4FBF-78391F12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092E-D76C-4F43-804C-E3727C4EC61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FC59F-D8F2-645D-37CC-8851F92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ABA-F7BF-CF0C-2C4C-65777139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A52A-C6DB-4592-9F74-726B8E0F8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7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74250-3FD7-CD1E-C9AF-A311B990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489" y="2648942"/>
            <a:ext cx="10810089" cy="11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7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31740-C85A-751A-030F-34A766715968}"/>
              </a:ext>
            </a:extLst>
          </p:cNvPr>
          <p:cNvSpPr txBox="1"/>
          <p:nvPr/>
        </p:nvSpPr>
        <p:spPr>
          <a:xfrm>
            <a:off x="625207" y="562104"/>
            <a:ext cx="110747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from </a:t>
            </a:r>
            <a:r>
              <a:rPr lang="en-IN" sz="2400" dirty="0" err="1"/>
              <a:t>pyspark.sql</a:t>
            </a:r>
            <a:r>
              <a:rPr lang="en-IN" sz="2400" dirty="0"/>
              <a:t> import SparkSession</a:t>
            </a:r>
          </a:p>
          <a:p>
            <a:endParaRPr lang="en-IN" sz="2400" dirty="0"/>
          </a:p>
          <a:p>
            <a:r>
              <a:rPr lang="en-IN" sz="2400" dirty="0"/>
              <a:t>spark = </a:t>
            </a:r>
            <a:r>
              <a:rPr lang="en-IN" sz="2400" dirty="0" err="1"/>
              <a:t>SparkSession.builder.appName</a:t>
            </a:r>
            <a:r>
              <a:rPr lang="en-IN" sz="2400" dirty="0"/>
              <a:t>("example").</a:t>
            </a:r>
            <a:r>
              <a:rPr lang="en-IN" sz="2400" dirty="0" err="1"/>
              <a:t>getOrCreate</a:t>
            </a:r>
            <a:r>
              <a:rPr lang="en-IN" sz="2400" dirty="0"/>
              <a:t>()</a:t>
            </a:r>
          </a:p>
          <a:p>
            <a:endParaRPr lang="en-IN" sz="2400" dirty="0"/>
          </a:p>
          <a:p>
            <a:r>
              <a:rPr lang="en-IN" sz="2400" dirty="0"/>
              <a:t># Create </a:t>
            </a:r>
            <a:r>
              <a:rPr lang="en-IN" sz="2400" dirty="0" err="1"/>
              <a:t>DataFrame</a:t>
            </a:r>
            <a:endParaRPr lang="en-IN" sz="2400" dirty="0"/>
          </a:p>
          <a:p>
            <a:r>
              <a:rPr lang="en-IN" sz="2400" dirty="0" err="1"/>
              <a:t>df</a:t>
            </a:r>
            <a:r>
              <a:rPr lang="en-IN" sz="2400" dirty="0"/>
              <a:t> = </a:t>
            </a:r>
            <a:r>
              <a:rPr lang="en-IN" sz="2400" dirty="0" err="1"/>
              <a:t>spark.createDataFrame</a:t>
            </a:r>
            <a:r>
              <a:rPr lang="en-IN" sz="2400" dirty="0"/>
              <a:t>([(1, 'Alice'), (2, 'Bob')], ['id', 'name'])</a:t>
            </a:r>
          </a:p>
          <a:p>
            <a:endParaRPr lang="en-IN" sz="2400" dirty="0"/>
          </a:p>
          <a:p>
            <a:r>
              <a:rPr lang="en-IN" sz="2400" dirty="0"/>
              <a:t># Show </a:t>
            </a:r>
            <a:r>
              <a:rPr lang="en-IN" sz="2400" dirty="0" err="1"/>
              <a:t>DataFrame</a:t>
            </a:r>
            <a:endParaRPr lang="en-IN" sz="2400" dirty="0"/>
          </a:p>
          <a:p>
            <a:r>
              <a:rPr lang="en-IN" sz="2400" dirty="0" err="1"/>
              <a:t>df.show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535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6,000+ Q And A Stock Photos, Pictures &amp; Royalty-Free Images ...">
            <a:extLst>
              <a:ext uri="{FF2B5EF4-FFF2-40B4-BE49-F238E27FC236}">
                <a16:creationId xmlns:a16="http://schemas.microsoft.com/office/drawing/2014/main" id="{B2E0BBAA-9DAD-2F63-3261-9D6F841B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DEAB68-BE2A-E81C-9D09-7B0556F0074E}"/>
              </a:ext>
            </a:extLst>
          </p:cNvPr>
          <p:cNvSpPr txBox="1"/>
          <p:nvPr/>
        </p:nvSpPr>
        <p:spPr>
          <a:xfrm>
            <a:off x="559105" y="592011"/>
            <a:ext cx="1133911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What is Apache Spark?</a:t>
            </a:r>
          </a:p>
          <a:p>
            <a:endParaRPr lang="en-US" sz="2400" b="1" dirty="0"/>
          </a:p>
          <a:p>
            <a:r>
              <a:rPr lang="en-US" sz="2400" b="1" dirty="0"/>
              <a:t>Definition:</a:t>
            </a:r>
            <a:r>
              <a:rPr lang="en-US" sz="2400" dirty="0"/>
              <a:t> Apache Spark is an open-source unified analytics engine for large-scale data processing.</a:t>
            </a:r>
          </a:p>
          <a:p>
            <a:endParaRPr lang="en-US" sz="2400" b="1" dirty="0"/>
          </a:p>
          <a:p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In-memory computing for faster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 and fault-tolerant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multiple languages (Java, Scala, Python, 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Integrated with Hadoop, Hive, and other big data tools</a:t>
            </a:r>
          </a:p>
        </p:txBody>
      </p:sp>
    </p:spTree>
    <p:extLst>
      <p:ext uri="{BB962C8B-B14F-4D97-AF65-F5344CB8AC3E}">
        <p14:creationId xmlns:p14="http://schemas.microsoft.com/office/powerpoint/2010/main" val="4701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BCC23-D032-A094-82B8-CD0AFC1C8D17}"/>
              </a:ext>
            </a:extLst>
          </p:cNvPr>
          <p:cNvSpPr txBox="1"/>
          <p:nvPr/>
        </p:nvSpPr>
        <p:spPr>
          <a:xfrm>
            <a:off x="493005" y="625062"/>
            <a:ext cx="1142724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History of Apache Spark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2010:</a:t>
            </a:r>
            <a:r>
              <a:rPr lang="en-US" sz="2400" dirty="0"/>
              <a:t> Developed at UC Berkeley's </a:t>
            </a:r>
            <a:r>
              <a:rPr lang="en-US" sz="2400" dirty="0" err="1"/>
              <a:t>AMPLab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2012:</a:t>
            </a:r>
            <a:r>
              <a:rPr lang="en-US" sz="2400" dirty="0"/>
              <a:t> Open-sourced under the Apache License.</a:t>
            </a:r>
          </a:p>
          <a:p>
            <a:endParaRPr lang="en-US" sz="2400" b="1" dirty="0"/>
          </a:p>
          <a:p>
            <a:r>
              <a:rPr lang="en-US" sz="2400" b="1" dirty="0"/>
              <a:t>2014:</a:t>
            </a:r>
            <a:r>
              <a:rPr lang="en-US" sz="2400" dirty="0"/>
              <a:t> Became an Apache Top-Level Project.</a:t>
            </a:r>
          </a:p>
          <a:p>
            <a:endParaRPr lang="en-US" sz="2400" b="1" dirty="0"/>
          </a:p>
          <a:p>
            <a:r>
              <a:rPr lang="en-US" sz="2400" b="1" dirty="0"/>
              <a:t>2016:</a:t>
            </a:r>
            <a:r>
              <a:rPr lang="en-US" sz="2400" dirty="0"/>
              <a:t> Spark 2.0 introduced Structured Streaming and other enhancements.</a:t>
            </a:r>
          </a:p>
          <a:p>
            <a:endParaRPr lang="en-US" sz="2400" b="1" dirty="0"/>
          </a:p>
          <a:p>
            <a:r>
              <a:rPr lang="en-US" sz="2400" b="1" dirty="0"/>
              <a:t>2020s:</a:t>
            </a:r>
            <a:r>
              <a:rPr lang="en-US" sz="2400" dirty="0"/>
              <a:t> Ongoing updates and new features such as improved </a:t>
            </a:r>
            <a:r>
              <a:rPr lang="en-US" sz="2400" dirty="0" err="1"/>
              <a:t>MLlib</a:t>
            </a:r>
            <a:r>
              <a:rPr lang="en-US" sz="2400" dirty="0"/>
              <a:t> and </a:t>
            </a:r>
            <a:r>
              <a:rPr lang="en-US" sz="2400" dirty="0" err="1"/>
              <a:t>GraphX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7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▷ What is Apache Spark | A Complete ...">
            <a:extLst>
              <a:ext uri="{FF2B5EF4-FFF2-40B4-BE49-F238E27FC236}">
                <a16:creationId xmlns:a16="http://schemas.microsoft.com/office/drawing/2014/main" id="{CEBE6E0D-C2B0-50A2-083B-EF2053F8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33" y="2026473"/>
            <a:ext cx="8281758" cy="241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8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B123D-C5CF-D574-FB5D-75AFFFDE15C2}"/>
              </a:ext>
            </a:extLst>
          </p:cNvPr>
          <p:cNvSpPr txBox="1"/>
          <p:nvPr/>
        </p:nvSpPr>
        <p:spPr>
          <a:xfrm>
            <a:off x="526055" y="459821"/>
            <a:ext cx="6097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SPARK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75684-FDA9-933B-29BC-CEC61E9F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440460"/>
            <a:ext cx="826885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57F65-FE8D-4E7A-868A-DE60E989A3C3}"/>
              </a:ext>
            </a:extLst>
          </p:cNvPr>
          <p:cNvSpPr txBox="1"/>
          <p:nvPr/>
        </p:nvSpPr>
        <p:spPr>
          <a:xfrm>
            <a:off x="481987" y="422026"/>
            <a:ext cx="1123996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SPARK Architecture</a:t>
            </a:r>
          </a:p>
          <a:p>
            <a:endParaRPr lang="en-US" sz="2400" b="1" dirty="0"/>
          </a:p>
          <a:p>
            <a:r>
              <a:rPr lang="en-US" sz="2400" b="1" dirty="0"/>
              <a:t>Components: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Driver Program:</a:t>
            </a:r>
            <a:r>
              <a:rPr lang="en-US" sz="2400" dirty="0"/>
              <a:t> Manages the execution of the Spark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Cluster Manager:</a:t>
            </a:r>
            <a:r>
              <a:rPr lang="en-US" sz="2400" dirty="0"/>
              <a:t> Manages resources and schedules tasks (e.g., YARN, Mesos, Kubernetes).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Executors:</a:t>
            </a:r>
            <a:r>
              <a:rPr lang="en-US" sz="2400" dirty="0"/>
              <a:t> Execute tasks and store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Worker Nodes:</a:t>
            </a:r>
            <a:r>
              <a:rPr lang="en-US" sz="2400" dirty="0"/>
              <a:t> Machines that provide the resources (CPU, memory) for Spark tasks.</a:t>
            </a:r>
          </a:p>
          <a:p>
            <a:endParaRPr lang="en-US" sz="2400" b="1" dirty="0"/>
          </a:p>
          <a:p>
            <a:r>
              <a:rPr lang="en-US" sz="2400" b="1" dirty="0"/>
              <a:t>Data Flow: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Job:</a:t>
            </a:r>
            <a:r>
              <a:rPr lang="en-US" sz="2400" dirty="0"/>
              <a:t> High-level unit of work submitted by the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Stage:</a:t>
            </a:r>
            <a:r>
              <a:rPr lang="en-US" sz="2400" dirty="0"/>
              <a:t> Phases of the job divided based on transformations.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Task:</a:t>
            </a:r>
            <a:r>
              <a:rPr lang="en-US" sz="2400" dirty="0"/>
              <a:t> Smallest unit of work that runs on executors.</a:t>
            </a:r>
          </a:p>
        </p:txBody>
      </p:sp>
    </p:spTree>
    <p:extLst>
      <p:ext uri="{BB962C8B-B14F-4D97-AF65-F5344CB8AC3E}">
        <p14:creationId xmlns:p14="http://schemas.microsoft.com/office/powerpoint/2010/main" val="287816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4F0A05-4DCE-3476-A5E7-C4000E672A17}"/>
              </a:ext>
            </a:extLst>
          </p:cNvPr>
          <p:cNvSpPr txBox="1"/>
          <p:nvPr/>
        </p:nvSpPr>
        <p:spPr>
          <a:xfrm>
            <a:off x="581139" y="466106"/>
            <a:ext cx="113170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Spark Shell</a:t>
            </a:r>
          </a:p>
          <a:p>
            <a:endParaRPr lang="en-IN" sz="2400" b="1" dirty="0"/>
          </a:p>
          <a:p>
            <a:r>
              <a:rPr lang="en-IN" sz="2400" b="1" dirty="0"/>
              <a:t>Description:</a:t>
            </a:r>
            <a:r>
              <a:rPr lang="en-IN" sz="2400" dirty="0"/>
              <a:t> An interactive shell for running Spark commands.</a:t>
            </a:r>
          </a:p>
          <a:p>
            <a:endParaRPr lang="en-IN" sz="2400" b="1" dirty="0"/>
          </a:p>
          <a:p>
            <a:r>
              <a:rPr lang="en-IN" sz="2400" b="1" dirty="0"/>
              <a:t>Types: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Spark Scala Shell:</a:t>
            </a:r>
            <a:r>
              <a:rPr lang="en-IN" sz="2400" dirty="0"/>
              <a:t> Use Scala to interact with Spark.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Spark Python Shell (PySpark):</a:t>
            </a:r>
            <a:r>
              <a:rPr lang="en-IN" sz="2400" dirty="0"/>
              <a:t> Use Python for interactive data analysis.</a:t>
            </a:r>
          </a:p>
          <a:p>
            <a:r>
              <a:rPr lang="en-IN" sz="2400" b="1" dirty="0"/>
              <a:t>Basic Commands: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spark-shell (Scala)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pyspark (Python)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8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023858-6215-6415-21C3-82742EA8A62F}"/>
              </a:ext>
            </a:extLst>
          </p:cNvPr>
          <p:cNvSpPr txBox="1"/>
          <p:nvPr/>
        </p:nvSpPr>
        <p:spPr>
          <a:xfrm>
            <a:off x="636224" y="68015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PySpark Shell: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89D5-7658-D316-088E-2CD35E4124DB}"/>
              </a:ext>
            </a:extLst>
          </p:cNvPr>
          <p:cNvSpPr txBox="1"/>
          <p:nvPr/>
        </p:nvSpPr>
        <p:spPr>
          <a:xfrm>
            <a:off x="713341" y="1951672"/>
            <a:ext cx="108543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textFile</a:t>
            </a:r>
            <a:r>
              <a:rPr lang="en-IN" sz="2400" dirty="0"/>
              <a:t> = </a:t>
            </a:r>
            <a:r>
              <a:rPr lang="en-IN" sz="2400" dirty="0" err="1"/>
              <a:t>sc.textFile</a:t>
            </a:r>
            <a:r>
              <a:rPr lang="en-IN" sz="2400" dirty="0"/>
              <a:t>("</a:t>
            </a:r>
            <a:r>
              <a:rPr lang="en-IN" sz="2400" dirty="0" err="1"/>
              <a:t>hdfs</a:t>
            </a:r>
            <a:r>
              <a:rPr lang="en-IN" sz="2400" dirty="0"/>
              <a:t>://.../file.txt")</a:t>
            </a:r>
          </a:p>
          <a:p>
            <a:r>
              <a:rPr lang="en-IN" sz="2400" dirty="0"/>
              <a:t>counts = </a:t>
            </a:r>
            <a:r>
              <a:rPr lang="en-IN" sz="2400" dirty="0" err="1"/>
              <a:t>textFile.flatMap</a:t>
            </a:r>
            <a:r>
              <a:rPr lang="en-IN" sz="2400" dirty="0"/>
              <a:t>(lambda line: </a:t>
            </a:r>
            <a:r>
              <a:rPr lang="en-IN" sz="2400" dirty="0" err="1"/>
              <a:t>line.split</a:t>
            </a:r>
            <a:r>
              <a:rPr lang="en-IN" sz="2400" dirty="0"/>
              <a:t>(" ")) \</a:t>
            </a:r>
          </a:p>
          <a:p>
            <a:r>
              <a:rPr lang="en-IN" sz="2400" dirty="0"/>
              <a:t>                 .map(lambda word: (word, 1)) \</a:t>
            </a:r>
          </a:p>
          <a:p>
            <a:r>
              <a:rPr lang="en-IN" sz="2400" dirty="0"/>
              <a:t>                 .</a:t>
            </a:r>
            <a:r>
              <a:rPr lang="en-IN" sz="2400" dirty="0" err="1"/>
              <a:t>reduceByKey</a:t>
            </a:r>
            <a:r>
              <a:rPr lang="en-IN" sz="2400" dirty="0"/>
              <a:t>(lambda a, b: a + b)</a:t>
            </a:r>
          </a:p>
          <a:p>
            <a:r>
              <a:rPr lang="en-IN" sz="2400" dirty="0"/>
              <a:t>print(</a:t>
            </a:r>
            <a:r>
              <a:rPr lang="en-IN" sz="2400" dirty="0" err="1"/>
              <a:t>counts.collect</a:t>
            </a:r>
            <a:r>
              <a:rPr lang="en-IN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4756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B9ED0-7372-AA32-DEB9-C41CFCD0FDE8}"/>
              </a:ext>
            </a:extLst>
          </p:cNvPr>
          <p:cNvSpPr txBox="1"/>
          <p:nvPr/>
        </p:nvSpPr>
        <p:spPr>
          <a:xfrm>
            <a:off x="426903" y="433043"/>
            <a:ext cx="114492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PySpark Introduction</a:t>
            </a:r>
          </a:p>
          <a:p>
            <a:endParaRPr lang="en-IN" sz="2400" b="1" dirty="0"/>
          </a:p>
          <a:p>
            <a:r>
              <a:rPr lang="en-IN" sz="2400" b="1" dirty="0"/>
              <a:t>Definition:</a:t>
            </a:r>
            <a:r>
              <a:rPr lang="en-IN" sz="2400" dirty="0"/>
              <a:t> PySpark is the Python API for Spark, allowing users to harness the simplicity of Python and the power of Apache Spark.</a:t>
            </a:r>
          </a:p>
          <a:p>
            <a:endParaRPr lang="en-IN" sz="2400" b="1" dirty="0"/>
          </a:p>
          <a:p>
            <a:r>
              <a:rPr lang="en-IN" sz="2400" b="1" dirty="0"/>
              <a:t>Key Features: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RDD (Resilient Distributed Dataset):</a:t>
            </a:r>
            <a:r>
              <a:rPr lang="en-IN" sz="2400" dirty="0"/>
              <a:t> Fundamental data structure in Spark.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err="1"/>
              <a:t>DataFrames</a:t>
            </a:r>
            <a:r>
              <a:rPr lang="en-IN" sz="2400" b="1" dirty="0"/>
              <a:t>:</a:t>
            </a:r>
            <a:r>
              <a:rPr lang="en-IN" sz="2400" dirty="0"/>
              <a:t> Higher-level abstraction for structured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SQL Queries:</a:t>
            </a:r>
            <a:r>
              <a:rPr lang="en-IN" sz="2400" dirty="0"/>
              <a:t> Run SQL queries using Spark 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err="1"/>
              <a:t>MLlib</a:t>
            </a:r>
            <a:r>
              <a:rPr lang="en-IN" sz="2400" b="1" dirty="0"/>
              <a:t>:</a:t>
            </a:r>
            <a:r>
              <a:rPr lang="en-IN" sz="2400" dirty="0"/>
              <a:t> Machine learning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 err="1"/>
              <a:t>GraphX</a:t>
            </a:r>
            <a:r>
              <a:rPr lang="en-IN" sz="2400" b="1" dirty="0"/>
              <a:t>:</a:t>
            </a:r>
            <a:r>
              <a:rPr lang="en-IN" sz="2400" dirty="0"/>
              <a:t> Graph processing library.</a:t>
            </a:r>
          </a:p>
          <a:p>
            <a:r>
              <a:rPr lang="en-IN" sz="2400" b="1" dirty="0"/>
              <a:t>Example Code: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/>
              <a:t>Simple PySpark </a:t>
            </a:r>
            <a:r>
              <a:rPr lang="en-IN" sz="2400" dirty="0" err="1"/>
              <a:t>DataFrame</a:t>
            </a:r>
            <a:r>
              <a:rPr lang="en-IN" sz="2400" dirty="0"/>
              <a:t> Operation:</a:t>
            </a:r>
          </a:p>
        </p:txBody>
      </p:sp>
    </p:spTree>
    <p:extLst>
      <p:ext uri="{BB962C8B-B14F-4D97-AF65-F5344CB8AC3E}">
        <p14:creationId xmlns:p14="http://schemas.microsoft.com/office/powerpoint/2010/main" val="337074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521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24</cp:revision>
  <dcterms:created xsi:type="dcterms:W3CDTF">2024-08-26T11:08:58Z</dcterms:created>
  <dcterms:modified xsi:type="dcterms:W3CDTF">2024-08-26T11:58:39Z</dcterms:modified>
</cp:coreProperties>
</file>