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90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FC65-722D-4C22-8FA2-25EA3823450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1BB5-3B1A-49B0-9E47-A280A533C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0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4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5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0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9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8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4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1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7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4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065-BBC2-42D2-FAA0-A9C319DC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1529D-7EE3-6915-FD78-7E6E441B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3EB-8F7F-CB21-98E5-1FA0A0C9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290A-CF82-305C-AA41-FF07E442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5451-88E8-41CB-796C-6389140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D25-D8DE-DAF8-5CFA-DEC1C02B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6F8FA-25E6-1630-9A59-09AF6A4B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D22-000D-B03C-E902-72346B79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D511-8699-2D6E-C081-8FAA3936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7126-F57C-27DE-434A-70AE894C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57AA1-8E1B-CEF0-6EAA-8338F94E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84EDA-655E-7AB8-9111-26A22D64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D957-440D-DA19-A504-C026930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3BC3-2ED0-9460-A4A4-D55E62B7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CCEB-4B0D-68CA-B941-C4A9B24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AC7-5CE1-B8E5-122E-080BF03A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466-CD7E-8EC4-92EE-98F0CA60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EA4C-E767-64AA-268A-05C7A533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8A0B-584D-60CA-C7F9-B26FC7D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4EC-A7E3-94A1-0E84-D44481D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E2F-9431-1794-0749-D297ECD6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D3FC-1C56-636E-CF35-90D429A8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9023-6D62-43F0-6D27-5C35EEAC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0275-4D01-A214-81AF-831321F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7D1D-C74D-B52E-2F20-FBF387A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6D1-DA0D-9728-A4B5-2CF17570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83F8-32FD-CA78-3ED1-17E3C8E8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A91E-2223-1FF4-FC72-A1A1775F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8364-889C-CCDD-E186-BCDDB56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BE2F-E307-6234-3412-031F395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A140-838A-0945-9746-09D8DE5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288-3388-2927-8D03-5923B892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CF20-45CA-3754-FBCE-F88DED4E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E939-57FF-DB63-A794-9227B8AB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7FB7-E110-4DB6-D337-5EB5B2C3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F0A76-D947-1BB3-6E04-A615C810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3F55-88FC-7C67-9ECB-125CFC59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416A-9E2C-25BF-38CC-D12618C8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43CC1-A367-2E19-2249-E0DB4FB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261C-7E4E-C77B-66DC-92B3C99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ACD6-31CC-D87A-78E4-2FF08B4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C243A-0535-2548-EC0E-8AFB9A02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D7C9C-6079-D8DE-AAED-DF6AE04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D774C-A163-9CBD-1BDF-0381A022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5161A-2A43-9DDD-5FC1-212CC712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FAEC-A5A6-80E7-0783-E504B75D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0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9DB8-7F74-A319-EB54-3243A6C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042C-4AF3-F737-B28C-286DC717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80A6-CE35-FD03-E009-9565ADBC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5C36-2672-E5A3-ABB3-83F598B3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5C79-3F1F-EFDE-0B45-DD310CA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6A35-ABAC-513A-888B-7232E4EF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DC4-0690-1AFE-3321-130C2F99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17AF9-49F8-5360-6946-9AE6C23D5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4B54-E064-B67E-3298-412E1C90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404F-DF20-54E3-8CFC-39B8893B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08E9-85B3-5907-E91D-FC232E53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BBBB2-2002-917F-C312-9EEE5B25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B2DB-5211-3765-D198-4C253A1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41B8-6D20-50A3-95F7-2466557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A5F-5F17-E671-4FBF-78391F12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C59F-D8F2-645D-37CC-8851F92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ABA-F7BF-CF0C-2C4C-65777139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7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95C22-52B9-87FB-4A45-42F3E9EAB2D1}"/>
              </a:ext>
            </a:extLst>
          </p:cNvPr>
          <p:cNvSpPr txBox="1"/>
          <p:nvPr/>
        </p:nvSpPr>
        <p:spPr>
          <a:xfrm>
            <a:off x="911646" y="4221508"/>
            <a:ext cx="10368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solidFill>
                  <a:srgbClr val="FF0000"/>
                </a:solidFill>
              </a:rPr>
              <a:t>Apache Spark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A8373-6269-9179-123D-CCBA3370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27" y="940486"/>
            <a:ext cx="5180496" cy="2612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847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77A78-D721-A4F6-DB0A-43ECBA28445C}"/>
              </a:ext>
            </a:extLst>
          </p:cNvPr>
          <p:cNvSpPr txBox="1"/>
          <p:nvPr/>
        </p:nvSpPr>
        <p:spPr>
          <a:xfrm>
            <a:off x="481988" y="390553"/>
            <a:ext cx="1142724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Spark Execution Flow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/>
              <a:t> User submits a Spark application to the Driver.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Driver creates a </a:t>
            </a:r>
            <a:r>
              <a:rPr lang="en-US" sz="2400" dirty="0" err="1"/>
              <a:t>SparkContext</a:t>
            </a:r>
            <a:r>
              <a:rPr lang="en-US" sz="2400" dirty="0"/>
              <a:t> and connects to the Cluster Manager.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Cluster Manager allocates resources and launches Executors.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Driver divides the job into stages and tasks, then schedules them on Executors.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Executors execute the tasks and report the results back to the Driver.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Driver aggregates results and returns the final output to the user.</a:t>
            </a:r>
          </a:p>
        </p:txBody>
      </p:sp>
    </p:spTree>
    <p:extLst>
      <p:ext uri="{BB962C8B-B14F-4D97-AF65-F5344CB8AC3E}">
        <p14:creationId xmlns:p14="http://schemas.microsoft.com/office/powerpoint/2010/main" val="260023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12A717-7A29-AE65-FA83-DB8D676D16A3}"/>
              </a:ext>
            </a:extLst>
          </p:cNvPr>
          <p:cNvSpPr txBox="1"/>
          <p:nvPr/>
        </p:nvSpPr>
        <p:spPr>
          <a:xfrm>
            <a:off x="481988" y="412587"/>
            <a:ext cx="1122894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Workflow</a:t>
            </a:r>
          </a:p>
          <a:p>
            <a:endParaRPr lang="en-US" sz="2400" b="1" dirty="0"/>
          </a:p>
          <a:p>
            <a:r>
              <a:rPr lang="en-US" sz="2400" b="1" dirty="0"/>
              <a:t>Scenario:</a:t>
            </a:r>
            <a:r>
              <a:rPr lang="en-US" sz="2400" dirty="0"/>
              <a:t> Processing a large dataset for word count.</a:t>
            </a:r>
          </a:p>
          <a:p>
            <a:endParaRPr lang="en-US" sz="2400" b="1" dirty="0"/>
          </a:p>
          <a:p>
            <a:r>
              <a:rPr lang="en-US" sz="2400" b="1" dirty="0"/>
              <a:t>Steps: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Driver Program:</a:t>
            </a:r>
            <a:r>
              <a:rPr lang="en-US" sz="2400" dirty="0"/>
              <a:t> Initializes </a:t>
            </a:r>
            <a:r>
              <a:rPr lang="en-US" sz="2400" dirty="0" err="1"/>
              <a:t>SparkContext</a:t>
            </a:r>
            <a:r>
              <a:rPr lang="en-US" sz="2400" dirty="0"/>
              <a:t> and submits the job.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Cluster Manager:</a:t>
            </a:r>
            <a:r>
              <a:rPr lang="en-US" sz="2400" dirty="0"/>
              <a:t> Allocates resources and launches Executors.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Executors:</a:t>
            </a:r>
            <a:r>
              <a:rPr lang="en-US" sz="2400" dirty="0"/>
              <a:t> Execute map tasks to split data and count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Aggregation:</a:t>
            </a:r>
            <a:r>
              <a:rPr lang="en-US" sz="2400" dirty="0"/>
              <a:t> Reduce tasks aggregate word counts and output results.</a:t>
            </a:r>
          </a:p>
        </p:txBody>
      </p:sp>
    </p:spTree>
    <p:extLst>
      <p:ext uri="{BB962C8B-B14F-4D97-AF65-F5344CB8AC3E}">
        <p14:creationId xmlns:p14="http://schemas.microsoft.com/office/powerpoint/2010/main" val="4832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6,000+ Q And A Stock Photos, Pictures &amp; Royalty-Free Images ...">
            <a:extLst>
              <a:ext uri="{FF2B5EF4-FFF2-40B4-BE49-F238E27FC236}">
                <a16:creationId xmlns:a16="http://schemas.microsoft.com/office/drawing/2014/main" id="{B2E0BBAA-9DAD-2F63-3261-9D6F841B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DE15C-96D4-AC85-98CD-624CC3EB4085}"/>
              </a:ext>
            </a:extLst>
          </p:cNvPr>
          <p:cNvSpPr txBox="1"/>
          <p:nvPr/>
        </p:nvSpPr>
        <p:spPr>
          <a:xfrm>
            <a:off x="382836" y="315012"/>
            <a:ext cx="1142724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What is Apache Spark?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Definition:</a:t>
            </a:r>
            <a:r>
              <a:rPr lang="en-US" sz="2400" dirty="0"/>
              <a:t> Apache Spark is an open-source, distributed computing system designed for fast and large-scale data processing.</a:t>
            </a:r>
          </a:p>
          <a:p>
            <a:endParaRPr lang="en-US" sz="2400" b="1" dirty="0"/>
          </a:p>
          <a:p>
            <a:r>
              <a:rPr lang="en-US" sz="2400" b="1" dirty="0"/>
              <a:t>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In-memory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Fault 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Unified analytics engine</a:t>
            </a:r>
          </a:p>
        </p:txBody>
      </p:sp>
    </p:spTree>
    <p:extLst>
      <p:ext uri="{BB962C8B-B14F-4D97-AF65-F5344CB8AC3E}">
        <p14:creationId xmlns:p14="http://schemas.microsoft.com/office/powerpoint/2010/main" val="225549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8E834-E25F-F282-5DEC-D9E7161CAECF}"/>
              </a:ext>
            </a:extLst>
          </p:cNvPr>
          <p:cNvSpPr txBox="1"/>
          <p:nvPr/>
        </p:nvSpPr>
        <p:spPr>
          <a:xfrm>
            <a:off x="493004" y="532208"/>
            <a:ext cx="1121792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Spark Architecture Overview</a:t>
            </a:r>
          </a:p>
          <a:p>
            <a:endParaRPr lang="en-US" sz="2400" b="1" dirty="0"/>
          </a:p>
          <a:p>
            <a:r>
              <a:rPr lang="en-US" sz="2400" b="1" dirty="0"/>
              <a:t>Main Components: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Driver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Executors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9012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xecution Flow of Apache Spark application. ">
            <a:extLst>
              <a:ext uri="{FF2B5EF4-FFF2-40B4-BE49-F238E27FC236}">
                <a16:creationId xmlns:a16="http://schemas.microsoft.com/office/drawing/2014/main" id="{291E592B-44E4-8599-2947-43588D3B3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FB644-E508-9881-FA38-3B4E1B6A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2" y="1237944"/>
            <a:ext cx="9145276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6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ache Spark Architecture | Architecture Diagram &amp; 4 Components">
            <a:extLst>
              <a:ext uri="{FF2B5EF4-FFF2-40B4-BE49-F238E27FC236}">
                <a16:creationId xmlns:a16="http://schemas.microsoft.com/office/drawing/2014/main" id="{ED89F681-1633-26B1-A883-F0831CC3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39" y="590550"/>
            <a:ext cx="8180483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5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3011F-C6A9-0311-F76E-E5821C051B40}"/>
              </a:ext>
            </a:extLst>
          </p:cNvPr>
          <p:cNvSpPr txBox="1"/>
          <p:nvPr/>
        </p:nvSpPr>
        <p:spPr>
          <a:xfrm>
            <a:off x="382835" y="374817"/>
            <a:ext cx="114933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Driver Program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Role:</a:t>
            </a:r>
            <a:r>
              <a:rPr lang="en-US" sz="2400" dirty="0"/>
              <a:t> Coordinates the execution of tasks and manages the Spark application.</a:t>
            </a:r>
          </a:p>
          <a:p>
            <a:endParaRPr lang="en-US" sz="2400" b="1" dirty="0"/>
          </a:p>
          <a:p>
            <a:r>
              <a:rPr lang="en-US" sz="2400" b="1" dirty="0"/>
              <a:t>Responsibilities: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Translates user code into jobs and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Schedules tasks across executors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Monitors job progress and handles failures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r>
              <a:rPr lang="en-US" sz="2400" dirty="0"/>
              <a:t> The driver program for a data processing application might be responsible for managing a data transformation job, such as filtering and aggregating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31511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47E56-71B3-D45E-68B5-922655336E76}"/>
              </a:ext>
            </a:extLst>
          </p:cNvPr>
          <p:cNvSpPr txBox="1"/>
          <p:nvPr/>
        </p:nvSpPr>
        <p:spPr>
          <a:xfrm>
            <a:off x="360803" y="428324"/>
            <a:ext cx="113611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Cluster Manager</a:t>
            </a:r>
          </a:p>
          <a:p>
            <a:endParaRPr lang="en-US" sz="2400" b="1" dirty="0"/>
          </a:p>
          <a:p>
            <a:r>
              <a:rPr lang="en-US" sz="2400" b="1" dirty="0"/>
              <a:t>Role:</a:t>
            </a:r>
            <a:r>
              <a:rPr lang="en-US" sz="2400" dirty="0"/>
              <a:t> Manages resources and schedules applications.</a:t>
            </a:r>
          </a:p>
          <a:p>
            <a:endParaRPr lang="en-US" sz="2400" b="1" dirty="0"/>
          </a:p>
          <a:p>
            <a:r>
              <a:rPr lang="en-US" sz="2400" b="1" dirty="0"/>
              <a:t>Types: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Standalone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Mesos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Hadoop YARN</a:t>
            </a:r>
          </a:p>
          <a:p>
            <a:endParaRPr lang="en-US" sz="2400" b="1" dirty="0"/>
          </a:p>
          <a:p>
            <a:r>
              <a:rPr lang="en-US" sz="2400" b="1" dirty="0"/>
              <a:t>Responsibilities: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Allocates resources to Spark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Manages the lifecycle of executors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r>
              <a:rPr lang="en-US" sz="2400" dirty="0"/>
              <a:t> In a Hadoop YARN cluster, the cluster manager will allocate resources from the Hadoop resource manager to run Spark jobs.</a:t>
            </a:r>
          </a:p>
        </p:txBody>
      </p:sp>
    </p:spTree>
    <p:extLst>
      <p:ext uri="{BB962C8B-B14F-4D97-AF65-F5344CB8AC3E}">
        <p14:creationId xmlns:p14="http://schemas.microsoft.com/office/powerpoint/2010/main" val="14494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BABEF-591B-0053-581D-A67A3288953A}"/>
              </a:ext>
            </a:extLst>
          </p:cNvPr>
          <p:cNvSpPr txBox="1"/>
          <p:nvPr/>
        </p:nvSpPr>
        <p:spPr>
          <a:xfrm>
            <a:off x="470970" y="431479"/>
            <a:ext cx="1128402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Executors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Role:</a:t>
            </a:r>
            <a:r>
              <a:rPr lang="en-US" sz="2400" dirty="0"/>
              <a:t> Execute tasks and store data for a Spark application.</a:t>
            </a:r>
          </a:p>
          <a:p>
            <a:endParaRPr lang="en-US" sz="2400" b="1" dirty="0"/>
          </a:p>
          <a:p>
            <a:r>
              <a:rPr lang="en-US" sz="2400" b="1" dirty="0"/>
              <a:t>Responsibilities: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Run tasks and report the results to the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Store data in memory or disk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fault tolerance by re-computing lost data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r>
              <a:rPr lang="en-US" sz="2400" dirty="0"/>
              <a:t> Executors on worker nodes might perform operations such as sorting and joining data partitions.</a:t>
            </a:r>
          </a:p>
        </p:txBody>
      </p:sp>
    </p:spTree>
    <p:extLst>
      <p:ext uri="{BB962C8B-B14F-4D97-AF65-F5344CB8AC3E}">
        <p14:creationId xmlns:p14="http://schemas.microsoft.com/office/powerpoint/2010/main" val="262957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9C559-B78F-7722-A866-47EAABC40F78}"/>
              </a:ext>
            </a:extLst>
          </p:cNvPr>
          <p:cNvSpPr txBox="1"/>
          <p:nvPr/>
        </p:nvSpPr>
        <p:spPr>
          <a:xfrm>
            <a:off x="581140" y="398428"/>
            <a:ext cx="1120690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Tasks</a:t>
            </a:r>
          </a:p>
          <a:p>
            <a:endParaRPr lang="en-US" sz="2400" b="1" dirty="0"/>
          </a:p>
          <a:p>
            <a:r>
              <a:rPr lang="en-US" sz="2400" b="1" dirty="0"/>
              <a:t>Role:</a:t>
            </a:r>
            <a:r>
              <a:rPr lang="en-US" sz="2400" dirty="0"/>
              <a:t> The smallest unit of work in Spark.</a:t>
            </a:r>
          </a:p>
          <a:p>
            <a:endParaRPr lang="en-US" sz="2400" b="1" dirty="0"/>
          </a:p>
          <a:p>
            <a:r>
              <a:rPr lang="en-US" sz="2400" b="1" dirty="0"/>
              <a:t>Characteristics: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Operate on data partitions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Run in parallel across executors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r>
              <a:rPr lang="en-US" sz="2400" dirty="0"/>
              <a:t> A task might perform a map operation on a partition of a dataset, transforming each record according to a user-defined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158489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410</Words>
  <Application>Microsoft Office PowerPoint</Application>
  <PresentationFormat>Widescreen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56</cp:revision>
  <dcterms:created xsi:type="dcterms:W3CDTF">2024-08-26T11:08:58Z</dcterms:created>
  <dcterms:modified xsi:type="dcterms:W3CDTF">2024-08-26T13:00:08Z</dcterms:modified>
</cp:coreProperties>
</file>