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FC65-722D-4C22-8FA2-25EA3823450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1BB5-3B1A-49B0-9E47-A280A533C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0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8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4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6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In Apache Spark, transformations are classified into two categories based on their granularity: fine-grained and coarse-grained transformations. Understanding the difference between these two types is crucial for optimizing performance and resource usage in Spark applications.</a:t>
            </a:r>
          </a:p>
          <a:p>
            <a:pPr algn="l" rtl="0"/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Fine-Grained Transformations</a:t>
            </a:r>
            <a:endParaRPr lang="en-US" b="0" i="0" dirty="0">
              <a:solidFill>
                <a:srgbClr val="2828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Definition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Fine-grained transformations operate on individual elements of a dataset. They involve operations that apply to a small portion of the data at a time.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Examples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 map, filter, </a:t>
            </a:r>
            <a:r>
              <a:rPr lang="en-US" b="0" i="0" dirty="0" err="1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flatMap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Characteristics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They tend to create a lot of small tasks, which can lead to overhead in task scheduling and management.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Each task processes a small number of records, which may require more frequent communication between the executor and the driver.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Fine-grained transformations can be useful for operations that require a high degree of customization for each data element.</a:t>
            </a:r>
          </a:p>
          <a:p>
            <a:pPr algn="l" rtl="0"/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Coarse-Grained Transformations</a:t>
            </a:r>
            <a:endParaRPr lang="en-US" b="0" i="0" dirty="0">
              <a:solidFill>
                <a:srgbClr val="2828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Definition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Coarse-grained transformations apply operations to larger chunks of data, such as whole partitions or the entire dataset.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Examples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 </a:t>
            </a:r>
            <a:r>
              <a:rPr lang="en-US" b="0" i="0" dirty="0" err="1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reduceByKey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, </a:t>
            </a:r>
            <a:r>
              <a:rPr lang="en-US" b="0" i="0" dirty="0" err="1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groupByKey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, aggregate.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Characteristics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They create fewer, larger tasks, which can reduce the overhead of task scheduling and improve performance.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These transformations often require less communication overhead, as they can process data in larger batches.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Coarse-grained transformations are generally more efficient for operations that can be expressed in terms of aggregating or combining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5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https://medium.com/@sc1abhis/spark-data-partitioning-boosting-performance-through-parallel-processing-202c869f7999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0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1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4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5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https://www.linkedin.com/pulse/understanding-directed-acyclic-graph-dag-saikrishna-cheruvu-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9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065-BBC2-42D2-FAA0-A9C319DC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1529D-7EE3-6915-FD78-7E6E441B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3EB-8F7F-CB21-98E5-1FA0A0C9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290A-CF82-305C-AA41-FF07E442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5451-88E8-41CB-796C-6389140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D25-D8DE-DAF8-5CFA-DEC1C02B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6F8FA-25E6-1630-9A59-09AF6A4B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D22-000D-B03C-E902-72346B79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D511-8699-2D6E-C081-8FAA3936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7126-F57C-27DE-434A-70AE894C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57AA1-8E1B-CEF0-6EAA-8338F94E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84EDA-655E-7AB8-9111-26A22D64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D957-440D-DA19-A504-C026930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3BC3-2ED0-9460-A4A4-D55E62B7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CCEB-4B0D-68CA-B941-C4A9B24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AC7-5CE1-B8E5-122E-080BF03A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466-CD7E-8EC4-92EE-98F0CA60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EA4C-E767-64AA-268A-05C7A533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8A0B-584D-60CA-C7F9-B26FC7D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4EC-A7E3-94A1-0E84-D44481D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E2F-9431-1794-0749-D297ECD6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D3FC-1C56-636E-CF35-90D429A8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9023-6D62-43F0-6D27-5C35EEAC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0275-4D01-A214-81AF-831321F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7D1D-C74D-B52E-2F20-FBF387A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6D1-DA0D-9728-A4B5-2CF17570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83F8-32FD-CA78-3ED1-17E3C8E8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A91E-2223-1FF4-FC72-A1A1775F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8364-889C-CCDD-E186-BCDDB56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BE2F-E307-6234-3412-031F395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A140-838A-0945-9746-09D8DE5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288-3388-2927-8D03-5923B892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CF20-45CA-3754-FBCE-F88DED4E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E939-57FF-DB63-A794-9227B8AB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7FB7-E110-4DB6-D337-5EB5B2C3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F0A76-D947-1BB3-6E04-A615C810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3F55-88FC-7C67-9ECB-125CFC59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416A-9E2C-25BF-38CC-D12618C8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43CC1-A367-2E19-2249-E0DB4FB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261C-7E4E-C77B-66DC-92B3C99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ACD6-31CC-D87A-78E4-2FF08B4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C243A-0535-2548-EC0E-8AFB9A02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D7C9C-6079-D8DE-AAED-DF6AE04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D774C-A163-9CBD-1BDF-0381A022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5161A-2A43-9DDD-5FC1-212CC712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FAEC-A5A6-80E7-0783-E504B75D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0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9DB8-7F74-A319-EB54-3243A6C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042C-4AF3-F737-B28C-286DC717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80A6-CE35-FD03-E009-9565ADBC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5C36-2672-E5A3-ABB3-83F598B3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5C79-3F1F-EFDE-0B45-DD310CA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6A35-ABAC-513A-888B-7232E4EF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DC4-0690-1AFE-3321-130C2F99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17AF9-49F8-5360-6946-9AE6C23D5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4B54-E064-B67E-3298-412E1C90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404F-DF20-54E3-8CFC-39B8893B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08E9-85B3-5907-E91D-FC232E53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BBBB2-2002-917F-C312-9EEE5B25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B2DB-5211-3765-D198-4C253A1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41B8-6D20-50A3-95F7-2466557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A5F-5F17-E671-4FBF-78391F12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C59F-D8F2-645D-37CC-8851F92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ABA-F7BF-CF0C-2C4C-65777139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7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95C22-52B9-87FB-4A45-42F3E9EAB2D1}"/>
              </a:ext>
            </a:extLst>
          </p:cNvPr>
          <p:cNvSpPr txBox="1"/>
          <p:nvPr/>
        </p:nvSpPr>
        <p:spPr>
          <a:xfrm>
            <a:off x="1396388" y="2598003"/>
            <a:ext cx="10368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Advanced Data Processing Concepts</a:t>
            </a:r>
          </a:p>
        </p:txBody>
      </p:sp>
    </p:spTree>
    <p:extLst>
      <p:ext uri="{BB962C8B-B14F-4D97-AF65-F5344CB8AC3E}">
        <p14:creationId xmlns:p14="http://schemas.microsoft.com/office/powerpoint/2010/main" val="354847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B3F93-03F6-9600-0D52-E9AA3C3F1991}"/>
              </a:ext>
            </a:extLst>
          </p:cNvPr>
          <p:cNvSpPr txBox="1"/>
          <p:nvPr/>
        </p:nvSpPr>
        <p:spPr>
          <a:xfrm>
            <a:off x="581140" y="445638"/>
            <a:ext cx="1120690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SPARK Based Libraries and Packages</a:t>
            </a:r>
          </a:p>
          <a:p>
            <a:br>
              <a:rPr lang="en-US" sz="2400" dirty="0"/>
            </a:br>
            <a:r>
              <a:rPr lang="en-US" sz="2400" b="1" dirty="0"/>
              <a:t>Content:</a:t>
            </a:r>
            <a:endParaRPr lang="en-US" sz="2400" dirty="0"/>
          </a:p>
          <a:p>
            <a:r>
              <a:rPr lang="en-US" sz="2400" dirty="0"/>
              <a:t>Overview of libraries and packages for different functionalities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/>
              <a:t>MLlib</a:t>
            </a:r>
            <a:r>
              <a:rPr lang="en-US" sz="2400" b="1" dirty="0"/>
              <a:t>:</a:t>
            </a:r>
            <a:r>
              <a:rPr lang="en-US" sz="2400" dirty="0"/>
              <a:t> Machine Learning library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/>
              <a:t>GraphX</a:t>
            </a:r>
            <a:r>
              <a:rPr lang="en-US" sz="2400" b="1" dirty="0"/>
              <a:t>:</a:t>
            </a:r>
            <a:r>
              <a:rPr lang="en-US" sz="2400" dirty="0"/>
              <a:t> Graph processing library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Spark SQL:</a:t>
            </a:r>
            <a:r>
              <a:rPr lang="en-US" sz="2400" dirty="0"/>
              <a:t> SQL and </a:t>
            </a:r>
            <a:r>
              <a:rPr lang="en-US" sz="2400" dirty="0" err="1"/>
              <a:t>DataFrame</a:t>
            </a:r>
            <a:r>
              <a:rPr lang="en-US" sz="2400" dirty="0"/>
              <a:t> library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Spark Streaming:</a:t>
            </a:r>
            <a:r>
              <a:rPr lang="en-US" sz="2400" dirty="0"/>
              <a:t> Real-time data processing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MLlib</a:t>
            </a:r>
            <a:r>
              <a:rPr lang="en-US" sz="2400" b="1" dirty="0"/>
              <a:t>:</a:t>
            </a:r>
            <a:r>
              <a:rPr lang="en-US" sz="2400" dirty="0"/>
              <a:t> Performing machine learning tasks like classification and clustering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Spark SQL:</a:t>
            </a:r>
            <a:r>
              <a:rPr lang="en-US" sz="2400" dirty="0"/>
              <a:t> Running SQL queries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6578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6,000+ Q And A Stock Photos, Pictures &amp; Royalty-Free Images ...">
            <a:extLst>
              <a:ext uri="{FF2B5EF4-FFF2-40B4-BE49-F238E27FC236}">
                <a16:creationId xmlns:a16="http://schemas.microsoft.com/office/drawing/2014/main" id="{B2E0BBAA-9DAD-2F63-3261-9D6F841B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4F4AD-3C7B-7EA1-DF09-F3C6A4EE88B2}"/>
              </a:ext>
            </a:extLst>
          </p:cNvPr>
          <p:cNvSpPr txBox="1"/>
          <p:nvPr/>
        </p:nvSpPr>
        <p:spPr>
          <a:xfrm>
            <a:off x="603173" y="623158"/>
            <a:ext cx="10766234" cy="477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and Transformations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Actions that can be performed on data (e.g., map, reduce)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Transformations: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Operations that produce a new dataset (e.g., filter, join)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map() function in Spark that applies a function to each element of an RDD (Resilient Distributed Dataset)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filter() in Spark that creates a new RDD with elements that satisfy a condition</a:t>
            </a:r>
          </a:p>
        </p:txBody>
      </p:sp>
    </p:spTree>
    <p:extLst>
      <p:ext uri="{BB962C8B-B14F-4D97-AF65-F5344CB8AC3E}">
        <p14:creationId xmlns:p14="http://schemas.microsoft.com/office/powerpoint/2010/main" val="4832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doop MapReduce - Data Flow ...">
            <a:extLst>
              <a:ext uri="{FF2B5EF4-FFF2-40B4-BE49-F238E27FC236}">
                <a16:creationId xmlns:a16="http://schemas.microsoft.com/office/drawing/2014/main" id="{CECBFB96-52DC-EC0F-0C81-F4C7D4D3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57" y="2206012"/>
            <a:ext cx="8222079" cy="226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2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44055C-3239-956E-61AB-2B30461252AE}"/>
              </a:ext>
            </a:extLst>
          </p:cNvPr>
          <p:cNvSpPr txBox="1"/>
          <p:nvPr/>
        </p:nvSpPr>
        <p:spPr>
          <a:xfrm>
            <a:off x="426902" y="379536"/>
            <a:ext cx="1120690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Fine-Grained Transformations and Scalability</a:t>
            </a:r>
          </a:p>
          <a:p>
            <a:br>
              <a:rPr lang="en-US" sz="2400" dirty="0"/>
            </a:br>
            <a:r>
              <a:rPr lang="en-US" sz="2400" b="1" dirty="0"/>
              <a:t>Content:</a:t>
            </a:r>
            <a:endParaRPr lang="en-US" sz="2400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Fine-Grained Transformations:</a:t>
            </a:r>
            <a:r>
              <a:rPr lang="en-US" sz="2400" dirty="0"/>
              <a:t> Detailed operations that allow for precise control over data (e.g., nested loops)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Scalability:</a:t>
            </a:r>
            <a:r>
              <a:rPr lang="en-US" sz="2400" dirty="0"/>
              <a:t> Ability of a system to handle growth in data volume or complexity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endParaRPr lang="en-US" sz="2400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Fine-Grained:</a:t>
            </a:r>
            <a:r>
              <a:rPr lang="en-US" sz="2400" dirty="0"/>
              <a:t> Applying a series of small transformations to filter and aggregate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Scalability:</a:t>
            </a:r>
            <a:r>
              <a:rPr lang="en-US" sz="2400" dirty="0"/>
              <a:t> Partitioning data into chunks that can be processed independently across nodes in a cluster</a:t>
            </a:r>
          </a:p>
        </p:txBody>
      </p:sp>
    </p:spTree>
    <p:extLst>
      <p:ext uri="{BB962C8B-B14F-4D97-AF65-F5344CB8AC3E}">
        <p14:creationId xmlns:p14="http://schemas.microsoft.com/office/powerpoint/2010/main" val="398615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979F9-2C58-E32D-E9A4-6BF7F86B5D66}"/>
              </a:ext>
            </a:extLst>
          </p:cNvPr>
          <p:cNvSpPr txBox="1"/>
          <p:nvPr/>
        </p:nvSpPr>
        <p:spPr>
          <a:xfrm>
            <a:off x="493005" y="566678"/>
            <a:ext cx="113280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Parallelism by Partitioning Data</a:t>
            </a:r>
          </a:p>
          <a:p>
            <a:br>
              <a:rPr lang="en-US" sz="2400" dirty="0"/>
            </a:br>
            <a:r>
              <a:rPr lang="en-US" sz="2400" b="1" dirty="0"/>
              <a:t>Content: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Parallelism:</a:t>
            </a:r>
            <a:r>
              <a:rPr lang="en-US" sz="2400" dirty="0"/>
              <a:t> Concurrent execution of tasks to speed up processing</a:t>
            </a:r>
          </a:p>
          <a:p>
            <a:endParaRPr lang="en-US" sz="2400" b="1" dirty="0"/>
          </a:p>
          <a:p>
            <a:r>
              <a:rPr lang="en-US" sz="2400" b="1" dirty="0"/>
              <a:t>Partitioning:</a:t>
            </a:r>
            <a:r>
              <a:rPr lang="en-US" sz="2400" dirty="0"/>
              <a:t> Dividing data into smaller segments that can be processed in parallel</a:t>
            </a:r>
          </a:p>
          <a:p>
            <a:endParaRPr lang="en-US" sz="2400" b="1" dirty="0"/>
          </a:p>
          <a:p>
            <a:r>
              <a:rPr lang="en-US" sz="2400" b="1" dirty="0"/>
              <a:t>Example:</a:t>
            </a:r>
            <a:endParaRPr lang="en-US" sz="2400" dirty="0"/>
          </a:p>
          <a:p>
            <a:r>
              <a:rPr lang="en-US" sz="2400" dirty="0"/>
              <a:t>In Spark, an RDD is divided into partitions which are processed in parallel across different nodes</a:t>
            </a:r>
          </a:p>
        </p:txBody>
      </p:sp>
    </p:spTree>
    <p:extLst>
      <p:ext uri="{BB962C8B-B14F-4D97-AF65-F5344CB8AC3E}">
        <p14:creationId xmlns:p14="http://schemas.microsoft.com/office/powerpoint/2010/main" val="59126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ache Spark Internals: Tips and Optimizations | by Javier Ramos ...">
            <a:extLst>
              <a:ext uri="{FF2B5EF4-FFF2-40B4-BE49-F238E27FC236}">
                <a16:creationId xmlns:a16="http://schemas.microsoft.com/office/drawing/2014/main" id="{B012813B-71AB-A375-2BB7-4A6CC362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61" y="932820"/>
            <a:ext cx="7874077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54438-E215-E7D6-4F99-0C1678026A4C}"/>
              </a:ext>
            </a:extLst>
          </p:cNvPr>
          <p:cNvSpPr txBox="1"/>
          <p:nvPr/>
        </p:nvSpPr>
        <p:spPr>
          <a:xfrm>
            <a:off x="669273" y="453025"/>
            <a:ext cx="11228943" cy="427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Pipelining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Pipelining: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Technique where multiple data processing stages are connected in sequence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Spark, a sequence of transformations like map followed by filter is pipelined to create an efficient processing pipeline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474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4C1C-3F55-9624-F087-564C98BE1D2E}"/>
              </a:ext>
            </a:extLst>
          </p:cNvPr>
          <p:cNvSpPr txBox="1"/>
          <p:nvPr/>
        </p:nvSpPr>
        <p:spPr>
          <a:xfrm>
            <a:off x="504021" y="301239"/>
            <a:ext cx="11162841" cy="587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Execution, Lineage, DAG, and Fault Tolerance</a:t>
            </a:r>
            <a:endParaRPr lang="en-IN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Execution: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Operations are not executed until an action is performed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Lineage: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of the sequence of operations to recompute lost data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DAG (Directed Acyclic Graph):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Graph representing the sequence of computations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Fault Tolerance: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Mechanism to recover from failures using lineage information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Execution: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Spark delays execution of transformations until an action like collect() is called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DAG: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Spark uses DAGs to keep track of stages and tasks in a computation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389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 alt text provided for this image">
            <a:extLst>
              <a:ext uri="{FF2B5EF4-FFF2-40B4-BE49-F238E27FC236}">
                <a16:creationId xmlns:a16="http://schemas.microsoft.com/office/drawing/2014/main" id="{BA83E7CC-91B0-DF8C-CFB7-E30169FA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76" y="303766"/>
            <a:ext cx="8942463" cy="54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663</Words>
  <Application>Microsoft Office PowerPoint</Application>
  <PresentationFormat>Widescreen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69</cp:revision>
  <dcterms:created xsi:type="dcterms:W3CDTF">2024-08-26T11:08:58Z</dcterms:created>
  <dcterms:modified xsi:type="dcterms:W3CDTF">2024-08-27T10:19:21Z</dcterms:modified>
</cp:coreProperties>
</file>